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sldIdLst>
    <p:sldId id="256" r:id="rId2"/>
    <p:sldId id="257" r:id="rId3"/>
    <p:sldId id="263" r:id="rId4"/>
    <p:sldId id="277" r:id="rId5"/>
    <p:sldId id="258" r:id="rId6"/>
    <p:sldId id="275" r:id="rId7"/>
    <p:sldId id="260" r:id="rId8"/>
    <p:sldId id="278" r:id="rId9"/>
    <p:sldId id="261" r:id="rId10"/>
    <p:sldId id="259" r:id="rId11"/>
    <p:sldId id="262" r:id="rId12"/>
    <p:sldId id="274" r:id="rId13"/>
    <p:sldId id="265" r:id="rId14"/>
    <p:sldId id="264" r:id="rId15"/>
    <p:sldId id="269" r:id="rId16"/>
    <p:sldId id="306" r:id="rId17"/>
    <p:sldId id="282" r:id="rId18"/>
    <p:sldId id="281" r:id="rId19"/>
    <p:sldId id="284" r:id="rId20"/>
    <p:sldId id="285" r:id="rId21"/>
    <p:sldId id="287" r:id="rId22"/>
    <p:sldId id="292" r:id="rId23"/>
    <p:sldId id="291" r:id="rId24"/>
    <p:sldId id="293" r:id="rId25"/>
    <p:sldId id="294" r:id="rId26"/>
    <p:sldId id="295" r:id="rId27"/>
    <p:sldId id="307" r:id="rId28"/>
    <p:sldId id="308" r:id="rId29"/>
    <p:sldId id="309" r:id="rId30"/>
    <p:sldId id="297" r:id="rId31"/>
    <p:sldId id="298" r:id="rId32"/>
    <p:sldId id="299" r:id="rId33"/>
    <p:sldId id="302" r:id="rId34"/>
    <p:sldId id="303" r:id="rId35"/>
    <p:sldId id="310" r:id="rId36"/>
    <p:sldId id="312" r:id="rId37"/>
    <p:sldId id="313" r:id="rId38"/>
    <p:sldId id="314" r:id="rId39"/>
    <p:sldId id="315" r:id="rId40"/>
    <p:sldId id="316" r:id="rId41"/>
    <p:sldId id="304" r:id="rId42"/>
    <p:sldId id="311" r:id="rId43"/>
    <p:sldId id="318" r:id="rId44"/>
    <p:sldId id="319" r:id="rId45"/>
    <p:sldId id="320" r:id="rId46"/>
    <p:sldId id="321" r:id="rId47"/>
    <p:sldId id="305" r:id="rId48"/>
    <p:sldId id="322" r:id="rId49"/>
    <p:sldId id="323" r:id="rId50"/>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3" autoAdjust="0"/>
    <p:restoredTop sz="94586"/>
  </p:normalViewPr>
  <p:slideViewPr>
    <p:cSldViewPr snapToGrid="0" snapToObjects="1">
      <p:cViewPr varScale="1">
        <p:scale>
          <a:sx n="69" d="100"/>
          <a:sy n="69" d="100"/>
        </p:scale>
        <p:origin x="134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_rels/data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0006CE-5257-4D01-9A9F-558E7B2CE84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81CC829C-E75A-4FE2-8191-B502D65312A4}">
      <dgm:prSet phldrT="[Texto]"/>
      <dgm:spPr/>
      <dgm:t>
        <a:bodyPr/>
        <a:lstStyle/>
        <a:p>
          <a:r>
            <a:rPr lang="es-ES" dirty="0" smtClean="0">
              <a:latin typeface="+mj-lt"/>
            </a:rPr>
            <a:t>Introducción </a:t>
          </a:r>
          <a:endParaRPr lang="es-ES" dirty="0">
            <a:latin typeface="+mj-lt"/>
          </a:endParaRPr>
        </a:p>
      </dgm:t>
    </dgm:pt>
    <dgm:pt modelId="{18036823-B79A-47C0-9C4F-E6FE4136BA9D}" type="parTrans" cxnId="{8BE7C4F2-07DC-4600-BA47-85BEFF11C698}">
      <dgm:prSet/>
      <dgm:spPr/>
      <dgm:t>
        <a:bodyPr/>
        <a:lstStyle/>
        <a:p>
          <a:endParaRPr lang="es-ES">
            <a:latin typeface="+mj-lt"/>
          </a:endParaRPr>
        </a:p>
      </dgm:t>
    </dgm:pt>
    <dgm:pt modelId="{D782AD0D-44BD-42DC-A333-3313A718B14B}" type="sibTrans" cxnId="{8BE7C4F2-07DC-4600-BA47-85BEFF11C698}">
      <dgm:prSet/>
      <dgm:spPr/>
      <dgm:t>
        <a:bodyPr/>
        <a:lstStyle/>
        <a:p>
          <a:endParaRPr lang="es-ES">
            <a:latin typeface="+mj-lt"/>
          </a:endParaRPr>
        </a:p>
      </dgm:t>
    </dgm:pt>
    <dgm:pt modelId="{0F84435D-4E83-42C1-B46F-AAD520895919}">
      <dgm:prSet phldrT="[Texto]"/>
      <dgm:spPr/>
      <dgm:t>
        <a:bodyPr/>
        <a:lstStyle/>
        <a:p>
          <a:r>
            <a:rPr lang="es-ES" dirty="0" smtClean="0">
              <a:latin typeface="+mj-lt"/>
            </a:rPr>
            <a:t>Planteamiento del problema</a:t>
          </a:r>
          <a:endParaRPr lang="es-ES" dirty="0">
            <a:latin typeface="+mj-lt"/>
          </a:endParaRPr>
        </a:p>
      </dgm:t>
    </dgm:pt>
    <dgm:pt modelId="{AC8C27CE-5D49-4F52-8753-54BB113ECE00}" type="parTrans" cxnId="{3672CC32-2658-46B6-8544-CF5CF484EC65}">
      <dgm:prSet/>
      <dgm:spPr/>
      <dgm:t>
        <a:bodyPr/>
        <a:lstStyle/>
        <a:p>
          <a:endParaRPr lang="es-ES">
            <a:latin typeface="+mj-lt"/>
          </a:endParaRPr>
        </a:p>
      </dgm:t>
    </dgm:pt>
    <dgm:pt modelId="{9F6EE30F-B182-485D-9E5B-EA0BF4F8B74F}" type="sibTrans" cxnId="{3672CC32-2658-46B6-8544-CF5CF484EC65}">
      <dgm:prSet/>
      <dgm:spPr/>
      <dgm:t>
        <a:bodyPr/>
        <a:lstStyle/>
        <a:p>
          <a:endParaRPr lang="es-ES">
            <a:latin typeface="+mj-lt"/>
          </a:endParaRPr>
        </a:p>
      </dgm:t>
    </dgm:pt>
    <dgm:pt modelId="{802DB547-87B5-48E2-8127-4DC450DCFCD1}">
      <dgm:prSet phldrT="[Texto]"/>
      <dgm:spPr/>
      <dgm:t>
        <a:bodyPr/>
        <a:lstStyle/>
        <a:p>
          <a:r>
            <a:rPr lang="es-ES" dirty="0" smtClean="0">
              <a:latin typeface="+mj-lt"/>
            </a:rPr>
            <a:t>Justificación</a:t>
          </a:r>
        </a:p>
      </dgm:t>
    </dgm:pt>
    <dgm:pt modelId="{C70A84C5-3616-4177-88B2-19A4DCB6CF41}" type="parTrans" cxnId="{DDE0150B-A8DB-4C75-8A1E-1569D9FD71F0}">
      <dgm:prSet/>
      <dgm:spPr/>
      <dgm:t>
        <a:bodyPr/>
        <a:lstStyle/>
        <a:p>
          <a:endParaRPr lang="es-ES">
            <a:latin typeface="+mj-lt"/>
          </a:endParaRPr>
        </a:p>
      </dgm:t>
    </dgm:pt>
    <dgm:pt modelId="{56B0192B-E9D8-4CD1-BCBC-57D9FBE35DD4}" type="sibTrans" cxnId="{DDE0150B-A8DB-4C75-8A1E-1569D9FD71F0}">
      <dgm:prSet/>
      <dgm:spPr/>
      <dgm:t>
        <a:bodyPr/>
        <a:lstStyle/>
        <a:p>
          <a:endParaRPr lang="es-ES">
            <a:latin typeface="+mj-lt"/>
          </a:endParaRPr>
        </a:p>
      </dgm:t>
    </dgm:pt>
    <dgm:pt modelId="{23437D4C-EE19-4D52-894A-D4AB902A923F}">
      <dgm:prSet phldrT="[Texto]"/>
      <dgm:spPr/>
      <dgm:t>
        <a:bodyPr/>
        <a:lstStyle/>
        <a:p>
          <a:r>
            <a:rPr lang="es-ES" dirty="0" smtClean="0">
              <a:latin typeface="+mj-lt"/>
            </a:rPr>
            <a:t>Objetivos</a:t>
          </a:r>
        </a:p>
      </dgm:t>
    </dgm:pt>
    <dgm:pt modelId="{476BEC6D-F0E2-40C3-8595-45AAF754551D}" type="parTrans" cxnId="{16E7F1A5-AC9D-4BC8-9666-444AAC89D0A9}">
      <dgm:prSet/>
      <dgm:spPr/>
      <dgm:t>
        <a:bodyPr/>
        <a:lstStyle/>
        <a:p>
          <a:endParaRPr lang="es-ES">
            <a:latin typeface="+mj-lt"/>
          </a:endParaRPr>
        </a:p>
      </dgm:t>
    </dgm:pt>
    <dgm:pt modelId="{1E6ECE25-3DF8-48EF-B77E-78B2C927722B}" type="sibTrans" cxnId="{16E7F1A5-AC9D-4BC8-9666-444AAC89D0A9}">
      <dgm:prSet/>
      <dgm:spPr/>
      <dgm:t>
        <a:bodyPr/>
        <a:lstStyle/>
        <a:p>
          <a:endParaRPr lang="es-ES">
            <a:latin typeface="+mj-lt"/>
          </a:endParaRPr>
        </a:p>
      </dgm:t>
    </dgm:pt>
    <dgm:pt modelId="{056AACDE-87DA-4678-AEB4-63541412914F}">
      <dgm:prSet phldrT="[Texto]"/>
      <dgm:spPr/>
      <dgm:t>
        <a:bodyPr/>
        <a:lstStyle/>
        <a:p>
          <a:r>
            <a:rPr lang="es-ES" dirty="0" smtClean="0">
              <a:latin typeface="+mj-lt"/>
            </a:rPr>
            <a:t>Antecedentes</a:t>
          </a:r>
          <a:endParaRPr lang="es-ES" dirty="0">
            <a:latin typeface="+mj-lt"/>
          </a:endParaRPr>
        </a:p>
      </dgm:t>
    </dgm:pt>
    <dgm:pt modelId="{CD1F0301-976A-4EB0-96A0-E0D57635D620}" type="parTrans" cxnId="{B935B2B7-4C38-4F3D-9E30-7AAB18CC5CC1}">
      <dgm:prSet/>
      <dgm:spPr/>
      <dgm:t>
        <a:bodyPr/>
        <a:lstStyle/>
        <a:p>
          <a:endParaRPr lang="es-ES">
            <a:latin typeface="+mj-lt"/>
          </a:endParaRPr>
        </a:p>
      </dgm:t>
    </dgm:pt>
    <dgm:pt modelId="{2D85D220-9CB0-4C62-AEBA-5C6C1143F211}" type="sibTrans" cxnId="{B935B2B7-4C38-4F3D-9E30-7AAB18CC5CC1}">
      <dgm:prSet/>
      <dgm:spPr/>
      <dgm:t>
        <a:bodyPr/>
        <a:lstStyle/>
        <a:p>
          <a:endParaRPr lang="es-ES">
            <a:latin typeface="+mj-lt"/>
          </a:endParaRPr>
        </a:p>
      </dgm:t>
    </dgm:pt>
    <dgm:pt modelId="{A299D308-1D05-4BDE-81F5-69B20968639D}">
      <dgm:prSet phldrT="[Texto]"/>
      <dgm:spPr/>
      <dgm:t>
        <a:bodyPr/>
        <a:lstStyle/>
        <a:p>
          <a:r>
            <a:rPr lang="es-ES" dirty="0" smtClean="0">
              <a:latin typeface="+mj-lt"/>
            </a:rPr>
            <a:t>Marco Teórico</a:t>
          </a:r>
        </a:p>
      </dgm:t>
    </dgm:pt>
    <dgm:pt modelId="{4803A577-BF6C-4E4C-8653-B27912FE08B1}" type="parTrans" cxnId="{B61B3A02-8BBC-4E6B-8BF1-435579E19F48}">
      <dgm:prSet/>
      <dgm:spPr/>
      <dgm:t>
        <a:bodyPr/>
        <a:lstStyle/>
        <a:p>
          <a:endParaRPr lang="es-ES">
            <a:latin typeface="+mj-lt"/>
          </a:endParaRPr>
        </a:p>
      </dgm:t>
    </dgm:pt>
    <dgm:pt modelId="{0B4B7ECF-ADE7-4AB7-9AE6-C66910826888}" type="sibTrans" cxnId="{B61B3A02-8BBC-4E6B-8BF1-435579E19F48}">
      <dgm:prSet/>
      <dgm:spPr/>
      <dgm:t>
        <a:bodyPr/>
        <a:lstStyle/>
        <a:p>
          <a:endParaRPr lang="es-ES">
            <a:latin typeface="+mj-lt"/>
          </a:endParaRPr>
        </a:p>
      </dgm:t>
    </dgm:pt>
    <dgm:pt modelId="{8AC7DF35-12A4-474F-BA94-205E0A4D7176}">
      <dgm:prSet phldrT="[Texto]"/>
      <dgm:spPr/>
      <dgm:t>
        <a:bodyPr/>
        <a:lstStyle/>
        <a:p>
          <a:r>
            <a:rPr lang="es-ES" dirty="0" smtClean="0">
              <a:latin typeface="+mj-lt"/>
            </a:rPr>
            <a:t>Metodología</a:t>
          </a:r>
        </a:p>
      </dgm:t>
    </dgm:pt>
    <dgm:pt modelId="{7AC29FB5-34B5-44C0-90FA-995DD8B4E81F}" type="parTrans" cxnId="{7B1CEE81-82BB-40F6-8EAC-7AE6B8B4556A}">
      <dgm:prSet/>
      <dgm:spPr/>
      <dgm:t>
        <a:bodyPr/>
        <a:lstStyle/>
        <a:p>
          <a:endParaRPr lang="es-ES">
            <a:latin typeface="+mj-lt"/>
          </a:endParaRPr>
        </a:p>
      </dgm:t>
    </dgm:pt>
    <dgm:pt modelId="{0CA566F2-EF0A-417A-AEF6-91C2A5F09857}" type="sibTrans" cxnId="{7B1CEE81-82BB-40F6-8EAC-7AE6B8B4556A}">
      <dgm:prSet/>
      <dgm:spPr/>
      <dgm:t>
        <a:bodyPr/>
        <a:lstStyle/>
        <a:p>
          <a:endParaRPr lang="es-ES">
            <a:latin typeface="+mj-lt"/>
          </a:endParaRPr>
        </a:p>
      </dgm:t>
    </dgm:pt>
    <dgm:pt modelId="{0BB59E5E-C9E9-469B-86DA-0D8114A3AE80}">
      <dgm:prSet phldrT="[Texto]"/>
      <dgm:spPr/>
      <dgm:t>
        <a:bodyPr/>
        <a:lstStyle/>
        <a:p>
          <a:r>
            <a:rPr lang="es-ES" dirty="0" smtClean="0">
              <a:latin typeface="+mj-lt"/>
            </a:rPr>
            <a:t>Resultados</a:t>
          </a:r>
        </a:p>
      </dgm:t>
    </dgm:pt>
    <dgm:pt modelId="{E1111005-4666-4676-9DD7-8442F6875840}" type="parTrans" cxnId="{26B63159-D935-4016-848A-1C33A187D82A}">
      <dgm:prSet/>
      <dgm:spPr/>
      <dgm:t>
        <a:bodyPr/>
        <a:lstStyle/>
        <a:p>
          <a:endParaRPr lang="es-ES">
            <a:latin typeface="+mj-lt"/>
          </a:endParaRPr>
        </a:p>
      </dgm:t>
    </dgm:pt>
    <dgm:pt modelId="{047015FF-C028-440C-BD29-B2FC945B6E80}" type="sibTrans" cxnId="{26B63159-D935-4016-848A-1C33A187D82A}">
      <dgm:prSet/>
      <dgm:spPr/>
      <dgm:t>
        <a:bodyPr/>
        <a:lstStyle/>
        <a:p>
          <a:endParaRPr lang="es-ES">
            <a:latin typeface="+mj-lt"/>
          </a:endParaRPr>
        </a:p>
      </dgm:t>
    </dgm:pt>
    <dgm:pt modelId="{A83DE77C-5C82-4BE5-B796-5D59DA46145B}">
      <dgm:prSet phldrT="[Texto]"/>
      <dgm:spPr/>
      <dgm:t>
        <a:bodyPr/>
        <a:lstStyle/>
        <a:p>
          <a:r>
            <a:rPr lang="es-ES" dirty="0" smtClean="0">
              <a:latin typeface="+mj-lt"/>
            </a:rPr>
            <a:t>Conclusiones </a:t>
          </a:r>
        </a:p>
      </dgm:t>
    </dgm:pt>
    <dgm:pt modelId="{6A8481E4-8348-4E49-93F7-594DF3156462}" type="parTrans" cxnId="{B80B2129-E07D-49F4-AE80-4BC85280B9B3}">
      <dgm:prSet/>
      <dgm:spPr/>
      <dgm:t>
        <a:bodyPr/>
        <a:lstStyle/>
        <a:p>
          <a:endParaRPr lang="es-ES">
            <a:latin typeface="+mj-lt"/>
          </a:endParaRPr>
        </a:p>
      </dgm:t>
    </dgm:pt>
    <dgm:pt modelId="{94D2A142-FA90-4734-968B-A4A7782FA5EF}" type="sibTrans" cxnId="{B80B2129-E07D-49F4-AE80-4BC85280B9B3}">
      <dgm:prSet/>
      <dgm:spPr/>
      <dgm:t>
        <a:bodyPr/>
        <a:lstStyle/>
        <a:p>
          <a:endParaRPr lang="es-ES">
            <a:latin typeface="+mj-lt"/>
          </a:endParaRPr>
        </a:p>
      </dgm:t>
    </dgm:pt>
    <dgm:pt modelId="{ED7820D9-F209-45A1-9CB5-72C9BC4BD058}">
      <dgm:prSet phldrT="[Texto]"/>
      <dgm:spPr/>
      <dgm:t>
        <a:bodyPr/>
        <a:lstStyle/>
        <a:p>
          <a:r>
            <a:rPr lang="es-ES" dirty="0" smtClean="0">
              <a:latin typeface="+mj-lt"/>
            </a:rPr>
            <a:t>Recomendaciones</a:t>
          </a:r>
        </a:p>
      </dgm:t>
    </dgm:pt>
    <dgm:pt modelId="{80EE279E-D786-454E-824B-A69CA1A94ECC}" type="parTrans" cxnId="{DD99763C-2139-45CB-9639-17E09073DC68}">
      <dgm:prSet/>
      <dgm:spPr/>
      <dgm:t>
        <a:bodyPr/>
        <a:lstStyle/>
        <a:p>
          <a:endParaRPr lang="es-ES">
            <a:latin typeface="+mj-lt"/>
          </a:endParaRPr>
        </a:p>
      </dgm:t>
    </dgm:pt>
    <dgm:pt modelId="{05EF88AD-29B7-48E8-8A14-06D50E26AC39}" type="sibTrans" cxnId="{DD99763C-2139-45CB-9639-17E09073DC68}">
      <dgm:prSet/>
      <dgm:spPr/>
      <dgm:t>
        <a:bodyPr/>
        <a:lstStyle/>
        <a:p>
          <a:endParaRPr lang="es-ES">
            <a:latin typeface="+mj-lt"/>
          </a:endParaRPr>
        </a:p>
      </dgm:t>
    </dgm:pt>
    <dgm:pt modelId="{00499620-026A-4DCD-9B17-B50BCD157091}" type="pres">
      <dgm:prSet presAssocID="{0C0006CE-5257-4D01-9A9F-558E7B2CE840}" presName="Name0" presStyleCnt="0">
        <dgm:presLayoutVars>
          <dgm:dir/>
          <dgm:resizeHandles val="exact"/>
        </dgm:presLayoutVars>
      </dgm:prSet>
      <dgm:spPr/>
      <dgm:t>
        <a:bodyPr/>
        <a:lstStyle/>
        <a:p>
          <a:endParaRPr lang="es-ES"/>
        </a:p>
      </dgm:t>
    </dgm:pt>
    <dgm:pt modelId="{2FA632BE-00BD-4E78-AE93-43C570AD5AFF}" type="pres">
      <dgm:prSet presAssocID="{81CC829C-E75A-4FE2-8191-B502D65312A4}" presName="composite" presStyleCnt="0"/>
      <dgm:spPr/>
    </dgm:pt>
    <dgm:pt modelId="{A4F20D72-349E-49B9-8E64-B68CF54860F6}" type="pres">
      <dgm:prSet presAssocID="{81CC829C-E75A-4FE2-8191-B502D65312A4}" presName="rect1" presStyleLbl="trAlignAcc1" presStyleIdx="0" presStyleCnt="10">
        <dgm:presLayoutVars>
          <dgm:bulletEnabled val="1"/>
        </dgm:presLayoutVars>
      </dgm:prSet>
      <dgm:spPr/>
      <dgm:t>
        <a:bodyPr/>
        <a:lstStyle/>
        <a:p>
          <a:endParaRPr lang="es-ES"/>
        </a:p>
      </dgm:t>
    </dgm:pt>
    <dgm:pt modelId="{26C228B6-EA41-47AA-95BD-797D1A0CAE8D}" type="pres">
      <dgm:prSet presAssocID="{81CC829C-E75A-4FE2-8191-B502D65312A4}" presName="rect2" presStyleLbl="fgImgPlace1" presStyleIdx="0" presStyleCnt="10" custScaleX="121945" custScaleY="75309"/>
      <dgm:spPr>
        <a:blipFill rotWithShape="1">
          <a:blip xmlns:r="http://schemas.openxmlformats.org/officeDocument/2006/relationships" r:embed="rId1"/>
          <a:stretch>
            <a:fillRect/>
          </a:stretch>
        </a:blipFill>
      </dgm:spPr>
      <dgm:t>
        <a:bodyPr/>
        <a:lstStyle/>
        <a:p>
          <a:endParaRPr lang="es-ES"/>
        </a:p>
      </dgm:t>
    </dgm:pt>
    <dgm:pt modelId="{239B20D5-D9FF-4046-A758-AA0EFB5F4A5C}" type="pres">
      <dgm:prSet presAssocID="{D782AD0D-44BD-42DC-A333-3313A718B14B}" presName="sibTrans" presStyleCnt="0"/>
      <dgm:spPr/>
    </dgm:pt>
    <dgm:pt modelId="{C0040371-5E17-4050-8AAD-72619285013F}" type="pres">
      <dgm:prSet presAssocID="{056AACDE-87DA-4678-AEB4-63541412914F}" presName="composite" presStyleCnt="0"/>
      <dgm:spPr/>
    </dgm:pt>
    <dgm:pt modelId="{2639061E-F6EA-4504-BC5C-AD64B9777944}" type="pres">
      <dgm:prSet presAssocID="{056AACDE-87DA-4678-AEB4-63541412914F}" presName="rect1" presStyleLbl="trAlignAcc1" presStyleIdx="1" presStyleCnt="10">
        <dgm:presLayoutVars>
          <dgm:bulletEnabled val="1"/>
        </dgm:presLayoutVars>
      </dgm:prSet>
      <dgm:spPr/>
      <dgm:t>
        <a:bodyPr/>
        <a:lstStyle/>
        <a:p>
          <a:endParaRPr lang="es-ES"/>
        </a:p>
      </dgm:t>
    </dgm:pt>
    <dgm:pt modelId="{CA5BD427-FD29-4A6A-A17F-8025EA6D987F}" type="pres">
      <dgm:prSet presAssocID="{056AACDE-87DA-4678-AEB4-63541412914F}" presName="rect2" presStyleLbl="fgImgPlace1" presStyleIdx="1" presStyleCnt="10"/>
      <dgm:spPr>
        <a:blipFill rotWithShape="1">
          <a:blip xmlns:r="http://schemas.openxmlformats.org/officeDocument/2006/relationships" r:embed="rId2"/>
          <a:stretch>
            <a:fillRect/>
          </a:stretch>
        </a:blipFill>
      </dgm:spPr>
      <dgm:t>
        <a:bodyPr/>
        <a:lstStyle/>
        <a:p>
          <a:endParaRPr lang="es-ES"/>
        </a:p>
      </dgm:t>
    </dgm:pt>
    <dgm:pt modelId="{94084433-74EE-4B70-AC6E-8D0E184029BA}" type="pres">
      <dgm:prSet presAssocID="{2D85D220-9CB0-4C62-AEBA-5C6C1143F211}" presName="sibTrans" presStyleCnt="0"/>
      <dgm:spPr/>
    </dgm:pt>
    <dgm:pt modelId="{C300BE7B-D8D7-4661-9E60-E965722EF815}" type="pres">
      <dgm:prSet presAssocID="{0F84435D-4E83-42C1-B46F-AAD520895919}" presName="composite" presStyleCnt="0"/>
      <dgm:spPr/>
    </dgm:pt>
    <dgm:pt modelId="{356FCC1C-BB29-4A80-BD91-E1BA127AC264}" type="pres">
      <dgm:prSet presAssocID="{0F84435D-4E83-42C1-B46F-AAD520895919}" presName="rect1" presStyleLbl="trAlignAcc1" presStyleIdx="2" presStyleCnt="10">
        <dgm:presLayoutVars>
          <dgm:bulletEnabled val="1"/>
        </dgm:presLayoutVars>
      </dgm:prSet>
      <dgm:spPr/>
      <dgm:t>
        <a:bodyPr/>
        <a:lstStyle/>
        <a:p>
          <a:endParaRPr lang="es-ES"/>
        </a:p>
      </dgm:t>
    </dgm:pt>
    <dgm:pt modelId="{574711F9-6AC6-43C5-86E4-8B317D076D02}" type="pres">
      <dgm:prSet presAssocID="{0F84435D-4E83-42C1-B46F-AAD520895919}" presName="rect2" presStyleLbl="fgImgPlace1" presStyleIdx="2" presStyleCnt="10"/>
      <dgm:spPr>
        <a:blipFill rotWithShape="1">
          <a:blip xmlns:r="http://schemas.openxmlformats.org/officeDocument/2006/relationships" r:embed="rId3"/>
          <a:stretch>
            <a:fillRect/>
          </a:stretch>
        </a:blipFill>
      </dgm:spPr>
      <dgm:t>
        <a:bodyPr/>
        <a:lstStyle/>
        <a:p>
          <a:endParaRPr lang="es-ES"/>
        </a:p>
      </dgm:t>
    </dgm:pt>
    <dgm:pt modelId="{6EFFE9D1-640A-4BBB-9A0F-DC55E7879FCE}" type="pres">
      <dgm:prSet presAssocID="{9F6EE30F-B182-485D-9E5B-EA0BF4F8B74F}" presName="sibTrans" presStyleCnt="0"/>
      <dgm:spPr/>
    </dgm:pt>
    <dgm:pt modelId="{40044D56-653E-4C15-B279-6C5788B2E384}" type="pres">
      <dgm:prSet presAssocID="{802DB547-87B5-48E2-8127-4DC450DCFCD1}" presName="composite" presStyleCnt="0"/>
      <dgm:spPr/>
    </dgm:pt>
    <dgm:pt modelId="{175B60F6-D296-4949-BFAE-F6F0E0884543}" type="pres">
      <dgm:prSet presAssocID="{802DB547-87B5-48E2-8127-4DC450DCFCD1}" presName="rect1" presStyleLbl="trAlignAcc1" presStyleIdx="3" presStyleCnt="10">
        <dgm:presLayoutVars>
          <dgm:bulletEnabled val="1"/>
        </dgm:presLayoutVars>
      </dgm:prSet>
      <dgm:spPr/>
      <dgm:t>
        <a:bodyPr/>
        <a:lstStyle/>
        <a:p>
          <a:endParaRPr lang="es-ES"/>
        </a:p>
      </dgm:t>
    </dgm:pt>
    <dgm:pt modelId="{8F63CB03-199C-4C73-BDE8-D55866D7A6B2}" type="pres">
      <dgm:prSet presAssocID="{802DB547-87B5-48E2-8127-4DC450DCFCD1}" presName="rect2" presStyleLbl="fgImgPlace1" presStyleIdx="3" presStyleCnt="10"/>
      <dgm:spPr>
        <a:blipFill rotWithShape="1">
          <a:blip xmlns:r="http://schemas.openxmlformats.org/officeDocument/2006/relationships" r:embed="rId4"/>
          <a:stretch>
            <a:fillRect/>
          </a:stretch>
        </a:blipFill>
      </dgm:spPr>
      <dgm:t>
        <a:bodyPr/>
        <a:lstStyle/>
        <a:p>
          <a:endParaRPr lang="es-ES"/>
        </a:p>
      </dgm:t>
    </dgm:pt>
    <dgm:pt modelId="{92673EB5-9EB4-4DE3-AC5A-3C0EDCBD75D5}" type="pres">
      <dgm:prSet presAssocID="{56B0192B-E9D8-4CD1-BCBC-57D9FBE35DD4}" presName="sibTrans" presStyleCnt="0"/>
      <dgm:spPr/>
    </dgm:pt>
    <dgm:pt modelId="{0DDEF6D5-0851-4FC3-8C75-CE265D15B42A}" type="pres">
      <dgm:prSet presAssocID="{23437D4C-EE19-4D52-894A-D4AB902A923F}" presName="composite" presStyleCnt="0"/>
      <dgm:spPr/>
    </dgm:pt>
    <dgm:pt modelId="{074AFCBD-ECEE-4019-A639-B9C92246CEEB}" type="pres">
      <dgm:prSet presAssocID="{23437D4C-EE19-4D52-894A-D4AB902A923F}" presName="rect1" presStyleLbl="trAlignAcc1" presStyleIdx="4" presStyleCnt="10">
        <dgm:presLayoutVars>
          <dgm:bulletEnabled val="1"/>
        </dgm:presLayoutVars>
      </dgm:prSet>
      <dgm:spPr/>
      <dgm:t>
        <a:bodyPr/>
        <a:lstStyle/>
        <a:p>
          <a:endParaRPr lang="es-ES"/>
        </a:p>
      </dgm:t>
    </dgm:pt>
    <dgm:pt modelId="{E2BC062B-18D6-4395-99E2-BE2AED2BF088}" type="pres">
      <dgm:prSet presAssocID="{23437D4C-EE19-4D52-894A-D4AB902A923F}" presName="rect2" presStyleLbl="fgImgPlace1" presStyleIdx="4" presStyleCnt="10"/>
      <dgm:spPr>
        <a:blipFill rotWithShape="1">
          <a:blip xmlns:r="http://schemas.openxmlformats.org/officeDocument/2006/relationships" r:embed="rId5"/>
          <a:stretch>
            <a:fillRect/>
          </a:stretch>
        </a:blipFill>
      </dgm:spPr>
      <dgm:t>
        <a:bodyPr/>
        <a:lstStyle/>
        <a:p>
          <a:endParaRPr lang="es-ES"/>
        </a:p>
      </dgm:t>
    </dgm:pt>
    <dgm:pt modelId="{71C75CF9-7FC8-48EB-9C71-85958BB31505}" type="pres">
      <dgm:prSet presAssocID="{1E6ECE25-3DF8-48EF-B77E-78B2C927722B}" presName="sibTrans" presStyleCnt="0"/>
      <dgm:spPr/>
    </dgm:pt>
    <dgm:pt modelId="{BBA26A40-8867-40CA-A996-FFE31BC71A13}" type="pres">
      <dgm:prSet presAssocID="{A299D308-1D05-4BDE-81F5-69B20968639D}" presName="composite" presStyleCnt="0"/>
      <dgm:spPr/>
    </dgm:pt>
    <dgm:pt modelId="{218341AD-54AF-47FE-93B5-8EE86DB6F3D7}" type="pres">
      <dgm:prSet presAssocID="{A299D308-1D05-4BDE-81F5-69B20968639D}" presName="rect1" presStyleLbl="trAlignAcc1" presStyleIdx="5" presStyleCnt="10">
        <dgm:presLayoutVars>
          <dgm:bulletEnabled val="1"/>
        </dgm:presLayoutVars>
      </dgm:prSet>
      <dgm:spPr/>
      <dgm:t>
        <a:bodyPr/>
        <a:lstStyle/>
        <a:p>
          <a:endParaRPr lang="es-ES"/>
        </a:p>
      </dgm:t>
    </dgm:pt>
    <dgm:pt modelId="{49EC3951-2DCD-4647-9418-0BA39B8F7AB3}" type="pres">
      <dgm:prSet presAssocID="{A299D308-1D05-4BDE-81F5-69B20968639D}" presName="rect2" presStyleLbl="fgImgPlace1" presStyleIdx="5" presStyleCnt="10"/>
      <dgm:spPr>
        <a:blipFill rotWithShape="1">
          <a:blip xmlns:r="http://schemas.openxmlformats.org/officeDocument/2006/relationships" r:embed="rId6"/>
          <a:stretch>
            <a:fillRect/>
          </a:stretch>
        </a:blipFill>
      </dgm:spPr>
      <dgm:t>
        <a:bodyPr/>
        <a:lstStyle/>
        <a:p>
          <a:endParaRPr lang="es-ES"/>
        </a:p>
      </dgm:t>
    </dgm:pt>
    <dgm:pt modelId="{633AF3A0-3ED6-4A31-AFFC-C9FCFC51BBFA}" type="pres">
      <dgm:prSet presAssocID="{0B4B7ECF-ADE7-4AB7-9AE6-C66910826888}" presName="sibTrans" presStyleCnt="0"/>
      <dgm:spPr/>
    </dgm:pt>
    <dgm:pt modelId="{2539CF52-9078-4B1C-B496-57AA70CAFD60}" type="pres">
      <dgm:prSet presAssocID="{8AC7DF35-12A4-474F-BA94-205E0A4D7176}" presName="composite" presStyleCnt="0"/>
      <dgm:spPr/>
    </dgm:pt>
    <dgm:pt modelId="{0BEC8373-91D4-40B6-B525-5AD7D90C932B}" type="pres">
      <dgm:prSet presAssocID="{8AC7DF35-12A4-474F-BA94-205E0A4D7176}" presName="rect1" presStyleLbl="trAlignAcc1" presStyleIdx="6" presStyleCnt="10">
        <dgm:presLayoutVars>
          <dgm:bulletEnabled val="1"/>
        </dgm:presLayoutVars>
      </dgm:prSet>
      <dgm:spPr/>
      <dgm:t>
        <a:bodyPr/>
        <a:lstStyle/>
        <a:p>
          <a:endParaRPr lang="es-ES"/>
        </a:p>
      </dgm:t>
    </dgm:pt>
    <dgm:pt modelId="{4847096A-A446-4ADE-A5C4-D7865926424B}" type="pres">
      <dgm:prSet presAssocID="{8AC7DF35-12A4-474F-BA94-205E0A4D7176}" presName="rect2" presStyleLbl="fgImgPlace1" presStyleIdx="6" presStyleCnt="10"/>
      <dgm:spPr>
        <a:blipFill rotWithShape="1">
          <a:blip xmlns:r="http://schemas.openxmlformats.org/officeDocument/2006/relationships" r:embed="rId7"/>
          <a:stretch>
            <a:fillRect/>
          </a:stretch>
        </a:blipFill>
      </dgm:spPr>
      <dgm:t>
        <a:bodyPr/>
        <a:lstStyle/>
        <a:p>
          <a:endParaRPr lang="es-ES"/>
        </a:p>
      </dgm:t>
    </dgm:pt>
    <dgm:pt modelId="{E72389CB-07C9-4A02-9E64-EDD7B2D9BBD5}" type="pres">
      <dgm:prSet presAssocID="{0CA566F2-EF0A-417A-AEF6-91C2A5F09857}" presName="sibTrans" presStyleCnt="0"/>
      <dgm:spPr/>
    </dgm:pt>
    <dgm:pt modelId="{161653DE-9FC8-486F-A7BE-D265984F9FBA}" type="pres">
      <dgm:prSet presAssocID="{0BB59E5E-C9E9-469B-86DA-0D8114A3AE80}" presName="composite" presStyleCnt="0"/>
      <dgm:spPr/>
    </dgm:pt>
    <dgm:pt modelId="{6B105C2F-BAEC-48D7-8F5B-8AA0D85541FD}" type="pres">
      <dgm:prSet presAssocID="{0BB59E5E-C9E9-469B-86DA-0D8114A3AE80}" presName="rect1" presStyleLbl="trAlignAcc1" presStyleIdx="7" presStyleCnt="10">
        <dgm:presLayoutVars>
          <dgm:bulletEnabled val="1"/>
        </dgm:presLayoutVars>
      </dgm:prSet>
      <dgm:spPr/>
      <dgm:t>
        <a:bodyPr/>
        <a:lstStyle/>
        <a:p>
          <a:endParaRPr lang="es-ES"/>
        </a:p>
      </dgm:t>
    </dgm:pt>
    <dgm:pt modelId="{B04514C0-8BFC-4A30-81EA-36D3442479B1}" type="pres">
      <dgm:prSet presAssocID="{0BB59E5E-C9E9-469B-86DA-0D8114A3AE80}" presName="rect2" presStyleLbl="fgImgPlace1" presStyleIdx="7" presStyleCnt="10"/>
      <dgm:spPr>
        <a:blipFill rotWithShape="1">
          <a:blip xmlns:r="http://schemas.openxmlformats.org/officeDocument/2006/relationships" r:embed="rId8"/>
          <a:stretch>
            <a:fillRect/>
          </a:stretch>
        </a:blipFill>
      </dgm:spPr>
      <dgm:t>
        <a:bodyPr/>
        <a:lstStyle/>
        <a:p>
          <a:endParaRPr lang="es-ES"/>
        </a:p>
      </dgm:t>
    </dgm:pt>
    <dgm:pt modelId="{85705555-831E-4F43-AFE6-4A6B99A19ADA}" type="pres">
      <dgm:prSet presAssocID="{047015FF-C028-440C-BD29-B2FC945B6E80}" presName="sibTrans" presStyleCnt="0"/>
      <dgm:spPr/>
    </dgm:pt>
    <dgm:pt modelId="{42E81E9C-C03E-474A-9E24-2D54FAA08A89}" type="pres">
      <dgm:prSet presAssocID="{A83DE77C-5C82-4BE5-B796-5D59DA46145B}" presName="composite" presStyleCnt="0"/>
      <dgm:spPr/>
    </dgm:pt>
    <dgm:pt modelId="{DA7AFDB3-0FBE-410E-9D86-061C2C6C2A02}" type="pres">
      <dgm:prSet presAssocID="{A83DE77C-5C82-4BE5-B796-5D59DA46145B}" presName="rect1" presStyleLbl="trAlignAcc1" presStyleIdx="8" presStyleCnt="10">
        <dgm:presLayoutVars>
          <dgm:bulletEnabled val="1"/>
        </dgm:presLayoutVars>
      </dgm:prSet>
      <dgm:spPr/>
      <dgm:t>
        <a:bodyPr/>
        <a:lstStyle/>
        <a:p>
          <a:endParaRPr lang="es-ES"/>
        </a:p>
      </dgm:t>
    </dgm:pt>
    <dgm:pt modelId="{12CF007F-C5BD-42A9-855D-04AF50BA4F76}" type="pres">
      <dgm:prSet presAssocID="{A83DE77C-5C82-4BE5-B796-5D59DA46145B}" presName="rect2" presStyleLbl="fgImgPlace1" presStyleIdx="8" presStyleCnt="10"/>
      <dgm:spPr>
        <a:blipFill rotWithShape="1">
          <a:blip xmlns:r="http://schemas.openxmlformats.org/officeDocument/2006/relationships" r:embed="rId9"/>
          <a:stretch>
            <a:fillRect/>
          </a:stretch>
        </a:blipFill>
      </dgm:spPr>
      <dgm:t>
        <a:bodyPr/>
        <a:lstStyle/>
        <a:p>
          <a:endParaRPr lang="es-ES"/>
        </a:p>
      </dgm:t>
    </dgm:pt>
    <dgm:pt modelId="{180A3AEE-D011-4EAA-B401-FE78C3174944}" type="pres">
      <dgm:prSet presAssocID="{94D2A142-FA90-4734-968B-A4A7782FA5EF}" presName="sibTrans" presStyleCnt="0"/>
      <dgm:spPr/>
    </dgm:pt>
    <dgm:pt modelId="{738C09C9-898A-410E-ABEB-1666DAAE6273}" type="pres">
      <dgm:prSet presAssocID="{ED7820D9-F209-45A1-9CB5-72C9BC4BD058}" presName="composite" presStyleCnt="0"/>
      <dgm:spPr/>
    </dgm:pt>
    <dgm:pt modelId="{D4330DE2-8C36-4796-B564-B5FFE37F7A0F}" type="pres">
      <dgm:prSet presAssocID="{ED7820D9-F209-45A1-9CB5-72C9BC4BD058}" presName="rect1" presStyleLbl="trAlignAcc1" presStyleIdx="9" presStyleCnt="10">
        <dgm:presLayoutVars>
          <dgm:bulletEnabled val="1"/>
        </dgm:presLayoutVars>
      </dgm:prSet>
      <dgm:spPr/>
      <dgm:t>
        <a:bodyPr/>
        <a:lstStyle/>
        <a:p>
          <a:endParaRPr lang="es-ES"/>
        </a:p>
      </dgm:t>
    </dgm:pt>
    <dgm:pt modelId="{ADB22681-64D2-4D44-96B8-B376BA2EAF2B}" type="pres">
      <dgm:prSet presAssocID="{ED7820D9-F209-45A1-9CB5-72C9BC4BD058}" presName="rect2" presStyleLbl="fgImgPlace1" presStyleIdx="9" presStyleCnt="10"/>
      <dgm:spPr>
        <a:blipFill rotWithShape="1">
          <a:blip xmlns:r="http://schemas.openxmlformats.org/officeDocument/2006/relationships" r:embed="rId10"/>
          <a:stretch>
            <a:fillRect/>
          </a:stretch>
        </a:blipFill>
      </dgm:spPr>
      <dgm:t>
        <a:bodyPr/>
        <a:lstStyle/>
        <a:p>
          <a:endParaRPr lang="es-ES"/>
        </a:p>
      </dgm:t>
    </dgm:pt>
  </dgm:ptLst>
  <dgm:cxnLst>
    <dgm:cxn modelId="{2531BDC6-8079-40AC-91AC-E1A323EED0C8}" type="presOf" srcId="{056AACDE-87DA-4678-AEB4-63541412914F}" destId="{2639061E-F6EA-4504-BC5C-AD64B9777944}" srcOrd="0" destOrd="0" presId="urn:microsoft.com/office/officeart/2008/layout/PictureStrips"/>
    <dgm:cxn modelId="{DDE0150B-A8DB-4C75-8A1E-1569D9FD71F0}" srcId="{0C0006CE-5257-4D01-9A9F-558E7B2CE840}" destId="{802DB547-87B5-48E2-8127-4DC450DCFCD1}" srcOrd="3" destOrd="0" parTransId="{C70A84C5-3616-4177-88B2-19A4DCB6CF41}" sibTransId="{56B0192B-E9D8-4CD1-BCBC-57D9FBE35DD4}"/>
    <dgm:cxn modelId="{DD99763C-2139-45CB-9639-17E09073DC68}" srcId="{0C0006CE-5257-4D01-9A9F-558E7B2CE840}" destId="{ED7820D9-F209-45A1-9CB5-72C9BC4BD058}" srcOrd="9" destOrd="0" parTransId="{80EE279E-D786-454E-824B-A69CA1A94ECC}" sibTransId="{05EF88AD-29B7-48E8-8A14-06D50E26AC39}"/>
    <dgm:cxn modelId="{955C3450-92C8-4DCF-B9B9-0C1A4A27C8CB}" type="presOf" srcId="{802DB547-87B5-48E2-8127-4DC450DCFCD1}" destId="{175B60F6-D296-4949-BFAE-F6F0E0884543}" srcOrd="0" destOrd="0" presId="urn:microsoft.com/office/officeart/2008/layout/PictureStrips"/>
    <dgm:cxn modelId="{26B63159-D935-4016-848A-1C33A187D82A}" srcId="{0C0006CE-5257-4D01-9A9F-558E7B2CE840}" destId="{0BB59E5E-C9E9-469B-86DA-0D8114A3AE80}" srcOrd="7" destOrd="0" parTransId="{E1111005-4666-4676-9DD7-8442F6875840}" sibTransId="{047015FF-C028-440C-BD29-B2FC945B6E80}"/>
    <dgm:cxn modelId="{3672CC32-2658-46B6-8544-CF5CF484EC65}" srcId="{0C0006CE-5257-4D01-9A9F-558E7B2CE840}" destId="{0F84435D-4E83-42C1-B46F-AAD520895919}" srcOrd="2" destOrd="0" parTransId="{AC8C27CE-5D49-4F52-8753-54BB113ECE00}" sibTransId="{9F6EE30F-B182-485D-9E5B-EA0BF4F8B74F}"/>
    <dgm:cxn modelId="{B80B2129-E07D-49F4-AE80-4BC85280B9B3}" srcId="{0C0006CE-5257-4D01-9A9F-558E7B2CE840}" destId="{A83DE77C-5C82-4BE5-B796-5D59DA46145B}" srcOrd="8" destOrd="0" parTransId="{6A8481E4-8348-4E49-93F7-594DF3156462}" sibTransId="{94D2A142-FA90-4734-968B-A4A7782FA5EF}"/>
    <dgm:cxn modelId="{B935B2B7-4C38-4F3D-9E30-7AAB18CC5CC1}" srcId="{0C0006CE-5257-4D01-9A9F-558E7B2CE840}" destId="{056AACDE-87DA-4678-AEB4-63541412914F}" srcOrd="1" destOrd="0" parTransId="{CD1F0301-976A-4EB0-96A0-E0D57635D620}" sibTransId="{2D85D220-9CB0-4C62-AEBA-5C6C1143F211}"/>
    <dgm:cxn modelId="{DF0665E9-E2BF-4CB1-8477-0975D413C46E}" type="presOf" srcId="{A83DE77C-5C82-4BE5-B796-5D59DA46145B}" destId="{DA7AFDB3-0FBE-410E-9D86-061C2C6C2A02}" srcOrd="0" destOrd="0" presId="urn:microsoft.com/office/officeart/2008/layout/PictureStrips"/>
    <dgm:cxn modelId="{C0CFB0C1-2ED0-4FE8-A046-A31BEBF0E1B2}" type="presOf" srcId="{81CC829C-E75A-4FE2-8191-B502D65312A4}" destId="{A4F20D72-349E-49B9-8E64-B68CF54860F6}" srcOrd="0" destOrd="0" presId="urn:microsoft.com/office/officeart/2008/layout/PictureStrips"/>
    <dgm:cxn modelId="{16E7F1A5-AC9D-4BC8-9666-444AAC89D0A9}" srcId="{0C0006CE-5257-4D01-9A9F-558E7B2CE840}" destId="{23437D4C-EE19-4D52-894A-D4AB902A923F}" srcOrd="4" destOrd="0" parTransId="{476BEC6D-F0E2-40C3-8595-45AAF754551D}" sibTransId="{1E6ECE25-3DF8-48EF-B77E-78B2C927722B}"/>
    <dgm:cxn modelId="{B14CBB8F-61BA-458D-913A-90F5A3683012}" type="presOf" srcId="{0C0006CE-5257-4D01-9A9F-558E7B2CE840}" destId="{00499620-026A-4DCD-9B17-B50BCD157091}" srcOrd="0" destOrd="0" presId="urn:microsoft.com/office/officeart/2008/layout/PictureStrips"/>
    <dgm:cxn modelId="{C6C95C21-2458-4141-947B-E830BDD98C2B}" type="presOf" srcId="{8AC7DF35-12A4-474F-BA94-205E0A4D7176}" destId="{0BEC8373-91D4-40B6-B525-5AD7D90C932B}" srcOrd="0" destOrd="0" presId="urn:microsoft.com/office/officeart/2008/layout/PictureStrips"/>
    <dgm:cxn modelId="{8BE7C4F2-07DC-4600-BA47-85BEFF11C698}" srcId="{0C0006CE-5257-4D01-9A9F-558E7B2CE840}" destId="{81CC829C-E75A-4FE2-8191-B502D65312A4}" srcOrd="0" destOrd="0" parTransId="{18036823-B79A-47C0-9C4F-E6FE4136BA9D}" sibTransId="{D782AD0D-44BD-42DC-A333-3313A718B14B}"/>
    <dgm:cxn modelId="{968D5F0F-7980-4297-9642-722CCACD8549}" type="presOf" srcId="{0F84435D-4E83-42C1-B46F-AAD520895919}" destId="{356FCC1C-BB29-4A80-BD91-E1BA127AC264}" srcOrd="0" destOrd="0" presId="urn:microsoft.com/office/officeart/2008/layout/PictureStrips"/>
    <dgm:cxn modelId="{48B79335-EBB6-4917-BD9F-A9B8622E3240}" type="presOf" srcId="{0BB59E5E-C9E9-469B-86DA-0D8114A3AE80}" destId="{6B105C2F-BAEC-48D7-8F5B-8AA0D85541FD}" srcOrd="0" destOrd="0" presId="urn:microsoft.com/office/officeart/2008/layout/PictureStrips"/>
    <dgm:cxn modelId="{B61B3A02-8BBC-4E6B-8BF1-435579E19F48}" srcId="{0C0006CE-5257-4D01-9A9F-558E7B2CE840}" destId="{A299D308-1D05-4BDE-81F5-69B20968639D}" srcOrd="5" destOrd="0" parTransId="{4803A577-BF6C-4E4C-8653-B27912FE08B1}" sibTransId="{0B4B7ECF-ADE7-4AB7-9AE6-C66910826888}"/>
    <dgm:cxn modelId="{B6FF6BD9-3C9E-49F3-8748-C64ABEE14A8B}" type="presOf" srcId="{ED7820D9-F209-45A1-9CB5-72C9BC4BD058}" destId="{D4330DE2-8C36-4796-B564-B5FFE37F7A0F}" srcOrd="0" destOrd="0" presId="urn:microsoft.com/office/officeart/2008/layout/PictureStrips"/>
    <dgm:cxn modelId="{7B1CEE81-82BB-40F6-8EAC-7AE6B8B4556A}" srcId="{0C0006CE-5257-4D01-9A9F-558E7B2CE840}" destId="{8AC7DF35-12A4-474F-BA94-205E0A4D7176}" srcOrd="6" destOrd="0" parTransId="{7AC29FB5-34B5-44C0-90FA-995DD8B4E81F}" sibTransId="{0CA566F2-EF0A-417A-AEF6-91C2A5F09857}"/>
    <dgm:cxn modelId="{2105C24C-36E7-413C-A97E-567B4DD03042}" type="presOf" srcId="{23437D4C-EE19-4D52-894A-D4AB902A923F}" destId="{074AFCBD-ECEE-4019-A639-B9C92246CEEB}" srcOrd="0" destOrd="0" presId="urn:microsoft.com/office/officeart/2008/layout/PictureStrips"/>
    <dgm:cxn modelId="{DABDB814-C905-48AE-B672-6487F00A878D}" type="presOf" srcId="{A299D308-1D05-4BDE-81F5-69B20968639D}" destId="{218341AD-54AF-47FE-93B5-8EE86DB6F3D7}" srcOrd="0" destOrd="0" presId="urn:microsoft.com/office/officeart/2008/layout/PictureStrips"/>
    <dgm:cxn modelId="{AEBC0590-53A3-4708-BEC8-0BD5BD47616E}" type="presParOf" srcId="{00499620-026A-4DCD-9B17-B50BCD157091}" destId="{2FA632BE-00BD-4E78-AE93-43C570AD5AFF}" srcOrd="0" destOrd="0" presId="urn:microsoft.com/office/officeart/2008/layout/PictureStrips"/>
    <dgm:cxn modelId="{A6F4275F-D66F-4829-AF23-BE7F83B6D29A}" type="presParOf" srcId="{2FA632BE-00BD-4E78-AE93-43C570AD5AFF}" destId="{A4F20D72-349E-49B9-8E64-B68CF54860F6}" srcOrd="0" destOrd="0" presId="urn:microsoft.com/office/officeart/2008/layout/PictureStrips"/>
    <dgm:cxn modelId="{6B24D48B-8EC0-4333-AB94-8608894BC250}" type="presParOf" srcId="{2FA632BE-00BD-4E78-AE93-43C570AD5AFF}" destId="{26C228B6-EA41-47AA-95BD-797D1A0CAE8D}" srcOrd="1" destOrd="0" presId="urn:microsoft.com/office/officeart/2008/layout/PictureStrips"/>
    <dgm:cxn modelId="{74066A5F-BBDB-490C-8ABA-B0DC98AE66F9}" type="presParOf" srcId="{00499620-026A-4DCD-9B17-B50BCD157091}" destId="{239B20D5-D9FF-4046-A758-AA0EFB5F4A5C}" srcOrd="1" destOrd="0" presId="urn:microsoft.com/office/officeart/2008/layout/PictureStrips"/>
    <dgm:cxn modelId="{7022D88A-19AC-40AF-8BD5-3C5568D74047}" type="presParOf" srcId="{00499620-026A-4DCD-9B17-B50BCD157091}" destId="{C0040371-5E17-4050-8AAD-72619285013F}" srcOrd="2" destOrd="0" presId="urn:microsoft.com/office/officeart/2008/layout/PictureStrips"/>
    <dgm:cxn modelId="{B888DEF7-87A7-4DA2-A144-E56F5DB0AA7F}" type="presParOf" srcId="{C0040371-5E17-4050-8AAD-72619285013F}" destId="{2639061E-F6EA-4504-BC5C-AD64B9777944}" srcOrd="0" destOrd="0" presId="urn:microsoft.com/office/officeart/2008/layout/PictureStrips"/>
    <dgm:cxn modelId="{8E2B06DE-8741-438D-9D0F-E53235EF9586}" type="presParOf" srcId="{C0040371-5E17-4050-8AAD-72619285013F}" destId="{CA5BD427-FD29-4A6A-A17F-8025EA6D987F}" srcOrd="1" destOrd="0" presId="urn:microsoft.com/office/officeart/2008/layout/PictureStrips"/>
    <dgm:cxn modelId="{6AE56AAB-70D0-484C-9C3F-B1AD587D199A}" type="presParOf" srcId="{00499620-026A-4DCD-9B17-B50BCD157091}" destId="{94084433-74EE-4B70-AC6E-8D0E184029BA}" srcOrd="3" destOrd="0" presId="urn:microsoft.com/office/officeart/2008/layout/PictureStrips"/>
    <dgm:cxn modelId="{D4A71046-C704-4C2C-BED0-B116BF96FFCB}" type="presParOf" srcId="{00499620-026A-4DCD-9B17-B50BCD157091}" destId="{C300BE7B-D8D7-4661-9E60-E965722EF815}" srcOrd="4" destOrd="0" presId="urn:microsoft.com/office/officeart/2008/layout/PictureStrips"/>
    <dgm:cxn modelId="{18DE2F6D-5A12-4D5A-83EF-1B43A72E0F13}" type="presParOf" srcId="{C300BE7B-D8D7-4661-9E60-E965722EF815}" destId="{356FCC1C-BB29-4A80-BD91-E1BA127AC264}" srcOrd="0" destOrd="0" presId="urn:microsoft.com/office/officeart/2008/layout/PictureStrips"/>
    <dgm:cxn modelId="{B7DA4937-4F7A-4615-BAA9-88E76DDE18F2}" type="presParOf" srcId="{C300BE7B-D8D7-4661-9E60-E965722EF815}" destId="{574711F9-6AC6-43C5-86E4-8B317D076D02}" srcOrd="1" destOrd="0" presId="urn:microsoft.com/office/officeart/2008/layout/PictureStrips"/>
    <dgm:cxn modelId="{3E125764-4C16-4F74-A9AC-3ACC7DC5E9A5}" type="presParOf" srcId="{00499620-026A-4DCD-9B17-B50BCD157091}" destId="{6EFFE9D1-640A-4BBB-9A0F-DC55E7879FCE}" srcOrd="5" destOrd="0" presId="urn:microsoft.com/office/officeart/2008/layout/PictureStrips"/>
    <dgm:cxn modelId="{EF1CC82F-7FE9-4A68-B153-C8871226A853}" type="presParOf" srcId="{00499620-026A-4DCD-9B17-B50BCD157091}" destId="{40044D56-653E-4C15-B279-6C5788B2E384}" srcOrd="6" destOrd="0" presId="urn:microsoft.com/office/officeart/2008/layout/PictureStrips"/>
    <dgm:cxn modelId="{FD327518-24E7-4F14-816C-85810B465323}" type="presParOf" srcId="{40044D56-653E-4C15-B279-6C5788B2E384}" destId="{175B60F6-D296-4949-BFAE-F6F0E0884543}" srcOrd="0" destOrd="0" presId="urn:microsoft.com/office/officeart/2008/layout/PictureStrips"/>
    <dgm:cxn modelId="{DE3F8183-4848-4909-B517-D223B16AE21C}" type="presParOf" srcId="{40044D56-653E-4C15-B279-6C5788B2E384}" destId="{8F63CB03-199C-4C73-BDE8-D55866D7A6B2}" srcOrd="1" destOrd="0" presId="urn:microsoft.com/office/officeart/2008/layout/PictureStrips"/>
    <dgm:cxn modelId="{AFD895C2-9A8C-446C-BE7B-14D82DD8A1C2}" type="presParOf" srcId="{00499620-026A-4DCD-9B17-B50BCD157091}" destId="{92673EB5-9EB4-4DE3-AC5A-3C0EDCBD75D5}" srcOrd="7" destOrd="0" presId="urn:microsoft.com/office/officeart/2008/layout/PictureStrips"/>
    <dgm:cxn modelId="{2AFEB2BC-D139-4954-9CC0-67CF5B6D08B7}" type="presParOf" srcId="{00499620-026A-4DCD-9B17-B50BCD157091}" destId="{0DDEF6D5-0851-4FC3-8C75-CE265D15B42A}" srcOrd="8" destOrd="0" presId="urn:microsoft.com/office/officeart/2008/layout/PictureStrips"/>
    <dgm:cxn modelId="{F0664794-993C-4D06-9BBE-D590C408DC52}" type="presParOf" srcId="{0DDEF6D5-0851-4FC3-8C75-CE265D15B42A}" destId="{074AFCBD-ECEE-4019-A639-B9C92246CEEB}" srcOrd="0" destOrd="0" presId="urn:microsoft.com/office/officeart/2008/layout/PictureStrips"/>
    <dgm:cxn modelId="{6B1D800D-8ACB-49BF-AA51-37711798E350}" type="presParOf" srcId="{0DDEF6D5-0851-4FC3-8C75-CE265D15B42A}" destId="{E2BC062B-18D6-4395-99E2-BE2AED2BF088}" srcOrd="1" destOrd="0" presId="urn:microsoft.com/office/officeart/2008/layout/PictureStrips"/>
    <dgm:cxn modelId="{8ED48669-EC99-4A0D-8C3C-F384D77435C4}" type="presParOf" srcId="{00499620-026A-4DCD-9B17-B50BCD157091}" destId="{71C75CF9-7FC8-48EB-9C71-85958BB31505}" srcOrd="9" destOrd="0" presId="urn:microsoft.com/office/officeart/2008/layout/PictureStrips"/>
    <dgm:cxn modelId="{9D629FE2-EAEC-4635-B13B-A531CE6CB489}" type="presParOf" srcId="{00499620-026A-4DCD-9B17-B50BCD157091}" destId="{BBA26A40-8867-40CA-A996-FFE31BC71A13}" srcOrd="10" destOrd="0" presId="urn:microsoft.com/office/officeart/2008/layout/PictureStrips"/>
    <dgm:cxn modelId="{E47BCF80-5812-4290-B5A6-013F922547D9}" type="presParOf" srcId="{BBA26A40-8867-40CA-A996-FFE31BC71A13}" destId="{218341AD-54AF-47FE-93B5-8EE86DB6F3D7}" srcOrd="0" destOrd="0" presId="urn:microsoft.com/office/officeart/2008/layout/PictureStrips"/>
    <dgm:cxn modelId="{89513FDD-C8DA-4C0F-9C8A-8DB8EC818A78}" type="presParOf" srcId="{BBA26A40-8867-40CA-A996-FFE31BC71A13}" destId="{49EC3951-2DCD-4647-9418-0BA39B8F7AB3}" srcOrd="1" destOrd="0" presId="urn:microsoft.com/office/officeart/2008/layout/PictureStrips"/>
    <dgm:cxn modelId="{96ECB7AA-ACCE-4804-BD10-2CC0A3345A93}" type="presParOf" srcId="{00499620-026A-4DCD-9B17-B50BCD157091}" destId="{633AF3A0-3ED6-4A31-AFFC-C9FCFC51BBFA}" srcOrd="11" destOrd="0" presId="urn:microsoft.com/office/officeart/2008/layout/PictureStrips"/>
    <dgm:cxn modelId="{B8CA4D4F-F1D3-49D7-8A53-9C4DF09DFCE2}" type="presParOf" srcId="{00499620-026A-4DCD-9B17-B50BCD157091}" destId="{2539CF52-9078-4B1C-B496-57AA70CAFD60}" srcOrd="12" destOrd="0" presId="urn:microsoft.com/office/officeart/2008/layout/PictureStrips"/>
    <dgm:cxn modelId="{F54CCD4E-CC58-471C-800F-4820CE251F08}" type="presParOf" srcId="{2539CF52-9078-4B1C-B496-57AA70CAFD60}" destId="{0BEC8373-91D4-40B6-B525-5AD7D90C932B}" srcOrd="0" destOrd="0" presId="urn:microsoft.com/office/officeart/2008/layout/PictureStrips"/>
    <dgm:cxn modelId="{DD3A4458-6941-4CF6-BA24-397569F92ECE}" type="presParOf" srcId="{2539CF52-9078-4B1C-B496-57AA70CAFD60}" destId="{4847096A-A446-4ADE-A5C4-D7865926424B}" srcOrd="1" destOrd="0" presId="urn:microsoft.com/office/officeart/2008/layout/PictureStrips"/>
    <dgm:cxn modelId="{1BB6FD2B-DC4D-42AD-8091-AF993727739B}" type="presParOf" srcId="{00499620-026A-4DCD-9B17-B50BCD157091}" destId="{E72389CB-07C9-4A02-9E64-EDD7B2D9BBD5}" srcOrd="13" destOrd="0" presId="urn:microsoft.com/office/officeart/2008/layout/PictureStrips"/>
    <dgm:cxn modelId="{87DF933F-28E0-4289-B0BC-A3BD793E89BC}" type="presParOf" srcId="{00499620-026A-4DCD-9B17-B50BCD157091}" destId="{161653DE-9FC8-486F-A7BE-D265984F9FBA}" srcOrd="14" destOrd="0" presId="urn:microsoft.com/office/officeart/2008/layout/PictureStrips"/>
    <dgm:cxn modelId="{9F31FD8F-2F45-4137-A613-2153063D0BFE}" type="presParOf" srcId="{161653DE-9FC8-486F-A7BE-D265984F9FBA}" destId="{6B105C2F-BAEC-48D7-8F5B-8AA0D85541FD}" srcOrd="0" destOrd="0" presId="urn:microsoft.com/office/officeart/2008/layout/PictureStrips"/>
    <dgm:cxn modelId="{DE65D9BA-E985-4C27-B765-658151A61DF7}" type="presParOf" srcId="{161653DE-9FC8-486F-A7BE-D265984F9FBA}" destId="{B04514C0-8BFC-4A30-81EA-36D3442479B1}" srcOrd="1" destOrd="0" presId="urn:microsoft.com/office/officeart/2008/layout/PictureStrips"/>
    <dgm:cxn modelId="{FF0D2917-D5F1-4FC8-816A-7E72DF9B7F31}" type="presParOf" srcId="{00499620-026A-4DCD-9B17-B50BCD157091}" destId="{85705555-831E-4F43-AFE6-4A6B99A19ADA}" srcOrd="15" destOrd="0" presId="urn:microsoft.com/office/officeart/2008/layout/PictureStrips"/>
    <dgm:cxn modelId="{76A06CA2-FADC-44CB-BD87-59B72B0E3B4B}" type="presParOf" srcId="{00499620-026A-4DCD-9B17-B50BCD157091}" destId="{42E81E9C-C03E-474A-9E24-2D54FAA08A89}" srcOrd="16" destOrd="0" presId="urn:microsoft.com/office/officeart/2008/layout/PictureStrips"/>
    <dgm:cxn modelId="{17837343-64D7-4C9A-B585-C3CEED2B45F5}" type="presParOf" srcId="{42E81E9C-C03E-474A-9E24-2D54FAA08A89}" destId="{DA7AFDB3-0FBE-410E-9D86-061C2C6C2A02}" srcOrd="0" destOrd="0" presId="urn:microsoft.com/office/officeart/2008/layout/PictureStrips"/>
    <dgm:cxn modelId="{79884E34-FDA4-4ACE-82CF-220F010989EC}" type="presParOf" srcId="{42E81E9C-C03E-474A-9E24-2D54FAA08A89}" destId="{12CF007F-C5BD-42A9-855D-04AF50BA4F76}" srcOrd="1" destOrd="0" presId="urn:microsoft.com/office/officeart/2008/layout/PictureStrips"/>
    <dgm:cxn modelId="{82FD1DF6-E9E2-419F-B557-5AE6599496B7}" type="presParOf" srcId="{00499620-026A-4DCD-9B17-B50BCD157091}" destId="{180A3AEE-D011-4EAA-B401-FE78C3174944}" srcOrd="17" destOrd="0" presId="urn:microsoft.com/office/officeart/2008/layout/PictureStrips"/>
    <dgm:cxn modelId="{15582890-53EA-4E30-AD45-8A9D5C6676C2}" type="presParOf" srcId="{00499620-026A-4DCD-9B17-B50BCD157091}" destId="{738C09C9-898A-410E-ABEB-1666DAAE6273}" srcOrd="18" destOrd="0" presId="urn:microsoft.com/office/officeart/2008/layout/PictureStrips"/>
    <dgm:cxn modelId="{B3FC1442-0AC4-466F-B409-9D555470AD36}" type="presParOf" srcId="{738C09C9-898A-410E-ABEB-1666DAAE6273}" destId="{D4330DE2-8C36-4796-B564-B5FFE37F7A0F}" srcOrd="0" destOrd="0" presId="urn:microsoft.com/office/officeart/2008/layout/PictureStrips"/>
    <dgm:cxn modelId="{579BC00A-FF55-46E4-AB84-507339CE7E1D}" type="presParOf" srcId="{738C09C9-898A-410E-ABEB-1666DAAE6273}" destId="{ADB22681-64D2-4D44-96B8-B376BA2EAF2B}"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0F70A0A-DD4F-48FA-92D6-A16649841003}" type="doc">
      <dgm:prSet loTypeId="urn:microsoft.com/office/officeart/2005/8/layout/vProcess5" loCatId="process" qsTypeId="urn:microsoft.com/office/officeart/2005/8/quickstyle/simple1" qsCatId="simple" csTypeId="urn:microsoft.com/office/officeart/2005/8/colors/accent2_1" csCatId="accent2" phldr="1"/>
      <dgm:spPr/>
      <dgm:t>
        <a:bodyPr/>
        <a:lstStyle/>
        <a:p>
          <a:endParaRPr lang="es-ES"/>
        </a:p>
      </dgm:t>
    </dgm:pt>
    <dgm:pt modelId="{CF8D682F-6935-4C03-B91B-2873A0738882}">
      <dgm:prSet phldrT="[Texto]"/>
      <dgm:spPr/>
      <dgm:t>
        <a:bodyPr/>
        <a:lstStyle/>
        <a:p>
          <a:r>
            <a:rPr lang="es-EC" dirty="0" smtClean="0"/>
            <a:t>La renovación de la canasta energética debe ser un camino arduo hacia la investigación y promoción de las diferentes fuentes de energías renovables, es por esto que el país debe aumentar la cantidad de proyectos de generación de energía a partir de fuentes alternativas, como la biomasa residual agrícola.</a:t>
          </a:r>
          <a:endParaRPr lang="es-ES" dirty="0"/>
        </a:p>
      </dgm:t>
    </dgm:pt>
    <dgm:pt modelId="{D04F92F9-8759-4C60-84D4-321A0C6FDB4A}" type="parTrans" cxnId="{3B2DF4A0-7F91-4209-BD25-57E36C641383}">
      <dgm:prSet/>
      <dgm:spPr/>
      <dgm:t>
        <a:bodyPr/>
        <a:lstStyle/>
        <a:p>
          <a:endParaRPr lang="es-ES"/>
        </a:p>
      </dgm:t>
    </dgm:pt>
    <dgm:pt modelId="{FD2D43F7-3DDE-41EC-94E8-70040C60D4F9}" type="sibTrans" cxnId="{3B2DF4A0-7F91-4209-BD25-57E36C641383}">
      <dgm:prSet/>
      <dgm:spPr/>
      <dgm:t>
        <a:bodyPr/>
        <a:lstStyle/>
        <a:p>
          <a:endParaRPr lang="es-ES"/>
        </a:p>
      </dgm:t>
    </dgm:pt>
    <dgm:pt modelId="{19580897-929D-4D48-A479-938BFD24D85C}">
      <dgm:prSet phldrT="[Texto]"/>
      <dgm:spPr/>
      <dgm:t>
        <a:bodyPr/>
        <a:lstStyle/>
        <a:p>
          <a:r>
            <a:rPr lang="es-EC" dirty="0" smtClean="0"/>
            <a:t>En cuanto a los resultados obtenidos y las áreas determinadas para el emplazamiento de una central de biomasa, se recomienda realizar una visita previa de campo para confirmar que las áreas son óptimas y no representan afectaciones ambientales ni económicas para su realización.</a:t>
          </a:r>
          <a:endParaRPr lang="es-ES" dirty="0"/>
        </a:p>
      </dgm:t>
    </dgm:pt>
    <dgm:pt modelId="{BF42549D-0430-4E59-8F28-C2743792477B}" type="parTrans" cxnId="{CE89D5DC-38E7-4F10-A98F-85B82F02A727}">
      <dgm:prSet/>
      <dgm:spPr/>
      <dgm:t>
        <a:bodyPr/>
        <a:lstStyle/>
        <a:p>
          <a:endParaRPr lang="es-ES"/>
        </a:p>
      </dgm:t>
    </dgm:pt>
    <dgm:pt modelId="{9AEEECC1-9B8A-4BC4-9D9A-62D373C8E3B1}" type="sibTrans" cxnId="{CE89D5DC-38E7-4F10-A98F-85B82F02A727}">
      <dgm:prSet/>
      <dgm:spPr/>
      <dgm:t>
        <a:bodyPr/>
        <a:lstStyle/>
        <a:p>
          <a:endParaRPr lang="es-ES"/>
        </a:p>
      </dgm:t>
    </dgm:pt>
    <dgm:pt modelId="{193881EC-E161-47B7-9E09-1C36F16A2B31}">
      <dgm:prSet phldrT="[Texto]"/>
      <dgm:spPr/>
      <dgm:t>
        <a:bodyPr/>
        <a:lstStyle/>
        <a:p>
          <a:r>
            <a:rPr lang="es-EC" dirty="0" smtClean="0"/>
            <a:t>Mediante el uso de SIG y técnicas de evaluación multicriterio se ha logrado localizar las áreas más adecuadas para el aprovechamiento energético de la biomasa residual agrícola de banano.</a:t>
          </a:r>
          <a:endParaRPr lang="es-ES" dirty="0"/>
        </a:p>
      </dgm:t>
    </dgm:pt>
    <dgm:pt modelId="{00B8D7C5-7D15-467E-B8C0-B946809ADFAE}" type="parTrans" cxnId="{15804F3E-908C-4497-A2BA-0ECE53FF53BE}">
      <dgm:prSet/>
      <dgm:spPr/>
      <dgm:t>
        <a:bodyPr/>
        <a:lstStyle/>
        <a:p>
          <a:endParaRPr lang="es-ES"/>
        </a:p>
      </dgm:t>
    </dgm:pt>
    <dgm:pt modelId="{A7B2BE32-0989-45FD-A659-E0216CB682CA}" type="sibTrans" cxnId="{15804F3E-908C-4497-A2BA-0ECE53FF53BE}">
      <dgm:prSet/>
      <dgm:spPr/>
      <dgm:t>
        <a:bodyPr/>
        <a:lstStyle/>
        <a:p>
          <a:endParaRPr lang="es-ES"/>
        </a:p>
      </dgm:t>
    </dgm:pt>
    <dgm:pt modelId="{B8F9907C-B41D-4DB3-B0B5-B5A6E5B86322}">
      <dgm:prSet phldrT="[Texto]"/>
      <dgm:spPr/>
      <dgm:t>
        <a:bodyPr/>
        <a:lstStyle/>
        <a:p>
          <a:r>
            <a:rPr lang="es-EC" dirty="0" smtClean="0"/>
            <a:t>se recomienda ampliar la presente investigación a otros cultivos característicos de cada provincia, de tal forma que se pueda trabajar con diferentes residuos agrícolas y replicar la metodología propuesta hacia otros lugares y con diferentes recursos alternativos que suministren bioproductos o bioenergía a sus territorios.</a:t>
          </a:r>
          <a:endParaRPr lang="es-ES" dirty="0"/>
        </a:p>
      </dgm:t>
    </dgm:pt>
    <dgm:pt modelId="{FDF8C2C3-4AFD-4656-83CC-002B293B7988}" type="parTrans" cxnId="{34DFF92B-861F-4384-82DC-F113B1AB9824}">
      <dgm:prSet/>
      <dgm:spPr/>
      <dgm:t>
        <a:bodyPr/>
        <a:lstStyle/>
        <a:p>
          <a:endParaRPr lang="es-ES"/>
        </a:p>
      </dgm:t>
    </dgm:pt>
    <dgm:pt modelId="{E78736F5-5263-4CCC-AEA5-BF2F43C15D4C}" type="sibTrans" cxnId="{34DFF92B-861F-4384-82DC-F113B1AB9824}">
      <dgm:prSet/>
      <dgm:spPr/>
      <dgm:t>
        <a:bodyPr/>
        <a:lstStyle/>
        <a:p>
          <a:endParaRPr lang="es-ES"/>
        </a:p>
      </dgm:t>
    </dgm:pt>
    <dgm:pt modelId="{4F57D50A-1648-4668-BAE6-1017421A3D7E}" type="pres">
      <dgm:prSet presAssocID="{30F70A0A-DD4F-48FA-92D6-A16649841003}" presName="outerComposite" presStyleCnt="0">
        <dgm:presLayoutVars>
          <dgm:chMax val="5"/>
          <dgm:dir/>
          <dgm:resizeHandles val="exact"/>
        </dgm:presLayoutVars>
      </dgm:prSet>
      <dgm:spPr/>
      <dgm:t>
        <a:bodyPr/>
        <a:lstStyle/>
        <a:p>
          <a:endParaRPr lang="es-ES"/>
        </a:p>
      </dgm:t>
    </dgm:pt>
    <dgm:pt modelId="{94DE5ADF-26B4-4929-8923-42CE208CE85A}" type="pres">
      <dgm:prSet presAssocID="{30F70A0A-DD4F-48FA-92D6-A16649841003}" presName="dummyMaxCanvas" presStyleCnt="0">
        <dgm:presLayoutVars/>
      </dgm:prSet>
      <dgm:spPr/>
    </dgm:pt>
    <dgm:pt modelId="{54FA4087-B044-4DDE-85C2-A00C1D06CF4C}" type="pres">
      <dgm:prSet presAssocID="{30F70A0A-DD4F-48FA-92D6-A16649841003}" presName="FourNodes_1" presStyleLbl="node1" presStyleIdx="0" presStyleCnt="4">
        <dgm:presLayoutVars>
          <dgm:bulletEnabled val="1"/>
        </dgm:presLayoutVars>
      </dgm:prSet>
      <dgm:spPr/>
      <dgm:t>
        <a:bodyPr/>
        <a:lstStyle/>
        <a:p>
          <a:endParaRPr lang="es-ES"/>
        </a:p>
      </dgm:t>
    </dgm:pt>
    <dgm:pt modelId="{C3E099F1-1089-4764-890E-92B2D9C4700D}" type="pres">
      <dgm:prSet presAssocID="{30F70A0A-DD4F-48FA-92D6-A16649841003}" presName="FourNodes_2" presStyleLbl="node1" presStyleIdx="1" presStyleCnt="4">
        <dgm:presLayoutVars>
          <dgm:bulletEnabled val="1"/>
        </dgm:presLayoutVars>
      </dgm:prSet>
      <dgm:spPr/>
      <dgm:t>
        <a:bodyPr/>
        <a:lstStyle/>
        <a:p>
          <a:endParaRPr lang="es-ES"/>
        </a:p>
      </dgm:t>
    </dgm:pt>
    <dgm:pt modelId="{ADB7B8C4-3E0B-4F5B-B074-45B529E13AF5}" type="pres">
      <dgm:prSet presAssocID="{30F70A0A-DD4F-48FA-92D6-A16649841003}" presName="FourNodes_3" presStyleLbl="node1" presStyleIdx="2" presStyleCnt="4">
        <dgm:presLayoutVars>
          <dgm:bulletEnabled val="1"/>
        </dgm:presLayoutVars>
      </dgm:prSet>
      <dgm:spPr/>
      <dgm:t>
        <a:bodyPr/>
        <a:lstStyle/>
        <a:p>
          <a:endParaRPr lang="es-ES"/>
        </a:p>
      </dgm:t>
    </dgm:pt>
    <dgm:pt modelId="{EC97E19F-BB89-4F8B-9653-D93E7D846B88}" type="pres">
      <dgm:prSet presAssocID="{30F70A0A-DD4F-48FA-92D6-A16649841003}" presName="FourNodes_4" presStyleLbl="node1" presStyleIdx="3" presStyleCnt="4">
        <dgm:presLayoutVars>
          <dgm:bulletEnabled val="1"/>
        </dgm:presLayoutVars>
      </dgm:prSet>
      <dgm:spPr/>
      <dgm:t>
        <a:bodyPr/>
        <a:lstStyle/>
        <a:p>
          <a:endParaRPr lang="es-ES"/>
        </a:p>
      </dgm:t>
    </dgm:pt>
    <dgm:pt modelId="{1B3671F8-E067-4D58-B3D2-74F611DC8261}" type="pres">
      <dgm:prSet presAssocID="{30F70A0A-DD4F-48FA-92D6-A16649841003}" presName="FourConn_1-2" presStyleLbl="fgAccFollowNode1" presStyleIdx="0" presStyleCnt="3">
        <dgm:presLayoutVars>
          <dgm:bulletEnabled val="1"/>
        </dgm:presLayoutVars>
      </dgm:prSet>
      <dgm:spPr/>
      <dgm:t>
        <a:bodyPr/>
        <a:lstStyle/>
        <a:p>
          <a:endParaRPr lang="es-ES"/>
        </a:p>
      </dgm:t>
    </dgm:pt>
    <dgm:pt modelId="{CE8D7D45-FD07-44E7-B99D-E38F557537F8}" type="pres">
      <dgm:prSet presAssocID="{30F70A0A-DD4F-48FA-92D6-A16649841003}" presName="FourConn_2-3" presStyleLbl="fgAccFollowNode1" presStyleIdx="1" presStyleCnt="3">
        <dgm:presLayoutVars>
          <dgm:bulletEnabled val="1"/>
        </dgm:presLayoutVars>
      </dgm:prSet>
      <dgm:spPr/>
      <dgm:t>
        <a:bodyPr/>
        <a:lstStyle/>
        <a:p>
          <a:endParaRPr lang="es-ES"/>
        </a:p>
      </dgm:t>
    </dgm:pt>
    <dgm:pt modelId="{EC51B1FF-CB43-419E-ADD2-720AFD97D29B}" type="pres">
      <dgm:prSet presAssocID="{30F70A0A-DD4F-48FA-92D6-A16649841003}" presName="FourConn_3-4" presStyleLbl="fgAccFollowNode1" presStyleIdx="2" presStyleCnt="3">
        <dgm:presLayoutVars>
          <dgm:bulletEnabled val="1"/>
        </dgm:presLayoutVars>
      </dgm:prSet>
      <dgm:spPr/>
      <dgm:t>
        <a:bodyPr/>
        <a:lstStyle/>
        <a:p>
          <a:endParaRPr lang="es-ES"/>
        </a:p>
      </dgm:t>
    </dgm:pt>
    <dgm:pt modelId="{466D9F67-89AE-4A9A-B4C6-FC25B5508810}" type="pres">
      <dgm:prSet presAssocID="{30F70A0A-DD4F-48FA-92D6-A16649841003}" presName="FourNodes_1_text" presStyleLbl="node1" presStyleIdx="3" presStyleCnt="4">
        <dgm:presLayoutVars>
          <dgm:bulletEnabled val="1"/>
        </dgm:presLayoutVars>
      </dgm:prSet>
      <dgm:spPr/>
      <dgm:t>
        <a:bodyPr/>
        <a:lstStyle/>
        <a:p>
          <a:endParaRPr lang="es-ES"/>
        </a:p>
      </dgm:t>
    </dgm:pt>
    <dgm:pt modelId="{0EBAEC97-3C00-47BA-B5A8-BAC251437179}" type="pres">
      <dgm:prSet presAssocID="{30F70A0A-DD4F-48FA-92D6-A16649841003}" presName="FourNodes_2_text" presStyleLbl="node1" presStyleIdx="3" presStyleCnt="4">
        <dgm:presLayoutVars>
          <dgm:bulletEnabled val="1"/>
        </dgm:presLayoutVars>
      </dgm:prSet>
      <dgm:spPr/>
      <dgm:t>
        <a:bodyPr/>
        <a:lstStyle/>
        <a:p>
          <a:endParaRPr lang="es-ES"/>
        </a:p>
      </dgm:t>
    </dgm:pt>
    <dgm:pt modelId="{40AE7FE9-787A-4111-B970-48BFB2ACED2B}" type="pres">
      <dgm:prSet presAssocID="{30F70A0A-DD4F-48FA-92D6-A16649841003}" presName="FourNodes_3_text" presStyleLbl="node1" presStyleIdx="3" presStyleCnt="4">
        <dgm:presLayoutVars>
          <dgm:bulletEnabled val="1"/>
        </dgm:presLayoutVars>
      </dgm:prSet>
      <dgm:spPr/>
      <dgm:t>
        <a:bodyPr/>
        <a:lstStyle/>
        <a:p>
          <a:endParaRPr lang="es-ES"/>
        </a:p>
      </dgm:t>
    </dgm:pt>
    <dgm:pt modelId="{4603E098-7E02-4A87-BEE3-71F2B47F6DB4}" type="pres">
      <dgm:prSet presAssocID="{30F70A0A-DD4F-48FA-92D6-A16649841003}" presName="FourNodes_4_text" presStyleLbl="node1" presStyleIdx="3" presStyleCnt="4">
        <dgm:presLayoutVars>
          <dgm:bulletEnabled val="1"/>
        </dgm:presLayoutVars>
      </dgm:prSet>
      <dgm:spPr/>
      <dgm:t>
        <a:bodyPr/>
        <a:lstStyle/>
        <a:p>
          <a:endParaRPr lang="es-ES"/>
        </a:p>
      </dgm:t>
    </dgm:pt>
  </dgm:ptLst>
  <dgm:cxnLst>
    <dgm:cxn modelId="{3593F545-737A-47CF-B3AB-0E0F63ED6B84}" type="presOf" srcId="{30F70A0A-DD4F-48FA-92D6-A16649841003}" destId="{4F57D50A-1648-4668-BAE6-1017421A3D7E}" srcOrd="0" destOrd="0" presId="urn:microsoft.com/office/officeart/2005/8/layout/vProcess5"/>
    <dgm:cxn modelId="{609CBC8C-96E7-422E-B8E4-B57FB250AB45}" type="presOf" srcId="{19580897-929D-4D48-A479-938BFD24D85C}" destId="{C3E099F1-1089-4764-890E-92B2D9C4700D}" srcOrd="0" destOrd="0" presId="urn:microsoft.com/office/officeart/2005/8/layout/vProcess5"/>
    <dgm:cxn modelId="{43E85935-368E-479D-B29A-10338DBE976A}" type="presOf" srcId="{FD2D43F7-3DDE-41EC-94E8-70040C60D4F9}" destId="{1B3671F8-E067-4D58-B3D2-74F611DC8261}" srcOrd="0" destOrd="0" presId="urn:microsoft.com/office/officeart/2005/8/layout/vProcess5"/>
    <dgm:cxn modelId="{393C26DA-A532-4507-85A2-EF53F6961A92}" type="presOf" srcId="{193881EC-E161-47B7-9E09-1C36F16A2B31}" destId="{40AE7FE9-787A-4111-B970-48BFB2ACED2B}" srcOrd="1" destOrd="0" presId="urn:microsoft.com/office/officeart/2005/8/layout/vProcess5"/>
    <dgm:cxn modelId="{0F02FDC9-C000-4B0A-81C3-1E03F5261FC9}" type="presOf" srcId="{CF8D682F-6935-4C03-B91B-2873A0738882}" destId="{54FA4087-B044-4DDE-85C2-A00C1D06CF4C}" srcOrd="0" destOrd="0" presId="urn:microsoft.com/office/officeart/2005/8/layout/vProcess5"/>
    <dgm:cxn modelId="{3B1BF70E-B6A5-486B-8962-07FB44015381}" type="presOf" srcId="{B8F9907C-B41D-4DB3-B0B5-B5A6E5B86322}" destId="{EC97E19F-BB89-4F8B-9653-D93E7D846B88}" srcOrd="0" destOrd="0" presId="urn:microsoft.com/office/officeart/2005/8/layout/vProcess5"/>
    <dgm:cxn modelId="{5D6B3332-DF77-4DAA-86D3-1EFE7DECEB5F}" type="presOf" srcId="{193881EC-E161-47B7-9E09-1C36F16A2B31}" destId="{ADB7B8C4-3E0B-4F5B-B074-45B529E13AF5}" srcOrd="0" destOrd="0" presId="urn:microsoft.com/office/officeart/2005/8/layout/vProcess5"/>
    <dgm:cxn modelId="{9CD2BD76-691A-4B99-82DE-727D774D3E34}" type="presOf" srcId="{CF8D682F-6935-4C03-B91B-2873A0738882}" destId="{466D9F67-89AE-4A9A-B4C6-FC25B5508810}" srcOrd="1" destOrd="0" presId="urn:microsoft.com/office/officeart/2005/8/layout/vProcess5"/>
    <dgm:cxn modelId="{B40DD13F-D617-4E3F-9860-2F514D53D5D9}" type="presOf" srcId="{A7B2BE32-0989-45FD-A659-E0216CB682CA}" destId="{EC51B1FF-CB43-419E-ADD2-720AFD97D29B}" srcOrd="0" destOrd="0" presId="urn:microsoft.com/office/officeart/2005/8/layout/vProcess5"/>
    <dgm:cxn modelId="{34DFF92B-861F-4384-82DC-F113B1AB9824}" srcId="{30F70A0A-DD4F-48FA-92D6-A16649841003}" destId="{B8F9907C-B41D-4DB3-B0B5-B5A6E5B86322}" srcOrd="3" destOrd="0" parTransId="{FDF8C2C3-4AFD-4656-83CC-002B293B7988}" sibTransId="{E78736F5-5263-4CCC-AEA5-BF2F43C15D4C}"/>
    <dgm:cxn modelId="{85A711C3-259C-4124-BEF6-BD4D47E60264}" type="presOf" srcId="{19580897-929D-4D48-A479-938BFD24D85C}" destId="{0EBAEC97-3C00-47BA-B5A8-BAC251437179}" srcOrd="1" destOrd="0" presId="urn:microsoft.com/office/officeart/2005/8/layout/vProcess5"/>
    <dgm:cxn modelId="{2F14BF8F-745E-4628-8785-CEBF48C069E1}" type="presOf" srcId="{B8F9907C-B41D-4DB3-B0B5-B5A6E5B86322}" destId="{4603E098-7E02-4A87-BEE3-71F2B47F6DB4}" srcOrd="1" destOrd="0" presId="urn:microsoft.com/office/officeart/2005/8/layout/vProcess5"/>
    <dgm:cxn modelId="{3B2DF4A0-7F91-4209-BD25-57E36C641383}" srcId="{30F70A0A-DD4F-48FA-92D6-A16649841003}" destId="{CF8D682F-6935-4C03-B91B-2873A0738882}" srcOrd="0" destOrd="0" parTransId="{D04F92F9-8759-4C60-84D4-321A0C6FDB4A}" sibTransId="{FD2D43F7-3DDE-41EC-94E8-70040C60D4F9}"/>
    <dgm:cxn modelId="{CE89D5DC-38E7-4F10-A98F-85B82F02A727}" srcId="{30F70A0A-DD4F-48FA-92D6-A16649841003}" destId="{19580897-929D-4D48-A479-938BFD24D85C}" srcOrd="1" destOrd="0" parTransId="{BF42549D-0430-4E59-8F28-C2743792477B}" sibTransId="{9AEEECC1-9B8A-4BC4-9D9A-62D373C8E3B1}"/>
    <dgm:cxn modelId="{15804F3E-908C-4497-A2BA-0ECE53FF53BE}" srcId="{30F70A0A-DD4F-48FA-92D6-A16649841003}" destId="{193881EC-E161-47B7-9E09-1C36F16A2B31}" srcOrd="2" destOrd="0" parTransId="{00B8D7C5-7D15-467E-B8C0-B946809ADFAE}" sibTransId="{A7B2BE32-0989-45FD-A659-E0216CB682CA}"/>
    <dgm:cxn modelId="{619E4392-7D04-4664-ABB6-2A6B3B98BB5B}" type="presOf" srcId="{9AEEECC1-9B8A-4BC4-9D9A-62D373C8E3B1}" destId="{CE8D7D45-FD07-44E7-B99D-E38F557537F8}" srcOrd="0" destOrd="0" presId="urn:microsoft.com/office/officeart/2005/8/layout/vProcess5"/>
    <dgm:cxn modelId="{E521C19F-B151-4534-AC73-3874CD43E9D0}" type="presParOf" srcId="{4F57D50A-1648-4668-BAE6-1017421A3D7E}" destId="{94DE5ADF-26B4-4929-8923-42CE208CE85A}" srcOrd="0" destOrd="0" presId="urn:microsoft.com/office/officeart/2005/8/layout/vProcess5"/>
    <dgm:cxn modelId="{EB35798A-96B8-40BA-8C6A-EAE8AC66B2FA}" type="presParOf" srcId="{4F57D50A-1648-4668-BAE6-1017421A3D7E}" destId="{54FA4087-B044-4DDE-85C2-A00C1D06CF4C}" srcOrd="1" destOrd="0" presId="urn:microsoft.com/office/officeart/2005/8/layout/vProcess5"/>
    <dgm:cxn modelId="{A6A7FCC0-08FE-42AB-8CE8-9A9DA3946236}" type="presParOf" srcId="{4F57D50A-1648-4668-BAE6-1017421A3D7E}" destId="{C3E099F1-1089-4764-890E-92B2D9C4700D}" srcOrd="2" destOrd="0" presId="urn:microsoft.com/office/officeart/2005/8/layout/vProcess5"/>
    <dgm:cxn modelId="{99BBE905-E90A-4633-B693-782DB9BAEDA0}" type="presParOf" srcId="{4F57D50A-1648-4668-BAE6-1017421A3D7E}" destId="{ADB7B8C4-3E0B-4F5B-B074-45B529E13AF5}" srcOrd="3" destOrd="0" presId="urn:microsoft.com/office/officeart/2005/8/layout/vProcess5"/>
    <dgm:cxn modelId="{DFDA48EB-9E93-4B66-AEDF-4DFBE954AAD2}" type="presParOf" srcId="{4F57D50A-1648-4668-BAE6-1017421A3D7E}" destId="{EC97E19F-BB89-4F8B-9653-D93E7D846B88}" srcOrd="4" destOrd="0" presId="urn:microsoft.com/office/officeart/2005/8/layout/vProcess5"/>
    <dgm:cxn modelId="{7B28E311-6BB5-42DA-9941-B47FE539E132}" type="presParOf" srcId="{4F57D50A-1648-4668-BAE6-1017421A3D7E}" destId="{1B3671F8-E067-4D58-B3D2-74F611DC8261}" srcOrd="5" destOrd="0" presId="urn:microsoft.com/office/officeart/2005/8/layout/vProcess5"/>
    <dgm:cxn modelId="{32F222A0-EC57-4CFD-8678-C24EB48899A4}" type="presParOf" srcId="{4F57D50A-1648-4668-BAE6-1017421A3D7E}" destId="{CE8D7D45-FD07-44E7-B99D-E38F557537F8}" srcOrd="6" destOrd="0" presId="urn:microsoft.com/office/officeart/2005/8/layout/vProcess5"/>
    <dgm:cxn modelId="{AA380D09-E178-4D0C-8ED9-5379AD6E42FF}" type="presParOf" srcId="{4F57D50A-1648-4668-BAE6-1017421A3D7E}" destId="{EC51B1FF-CB43-419E-ADD2-720AFD97D29B}" srcOrd="7" destOrd="0" presId="urn:microsoft.com/office/officeart/2005/8/layout/vProcess5"/>
    <dgm:cxn modelId="{5CA29DEC-7D67-41AC-92F7-880EA1E1FAC9}" type="presParOf" srcId="{4F57D50A-1648-4668-BAE6-1017421A3D7E}" destId="{466D9F67-89AE-4A9A-B4C6-FC25B5508810}" srcOrd="8" destOrd="0" presId="urn:microsoft.com/office/officeart/2005/8/layout/vProcess5"/>
    <dgm:cxn modelId="{28AF4C1F-6314-4938-8AF5-6C309DD5F6CC}" type="presParOf" srcId="{4F57D50A-1648-4668-BAE6-1017421A3D7E}" destId="{0EBAEC97-3C00-47BA-B5A8-BAC251437179}" srcOrd="9" destOrd="0" presId="urn:microsoft.com/office/officeart/2005/8/layout/vProcess5"/>
    <dgm:cxn modelId="{83FE949D-56A8-4A73-A6D3-5C6E3A1A5456}" type="presParOf" srcId="{4F57D50A-1648-4668-BAE6-1017421A3D7E}" destId="{40AE7FE9-787A-4111-B970-48BFB2ACED2B}" srcOrd="10" destOrd="0" presId="urn:microsoft.com/office/officeart/2005/8/layout/vProcess5"/>
    <dgm:cxn modelId="{0F01FDAA-1904-4EB2-8E39-7CBCA6386D99}" type="presParOf" srcId="{4F57D50A-1648-4668-BAE6-1017421A3D7E}" destId="{4603E098-7E02-4A87-BEE3-71F2B47F6DB4}"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1FAD8B-5E7B-44AF-A6D2-551518FA2FF8}" type="doc">
      <dgm:prSet loTypeId="urn:microsoft.com/office/officeart/2009/layout/ReverseList" loCatId="relationship" qsTypeId="urn:microsoft.com/office/officeart/2005/8/quickstyle/simple1" qsCatId="simple" csTypeId="urn:microsoft.com/office/officeart/2005/8/colors/colorful4" csCatId="colorful" phldr="1"/>
      <dgm:spPr/>
      <dgm:t>
        <a:bodyPr/>
        <a:lstStyle/>
        <a:p>
          <a:endParaRPr lang="es-ES"/>
        </a:p>
      </dgm:t>
    </dgm:pt>
    <dgm:pt modelId="{A7ABED85-A0C8-4365-A58B-2678D46B362F}">
      <dgm:prSet phldrT="[Texto]" custT="1"/>
      <dgm:spPr/>
      <dgm:t>
        <a:bodyPr/>
        <a:lstStyle/>
        <a:p>
          <a:pPr algn="ctr"/>
          <a:r>
            <a:rPr lang="es-ES" sz="2400" dirty="0" smtClean="0"/>
            <a:t>Servicio eléctrico: CNEL Regional El Oro</a:t>
          </a:r>
          <a:endParaRPr lang="es-ES" sz="2400" dirty="0"/>
        </a:p>
      </dgm:t>
    </dgm:pt>
    <dgm:pt modelId="{4807F95F-BE70-4073-A82D-7B635AFC453C}" type="parTrans" cxnId="{C14634DE-DCAD-46DD-86B0-0814FB4F6D38}">
      <dgm:prSet/>
      <dgm:spPr/>
      <dgm:t>
        <a:bodyPr/>
        <a:lstStyle/>
        <a:p>
          <a:pPr algn="ctr"/>
          <a:endParaRPr lang="es-ES" sz="2400"/>
        </a:p>
      </dgm:t>
    </dgm:pt>
    <dgm:pt modelId="{17CD63D5-A336-4FAD-91FD-C1BEE01CBC27}" type="sibTrans" cxnId="{C14634DE-DCAD-46DD-86B0-0814FB4F6D38}">
      <dgm:prSet/>
      <dgm:spPr/>
      <dgm:t>
        <a:bodyPr/>
        <a:lstStyle/>
        <a:p>
          <a:pPr algn="ctr"/>
          <a:endParaRPr lang="es-ES" sz="2400"/>
        </a:p>
      </dgm:t>
    </dgm:pt>
    <dgm:pt modelId="{0806E35B-B30C-46D1-95A0-9E84D4ADD9B7}">
      <dgm:prSet phldrT="[Texto]" custT="1"/>
      <dgm:spPr/>
      <dgm:t>
        <a:bodyPr/>
        <a:lstStyle/>
        <a:p>
          <a:pPr algn="ctr"/>
          <a:r>
            <a:rPr lang="es-ES" sz="2400" dirty="0" smtClean="0"/>
            <a:t>Gas natural: Golfo de Bajo Alto</a:t>
          </a:r>
          <a:endParaRPr lang="es-ES" sz="2400" dirty="0"/>
        </a:p>
      </dgm:t>
    </dgm:pt>
    <dgm:pt modelId="{FF2746C7-F843-47EC-8DDF-EF03EB001C4D}" type="parTrans" cxnId="{166793AD-1FFE-4EA7-927E-E6D96AD50688}">
      <dgm:prSet/>
      <dgm:spPr/>
      <dgm:t>
        <a:bodyPr/>
        <a:lstStyle/>
        <a:p>
          <a:pPr algn="ctr"/>
          <a:endParaRPr lang="es-ES" sz="2400"/>
        </a:p>
      </dgm:t>
    </dgm:pt>
    <dgm:pt modelId="{1F314B49-A09C-41EE-8684-8393CBBF6DCE}" type="sibTrans" cxnId="{166793AD-1FFE-4EA7-927E-E6D96AD50688}">
      <dgm:prSet/>
      <dgm:spPr/>
      <dgm:t>
        <a:bodyPr/>
        <a:lstStyle/>
        <a:p>
          <a:pPr algn="ctr"/>
          <a:endParaRPr lang="es-ES" sz="2400"/>
        </a:p>
      </dgm:t>
    </dgm:pt>
    <dgm:pt modelId="{CD3247E0-4A96-4BDA-9D32-7EA3F7E4DFEB}" type="pres">
      <dgm:prSet presAssocID="{4B1FAD8B-5E7B-44AF-A6D2-551518FA2FF8}" presName="Name0" presStyleCnt="0">
        <dgm:presLayoutVars>
          <dgm:chMax val="2"/>
          <dgm:chPref val="2"/>
          <dgm:animLvl val="lvl"/>
        </dgm:presLayoutVars>
      </dgm:prSet>
      <dgm:spPr/>
      <dgm:t>
        <a:bodyPr/>
        <a:lstStyle/>
        <a:p>
          <a:endParaRPr lang="es-ES"/>
        </a:p>
      </dgm:t>
    </dgm:pt>
    <dgm:pt modelId="{6DA997E5-9283-4B14-AAEE-480C20C54E53}" type="pres">
      <dgm:prSet presAssocID="{4B1FAD8B-5E7B-44AF-A6D2-551518FA2FF8}" presName="LeftText" presStyleLbl="revTx" presStyleIdx="0" presStyleCnt="0">
        <dgm:presLayoutVars>
          <dgm:bulletEnabled val="1"/>
        </dgm:presLayoutVars>
      </dgm:prSet>
      <dgm:spPr/>
      <dgm:t>
        <a:bodyPr/>
        <a:lstStyle/>
        <a:p>
          <a:endParaRPr lang="es-ES"/>
        </a:p>
      </dgm:t>
    </dgm:pt>
    <dgm:pt modelId="{C49E0A13-F39D-414E-828C-14B9DB03020A}" type="pres">
      <dgm:prSet presAssocID="{4B1FAD8B-5E7B-44AF-A6D2-551518FA2FF8}" presName="LeftNode" presStyleLbl="bgImgPlace1" presStyleIdx="0" presStyleCnt="2">
        <dgm:presLayoutVars>
          <dgm:chMax val="2"/>
          <dgm:chPref val="2"/>
        </dgm:presLayoutVars>
      </dgm:prSet>
      <dgm:spPr/>
      <dgm:t>
        <a:bodyPr/>
        <a:lstStyle/>
        <a:p>
          <a:endParaRPr lang="es-ES"/>
        </a:p>
      </dgm:t>
    </dgm:pt>
    <dgm:pt modelId="{6514C298-FC2B-46D5-A119-C94F7A5DACE0}" type="pres">
      <dgm:prSet presAssocID="{4B1FAD8B-5E7B-44AF-A6D2-551518FA2FF8}" presName="RightText" presStyleLbl="revTx" presStyleIdx="0" presStyleCnt="0">
        <dgm:presLayoutVars>
          <dgm:bulletEnabled val="1"/>
        </dgm:presLayoutVars>
      </dgm:prSet>
      <dgm:spPr/>
      <dgm:t>
        <a:bodyPr/>
        <a:lstStyle/>
        <a:p>
          <a:endParaRPr lang="es-ES"/>
        </a:p>
      </dgm:t>
    </dgm:pt>
    <dgm:pt modelId="{5DE004DC-06D8-4DA5-A5CF-33111C649C14}" type="pres">
      <dgm:prSet presAssocID="{4B1FAD8B-5E7B-44AF-A6D2-551518FA2FF8}" presName="RightNode" presStyleLbl="bgImgPlace1" presStyleIdx="1" presStyleCnt="2">
        <dgm:presLayoutVars>
          <dgm:chMax val="0"/>
          <dgm:chPref val="0"/>
        </dgm:presLayoutVars>
      </dgm:prSet>
      <dgm:spPr/>
      <dgm:t>
        <a:bodyPr/>
        <a:lstStyle/>
        <a:p>
          <a:endParaRPr lang="es-ES"/>
        </a:p>
      </dgm:t>
    </dgm:pt>
    <dgm:pt modelId="{A66D2E11-8D5B-4586-9C48-E27ABD698DE0}" type="pres">
      <dgm:prSet presAssocID="{4B1FAD8B-5E7B-44AF-A6D2-551518FA2FF8}" presName="TopArrow" presStyleLbl="node1" presStyleIdx="0" presStyleCnt="2"/>
      <dgm:spPr/>
    </dgm:pt>
    <dgm:pt modelId="{A6927274-FEC1-4D65-851D-5EE8E734994F}" type="pres">
      <dgm:prSet presAssocID="{4B1FAD8B-5E7B-44AF-A6D2-551518FA2FF8}" presName="BottomArrow" presStyleLbl="node1" presStyleIdx="1" presStyleCnt="2"/>
      <dgm:spPr/>
    </dgm:pt>
  </dgm:ptLst>
  <dgm:cxnLst>
    <dgm:cxn modelId="{BA019B12-CB0A-40D5-BAC6-F8123875EE0B}" type="presOf" srcId="{0806E35B-B30C-46D1-95A0-9E84D4ADD9B7}" destId="{6514C298-FC2B-46D5-A119-C94F7A5DACE0}" srcOrd="0" destOrd="0" presId="urn:microsoft.com/office/officeart/2009/layout/ReverseList"/>
    <dgm:cxn modelId="{C14634DE-DCAD-46DD-86B0-0814FB4F6D38}" srcId="{4B1FAD8B-5E7B-44AF-A6D2-551518FA2FF8}" destId="{A7ABED85-A0C8-4365-A58B-2678D46B362F}" srcOrd="0" destOrd="0" parTransId="{4807F95F-BE70-4073-A82D-7B635AFC453C}" sibTransId="{17CD63D5-A336-4FAD-91FD-C1BEE01CBC27}"/>
    <dgm:cxn modelId="{02FA793F-54DB-497E-9EB3-B964EC0F4CB7}" type="presOf" srcId="{0806E35B-B30C-46D1-95A0-9E84D4ADD9B7}" destId="{5DE004DC-06D8-4DA5-A5CF-33111C649C14}" srcOrd="1" destOrd="0" presId="urn:microsoft.com/office/officeart/2009/layout/ReverseList"/>
    <dgm:cxn modelId="{88CC3383-2822-493B-9185-49A49DC4F10B}" type="presOf" srcId="{A7ABED85-A0C8-4365-A58B-2678D46B362F}" destId="{6DA997E5-9283-4B14-AAEE-480C20C54E53}" srcOrd="0" destOrd="0" presId="urn:microsoft.com/office/officeart/2009/layout/ReverseList"/>
    <dgm:cxn modelId="{8C967C73-5BE2-456D-B256-D86E28BDA089}" type="presOf" srcId="{4B1FAD8B-5E7B-44AF-A6D2-551518FA2FF8}" destId="{CD3247E0-4A96-4BDA-9D32-7EA3F7E4DFEB}" srcOrd="0" destOrd="0" presId="urn:microsoft.com/office/officeart/2009/layout/ReverseList"/>
    <dgm:cxn modelId="{166793AD-1FFE-4EA7-927E-E6D96AD50688}" srcId="{4B1FAD8B-5E7B-44AF-A6D2-551518FA2FF8}" destId="{0806E35B-B30C-46D1-95A0-9E84D4ADD9B7}" srcOrd="1" destOrd="0" parTransId="{FF2746C7-F843-47EC-8DDF-EF03EB001C4D}" sibTransId="{1F314B49-A09C-41EE-8684-8393CBBF6DCE}"/>
    <dgm:cxn modelId="{AB850503-4B05-4B44-92E9-A0FAF08C3C5C}" type="presOf" srcId="{A7ABED85-A0C8-4365-A58B-2678D46B362F}" destId="{C49E0A13-F39D-414E-828C-14B9DB03020A}" srcOrd="1" destOrd="0" presId="urn:microsoft.com/office/officeart/2009/layout/ReverseList"/>
    <dgm:cxn modelId="{633D5D23-A4A5-4217-913C-F5368BBA392C}" type="presParOf" srcId="{CD3247E0-4A96-4BDA-9D32-7EA3F7E4DFEB}" destId="{6DA997E5-9283-4B14-AAEE-480C20C54E53}" srcOrd="0" destOrd="0" presId="urn:microsoft.com/office/officeart/2009/layout/ReverseList"/>
    <dgm:cxn modelId="{04831283-04E9-4533-AE2D-CC47A5481ADD}" type="presParOf" srcId="{CD3247E0-4A96-4BDA-9D32-7EA3F7E4DFEB}" destId="{C49E0A13-F39D-414E-828C-14B9DB03020A}" srcOrd="1" destOrd="0" presId="urn:microsoft.com/office/officeart/2009/layout/ReverseList"/>
    <dgm:cxn modelId="{86F84264-2922-40A7-A7F8-E1AF9D8DD1CC}" type="presParOf" srcId="{CD3247E0-4A96-4BDA-9D32-7EA3F7E4DFEB}" destId="{6514C298-FC2B-46D5-A119-C94F7A5DACE0}" srcOrd="2" destOrd="0" presId="urn:microsoft.com/office/officeart/2009/layout/ReverseList"/>
    <dgm:cxn modelId="{305BA236-4909-4EBA-938C-820DB00C43FC}" type="presParOf" srcId="{CD3247E0-4A96-4BDA-9D32-7EA3F7E4DFEB}" destId="{5DE004DC-06D8-4DA5-A5CF-33111C649C14}" srcOrd="3" destOrd="0" presId="urn:microsoft.com/office/officeart/2009/layout/ReverseList"/>
    <dgm:cxn modelId="{96E5B6CF-35A2-41F4-A9B5-A6A06609D48E}" type="presParOf" srcId="{CD3247E0-4A96-4BDA-9D32-7EA3F7E4DFEB}" destId="{A66D2E11-8D5B-4586-9C48-E27ABD698DE0}" srcOrd="4" destOrd="0" presId="urn:microsoft.com/office/officeart/2009/layout/ReverseList"/>
    <dgm:cxn modelId="{47893879-B9C7-4692-BE69-EAFD0E694F7F}" type="presParOf" srcId="{CD3247E0-4A96-4BDA-9D32-7EA3F7E4DFEB}" destId="{A6927274-FEC1-4D65-851D-5EE8E734994F}"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76418B-2B56-474C-ACEF-34E583329199}" type="doc">
      <dgm:prSet loTypeId="urn:microsoft.com/office/officeart/2005/8/layout/vList3" loCatId="list" qsTypeId="urn:microsoft.com/office/officeart/2005/8/quickstyle/simple1" qsCatId="simple" csTypeId="urn:microsoft.com/office/officeart/2005/8/colors/accent6_1" csCatId="accent6" phldr="1"/>
      <dgm:spPr/>
    </dgm:pt>
    <dgm:pt modelId="{1617A03F-F4B7-41F4-8536-89795E1F1862}">
      <dgm:prSet phldrT="[Texto]"/>
      <dgm:spPr/>
      <dgm:t>
        <a:bodyPr/>
        <a:lstStyle/>
        <a:p>
          <a:pPr algn="l"/>
          <a:r>
            <a:rPr lang="es-EC" dirty="0" smtClean="0"/>
            <a:t>OE1: Estimar la disponibilidad de biomasa residual agrícola potencialmente aprovechable del cultivo de banano, para la generación de electricidad, mediante el uso de sistemas de información geográfica (SIG) y fórmulas matemáticas</a:t>
          </a:r>
          <a:endParaRPr lang="es-ES" dirty="0"/>
        </a:p>
      </dgm:t>
    </dgm:pt>
    <dgm:pt modelId="{5406DC5D-90B9-45A9-B793-FC45FDB8D3F8}" type="parTrans" cxnId="{4CADACF4-36EF-46EC-8443-BCACE221F692}">
      <dgm:prSet/>
      <dgm:spPr/>
      <dgm:t>
        <a:bodyPr/>
        <a:lstStyle/>
        <a:p>
          <a:endParaRPr lang="es-ES"/>
        </a:p>
      </dgm:t>
    </dgm:pt>
    <dgm:pt modelId="{46F56D36-81F5-4178-883B-D25F97B93CE9}" type="sibTrans" cxnId="{4CADACF4-36EF-46EC-8443-BCACE221F692}">
      <dgm:prSet/>
      <dgm:spPr/>
      <dgm:t>
        <a:bodyPr/>
        <a:lstStyle/>
        <a:p>
          <a:endParaRPr lang="es-ES"/>
        </a:p>
      </dgm:t>
    </dgm:pt>
    <dgm:pt modelId="{5CB189D7-8864-438A-80BF-7E7D6D1EA695}">
      <dgm:prSet phldrT="[Texto]"/>
      <dgm:spPr/>
      <dgm:t>
        <a:bodyPr/>
        <a:lstStyle/>
        <a:p>
          <a:pPr algn="just"/>
          <a:r>
            <a:rPr lang="es-EC" dirty="0" smtClean="0"/>
            <a:t>OE2: Seleccionar e identificar los factores espaciales para obtener las áreas de mayor aptitud para el aprovechamiento de la biomasa residual agrícola de banano, mediante la información cartográfica y científica, recopilada.</a:t>
          </a:r>
          <a:endParaRPr lang="es-ES" dirty="0"/>
        </a:p>
      </dgm:t>
    </dgm:pt>
    <dgm:pt modelId="{D7D4C414-A659-4C0D-8E36-CE6714EDB728}" type="parTrans" cxnId="{C8CBA520-3749-4BD8-B960-56B9F2133CAA}">
      <dgm:prSet/>
      <dgm:spPr/>
      <dgm:t>
        <a:bodyPr/>
        <a:lstStyle/>
        <a:p>
          <a:endParaRPr lang="es-ES"/>
        </a:p>
      </dgm:t>
    </dgm:pt>
    <dgm:pt modelId="{B0A2FF67-63F4-44B4-97FB-F2FC5039412C}" type="sibTrans" cxnId="{C8CBA520-3749-4BD8-B960-56B9F2133CAA}">
      <dgm:prSet/>
      <dgm:spPr/>
      <dgm:t>
        <a:bodyPr/>
        <a:lstStyle/>
        <a:p>
          <a:endParaRPr lang="es-ES"/>
        </a:p>
      </dgm:t>
    </dgm:pt>
    <dgm:pt modelId="{B90D8EDB-2B15-4934-BAAA-06B7DCB38EDB}">
      <dgm:prSet phldrT="[Texto]"/>
      <dgm:spPr/>
      <dgm:t>
        <a:bodyPr/>
        <a:lstStyle/>
        <a:p>
          <a:pPr algn="just"/>
          <a:r>
            <a:rPr lang="es-EC" dirty="0" smtClean="0"/>
            <a:t>OE3: Identificar y modelar los criterios de restricción para determinar las áreas de emplazamiento de una central de biomasa, mediante el geoprocesamiento de las capas geográficas empleadas. </a:t>
          </a:r>
          <a:endParaRPr lang="es-ES" dirty="0"/>
        </a:p>
      </dgm:t>
    </dgm:pt>
    <dgm:pt modelId="{A74FD90A-7E2B-4C73-A8B4-BDB64B0011E8}" type="parTrans" cxnId="{57F84B8B-4423-4D62-AE2A-ADB133136857}">
      <dgm:prSet/>
      <dgm:spPr/>
      <dgm:t>
        <a:bodyPr/>
        <a:lstStyle/>
        <a:p>
          <a:endParaRPr lang="es-ES"/>
        </a:p>
      </dgm:t>
    </dgm:pt>
    <dgm:pt modelId="{C4CB8E70-29B4-4836-8BFF-02229DA919FA}" type="sibTrans" cxnId="{57F84B8B-4423-4D62-AE2A-ADB133136857}">
      <dgm:prSet/>
      <dgm:spPr/>
      <dgm:t>
        <a:bodyPr/>
        <a:lstStyle/>
        <a:p>
          <a:endParaRPr lang="es-ES"/>
        </a:p>
      </dgm:t>
    </dgm:pt>
    <dgm:pt modelId="{E5032E2E-7772-456B-875C-639E8B6AA02C}">
      <dgm:prSet phldrT="[Texto]"/>
      <dgm:spPr/>
      <dgm:t>
        <a:bodyPr/>
        <a:lstStyle/>
        <a:p>
          <a:pPr algn="just"/>
          <a:r>
            <a:rPr lang="es-EC" dirty="0" smtClean="0"/>
            <a:t>OE4: Evaluar las alternativas de emplazamiento para la ubicación de una central de biomasa, en base a la información recopilada y el uso de sistemas de información geográfica SIG.</a:t>
          </a:r>
          <a:endParaRPr lang="es-ES" dirty="0"/>
        </a:p>
      </dgm:t>
    </dgm:pt>
    <dgm:pt modelId="{07604FAA-B4D0-4ADC-AA21-C20AA4A271F2}" type="parTrans" cxnId="{8594EE48-09A7-48A5-9F02-2788D0CA5FD3}">
      <dgm:prSet/>
      <dgm:spPr/>
      <dgm:t>
        <a:bodyPr/>
        <a:lstStyle/>
        <a:p>
          <a:endParaRPr lang="es-ES"/>
        </a:p>
      </dgm:t>
    </dgm:pt>
    <dgm:pt modelId="{B07389D1-B815-4B6E-ADB1-1E65C6828A8D}" type="sibTrans" cxnId="{8594EE48-09A7-48A5-9F02-2788D0CA5FD3}">
      <dgm:prSet/>
      <dgm:spPr/>
      <dgm:t>
        <a:bodyPr/>
        <a:lstStyle/>
        <a:p>
          <a:endParaRPr lang="es-ES"/>
        </a:p>
      </dgm:t>
    </dgm:pt>
    <dgm:pt modelId="{412B2F07-7D29-4A3F-8FEF-193427B8059C}" type="pres">
      <dgm:prSet presAssocID="{0576418B-2B56-474C-ACEF-34E583329199}" presName="linearFlow" presStyleCnt="0">
        <dgm:presLayoutVars>
          <dgm:dir/>
          <dgm:resizeHandles val="exact"/>
        </dgm:presLayoutVars>
      </dgm:prSet>
      <dgm:spPr/>
    </dgm:pt>
    <dgm:pt modelId="{DE247F1B-167E-471F-8834-991985B018FC}" type="pres">
      <dgm:prSet presAssocID="{1617A03F-F4B7-41F4-8536-89795E1F1862}" presName="composite" presStyleCnt="0"/>
      <dgm:spPr/>
    </dgm:pt>
    <dgm:pt modelId="{D6358A22-166C-4A25-9546-FE57C0CA7744}" type="pres">
      <dgm:prSet presAssocID="{1617A03F-F4B7-41F4-8536-89795E1F1862}" presName="imgShp" presStyleLbl="fgImgPlace1" presStyleIdx="0" presStyleCnt="4"/>
      <dgm:spPr>
        <a:blipFill rotWithShape="1">
          <a:blip xmlns:r="http://schemas.openxmlformats.org/officeDocument/2006/relationships" r:embed="rId1"/>
          <a:stretch>
            <a:fillRect/>
          </a:stretch>
        </a:blipFill>
      </dgm:spPr>
    </dgm:pt>
    <dgm:pt modelId="{594B710C-7F7D-4634-9D96-E324875C1A6C}" type="pres">
      <dgm:prSet presAssocID="{1617A03F-F4B7-41F4-8536-89795E1F1862}" presName="txShp" presStyleLbl="node1" presStyleIdx="0" presStyleCnt="4">
        <dgm:presLayoutVars>
          <dgm:bulletEnabled val="1"/>
        </dgm:presLayoutVars>
      </dgm:prSet>
      <dgm:spPr/>
      <dgm:t>
        <a:bodyPr/>
        <a:lstStyle/>
        <a:p>
          <a:endParaRPr lang="es-ES"/>
        </a:p>
      </dgm:t>
    </dgm:pt>
    <dgm:pt modelId="{DE506297-D79C-4B81-B583-906F70B3A479}" type="pres">
      <dgm:prSet presAssocID="{46F56D36-81F5-4178-883B-D25F97B93CE9}" presName="spacing" presStyleCnt="0"/>
      <dgm:spPr/>
    </dgm:pt>
    <dgm:pt modelId="{A8B4E57F-FD77-41F6-9520-5109FDDBA7C0}" type="pres">
      <dgm:prSet presAssocID="{5CB189D7-8864-438A-80BF-7E7D6D1EA695}" presName="composite" presStyleCnt="0"/>
      <dgm:spPr/>
    </dgm:pt>
    <dgm:pt modelId="{59306452-9FDB-4876-8AA6-FD4169A63779}" type="pres">
      <dgm:prSet presAssocID="{5CB189D7-8864-438A-80BF-7E7D6D1EA695}" presName="imgShp" presStyleLbl="fgImgPlace1" presStyleIdx="1" presStyleCnt="4"/>
      <dgm:spPr>
        <a:blipFill rotWithShape="1">
          <a:blip xmlns:r="http://schemas.openxmlformats.org/officeDocument/2006/relationships" r:embed="rId2"/>
          <a:stretch>
            <a:fillRect/>
          </a:stretch>
        </a:blipFill>
      </dgm:spPr>
    </dgm:pt>
    <dgm:pt modelId="{EA741C09-DF4F-4D08-B056-2DAC20722F19}" type="pres">
      <dgm:prSet presAssocID="{5CB189D7-8864-438A-80BF-7E7D6D1EA695}" presName="txShp" presStyleLbl="node1" presStyleIdx="1" presStyleCnt="4">
        <dgm:presLayoutVars>
          <dgm:bulletEnabled val="1"/>
        </dgm:presLayoutVars>
      </dgm:prSet>
      <dgm:spPr/>
      <dgm:t>
        <a:bodyPr/>
        <a:lstStyle/>
        <a:p>
          <a:endParaRPr lang="es-ES"/>
        </a:p>
      </dgm:t>
    </dgm:pt>
    <dgm:pt modelId="{EC52EF6F-AC50-4CA0-84D8-B153F175F014}" type="pres">
      <dgm:prSet presAssocID="{B0A2FF67-63F4-44B4-97FB-F2FC5039412C}" presName="spacing" presStyleCnt="0"/>
      <dgm:spPr/>
    </dgm:pt>
    <dgm:pt modelId="{985C5E0F-878F-402F-9638-789B40908ECC}" type="pres">
      <dgm:prSet presAssocID="{B90D8EDB-2B15-4934-BAAA-06B7DCB38EDB}" presName="composite" presStyleCnt="0"/>
      <dgm:spPr/>
    </dgm:pt>
    <dgm:pt modelId="{A6E9F8B8-8608-4C10-BD8F-BFB888E35704}" type="pres">
      <dgm:prSet presAssocID="{B90D8EDB-2B15-4934-BAAA-06B7DCB38EDB}" presName="imgShp" presStyleLbl="fgImgPlace1" presStyleIdx="2" presStyleCnt="4"/>
      <dgm:spPr>
        <a:blipFill rotWithShape="1">
          <a:blip xmlns:r="http://schemas.openxmlformats.org/officeDocument/2006/relationships" r:embed="rId3"/>
          <a:stretch>
            <a:fillRect/>
          </a:stretch>
        </a:blipFill>
      </dgm:spPr>
    </dgm:pt>
    <dgm:pt modelId="{A5504F56-C9D4-4814-BBF4-C52176A75CF3}" type="pres">
      <dgm:prSet presAssocID="{B90D8EDB-2B15-4934-BAAA-06B7DCB38EDB}" presName="txShp" presStyleLbl="node1" presStyleIdx="2" presStyleCnt="4">
        <dgm:presLayoutVars>
          <dgm:bulletEnabled val="1"/>
        </dgm:presLayoutVars>
      </dgm:prSet>
      <dgm:spPr/>
      <dgm:t>
        <a:bodyPr/>
        <a:lstStyle/>
        <a:p>
          <a:endParaRPr lang="es-ES"/>
        </a:p>
      </dgm:t>
    </dgm:pt>
    <dgm:pt modelId="{6CDDB25C-D142-4A06-8266-B08B5C2BCF80}" type="pres">
      <dgm:prSet presAssocID="{C4CB8E70-29B4-4836-8BFF-02229DA919FA}" presName="spacing" presStyleCnt="0"/>
      <dgm:spPr/>
    </dgm:pt>
    <dgm:pt modelId="{ADDB36C3-A364-43DF-95B7-245749A8A75A}" type="pres">
      <dgm:prSet presAssocID="{E5032E2E-7772-456B-875C-639E8B6AA02C}" presName="composite" presStyleCnt="0"/>
      <dgm:spPr/>
    </dgm:pt>
    <dgm:pt modelId="{AC041ED9-BDD2-45DA-9AD5-A7384AC01993}" type="pres">
      <dgm:prSet presAssocID="{E5032E2E-7772-456B-875C-639E8B6AA02C}" presName="imgShp" presStyleLbl="fgImgPlace1" presStyleIdx="3" presStyleCnt="4"/>
      <dgm:spPr>
        <a:blipFill rotWithShape="1">
          <a:blip xmlns:r="http://schemas.openxmlformats.org/officeDocument/2006/relationships" r:embed="rId4"/>
          <a:stretch>
            <a:fillRect/>
          </a:stretch>
        </a:blipFill>
      </dgm:spPr>
    </dgm:pt>
    <dgm:pt modelId="{B8CE4E38-738E-4D8A-A379-DF32E6A2BD54}" type="pres">
      <dgm:prSet presAssocID="{E5032E2E-7772-456B-875C-639E8B6AA02C}" presName="txShp" presStyleLbl="node1" presStyleIdx="3" presStyleCnt="4">
        <dgm:presLayoutVars>
          <dgm:bulletEnabled val="1"/>
        </dgm:presLayoutVars>
      </dgm:prSet>
      <dgm:spPr/>
      <dgm:t>
        <a:bodyPr/>
        <a:lstStyle/>
        <a:p>
          <a:endParaRPr lang="es-ES"/>
        </a:p>
      </dgm:t>
    </dgm:pt>
  </dgm:ptLst>
  <dgm:cxnLst>
    <dgm:cxn modelId="{D22656F1-5829-4714-9045-AB4A55E8BE8A}" type="presOf" srcId="{5CB189D7-8864-438A-80BF-7E7D6D1EA695}" destId="{EA741C09-DF4F-4D08-B056-2DAC20722F19}" srcOrd="0" destOrd="0" presId="urn:microsoft.com/office/officeart/2005/8/layout/vList3"/>
    <dgm:cxn modelId="{A34114EB-9734-443C-A2F1-504C3952F775}" type="presOf" srcId="{E5032E2E-7772-456B-875C-639E8B6AA02C}" destId="{B8CE4E38-738E-4D8A-A379-DF32E6A2BD54}" srcOrd="0" destOrd="0" presId="urn:microsoft.com/office/officeart/2005/8/layout/vList3"/>
    <dgm:cxn modelId="{EC667308-6747-4EC5-810E-E03F047D15C0}" type="presOf" srcId="{0576418B-2B56-474C-ACEF-34E583329199}" destId="{412B2F07-7D29-4A3F-8FEF-193427B8059C}" srcOrd="0" destOrd="0" presId="urn:microsoft.com/office/officeart/2005/8/layout/vList3"/>
    <dgm:cxn modelId="{BCFB1533-6E47-440C-AFE7-3E2806219EF4}" type="presOf" srcId="{B90D8EDB-2B15-4934-BAAA-06B7DCB38EDB}" destId="{A5504F56-C9D4-4814-BBF4-C52176A75CF3}" srcOrd="0" destOrd="0" presId="urn:microsoft.com/office/officeart/2005/8/layout/vList3"/>
    <dgm:cxn modelId="{4CADACF4-36EF-46EC-8443-BCACE221F692}" srcId="{0576418B-2B56-474C-ACEF-34E583329199}" destId="{1617A03F-F4B7-41F4-8536-89795E1F1862}" srcOrd="0" destOrd="0" parTransId="{5406DC5D-90B9-45A9-B793-FC45FDB8D3F8}" sibTransId="{46F56D36-81F5-4178-883B-D25F97B93CE9}"/>
    <dgm:cxn modelId="{8594EE48-09A7-48A5-9F02-2788D0CA5FD3}" srcId="{0576418B-2B56-474C-ACEF-34E583329199}" destId="{E5032E2E-7772-456B-875C-639E8B6AA02C}" srcOrd="3" destOrd="0" parTransId="{07604FAA-B4D0-4ADC-AA21-C20AA4A271F2}" sibTransId="{B07389D1-B815-4B6E-ADB1-1E65C6828A8D}"/>
    <dgm:cxn modelId="{57F84B8B-4423-4D62-AE2A-ADB133136857}" srcId="{0576418B-2B56-474C-ACEF-34E583329199}" destId="{B90D8EDB-2B15-4934-BAAA-06B7DCB38EDB}" srcOrd="2" destOrd="0" parTransId="{A74FD90A-7E2B-4C73-A8B4-BDB64B0011E8}" sibTransId="{C4CB8E70-29B4-4836-8BFF-02229DA919FA}"/>
    <dgm:cxn modelId="{C8CBA520-3749-4BD8-B960-56B9F2133CAA}" srcId="{0576418B-2B56-474C-ACEF-34E583329199}" destId="{5CB189D7-8864-438A-80BF-7E7D6D1EA695}" srcOrd="1" destOrd="0" parTransId="{D7D4C414-A659-4C0D-8E36-CE6714EDB728}" sibTransId="{B0A2FF67-63F4-44B4-97FB-F2FC5039412C}"/>
    <dgm:cxn modelId="{3D46C8B0-8EBF-4538-8BF1-47A336441664}" type="presOf" srcId="{1617A03F-F4B7-41F4-8536-89795E1F1862}" destId="{594B710C-7F7D-4634-9D96-E324875C1A6C}" srcOrd="0" destOrd="0" presId="urn:microsoft.com/office/officeart/2005/8/layout/vList3"/>
    <dgm:cxn modelId="{99B7E1CD-5382-4C9B-9797-5BF921227697}" type="presParOf" srcId="{412B2F07-7D29-4A3F-8FEF-193427B8059C}" destId="{DE247F1B-167E-471F-8834-991985B018FC}" srcOrd="0" destOrd="0" presId="urn:microsoft.com/office/officeart/2005/8/layout/vList3"/>
    <dgm:cxn modelId="{54099BCD-60F5-4D69-9AC6-D17DBD562240}" type="presParOf" srcId="{DE247F1B-167E-471F-8834-991985B018FC}" destId="{D6358A22-166C-4A25-9546-FE57C0CA7744}" srcOrd="0" destOrd="0" presId="urn:microsoft.com/office/officeart/2005/8/layout/vList3"/>
    <dgm:cxn modelId="{A7C01F26-762D-4306-B326-624F1771213F}" type="presParOf" srcId="{DE247F1B-167E-471F-8834-991985B018FC}" destId="{594B710C-7F7D-4634-9D96-E324875C1A6C}" srcOrd="1" destOrd="0" presId="urn:microsoft.com/office/officeart/2005/8/layout/vList3"/>
    <dgm:cxn modelId="{BFD31B1A-41BA-472F-8D1B-D0B470FA3150}" type="presParOf" srcId="{412B2F07-7D29-4A3F-8FEF-193427B8059C}" destId="{DE506297-D79C-4B81-B583-906F70B3A479}" srcOrd="1" destOrd="0" presId="urn:microsoft.com/office/officeart/2005/8/layout/vList3"/>
    <dgm:cxn modelId="{4CCF8B7B-7155-4678-A436-8C8CA8878C2C}" type="presParOf" srcId="{412B2F07-7D29-4A3F-8FEF-193427B8059C}" destId="{A8B4E57F-FD77-41F6-9520-5109FDDBA7C0}" srcOrd="2" destOrd="0" presId="urn:microsoft.com/office/officeart/2005/8/layout/vList3"/>
    <dgm:cxn modelId="{7AD70AB7-660C-4702-AEF7-ED6127CBE000}" type="presParOf" srcId="{A8B4E57F-FD77-41F6-9520-5109FDDBA7C0}" destId="{59306452-9FDB-4876-8AA6-FD4169A63779}" srcOrd="0" destOrd="0" presId="urn:microsoft.com/office/officeart/2005/8/layout/vList3"/>
    <dgm:cxn modelId="{AB985D02-E85F-40BF-AF2B-30F1120D3224}" type="presParOf" srcId="{A8B4E57F-FD77-41F6-9520-5109FDDBA7C0}" destId="{EA741C09-DF4F-4D08-B056-2DAC20722F19}" srcOrd="1" destOrd="0" presId="urn:microsoft.com/office/officeart/2005/8/layout/vList3"/>
    <dgm:cxn modelId="{756CC6FE-2898-44C0-B453-9F114E13ADBD}" type="presParOf" srcId="{412B2F07-7D29-4A3F-8FEF-193427B8059C}" destId="{EC52EF6F-AC50-4CA0-84D8-B153F175F014}" srcOrd="3" destOrd="0" presId="urn:microsoft.com/office/officeart/2005/8/layout/vList3"/>
    <dgm:cxn modelId="{2E27CE12-BEA5-4CAB-889E-81A79DCCDFEC}" type="presParOf" srcId="{412B2F07-7D29-4A3F-8FEF-193427B8059C}" destId="{985C5E0F-878F-402F-9638-789B40908ECC}" srcOrd="4" destOrd="0" presId="urn:microsoft.com/office/officeart/2005/8/layout/vList3"/>
    <dgm:cxn modelId="{92D40B88-329F-4343-BB98-D60828F4B193}" type="presParOf" srcId="{985C5E0F-878F-402F-9638-789B40908ECC}" destId="{A6E9F8B8-8608-4C10-BD8F-BFB888E35704}" srcOrd="0" destOrd="0" presId="urn:microsoft.com/office/officeart/2005/8/layout/vList3"/>
    <dgm:cxn modelId="{C640F574-3F74-4A2E-A662-D13052522FDF}" type="presParOf" srcId="{985C5E0F-878F-402F-9638-789B40908ECC}" destId="{A5504F56-C9D4-4814-BBF4-C52176A75CF3}" srcOrd="1" destOrd="0" presId="urn:microsoft.com/office/officeart/2005/8/layout/vList3"/>
    <dgm:cxn modelId="{EDA52B30-4A13-4BCD-845B-74C62FC57A83}" type="presParOf" srcId="{412B2F07-7D29-4A3F-8FEF-193427B8059C}" destId="{6CDDB25C-D142-4A06-8266-B08B5C2BCF80}" srcOrd="5" destOrd="0" presId="urn:microsoft.com/office/officeart/2005/8/layout/vList3"/>
    <dgm:cxn modelId="{28CEF0D7-70EE-4B5A-8F8E-929195179076}" type="presParOf" srcId="{412B2F07-7D29-4A3F-8FEF-193427B8059C}" destId="{ADDB36C3-A364-43DF-95B7-245749A8A75A}" srcOrd="6" destOrd="0" presId="urn:microsoft.com/office/officeart/2005/8/layout/vList3"/>
    <dgm:cxn modelId="{4D90E8C8-9FC3-4083-860D-1A2E8B290093}" type="presParOf" srcId="{ADDB36C3-A364-43DF-95B7-245749A8A75A}" destId="{AC041ED9-BDD2-45DA-9AD5-A7384AC01993}" srcOrd="0" destOrd="0" presId="urn:microsoft.com/office/officeart/2005/8/layout/vList3"/>
    <dgm:cxn modelId="{4AC4DD6C-79E8-47A5-BF61-C46240EA77D0}" type="presParOf" srcId="{ADDB36C3-A364-43DF-95B7-245749A8A75A}" destId="{B8CE4E38-738E-4D8A-A379-DF32E6A2BD5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C5809D-1F62-49B4-BA85-1CFC78497D6B}" type="doc">
      <dgm:prSet loTypeId="urn:microsoft.com/office/officeart/2005/8/layout/pList2" loCatId="picture" qsTypeId="urn:microsoft.com/office/officeart/2005/8/quickstyle/simple1" qsCatId="simple" csTypeId="urn:microsoft.com/office/officeart/2005/8/colors/accent1_2" csCatId="accent1" phldr="1"/>
      <dgm:spPr/>
    </dgm:pt>
    <dgm:pt modelId="{02C9337B-067D-4034-9551-B12017C289A5}">
      <dgm:prSet phldrT="[Texto]"/>
      <dgm:spPr/>
      <dgm:t>
        <a:bodyPr/>
        <a:lstStyle/>
        <a:p>
          <a:r>
            <a:rPr lang="es-EC" dirty="0" smtClean="0"/>
            <a:t>“…toda fracción biodegradable de productos, desechos y residuos de la agricultura (vegetales y animales), silvicultura e industrias relacionadas, así como la fracción biodegradable de los residuos municipales, domiciliarios e industriales” (Cerdá, 2012)</a:t>
          </a:r>
          <a:endParaRPr lang="es-ES" dirty="0"/>
        </a:p>
      </dgm:t>
    </dgm:pt>
    <dgm:pt modelId="{84B5DBD8-5FE8-48F8-9F5A-D6ECAE50E8B8}" type="parTrans" cxnId="{9DE3E3A3-0329-43BE-B107-4DD407E9866E}">
      <dgm:prSet/>
      <dgm:spPr/>
      <dgm:t>
        <a:bodyPr/>
        <a:lstStyle/>
        <a:p>
          <a:endParaRPr lang="es-ES"/>
        </a:p>
      </dgm:t>
    </dgm:pt>
    <dgm:pt modelId="{51F97C07-FDA1-4962-B5F4-4920BDE9516B}" type="sibTrans" cxnId="{9DE3E3A3-0329-43BE-B107-4DD407E9866E}">
      <dgm:prSet/>
      <dgm:spPr/>
      <dgm:t>
        <a:bodyPr/>
        <a:lstStyle/>
        <a:p>
          <a:endParaRPr lang="es-ES"/>
        </a:p>
      </dgm:t>
    </dgm:pt>
    <dgm:pt modelId="{87669AEF-95F1-411B-B5AA-CFABAD850BBE}">
      <dgm:prSet phldrT="[Texto]"/>
      <dgm:spPr/>
      <dgm:t>
        <a:bodyPr/>
        <a:lstStyle/>
        <a:p>
          <a:r>
            <a:rPr lang="es-EC" dirty="0" smtClean="0"/>
            <a:t>Según el Texto Unificado de Legislación Secundaria del Ministerio del Ambiente (TULSMA Libro VI, 2015), la biomasa residual es “la que se genera en cualquier tipo de actividad humana fundamentalmente en los procesos productivos de los sectores agrícola, ganadero, así como los residuos sólidos y líquidos de asentamientos urbanos”</a:t>
          </a:r>
          <a:endParaRPr lang="es-ES" dirty="0"/>
        </a:p>
      </dgm:t>
    </dgm:pt>
    <dgm:pt modelId="{C2F6CC42-8CD7-4311-B0CF-78EFFEC88CD2}" type="parTrans" cxnId="{3768C7B9-D761-4370-8002-A73AF54F200B}">
      <dgm:prSet/>
      <dgm:spPr/>
      <dgm:t>
        <a:bodyPr/>
        <a:lstStyle/>
        <a:p>
          <a:endParaRPr lang="es-ES"/>
        </a:p>
      </dgm:t>
    </dgm:pt>
    <dgm:pt modelId="{2F4B3472-1939-47BD-934B-D7487AAFD05E}" type="sibTrans" cxnId="{3768C7B9-D761-4370-8002-A73AF54F200B}">
      <dgm:prSet/>
      <dgm:spPr/>
      <dgm:t>
        <a:bodyPr/>
        <a:lstStyle/>
        <a:p>
          <a:endParaRPr lang="es-ES"/>
        </a:p>
      </dgm:t>
    </dgm:pt>
    <dgm:pt modelId="{30ABDCCC-26EB-44F3-9B56-FF8AD2EFFDAD}">
      <dgm:prSet phldrT="[Texto]"/>
      <dgm:spPr/>
      <dgm:t>
        <a:bodyPr/>
        <a:lstStyle/>
        <a:p>
          <a:r>
            <a:rPr lang="es-EC" dirty="0" smtClean="0"/>
            <a:t>Describe a todos aquellos subproductos que se generan durante la cosecha, recolección y procesamiento de los productos agrícolas. </a:t>
          </a:r>
          <a:endParaRPr lang="es-ES" dirty="0"/>
        </a:p>
      </dgm:t>
    </dgm:pt>
    <dgm:pt modelId="{3C01F800-14A8-4528-AC7F-E5F91E335CB2}" type="parTrans" cxnId="{F64ACC8A-0224-415A-970C-44EBA4B30D5A}">
      <dgm:prSet/>
      <dgm:spPr/>
      <dgm:t>
        <a:bodyPr/>
        <a:lstStyle/>
        <a:p>
          <a:endParaRPr lang="es-ES"/>
        </a:p>
      </dgm:t>
    </dgm:pt>
    <dgm:pt modelId="{5962FFE5-BCD1-4EE2-8A25-0F2BE2E6975F}" type="sibTrans" cxnId="{F64ACC8A-0224-415A-970C-44EBA4B30D5A}">
      <dgm:prSet/>
      <dgm:spPr/>
      <dgm:t>
        <a:bodyPr/>
        <a:lstStyle/>
        <a:p>
          <a:endParaRPr lang="es-ES"/>
        </a:p>
      </dgm:t>
    </dgm:pt>
    <dgm:pt modelId="{6A8308CC-0B4D-48C5-A7C4-C8285A55720D}" type="pres">
      <dgm:prSet presAssocID="{DAC5809D-1F62-49B4-BA85-1CFC78497D6B}" presName="Name0" presStyleCnt="0">
        <dgm:presLayoutVars>
          <dgm:dir/>
          <dgm:resizeHandles val="exact"/>
        </dgm:presLayoutVars>
      </dgm:prSet>
      <dgm:spPr/>
    </dgm:pt>
    <dgm:pt modelId="{2B60DDA5-6C66-4109-AF25-19AD41A8E005}" type="pres">
      <dgm:prSet presAssocID="{DAC5809D-1F62-49B4-BA85-1CFC78497D6B}" presName="bkgdShp" presStyleLbl="alignAccFollowNode1" presStyleIdx="0" presStyleCnt="1" custLinFactNeighborX="2042" custLinFactNeighborY="-8992"/>
      <dgm:spPr/>
    </dgm:pt>
    <dgm:pt modelId="{B45C7B42-6EF9-4E72-B77A-9F4CBEBC6FBD}" type="pres">
      <dgm:prSet presAssocID="{DAC5809D-1F62-49B4-BA85-1CFC78497D6B}" presName="linComp" presStyleCnt="0"/>
      <dgm:spPr/>
    </dgm:pt>
    <dgm:pt modelId="{944CD58B-72ED-43E7-9043-52C16CAC2EDC}" type="pres">
      <dgm:prSet presAssocID="{02C9337B-067D-4034-9551-B12017C289A5}" presName="compNode" presStyleCnt="0"/>
      <dgm:spPr/>
    </dgm:pt>
    <dgm:pt modelId="{C5CCCA7A-C6FB-4F8C-BC22-03D4E3101DB3}" type="pres">
      <dgm:prSet presAssocID="{02C9337B-067D-4034-9551-B12017C289A5}" presName="node" presStyleLbl="node1" presStyleIdx="0" presStyleCnt="3">
        <dgm:presLayoutVars>
          <dgm:bulletEnabled val="1"/>
        </dgm:presLayoutVars>
      </dgm:prSet>
      <dgm:spPr/>
      <dgm:t>
        <a:bodyPr/>
        <a:lstStyle/>
        <a:p>
          <a:endParaRPr lang="es-ES"/>
        </a:p>
      </dgm:t>
    </dgm:pt>
    <dgm:pt modelId="{E10DEB79-2483-4705-9486-0F8AEA284A51}" type="pres">
      <dgm:prSet presAssocID="{02C9337B-067D-4034-9551-B12017C289A5}" presName="invisiNode" presStyleLbl="node1" presStyleIdx="0" presStyleCnt="3"/>
      <dgm:spPr/>
    </dgm:pt>
    <dgm:pt modelId="{8255E005-7062-45F4-947C-170397DC3E77}" type="pres">
      <dgm:prSet presAssocID="{02C9337B-067D-4034-9551-B12017C289A5}" presName="imagNode" presStyleLbl="fgImgPlace1" presStyleIdx="0" presStyleCnt="3"/>
      <dgm:spPr>
        <a:blipFill rotWithShape="1">
          <a:blip xmlns:r="http://schemas.openxmlformats.org/officeDocument/2006/relationships" r:embed="rId1"/>
          <a:stretch>
            <a:fillRect/>
          </a:stretch>
        </a:blipFill>
      </dgm:spPr>
    </dgm:pt>
    <dgm:pt modelId="{AC4E5B36-34C8-44E6-AB55-F2BE5117539E}" type="pres">
      <dgm:prSet presAssocID="{51F97C07-FDA1-4962-B5F4-4920BDE9516B}" presName="sibTrans" presStyleLbl="sibTrans2D1" presStyleIdx="0" presStyleCnt="0"/>
      <dgm:spPr/>
      <dgm:t>
        <a:bodyPr/>
        <a:lstStyle/>
        <a:p>
          <a:endParaRPr lang="es-ES"/>
        </a:p>
      </dgm:t>
    </dgm:pt>
    <dgm:pt modelId="{4BF1987E-44C0-4B32-B81F-D54182989266}" type="pres">
      <dgm:prSet presAssocID="{87669AEF-95F1-411B-B5AA-CFABAD850BBE}" presName="compNode" presStyleCnt="0"/>
      <dgm:spPr/>
    </dgm:pt>
    <dgm:pt modelId="{5362F12A-B0F3-44D2-A501-281FBACAA535}" type="pres">
      <dgm:prSet presAssocID="{87669AEF-95F1-411B-B5AA-CFABAD850BBE}" presName="node" presStyleLbl="node1" presStyleIdx="1" presStyleCnt="3">
        <dgm:presLayoutVars>
          <dgm:bulletEnabled val="1"/>
        </dgm:presLayoutVars>
      </dgm:prSet>
      <dgm:spPr/>
      <dgm:t>
        <a:bodyPr/>
        <a:lstStyle/>
        <a:p>
          <a:endParaRPr lang="es-ES"/>
        </a:p>
      </dgm:t>
    </dgm:pt>
    <dgm:pt modelId="{BD02B91D-96B9-4B47-8EF9-7C2A1D4B5DAB}" type="pres">
      <dgm:prSet presAssocID="{87669AEF-95F1-411B-B5AA-CFABAD850BBE}" presName="invisiNode" presStyleLbl="node1" presStyleIdx="1" presStyleCnt="3"/>
      <dgm:spPr/>
    </dgm:pt>
    <dgm:pt modelId="{84D0B3BD-E06C-457B-AD13-724887C4D9A8}" type="pres">
      <dgm:prSet presAssocID="{87669AEF-95F1-411B-B5AA-CFABAD850BBE}" presName="imagNode" presStyleLbl="fgImgPlace1" presStyleIdx="1" presStyleCnt="3"/>
      <dgm:spPr>
        <a:blipFill rotWithShape="1">
          <a:blip xmlns:r="http://schemas.openxmlformats.org/officeDocument/2006/relationships" r:embed="rId2"/>
          <a:stretch>
            <a:fillRect/>
          </a:stretch>
        </a:blipFill>
      </dgm:spPr>
    </dgm:pt>
    <dgm:pt modelId="{17B56C29-842E-4F38-8C85-6F6F44AB5620}" type="pres">
      <dgm:prSet presAssocID="{2F4B3472-1939-47BD-934B-D7487AAFD05E}" presName="sibTrans" presStyleLbl="sibTrans2D1" presStyleIdx="0" presStyleCnt="0"/>
      <dgm:spPr/>
      <dgm:t>
        <a:bodyPr/>
        <a:lstStyle/>
        <a:p>
          <a:endParaRPr lang="es-ES"/>
        </a:p>
      </dgm:t>
    </dgm:pt>
    <dgm:pt modelId="{A7D92D9F-D79D-4D0E-9FE3-A4F9E2B3DD67}" type="pres">
      <dgm:prSet presAssocID="{30ABDCCC-26EB-44F3-9B56-FF8AD2EFFDAD}" presName="compNode" presStyleCnt="0"/>
      <dgm:spPr/>
    </dgm:pt>
    <dgm:pt modelId="{81BE058B-C7E8-4E99-A748-7BD9FBBBDD9A}" type="pres">
      <dgm:prSet presAssocID="{30ABDCCC-26EB-44F3-9B56-FF8AD2EFFDAD}" presName="node" presStyleLbl="node1" presStyleIdx="2" presStyleCnt="3">
        <dgm:presLayoutVars>
          <dgm:bulletEnabled val="1"/>
        </dgm:presLayoutVars>
      </dgm:prSet>
      <dgm:spPr/>
      <dgm:t>
        <a:bodyPr/>
        <a:lstStyle/>
        <a:p>
          <a:endParaRPr lang="es-ES"/>
        </a:p>
      </dgm:t>
    </dgm:pt>
    <dgm:pt modelId="{5D59A2B6-1BC7-46F4-B48A-B0415C84CD8C}" type="pres">
      <dgm:prSet presAssocID="{30ABDCCC-26EB-44F3-9B56-FF8AD2EFFDAD}" presName="invisiNode" presStyleLbl="node1" presStyleIdx="2" presStyleCnt="3"/>
      <dgm:spPr/>
    </dgm:pt>
    <dgm:pt modelId="{8762642F-C515-4BE8-94C1-DEE0DAE837AB}" type="pres">
      <dgm:prSet presAssocID="{30ABDCCC-26EB-44F3-9B56-FF8AD2EFFDAD}" presName="imagNode" presStyleLbl="fgImgPlace1" presStyleIdx="2" presStyleCnt="3"/>
      <dgm:spPr>
        <a:blipFill rotWithShape="1">
          <a:blip xmlns:r="http://schemas.openxmlformats.org/officeDocument/2006/relationships" r:embed="rId3"/>
          <a:stretch>
            <a:fillRect/>
          </a:stretch>
        </a:blipFill>
      </dgm:spPr>
    </dgm:pt>
  </dgm:ptLst>
  <dgm:cxnLst>
    <dgm:cxn modelId="{41BEDB9C-D348-49AF-90C3-F92C8DCE7ACF}" type="presOf" srcId="{2F4B3472-1939-47BD-934B-D7487AAFD05E}" destId="{17B56C29-842E-4F38-8C85-6F6F44AB5620}" srcOrd="0" destOrd="0" presId="urn:microsoft.com/office/officeart/2005/8/layout/pList2"/>
    <dgm:cxn modelId="{9DE3E3A3-0329-43BE-B107-4DD407E9866E}" srcId="{DAC5809D-1F62-49B4-BA85-1CFC78497D6B}" destId="{02C9337B-067D-4034-9551-B12017C289A5}" srcOrd="0" destOrd="0" parTransId="{84B5DBD8-5FE8-48F8-9F5A-D6ECAE50E8B8}" sibTransId="{51F97C07-FDA1-4962-B5F4-4920BDE9516B}"/>
    <dgm:cxn modelId="{A83CB25F-3858-4973-A7E8-1B13CD56C804}" type="presOf" srcId="{30ABDCCC-26EB-44F3-9B56-FF8AD2EFFDAD}" destId="{81BE058B-C7E8-4E99-A748-7BD9FBBBDD9A}" srcOrd="0" destOrd="0" presId="urn:microsoft.com/office/officeart/2005/8/layout/pList2"/>
    <dgm:cxn modelId="{9D31F263-16EB-4A03-B046-D92307EF2E44}" type="presOf" srcId="{87669AEF-95F1-411B-B5AA-CFABAD850BBE}" destId="{5362F12A-B0F3-44D2-A501-281FBACAA535}" srcOrd="0" destOrd="0" presId="urn:microsoft.com/office/officeart/2005/8/layout/pList2"/>
    <dgm:cxn modelId="{3768C7B9-D761-4370-8002-A73AF54F200B}" srcId="{DAC5809D-1F62-49B4-BA85-1CFC78497D6B}" destId="{87669AEF-95F1-411B-B5AA-CFABAD850BBE}" srcOrd="1" destOrd="0" parTransId="{C2F6CC42-8CD7-4311-B0CF-78EFFEC88CD2}" sibTransId="{2F4B3472-1939-47BD-934B-D7487AAFD05E}"/>
    <dgm:cxn modelId="{A23E080B-ADF8-44BA-BB75-552A35304B49}" type="presOf" srcId="{02C9337B-067D-4034-9551-B12017C289A5}" destId="{C5CCCA7A-C6FB-4F8C-BC22-03D4E3101DB3}" srcOrd="0" destOrd="0" presId="urn:microsoft.com/office/officeart/2005/8/layout/pList2"/>
    <dgm:cxn modelId="{F64ACC8A-0224-415A-970C-44EBA4B30D5A}" srcId="{DAC5809D-1F62-49B4-BA85-1CFC78497D6B}" destId="{30ABDCCC-26EB-44F3-9B56-FF8AD2EFFDAD}" srcOrd="2" destOrd="0" parTransId="{3C01F800-14A8-4528-AC7F-E5F91E335CB2}" sibTransId="{5962FFE5-BCD1-4EE2-8A25-0F2BE2E6975F}"/>
    <dgm:cxn modelId="{B08D283C-501A-444F-A30D-6258A657C290}" type="presOf" srcId="{51F97C07-FDA1-4962-B5F4-4920BDE9516B}" destId="{AC4E5B36-34C8-44E6-AB55-F2BE5117539E}" srcOrd="0" destOrd="0" presId="urn:microsoft.com/office/officeart/2005/8/layout/pList2"/>
    <dgm:cxn modelId="{F69FC5D9-3EB0-4ACC-9F20-5E2BB6A5453F}" type="presOf" srcId="{DAC5809D-1F62-49B4-BA85-1CFC78497D6B}" destId="{6A8308CC-0B4D-48C5-A7C4-C8285A55720D}" srcOrd="0" destOrd="0" presId="urn:microsoft.com/office/officeart/2005/8/layout/pList2"/>
    <dgm:cxn modelId="{E15311B6-CABE-4B52-9408-8BC17E28032F}" type="presParOf" srcId="{6A8308CC-0B4D-48C5-A7C4-C8285A55720D}" destId="{2B60DDA5-6C66-4109-AF25-19AD41A8E005}" srcOrd="0" destOrd="0" presId="urn:microsoft.com/office/officeart/2005/8/layout/pList2"/>
    <dgm:cxn modelId="{362270AB-D5F5-4A1A-8A34-A6D6410DE7F9}" type="presParOf" srcId="{6A8308CC-0B4D-48C5-A7C4-C8285A55720D}" destId="{B45C7B42-6EF9-4E72-B77A-9F4CBEBC6FBD}" srcOrd="1" destOrd="0" presId="urn:microsoft.com/office/officeart/2005/8/layout/pList2"/>
    <dgm:cxn modelId="{24F06747-F3E5-4830-9CA3-B64982E0167D}" type="presParOf" srcId="{B45C7B42-6EF9-4E72-B77A-9F4CBEBC6FBD}" destId="{944CD58B-72ED-43E7-9043-52C16CAC2EDC}" srcOrd="0" destOrd="0" presId="urn:microsoft.com/office/officeart/2005/8/layout/pList2"/>
    <dgm:cxn modelId="{3BD210E8-5CB7-4EEA-95E4-0C8CA469057F}" type="presParOf" srcId="{944CD58B-72ED-43E7-9043-52C16CAC2EDC}" destId="{C5CCCA7A-C6FB-4F8C-BC22-03D4E3101DB3}" srcOrd="0" destOrd="0" presId="urn:microsoft.com/office/officeart/2005/8/layout/pList2"/>
    <dgm:cxn modelId="{1ADA11E5-B2E3-4607-8E10-A6CC1DCB0190}" type="presParOf" srcId="{944CD58B-72ED-43E7-9043-52C16CAC2EDC}" destId="{E10DEB79-2483-4705-9486-0F8AEA284A51}" srcOrd="1" destOrd="0" presId="urn:microsoft.com/office/officeart/2005/8/layout/pList2"/>
    <dgm:cxn modelId="{24B596AE-36DC-4033-9055-B469C8A5E0A6}" type="presParOf" srcId="{944CD58B-72ED-43E7-9043-52C16CAC2EDC}" destId="{8255E005-7062-45F4-947C-170397DC3E77}" srcOrd="2" destOrd="0" presId="urn:microsoft.com/office/officeart/2005/8/layout/pList2"/>
    <dgm:cxn modelId="{20B13EE8-60CB-4E83-AC6B-F4DE9E85600E}" type="presParOf" srcId="{B45C7B42-6EF9-4E72-B77A-9F4CBEBC6FBD}" destId="{AC4E5B36-34C8-44E6-AB55-F2BE5117539E}" srcOrd="1" destOrd="0" presId="urn:microsoft.com/office/officeart/2005/8/layout/pList2"/>
    <dgm:cxn modelId="{DE621456-D027-4A74-956E-8A680B97069E}" type="presParOf" srcId="{B45C7B42-6EF9-4E72-B77A-9F4CBEBC6FBD}" destId="{4BF1987E-44C0-4B32-B81F-D54182989266}" srcOrd="2" destOrd="0" presId="urn:microsoft.com/office/officeart/2005/8/layout/pList2"/>
    <dgm:cxn modelId="{9844CC47-09B9-4D99-B018-CF1395564045}" type="presParOf" srcId="{4BF1987E-44C0-4B32-B81F-D54182989266}" destId="{5362F12A-B0F3-44D2-A501-281FBACAA535}" srcOrd="0" destOrd="0" presId="urn:microsoft.com/office/officeart/2005/8/layout/pList2"/>
    <dgm:cxn modelId="{BEAF3458-088B-467D-B766-2136E0A2140E}" type="presParOf" srcId="{4BF1987E-44C0-4B32-B81F-D54182989266}" destId="{BD02B91D-96B9-4B47-8EF9-7C2A1D4B5DAB}" srcOrd="1" destOrd="0" presId="urn:microsoft.com/office/officeart/2005/8/layout/pList2"/>
    <dgm:cxn modelId="{A2875FA7-80A7-4FF7-9450-D5C34D44C562}" type="presParOf" srcId="{4BF1987E-44C0-4B32-B81F-D54182989266}" destId="{84D0B3BD-E06C-457B-AD13-724887C4D9A8}" srcOrd="2" destOrd="0" presId="urn:microsoft.com/office/officeart/2005/8/layout/pList2"/>
    <dgm:cxn modelId="{F03D29C1-A8BF-4F9B-B097-624B1BB9D47A}" type="presParOf" srcId="{B45C7B42-6EF9-4E72-B77A-9F4CBEBC6FBD}" destId="{17B56C29-842E-4F38-8C85-6F6F44AB5620}" srcOrd="3" destOrd="0" presId="urn:microsoft.com/office/officeart/2005/8/layout/pList2"/>
    <dgm:cxn modelId="{E6DA9190-3E53-417F-B4A1-49A34617CD27}" type="presParOf" srcId="{B45C7B42-6EF9-4E72-B77A-9F4CBEBC6FBD}" destId="{A7D92D9F-D79D-4D0E-9FE3-A4F9E2B3DD67}" srcOrd="4" destOrd="0" presId="urn:microsoft.com/office/officeart/2005/8/layout/pList2"/>
    <dgm:cxn modelId="{5D8C3EE6-022C-440F-9C18-F951B60A6184}" type="presParOf" srcId="{A7D92D9F-D79D-4D0E-9FE3-A4F9E2B3DD67}" destId="{81BE058B-C7E8-4E99-A748-7BD9FBBBDD9A}" srcOrd="0" destOrd="0" presId="urn:microsoft.com/office/officeart/2005/8/layout/pList2"/>
    <dgm:cxn modelId="{FB4A6DA1-86DE-468B-8EB7-EAC1C12E4321}" type="presParOf" srcId="{A7D92D9F-D79D-4D0E-9FE3-A4F9E2B3DD67}" destId="{5D59A2B6-1BC7-46F4-B48A-B0415C84CD8C}" srcOrd="1" destOrd="0" presId="urn:microsoft.com/office/officeart/2005/8/layout/pList2"/>
    <dgm:cxn modelId="{4FF0E1D8-A772-4B60-870B-2B27E564DA8D}" type="presParOf" srcId="{A7D92D9F-D79D-4D0E-9FE3-A4F9E2B3DD67}" destId="{8762642F-C515-4BE8-94C1-DEE0DAE837A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81A4EA-3BEB-4327-A966-3F52C7F662A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40EC8B17-5C9C-4E4F-81F4-0BD5671285A4}">
      <dgm:prSet phldrT="[Texto]" custT="1"/>
      <dgm:spPr/>
      <dgm:t>
        <a:bodyPr/>
        <a:lstStyle/>
        <a:p>
          <a:pPr algn="just"/>
          <a:r>
            <a:rPr lang="es-ES" sz="1800" dirty="0" smtClean="0"/>
            <a:t>BIOGÁS: Mezcla</a:t>
          </a:r>
          <a:r>
            <a:rPr lang="es-EC" sz="1800" dirty="0" smtClean="0"/>
            <a:t> gaseosa de CH4 (55-65%) y CO2 (35-45%); y pequeñas proporciones de nitrógeno, (0-3%), hidrógeno (0-1%), oxígeno (0-1%) y sulfuro de hidrógeno.</a:t>
          </a:r>
        </a:p>
      </dgm:t>
    </dgm:pt>
    <dgm:pt modelId="{DB31C8FE-8A84-413F-935E-824E9F111F59}" type="parTrans" cxnId="{6BD9ED6F-73CA-4955-A26D-BC759D24685D}">
      <dgm:prSet/>
      <dgm:spPr/>
      <dgm:t>
        <a:bodyPr/>
        <a:lstStyle/>
        <a:p>
          <a:endParaRPr lang="es-ES"/>
        </a:p>
      </dgm:t>
    </dgm:pt>
    <dgm:pt modelId="{0B88817E-2600-4BB0-9BBE-49462B9E5FD0}" type="sibTrans" cxnId="{6BD9ED6F-73CA-4955-A26D-BC759D24685D}">
      <dgm:prSet/>
      <dgm:spPr/>
      <dgm:t>
        <a:bodyPr/>
        <a:lstStyle/>
        <a:p>
          <a:endParaRPr lang="es-ES"/>
        </a:p>
      </dgm:t>
    </dgm:pt>
    <dgm:pt modelId="{9DBE18A0-A679-4846-8CCA-512C5D6F5AD6}">
      <dgm:prSet phldrT="[Texto]" custT="1"/>
      <dgm:spPr/>
      <dgm:t>
        <a:bodyPr/>
        <a:lstStyle/>
        <a:p>
          <a:r>
            <a:rPr lang="es-ES" sz="2500" dirty="0" smtClean="0"/>
            <a:t>Digestión anaerobia</a:t>
          </a:r>
          <a:endParaRPr lang="es-ES" sz="2500" dirty="0"/>
        </a:p>
      </dgm:t>
    </dgm:pt>
    <dgm:pt modelId="{3AE9EC00-DB21-4482-8C49-16991682B95E}" type="parTrans" cxnId="{C65B4165-F2AC-4D3B-B99D-A8A75C3D1236}">
      <dgm:prSet/>
      <dgm:spPr/>
      <dgm:t>
        <a:bodyPr/>
        <a:lstStyle/>
        <a:p>
          <a:endParaRPr lang="es-ES"/>
        </a:p>
      </dgm:t>
    </dgm:pt>
    <dgm:pt modelId="{62805A65-2776-44CD-B92F-1E1D03418A73}" type="sibTrans" cxnId="{C65B4165-F2AC-4D3B-B99D-A8A75C3D1236}">
      <dgm:prSet/>
      <dgm:spPr/>
      <dgm:t>
        <a:bodyPr/>
        <a:lstStyle/>
        <a:p>
          <a:endParaRPr lang="es-ES"/>
        </a:p>
      </dgm:t>
    </dgm:pt>
    <dgm:pt modelId="{28D7F65B-5121-4C3C-B76F-3438C52C603D}" type="pres">
      <dgm:prSet presAssocID="{1881A4EA-3BEB-4327-A966-3F52C7F662AC}" presName="linear" presStyleCnt="0">
        <dgm:presLayoutVars>
          <dgm:animLvl val="lvl"/>
          <dgm:resizeHandles val="exact"/>
        </dgm:presLayoutVars>
      </dgm:prSet>
      <dgm:spPr/>
      <dgm:t>
        <a:bodyPr/>
        <a:lstStyle/>
        <a:p>
          <a:endParaRPr lang="es-ES"/>
        </a:p>
      </dgm:t>
    </dgm:pt>
    <dgm:pt modelId="{AA181778-B557-4903-A623-4AC61CC02851}" type="pres">
      <dgm:prSet presAssocID="{40EC8B17-5C9C-4E4F-81F4-0BD5671285A4}" presName="parentText" presStyleLbl="node1" presStyleIdx="0" presStyleCnt="1">
        <dgm:presLayoutVars>
          <dgm:chMax val="0"/>
          <dgm:bulletEnabled val="1"/>
        </dgm:presLayoutVars>
      </dgm:prSet>
      <dgm:spPr/>
      <dgm:t>
        <a:bodyPr/>
        <a:lstStyle/>
        <a:p>
          <a:endParaRPr lang="es-ES"/>
        </a:p>
      </dgm:t>
    </dgm:pt>
    <dgm:pt modelId="{713E6143-4922-4E3C-8A63-FAB1BAC663C1}" type="pres">
      <dgm:prSet presAssocID="{40EC8B17-5C9C-4E4F-81F4-0BD5671285A4}" presName="childText" presStyleLbl="revTx" presStyleIdx="0" presStyleCnt="1">
        <dgm:presLayoutVars>
          <dgm:bulletEnabled val="1"/>
        </dgm:presLayoutVars>
      </dgm:prSet>
      <dgm:spPr/>
      <dgm:t>
        <a:bodyPr/>
        <a:lstStyle/>
        <a:p>
          <a:endParaRPr lang="es-ES"/>
        </a:p>
      </dgm:t>
    </dgm:pt>
  </dgm:ptLst>
  <dgm:cxnLst>
    <dgm:cxn modelId="{46535730-58FA-436B-9114-BFC9E04845E2}" type="presOf" srcId="{9DBE18A0-A679-4846-8CCA-512C5D6F5AD6}" destId="{713E6143-4922-4E3C-8A63-FAB1BAC663C1}" srcOrd="0" destOrd="0" presId="urn:microsoft.com/office/officeart/2005/8/layout/vList2"/>
    <dgm:cxn modelId="{6BD9ED6F-73CA-4955-A26D-BC759D24685D}" srcId="{1881A4EA-3BEB-4327-A966-3F52C7F662AC}" destId="{40EC8B17-5C9C-4E4F-81F4-0BD5671285A4}" srcOrd="0" destOrd="0" parTransId="{DB31C8FE-8A84-413F-935E-824E9F111F59}" sibTransId="{0B88817E-2600-4BB0-9BBE-49462B9E5FD0}"/>
    <dgm:cxn modelId="{A2D33061-D64C-48EE-9427-1F4D43621B77}" type="presOf" srcId="{40EC8B17-5C9C-4E4F-81F4-0BD5671285A4}" destId="{AA181778-B557-4903-A623-4AC61CC02851}" srcOrd="0" destOrd="0" presId="urn:microsoft.com/office/officeart/2005/8/layout/vList2"/>
    <dgm:cxn modelId="{17E7C2D6-D033-4308-8A38-B1447750F7B3}" type="presOf" srcId="{1881A4EA-3BEB-4327-A966-3F52C7F662AC}" destId="{28D7F65B-5121-4C3C-B76F-3438C52C603D}" srcOrd="0" destOrd="0" presId="urn:microsoft.com/office/officeart/2005/8/layout/vList2"/>
    <dgm:cxn modelId="{C65B4165-F2AC-4D3B-B99D-A8A75C3D1236}" srcId="{40EC8B17-5C9C-4E4F-81F4-0BD5671285A4}" destId="{9DBE18A0-A679-4846-8CCA-512C5D6F5AD6}" srcOrd="0" destOrd="0" parTransId="{3AE9EC00-DB21-4482-8C49-16991682B95E}" sibTransId="{62805A65-2776-44CD-B92F-1E1D03418A73}"/>
    <dgm:cxn modelId="{7B158CC4-A815-4F1B-AFE8-F8AC5F6DF833}" type="presParOf" srcId="{28D7F65B-5121-4C3C-B76F-3438C52C603D}" destId="{AA181778-B557-4903-A623-4AC61CC02851}" srcOrd="0" destOrd="0" presId="urn:microsoft.com/office/officeart/2005/8/layout/vList2"/>
    <dgm:cxn modelId="{4FAA013B-3245-4F4E-8CA1-C33AFE8E4494}" type="presParOf" srcId="{28D7F65B-5121-4C3C-B76F-3438C52C603D}" destId="{713E6143-4922-4E3C-8A63-FAB1BAC663C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81A4EA-3BEB-4327-A966-3F52C7F662A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40EC8B17-5C9C-4E4F-81F4-0BD5671285A4}">
      <dgm:prSet phldrT="[Texto]" custT="1"/>
      <dgm:spPr/>
      <dgm:t>
        <a:bodyPr/>
        <a:lstStyle/>
        <a:p>
          <a:pPr algn="just"/>
          <a:r>
            <a:rPr lang="es-EC" sz="1800" dirty="0" smtClean="0"/>
            <a:t>Forma más antigua y común para aprovechar la energía de la biomasa. El calor generado puede aprovecharse en la producción de vapor para procesos industriales y electricidad</a:t>
          </a:r>
        </a:p>
      </dgm:t>
    </dgm:pt>
    <dgm:pt modelId="{DB31C8FE-8A84-413F-935E-824E9F111F59}" type="parTrans" cxnId="{6BD9ED6F-73CA-4955-A26D-BC759D24685D}">
      <dgm:prSet/>
      <dgm:spPr/>
      <dgm:t>
        <a:bodyPr/>
        <a:lstStyle/>
        <a:p>
          <a:endParaRPr lang="es-ES"/>
        </a:p>
      </dgm:t>
    </dgm:pt>
    <dgm:pt modelId="{0B88817E-2600-4BB0-9BBE-49462B9E5FD0}" type="sibTrans" cxnId="{6BD9ED6F-73CA-4955-A26D-BC759D24685D}">
      <dgm:prSet/>
      <dgm:spPr/>
      <dgm:t>
        <a:bodyPr/>
        <a:lstStyle/>
        <a:p>
          <a:endParaRPr lang="es-ES"/>
        </a:p>
      </dgm:t>
    </dgm:pt>
    <dgm:pt modelId="{9DBE18A0-A679-4846-8CCA-512C5D6F5AD6}">
      <dgm:prSet phldrT="[Texto]" custT="1"/>
      <dgm:spPr/>
      <dgm:t>
        <a:bodyPr/>
        <a:lstStyle/>
        <a:p>
          <a:pPr algn="r"/>
          <a:r>
            <a:rPr lang="es-ES" sz="2500" dirty="0" smtClean="0"/>
            <a:t>Combustión</a:t>
          </a:r>
          <a:endParaRPr lang="es-ES" sz="2500" dirty="0"/>
        </a:p>
      </dgm:t>
    </dgm:pt>
    <dgm:pt modelId="{3AE9EC00-DB21-4482-8C49-16991682B95E}" type="parTrans" cxnId="{C65B4165-F2AC-4D3B-B99D-A8A75C3D1236}">
      <dgm:prSet/>
      <dgm:spPr/>
      <dgm:t>
        <a:bodyPr/>
        <a:lstStyle/>
        <a:p>
          <a:endParaRPr lang="es-ES"/>
        </a:p>
      </dgm:t>
    </dgm:pt>
    <dgm:pt modelId="{62805A65-2776-44CD-B92F-1E1D03418A73}" type="sibTrans" cxnId="{C65B4165-F2AC-4D3B-B99D-A8A75C3D1236}">
      <dgm:prSet/>
      <dgm:spPr/>
      <dgm:t>
        <a:bodyPr/>
        <a:lstStyle/>
        <a:p>
          <a:endParaRPr lang="es-ES"/>
        </a:p>
      </dgm:t>
    </dgm:pt>
    <dgm:pt modelId="{28D7F65B-5121-4C3C-B76F-3438C52C603D}" type="pres">
      <dgm:prSet presAssocID="{1881A4EA-3BEB-4327-A966-3F52C7F662AC}" presName="linear" presStyleCnt="0">
        <dgm:presLayoutVars>
          <dgm:animLvl val="lvl"/>
          <dgm:resizeHandles val="exact"/>
        </dgm:presLayoutVars>
      </dgm:prSet>
      <dgm:spPr/>
      <dgm:t>
        <a:bodyPr/>
        <a:lstStyle/>
        <a:p>
          <a:endParaRPr lang="es-ES"/>
        </a:p>
      </dgm:t>
    </dgm:pt>
    <dgm:pt modelId="{AA181778-B557-4903-A623-4AC61CC02851}" type="pres">
      <dgm:prSet presAssocID="{40EC8B17-5C9C-4E4F-81F4-0BD5671285A4}" presName="parentText" presStyleLbl="node1" presStyleIdx="0" presStyleCnt="1">
        <dgm:presLayoutVars>
          <dgm:chMax val="0"/>
          <dgm:bulletEnabled val="1"/>
        </dgm:presLayoutVars>
      </dgm:prSet>
      <dgm:spPr/>
      <dgm:t>
        <a:bodyPr/>
        <a:lstStyle/>
        <a:p>
          <a:endParaRPr lang="es-ES"/>
        </a:p>
      </dgm:t>
    </dgm:pt>
    <dgm:pt modelId="{713E6143-4922-4E3C-8A63-FAB1BAC663C1}" type="pres">
      <dgm:prSet presAssocID="{40EC8B17-5C9C-4E4F-81F4-0BD5671285A4}" presName="childText" presStyleLbl="revTx" presStyleIdx="0" presStyleCnt="1">
        <dgm:presLayoutVars>
          <dgm:bulletEnabled val="1"/>
        </dgm:presLayoutVars>
      </dgm:prSet>
      <dgm:spPr/>
      <dgm:t>
        <a:bodyPr/>
        <a:lstStyle/>
        <a:p>
          <a:endParaRPr lang="es-ES"/>
        </a:p>
      </dgm:t>
    </dgm:pt>
  </dgm:ptLst>
  <dgm:cxnLst>
    <dgm:cxn modelId="{46535730-58FA-436B-9114-BFC9E04845E2}" type="presOf" srcId="{9DBE18A0-A679-4846-8CCA-512C5D6F5AD6}" destId="{713E6143-4922-4E3C-8A63-FAB1BAC663C1}" srcOrd="0" destOrd="0" presId="urn:microsoft.com/office/officeart/2005/8/layout/vList2"/>
    <dgm:cxn modelId="{6BD9ED6F-73CA-4955-A26D-BC759D24685D}" srcId="{1881A4EA-3BEB-4327-A966-3F52C7F662AC}" destId="{40EC8B17-5C9C-4E4F-81F4-0BD5671285A4}" srcOrd="0" destOrd="0" parTransId="{DB31C8FE-8A84-413F-935E-824E9F111F59}" sibTransId="{0B88817E-2600-4BB0-9BBE-49462B9E5FD0}"/>
    <dgm:cxn modelId="{A2D33061-D64C-48EE-9427-1F4D43621B77}" type="presOf" srcId="{40EC8B17-5C9C-4E4F-81F4-0BD5671285A4}" destId="{AA181778-B557-4903-A623-4AC61CC02851}" srcOrd="0" destOrd="0" presId="urn:microsoft.com/office/officeart/2005/8/layout/vList2"/>
    <dgm:cxn modelId="{17E7C2D6-D033-4308-8A38-B1447750F7B3}" type="presOf" srcId="{1881A4EA-3BEB-4327-A966-3F52C7F662AC}" destId="{28D7F65B-5121-4C3C-B76F-3438C52C603D}" srcOrd="0" destOrd="0" presId="urn:microsoft.com/office/officeart/2005/8/layout/vList2"/>
    <dgm:cxn modelId="{C65B4165-F2AC-4D3B-B99D-A8A75C3D1236}" srcId="{40EC8B17-5C9C-4E4F-81F4-0BD5671285A4}" destId="{9DBE18A0-A679-4846-8CCA-512C5D6F5AD6}" srcOrd="0" destOrd="0" parTransId="{3AE9EC00-DB21-4482-8C49-16991682B95E}" sibTransId="{62805A65-2776-44CD-B92F-1E1D03418A73}"/>
    <dgm:cxn modelId="{7B158CC4-A815-4F1B-AFE8-F8AC5F6DF833}" type="presParOf" srcId="{28D7F65B-5121-4C3C-B76F-3438C52C603D}" destId="{AA181778-B557-4903-A623-4AC61CC02851}" srcOrd="0" destOrd="0" presId="urn:microsoft.com/office/officeart/2005/8/layout/vList2"/>
    <dgm:cxn modelId="{4FAA013B-3245-4F4E-8CA1-C33AFE8E4494}" type="presParOf" srcId="{28D7F65B-5121-4C3C-B76F-3438C52C603D}" destId="{713E6143-4922-4E3C-8A63-FAB1BAC663C1}"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546104-C78F-4179-A946-F889124350AC}"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s-ES"/>
        </a:p>
      </dgm:t>
    </dgm:pt>
    <dgm:pt modelId="{AE14B9DE-794C-4615-ABEB-2C6B37642C36}">
      <dgm:prSet phldrT="[Texto]"/>
      <dgm:spPr/>
      <dgm:t>
        <a:bodyPr/>
        <a:lstStyle/>
        <a:p>
          <a:r>
            <a:rPr lang="es-EC" dirty="0" smtClean="0"/>
            <a:t>Residuos agrícolas de campo</a:t>
          </a:r>
          <a:endParaRPr lang="es-ES" dirty="0"/>
        </a:p>
      </dgm:t>
    </dgm:pt>
    <dgm:pt modelId="{74720573-9CC7-47BE-96F9-A32ACF8678E5}" type="parTrans" cxnId="{443E1904-AAB1-4FD2-83F8-775AC76BD08C}">
      <dgm:prSet/>
      <dgm:spPr/>
      <dgm:t>
        <a:bodyPr/>
        <a:lstStyle/>
        <a:p>
          <a:endParaRPr lang="es-ES"/>
        </a:p>
      </dgm:t>
    </dgm:pt>
    <dgm:pt modelId="{D33B434E-E54B-4BB7-BA25-4BDBC1129AFE}" type="sibTrans" cxnId="{443E1904-AAB1-4FD2-83F8-775AC76BD08C}">
      <dgm:prSet/>
      <dgm:spPr>
        <a:blipFill rotWithShape="1">
          <a:blip xmlns:r="http://schemas.openxmlformats.org/officeDocument/2006/relationships" r:embed="rId1"/>
          <a:stretch>
            <a:fillRect/>
          </a:stretch>
        </a:blipFill>
      </dgm:spPr>
      <dgm:t>
        <a:bodyPr/>
        <a:lstStyle/>
        <a:p>
          <a:endParaRPr lang="es-ES"/>
        </a:p>
      </dgm:t>
    </dgm:pt>
    <dgm:pt modelId="{D9AE5314-D888-426B-9D58-41849916749F}">
      <dgm:prSet phldrT="[Texto]"/>
      <dgm:spPr/>
      <dgm:t>
        <a:bodyPr/>
        <a:lstStyle/>
        <a:p>
          <a:r>
            <a:rPr lang="es-EC" dirty="0" smtClean="0"/>
            <a:t>Residuos agrícolas de producción</a:t>
          </a:r>
          <a:endParaRPr lang="es-ES" dirty="0"/>
        </a:p>
      </dgm:t>
    </dgm:pt>
    <dgm:pt modelId="{EF88E119-E457-4472-AB2D-27C7B17923A3}" type="parTrans" cxnId="{AC371116-C2F1-4D92-915A-12776DD872C9}">
      <dgm:prSet/>
      <dgm:spPr/>
      <dgm:t>
        <a:bodyPr/>
        <a:lstStyle/>
        <a:p>
          <a:endParaRPr lang="es-ES"/>
        </a:p>
      </dgm:t>
    </dgm:pt>
    <dgm:pt modelId="{5902EB48-E3E4-4535-B9BF-626DE5F4AF41}" type="sibTrans" cxnId="{AC371116-C2F1-4D92-915A-12776DD872C9}">
      <dgm:prSet/>
      <dgm:spPr>
        <a:blipFill rotWithShape="1">
          <a:blip xmlns:r="http://schemas.openxmlformats.org/officeDocument/2006/relationships" r:embed="rId2"/>
          <a:stretch>
            <a:fillRect/>
          </a:stretch>
        </a:blipFill>
      </dgm:spPr>
      <dgm:t>
        <a:bodyPr/>
        <a:lstStyle/>
        <a:p>
          <a:endParaRPr lang="es-ES"/>
        </a:p>
      </dgm:t>
    </dgm:pt>
    <dgm:pt modelId="{0FC68E02-939C-4594-9A00-F1F9E417C706}">
      <dgm:prSet phldrT="[Texto]"/>
      <dgm:spPr/>
      <dgm:t>
        <a:bodyPr/>
        <a:lstStyle/>
        <a:p>
          <a:r>
            <a:rPr lang="es-EC" dirty="0" smtClean="0"/>
            <a:t>Residuos corrientes</a:t>
          </a:r>
          <a:endParaRPr lang="es-ES" dirty="0"/>
        </a:p>
      </dgm:t>
    </dgm:pt>
    <dgm:pt modelId="{FB8B35AA-E674-4B9E-9C67-A61E86449A0B}" type="parTrans" cxnId="{B094E882-38E6-48B9-874E-4D9EBBCF2D7E}">
      <dgm:prSet/>
      <dgm:spPr/>
      <dgm:t>
        <a:bodyPr/>
        <a:lstStyle/>
        <a:p>
          <a:endParaRPr lang="es-ES"/>
        </a:p>
      </dgm:t>
    </dgm:pt>
    <dgm:pt modelId="{D4B7F4A6-8971-4FDF-BA4A-A910B4BF985B}" type="sibTrans" cxnId="{B094E882-38E6-48B9-874E-4D9EBBCF2D7E}">
      <dgm:prSet/>
      <dgm:spPr>
        <a:blipFill rotWithShape="1">
          <a:blip xmlns:r="http://schemas.openxmlformats.org/officeDocument/2006/relationships" r:embed="rId3"/>
          <a:stretch>
            <a:fillRect/>
          </a:stretch>
        </a:blipFill>
      </dgm:spPr>
      <dgm:t>
        <a:bodyPr/>
        <a:lstStyle/>
        <a:p>
          <a:endParaRPr lang="es-ES"/>
        </a:p>
      </dgm:t>
    </dgm:pt>
    <dgm:pt modelId="{C93CEBC2-1E48-41EA-91DD-9DAF38B4C7E4}" type="pres">
      <dgm:prSet presAssocID="{5C546104-C78F-4179-A946-F889124350AC}" presName="Name0" presStyleCnt="0">
        <dgm:presLayoutVars>
          <dgm:chMax val="7"/>
          <dgm:chPref val="7"/>
          <dgm:dir/>
        </dgm:presLayoutVars>
      </dgm:prSet>
      <dgm:spPr/>
      <dgm:t>
        <a:bodyPr/>
        <a:lstStyle/>
        <a:p>
          <a:endParaRPr lang="es-ES"/>
        </a:p>
      </dgm:t>
    </dgm:pt>
    <dgm:pt modelId="{F428D339-8B10-44CC-A6CD-AC0436BFB85A}" type="pres">
      <dgm:prSet presAssocID="{5C546104-C78F-4179-A946-F889124350AC}" presName="dot1" presStyleLbl="alignNode1" presStyleIdx="0" presStyleCnt="12"/>
      <dgm:spPr/>
    </dgm:pt>
    <dgm:pt modelId="{2E37CCF2-F2B8-4EB1-98FF-8494E0E9065B}" type="pres">
      <dgm:prSet presAssocID="{5C546104-C78F-4179-A946-F889124350AC}" presName="dot2" presStyleLbl="alignNode1" presStyleIdx="1" presStyleCnt="12"/>
      <dgm:spPr/>
    </dgm:pt>
    <dgm:pt modelId="{03AD8B4A-19C1-497D-8219-0FF4D1CFF6CD}" type="pres">
      <dgm:prSet presAssocID="{5C546104-C78F-4179-A946-F889124350AC}" presName="dot3" presStyleLbl="alignNode1" presStyleIdx="2" presStyleCnt="12"/>
      <dgm:spPr/>
    </dgm:pt>
    <dgm:pt modelId="{06A1D10C-0BAA-461D-9AB3-3952D2FEB485}" type="pres">
      <dgm:prSet presAssocID="{5C546104-C78F-4179-A946-F889124350AC}" presName="dot4" presStyleLbl="alignNode1" presStyleIdx="3" presStyleCnt="12"/>
      <dgm:spPr/>
    </dgm:pt>
    <dgm:pt modelId="{FA735ACF-B32F-413C-A746-B53EEEE27070}" type="pres">
      <dgm:prSet presAssocID="{5C546104-C78F-4179-A946-F889124350AC}" presName="dot5" presStyleLbl="alignNode1" presStyleIdx="4" presStyleCnt="12"/>
      <dgm:spPr/>
    </dgm:pt>
    <dgm:pt modelId="{F0D6D700-B95C-4F80-8842-B55B549F82F3}" type="pres">
      <dgm:prSet presAssocID="{5C546104-C78F-4179-A946-F889124350AC}" presName="dotArrow1" presStyleLbl="alignNode1" presStyleIdx="5" presStyleCnt="12"/>
      <dgm:spPr/>
    </dgm:pt>
    <dgm:pt modelId="{51ED7585-D6E2-4598-8B9E-13F57973F861}" type="pres">
      <dgm:prSet presAssocID="{5C546104-C78F-4179-A946-F889124350AC}" presName="dotArrow2" presStyleLbl="alignNode1" presStyleIdx="6" presStyleCnt="12"/>
      <dgm:spPr/>
    </dgm:pt>
    <dgm:pt modelId="{FBCDBFAE-DC2A-4C71-98FD-7CE3F88BA5FE}" type="pres">
      <dgm:prSet presAssocID="{5C546104-C78F-4179-A946-F889124350AC}" presName="dotArrow3" presStyleLbl="alignNode1" presStyleIdx="7" presStyleCnt="12"/>
      <dgm:spPr/>
    </dgm:pt>
    <dgm:pt modelId="{EAB24809-6BDD-4D85-BC3D-E62F8BBF7ED3}" type="pres">
      <dgm:prSet presAssocID="{5C546104-C78F-4179-A946-F889124350AC}" presName="dotArrow4" presStyleLbl="alignNode1" presStyleIdx="8" presStyleCnt="12"/>
      <dgm:spPr/>
    </dgm:pt>
    <dgm:pt modelId="{12F4B195-EBF9-4052-BC8F-C8B5B4093788}" type="pres">
      <dgm:prSet presAssocID="{5C546104-C78F-4179-A946-F889124350AC}" presName="dotArrow5" presStyleLbl="alignNode1" presStyleIdx="9" presStyleCnt="12"/>
      <dgm:spPr/>
    </dgm:pt>
    <dgm:pt modelId="{204642F2-7022-4B01-A668-054DC61C9542}" type="pres">
      <dgm:prSet presAssocID="{5C546104-C78F-4179-A946-F889124350AC}" presName="dotArrow6" presStyleLbl="alignNode1" presStyleIdx="10" presStyleCnt="12"/>
      <dgm:spPr/>
    </dgm:pt>
    <dgm:pt modelId="{6AEAFFD1-A65C-4D8A-B65F-667A4902CC92}" type="pres">
      <dgm:prSet presAssocID="{5C546104-C78F-4179-A946-F889124350AC}" presName="dotArrow7" presStyleLbl="alignNode1" presStyleIdx="11" presStyleCnt="12"/>
      <dgm:spPr/>
    </dgm:pt>
    <dgm:pt modelId="{C13ADC19-2467-4C64-BD77-D6420A21F5B8}" type="pres">
      <dgm:prSet presAssocID="{AE14B9DE-794C-4615-ABEB-2C6B37642C36}" presName="parTx1" presStyleLbl="node1" presStyleIdx="0" presStyleCnt="3"/>
      <dgm:spPr/>
      <dgm:t>
        <a:bodyPr/>
        <a:lstStyle/>
        <a:p>
          <a:endParaRPr lang="es-ES"/>
        </a:p>
      </dgm:t>
    </dgm:pt>
    <dgm:pt modelId="{68AB8D45-A0F0-44DD-9445-30D538D0D9AD}" type="pres">
      <dgm:prSet presAssocID="{D33B434E-E54B-4BB7-BA25-4BDBC1129AFE}" presName="picture1" presStyleCnt="0"/>
      <dgm:spPr/>
    </dgm:pt>
    <dgm:pt modelId="{756E3DCE-2E1C-4543-8F68-101C9D1B87E6}" type="pres">
      <dgm:prSet presAssocID="{D33B434E-E54B-4BB7-BA25-4BDBC1129AFE}" presName="imageRepeatNode" presStyleLbl="fgImgPlace1" presStyleIdx="0" presStyleCnt="3"/>
      <dgm:spPr/>
      <dgm:t>
        <a:bodyPr/>
        <a:lstStyle/>
        <a:p>
          <a:endParaRPr lang="es-ES"/>
        </a:p>
      </dgm:t>
    </dgm:pt>
    <dgm:pt modelId="{CCD4F5FD-CC9C-473A-B220-8AEDBC50558C}" type="pres">
      <dgm:prSet presAssocID="{D9AE5314-D888-426B-9D58-41849916749F}" presName="parTx2" presStyleLbl="node1" presStyleIdx="1" presStyleCnt="3"/>
      <dgm:spPr/>
      <dgm:t>
        <a:bodyPr/>
        <a:lstStyle/>
        <a:p>
          <a:endParaRPr lang="es-ES"/>
        </a:p>
      </dgm:t>
    </dgm:pt>
    <dgm:pt modelId="{689A811D-5362-436D-956A-DD20D49E3451}" type="pres">
      <dgm:prSet presAssocID="{5902EB48-E3E4-4535-B9BF-626DE5F4AF41}" presName="picture2" presStyleCnt="0"/>
      <dgm:spPr/>
    </dgm:pt>
    <dgm:pt modelId="{D6F9D293-B6F0-4296-B074-79EE22713EB0}" type="pres">
      <dgm:prSet presAssocID="{5902EB48-E3E4-4535-B9BF-626DE5F4AF41}" presName="imageRepeatNode" presStyleLbl="fgImgPlace1" presStyleIdx="1" presStyleCnt="3"/>
      <dgm:spPr/>
      <dgm:t>
        <a:bodyPr/>
        <a:lstStyle/>
        <a:p>
          <a:endParaRPr lang="es-ES"/>
        </a:p>
      </dgm:t>
    </dgm:pt>
    <dgm:pt modelId="{C97A849E-692A-450C-A567-0A21638920CF}" type="pres">
      <dgm:prSet presAssocID="{0FC68E02-939C-4594-9A00-F1F9E417C706}" presName="parTx3" presStyleLbl="node1" presStyleIdx="2" presStyleCnt="3"/>
      <dgm:spPr/>
      <dgm:t>
        <a:bodyPr/>
        <a:lstStyle/>
        <a:p>
          <a:endParaRPr lang="es-ES"/>
        </a:p>
      </dgm:t>
    </dgm:pt>
    <dgm:pt modelId="{363FC202-E570-42D9-90A3-44194C8DFFC9}" type="pres">
      <dgm:prSet presAssocID="{D4B7F4A6-8971-4FDF-BA4A-A910B4BF985B}" presName="picture3" presStyleCnt="0"/>
      <dgm:spPr/>
    </dgm:pt>
    <dgm:pt modelId="{18711C46-7199-4F7A-B730-66E998B82365}" type="pres">
      <dgm:prSet presAssocID="{D4B7F4A6-8971-4FDF-BA4A-A910B4BF985B}" presName="imageRepeatNode" presStyleLbl="fgImgPlace1" presStyleIdx="2" presStyleCnt="3"/>
      <dgm:spPr/>
      <dgm:t>
        <a:bodyPr/>
        <a:lstStyle/>
        <a:p>
          <a:endParaRPr lang="es-ES"/>
        </a:p>
      </dgm:t>
    </dgm:pt>
  </dgm:ptLst>
  <dgm:cxnLst>
    <dgm:cxn modelId="{DB53D074-1895-46C2-928D-FB116EE80850}" type="presOf" srcId="{5902EB48-E3E4-4535-B9BF-626DE5F4AF41}" destId="{D6F9D293-B6F0-4296-B074-79EE22713EB0}" srcOrd="0" destOrd="0" presId="urn:microsoft.com/office/officeart/2008/layout/AscendingPictureAccentProcess"/>
    <dgm:cxn modelId="{443E1904-AAB1-4FD2-83F8-775AC76BD08C}" srcId="{5C546104-C78F-4179-A946-F889124350AC}" destId="{AE14B9DE-794C-4615-ABEB-2C6B37642C36}" srcOrd="0" destOrd="0" parTransId="{74720573-9CC7-47BE-96F9-A32ACF8678E5}" sibTransId="{D33B434E-E54B-4BB7-BA25-4BDBC1129AFE}"/>
    <dgm:cxn modelId="{B094E882-38E6-48B9-874E-4D9EBBCF2D7E}" srcId="{5C546104-C78F-4179-A946-F889124350AC}" destId="{0FC68E02-939C-4594-9A00-F1F9E417C706}" srcOrd="2" destOrd="0" parTransId="{FB8B35AA-E674-4B9E-9C67-A61E86449A0B}" sibTransId="{D4B7F4A6-8971-4FDF-BA4A-A910B4BF985B}"/>
    <dgm:cxn modelId="{E9FDCD77-E0D4-4447-A657-EEB982CC6D31}" type="presOf" srcId="{D33B434E-E54B-4BB7-BA25-4BDBC1129AFE}" destId="{756E3DCE-2E1C-4543-8F68-101C9D1B87E6}" srcOrd="0" destOrd="0" presId="urn:microsoft.com/office/officeart/2008/layout/AscendingPictureAccentProcess"/>
    <dgm:cxn modelId="{61C590D2-82EE-49D8-8C11-7704C22FAABD}" type="presOf" srcId="{5C546104-C78F-4179-A946-F889124350AC}" destId="{C93CEBC2-1E48-41EA-91DD-9DAF38B4C7E4}" srcOrd="0" destOrd="0" presId="urn:microsoft.com/office/officeart/2008/layout/AscendingPictureAccentProcess"/>
    <dgm:cxn modelId="{9B719CDF-B86C-4AD0-919F-06B1B9C390DD}" type="presOf" srcId="{D9AE5314-D888-426B-9D58-41849916749F}" destId="{CCD4F5FD-CC9C-473A-B220-8AEDBC50558C}" srcOrd="0" destOrd="0" presId="urn:microsoft.com/office/officeart/2008/layout/AscendingPictureAccentProcess"/>
    <dgm:cxn modelId="{4E3018D1-0B15-4886-AFE1-EAE47779CA68}" type="presOf" srcId="{D4B7F4A6-8971-4FDF-BA4A-A910B4BF985B}" destId="{18711C46-7199-4F7A-B730-66E998B82365}" srcOrd="0" destOrd="0" presId="urn:microsoft.com/office/officeart/2008/layout/AscendingPictureAccentProcess"/>
    <dgm:cxn modelId="{AC371116-C2F1-4D92-915A-12776DD872C9}" srcId="{5C546104-C78F-4179-A946-F889124350AC}" destId="{D9AE5314-D888-426B-9D58-41849916749F}" srcOrd="1" destOrd="0" parTransId="{EF88E119-E457-4472-AB2D-27C7B17923A3}" sibTransId="{5902EB48-E3E4-4535-B9BF-626DE5F4AF41}"/>
    <dgm:cxn modelId="{E7605F3A-3597-471F-8E38-3DF2FFAB469E}" type="presOf" srcId="{0FC68E02-939C-4594-9A00-F1F9E417C706}" destId="{C97A849E-692A-450C-A567-0A21638920CF}" srcOrd="0" destOrd="0" presId="urn:microsoft.com/office/officeart/2008/layout/AscendingPictureAccentProcess"/>
    <dgm:cxn modelId="{749CA51F-AFCB-46AE-B655-8142AA6B1C3F}" type="presOf" srcId="{AE14B9DE-794C-4615-ABEB-2C6B37642C36}" destId="{C13ADC19-2467-4C64-BD77-D6420A21F5B8}" srcOrd="0" destOrd="0" presId="urn:microsoft.com/office/officeart/2008/layout/AscendingPictureAccentProcess"/>
    <dgm:cxn modelId="{4C1A7084-70ED-41EB-8CFF-6A6C71B116B8}" type="presParOf" srcId="{C93CEBC2-1E48-41EA-91DD-9DAF38B4C7E4}" destId="{F428D339-8B10-44CC-A6CD-AC0436BFB85A}" srcOrd="0" destOrd="0" presId="urn:microsoft.com/office/officeart/2008/layout/AscendingPictureAccentProcess"/>
    <dgm:cxn modelId="{D24BC004-1BC6-4A14-B20B-33882DA9DBC3}" type="presParOf" srcId="{C93CEBC2-1E48-41EA-91DD-9DAF38B4C7E4}" destId="{2E37CCF2-F2B8-4EB1-98FF-8494E0E9065B}" srcOrd="1" destOrd="0" presId="urn:microsoft.com/office/officeart/2008/layout/AscendingPictureAccentProcess"/>
    <dgm:cxn modelId="{BDAD3AC2-33FE-4D1D-B277-A5FE9025A35C}" type="presParOf" srcId="{C93CEBC2-1E48-41EA-91DD-9DAF38B4C7E4}" destId="{03AD8B4A-19C1-497D-8219-0FF4D1CFF6CD}" srcOrd="2" destOrd="0" presId="urn:microsoft.com/office/officeart/2008/layout/AscendingPictureAccentProcess"/>
    <dgm:cxn modelId="{617668EE-F01A-4824-9E2C-5CBB325ACFD7}" type="presParOf" srcId="{C93CEBC2-1E48-41EA-91DD-9DAF38B4C7E4}" destId="{06A1D10C-0BAA-461D-9AB3-3952D2FEB485}" srcOrd="3" destOrd="0" presId="urn:microsoft.com/office/officeart/2008/layout/AscendingPictureAccentProcess"/>
    <dgm:cxn modelId="{300D9BBE-7E63-4146-8D28-FBD2DAC1B675}" type="presParOf" srcId="{C93CEBC2-1E48-41EA-91DD-9DAF38B4C7E4}" destId="{FA735ACF-B32F-413C-A746-B53EEEE27070}" srcOrd="4" destOrd="0" presId="urn:microsoft.com/office/officeart/2008/layout/AscendingPictureAccentProcess"/>
    <dgm:cxn modelId="{30EAFAAD-80F0-4C0A-A81E-F66C8AD36EBF}" type="presParOf" srcId="{C93CEBC2-1E48-41EA-91DD-9DAF38B4C7E4}" destId="{F0D6D700-B95C-4F80-8842-B55B549F82F3}" srcOrd="5" destOrd="0" presId="urn:microsoft.com/office/officeart/2008/layout/AscendingPictureAccentProcess"/>
    <dgm:cxn modelId="{A44C02A7-A9A7-47D6-8DB1-86CE623A1E8A}" type="presParOf" srcId="{C93CEBC2-1E48-41EA-91DD-9DAF38B4C7E4}" destId="{51ED7585-D6E2-4598-8B9E-13F57973F861}" srcOrd="6" destOrd="0" presId="urn:microsoft.com/office/officeart/2008/layout/AscendingPictureAccentProcess"/>
    <dgm:cxn modelId="{75144697-1C94-4040-944A-FA5A1F471B37}" type="presParOf" srcId="{C93CEBC2-1E48-41EA-91DD-9DAF38B4C7E4}" destId="{FBCDBFAE-DC2A-4C71-98FD-7CE3F88BA5FE}" srcOrd="7" destOrd="0" presId="urn:microsoft.com/office/officeart/2008/layout/AscendingPictureAccentProcess"/>
    <dgm:cxn modelId="{D6E10B9E-40AA-412E-8AD0-0D8BE79F15BC}" type="presParOf" srcId="{C93CEBC2-1E48-41EA-91DD-9DAF38B4C7E4}" destId="{EAB24809-6BDD-4D85-BC3D-E62F8BBF7ED3}" srcOrd="8" destOrd="0" presId="urn:microsoft.com/office/officeart/2008/layout/AscendingPictureAccentProcess"/>
    <dgm:cxn modelId="{3A95F002-39B0-4D5A-A830-A6CE994FC1D0}" type="presParOf" srcId="{C93CEBC2-1E48-41EA-91DD-9DAF38B4C7E4}" destId="{12F4B195-EBF9-4052-BC8F-C8B5B4093788}" srcOrd="9" destOrd="0" presId="urn:microsoft.com/office/officeart/2008/layout/AscendingPictureAccentProcess"/>
    <dgm:cxn modelId="{F6CF4D3D-B5D8-4196-A07F-86DE3B7B1227}" type="presParOf" srcId="{C93CEBC2-1E48-41EA-91DD-9DAF38B4C7E4}" destId="{204642F2-7022-4B01-A668-054DC61C9542}" srcOrd="10" destOrd="0" presId="urn:microsoft.com/office/officeart/2008/layout/AscendingPictureAccentProcess"/>
    <dgm:cxn modelId="{F544B9C5-7DD4-45AD-886C-BC9F2D1F6394}" type="presParOf" srcId="{C93CEBC2-1E48-41EA-91DD-9DAF38B4C7E4}" destId="{6AEAFFD1-A65C-4D8A-B65F-667A4902CC92}" srcOrd="11" destOrd="0" presId="urn:microsoft.com/office/officeart/2008/layout/AscendingPictureAccentProcess"/>
    <dgm:cxn modelId="{4404A2AC-A255-4C42-92E4-21E72A821F4A}" type="presParOf" srcId="{C93CEBC2-1E48-41EA-91DD-9DAF38B4C7E4}" destId="{C13ADC19-2467-4C64-BD77-D6420A21F5B8}" srcOrd="12" destOrd="0" presId="urn:microsoft.com/office/officeart/2008/layout/AscendingPictureAccentProcess"/>
    <dgm:cxn modelId="{C9F51DF8-0120-4AF6-B8D6-5C0F93AC2141}" type="presParOf" srcId="{C93CEBC2-1E48-41EA-91DD-9DAF38B4C7E4}" destId="{68AB8D45-A0F0-44DD-9445-30D538D0D9AD}" srcOrd="13" destOrd="0" presId="urn:microsoft.com/office/officeart/2008/layout/AscendingPictureAccentProcess"/>
    <dgm:cxn modelId="{C706156E-3212-462F-8D1D-3334D407DD36}" type="presParOf" srcId="{68AB8D45-A0F0-44DD-9445-30D538D0D9AD}" destId="{756E3DCE-2E1C-4543-8F68-101C9D1B87E6}" srcOrd="0" destOrd="0" presId="urn:microsoft.com/office/officeart/2008/layout/AscendingPictureAccentProcess"/>
    <dgm:cxn modelId="{FA08D182-CEE3-4A46-811E-8EBCC08E58CA}" type="presParOf" srcId="{C93CEBC2-1E48-41EA-91DD-9DAF38B4C7E4}" destId="{CCD4F5FD-CC9C-473A-B220-8AEDBC50558C}" srcOrd="14" destOrd="0" presId="urn:microsoft.com/office/officeart/2008/layout/AscendingPictureAccentProcess"/>
    <dgm:cxn modelId="{274864DD-8960-4BD4-A682-EA4AB85F8ECD}" type="presParOf" srcId="{C93CEBC2-1E48-41EA-91DD-9DAF38B4C7E4}" destId="{689A811D-5362-436D-956A-DD20D49E3451}" srcOrd="15" destOrd="0" presId="urn:microsoft.com/office/officeart/2008/layout/AscendingPictureAccentProcess"/>
    <dgm:cxn modelId="{502E419D-ACB5-4CC1-80CA-76BA877D3C18}" type="presParOf" srcId="{689A811D-5362-436D-956A-DD20D49E3451}" destId="{D6F9D293-B6F0-4296-B074-79EE22713EB0}" srcOrd="0" destOrd="0" presId="urn:microsoft.com/office/officeart/2008/layout/AscendingPictureAccentProcess"/>
    <dgm:cxn modelId="{33BE4658-1EAF-4737-AF22-323D89345711}" type="presParOf" srcId="{C93CEBC2-1E48-41EA-91DD-9DAF38B4C7E4}" destId="{C97A849E-692A-450C-A567-0A21638920CF}" srcOrd="16" destOrd="0" presId="urn:microsoft.com/office/officeart/2008/layout/AscendingPictureAccentProcess"/>
    <dgm:cxn modelId="{CC6F1940-E657-43E3-90CF-C8900B8E9982}" type="presParOf" srcId="{C93CEBC2-1E48-41EA-91DD-9DAF38B4C7E4}" destId="{363FC202-E570-42D9-90A3-44194C8DFFC9}" srcOrd="17" destOrd="0" presId="urn:microsoft.com/office/officeart/2008/layout/AscendingPictureAccentProcess"/>
    <dgm:cxn modelId="{446313E6-95F1-44A3-9FFF-6B1A69682145}" type="presParOf" srcId="{363FC202-E570-42D9-90A3-44194C8DFFC9}" destId="{18711C46-7199-4F7A-B730-66E998B82365}"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9638010-F8DF-475A-99F1-0743B205BB34}" type="doc">
      <dgm:prSet loTypeId="urn:microsoft.com/office/officeart/2005/8/layout/cycle1" loCatId="cycle" qsTypeId="urn:microsoft.com/office/officeart/2005/8/quickstyle/simple1#6" qsCatId="simple" csTypeId="urn:microsoft.com/office/officeart/2005/8/colors/accent1_2#4" csCatId="accent1" phldr="1"/>
      <dgm:spPr/>
      <dgm:t>
        <a:bodyPr/>
        <a:lstStyle/>
        <a:p>
          <a:endParaRPr lang="es-ES"/>
        </a:p>
      </dgm:t>
    </dgm:pt>
    <dgm:pt modelId="{AB336CF3-AA97-4AEB-9C41-076124A35028}">
      <dgm:prSet phldrT="[Texto]" custT="1"/>
      <dgm:spPr/>
      <dgm:t>
        <a:bodyPr/>
        <a:lstStyle/>
        <a:p>
          <a:pPr algn="ctr"/>
          <a:r>
            <a:rPr lang="es-ES" sz="1400">
              <a:latin typeface="Arial" panose="020B0604020202020204" pitchFamily="2" charset="0"/>
              <a:cs typeface="Arial" panose="020B0604020202020204" pitchFamily="2" charset="0"/>
            </a:rPr>
            <a:t>1. Estimar la cantidad de biomasa disponible</a:t>
          </a:r>
        </a:p>
      </dgm:t>
    </dgm:pt>
    <dgm:pt modelId="{94EC2577-DF2A-4558-935F-BE3CCAE910AC}" type="parTrans" cxnId="{0AE0084F-2D4F-4C7E-96C0-91874C099D30}">
      <dgm:prSet/>
      <dgm:spPr/>
      <dgm:t>
        <a:bodyPr/>
        <a:lstStyle/>
        <a:p>
          <a:pPr algn="ctr"/>
          <a:endParaRPr lang="es-ES" sz="1800">
            <a:latin typeface="Arial" panose="020B0604020202020204" pitchFamily="2" charset="0"/>
            <a:cs typeface="Arial" panose="020B0604020202020204" pitchFamily="2" charset="0"/>
          </a:endParaRPr>
        </a:p>
      </dgm:t>
    </dgm:pt>
    <dgm:pt modelId="{6B714A2F-147E-4824-90E5-0AB4B3C7EEFD}" type="sibTrans" cxnId="{0AE0084F-2D4F-4C7E-96C0-91874C099D30}">
      <dgm:prSet/>
      <dgm:spPr/>
      <dgm:t>
        <a:bodyPr/>
        <a:lstStyle/>
        <a:p>
          <a:pPr algn="ctr"/>
          <a:endParaRPr lang="es-ES" sz="1800">
            <a:latin typeface="Arial" panose="020B0604020202020204" pitchFamily="2" charset="0"/>
            <a:cs typeface="Arial" panose="020B0604020202020204" pitchFamily="2" charset="0"/>
          </a:endParaRPr>
        </a:p>
      </dgm:t>
    </dgm:pt>
    <dgm:pt modelId="{B229AB74-3F6B-4300-A4B4-8AB377AB33F2}">
      <dgm:prSet phldrT="[Texto]" custT="1"/>
      <dgm:spPr/>
      <dgm:t>
        <a:bodyPr/>
        <a:lstStyle/>
        <a:p>
          <a:pPr algn="ctr"/>
          <a:r>
            <a:rPr lang="es-ES" sz="1400">
              <a:latin typeface="Arial" panose="020B0604020202020204" pitchFamily="2" charset="0"/>
              <a:cs typeface="Arial" panose="020B0604020202020204" pitchFamily="2" charset="0"/>
            </a:rPr>
            <a:t>2. Considerar el porcentaje de biomasa aprovechable.</a:t>
          </a:r>
        </a:p>
      </dgm:t>
    </dgm:pt>
    <dgm:pt modelId="{2B86C991-18C5-4F75-BDFB-768EFF287B52}" type="parTrans" cxnId="{F56FAADA-0C59-40E4-BBAD-A7922B106BAD}">
      <dgm:prSet/>
      <dgm:spPr/>
      <dgm:t>
        <a:bodyPr/>
        <a:lstStyle/>
        <a:p>
          <a:pPr algn="ctr"/>
          <a:endParaRPr lang="es-ES" sz="1800">
            <a:latin typeface="Arial" panose="020B0604020202020204" pitchFamily="2" charset="0"/>
            <a:cs typeface="Arial" panose="020B0604020202020204" pitchFamily="2" charset="0"/>
          </a:endParaRPr>
        </a:p>
      </dgm:t>
    </dgm:pt>
    <dgm:pt modelId="{D4C0703F-9BB0-4A24-AF89-8709A78DDD8B}" type="sibTrans" cxnId="{F56FAADA-0C59-40E4-BBAD-A7922B106BAD}">
      <dgm:prSet/>
      <dgm:spPr/>
      <dgm:t>
        <a:bodyPr/>
        <a:lstStyle/>
        <a:p>
          <a:pPr algn="ctr"/>
          <a:endParaRPr lang="es-ES" sz="1800">
            <a:latin typeface="Arial" panose="020B0604020202020204" pitchFamily="2" charset="0"/>
            <a:cs typeface="Arial" panose="020B0604020202020204" pitchFamily="2" charset="0"/>
          </a:endParaRPr>
        </a:p>
      </dgm:t>
    </dgm:pt>
    <dgm:pt modelId="{33305CBF-0436-43A5-80F4-AD3DB867E46A}">
      <dgm:prSet phldrT="[Texto]" custT="1"/>
      <dgm:spPr/>
      <dgm:t>
        <a:bodyPr/>
        <a:lstStyle/>
        <a:p>
          <a:pPr algn="ctr"/>
          <a:r>
            <a:rPr lang="es-ES" sz="1400">
              <a:latin typeface="Arial" panose="020B0604020202020204" pitchFamily="2" charset="0"/>
              <a:cs typeface="Arial" panose="020B0604020202020204" pitchFamily="2" charset="0"/>
            </a:rPr>
            <a:t>3. Considerar que una fracción de biomasa debe permanecer en el suelo para mantener los rangos de fertilidad.</a:t>
          </a:r>
        </a:p>
      </dgm:t>
    </dgm:pt>
    <dgm:pt modelId="{24EFF42D-E0A2-4B3B-8A03-B6B1789C5176}" type="parTrans" cxnId="{5D9E3673-3DA2-47A7-B4FD-B1CF447A4F5E}">
      <dgm:prSet/>
      <dgm:spPr/>
      <dgm:t>
        <a:bodyPr/>
        <a:lstStyle/>
        <a:p>
          <a:pPr algn="ctr"/>
          <a:endParaRPr lang="es-ES" sz="1800">
            <a:latin typeface="Arial" panose="020B0604020202020204" pitchFamily="2" charset="0"/>
            <a:cs typeface="Arial" panose="020B0604020202020204" pitchFamily="2" charset="0"/>
          </a:endParaRPr>
        </a:p>
      </dgm:t>
    </dgm:pt>
    <dgm:pt modelId="{6D29C3D1-3469-4F3A-8FBF-51C0E76C37D8}" type="sibTrans" cxnId="{5D9E3673-3DA2-47A7-B4FD-B1CF447A4F5E}">
      <dgm:prSet/>
      <dgm:spPr/>
      <dgm:t>
        <a:bodyPr/>
        <a:lstStyle/>
        <a:p>
          <a:pPr algn="ctr"/>
          <a:endParaRPr lang="es-ES" sz="1800">
            <a:latin typeface="Arial" panose="020B0604020202020204" pitchFamily="2" charset="0"/>
            <a:cs typeface="Arial" panose="020B0604020202020204" pitchFamily="2" charset="0"/>
          </a:endParaRPr>
        </a:p>
      </dgm:t>
    </dgm:pt>
    <dgm:pt modelId="{218F1C92-AC3D-4325-BBF4-069FD6B6963B}" type="pres">
      <dgm:prSet presAssocID="{79638010-F8DF-475A-99F1-0743B205BB34}" presName="cycle" presStyleCnt="0">
        <dgm:presLayoutVars>
          <dgm:dir/>
          <dgm:resizeHandles val="exact"/>
        </dgm:presLayoutVars>
      </dgm:prSet>
      <dgm:spPr/>
      <dgm:t>
        <a:bodyPr/>
        <a:lstStyle/>
        <a:p>
          <a:endParaRPr lang="es-ES"/>
        </a:p>
      </dgm:t>
    </dgm:pt>
    <dgm:pt modelId="{348B2D43-1DA6-4F20-8D5C-D4193E0767C4}" type="pres">
      <dgm:prSet presAssocID="{AB336CF3-AA97-4AEB-9C41-076124A35028}" presName="dummy" presStyleCnt="0"/>
      <dgm:spPr/>
    </dgm:pt>
    <dgm:pt modelId="{327A9E6D-8C26-4D3C-BD4E-73A194CE0CA1}" type="pres">
      <dgm:prSet presAssocID="{AB336CF3-AA97-4AEB-9C41-076124A35028}" presName="node" presStyleLbl="revTx" presStyleIdx="0" presStyleCnt="3">
        <dgm:presLayoutVars>
          <dgm:bulletEnabled val="1"/>
        </dgm:presLayoutVars>
      </dgm:prSet>
      <dgm:spPr/>
      <dgm:t>
        <a:bodyPr/>
        <a:lstStyle/>
        <a:p>
          <a:endParaRPr lang="es-ES"/>
        </a:p>
      </dgm:t>
    </dgm:pt>
    <dgm:pt modelId="{1440F2F1-91CB-4659-ABED-469C0C701B66}" type="pres">
      <dgm:prSet presAssocID="{6B714A2F-147E-4824-90E5-0AB4B3C7EEFD}" presName="sibTrans" presStyleLbl="node1" presStyleIdx="0" presStyleCnt="3"/>
      <dgm:spPr/>
      <dgm:t>
        <a:bodyPr/>
        <a:lstStyle/>
        <a:p>
          <a:endParaRPr lang="es-ES"/>
        </a:p>
      </dgm:t>
    </dgm:pt>
    <dgm:pt modelId="{6003DD82-6E41-4748-8AC1-55F1B8EE3A38}" type="pres">
      <dgm:prSet presAssocID="{B229AB74-3F6B-4300-A4B4-8AB377AB33F2}" presName="dummy" presStyleCnt="0"/>
      <dgm:spPr/>
    </dgm:pt>
    <dgm:pt modelId="{1A2674BC-1B41-4AD3-A407-AA586A3CC45E}" type="pres">
      <dgm:prSet presAssocID="{B229AB74-3F6B-4300-A4B4-8AB377AB33F2}" presName="node" presStyleLbl="revTx" presStyleIdx="1" presStyleCnt="3">
        <dgm:presLayoutVars>
          <dgm:bulletEnabled val="1"/>
        </dgm:presLayoutVars>
      </dgm:prSet>
      <dgm:spPr/>
      <dgm:t>
        <a:bodyPr/>
        <a:lstStyle/>
        <a:p>
          <a:endParaRPr lang="es-ES"/>
        </a:p>
      </dgm:t>
    </dgm:pt>
    <dgm:pt modelId="{1FF8C59D-77F2-4F43-BA19-64306ADD2697}" type="pres">
      <dgm:prSet presAssocID="{D4C0703F-9BB0-4A24-AF89-8709A78DDD8B}" presName="sibTrans" presStyleLbl="node1" presStyleIdx="1" presStyleCnt="3"/>
      <dgm:spPr/>
      <dgm:t>
        <a:bodyPr/>
        <a:lstStyle/>
        <a:p>
          <a:endParaRPr lang="es-ES"/>
        </a:p>
      </dgm:t>
    </dgm:pt>
    <dgm:pt modelId="{D38A2E6F-839D-4E48-92C9-5D4011AE52DB}" type="pres">
      <dgm:prSet presAssocID="{33305CBF-0436-43A5-80F4-AD3DB867E46A}" presName="dummy" presStyleCnt="0"/>
      <dgm:spPr/>
    </dgm:pt>
    <dgm:pt modelId="{1D13B71F-CA0A-4BD5-9081-0AE4ADF65CF4}" type="pres">
      <dgm:prSet presAssocID="{33305CBF-0436-43A5-80F4-AD3DB867E46A}" presName="node" presStyleLbl="revTx" presStyleIdx="2" presStyleCnt="3">
        <dgm:presLayoutVars>
          <dgm:bulletEnabled val="1"/>
        </dgm:presLayoutVars>
      </dgm:prSet>
      <dgm:spPr/>
      <dgm:t>
        <a:bodyPr/>
        <a:lstStyle/>
        <a:p>
          <a:endParaRPr lang="es-ES"/>
        </a:p>
      </dgm:t>
    </dgm:pt>
    <dgm:pt modelId="{44471AE5-0BAA-4FAD-AD79-5397A28713EC}" type="pres">
      <dgm:prSet presAssocID="{6D29C3D1-3469-4F3A-8FBF-51C0E76C37D8}" presName="sibTrans" presStyleLbl="node1" presStyleIdx="2" presStyleCnt="3"/>
      <dgm:spPr/>
      <dgm:t>
        <a:bodyPr/>
        <a:lstStyle/>
        <a:p>
          <a:endParaRPr lang="es-ES"/>
        </a:p>
      </dgm:t>
    </dgm:pt>
  </dgm:ptLst>
  <dgm:cxnLst>
    <dgm:cxn modelId="{5D9E3673-3DA2-47A7-B4FD-B1CF447A4F5E}" srcId="{79638010-F8DF-475A-99F1-0743B205BB34}" destId="{33305CBF-0436-43A5-80F4-AD3DB867E46A}" srcOrd="2" destOrd="0" parTransId="{24EFF42D-E0A2-4B3B-8A03-B6B1789C5176}" sibTransId="{6D29C3D1-3469-4F3A-8FBF-51C0E76C37D8}"/>
    <dgm:cxn modelId="{D3F62C59-06D9-4833-87E9-95AD9A9D0CBD}" type="presOf" srcId="{B229AB74-3F6B-4300-A4B4-8AB377AB33F2}" destId="{1A2674BC-1B41-4AD3-A407-AA586A3CC45E}" srcOrd="0" destOrd="0" presId="urn:microsoft.com/office/officeart/2005/8/layout/cycle1"/>
    <dgm:cxn modelId="{D305B669-0AA5-4942-A7C2-ACE99739E07E}" type="presOf" srcId="{6D29C3D1-3469-4F3A-8FBF-51C0E76C37D8}" destId="{44471AE5-0BAA-4FAD-AD79-5397A28713EC}" srcOrd="0" destOrd="0" presId="urn:microsoft.com/office/officeart/2005/8/layout/cycle1"/>
    <dgm:cxn modelId="{5C802EEF-D7A9-448A-8248-0D101FFBD70C}" type="presOf" srcId="{6B714A2F-147E-4824-90E5-0AB4B3C7EEFD}" destId="{1440F2F1-91CB-4659-ABED-469C0C701B66}" srcOrd="0" destOrd="0" presId="urn:microsoft.com/office/officeart/2005/8/layout/cycle1"/>
    <dgm:cxn modelId="{3098FEE7-5C57-4C91-B93C-039E94583AD1}" type="presOf" srcId="{AB336CF3-AA97-4AEB-9C41-076124A35028}" destId="{327A9E6D-8C26-4D3C-BD4E-73A194CE0CA1}" srcOrd="0" destOrd="0" presId="urn:microsoft.com/office/officeart/2005/8/layout/cycle1"/>
    <dgm:cxn modelId="{0AE0084F-2D4F-4C7E-96C0-91874C099D30}" srcId="{79638010-F8DF-475A-99F1-0743B205BB34}" destId="{AB336CF3-AA97-4AEB-9C41-076124A35028}" srcOrd="0" destOrd="0" parTransId="{94EC2577-DF2A-4558-935F-BE3CCAE910AC}" sibTransId="{6B714A2F-147E-4824-90E5-0AB4B3C7EEFD}"/>
    <dgm:cxn modelId="{1EF8A9CE-FEA7-4C90-92A5-0ADB721C8B87}" type="presOf" srcId="{33305CBF-0436-43A5-80F4-AD3DB867E46A}" destId="{1D13B71F-CA0A-4BD5-9081-0AE4ADF65CF4}" srcOrd="0" destOrd="0" presId="urn:microsoft.com/office/officeart/2005/8/layout/cycle1"/>
    <dgm:cxn modelId="{932F42F0-E2C3-4FE0-99E1-B603935C4A53}" type="presOf" srcId="{D4C0703F-9BB0-4A24-AF89-8709A78DDD8B}" destId="{1FF8C59D-77F2-4F43-BA19-64306ADD2697}" srcOrd="0" destOrd="0" presId="urn:microsoft.com/office/officeart/2005/8/layout/cycle1"/>
    <dgm:cxn modelId="{F56FAADA-0C59-40E4-BBAD-A7922B106BAD}" srcId="{79638010-F8DF-475A-99F1-0743B205BB34}" destId="{B229AB74-3F6B-4300-A4B4-8AB377AB33F2}" srcOrd="1" destOrd="0" parTransId="{2B86C991-18C5-4F75-BDFB-768EFF287B52}" sibTransId="{D4C0703F-9BB0-4A24-AF89-8709A78DDD8B}"/>
    <dgm:cxn modelId="{F959208F-476C-487E-8A29-57CE1A929CA6}" type="presOf" srcId="{79638010-F8DF-475A-99F1-0743B205BB34}" destId="{218F1C92-AC3D-4325-BBF4-069FD6B6963B}" srcOrd="0" destOrd="0" presId="urn:microsoft.com/office/officeart/2005/8/layout/cycle1"/>
    <dgm:cxn modelId="{EB7A997B-F714-4299-A773-9453E23C56FB}" type="presParOf" srcId="{218F1C92-AC3D-4325-BBF4-069FD6B6963B}" destId="{348B2D43-1DA6-4F20-8D5C-D4193E0767C4}" srcOrd="0" destOrd="0" presId="urn:microsoft.com/office/officeart/2005/8/layout/cycle1"/>
    <dgm:cxn modelId="{6109C78A-4408-41E4-BDC9-50FB5BC7996F}" type="presParOf" srcId="{218F1C92-AC3D-4325-BBF4-069FD6B6963B}" destId="{327A9E6D-8C26-4D3C-BD4E-73A194CE0CA1}" srcOrd="1" destOrd="0" presId="urn:microsoft.com/office/officeart/2005/8/layout/cycle1"/>
    <dgm:cxn modelId="{A2348DB5-1688-40B3-B7E3-99EF5531B7EF}" type="presParOf" srcId="{218F1C92-AC3D-4325-BBF4-069FD6B6963B}" destId="{1440F2F1-91CB-4659-ABED-469C0C701B66}" srcOrd="2" destOrd="0" presId="urn:microsoft.com/office/officeart/2005/8/layout/cycle1"/>
    <dgm:cxn modelId="{E88618B6-DE9D-4827-A212-372B29421B86}" type="presParOf" srcId="{218F1C92-AC3D-4325-BBF4-069FD6B6963B}" destId="{6003DD82-6E41-4748-8AC1-55F1B8EE3A38}" srcOrd="3" destOrd="0" presId="urn:microsoft.com/office/officeart/2005/8/layout/cycle1"/>
    <dgm:cxn modelId="{D04E1E1A-7349-476A-99E8-9F9C79AF180D}" type="presParOf" srcId="{218F1C92-AC3D-4325-BBF4-069FD6B6963B}" destId="{1A2674BC-1B41-4AD3-A407-AA586A3CC45E}" srcOrd="4" destOrd="0" presId="urn:microsoft.com/office/officeart/2005/8/layout/cycle1"/>
    <dgm:cxn modelId="{88951991-7E72-4EDB-8D5B-9A68C5B4CF66}" type="presParOf" srcId="{218F1C92-AC3D-4325-BBF4-069FD6B6963B}" destId="{1FF8C59D-77F2-4F43-BA19-64306ADD2697}" srcOrd="5" destOrd="0" presId="urn:microsoft.com/office/officeart/2005/8/layout/cycle1"/>
    <dgm:cxn modelId="{8728756F-90A2-4DA2-9521-7B8B2B2D514C}" type="presParOf" srcId="{218F1C92-AC3D-4325-BBF4-069FD6B6963B}" destId="{D38A2E6F-839D-4E48-92C9-5D4011AE52DB}" srcOrd="6" destOrd="0" presId="urn:microsoft.com/office/officeart/2005/8/layout/cycle1"/>
    <dgm:cxn modelId="{512C15AA-722B-43A2-82D2-E078E0600F27}" type="presParOf" srcId="{218F1C92-AC3D-4325-BBF4-069FD6B6963B}" destId="{1D13B71F-CA0A-4BD5-9081-0AE4ADF65CF4}" srcOrd="7" destOrd="0" presId="urn:microsoft.com/office/officeart/2005/8/layout/cycle1"/>
    <dgm:cxn modelId="{BE803F5F-F925-412D-AEDB-830986D769CE}" type="presParOf" srcId="{218F1C92-AC3D-4325-BBF4-069FD6B6963B}" destId="{44471AE5-0BAA-4FAD-AD79-5397A28713EC}"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F70A0A-DD4F-48FA-92D6-A16649841003}"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es-ES"/>
        </a:p>
      </dgm:t>
    </dgm:pt>
    <dgm:pt modelId="{CF8D682F-6935-4C03-B91B-2873A0738882}">
      <dgm:prSet phldrT="[Texto]"/>
      <dgm:spPr/>
      <dgm:t>
        <a:bodyPr/>
        <a:lstStyle/>
        <a:p>
          <a:r>
            <a:rPr lang="es-EC" dirty="0" smtClean="0"/>
            <a:t>El empleo de la biomasa como fuente de energía renovable aporta con una serie de ventajas, como el balance positivo de CO</a:t>
          </a:r>
          <a:r>
            <a:rPr lang="es-EC" baseline="-25000" dirty="0" smtClean="0"/>
            <a:t>2</a:t>
          </a:r>
          <a:r>
            <a:rPr lang="es-EC" dirty="0" smtClean="0"/>
            <a:t> (carbono neutro) y de energía, permite dar uso a suelos no productivos, reduce los riesgos de incendios forestales y plagas ocasionadas por los insectos y aumenta las ofertas de empleo en el sector rural.</a:t>
          </a:r>
          <a:endParaRPr lang="es-ES" dirty="0"/>
        </a:p>
      </dgm:t>
    </dgm:pt>
    <dgm:pt modelId="{D04F92F9-8759-4C60-84D4-321A0C6FDB4A}" type="parTrans" cxnId="{3B2DF4A0-7F91-4209-BD25-57E36C641383}">
      <dgm:prSet/>
      <dgm:spPr/>
      <dgm:t>
        <a:bodyPr/>
        <a:lstStyle/>
        <a:p>
          <a:endParaRPr lang="es-ES"/>
        </a:p>
      </dgm:t>
    </dgm:pt>
    <dgm:pt modelId="{FD2D43F7-3DDE-41EC-94E8-70040C60D4F9}" type="sibTrans" cxnId="{3B2DF4A0-7F91-4209-BD25-57E36C641383}">
      <dgm:prSet/>
      <dgm:spPr/>
      <dgm:t>
        <a:bodyPr/>
        <a:lstStyle/>
        <a:p>
          <a:endParaRPr lang="es-ES"/>
        </a:p>
      </dgm:t>
    </dgm:pt>
    <dgm:pt modelId="{19580897-929D-4D48-A479-938BFD24D85C}">
      <dgm:prSet phldrT="[Texto]"/>
      <dgm:spPr/>
      <dgm:t>
        <a:bodyPr/>
        <a:lstStyle/>
        <a:p>
          <a:r>
            <a:rPr lang="es-EC" dirty="0" smtClean="0"/>
            <a:t>Con los resultados obtenidos se puede considerar la generación de electricidad distribuida que consiste en producir bioelectricidad a pequeña escala, para luego conectarse a la red de distribución eléctrica regional</a:t>
          </a:r>
          <a:endParaRPr lang="es-ES" dirty="0"/>
        </a:p>
      </dgm:t>
    </dgm:pt>
    <dgm:pt modelId="{BF42549D-0430-4E59-8F28-C2743792477B}" type="parTrans" cxnId="{CE89D5DC-38E7-4F10-A98F-85B82F02A727}">
      <dgm:prSet/>
      <dgm:spPr/>
      <dgm:t>
        <a:bodyPr/>
        <a:lstStyle/>
        <a:p>
          <a:endParaRPr lang="es-ES"/>
        </a:p>
      </dgm:t>
    </dgm:pt>
    <dgm:pt modelId="{9AEEECC1-9B8A-4BC4-9D9A-62D373C8E3B1}" type="sibTrans" cxnId="{CE89D5DC-38E7-4F10-A98F-85B82F02A727}">
      <dgm:prSet/>
      <dgm:spPr/>
      <dgm:t>
        <a:bodyPr/>
        <a:lstStyle/>
        <a:p>
          <a:endParaRPr lang="es-ES"/>
        </a:p>
      </dgm:t>
    </dgm:pt>
    <dgm:pt modelId="{193881EC-E161-47B7-9E09-1C36F16A2B31}">
      <dgm:prSet phldrT="[Texto]"/>
      <dgm:spPr/>
      <dgm:t>
        <a:bodyPr/>
        <a:lstStyle/>
        <a:p>
          <a:r>
            <a:rPr lang="es-EC" dirty="0" smtClean="0"/>
            <a:t>Mediante el uso de SIG y técnicas de evaluación multicriterio se ha logrado localizar las áreas más adecuadas para el aprovechamiento energético de la biomasa residual agrícola de banano.</a:t>
          </a:r>
          <a:endParaRPr lang="es-ES" dirty="0"/>
        </a:p>
      </dgm:t>
    </dgm:pt>
    <dgm:pt modelId="{00B8D7C5-7D15-467E-B8C0-B946809ADFAE}" type="parTrans" cxnId="{15804F3E-908C-4497-A2BA-0ECE53FF53BE}">
      <dgm:prSet/>
      <dgm:spPr/>
      <dgm:t>
        <a:bodyPr/>
        <a:lstStyle/>
        <a:p>
          <a:endParaRPr lang="es-ES"/>
        </a:p>
      </dgm:t>
    </dgm:pt>
    <dgm:pt modelId="{A7B2BE32-0989-45FD-A659-E0216CB682CA}" type="sibTrans" cxnId="{15804F3E-908C-4497-A2BA-0ECE53FF53BE}">
      <dgm:prSet/>
      <dgm:spPr/>
      <dgm:t>
        <a:bodyPr/>
        <a:lstStyle/>
        <a:p>
          <a:endParaRPr lang="es-ES"/>
        </a:p>
      </dgm:t>
    </dgm:pt>
    <dgm:pt modelId="{4F57D50A-1648-4668-BAE6-1017421A3D7E}" type="pres">
      <dgm:prSet presAssocID="{30F70A0A-DD4F-48FA-92D6-A16649841003}" presName="outerComposite" presStyleCnt="0">
        <dgm:presLayoutVars>
          <dgm:chMax val="5"/>
          <dgm:dir/>
          <dgm:resizeHandles val="exact"/>
        </dgm:presLayoutVars>
      </dgm:prSet>
      <dgm:spPr/>
      <dgm:t>
        <a:bodyPr/>
        <a:lstStyle/>
        <a:p>
          <a:endParaRPr lang="es-ES"/>
        </a:p>
      </dgm:t>
    </dgm:pt>
    <dgm:pt modelId="{94DE5ADF-26B4-4929-8923-42CE208CE85A}" type="pres">
      <dgm:prSet presAssocID="{30F70A0A-DD4F-48FA-92D6-A16649841003}" presName="dummyMaxCanvas" presStyleCnt="0">
        <dgm:presLayoutVars/>
      </dgm:prSet>
      <dgm:spPr/>
    </dgm:pt>
    <dgm:pt modelId="{9219E536-4EEA-498D-A95C-AF447014B4FA}" type="pres">
      <dgm:prSet presAssocID="{30F70A0A-DD4F-48FA-92D6-A16649841003}" presName="ThreeNodes_1" presStyleLbl="node1" presStyleIdx="0" presStyleCnt="3">
        <dgm:presLayoutVars>
          <dgm:bulletEnabled val="1"/>
        </dgm:presLayoutVars>
      </dgm:prSet>
      <dgm:spPr/>
      <dgm:t>
        <a:bodyPr/>
        <a:lstStyle/>
        <a:p>
          <a:endParaRPr lang="es-ES"/>
        </a:p>
      </dgm:t>
    </dgm:pt>
    <dgm:pt modelId="{B298A9CB-7FC0-412E-8CD5-AB44730F47C2}" type="pres">
      <dgm:prSet presAssocID="{30F70A0A-DD4F-48FA-92D6-A16649841003}" presName="ThreeNodes_2" presStyleLbl="node1" presStyleIdx="1" presStyleCnt="3">
        <dgm:presLayoutVars>
          <dgm:bulletEnabled val="1"/>
        </dgm:presLayoutVars>
      </dgm:prSet>
      <dgm:spPr/>
      <dgm:t>
        <a:bodyPr/>
        <a:lstStyle/>
        <a:p>
          <a:endParaRPr lang="es-ES"/>
        </a:p>
      </dgm:t>
    </dgm:pt>
    <dgm:pt modelId="{368174ED-0159-4DA7-9516-8D5A4D846A20}" type="pres">
      <dgm:prSet presAssocID="{30F70A0A-DD4F-48FA-92D6-A16649841003}" presName="ThreeNodes_3" presStyleLbl="node1" presStyleIdx="2" presStyleCnt="3">
        <dgm:presLayoutVars>
          <dgm:bulletEnabled val="1"/>
        </dgm:presLayoutVars>
      </dgm:prSet>
      <dgm:spPr/>
      <dgm:t>
        <a:bodyPr/>
        <a:lstStyle/>
        <a:p>
          <a:endParaRPr lang="es-ES"/>
        </a:p>
      </dgm:t>
    </dgm:pt>
    <dgm:pt modelId="{F53C509E-E9DE-475C-BCB3-D6364A97557E}" type="pres">
      <dgm:prSet presAssocID="{30F70A0A-DD4F-48FA-92D6-A16649841003}" presName="ThreeConn_1-2" presStyleLbl="fgAccFollowNode1" presStyleIdx="0" presStyleCnt="2">
        <dgm:presLayoutVars>
          <dgm:bulletEnabled val="1"/>
        </dgm:presLayoutVars>
      </dgm:prSet>
      <dgm:spPr/>
      <dgm:t>
        <a:bodyPr/>
        <a:lstStyle/>
        <a:p>
          <a:endParaRPr lang="es-ES"/>
        </a:p>
      </dgm:t>
    </dgm:pt>
    <dgm:pt modelId="{EE90AD01-AC41-4386-A0F5-4CF9D3333A79}" type="pres">
      <dgm:prSet presAssocID="{30F70A0A-DD4F-48FA-92D6-A16649841003}" presName="ThreeConn_2-3" presStyleLbl="fgAccFollowNode1" presStyleIdx="1" presStyleCnt="2">
        <dgm:presLayoutVars>
          <dgm:bulletEnabled val="1"/>
        </dgm:presLayoutVars>
      </dgm:prSet>
      <dgm:spPr/>
      <dgm:t>
        <a:bodyPr/>
        <a:lstStyle/>
        <a:p>
          <a:endParaRPr lang="es-ES"/>
        </a:p>
      </dgm:t>
    </dgm:pt>
    <dgm:pt modelId="{C20EC5A6-473D-47B7-A3F5-42A14BD2988D}" type="pres">
      <dgm:prSet presAssocID="{30F70A0A-DD4F-48FA-92D6-A16649841003}" presName="ThreeNodes_1_text" presStyleLbl="node1" presStyleIdx="2" presStyleCnt="3">
        <dgm:presLayoutVars>
          <dgm:bulletEnabled val="1"/>
        </dgm:presLayoutVars>
      </dgm:prSet>
      <dgm:spPr/>
      <dgm:t>
        <a:bodyPr/>
        <a:lstStyle/>
        <a:p>
          <a:endParaRPr lang="es-ES"/>
        </a:p>
      </dgm:t>
    </dgm:pt>
    <dgm:pt modelId="{A8B4DDAE-D8F5-4938-A8C4-EB7E3B773C2A}" type="pres">
      <dgm:prSet presAssocID="{30F70A0A-DD4F-48FA-92D6-A16649841003}" presName="ThreeNodes_2_text" presStyleLbl="node1" presStyleIdx="2" presStyleCnt="3">
        <dgm:presLayoutVars>
          <dgm:bulletEnabled val="1"/>
        </dgm:presLayoutVars>
      </dgm:prSet>
      <dgm:spPr/>
      <dgm:t>
        <a:bodyPr/>
        <a:lstStyle/>
        <a:p>
          <a:endParaRPr lang="es-ES"/>
        </a:p>
      </dgm:t>
    </dgm:pt>
    <dgm:pt modelId="{E6DC19B3-0C7F-4D72-84F3-8CF15FE535E2}" type="pres">
      <dgm:prSet presAssocID="{30F70A0A-DD4F-48FA-92D6-A16649841003}" presName="ThreeNodes_3_text" presStyleLbl="node1" presStyleIdx="2" presStyleCnt="3">
        <dgm:presLayoutVars>
          <dgm:bulletEnabled val="1"/>
        </dgm:presLayoutVars>
      </dgm:prSet>
      <dgm:spPr/>
      <dgm:t>
        <a:bodyPr/>
        <a:lstStyle/>
        <a:p>
          <a:endParaRPr lang="es-ES"/>
        </a:p>
      </dgm:t>
    </dgm:pt>
  </dgm:ptLst>
  <dgm:cxnLst>
    <dgm:cxn modelId="{3593F545-737A-47CF-B3AB-0E0F63ED6B84}" type="presOf" srcId="{30F70A0A-DD4F-48FA-92D6-A16649841003}" destId="{4F57D50A-1648-4668-BAE6-1017421A3D7E}" srcOrd="0" destOrd="0" presId="urn:microsoft.com/office/officeart/2005/8/layout/vProcess5"/>
    <dgm:cxn modelId="{99EE4A7A-4890-4C6A-B5D9-96BD0AFAE04F}" type="presOf" srcId="{9AEEECC1-9B8A-4BC4-9D9A-62D373C8E3B1}" destId="{EE90AD01-AC41-4386-A0F5-4CF9D3333A79}" srcOrd="0" destOrd="0" presId="urn:microsoft.com/office/officeart/2005/8/layout/vProcess5"/>
    <dgm:cxn modelId="{A5EF8F33-C206-4EC7-BA43-5D2E10CCAB17}" type="presOf" srcId="{CF8D682F-6935-4C03-B91B-2873A0738882}" destId="{9219E536-4EEA-498D-A95C-AF447014B4FA}" srcOrd="0" destOrd="0" presId="urn:microsoft.com/office/officeart/2005/8/layout/vProcess5"/>
    <dgm:cxn modelId="{254FF392-66DB-49C1-A7E2-AB4EA8008CA8}" type="presOf" srcId="{193881EC-E161-47B7-9E09-1C36F16A2B31}" destId="{368174ED-0159-4DA7-9516-8D5A4D846A20}" srcOrd="0" destOrd="0" presId="urn:microsoft.com/office/officeart/2005/8/layout/vProcess5"/>
    <dgm:cxn modelId="{326537AE-5BDF-4FB0-A3E3-7A51615F0B22}" type="presOf" srcId="{19580897-929D-4D48-A479-938BFD24D85C}" destId="{B298A9CB-7FC0-412E-8CD5-AB44730F47C2}" srcOrd="0" destOrd="0" presId="urn:microsoft.com/office/officeart/2005/8/layout/vProcess5"/>
    <dgm:cxn modelId="{3B2DF4A0-7F91-4209-BD25-57E36C641383}" srcId="{30F70A0A-DD4F-48FA-92D6-A16649841003}" destId="{CF8D682F-6935-4C03-B91B-2873A0738882}" srcOrd="0" destOrd="0" parTransId="{D04F92F9-8759-4C60-84D4-321A0C6FDB4A}" sibTransId="{FD2D43F7-3DDE-41EC-94E8-70040C60D4F9}"/>
    <dgm:cxn modelId="{CE89D5DC-38E7-4F10-A98F-85B82F02A727}" srcId="{30F70A0A-DD4F-48FA-92D6-A16649841003}" destId="{19580897-929D-4D48-A479-938BFD24D85C}" srcOrd="1" destOrd="0" parTransId="{BF42549D-0430-4E59-8F28-C2743792477B}" sibTransId="{9AEEECC1-9B8A-4BC4-9D9A-62D373C8E3B1}"/>
    <dgm:cxn modelId="{43D576A6-4000-43B0-AC40-74B342E9F084}" type="presOf" srcId="{FD2D43F7-3DDE-41EC-94E8-70040C60D4F9}" destId="{F53C509E-E9DE-475C-BCB3-D6364A97557E}" srcOrd="0" destOrd="0" presId="urn:microsoft.com/office/officeart/2005/8/layout/vProcess5"/>
    <dgm:cxn modelId="{9F1ED136-49C2-4485-BDFB-3F44033FE48C}" type="presOf" srcId="{19580897-929D-4D48-A479-938BFD24D85C}" destId="{A8B4DDAE-D8F5-4938-A8C4-EB7E3B773C2A}" srcOrd="1" destOrd="0" presId="urn:microsoft.com/office/officeart/2005/8/layout/vProcess5"/>
    <dgm:cxn modelId="{15804F3E-908C-4497-A2BA-0ECE53FF53BE}" srcId="{30F70A0A-DD4F-48FA-92D6-A16649841003}" destId="{193881EC-E161-47B7-9E09-1C36F16A2B31}" srcOrd="2" destOrd="0" parTransId="{00B8D7C5-7D15-467E-B8C0-B946809ADFAE}" sibTransId="{A7B2BE32-0989-45FD-A659-E0216CB682CA}"/>
    <dgm:cxn modelId="{A5FE01AA-43B6-4B7F-B2A6-B3DA4D593650}" type="presOf" srcId="{CF8D682F-6935-4C03-B91B-2873A0738882}" destId="{C20EC5A6-473D-47B7-A3F5-42A14BD2988D}" srcOrd="1" destOrd="0" presId="urn:microsoft.com/office/officeart/2005/8/layout/vProcess5"/>
    <dgm:cxn modelId="{011FF71C-9FA2-4E2D-B3CF-8C6812B86F3A}" type="presOf" srcId="{193881EC-E161-47B7-9E09-1C36F16A2B31}" destId="{E6DC19B3-0C7F-4D72-84F3-8CF15FE535E2}" srcOrd="1" destOrd="0" presId="urn:microsoft.com/office/officeart/2005/8/layout/vProcess5"/>
    <dgm:cxn modelId="{E521C19F-B151-4534-AC73-3874CD43E9D0}" type="presParOf" srcId="{4F57D50A-1648-4668-BAE6-1017421A3D7E}" destId="{94DE5ADF-26B4-4929-8923-42CE208CE85A}" srcOrd="0" destOrd="0" presId="urn:microsoft.com/office/officeart/2005/8/layout/vProcess5"/>
    <dgm:cxn modelId="{C1562C74-D7AA-40EF-B9DC-5CD361622B56}" type="presParOf" srcId="{4F57D50A-1648-4668-BAE6-1017421A3D7E}" destId="{9219E536-4EEA-498D-A95C-AF447014B4FA}" srcOrd="1" destOrd="0" presId="urn:microsoft.com/office/officeart/2005/8/layout/vProcess5"/>
    <dgm:cxn modelId="{2C76666F-6C00-4A05-96EF-3985A99F4541}" type="presParOf" srcId="{4F57D50A-1648-4668-BAE6-1017421A3D7E}" destId="{B298A9CB-7FC0-412E-8CD5-AB44730F47C2}" srcOrd="2" destOrd="0" presId="urn:microsoft.com/office/officeart/2005/8/layout/vProcess5"/>
    <dgm:cxn modelId="{DC750681-BF3B-4855-A01C-1F2C78D9143B}" type="presParOf" srcId="{4F57D50A-1648-4668-BAE6-1017421A3D7E}" destId="{368174ED-0159-4DA7-9516-8D5A4D846A20}" srcOrd="3" destOrd="0" presId="urn:microsoft.com/office/officeart/2005/8/layout/vProcess5"/>
    <dgm:cxn modelId="{5D71F79C-8151-4340-9EE1-823950A565FF}" type="presParOf" srcId="{4F57D50A-1648-4668-BAE6-1017421A3D7E}" destId="{F53C509E-E9DE-475C-BCB3-D6364A97557E}" srcOrd="4" destOrd="0" presId="urn:microsoft.com/office/officeart/2005/8/layout/vProcess5"/>
    <dgm:cxn modelId="{B3030833-3394-4D35-AD46-1AFF29145F8D}" type="presParOf" srcId="{4F57D50A-1648-4668-BAE6-1017421A3D7E}" destId="{EE90AD01-AC41-4386-A0F5-4CF9D3333A79}" srcOrd="5" destOrd="0" presId="urn:microsoft.com/office/officeart/2005/8/layout/vProcess5"/>
    <dgm:cxn modelId="{660EB088-7C42-476A-A214-18CC077E8C38}" type="presParOf" srcId="{4F57D50A-1648-4668-BAE6-1017421A3D7E}" destId="{C20EC5A6-473D-47B7-A3F5-42A14BD2988D}" srcOrd="6" destOrd="0" presId="urn:microsoft.com/office/officeart/2005/8/layout/vProcess5"/>
    <dgm:cxn modelId="{C3E3F237-90A7-4BC8-8303-586C8D0B232A}" type="presParOf" srcId="{4F57D50A-1648-4668-BAE6-1017421A3D7E}" destId="{A8B4DDAE-D8F5-4938-A8C4-EB7E3B773C2A}" srcOrd="7" destOrd="0" presId="urn:microsoft.com/office/officeart/2005/8/layout/vProcess5"/>
    <dgm:cxn modelId="{5BEE7B71-2712-4FCA-85B6-8C706A1FEF7A}" type="presParOf" srcId="{4F57D50A-1648-4668-BAE6-1017421A3D7E}" destId="{E6DC19B3-0C7F-4D72-84F3-8CF15FE535E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20D72-349E-49B9-8E64-B68CF54860F6}">
      <dsp:nvSpPr>
        <dsp:cNvPr id="0" name=""/>
        <dsp:cNvSpPr/>
      </dsp:nvSpPr>
      <dsp:spPr>
        <a:xfrm>
          <a:off x="1139537" y="261029"/>
          <a:ext cx="2564892" cy="8015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2902" tIns="76200" rIns="76200" bIns="76200" numCol="1" spcCol="1270" anchor="ctr" anchorCtr="0">
          <a:noAutofit/>
        </a:bodyPr>
        <a:lstStyle/>
        <a:p>
          <a:pPr lvl="0" algn="l" defTabSz="889000">
            <a:lnSpc>
              <a:spcPct val="90000"/>
            </a:lnSpc>
            <a:spcBef>
              <a:spcPct val="0"/>
            </a:spcBef>
            <a:spcAft>
              <a:spcPct val="35000"/>
            </a:spcAft>
          </a:pPr>
          <a:r>
            <a:rPr lang="es-ES" sz="2000" kern="1200" dirty="0" smtClean="0">
              <a:latin typeface="+mj-lt"/>
            </a:rPr>
            <a:t>Introducción </a:t>
          </a:r>
          <a:endParaRPr lang="es-ES" sz="2000" kern="1200" dirty="0">
            <a:latin typeface="+mj-lt"/>
          </a:endParaRPr>
        </a:p>
      </dsp:txBody>
      <dsp:txXfrm>
        <a:off x="1139537" y="261029"/>
        <a:ext cx="2564892" cy="801528"/>
      </dsp:txXfrm>
    </dsp:sp>
    <dsp:sp modelId="{26C228B6-EA41-47AA-95BD-797D1A0CAE8D}">
      <dsp:nvSpPr>
        <dsp:cNvPr id="0" name=""/>
        <dsp:cNvSpPr/>
      </dsp:nvSpPr>
      <dsp:spPr>
        <a:xfrm>
          <a:off x="971103" y="249153"/>
          <a:ext cx="684196" cy="63380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39061E-F6EA-4504-BC5C-AD64B9777944}">
      <dsp:nvSpPr>
        <dsp:cNvPr id="0" name=""/>
        <dsp:cNvSpPr/>
      </dsp:nvSpPr>
      <dsp:spPr>
        <a:xfrm>
          <a:off x="4000877" y="312979"/>
          <a:ext cx="2564892" cy="8015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2902" tIns="76200" rIns="76200" bIns="76200" numCol="1" spcCol="1270" anchor="ctr" anchorCtr="0">
          <a:noAutofit/>
        </a:bodyPr>
        <a:lstStyle/>
        <a:p>
          <a:pPr lvl="0" algn="l" defTabSz="889000">
            <a:lnSpc>
              <a:spcPct val="90000"/>
            </a:lnSpc>
            <a:spcBef>
              <a:spcPct val="0"/>
            </a:spcBef>
            <a:spcAft>
              <a:spcPct val="35000"/>
            </a:spcAft>
          </a:pPr>
          <a:r>
            <a:rPr lang="es-ES" sz="2000" kern="1200" dirty="0" smtClean="0">
              <a:latin typeface="+mj-lt"/>
            </a:rPr>
            <a:t>Antecedentes</a:t>
          </a:r>
          <a:endParaRPr lang="es-ES" sz="2000" kern="1200" dirty="0">
            <a:latin typeface="+mj-lt"/>
          </a:endParaRPr>
        </a:p>
      </dsp:txBody>
      <dsp:txXfrm>
        <a:off x="4000877" y="312979"/>
        <a:ext cx="2564892" cy="801528"/>
      </dsp:txXfrm>
    </dsp:sp>
    <dsp:sp modelId="{CA5BD427-FD29-4A6A-A17F-8025EA6D987F}">
      <dsp:nvSpPr>
        <dsp:cNvPr id="0" name=""/>
        <dsp:cNvSpPr/>
      </dsp:nvSpPr>
      <dsp:spPr>
        <a:xfrm>
          <a:off x="3894006" y="197203"/>
          <a:ext cx="561070" cy="841605"/>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6FCC1C-BB29-4A80-BD91-E1BA127AC264}">
      <dsp:nvSpPr>
        <dsp:cNvPr id="0" name=""/>
        <dsp:cNvSpPr/>
      </dsp:nvSpPr>
      <dsp:spPr>
        <a:xfrm>
          <a:off x="1108755" y="1322015"/>
          <a:ext cx="2564892" cy="8015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2902" tIns="76200" rIns="76200" bIns="76200" numCol="1" spcCol="1270" anchor="ctr" anchorCtr="0">
          <a:noAutofit/>
        </a:bodyPr>
        <a:lstStyle/>
        <a:p>
          <a:pPr lvl="0" algn="l" defTabSz="889000">
            <a:lnSpc>
              <a:spcPct val="90000"/>
            </a:lnSpc>
            <a:spcBef>
              <a:spcPct val="0"/>
            </a:spcBef>
            <a:spcAft>
              <a:spcPct val="35000"/>
            </a:spcAft>
          </a:pPr>
          <a:r>
            <a:rPr lang="es-ES" sz="2000" kern="1200" dirty="0" smtClean="0">
              <a:latin typeface="+mj-lt"/>
            </a:rPr>
            <a:t>Planteamiento del problema</a:t>
          </a:r>
          <a:endParaRPr lang="es-ES" sz="2000" kern="1200" dirty="0">
            <a:latin typeface="+mj-lt"/>
          </a:endParaRPr>
        </a:p>
      </dsp:txBody>
      <dsp:txXfrm>
        <a:off x="1108755" y="1322015"/>
        <a:ext cx="2564892" cy="801528"/>
      </dsp:txXfrm>
    </dsp:sp>
    <dsp:sp modelId="{574711F9-6AC6-43C5-86E4-8B317D076D02}">
      <dsp:nvSpPr>
        <dsp:cNvPr id="0" name=""/>
        <dsp:cNvSpPr/>
      </dsp:nvSpPr>
      <dsp:spPr>
        <a:xfrm>
          <a:off x="1001885" y="1206238"/>
          <a:ext cx="561070" cy="841605"/>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5B60F6-D296-4949-BFAE-F6F0E0884543}">
      <dsp:nvSpPr>
        <dsp:cNvPr id="0" name=""/>
        <dsp:cNvSpPr/>
      </dsp:nvSpPr>
      <dsp:spPr>
        <a:xfrm>
          <a:off x="3970095" y="1322015"/>
          <a:ext cx="2564892" cy="8015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2902" tIns="76200" rIns="76200" bIns="76200" numCol="1" spcCol="1270" anchor="ctr" anchorCtr="0">
          <a:noAutofit/>
        </a:bodyPr>
        <a:lstStyle/>
        <a:p>
          <a:pPr lvl="0" algn="l" defTabSz="889000">
            <a:lnSpc>
              <a:spcPct val="90000"/>
            </a:lnSpc>
            <a:spcBef>
              <a:spcPct val="0"/>
            </a:spcBef>
            <a:spcAft>
              <a:spcPct val="35000"/>
            </a:spcAft>
          </a:pPr>
          <a:r>
            <a:rPr lang="es-ES" sz="2000" kern="1200" dirty="0" smtClean="0">
              <a:latin typeface="+mj-lt"/>
            </a:rPr>
            <a:t>Justificación</a:t>
          </a:r>
        </a:p>
      </dsp:txBody>
      <dsp:txXfrm>
        <a:off x="3970095" y="1322015"/>
        <a:ext cx="2564892" cy="801528"/>
      </dsp:txXfrm>
    </dsp:sp>
    <dsp:sp modelId="{8F63CB03-199C-4C73-BDE8-D55866D7A6B2}">
      <dsp:nvSpPr>
        <dsp:cNvPr id="0" name=""/>
        <dsp:cNvSpPr/>
      </dsp:nvSpPr>
      <dsp:spPr>
        <a:xfrm>
          <a:off x="3863225" y="1206238"/>
          <a:ext cx="561070" cy="841605"/>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4AFCBD-ECEE-4019-A639-B9C92246CEEB}">
      <dsp:nvSpPr>
        <dsp:cNvPr id="0" name=""/>
        <dsp:cNvSpPr/>
      </dsp:nvSpPr>
      <dsp:spPr>
        <a:xfrm>
          <a:off x="1108755" y="2331050"/>
          <a:ext cx="2564892" cy="8015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2902" tIns="76200" rIns="76200" bIns="76200" numCol="1" spcCol="1270" anchor="ctr" anchorCtr="0">
          <a:noAutofit/>
        </a:bodyPr>
        <a:lstStyle/>
        <a:p>
          <a:pPr lvl="0" algn="l" defTabSz="889000">
            <a:lnSpc>
              <a:spcPct val="90000"/>
            </a:lnSpc>
            <a:spcBef>
              <a:spcPct val="0"/>
            </a:spcBef>
            <a:spcAft>
              <a:spcPct val="35000"/>
            </a:spcAft>
          </a:pPr>
          <a:r>
            <a:rPr lang="es-ES" sz="2000" kern="1200" dirty="0" smtClean="0">
              <a:latin typeface="+mj-lt"/>
            </a:rPr>
            <a:t>Objetivos</a:t>
          </a:r>
        </a:p>
      </dsp:txBody>
      <dsp:txXfrm>
        <a:off x="1108755" y="2331050"/>
        <a:ext cx="2564892" cy="801528"/>
      </dsp:txXfrm>
    </dsp:sp>
    <dsp:sp modelId="{E2BC062B-18D6-4395-99E2-BE2AED2BF088}">
      <dsp:nvSpPr>
        <dsp:cNvPr id="0" name=""/>
        <dsp:cNvSpPr/>
      </dsp:nvSpPr>
      <dsp:spPr>
        <a:xfrm>
          <a:off x="1001885" y="2215274"/>
          <a:ext cx="561070" cy="841605"/>
        </a:xfrm>
        <a:prstGeom prst="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8341AD-54AF-47FE-93B5-8EE86DB6F3D7}">
      <dsp:nvSpPr>
        <dsp:cNvPr id="0" name=""/>
        <dsp:cNvSpPr/>
      </dsp:nvSpPr>
      <dsp:spPr>
        <a:xfrm>
          <a:off x="3970095" y="2331050"/>
          <a:ext cx="2564892" cy="8015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2902" tIns="76200" rIns="76200" bIns="76200" numCol="1" spcCol="1270" anchor="ctr" anchorCtr="0">
          <a:noAutofit/>
        </a:bodyPr>
        <a:lstStyle/>
        <a:p>
          <a:pPr lvl="0" algn="l" defTabSz="889000">
            <a:lnSpc>
              <a:spcPct val="90000"/>
            </a:lnSpc>
            <a:spcBef>
              <a:spcPct val="0"/>
            </a:spcBef>
            <a:spcAft>
              <a:spcPct val="35000"/>
            </a:spcAft>
          </a:pPr>
          <a:r>
            <a:rPr lang="es-ES" sz="2000" kern="1200" dirty="0" smtClean="0">
              <a:latin typeface="+mj-lt"/>
            </a:rPr>
            <a:t>Marco Teórico</a:t>
          </a:r>
        </a:p>
      </dsp:txBody>
      <dsp:txXfrm>
        <a:off x="3970095" y="2331050"/>
        <a:ext cx="2564892" cy="801528"/>
      </dsp:txXfrm>
    </dsp:sp>
    <dsp:sp modelId="{49EC3951-2DCD-4647-9418-0BA39B8F7AB3}">
      <dsp:nvSpPr>
        <dsp:cNvPr id="0" name=""/>
        <dsp:cNvSpPr/>
      </dsp:nvSpPr>
      <dsp:spPr>
        <a:xfrm>
          <a:off x="3863225" y="2215274"/>
          <a:ext cx="561070" cy="841605"/>
        </a:xfrm>
        <a:prstGeom prst="rect">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EC8373-91D4-40B6-B525-5AD7D90C932B}">
      <dsp:nvSpPr>
        <dsp:cNvPr id="0" name=""/>
        <dsp:cNvSpPr/>
      </dsp:nvSpPr>
      <dsp:spPr>
        <a:xfrm>
          <a:off x="1108755" y="3340086"/>
          <a:ext cx="2564892" cy="8015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2902" tIns="76200" rIns="76200" bIns="76200" numCol="1" spcCol="1270" anchor="ctr" anchorCtr="0">
          <a:noAutofit/>
        </a:bodyPr>
        <a:lstStyle/>
        <a:p>
          <a:pPr lvl="0" algn="l" defTabSz="889000">
            <a:lnSpc>
              <a:spcPct val="90000"/>
            </a:lnSpc>
            <a:spcBef>
              <a:spcPct val="0"/>
            </a:spcBef>
            <a:spcAft>
              <a:spcPct val="35000"/>
            </a:spcAft>
          </a:pPr>
          <a:r>
            <a:rPr lang="es-ES" sz="2000" kern="1200" dirty="0" smtClean="0">
              <a:latin typeface="+mj-lt"/>
            </a:rPr>
            <a:t>Metodología</a:t>
          </a:r>
        </a:p>
      </dsp:txBody>
      <dsp:txXfrm>
        <a:off x="1108755" y="3340086"/>
        <a:ext cx="2564892" cy="801528"/>
      </dsp:txXfrm>
    </dsp:sp>
    <dsp:sp modelId="{4847096A-A446-4ADE-A5C4-D7865926424B}">
      <dsp:nvSpPr>
        <dsp:cNvPr id="0" name=""/>
        <dsp:cNvSpPr/>
      </dsp:nvSpPr>
      <dsp:spPr>
        <a:xfrm>
          <a:off x="1001885" y="3224310"/>
          <a:ext cx="561070" cy="841605"/>
        </a:xfrm>
        <a:prstGeom prst="rect">
          <a:avLst/>
        </a:prstGeom>
        <a:blipFill rotWithShape="1">
          <a:blip xmlns:r="http://schemas.openxmlformats.org/officeDocument/2006/relationships" r:embed="rId7"/>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105C2F-BAEC-48D7-8F5B-8AA0D85541FD}">
      <dsp:nvSpPr>
        <dsp:cNvPr id="0" name=""/>
        <dsp:cNvSpPr/>
      </dsp:nvSpPr>
      <dsp:spPr>
        <a:xfrm>
          <a:off x="3970095" y="3340086"/>
          <a:ext cx="2564892" cy="8015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2902" tIns="76200" rIns="76200" bIns="76200" numCol="1" spcCol="1270" anchor="ctr" anchorCtr="0">
          <a:noAutofit/>
        </a:bodyPr>
        <a:lstStyle/>
        <a:p>
          <a:pPr lvl="0" algn="l" defTabSz="889000">
            <a:lnSpc>
              <a:spcPct val="90000"/>
            </a:lnSpc>
            <a:spcBef>
              <a:spcPct val="0"/>
            </a:spcBef>
            <a:spcAft>
              <a:spcPct val="35000"/>
            </a:spcAft>
          </a:pPr>
          <a:r>
            <a:rPr lang="es-ES" sz="2000" kern="1200" dirty="0" smtClean="0">
              <a:latin typeface="+mj-lt"/>
            </a:rPr>
            <a:t>Resultados</a:t>
          </a:r>
        </a:p>
      </dsp:txBody>
      <dsp:txXfrm>
        <a:off x="3970095" y="3340086"/>
        <a:ext cx="2564892" cy="801528"/>
      </dsp:txXfrm>
    </dsp:sp>
    <dsp:sp modelId="{B04514C0-8BFC-4A30-81EA-36D3442479B1}">
      <dsp:nvSpPr>
        <dsp:cNvPr id="0" name=""/>
        <dsp:cNvSpPr/>
      </dsp:nvSpPr>
      <dsp:spPr>
        <a:xfrm>
          <a:off x="3863225" y="3224310"/>
          <a:ext cx="561070" cy="841605"/>
        </a:xfrm>
        <a:prstGeom prst="rect">
          <a:avLst/>
        </a:prstGeom>
        <a:blipFill rotWithShape="1">
          <a:blip xmlns:r="http://schemas.openxmlformats.org/officeDocument/2006/relationships" r:embed="rId8"/>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7AFDB3-0FBE-410E-9D86-061C2C6C2A02}">
      <dsp:nvSpPr>
        <dsp:cNvPr id="0" name=""/>
        <dsp:cNvSpPr/>
      </dsp:nvSpPr>
      <dsp:spPr>
        <a:xfrm>
          <a:off x="1108755" y="4349122"/>
          <a:ext cx="2564892" cy="8015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2902" tIns="76200" rIns="76200" bIns="76200" numCol="1" spcCol="1270" anchor="ctr" anchorCtr="0">
          <a:noAutofit/>
        </a:bodyPr>
        <a:lstStyle/>
        <a:p>
          <a:pPr lvl="0" algn="l" defTabSz="889000">
            <a:lnSpc>
              <a:spcPct val="90000"/>
            </a:lnSpc>
            <a:spcBef>
              <a:spcPct val="0"/>
            </a:spcBef>
            <a:spcAft>
              <a:spcPct val="35000"/>
            </a:spcAft>
          </a:pPr>
          <a:r>
            <a:rPr lang="es-ES" sz="2000" kern="1200" dirty="0" smtClean="0">
              <a:latin typeface="+mj-lt"/>
            </a:rPr>
            <a:t>Conclusiones </a:t>
          </a:r>
        </a:p>
      </dsp:txBody>
      <dsp:txXfrm>
        <a:off x="1108755" y="4349122"/>
        <a:ext cx="2564892" cy="801528"/>
      </dsp:txXfrm>
    </dsp:sp>
    <dsp:sp modelId="{12CF007F-C5BD-42A9-855D-04AF50BA4F76}">
      <dsp:nvSpPr>
        <dsp:cNvPr id="0" name=""/>
        <dsp:cNvSpPr/>
      </dsp:nvSpPr>
      <dsp:spPr>
        <a:xfrm>
          <a:off x="1001885" y="4233345"/>
          <a:ext cx="561070" cy="841605"/>
        </a:xfrm>
        <a:prstGeom prst="rect">
          <a:avLst/>
        </a:prstGeom>
        <a:blipFill rotWithShape="1">
          <a:blip xmlns:r="http://schemas.openxmlformats.org/officeDocument/2006/relationships" r:embed="rId9"/>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330DE2-8C36-4796-B564-B5FFE37F7A0F}">
      <dsp:nvSpPr>
        <dsp:cNvPr id="0" name=""/>
        <dsp:cNvSpPr/>
      </dsp:nvSpPr>
      <dsp:spPr>
        <a:xfrm>
          <a:off x="3970095" y="4349122"/>
          <a:ext cx="2564892" cy="8015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2902" tIns="76200" rIns="76200" bIns="76200" numCol="1" spcCol="1270" anchor="ctr" anchorCtr="0">
          <a:noAutofit/>
        </a:bodyPr>
        <a:lstStyle/>
        <a:p>
          <a:pPr lvl="0" algn="l" defTabSz="889000">
            <a:lnSpc>
              <a:spcPct val="90000"/>
            </a:lnSpc>
            <a:spcBef>
              <a:spcPct val="0"/>
            </a:spcBef>
            <a:spcAft>
              <a:spcPct val="35000"/>
            </a:spcAft>
          </a:pPr>
          <a:r>
            <a:rPr lang="es-ES" sz="2000" kern="1200" dirty="0" smtClean="0">
              <a:latin typeface="+mj-lt"/>
            </a:rPr>
            <a:t>Recomendaciones</a:t>
          </a:r>
        </a:p>
      </dsp:txBody>
      <dsp:txXfrm>
        <a:off x="3970095" y="4349122"/>
        <a:ext cx="2564892" cy="801528"/>
      </dsp:txXfrm>
    </dsp:sp>
    <dsp:sp modelId="{ADB22681-64D2-4D44-96B8-B376BA2EAF2B}">
      <dsp:nvSpPr>
        <dsp:cNvPr id="0" name=""/>
        <dsp:cNvSpPr/>
      </dsp:nvSpPr>
      <dsp:spPr>
        <a:xfrm>
          <a:off x="3863225" y="4233345"/>
          <a:ext cx="561070" cy="841605"/>
        </a:xfrm>
        <a:prstGeom prst="rect">
          <a:avLst/>
        </a:prstGeom>
        <a:blipFill rotWithShape="1">
          <a:blip xmlns:r="http://schemas.openxmlformats.org/officeDocument/2006/relationships" r:embed="rId10"/>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A4087-B044-4DDE-85C2-A00C1D06CF4C}">
      <dsp:nvSpPr>
        <dsp:cNvPr id="0" name=""/>
        <dsp:cNvSpPr/>
      </dsp:nvSpPr>
      <dsp:spPr>
        <a:xfrm>
          <a:off x="0" y="0"/>
          <a:ext cx="6579696" cy="114909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C" sz="1300" kern="1200" dirty="0" smtClean="0"/>
            <a:t>La renovación de la canasta energética debe ser un camino arduo hacia la investigación y promoción de las diferentes fuentes de energías renovables, es por esto que el país debe aumentar la cantidad de proyectos de generación de energía a partir de fuentes alternativas, como la biomasa residual agrícola.</a:t>
          </a:r>
          <a:endParaRPr lang="es-ES" sz="1300" kern="1200" dirty="0"/>
        </a:p>
      </dsp:txBody>
      <dsp:txXfrm>
        <a:off x="33656" y="33656"/>
        <a:ext cx="5242633" cy="1081783"/>
      </dsp:txXfrm>
    </dsp:sp>
    <dsp:sp modelId="{C3E099F1-1089-4764-890E-92B2D9C4700D}">
      <dsp:nvSpPr>
        <dsp:cNvPr id="0" name=""/>
        <dsp:cNvSpPr/>
      </dsp:nvSpPr>
      <dsp:spPr>
        <a:xfrm>
          <a:off x="551049" y="1358022"/>
          <a:ext cx="6579696" cy="114909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C" sz="1300" kern="1200" dirty="0" smtClean="0"/>
            <a:t>En cuanto a los resultados obtenidos y las áreas determinadas para el emplazamiento de una central de biomasa, se recomienda realizar una visita previa de campo para confirmar que las áreas son óptimas y no representan afectaciones ambientales ni económicas para su realización.</a:t>
          </a:r>
          <a:endParaRPr lang="es-ES" sz="1300" kern="1200" dirty="0"/>
        </a:p>
      </dsp:txBody>
      <dsp:txXfrm>
        <a:off x="584705" y="1391678"/>
        <a:ext cx="5214422" cy="1081783"/>
      </dsp:txXfrm>
    </dsp:sp>
    <dsp:sp modelId="{ADB7B8C4-3E0B-4F5B-B074-45B529E13AF5}">
      <dsp:nvSpPr>
        <dsp:cNvPr id="0" name=""/>
        <dsp:cNvSpPr/>
      </dsp:nvSpPr>
      <dsp:spPr>
        <a:xfrm>
          <a:off x="1093874" y="2716044"/>
          <a:ext cx="6579696" cy="114909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C" sz="1300" kern="1200" dirty="0" smtClean="0"/>
            <a:t>Mediante el uso de SIG y técnicas de evaluación multicriterio se ha logrado localizar las áreas más adecuadas para el aprovechamiento energético de la biomasa residual agrícola de banano.</a:t>
          </a:r>
          <a:endParaRPr lang="es-ES" sz="1300" kern="1200" dirty="0"/>
        </a:p>
      </dsp:txBody>
      <dsp:txXfrm>
        <a:off x="1127530" y="2749700"/>
        <a:ext cx="5222647" cy="1081783"/>
      </dsp:txXfrm>
    </dsp:sp>
    <dsp:sp modelId="{EC97E19F-BB89-4F8B-9653-D93E7D846B88}">
      <dsp:nvSpPr>
        <dsp:cNvPr id="0" name=""/>
        <dsp:cNvSpPr/>
      </dsp:nvSpPr>
      <dsp:spPr>
        <a:xfrm>
          <a:off x="1644924" y="4074067"/>
          <a:ext cx="6579696" cy="114909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C" sz="1300" kern="1200" dirty="0" smtClean="0"/>
            <a:t>se recomienda ampliar la presente investigación a otros cultivos característicos de cada provincia, de tal forma que se pueda trabajar con diferentes residuos agrícolas y replicar la metodología propuesta hacia otros lugares y con diferentes recursos alternativos que suministren bioproductos o bioenergía a sus territorios.</a:t>
          </a:r>
          <a:endParaRPr lang="es-ES" sz="1300" kern="1200" dirty="0"/>
        </a:p>
      </dsp:txBody>
      <dsp:txXfrm>
        <a:off x="1678580" y="4107723"/>
        <a:ext cx="5214422" cy="1081783"/>
      </dsp:txXfrm>
    </dsp:sp>
    <dsp:sp modelId="{1B3671F8-E067-4D58-B3D2-74F611DC8261}">
      <dsp:nvSpPr>
        <dsp:cNvPr id="0" name=""/>
        <dsp:cNvSpPr/>
      </dsp:nvSpPr>
      <dsp:spPr>
        <a:xfrm>
          <a:off x="5832784" y="880102"/>
          <a:ext cx="746912" cy="74691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endParaRPr lang="es-ES" sz="3400" kern="1200"/>
        </a:p>
      </dsp:txBody>
      <dsp:txXfrm>
        <a:off x="6000839" y="880102"/>
        <a:ext cx="410802" cy="562051"/>
      </dsp:txXfrm>
    </dsp:sp>
    <dsp:sp modelId="{CE8D7D45-FD07-44E7-B99D-E38F557537F8}">
      <dsp:nvSpPr>
        <dsp:cNvPr id="0" name=""/>
        <dsp:cNvSpPr/>
      </dsp:nvSpPr>
      <dsp:spPr>
        <a:xfrm>
          <a:off x="6383834" y="2238125"/>
          <a:ext cx="746912" cy="74691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endParaRPr lang="es-ES" sz="3400" kern="1200"/>
        </a:p>
      </dsp:txBody>
      <dsp:txXfrm>
        <a:off x="6551889" y="2238125"/>
        <a:ext cx="410802" cy="562051"/>
      </dsp:txXfrm>
    </dsp:sp>
    <dsp:sp modelId="{EC51B1FF-CB43-419E-ADD2-720AFD97D29B}">
      <dsp:nvSpPr>
        <dsp:cNvPr id="0" name=""/>
        <dsp:cNvSpPr/>
      </dsp:nvSpPr>
      <dsp:spPr>
        <a:xfrm>
          <a:off x="6926659" y="3596147"/>
          <a:ext cx="746912" cy="74691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endParaRPr lang="es-ES" sz="3400" kern="1200"/>
        </a:p>
      </dsp:txBody>
      <dsp:txXfrm>
        <a:off x="7094714" y="3596147"/>
        <a:ext cx="410802" cy="5620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E0A13-F39D-414E-828C-14B9DB03020A}">
      <dsp:nvSpPr>
        <dsp:cNvPr id="0" name=""/>
        <dsp:cNvSpPr/>
      </dsp:nvSpPr>
      <dsp:spPr>
        <a:xfrm rot="16200000">
          <a:off x="1064600" y="1386599"/>
          <a:ext cx="2936151" cy="1794299"/>
        </a:xfrm>
        <a:prstGeom prst="round2SameRect">
          <a:avLst>
            <a:gd name="adj1" fmla="val 16670"/>
            <a:gd name="adj2" fmla="val 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52400" rIns="137160" bIns="152400" numCol="1" spcCol="1270" anchor="t" anchorCtr="0">
          <a:noAutofit/>
        </a:bodyPr>
        <a:lstStyle/>
        <a:p>
          <a:pPr lvl="0" algn="ctr" defTabSz="1066800">
            <a:lnSpc>
              <a:spcPct val="90000"/>
            </a:lnSpc>
            <a:spcBef>
              <a:spcPct val="0"/>
            </a:spcBef>
            <a:spcAft>
              <a:spcPct val="35000"/>
            </a:spcAft>
          </a:pPr>
          <a:r>
            <a:rPr lang="es-ES" sz="2400" kern="1200" dirty="0" smtClean="0"/>
            <a:t>Servicio eléctrico: CNEL Regional El Oro</a:t>
          </a:r>
          <a:endParaRPr lang="es-ES" sz="2400" kern="1200" dirty="0"/>
        </a:p>
      </dsp:txBody>
      <dsp:txXfrm rot="5400000">
        <a:off x="1723132" y="903279"/>
        <a:ext cx="1706693" cy="2760939"/>
      </dsp:txXfrm>
    </dsp:sp>
    <dsp:sp modelId="{5DE004DC-06D8-4DA5-A5CF-33111C649C14}">
      <dsp:nvSpPr>
        <dsp:cNvPr id="0" name=""/>
        <dsp:cNvSpPr/>
      </dsp:nvSpPr>
      <dsp:spPr>
        <a:xfrm rot="5400000">
          <a:off x="2940375" y="1386599"/>
          <a:ext cx="2936151" cy="1794299"/>
        </a:xfrm>
        <a:prstGeom prst="round2SameRect">
          <a:avLst>
            <a:gd name="adj1" fmla="val 16670"/>
            <a:gd name="adj2" fmla="val 0"/>
          </a:avLst>
        </a:prstGeom>
        <a:solidFill>
          <a:schemeClr val="accent4">
            <a:tint val="50000"/>
            <a:hueOff val="10860531"/>
            <a:satOff val="-52986"/>
            <a:lumOff val="7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52400" rIns="91440" bIns="152400" numCol="1" spcCol="1270" anchor="t" anchorCtr="0">
          <a:noAutofit/>
        </a:bodyPr>
        <a:lstStyle/>
        <a:p>
          <a:pPr lvl="0" algn="ctr" defTabSz="1066800">
            <a:lnSpc>
              <a:spcPct val="90000"/>
            </a:lnSpc>
            <a:spcBef>
              <a:spcPct val="0"/>
            </a:spcBef>
            <a:spcAft>
              <a:spcPct val="35000"/>
            </a:spcAft>
          </a:pPr>
          <a:r>
            <a:rPr lang="es-ES" sz="2400" kern="1200" dirty="0" smtClean="0"/>
            <a:t>Gas natural: Golfo de Bajo Alto</a:t>
          </a:r>
          <a:endParaRPr lang="es-ES" sz="2400" kern="1200" dirty="0"/>
        </a:p>
      </dsp:txBody>
      <dsp:txXfrm rot="-5400000">
        <a:off x="3511301" y="903279"/>
        <a:ext cx="1706693" cy="2760939"/>
      </dsp:txXfrm>
    </dsp:sp>
    <dsp:sp modelId="{A66D2E11-8D5B-4586-9C48-E27ABD698DE0}">
      <dsp:nvSpPr>
        <dsp:cNvPr id="0" name=""/>
        <dsp:cNvSpPr/>
      </dsp:nvSpPr>
      <dsp:spPr>
        <a:xfrm>
          <a:off x="2532492" y="0"/>
          <a:ext cx="1875775" cy="1875684"/>
        </a:xfrm>
        <a:prstGeom prst="circularArrow">
          <a:avLst>
            <a:gd name="adj1" fmla="val 12500"/>
            <a:gd name="adj2" fmla="val 1142322"/>
            <a:gd name="adj3" fmla="val 20457678"/>
            <a:gd name="adj4" fmla="val 108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927274-FEC1-4D65-851D-5EE8E734994F}">
      <dsp:nvSpPr>
        <dsp:cNvPr id="0" name=""/>
        <dsp:cNvSpPr/>
      </dsp:nvSpPr>
      <dsp:spPr>
        <a:xfrm rot="10800000">
          <a:off x="2532492" y="2691357"/>
          <a:ext cx="1875775" cy="1875684"/>
        </a:xfrm>
        <a:prstGeom prst="circularArrow">
          <a:avLst>
            <a:gd name="adj1" fmla="val 12500"/>
            <a:gd name="adj2" fmla="val 1142322"/>
            <a:gd name="adj3" fmla="val 20457678"/>
            <a:gd name="adj4" fmla="val 10800000"/>
            <a:gd name="adj5" fmla="val 125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B710C-7F7D-4634-9D96-E324875C1A6C}">
      <dsp:nvSpPr>
        <dsp:cNvPr id="0" name=""/>
        <dsp:cNvSpPr/>
      </dsp:nvSpPr>
      <dsp:spPr>
        <a:xfrm rot="10800000">
          <a:off x="1986874" y="1727"/>
          <a:ext cx="7058441" cy="835984"/>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646" tIns="57150" rIns="106680" bIns="57150" numCol="1" spcCol="1270" anchor="ctr" anchorCtr="0">
          <a:noAutofit/>
        </a:bodyPr>
        <a:lstStyle/>
        <a:p>
          <a:pPr lvl="0" algn="l" defTabSz="666750">
            <a:lnSpc>
              <a:spcPct val="90000"/>
            </a:lnSpc>
            <a:spcBef>
              <a:spcPct val="0"/>
            </a:spcBef>
            <a:spcAft>
              <a:spcPct val="35000"/>
            </a:spcAft>
          </a:pPr>
          <a:r>
            <a:rPr lang="es-EC" sz="1500" kern="1200" dirty="0" smtClean="0"/>
            <a:t>OE1: Estimar la disponibilidad de biomasa residual agrícola potencialmente aprovechable del cultivo de banano, para la generación de electricidad, mediante el uso de sistemas de información geográfica (SIG) y fórmulas matemáticas</a:t>
          </a:r>
          <a:endParaRPr lang="es-ES" sz="1500" kern="1200" dirty="0"/>
        </a:p>
      </dsp:txBody>
      <dsp:txXfrm rot="10800000">
        <a:off x="2195870" y="1727"/>
        <a:ext cx="6849445" cy="835984"/>
      </dsp:txXfrm>
    </dsp:sp>
    <dsp:sp modelId="{D6358A22-166C-4A25-9546-FE57C0CA7744}">
      <dsp:nvSpPr>
        <dsp:cNvPr id="0" name=""/>
        <dsp:cNvSpPr/>
      </dsp:nvSpPr>
      <dsp:spPr>
        <a:xfrm>
          <a:off x="1568881" y="1727"/>
          <a:ext cx="835984" cy="835984"/>
        </a:xfrm>
        <a:prstGeom prst="ellipse">
          <a:avLst/>
        </a:prstGeom>
        <a:blipFill rotWithShape="1">
          <a:blip xmlns:r="http://schemas.openxmlformats.org/officeDocument/2006/relationships" r:embed="rId1"/>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741C09-DF4F-4D08-B056-2DAC20722F19}">
      <dsp:nvSpPr>
        <dsp:cNvPr id="0" name=""/>
        <dsp:cNvSpPr/>
      </dsp:nvSpPr>
      <dsp:spPr>
        <a:xfrm rot="10800000">
          <a:off x="1986874" y="1076580"/>
          <a:ext cx="7058441" cy="835984"/>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646" tIns="57150" rIns="106680" bIns="57150" numCol="1" spcCol="1270" anchor="ctr" anchorCtr="0">
          <a:noAutofit/>
        </a:bodyPr>
        <a:lstStyle/>
        <a:p>
          <a:pPr lvl="0" algn="just" defTabSz="666750">
            <a:lnSpc>
              <a:spcPct val="90000"/>
            </a:lnSpc>
            <a:spcBef>
              <a:spcPct val="0"/>
            </a:spcBef>
            <a:spcAft>
              <a:spcPct val="35000"/>
            </a:spcAft>
          </a:pPr>
          <a:r>
            <a:rPr lang="es-EC" sz="1500" kern="1200" dirty="0" smtClean="0"/>
            <a:t>OE2: Seleccionar e identificar los factores espaciales para obtener las áreas de mayor aptitud para el aprovechamiento de la biomasa residual agrícola de banano, mediante la información cartográfica y científica, recopilada.</a:t>
          </a:r>
          <a:endParaRPr lang="es-ES" sz="1500" kern="1200" dirty="0"/>
        </a:p>
      </dsp:txBody>
      <dsp:txXfrm rot="10800000">
        <a:off x="2195870" y="1076580"/>
        <a:ext cx="6849445" cy="835984"/>
      </dsp:txXfrm>
    </dsp:sp>
    <dsp:sp modelId="{59306452-9FDB-4876-8AA6-FD4169A63779}">
      <dsp:nvSpPr>
        <dsp:cNvPr id="0" name=""/>
        <dsp:cNvSpPr/>
      </dsp:nvSpPr>
      <dsp:spPr>
        <a:xfrm>
          <a:off x="1568881" y="1076580"/>
          <a:ext cx="835984" cy="835984"/>
        </a:xfrm>
        <a:prstGeom prst="ellipse">
          <a:avLst/>
        </a:prstGeom>
        <a:blipFill rotWithShape="1">
          <a:blip xmlns:r="http://schemas.openxmlformats.org/officeDocument/2006/relationships" r:embed="rId2"/>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504F56-C9D4-4814-BBF4-C52176A75CF3}">
      <dsp:nvSpPr>
        <dsp:cNvPr id="0" name=""/>
        <dsp:cNvSpPr/>
      </dsp:nvSpPr>
      <dsp:spPr>
        <a:xfrm rot="10800000">
          <a:off x="1986874" y="2151434"/>
          <a:ext cx="7058441" cy="835984"/>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646" tIns="57150" rIns="106680" bIns="57150" numCol="1" spcCol="1270" anchor="ctr" anchorCtr="0">
          <a:noAutofit/>
        </a:bodyPr>
        <a:lstStyle/>
        <a:p>
          <a:pPr lvl="0" algn="just" defTabSz="666750">
            <a:lnSpc>
              <a:spcPct val="90000"/>
            </a:lnSpc>
            <a:spcBef>
              <a:spcPct val="0"/>
            </a:spcBef>
            <a:spcAft>
              <a:spcPct val="35000"/>
            </a:spcAft>
          </a:pPr>
          <a:r>
            <a:rPr lang="es-EC" sz="1500" kern="1200" dirty="0" smtClean="0"/>
            <a:t>OE3: Identificar y modelar los criterios de restricción para determinar las áreas de emplazamiento de una central de biomasa, mediante el geoprocesamiento de las capas geográficas empleadas. </a:t>
          </a:r>
          <a:endParaRPr lang="es-ES" sz="1500" kern="1200" dirty="0"/>
        </a:p>
      </dsp:txBody>
      <dsp:txXfrm rot="10800000">
        <a:off x="2195870" y="2151434"/>
        <a:ext cx="6849445" cy="835984"/>
      </dsp:txXfrm>
    </dsp:sp>
    <dsp:sp modelId="{A6E9F8B8-8608-4C10-BD8F-BFB888E35704}">
      <dsp:nvSpPr>
        <dsp:cNvPr id="0" name=""/>
        <dsp:cNvSpPr/>
      </dsp:nvSpPr>
      <dsp:spPr>
        <a:xfrm>
          <a:off x="1568881" y="2151434"/>
          <a:ext cx="835984" cy="835984"/>
        </a:xfrm>
        <a:prstGeom prst="ellipse">
          <a:avLst/>
        </a:prstGeom>
        <a:blipFill rotWithShape="1">
          <a:blip xmlns:r="http://schemas.openxmlformats.org/officeDocument/2006/relationships" r:embed="rId3"/>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CE4E38-738E-4D8A-A379-DF32E6A2BD54}">
      <dsp:nvSpPr>
        <dsp:cNvPr id="0" name=""/>
        <dsp:cNvSpPr/>
      </dsp:nvSpPr>
      <dsp:spPr>
        <a:xfrm rot="10800000">
          <a:off x="1986874" y="3226288"/>
          <a:ext cx="7058441" cy="835984"/>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646" tIns="57150" rIns="106680" bIns="57150" numCol="1" spcCol="1270" anchor="ctr" anchorCtr="0">
          <a:noAutofit/>
        </a:bodyPr>
        <a:lstStyle/>
        <a:p>
          <a:pPr lvl="0" algn="just" defTabSz="666750">
            <a:lnSpc>
              <a:spcPct val="90000"/>
            </a:lnSpc>
            <a:spcBef>
              <a:spcPct val="0"/>
            </a:spcBef>
            <a:spcAft>
              <a:spcPct val="35000"/>
            </a:spcAft>
          </a:pPr>
          <a:r>
            <a:rPr lang="es-EC" sz="1500" kern="1200" dirty="0" smtClean="0"/>
            <a:t>OE4: Evaluar las alternativas de emplazamiento para la ubicación de una central de biomasa, en base a la información recopilada y el uso de sistemas de información geográfica SIG.</a:t>
          </a:r>
          <a:endParaRPr lang="es-ES" sz="1500" kern="1200" dirty="0"/>
        </a:p>
      </dsp:txBody>
      <dsp:txXfrm rot="10800000">
        <a:off x="2195870" y="3226288"/>
        <a:ext cx="6849445" cy="835984"/>
      </dsp:txXfrm>
    </dsp:sp>
    <dsp:sp modelId="{AC041ED9-BDD2-45DA-9AD5-A7384AC01993}">
      <dsp:nvSpPr>
        <dsp:cNvPr id="0" name=""/>
        <dsp:cNvSpPr/>
      </dsp:nvSpPr>
      <dsp:spPr>
        <a:xfrm>
          <a:off x="1568881" y="3226288"/>
          <a:ext cx="835984" cy="835984"/>
        </a:xfrm>
        <a:prstGeom prst="ellipse">
          <a:avLst/>
        </a:prstGeom>
        <a:blipFill rotWithShape="1">
          <a:blip xmlns:r="http://schemas.openxmlformats.org/officeDocument/2006/relationships" r:embed="rId4"/>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0DDA5-6C66-4109-AF25-19AD41A8E005}">
      <dsp:nvSpPr>
        <dsp:cNvPr id="0" name=""/>
        <dsp:cNvSpPr/>
      </dsp:nvSpPr>
      <dsp:spPr>
        <a:xfrm>
          <a:off x="0" y="0"/>
          <a:ext cx="7613230" cy="219378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55E005-7062-45F4-947C-170397DC3E77}">
      <dsp:nvSpPr>
        <dsp:cNvPr id="0" name=""/>
        <dsp:cNvSpPr/>
      </dsp:nvSpPr>
      <dsp:spPr>
        <a:xfrm>
          <a:off x="228396" y="292504"/>
          <a:ext cx="2236386" cy="1608772"/>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CCCA7A-C6FB-4F8C-BC22-03D4E3101DB3}">
      <dsp:nvSpPr>
        <dsp:cNvPr id="0" name=""/>
        <dsp:cNvSpPr/>
      </dsp:nvSpPr>
      <dsp:spPr>
        <a:xfrm rot="10800000">
          <a:off x="228396" y="2193780"/>
          <a:ext cx="2236386" cy="268128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s-EC" sz="1300" kern="1200" dirty="0" smtClean="0"/>
            <a:t>“…toda fracción biodegradable de productos, desechos y residuos de la agricultura (vegetales y animales), silvicultura e industrias relacionadas, así como la fracción biodegradable de los residuos municipales, domiciliarios e industriales” (Cerdá, 2012)</a:t>
          </a:r>
          <a:endParaRPr lang="es-ES" sz="1300" kern="1200" dirty="0"/>
        </a:p>
      </dsp:txBody>
      <dsp:txXfrm rot="10800000">
        <a:off x="297173" y="2193780"/>
        <a:ext cx="2098832" cy="2612509"/>
      </dsp:txXfrm>
    </dsp:sp>
    <dsp:sp modelId="{84D0B3BD-E06C-457B-AD13-724887C4D9A8}">
      <dsp:nvSpPr>
        <dsp:cNvPr id="0" name=""/>
        <dsp:cNvSpPr/>
      </dsp:nvSpPr>
      <dsp:spPr>
        <a:xfrm>
          <a:off x="2688421" y="292504"/>
          <a:ext cx="2236386" cy="1608772"/>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62F12A-B0F3-44D2-A501-281FBACAA535}">
      <dsp:nvSpPr>
        <dsp:cNvPr id="0" name=""/>
        <dsp:cNvSpPr/>
      </dsp:nvSpPr>
      <dsp:spPr>
        <a:xfrm rot="10800000">
          <a:off x="2688421" y="2193780"/>
          <a:ext cx="2236386" cy="268128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s-EC" sz="1300" kern="1200" dirty="0" smtClean="0"/>
            <a:t>Según el Texto Unificado de Legislación Secundaria del Ministerio del Ambiente (TULSMA Libro VI, 2015), la biomasa residual es “la que se genera en cualquier tipo de actividad humana fundamentalmente en los procesos productivos de los sectores agrícola, ganadero, así como los residuos sólidos y líquidos de asentamientos urbanos”</a:t>
          </a:r>
          <a:endParaRPr lang="es-ES" sz="1300" kern="1200" dirty="0"/>
        </a:p>
      </dsp:txBody>
      <dsp:txXfrm rot="10800000">
        <a:off x="2757198" y="2193780"/>
        <a:ext cx="2098832" cy="2612509"/>
      </dsp:txXfrm>
    </dsp:sp>
    <dsp:sp modelId="{8762642F-C515-4BE8-94C1-DEE0DAE837AB}">
      <dsp:nvSpPr>
        <dsp:cNvPr id="0" name=""/>
        <dsp:cNvSpPr/>
      </dsp:nvSpPr>
      <dsp:spPr>
        <a:xfrm>
          <a:off x="5148446" y="292504"/>
          <a:ext cx="2236386" cy="1608772"/>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BE058B-C7E8-4E99-A748-7BD9FBBBDD9A}">
      <dsp:nvSpPr>
        <dsp:cNvPr id="0" name=""/>
        <dsp:cNvSpPr/>
      </dsp:nvSpPr>
      <dsp:spPr>
        <a:xfrm rot="10800000">
          <a:off x="5148446" y="2193780"/>
          <a:ext cx="2236386" cy="268128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s-EC" sz="1300" kern="1200" dirty="0" smtClean="0"/>
            <a:t>Describe a todos aquellos subproductos que se generan durante la cosecha, recolección y procesamiento de los productos agrícolas. </a:t>
          </a:r>
          <a:endParaRPr lang="es-ES" sz="1300" kern="1200" dirty="0"/>
        </a:p>
      </dsp:txBody>
      <dsp:txXfrm rot="10800000">
        <a:off x="5217223" y="2193780"/>
        <a:ext cx="2098832" cy="26125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81778-B557-4903-A623-4AC61CC02851}">
      <dsp:nvSpPr>
        <dsp:cNvPr id="0" name=""/>
        <dsp:cNvSpPr/>
      </dsp:nvSpPr>
      <dsp:spPr>
        <a:xfrm>
          <a:off x="0" y="233191"/>
          <a:ext cx="4984628" cy="1292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kern="1200" dirty="0" smtClean="0"/>
            <a:t>BIOGÁS: Mezcla</a:t>
          </a:r>
          <a:r>
            <a:rPr lang="es-EC" sz="1800" kern="1200" dirty="0" smtClean="0"/>
            <a:t> gaseosa de CH4 (55-65%) y CO2 (35-45%); y pequeñas proporciones de nitrógeno, (0-3%), hidrógeno (0-1%), oxígeno (0-1%) y sulfuro de hidrógeno.</a:t>
          </a:r>
        </a:p>
      </dsp:txBody>
      <dsp:txXfrm>
        <a:off x="63112" y="296303"/>
        <a:ext cx="4858404" cy="1166626"/>
      </dsp:txXfrm>
    </dsp:sp>
    <dsp:sp modelId="{713E6143-4922-4E3C-8A63-FAB1BAC663C1}">
      <dsp:nvSpPr>
        <dsp:cNvPr id="0" name=""/>
        <dsp:cNvSpPr/>
      </dsp:nvSpPr>
      <dsp:spPr>
        <a:xfrm>
          <a:off x="0" y="1526042"/>
          <a:ext cx="4984628"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262" tIns="31750" rIns="177800" bIns="31750" numCol="1" spcCol="1270" anchor="t" anchorCtr="0">
          <a:noAutofit/>
        </a:bodyPr>
        <a:lstStyle/>
        <a:p>
          <a:pPr marL="228600" lvl="1" indent="-228600" algn="l" defTabSz="1111250">
            <a:lnSpc>
              <a:spcPct val="90000"/>
            </a:lnSpc>
            <a:spcBef>
              <a:spcPct val="0"/>
            </a:spcBef>
            <a:spcAft>
              <a:spcPct val="20000"/>
            </a:spcAft>
            <a:buChar char="••"/>
          </a:pPr>
          <a:r>
            <a:rPr lang="es-ES" sz="2500" kern="1200" dirty="0" smtClean="0"/>
            <a:t>Digestión anaerobia</a:t>
          </a:r>
          <a:endParaRPr lang="es-ES" sz="2500" kern="1200" dirty="0"/>
        </a:p>
      </dsp:txBody>
      <dsp:txXfrm>
        <a:off x="0" y="1526042"/>
        <a:ext cx="4984628" cy="10764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81778-B557-4903-A623-4AC61CC02851}">
      <dsp:nvSpPr>
        <dsp:cNvPr id="0" name=""/>
        <dsp:cNvSpPr/>
      </dsp:nvSpPr>
      <dsp:spPr>
        <a:xfrm>
          <a:off x="0" y="233191"/>
          <a:ext cx="4984628" cy="1292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t>Forma más antigua y común para aprovechar la energía de la biomasa. El calor generado puede aprovecharse en la producción de vapor para procesos industriales y electricidad</a:t>
          </a:r>
        </a:p>
      </dsp:txBody>
      <dsp:txXfrm>
        <a:off x="63112" y="296303"/>
        <a:ext cx="4858404" cy="1166626"/>
      </dsp:txXfrm>
    </dsp:sp>
    <dsp:sp modelId="{713E6143-4922-4E3C-8A63-FAB1BAC663C1}">
      <dsp:nvSpPr>
        <dsp:cNvPr id="0" name=""/>
        <dsp:cNvSpPr/>
      </dsp:nvSpPr>
      <dsp:spPr>
        <a:xfrm>
          <a:off x="0" y="1526042"/>
          <a:ext cx="4984628"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262" tIns="31750" rIns="177800" bIns="31750" numCol="1" spcCol="1270" anchor="t" anchorCtr="0">
          <a:noAutofit/>
        </a:bodyPr>
        <a:lstStyle/>
        <a:p>
          <a:pPr marL="228600" lvl="1" indent="-228600" algn="r" defTabSz="1111250">
            <a:lnSpc>
              <a:spcPct val="90000"/>
            </a:lnSpc>
            <a:spcBef>
              <a:spcPct val="0"/>
            </a:spcBef>
            <a:spcAft>
              <a:spcPct val="20000"/>
            </a:spcAft>
            <a:buChar char="••"/>
          </a:pPr>
          <a:r>
            <a:rPr lang="es-ES" sz="2500" kern="1200" dirty="0" smtClean="0"/>
            <a:t>Combustión</a:t>
          </a:r>
          <a:endParaRPr lang="es-ES" sz="2500" kern="1200" dirty="0"/>
        </a:p>
      </dsp:txBody>
      <dsp:txXfrm>
        <a:off x="0" y="1526042"/>
        <a:ext cx="4984628" cy="10764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8D339-8B10-44CC-A6CD-AC0436BFB85A}">
      <dsp:nvSpPr>
        <dsp:cNvPr id="0" name=""/>
        <dsp:cNvSpPr/>
      </dsp:nvSpPr>
      <dsp:spPr>
        <a:xfrm>
          <a:off x="1746031" y="2944555"/>
          <a:ext cx="110386" cy="1103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37CCF2-F2B8-4EB1-98FF-8494E0E9065B}">
      <dsp:nvSpPr>
        <dsp:cNvPr id="0" name=""/>
        <dsp:cNvSpPr/>
      </dsp:nvSpPr>
      <dsp:spPr>
        <a:xfrm>
          <a:off x="1537954" y="3044721"/>
          <a:ext cx="110386" cy="1103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AD8B4A-19C1-497D-8219-0FF4D1CFF6CD}">
      <dsp:nvSpPr>
        <dsp:cNvPr id="0" name=""/>
        <dsp:cNvSpPr/>
      </dsp:nvSpPr>
      <dsp:spPr>
        <a:xfrm>
          <a:off x="1319941" y="3123841"/>
          <a:ext cx="110386" cy="1103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A1D10C-0BAA-461D-9AB3-3952D2FEB485}">
      <dsp:nvSpPr>
        <dsp:cNvPr id="0" name=""/>
        <dsp:cNvSpPr/>
      </dsp:nvSpPr>
      <dsp:spPr>
        <a:xfrm>
          <a:off x="2745025" y="1785037"/>
          <a:ext cx="110386" cy="1103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735ACF-B32F-413C-A746-B53EEEE27070}">
      <dsp:nvSpPr>
        <dsp:cNvPr id="0" name=""/>
        <dsp:cNvSpPr/>
      </dsp:nvSpPr>
      <dsp:spPr>
        <a:xfrm>
          <a:off x="2661132" y="1988878"/>
          <a:ext cx="110386" cy="1103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D6D700-B95C-4F80-8842-B55B549F82F3}">
      <dsp:nvSpPr>
        <dsp:cNvPr id="0" name=""/>
        <dsp:cNvSpPr/>
      </dsp:nvSpPr>
      <dsp:spPr>
        <a:xfrm>
          <a:off x="2601523" y="250576"/>
          <a:ext cx="110386" cy="1103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ED7585-D6E2-4598-8B9E-13F57973F861}">
      <dsp:nvSpPr>
        <dsp:cNvPr id="0" name=""/>
        <dsp:cNvSpPr/>
      </dsp:nvSpPr>
      <dsp:spPr>
        <a:xfrm>
          <a:off x="2754960" y="153138"/>
          <a:ext cx="110386" cy="1103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CDBFAE-DC2A-4C71-98FD-7CE3F88BA5FE}">
      <dsp:nvSpPr>
        <dsp:cNvPr id="0" name=""/>
        <dsp:cNvSpPr/>
      </dsp:nvSpPr>
      <dsp:spPr>
        <a:xfrm>
          <a:off x="2908397" y="55699"/>
          <a:ext cx="110386" cy="1103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B24809-6BDD-4D85-BC3D-E62F8BBF7ED3}">
      <dsp:nvSpPr>
        <dsp:cNvPr id="0" name=""/>
        <dsp:cNvSpPr/>
      </dsp:nvSpPr>
      <dsp:spPr>
        <a:xfrm>
          <a:off x="3061833" y="153138"/>
          <a:ext cx="110386" cy="1103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F4B195-EBF9-4052-BC8F-C8B5B4093788}">
      <dsp:nvSpPr>
        <dsp:cNvPr id="0" name=""/>
        <dsp:cNvSpPr/>
      </dsp:nvSpPr>
      <dsp:spPr>
        <a:xfrm>
          <a:off x="3215270" y="250576"/>
          <a:ext cx="110386" cy="1103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4642F2-7022-4B01-A668-054DC61C9542}">
      <dsp:nvSpPr>
        <dsp:cNvPr id="0" name=""/>
        <dsp:cNvSpPr/>
      </dsp:nvSpPr>
      <dsp:spPr>
        <a:xfrm>
          <a:off x="2908397" y="261100"/>
          <a:ext cx="110386" cy="1103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EAFFD1-A65C-4D8A-B65F-667A4902CC92}">
      <dsp:nvSpPr>
        <dsp:cNvPr id="0" name=""/>
        <dsp:cNvSpPr/>
      </dsp:nvSpPr>
      <dsp:spPr>
        <a:xfrm>
          <a:off x="2908397" y="466890"/>
          <a:ext cx="110386" cy="1103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3ADC19-2467-4C64-BD77-D6420A21F5B8}">
      <dsp:nvSpPr>
        <dsp:cNvPr id="0" name=""/>
        <dsp:cNvSpPr/>
      </dsp:nvSpPr>
      <dsp:spPr>
        <a:xfrm>
          <a:off x="781809" y="3358711"/>
          <a:ext cx="2381027" cy="6384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984"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Residuos agrícolas de campo</a:t>
          </a:r>
          <a:endParaRPr lang="es-ES" sz="1600" kern="1200" dirty="0"/>
        </a:p>
      </dsp:txBody>
      <dsp:txXfrm>
        <a:off x="812974" y="3389876"/>
        <a:ext cx="2318697" cy="576086"/>
      </dsp:txXfrm>
    </dsp:sp>
    <dsp:sp modelId="{756E3DCE-2E1C-4543-8F68-101C9D1B87E6}">
      <dsp:nvSpPr>
        <dsp:cNvPr id="0" name=""/>
        <dsp:cNvSpPr/>
      </dsp:nvSpPr>
      <dsp:spPr>
        <a:xfrm>
          <a:off x="121700" y="2732766"/>
          <a:ext cx="1103860" cy="1103782"/>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D4F5FD-CC9C-473A-B220-8AEDBC50558C}">
      <dsp:nvSpPr>
        <dsp:cNvPr id="0" name=""/>
        <dsp:cNvSpPr/>
      </dsp:nvSpPr>
      <dsp:spPr>
        <a:xfrm>
          <a:off x="2313416" y="2529705"/>
          <a:ext cx="2381027" cy="6384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984"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Residuos agrícolas de producción</a:t>
          </a:r>
          <a:endParaRPr lang="es-ES" sz="1600" kern="1200" dirty="0"/>
        </a:p>
      </dsp:txBody>
      <dsp:txXfrm>
        <a:off x="2344581" y="2560870"/>
        <a:ext cx="2318697" cy="576086"/>
      </dsp:txXfrm>
    </dsp:sp>
    <dsp:sp modelId="{D6F9D293-B6F0-4296-B074-79EE22713EB0}">
      <dsp:nvSpPr>
        <dsp:cNvPr id="0" name=""/>
        <dsp:cNvSpPr/>
      </dsp:nvSpPr>
      <dsp:spPr>
        <a:xfrm>
          <a:off x="1653307" y="1903760"/>
          <a:ext cx="1103860" cy="1103782"/>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7A849E-692A-450C-A567-0A21638920CF}">
      <dsp:nvSpPr>
        <dsp:cNvPr id="0" name=""/>
        <dsp:cNvSpPr/>
      </dsp:nvSpPr>
      <dsp:spPr>
        <a:xfrm>
          <a:off x="3016575" y="1272359"/>
          <a:ext cx="2381027" cy="6384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984"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Residuos corrientes</a:t>
          </a:r>
          <a:endParaRPr lang="es-ES" sz="1600" kern="1200" dirty="0"/>
        </a:p>
      </dsp:txBody>
      <dsp:txXfrm>
        <a:off x="3047740" y="1303524"/>
        <a:ext cx="2318697" cy="576086"/>
      </dsp:txXfrm>
    </dsp:sp>
    <dsp:sp modelId="{18711C46-7199-4F7A-B730-66E998B82365}">
      <dsp:nvSpPr>
        <dsp:cNvPr id="0" name=""/>
        <dsp:cNvSpPr/>
      </dsp:nvSpPr>
      <dsp:spPr>
        <a:xfrm>
          <a:off x="2356466" y="646414"/>
          <a:ext cx="1103860" cy="1103782"/>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A9E6D-8C26-4D3C-BD4E-73A194CE0CA1}">
      <dsp:nvSpPr>
        <dsp:cNvPr id="0" name=""/>
        <dsp:cNvSpPr/>
      </dsp:nvSpPr>
      <dsp:spPr>
        <a:xfrm>
          <a:off x="3383135" y="296760"/>
          <a:ext cx="1515164" cy="1515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a:latin typeface="Arial" panose="020B0604020202020204" pitchFamily="2" charset="0"/>
              <a:cs typeface="Arial" panose="020B0604020202020204" pitchFamily="2" charset="0"/>
            </a:rPr>
            <a:t>1. Estimar la cantidad de biomasa disponible</a:t>
          </a:r>
        </a:p>
      </dsp:txBody>
      <dsp:txXfrm>
        <a:off x="3383135" y="296760"/>
        <a:ext cx="1515164" cy="1515164"/>
      </dsp:txXfrm>
    </dsp:sp>
    <dsp:sp modelId="{1440F2F1-91CB-4659-ABED-469C0C701B66}">
      <dsp:nvSpPr>
        <dsp:cNvPr id="0" name=""/>
        <dsp:cNvSpPr/>
      </dsp:nvSpPr>
      <dsp:spPr>
        <a:xfrm>
          <a:off x="1078077" y="-602"/>
          <a:ext cx="3579625" cy="3579625"/>
        </a:xfrm>
        <a:prstGeom prst="circularArrow">
          <a:avLst>
            <a:gd name="adj1" fmla="val 8254"/>
            <a:gd name="adj2" fmla="val 576577"/>
            <a:gd name="adj3" fmla="val 2961749"/>
            <a:gd name="adj4" fmla="val 53134"/>
            <a:gd name="adj5" fmla="val 962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2674BC-1B41-4AD3-A407-AA586A3CC45E}">
      <dsp:nvSpPr>
        <dsp:cNvPr id="0" name=""/>
        <dsp:cNvSpPr/>
      </dsp:nvSpPr>
      <dsp:spPr>
        <a:xfrm>
          <a:off x="2110308" y="2501361"/>
          <a:ext cx="1515164" cy="1515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a:latin typeface="Arial" panose="020B0604020202020204" pitchFamily="2" charset="0"/>
              <a:cs typeface="Arial" panose="020B0604020202020204" pitchFamily="2" charset="0"/>
            </a:rPr>
            <a:t>2. Considerar el porcentaje de biomasa aprovechable.</a:t>
          </a:r>
        </a:p>
      </dsp:txBody>
      <dsp:txXfrm>
        <a:off x="2110308" y="2501361"/>
        <a:ext cx="1515164" cy="1515164"/>
      </dsp:txXfrm>
    </dsp:sp>
    <dsp:sp modelId="{1FF8C59D-77F2-4F43-BA19-64306ADD2697}">
      <dsp:nvSpPr>
        <dsp:cNvPr id="0" name=""/>
        <dsp:cNvSpPr/>
      </dsp:nvSpPr>
      <dsp:spPr>
        <a:xfrm>
          <a:off x="1078077" y="-602"/>
          <a:ext cx="3579625" cy="3579625"/>
        </a:xfrm>
        <a:prstGeom prst="circularArrow">
          <a:avLst>
            <a:gd name="adj1" fmla="val 8254"/>
            <a:gd name="adj2" fmla="val 576577"/>
            <a:gd name="adj3" fmla="val 10170289"/>
            <a:gd name="adj4" fmla="val 7261674"/>
            <a:gd name="adj5" fmla="val 962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13B71F-CA0A-4BD5-9081-0AE4ADF65CF4}">
      <dsp:nvSpPr>
        <dsp:cNvPr id="0" name=""/>
        <dsp:cNvSpPr/>
      </dsp:nvSpPr>
      <dsp:spPr>
        <a:xfrm>
          <a:off x="837481" y="296760"/>
          <a:ext cx="1515164" cy="1515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a:latin typeface="Arial" panose="020B0604020202020204" pitchFamily="2" charset="0"/>
              <a:cs typeface="Arial" panose="020B0604020202020204" pitchFamily="2" charset="0"/>
            </a:rPr>
            <a:t>3. Considerar que una fracción de biomasa debe permanecer en el suelo para mantener los rangos de fertilidad.</a:t>
          </a:r>
        </a:p>
      </dsp:txBody>
      <dsp:txXfrm>
        <a:off x="837481" y="296760"/>
        <a:ext cx="1515164" cy="1515164"/>
      </dsp:txXfrm>
    </dsp:sp>
    <dsp:sp modelId="{44471AE5-0BAA-4FAD-AD79-5397A28713EC}">
      <dsp:nvSpPr>
        <dsp:cNvPr id="0" name=""/>
        <dsp:cNvSpPr/>
      </dsp:nvSpPr>
      <dsp:spPr>
        <a:xfrm>
          <a:off x="1078077" y="-602"/>
          <a:ext cx="3579625" cy="3579625"/>
        </a:xfrm>
        <a:prstGeom prst="circularArrow">
          <a:avLst>
            <a:gd name="adj1" fmla="val 8254"/>
            <a:gd name="adj2" fmla="val 576577"/>
            <a:gd name="adj3" fmla="val 16854753"/>
            <a:gd name="adj4" fmla="val 14968669"/>
            <a:gd name="adj5" fmla="val 962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9E536-4EEA-498D-A95C-AF447014B4FA}">
      <dsp:nvSpPr>
        <dsp:cNvPr id="0" name=""/>
        <dsp:cNvSpPr/>
      </dsp:nvSpPr>
      <dsp:spPr>
        <a:xfrm>
          <a:off x="0" y="0"/>
          <a:ext cx="6747856" cy="142978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kern="1200" dirty="0" smtClean="0"/>
            <a:t>El empleo de la biomasa como fuente de energía renovable aporta con una serie de ventajas, como el balance positivo de CO</a:t>
          </a:r>
          <a:r>
            <a:rPr lang="es-EC" sz="1400" kern="1200" baseline="-25000" dirty="0" smtClean="0"/>
            <a:t>2</a:t>
          </a:r>
          <a:r>
            <a:rPr lang="es-EC" sz="1400" kern="1200" dirty="0" smtClean="0"/>
            <a:t> (carbono neutro) y de energía, permite dar uso a suelos no productivos, reduce los riesgos de incendios forestales y plagas ocasionadas por los insectos y aumenta las ofertas de empleo en el sector rural.</a:t>
          </a:r>
          <a:endParaRPr lang="es-ES" sz="1400" kern="1200" dirty="0"/>
        </a:p>
      </dsp:txBody>
      <dsp:txXfrm>
        <a:off x="41877" y="41877"/>
        <a:ext cx="5205003" cy="1346034"/>
      </dsp:txXfrm>
    </dsp:sp>
    <dsp:sp modelId="{B298A9CB-7FC0-412E-8CD5-AB44730F47C2}">
      <dsp:nvSpPr>
        <dsp:cNvPr id="0" name=""/>
        <dsp:cNvSpPr/>
      </dsp:nvSpPr>
      <dsp:spPr>
        <a:xfrm>
          <a:off x="595399" y="1668086"/>
          <a:ext cx="6747856" cy="142978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kern="1200" dirty="0" smtClean="0"/>
            <a:t>Con los resultados obtenidos se puede considerar la generación de electricidad distribuida que consiste en producir bioelectricidad a pequeña escala, para luego conectarse a la red de distribución eléctrica regional</a:t>
          </a:r>
          <a:endParaRPr lang="es-ES" sz="1400" kern="1200" dirty="0"/>
        </a:p>
      </dsp:txBody>
      <dsp:txXfrm>
        <a:off x="637276" y="1709963"/>
        <a:ext cx="5139341" cy="1346034"/>
      </dsp:txXfrm>
    </dsp:sp>
    <dsp:sp modelId="{368174ED-0159-4DA7-9516-8D5A4D846A20}">
      <dsp:nvSpPr>
        <dsp:cNvPr id="0" name=""/>
        <dsp:cNvSpPr/>
      </dsp:nvSpPr>
      <dsp:spPr>
        <a:xfrm>
          <a:off x="1190798" y="3336173"/>
          <a:ext cx="6747856" cy="142978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kern="1200" dirty="0" smtClean="0"/>
            <a:t>Mediante el uso de SIG y técnicas de evaluación multicriterio se ha logrado localizar las áreas más adecuadas para el aprovechamiento energético de la biomasa residual agrícola de banano.</a:t>
          </a:r>
          <a:endParaRPr lang="es-ES" sz="1400" kern="1200" dirty="0"/>
        </a:p>
      </dsp:txBody>
      <dsp:txXfrm>
        <a:off x="1232675" y="3378050"/>
        <a:ext cx="5139341" cy="1346034"/>
      </dsp:txXfrm>
    </dsp:sp>
    <dsp:sp modelId="{F53C509E-E9DE-475C-BCB3-D6364A97557E}">
      <dsp:nvSpPr>
        <dsp:cNvPr id="0" name=""/>
        <dsp:cNvSpPr/>
      </dsp:nvSpPr>
      <dsp:spPr>
        <a:xfrm>
          <a:off x="5818494" y="1084256"/>
          <a:ext cx="929362" cy="92936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6027600" y="1084256"/>
        <a:ext cx="511150" cy="699345"/>
      </dsp:txXfrm>
    </dsp:sp>
    <dsp:sp modelId="{EE90AD01-AC41-4386-A0F5-4CF9D3333A79}">
      <dsp:nvSpPr>
        <dsp:cNvPr id="0" name=""/>
        <dsp:cNvSpPr/>
      </dsp:nvSpPr>
      <dsp:spPr>
        <a:xfrm>
          <a:off x="6413893" y="2742811"/>
          <a:ext cx="929362" cy="92936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6622999" y="2742811"/>
        <a:ext cx="511150" cy="699345"/>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FC34F-0801-484E-8A5E-AED5E2EB1CA5}" type="datetimeFigureOut">
              <a:rPr lang="es-EC" smtClean="0"/>
              <a:t>07/09/2021</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FB15C-E7D4-4813-9FBA-46DC97A28809}" type="slidenum">
              <a:rPr lang="es-EC" smtClean="0"/>
              <a:t>‹Nº›</a:t>
            </a:fld>
            <a:endParaRPr lang="es-EC"/>
          </a:p>
        </p:txBody>
      </p:sp>
    </p:spTree>
    <p:extLst>
      <p:ext uri="{BB962C8B-B14F-4D97-AF65-F5344CB8AC3E}">
        <p14:creationId xmlns:p14="http://schemas.microsoft.com/office/powerpoint/2010/main" val="2562670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0FB15C-E7D4-4813-9FBA-46DC97A28809}" type="slidenum">
              <a:rPr lang="es-EC" smtClean="0"/>
              <a:t>7</a:t>
            </a:fld>
            <a:endParaRPr lang="es-EC"/>
          </a:p>
        </p:txBody>
      </p:sp>
    </p:spTree>
    <p:extLst>
      <p:ext uri="{BB962C8B-B14F-4D97-AF65-F5344CB8AC3E}">
        <p14:creationId xmlns:p14="http://schemas.microsoft.com/office/powerpoint/2010/main" val="252561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0FB15C-E7D4-4813-9FBA-46DC97A28809}" type="slidenum">
              <a:rPr lang="es-EC" smtClean="0"/>
              <a:t>18</a:t>
            </a:fld>
            <a:endParaRPr lang="es-EC"/>
          </a:p>
        </p:txBody>
      </p:sp>
    </p:spTree>
    <p:extLst>
      <p:ext uri="{BB962C8B-B14F-4D97-AF65-F5344CB8AC3E}">
        <p14:creationId xmlns:p14="http://schemas.microsoft.com/office/powerpoint/2010/main" val="3385157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0FB15C-E7D4-4813-9FBA-46DC97A28809}" type="slidenum">
              <a:rPr lang="es-EC" smtClean="0"/>
              <a:t>32</a:t>
            </a:fld>
            <a:endParaRPr lang="es-EC"/>
          </a:p>
        </p:txBody>
      </p:sp>
    </p:spTree>
    <p:extLst>
      <p:ext uri="{BB962C8B-B14F-4D97-AF65-F5344CB8AC3E}">
        <p14:creationId xmlns:p14="http://schemas.microsoft.com/office/powerpoint/2010/main" val="4011266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07/09/2021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417015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07/09/2021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661707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07/09/2021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1590482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07/09/2021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915963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9EE8C92B-1624-5840-9ADE-63DAE6FF2906}" type="datetimeFigureOut">
              <a:rPr lang="es-EC" smtClean="0"/>
              <a:t>07/09/2021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44052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EE8C92B-1624-5840-9ADE-63DAE6FF2906}" type="datetimeFigureOut">
              <a:rPr lang="es-EC" smtClean="0"/>
              <a:t>07/09/2021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205130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EE8C92B-1624-5840-9ADE-63DAE6FF2906}" type="datetimeFigureOut">
              <a:rPr lang="es-EC" smtClean="0"/>
              <a:t>07/09/2021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424797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EE8C92B-1624-5840-9ADE-63DAE6FF2906}" type="datetimeFigureOut">
              <a:rPr lang="es-EC" smtClean="0"/>
              <a:t>07/09/2021</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56842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8C92B-1624-5840-9ADE-63DAE6FF2906}" type="datetimeFigureOut">
              <a:rPr lang="es-EC" smtClean="0"/>
              <a:t>07/09/2021</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11508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EE8C92B-1624-5840-9ADE-63DAE6FF2906}" type="datetimeFigureOut">
              <a:rPr lang="es-EC" smtClean="0"/>
              <a:t>07/09/2021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999880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EE8C92B-1624-5840-9ADE-63DAE6FF2906}" type="datetimeFigureOut">
              <a:rPr lang="es-EC" smtClean="0"/>
              <a:t>07/09/2021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62492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E8C92B-1624-5840-9ADE-63DAE6FF2906}" type="datetimeFigureOut">
              <a:rPr lang="es-EC" smtClean="0"/>
              <a:t>07/09/2021</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2E695-AFD1-724C-87C0-978789D7FFD0}" type="slidenum">
              <a:rPr lang="es-EC" smtClean="0"/>
              <a:t>‹Nº›</a:t>
            </a:fld>
            <a:endParaRPr lang="es-EC"/>
          </a:p>
        </p:txBody>
      </p:sp>
    </p:spTree>
    <p:extLst>
      <p:ext uri="{BB962C8B-B14F-4D97-AF65-F5344CB8AC3E}">
        <p14:creationId xmlns:p14="http://schemas.microsoft.com/office/powerpoint/2010/main" val="2183665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5.png"/><Relationship Id="rId7" Type="http://schemas.openxmlformats.org/officeDocument/2006/relationships/diagramColors" Target="../diagrams/colors7.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emf"/></Relationships>
</file>

<file path=ppt/slides/_rels/slide3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61D991-4242-4649-8B29-19D8EDBD027A}"/>
              </a:ext>
            </a:extLst>
          </p:cNvPr>
          <p:cNvSpPr>
            <a:spLocks noGrp="1"/>
          </p:cNvSpPr>
          <p:nvPr>
            <p:ph type="ctrTitle"/>
          </p:nvPr>
        </p:nvSpPr>
        <p:spPr>
          <a:xfrm>
            <a:off x="1251299" y="1260762"/>
            <a:ext cx="7772400" cy="2172071"/>
          </a:xfrm>
        </p:spPr>
        <p:txBody>
          <a:bodyPr anchor="ctr">
            <a:normAutofit/>
          </a:bodyPr>
          <a:lstStyle/>
          <a:p>
            <a:r>
              <a:rPr lang="es-EC" sz="2500" dirty="0">
                <a:latin typeface="Segoe UI Semibold" panose="020B0702040204020203" pitchFamily="34" charset="0"/>
                <a:cs typeface="Segoe UI Semibold" panose="020B0702040204020203" pitchFamily="34" charset="0"/>
              </a:rPr>
              <a:t>Evaluación geoespacial para la ubicación de sitios potenciales de una central de </a:t>
            </a:r>
            <a:br>
              <a:rPr lang="es-EC" sz="2500" dirty="0">
                <a:latin typeface="Segoe UI Semibold" panose="020B0702040204020203" pitchFamily="34" charset="0"/>
                <a:cs typeface="Segoe UI Semibold" panose="020B0702040204020203" pitchFamily="34" charset="0"/>
              </a:rPr>
            </a:br>
            <a:r>
              <a:rPr lang="es-EC" sz="2500" dirty="0">
                <a:latin typeface="Segoe UI Semibold" panose="020B0702040204020203" pitchFamily="34" charset="0"/>
                <a:cs typeface="Segoe UI Semibold" panose="020B0702040204020203" pitchFamily="34" charset="0"/>
              </a:rPr>
              <a:t>biomasa residual agrícola de banano en la provincia de El Oro, basada en SIG y análisis </a:t>
            </a:r>
            <a:br>
              <a:rPr lang="es-EC" sz="2500" dirty="0">
                <a:latin typeface="Segoe UI Semibold" panose="020B0702040204020203" pitchFamily="34" charset="0"/>
                <a:cs typeface="Segoe UI Semibold" panose="020B0702040204020203" pitchFamily="34" charset="0"/>
              </a:rPr>
            </a:br>
            <a:r>
              <a:rPr lang="es-EC" sz="2500" dirty="0">
                <a:latin typeface="Segoe UI Semibold" panose="020B0702040204020203" pitchFamily="34" charset="0"/>
                <a:cs typeface="Segoe UI Semibold" panose="020B0702040204020203" pitchFamily="34" charset="0"/>
              </a:rPr>
              <a:t>multicriterio.</a:t>
            </a:r>
          </a:p>
        </p:txBody>
      </p:sp>
      <p:sp>
        <p:nvSpPr>
          <p:cNvPr id="4" name="Título 1">
            <a:extLst>
              <a:ext uri="{FF2B5EF4-FFF2-40B4-BE49-F238E27FC236}">
                <a16:creationId xmlns:a16="http://schemas.microsoft.com/office/drawing/2014/main" id="{F761D991-4242-4649-8B29-19D8EDBD027A}"/>
              </a:ext>
            </a:extLst>
          </p:cNvPr>
          <p:cNvSpPr txBox="1">
            <a:spLocks/>
          </p:cNvSpPr>
          <p:nvPr/>
        </p:nvSpPr>
        <p:spPr>
          <a:xfrm>
            <a:off x="1902315" y="3887663"/>
            <a:ext cx="6137857" cy="10093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s-EC" sz="2000" dirty="0" smtClean="0"/>
              <a:t>Autor: </a:t>
            </a:r>
            <a:r>
              <a:rPr lang="es-EC" sz="2000" i="1" dirty="0" smtClean="0"/>
              <a:t>Díaz Macas Daniela Vanessa</a:t>
            </a:r>
          </a:p>
          <a:p>
            <a:pPr algn="l">
              <a:lnSpc>
                <a:spcPct val="120000"/>
              </a:lnSpc>
            </a:pPr>
            <a:r>
              <a:rPr lang="es-EC" sz="2000" dirty="0" smtClean="0"/>
              <a:t>Director: </a:t>
            </a:r>
            <a:r>
              <a:rPr lang="es-EC" sz="2000" i="1" dirty="0" smtClean="0"/>
              <a:t>PHD. Oswaldo Padilla</a:t>
            </a:r>
          </a:p>
          <a:p>
            <a:pPr algn="l">
              <a:lnSpc>
                <a:spcPct val="120000"/>
              </a:lnSpc>
            </a:pPr>
            <a:r>
              <a:rPr lang="es-EC" sz="2000" dirty="0" smtClean="0"/>
              <a:t>Oponente: </a:t>
            </a:r>
            <a:r>
              <a:rPr lang="es-EC" sz="2000" i="1" dirty="0" smtClean="0"/>
              <a:t>Ing. Mirian Fernández</a:t>
            </a:r>
            <a:endParaRPr lang="es-EC" sz="2000" i="1" dirty="0"/>
          </a:p>
        </p:txBody>
      </p:sp>
    </p:spTree>
    <p:extLst>
      <p:ext uri="{BB962C8B-B14F-4D97-AF65-F5344CB8AC3E}">
        <p14:creationId xmlns:p14="http://schemas.microsoft.com/office/powerpoint/2010/main" val="3397778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878032" y="1077047"/>
            <a:ext cx="3610841" cy="859416"/>
          </a:xfrm>
        </p:spPr>
        <p:txBody>
          <a:bodyPr>
            <a:normAutofit fontScale="90000"/>
          </a:bodyPr>
          <a:lstStyle/>
          <a:p>
            <a:r>
              <a:rPr lang="es-EC" dirty="0" smtClean="0">
                <a:latin typeface="Tw Cen MT Condensed Extra Bold" panose="020B0803020202020204" pitchFamily="34" charset="0"/>
              </a:rPr>
              <a:t>Objetivo General</a:t>
            </a:r>
            <a:endParaRPr lang="es-EC" dirty="0">
              <a:latin typeface="Tw Cen MT Condensed Extra Bold" panose="020B0803020202020204" pitchFamily="34" charset="0"/>
            </a:endParaRPr>
          </a:p>
        </p:txBody>
      </p:sp>
      <p:sp>
        <p:nvSpPr>
          <p:cNvPr id="3" name="Marcador de contenido 2">
            <a:extLst>
              <a:ext uri="{FF2B5EF4-FFF2-40B4-BE49-F238E27FC236}">
                <a16:creationId xmlns:a16="http://schemas.microsoft.com/office/drawing/2014/main" id="{2D13EA43-95BE-9740-B81D-2F51219AE788}"/>
              </a:ext>
            </a:extLst>
          </p:cNvPr>
          <p:cNvSpPr>
            <a:spLocks noGrp="1"/>
          </p:cNvSpPr>
          <p:nvPr>
            <p:ph idx="1"/>
          </p:nvPr>
        </p:nvSpPr>
        <p:spPr>
          <a:xfrm>
            <a:off x="545522" y="2255118"/>
            <a:ext cx="8107823" cy="1693430"/>
          </a:xfrm>
          <a:ln>
            <a:noFill/>
          </a:ln>
        </p:spPr>
        <p:txBody>
          <a:bodyPr>
            <a:normAutofit/>
          </a:bodyPr>
          <a:lstStyle/>
          <a:p>
            <a:pPr algn="just"/>
            <a:r>
              <a:rPr lang="es-EC" sz="2200" dirty="0"/>
              <a:t>Determinar los sitios potenciales para la ubicación de una central de biomasa residual agrícola de banano, en la provincia de El Oro, mediante el uso de sistemas de información geográfica (SIG) y el método de evaluación multicriterio: Proceso Analítico Jerárquico (</a:t>
            </a:r>
            <a:r>
              <a:rPr lang="es-EC" sz="2200" dirty="0" smtClean="0"/>
              <a:t>AHP)</a:t>
            </a:r>
          </a:p>
        </p:txBody>
      </p:sp>
      <p:sp>
        <p:nvSpPr>
          <p:cNvPr id="4" name="Flecha derecha 3"/>
          <p:cNvSpPr/>
          <p:nvPr/>
        </p:nvSpPr>
        <p:spPr>
          <a:xfrm>
            <a:off x="149975" y="1375122"/>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Tree>
    <p:extLst>
      <p:ext uri="{BB962C8B-B14F-4D97-AF65-F5344CB8AC3E}">
        <p14:creationId xmlns:p14="http://schemas.microsoft.com/office/powerpoint/2010/main" val="1241129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850323" y="318655"/>
            <a:ext cx="4206586" cy="831707"/>
          </a:xfrm>
        </p:spPr>
        <p:txBody>
          <a:bodyPr>
            <a:normAutofit fontScale="90000"/>
          </a:bodyPr>
          <a:lstStyle/>
          <a:p>
            <a:r>
              <a:rPr lang="es-EC" dirty="0" smtClean="0">
                <a:latin typeface="Tw Cen MT Condensed Extra Bold" panose="020B0803020202020204" pitchFamily="34" charset="0"/>
              </a:rPr>
              <a:t>Objetivos específicos</a:t>
            </a:r>
            <a:endParaRPr lang="es-EC" dirty="0">
              <a:latin typeface="Tw Cen MT Condensed Extra Bold" panose="020B0803020202020204" pitchFamily="34" charset="0"/>
            </a:endParaRPr>
          </a:p>
        </p:txBody>
      </p:sp>
      <p:sp>
        <p:nvSpPr>
          <p:cNvPr id="5" name="Flecha derecha 4"/>
          <p:cNvSpPr/>
          <p:nvPr/>
        </p:nvSpPr>
        <p:spPr>
          <a:xfrm>
            <a:off x="149975" y="602875"/>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graphicFrame>
        <p:nvGraphicFramePr>
          <p:cNvPr id="3" name="Diagrama 2"/>
          <p:cNvGraphicFramePr/>
          <p:nvPr>
            <p:extLst>
              <p:ext uri="{D42A27DB-BD31-4B8C-83A1-F6EECF244321}">
                <p14:modId xmlns:p14="http://schemas.microsoft.com/office/powerpoint/2010/main" val="3678586356"/>
              </p:ext>
            </p:extLst>
          </p:nvPr>
        </p:nvGraphicFramePr>
        <p:xfrm>
          <a:off x="-801124" y="1355435"/>
          <a:ext cx="1061419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0263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2355272" y="2647225"/>
            <a:ext cx="4710546" cy="1065794"/>
          </a:xfrm>
        </p:spPr>
        <p:txBody>
          <a:bodyPr>
            <a:noAutofit/>
          </a:bodyPr>
          <a:lstStyle/>
          <a:p>
            <a:pPr algn="ctr"/>
            <a:r>
              <a:rPr lang="es-EC" sz="6400" dirty="0" smtClean="0">
                <a:latin typeface="Tw Cen MT Condensed Extra Bold" panose="020B0803020202020204" pitchFamily="34" charset="0"/>
              </a:rPr>
              <a:t>Marco Teórico</a:t>
            </a:r>
            <a:endParaRPr lang="es-EC" sz="6400" dirty="0">
              <a:latin typeface="Tw Cen MT Condensed Extra Bold" panose="020B0803020202020204" pitchFamily="34" charset="0"/>
            </a:endParaRPr>
          </a:p>
        </p:txBody>
      </p:sp>
    </p:spTree>
    <p:extLst>
      <p:ext uri="{BB962C8B-B14F-4D97-AF65-F5344CB8AC3E}">
        <p14:creationId xmlns:p14="http://schemas.microsoft.com/office/powerpoint/2010/main" val="1840851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p:cNvSpPr/>
          <p:nvPr/>
        </p:nvSpPr>
        <p:spPr>
          <a:xfrm>
            <a:off x="392805" y="1862090"/>
            <a:ext cx="8224722" cy="1200329"/>
          </a:xfrm>
          <a:prstGeom prst="rect">
            <a:avLst/>
          </a:prstGeom>
        </p:spPr>
        <p:txBody>
          <a:bodyPr wrap="square">
            <a:spAutoFit/>
          </a:bodyPr>
          <a:lstStyle/>
          <a:p>
            <a:pPr algn="just"/>
            <a:r>
              <a:rPr lang="es-EC" dirty="0" smtClean="0"/>
              <a:t>Art</a:t>
            </a:r>
            <a:r>
              <a:rPr lang="es-EC" dirty="0"/>
              <a:t>. 413. </a:t>
            </a:r>
            <a:r>
              <a:rPr lang="es-EC" dirty="0" smtClean="0"/>
              <a:t>“El </a:t>
            </a:r>
            <a:r>
              <a:rPr lang="es-EC" dirty="0"/>
              <a:t>Estado promoverá la eficiencia energética, el desarrollo y uso de prácticas y tecnológicas ambientalmente limpias y sanas, así como las energías renovables, diversificadas, de bajo impacto y que no pongan en riesgo la soberanía alimentaria, el equilibrio ecológico de los ecosistemas ni el derecho al agua.” </a:t>
            </a:r>
          </a:p>
        </p:txBody>
      </p:sp>
      <p:sp>
        <p:nvSpPr>
          <p:cNvPr id="6" name="Rectángulo 5"/>
          <p:cNvSpPr/>
          <p:nvPr/>
        </p:nvSpPr>
        <p:spPr>
          <a:xfrm>
            <a:off x="392805" y="3816274"/>
            <a:ext cx="8224722" cy="1477328"/>
          </a:xfrm>
          <a:prstGeom prst="rect">
            <a:avLst/>
          </a:prstGeom>
        </p:spPr>
        <p:txBody>
          <a:bodyPr wrap="square">
            <a:spAutoFit/>
          </a:bodyPr>
          <a:lstStyle/>
          <a:p>
            <a:r>
              <a:rPr lang="es-EC" dirty="0"/>
              <a:t>Objetivo 7. Garantizar los derechos de la naturaleza y promover la sostenibilidad ambiental territorial y global. </a:t>
            </a:r>
            <a:endParaRPr lang="es-EC" dirty="0" smtClean="0"/>
          </a:p>
          <a:p>
            <a:endParaRPr lang="es-EC" dirty="0" smtClean="0"/>
          </a:p>
          <a:p>
            <a:r>
              <a:rPr lang="es-EC" dirty="0" smtClean="0"/>
              <a:t>Objetivo 11. Asegurar la soberanía y eficiencia de </a:t>
            </a:r>
            <a:r>
              <a:rPr lang="es-EC" dirty="0"/>
              <a:t>los sectores estratégicos para la transformación industrial y tecnológica. </a:t>
            </a:r>
          </a:p>
        </p:txBody>
      </p:sp>
      <p:sp>
        <p:nvSpPr>
          <p:cNvPr id="7" name="Título 1">
            <a:extLst>
              <a:ext uri="{FF2B5EF4-FFF2-40B4-BE49-F238E27FC236}">
                <a16:creationId xmlns:a16="http://schemas.microsoft.com/office/drawing/2014/main" id="{2C049BD4-25FF-2F4E-A4BD-D997BB73ABE6}"/>
              </a:ext>
            </a:extLst>
          </p:cNvPr>
          <p:cNvSpPr txBox="1">
            <a:spLocks/>
          </p:cNvSpPr>
          <p:nvPr/>
        </p:nvSpPr>
        <p:spPr>
          <a:xfrm>
            <a:off x="850323" y="318655"/>
            <a:ext cx="4206586" cy="831707"/>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latin typeface="Tw Cen MT Condensed Extra Bold" panose="020B0803020202020204" pitchFamily="34" charset="0"/>
              </a:rPr>
              <a:t>Fundamentación Legal</a:t>
            </a:r>
            <a:endParaRPr lang="es-EC" dirty="0">
              <a:latin typeface="Tw Cen MT Condensed Extra Bold" panose="020B0803020202020204" pitchFamily="34" charset="0"/>
            </a:endParaRPr>
          </a:p>
        </p:txBody>
      </p:sp>
      <p:sp>
        <p:nvSpPr>
          <p:cNvPr id="8" name="Flecha derecha 7"/>
          <p:cNvSpPr/>
          <p:nvPr/>
        </p:nvSpPr>
        <p:spPr>
          <a:xfrm>
            <a:off x="149975" y="602875"/>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9" name="Rectángulo 8"/>
          <p:cNvSpPr/>
          <p:nvPr/>
        </p:nvSpPr>
        <p:spPr>
          <a:xfrm>
            <a:off x="392805" y="1393203"/>
            <a:ext cx="5398677" cy="369332"/>
          </a:xfrm>
          <a:prstGeom prst="rect">
            <a:avLst/>
          </a:prstGeom>
        </p:spPr>
        <p:txBody>
          <a:bodyPr wrap="square">
            <a:spAutoFit/>
          </a:bodyPr>
          <a:lstStyle/>
          <a:p>
            <a:r>
              <a:rPr lang="es-EC" b="1" i="1" dirty="0" smtClean="0"/>
              <a:t>Constitución de la República del Ecuador (2008)</a:t>
            </a:r>
            <a:endParaRPr lang="es-EC" b="1" i="1" dirty="0"/>
          </a:p>
        </p:txBody>
      </p:sp>
      <p:sp>
        <p:nvSpPr>
          <p:cNvPr id="10" name="Rectángulo 9"/>
          <p:cNvSpPr/>
          <p:nvPr/>
        </p:nvSpPr>
        <p:spPr>
          <a:xfrm>
            <a:off x="392805" y="3347796"/>
            <a:ext cx="5398677" cy="369332"/>
          </a:xfrm>
          <a:prstGeom prst="rect">
            <a:avLst/>
          </a:prstGeom>
        </p:spPr>
        <p:txBody>
          <a:bodyPr wrap="square">
            <a:spAutoFit/>
          </a:bodyPr>
          <a:lstStyle/>
          <a:p>
            <a:r>
              <a:rPr lang="es-EC" b="1" i="1" dirty="0" smtClean="0"/>
              <a:t>Plan Nacional del Buen Vivir</a:t>
            </a:r>
            <a:endParaRPr lang="es-EC" b="1" i="1" dirty="0"/>
          </a:p>
        </p:txBody>
      </p:sp>
    </p:spTree>
    <p:extLst>
      <p:ext uri="{BB962C8B-B14F-4D97-AF65-F5344CB8AC3E}">
        <p14:creationId xmlns:p14="http://schemas.microsoft.com/office/powerpoint/2010/main" val="4053566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891888" y="258306"/>
            <a:ext cx="5799858" cy="689137"/>
          </a:xfrm>
        </p:spPr>
        <p:txBody>
          <a:bodyPr>
            <a:normAutofit fontScale="90000"/>
          </a:bodyPr>
          <a:lstStyle/>
          <a:p>
            <a:r>
              <a:rPr lang="es-EC" dirty="0" smtClean="0">
                <a:latin typeface="Tw Cen MT Condensed Extra Bold" panose="020B0803020202020204" pitchFamily="34" charset="0"/>
              </a:rPr>
              <a:t>Generalidades de la biomasa</a:t>
            </a:r>
            <a:endParaRPr lang="es-EC" dirty="0">
              <a:latin typeface="Tw Cen MT Condensed Extra Bold" panose="020B0803020202020204" pitchFamily="34" charset="0"/>
            </a:endParaRPr>
          </a:p>
        </p:txBody>
      </p:sp>
      <p:graphicFrame>
        <p:nvGraphicFramePr>
          <p:cNvPr id="7" name="Diagrama 6"/>
          <p:cNvGraphicFramePr/>
          <p:nvPr>
            <p:extLst>
              <p:ext uri="{D42A27DB-BD31-4B8C-83A1-F6EECF244321}">
                <p14:modId xmlns:p14="http://schemas.microsoft.com/office/powerpoint/2010/main" val="462687781"/>
              </p:ext>
            </p:extLst>
          </p:nvPr>
        </p:nvGraphicFramePr>
        <p:xfrm>
          <a:off x="864178" y="997681"/>
          <a:ext cx="7613230" cy="4875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lecha derecha 8"/>
          <p:cNvSpPr/>
          <p:nvPr/>
        </p:nvSpPr>
        <p:spPr>
          <a:xfrm>
            <a:off x="149975" y="471242"/>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10" name="Rectángulo 9"/>
          <p:cNvSpPr/>
          <p:nvPr/>
        </p:nvSpPr>
        <p:spPr>
          <a:xfrm>
            <a:off x="1676950" y="956623"/>
            <a:ext cx="1052396" cy="369332"/>
          </a:xfrm>
          <a:prstGeom prst="rect">
            <a:avLst/>
          </a:prstGeom>
        </p:spPr>
        <p:txBody>
          <a:bodyPr wrap="square">
            <a:spAutoFit/>
          </a:bodyPr>
          <a:lstStyle/>
          <a:p>
            <a:r>
              <a:rPr lang="es-EC" b="1" i="1" dirty="0" smtClean="0"/>
              <a:t>Biomasa</a:t>
            </a:r>
            <a:endParaRPr lang="es-EC" b="1" i="1" dirty="0"/>
          </a:p>
        </p:txBody>
      </p:sp>
      <p:sp>
        <p:nvSpPr>
          <p:cNvPr id="11" name="Rectángulo 10"/>
          <p:cNvSpPr/>
          <p:nvPr/>
        </p:nvSpPr>
        <p:spPr>
          <a:xfrm>
            <a:off x="3722228" y="997681"/>
            <a:ext cx="2244436" cy="369332"/>
          </a:xfrm>
          <a:prstGeom prst="rect">
            <a:avLst/>
          </a:prstGeom>
        </p:spPr>
        <p:txBody>
          <a:bodyPr wrap="square">
            <a:spAutoFit/>
          </a:bodyPr>
          <a:lstStyle/>
          <a:p>
            <a:r>
              <a:rPr lang="es-EC" b="1" i="1" dirty="0" smtClean="0"/>
              <a:t>Biomasa residual</a:t>
            </a:r>
            <a:endParaRPr lang="es-EC" b="1" i="1" dirty="0"/>
          </a:p>
        </p:txBody>
      </p:sp>
      <p:sp>
        <p:nvSpPr>
          <p:cNvPr id="12" name="Rectángulo 11"/>
          <p:cNvSpPr/>
          <p:nvPr/>
        </p:nvSpPr>
        <p:spPr>
          <a:xfrm>
            <a:off x="5815838" y="988501"/>
            <a:ext cx="2661570" cy="369332"/>
          </a:xfrm>
          <a:prstGeom prst="rect">
            <a:avLst/>
          </a:prstGeom>
        </p:spPr>
        <p:txBody>
          <a:bodyPr wrap="square">
            <a:spAutoFit/>
          </a:bodyPr>
          <a:lstStyle/>
          <a:p>
            <a:r>
              <a:rPr lang="es-EC" b="1" i="1" dirty="0" smtClean="0"/>
              <a:t>Biomasa residual agrícola</a:t>
            </a:r>
            <a:endParaRPr lang="es-EC" b="1" i="1" dirty="0"/>
          </a:p>
        </p:txBody>
      </p:sp>
    </p:spTree>
    <p:extLst>
      <p:ext uri="{BB962C8B-B14F-4D97-AF65-F5344CB8AC3E}">
        <p14:creationId xmlns:p14="http://schemas.microsoft.com/office/powerpoint/2010/main" val="2088738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p:cNvSpPr/>
          <p:nvPr/>
        </p:nvSpPr>
        <p:spPr>
          <a:xfrm>
            <a:off x="4746912" y="5264226"/>
            <a:ext cx="4039295" cy="646331"/>
          </a:xfrm>
          <a:prstGeom prst="rect">
            <a:avLst/>
          </a:prstGeom>
        </p:spPr>
        <p:txBody>
          <a:bodyPr wrap="square">
            <a:spAutoFit/>
          </a:bodyPr>
          <a:lstStyle/>
          <a:p>
            <a:r>
              <a:rPr lang="es-EC" dirty="0" smtClean="0"/>
              <a:t>*Por </a:t>
            </a:r>
            <a:r>
              <a:rPr lang="es-EC" dirty="0"/>
              <a:t>lo general la biomasa vegetal tiene </a:t>
            </a:r>
            <a:r>
              <a:rPr lang="es-EC" dirty="0" smtClean="0"/>
              <a:t>un alto rendimiento.</a:t>
            </a:r>
            <a:endParaRPr lang="es-EC" dirty="0"/>
          </a:p>
        </p:txBody>
      </p:sp>
      <p:sp>
        <p:nvSpPr>
          <p:cNvPr id="5" name="Rectángulo 4"/>
          <p:cNvSpPr/>
          <p:nvPr/>
        </p:nvSpPr>
        <p:spPr>
          <a:xfrm>
            <a:off x="357793" y="5258039"/>
            <a:ext cx="4214207" cy="923330"/>
          </a:xfrm>
          <a:prstGeom prst="rect">
            <a:avLst/>
          </a:prstGeom>
        </p:spPr>
        <p:txBody>
          <a:bodyPr wrap="square">
            <a:spAutoFit/>
          </a:bodyPr>
          <a:lstStyle/>
          <a:p>
            <a:pPr algn="just"/>
            <a:r>
              <a:rPr lang="es-EC" dirty="0" smtClean="0"/>
              <a:t>*El </a:t>
            </a:r>
            <a:r>
              <a:rPr lang="es-EC" dirty="0"/>
              <a:t>poder calorífico del biogás está determinado por la concentración de </a:t>
            </a:r>
            <a:r>
              <a:rPr lang="es-EC" dirty="0" smtClean="0"/>
              <a:t>metano.</a:t>
            </a:r>
            <a:endParaRPr lang="es-EC" dirty="0"/>
          </a:p>
        </p:txBody>
      </p:sp>
      <p:sp>
        <p:nvSpPr>
          <p:cNvPr id="7" name="Título 1">
            <a:extLst>
              <a:ext uri="{FF2B5EF4-FFF2-40B4-BE49-F238E27FC236}">
                <a16:creationId xmlns:a16="http://schemas.microsoft.com/office/drawing/2014/main" id="{2C049BD4-25FF-2F4E-A4BD-D997BB73ABE6}"/>
              </a:ext>
            </a:extLst>
          </p:cNvPr>
          <p:cNvSpPr>
            <a:spLocks noGrp="1"/>
          </p:cNvSpPr>
          <p:nvPr>
            <p:ph type="title"/>
          </p:nvPr>
        </p:nvSpPr>
        <p:spPr>
          <a:xfrm>
            <a:off x="891888" y="258306"/>
            <a:ext cx="5799858" cy="689137"/>
          </a:xfrm>
        </p:spPr>
        <p:txBody>
          <a:bodyPr>
            <a:normAutofit fontScale="90000"/>
          </a:bodyPr>
          <a:lstStyle/>
          <a:p>
            <a:r>
              <a:rPr lang="es-EC" dirty="0" smtClean="0">
                <a:latin typeface="Tw Cen MT Condensed Extra Bold" panose="020B0803020202020204" pitchFamily="34" charset="0"/>
              </a:rPr>
              <a:t>Generalidades de la biomasa</a:t>
            </a:r>
            <a:endParaRPr lang="es-EC" dirty="0">
              <a:latin typeface="Tw Cen MT Condensed Extra Bold" panose="020B0803020202020204" pitchFamily="34" charset="0"/>
            </a:endParaRPr>
          </a:p>
        </p:txBody>
      </p:sp>
      <p:sp>
        <p:nvSpPr>
          <p:cNvPr id="8" name="Flecha derecha 7"/>
          <p:cNvSpPr/>
          <p:nvPr/>
        </p:nvSpPr>
        <p:spPr>
          <a:xfrm>
            <a:off x="149975" y="471242"/>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9" name="Rectángulo 8"/>
          <p:cNvSpPr/>
          <p:nvPr/>
        </p:nvSpPr>
        <p:spPr>
          <a:xfrm>
            <a:off x="628650" y="947443"/>
            <a:ext cx="8016585" cy="369332"/>
          </a:xfrm>
          <a:prstGeom prst="rect">
            <a:avLst/>
          </a:prstGeom>
        </p:spPr>
        <p:txBody>
          <a:bodyPr wrap="square">
            <a:spAutoFit/>
          </a:bodyPr>
          <a:lstStyle/>
          <a:p>
            <a:r>
              <a:rPr lang="es-EC" b="1" i="1" dirty="0" smtClean="0"/>
              <a:t>Métodos de aprovechamiento de la biomasa residual para generar electricidad</a:t>
            </a:r>
            <a:endParaRPr lang="es-EC" b="1" i="1" dirty="0"/>
          </a:p>
        </p:txBody>
      </p:sp>
      <p:graphicFrame>
        <p:nvGraphicFramePr>
          <p:cNvPr id="10" name="Diagrama 9"/>
          <p:cNvGraphicFramePr/>
          <p:nvPr>
            <p:extLst>
              <p:ext uri="{D42A27DB-BD31-4B8C-83A1-F6EECF244321}">
                <p14:modId xmlns:p14="http://schemas.microsoft.com/office/powerpoint/2010/main" val="1391041478"/>
              </p:ext>
            </p:extLst>
          </p:nvPr>
        </p:nvGraphicFramePr>
        <p:xfrm>
          <a:off x="474063" y="1480002"/>
          <a:ext cx="4984628" cy="2835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a 13"/>
          <p:cNvGraphicFramePr/>
          <p:nvPr>
            <p:extLst>
              <p:ext uri="{D42A27DB-BD31-4B8C-83A1-F6EECF244321}">
                <p14:modId xmlns:p14="http://schemas.microsoft.com/office/powerpoint/2010/main" val="1427848867"/>
              </p:ext>
            </p:extLst>
          </p:nvPr>
        </p:nvGraphicFramePr>
        <p:xfrm>
          <a:off x="3791817" y="3016092"/>
          <a:ext cx="4984628" cy="28356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98410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p:cNvPicPr>
            <a:picLocks noChangeAspect="1"/>
          </p:cNvPicPr>
          <p:nvPr/>
        </p:nvPicPr>
        <p:blipFill>
          <a:blip r:embed="rId3"/>
          <a:stretch>
            <a:fillRect/>
          </a:stretch>
        </p:blipFill>
        <p:spPr>
          <a:xfrm>
            <a:off x="1170098" y="979442"/>
            <a:ext cx="4330158" cy="2940479"/>
          </a:xfrm>
          <a:prstGeom prst="rect">
            <a:avLst/>
          </a:prstGeom>
        </p:spPr>
      </p:pic>
      <p:sp>
        <p:nvSpPr>
          <p:cNvPr id="3" name="Título 2"/>
          <p:cNvSpPr>
            <a:spLocks noGrp="1"/>
          </p:cNvSpPr>
          <p:nvPr>
            <p:ph type="title"/>
          </p:nvPr>
        </p:nvSpPr>
        <p:spPr>
          <a:xfrm>
            <a:off x="779099" y="159312"/>
            <a:ext cx="1809750" cy="887125"/>
          </a:xfrm>
        </p:spPr>
        <p:txBody>
          <a:bodyPr/>
          <a:lstStyle/>
          <a:p>
            <a:r>
              <a:rPr lang="es-EC" dirty="0" smtClean="0">
                <a:latin typeface="Tw Cen MT Condensed Extra Bold" panose="020B0803020202020204" pitchFamily="34" charset="0"/>
              </a:rPr>
              <a:t>Banano </a:t>
            </a:r>
            <a:endParaRPr lang="es-EC" dirty="0">
              <a:latin typeface="Tw Cen MT Condensed Extra Bold" panose="020B0803020202020204" pitchFamily="34" charset="0"/>
            </a:endParaRPr>
          </a:p>
        </p:txBody>
      </p:sp>
      <p:sp>
        <p:nvSpPr>
          <p:cNvPr id="4" name="Rectángulo 3"/>
          <p:cNvSpPr/>
          <p:nvPr/>
        </p:nvSpPr>
        <p:spPr>
          <a:xfrm>
            <a:off x="6069158" y="3824692"/>
            <a:ext cx="3074842" cy="1938992"/>
          </a:xfrm>
          <a:prstGeom prst="rect">
            <a:avLst/>
          </a:prstGeom>
        </p:spPr>
        <p:txBody>
          <a:bodyPr wrap="square">
            <a:spAutoFit/>
          </a:bodyPr>
          <a:lstStyle/>
          <a:p>
            <a:r>
              <a:rPr lang="es-EC" sz="1500" dirty="0"/>
              <a:t>C</a:t>
            </a:r>
            <a:r>
              <a:rPr lang="es-EC" sz="1500" dirty="0" smtClean="0"/>
              <a:t>ada </a:t>
            </a:r>
            <a:r>
              <a:rPr lang="es-EC" sz="1500" dirty="0"/>
              <a:t>tonelada de banano recolectado </a:t>
            </a:r>
            <a:r>
              <a:rPr lang="es-EC" sz="1500" dirty="0" smtClean="0"/>
              <a:t>genera:</a:t>
            </a:r>
          </a:p>
          <a:p>
            <a:pPr marL="285750" indent="-285750">
              <a:buFont typeface="Arial" panose="020B0604020202020204" pitchFamily="34" charset="0"/>
              <a:buChar char="•"/>
            </a:pPr>
            <a:r>
              <a:rPr lang="es-EC" sz="1500" dirty="0" smtClean="0"/>
              <a:t>3 </a:t>
            </a:r>
            <a:r>
              <a:rPr lang="es-EC" sz="1500" dirty="0"/>
              <a:t>t de </a:t>
            </a:r>
            <a:r>
              <a:rPr lang="es-EC" sz="1500" dirty="0" smtClean="0"/>
              <a:t>pseudotallo</a:t>
            </a:r>
          </a:p>
          <a:p>
            <a:pPr marL="285750" indent="-285750">
              <a:buFont typeface="Arial" panose="020B0604020202020204" pitchFamily="34" charset="0"/>
              <a:buChar char="•"/>
            </a:pPr>
            <a:r>
              <a:rPr lang="es-EC" sz="1500" dirty="0" smtClean="0"/>
              <a:t>480 kg de hojas</a:t>
            </a:r>
          </a:p>
          <a:p>
            <a:pPr marL="285750" indent="-285750">
              <a:buFont typeface="Arial" panose="020B0604020202020204" pitchFamily="34" charset="0"/>
              <a:buChar char="•"/>
            </a:pPr>
            <a:r>
              <a:rPr lang="es-EC" sz="1500" dirty="0" smtClean="0"/>
              <a:t>150 </a:t>
            </a:r>
            <a:r>
              <a:rPr lang="es-EC" sz="1500" dirty="0"/>
              <a:t>kg de raquis </a:t>
            </a:r>
          </a:p>
          <a:p>
            <a:pPr marL="285750" indent="-285750">
              <a:buFont typeface="Arial" panose="020B0604020202020204" pitchFamily="34" charset="0"/>
              <a:buChar char="•"/>
            </a:pPr>
            <a:r>
              <a:rPr lang="es-EC" sz="1500" dirty="0" smtClean="0"/>
              <a:t>10</a:t>
            </a:r>
            <a:r>
              <a:rPr lang="es-EC" sz="1500" dirty="0"/>
              <a:t>% y un 30% </a:t>
            </a:r>
            <a:r>
              <a:rPr lang="es-EC" sz="1500" dirty="0" smtClean="0"/>
              <a:t>de banano de rechazo </a:t>
            </a:r>
            <a:r>
              <a:rPr lang="es-EC" sz="1500" dirty="0"/>
              <a:t>la </a:t>
            </a:r>
            <a:r>
              <a:rPr lang="es-EC" sz="1500" dirty="0" smtClean="0"/>
              <a:t>(Robinson </a:t>
            </a:r>
            <a:r>
              <a:rPr lang="es-EC" sz="1500" dirty="0"/>
              <a:t>&amp; Galán, 2012).</a:t>
            </a:r>
          </a:p>
        </p:txBody>
      </p:sp>
      <p:sp>
        <p:nvSpPr>
          <p:cNvPr id="10" name="Flecha derecha 9"/>
          <p:cNvSpPr/>
          <p:nvPr/>
        </p:nvSpPr>
        <p:spPr>
          <a:xfrm>
            <a:off x="149975" y="471242"/>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11" name="Rectángulo 10"/>
          <p:cNvSpPr/>
          <p:nvPr/>
        </p:nvSpPr>
        <p:spPr>
          <a:xfrm>
            <a:off x="5721928" y="1280252"/>
            <a:ext cx="3200400" cy="2031325"/>
          </a:xfrm>
          <a:prstGeom prst="rect">
            <a:avLst/>
          </a:prstGeom>
        </p:spPr>
        <p:txBody>
          <a:bodyPr wrap="square">
            <a:spAutoFit/>
          </a:bodyPr>
          <a:lstStyle/>
          <a:p>
            <a:r>
              <a:rPr lang="es-EC" b="1" dirty="0" smtClean="0"/>
              <a:t>Características</a:t>
            </a:r>
          </a:p>
          <a:p>
            <a:pPr marL="285750" indent="-285750">
              <a:buFont typeface="Arial" panose="020B0604020202020204" pitchFamily="34" charset="0"/>
              <a:buChar char="•"/>
            </a:pPr>
            <a:r>
              <a:rPr lang="es-EC" dirty="0" smtClean="0"/>
              <a:t>Hierba tropical perenne</a:t>
            </a:r>
          </a:p>
          <a:p>
            <a:pPr marL="285750" indent="-285750">
              <a:buFont typeface="Arial" panose="020B0604020202020204" pitchFamily="34" charset="0"/>
              <a:buChar char="•"/>
            </a:pPr>
            <a:r>
              <a:rPr lang="es-EC" dirty="0" smtClean="0"/>
              <a:t>Posee pseudotallos </a:t>
            </a:r>
          </a:p>
          <a:p>
            <a:pPr marL="285750" indent="-285750">
              <a:buFont typeface="Arial" panose="020B0604020202020204" pitchFamily="34" charset="0"/>
              <a:buChar char="•"/>
            </a:pPr>
            <a:r>
              <a:rPr lang="es-EC" dirty="0" smtClean="0"/>
              <a:t>Monocultivo permanente</a:t>
            </a:r>
          </a:p>
          <a:p>
            <a:pPr marL="285750" indent="-285750">
              <a:buFont typeface="Arial" panose="020B0604020202020204" pitchFamily="34" charset="0"/>
              <a:buChar char="•"/>
            </a:pPr>
            <a:r>
              <a:rPr lang="es-EC" dirty="0" smtClean="0"/>
              <a:t>Ciclo productivo: 12 meses</a:t>
            </a:r>
          </a:p>
          <a:p>
            <a:pPr marL="285750" indent="-285750">
              <a:buFont typeface="Arial" panose="020B0604020202020204" pitchFamily="34" charset="0"/>
              <a:buChar char="•"/>
            </a:pPr>
            <a:r>
              <a:rPr lang="es-EC" dirty="0" smtClean="0"/>
              <a:t>Residuos: Almidón y biomasa lignocelulósica</a:t>
            </a:r>
            <a:endParaRPr lang="es-EC" dirty="0"/>
          </a:p>
        </p:txBody>
      </p:sp>
      <p:graphicFrame>
        <p:nvGraphicFramePr>
          <p:cNvPr id="6" name="Diagrama 5"/>
          <p:cNvGraphicFramePr/>
          <p:nvPr>
            <p:extLst>
              <p:ext uri="{D42A27DB-BD31-4B8C-83A1-F6EECF244321}">
                <p14:modId xmlns:p14="http://schemas.microsoft.com/office/powerpoint/2010/main" val="2915844330"/>
              </p:ext>
            </p:extLst>
          </p:nvPr>
        </p:nvGraphicFramePr>
        <p:xfrm>
          <a:off x="328182" y="2603908"/>
          <a:ext cx="5519304" cy="4052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51755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Imagen 12"/>
          <p:cNvPicPr>
            <a:picLocks noChangeAspect="1"/>
          </p:cNvPicPr>
          <p:nvPr/>
        </p:nvPicPr>
        <p:blipFill>
          <a:blip r:embed="rId3"/>
          <a:stretch>
            <a:fillRect/>
          </a:stretch>
        </p:blipFill>
        <p:spPr>
          <a:xfrm>
            <a:off x="-201577" y="2475930"/>
            <a:ext cx="5668273" cy="5668273"/>
          </a:xfrm>
          <a:prstGeom prst="rect">
            <a:avLst/>
          </a:prstGeom>
        </p:spPr>
      </p:pic>
      <p:sp>
        <p:nvSpPr>
          <p:cNvPr id="4" name="Rectángulo 3"/>
          <p:cNvSpPr/>
          <p:nvPr/>
        </p:nvSpPr>
        <p:spPr>
          <a:xfrm>
            <a:off x="4738450" y="1200208"/>
            <a:ext cx="3615840" cy="923330"/>
          </a:xfrm>
          <a:prstGeom prst="rect">
            <a:avLst/>
          </a:prstGeom>
          <a:ln>
            <a:solidFill>
              <a:schemeClr val="accent6">
                <a:lumMod val="50000"/>
              </a:schemeClr>
            </a:solidFill>
          </a:ln>
        </p:spPr>
        <p:txBody>
          <a:bodyPr wrap="square">
            <a:spAutoFit/>
          </a:bodyPr>
          <a:lstStyle/>
          <a:p>
            <a:pPr algn="just"/>
            <a:r>
              <a:rPr lang="es-EC" dirty="0" smtClean="0"/>
              <a:t>Energía obtenida </a:t>
            </a:r>
            <a:r>
              <a:rPr lang="es-EC" dirty="0"/>
              <a:t>a partir </a:t>
            </a:r>
            <a:r>
              <a:rPr lang="es-EC" dirty="0" smtClean="0"/>
              <a:t>de recursos </a:t>
            </a:r>
            <a:r>
              <a:rPr lang="es-EC" dirty="0"/>
              <a:t>renovables </a:t>
            </a:r>
            <a:r>
              <a:rPr lang="es-EC" dirty="0" smtClean="0"/>
              <a:t>o fuentes de energía inagotables.</a:t>
            </a:r>
            <a:endParaRPr lang="es-EC" dirty="0"/>
          </a:p>
        </p:txBody>
      </p:sp>
      <p:sp>
        <p:nvSpPr>
          <p:cNvPr id="5" name="Rectángulo 4"/>
          <p:cNvSpPr/>
          <p:nvPr/>
        </p:nvSpPr>
        <p:spPr>
          <a:xfrm>
            <a:off x="4738450" y="2579182"/>
            <a:ext cx="3615840" cy="923330"/>
          </a:xfrm>
          <a:prstGeom prst="rect">
            <a:avLst/>
          </a:prstGeom>
          <a:ln>
            <a:solidFill>
              <a:schemeClr val="accent6">
                <a:lumMod val="50000"/>
              </a:schemeClr>
            </a:solidFill>
          </a:ln>
        </p:spPr>
        <p:txBody>
          <a:bodyPr wrap="square">
            <a:spAutoFit/>
          </a:bodyPr>
          <a:lstStyle/>
          <a:p>
            <a:pPr algn="just"/>
            <a:r>
              <a:rPr lang="es-EC" dirty="0"/>
              <a:t>T</a:t>
            </a:r>
            <a:r>
              <a:rPr lang="es-EC" dirty="0" smtClean="0"/>
              <a:t>asa </a:t>
            </a:r>
            <a:r>
              <a:rPr lang="es-EC" dirty="0"/>
              <a:t>de </a:t>
            </a:r>
            <a:r>
              <a:rPr lang="es-EC" dirty="0" smtClean="0"/>
              <a:t>renovación igual </a:t>
            </a:r>
            <a:r>
              <a:rPr lang="es-EC" dirty="0"/>
              <a:t>o superior a la de su consumo (Domínguez &amp; Marcos, 2000). </a:t>
            </a:r>
          </a:p>
        </p:txBody>
      </p:sp>
      <p:sp>
        <p:nvSpPr>
          <p:cNvPr id="7" name="Rectángulo 6"/>
          <p:cNvSpPr/>
          <p:nvPr/>
        </p:nvSpPr>
        <p:spPr>
          <a:xfrm>
            <a:off x="4738450" y="3958156"/>
            <a:ext cx="3615840" cy="369332"/>
          </a:xfrm>
          <a:prstGeom prst="rect">
            <a:avLst/>
          </a:prstGeom>
          <a:ln>
            <a:solidFill>
              <a:schemeClr val="accent6">
                <a:lumMod val="50000"/>
              </a:schemeClr>
            </a:solidFill>
          </a:ln>
        </p:spPr>
        <p:txBody>
          <a:bodyPr wrap="square">
            <a:spAutoFit/>
          </a:bodyPr>
          <a:lstStyle/>
          <a:p>
            <a:r>
              <a:rPr lang="es-EC" dirty="0" smtClean="0"/>
              <a:t>Se </a:t>
            </a:r>
            <a:r>
              <a:rPr lang="es-EC" dirty="0"/>
              <a:t>distribuyen de forma extensiva </a:t>
            </a:r>
          </a:p>
        </p:txBody>
      </p:sp>
      <p:sp>
        <p:nvSpPr>
          <p:cNvPr id="9" name="Título 2"/>
          <p:cNvSpPr>
            <a:spLocks noGrp="1"/>
          </p:cNvSpPr>
          <p:nvPr>
            <p:ph type="title"/>
          </p:nvPr>
        </p:nvSpPr>
        <p:spPr>
          <a:xfrm>
            <a:off x="779098" y="159312"/>
            <a:ext cx="4596466" cy="887125"/>
          </a:xfrm>
        </p:spPr>
        <p:txBody>
          <a:bodyPr>
            <a:normAutofit/>
          </a:bodyPr>
          <a:lstStyle/>
          <a:p>
            <a:r>
              <a:rPr lang="es-EC" dirty="0" smtClean="0">
                <a:latin typeface="Tw Cen MT Condensed Extra Bold" panose="020B0803020202020204" pitchFamily="34" charset="0"/>
              </a:rPr>
              <a:t>Energías Renovables </a:t>
            </a:r>
            <a:endParaRPr lang="es-EC" dirty="0">
              <a:latin typeface="Tw Cen MT Condensed Extra Bold" panose="020B0803020202020204" pitchFamily="34" charset="0"/>
            </a:endParaRPr>
          </a:p>
        </p:txBody>
      </p:sp>
      <p:sp>
        <p:nvSpPr>
          <p:cNvPr id="10" name="Flecha derecha 9"/>
          <p:cNvSpPr/>
          <p:nvPr/>
        </p:nvSpPr>
        <p:spPr>
          <a:xfrm>
            <a:off x="149975" y="471242"/>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11" name="Flecha abajo 10"/>
          <p:cNvSpPr/>
          <p:nvPr/>
        </p:nvSpPr>
        <p:spPr>
          <a:xfrm>
            <a:off x="6428606" y="2175164"/>
            <a:ext cx="235527" cy="352392"/>
          </a:xfrm>
          <a:prstGeom prst="down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Flecha abajo 11"/>
          <p:cNvSpPr/>
          <p:nvPr/>
        </p:nvSpPr>
        <p:spPr>
          <a:xfrm>
            <a:off x="6428605" y="3549564"/>
            <a:ext cx="235527" cy="352392"/>
          </a:xfrm>
          <a:prstGeom prst="down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67363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2076945" y="2519214"/>
            <a:ext cx="2025619" cy="584775"/>
          </a:xfrm>
          <a:prstGeom prst="rect">
            <a:avLst/>
          </a:prstGeom>
        </p:spPr>
        <p:txBody>
          <a:bodyPr wrap="none">
            <a:spAutoFit/>
          </a:bodyPr>
          <a:lstStyle/>
          <a:p>
            <a:r>
              <a:rPr lang="es-EC" sz="1600" dirty="0"/>
              <a:t>C</a:t>
            </a:r>
            <a:r>
              <a:rPr lang="es-EC" sz="1600" dirty="0" smtClean="0"/>
              <a:t>omponente espacial </a:t>
            </a:r>
            <a:endParaRPr lang="es-EC" sz="1600" dirty="0"/>
          </a:p>
          <a:p>
            <a:pPr algn="ctr"/>
            <a:r>
              <a:rPr lang="es-EC" sz="1600" dirty="0" smtClean="0"/>
              <a:t>¿Dónde?</a:t>
            </a:r>
            <a:endParaRPr lang="es-EC" sz="1600" dirty="0"/>
          </a:p>
        </p:txBody>
      </p:sp>
      <p:sp>
        <p:nvSpPr>
          <p:cNvPr id="7" name="Rectángulo 6"/>
          <p:cNvSpPr/>
          <p:nvPr/>
        </p:nvSpPr>
        <p:spPr>
          <a:xfrm>
            <a:off x="5189772" y="2549339"/>
            <a:ext cx="2274969" cy="584775"/>
          </a:xfrm>
          <a:prstGeom prst="rect">
            <a:avLst/>
          </a:prstGeom>
        </p:spPr>
        <p:txBody>
          <a:bodyPr wrap="square">
            <a:spAutoFit/>
          </a:bodyPr>
          <a:lstStyle/>
          <a:p>
            <a:pPr algn="ctr"/>
            <a:r>
              <a:rPr lang="es-EC" sz="1600" dirty="0"/>
              <a:t>C</a:t>
            </a:r>
            <a:r>
              <a:rPr lang="es-EC" sz="1600" dirty="0" smtClean="0"/>
              <a:t>omponente </a:t>
            </a:r>
            <a:r>
              <a:rPr lang="es-EC" sz="1600" dirty="0"/>
              <a:t>temático </a:t>
            </a:r>
            <a:endParaRPr lang="es-EC" sz="1600" dirty="0" smtClean="0"/>
          </a:p>
          <a:p>
            <a:pPr algn="ctr"/>
            <a:r>
              <a:rPr lang="es-EC" sz="1600" dirty="0" smtClean="0"/>
              <a:t>¿</a:t>
            </a:r>
            <a:r>
              <a:rPr lang="es-EC" sz="1600" dirty="0"/>
              <a:t>Qué</a:t>
            </a:r>
            <a:r>
              <a:rPr lang="es-EC" sz="1600" dirty="0" smtClean="0"/>
              <a:t>?</a:t>
            </a:r>
          </a:p>
        </p:txBody>
      </p:sp>
      <p:sp>
        <p:nvSpPr>
          <p:cNvPr id="8" name="Título 1">
            <a:extLst>
              <a:ext uri="{FF2B5EF4-FFF2-40B4-BE49-F238E27FC236}">
                <a16:creationId xmlns:a16="http://schemas.microsoft.com/office/drawing/2014/main" id="{2C049BD4-25FF-2F4E-A4BD-D997BB73ABE6}"/>
              </a:ext>
            </a:extLst>
          </p:cNvPr>
          <p:cNvSpPr>
            <a:spLocks noGrp="1"/>
          </p:cNvSpPr>
          <p:nvPr>
            <p:ph type="title"/>
          </p:nvPr>
        </p:nvSpPr>
        <p:spPr>
          <a:xfrm>
            <a:off x="891887" y="258306"/>
            <a:ext cx="8252113" cy="689137"/>
          </a:xfrm>
        </p:spPr>
        <p:txBody>
          <a:bodyPr>
            <a:normAutofit fontScale="90000"/>
          </a:bodyPr>
          <a:lstStyle/>
          <a:p>
            <a:r>
              <a:rPr lang="es-EC" dirty="0" smtClean="0">
                <a:latin typeface="Tw Cen MT Condensed Extra Bold" panose="020B0803020202020204" pitchFamily="34" charset="0"/>
              </a:rPr>
              <a:t>Sistemas de Información Geográfica -SIG</a:t>
            </a:r>
            <a:endParaRPr lang="es-EC" dirty="0">
              <a:latin typeface="Tw Cen MT Condensed Extra Bold" panose="020B0803020202020204" pitchFamily="34" charset="0"/>
            </a:endParaRPr>
          </a:p>
        </p:txBody>
      </p:sp>
      <p:sp>
        <p:nvSpPr>
          <p:cNvPr id="9" name="Flecha derecha 8"/>
          <p:cNvSpPr/>
          <p:nvPr/>
        </p:nvSpPr>
        <p:spPr>
          <a:xfrm>
            <a:off x="149975" y="471242"/>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10" name="Rectángulo 9"/>
          <p:cNvSpPr/>
          <p:nvPr/>
        </p:nvSpPr>
        <p:spPr>
          <a:xfrm>
            <a:off x="2076945" y="1210271"/>
            <a:ext cx="5387796" cy="923330"/>
          </a:xfrm>
          <a:prstGeom prst="rect">
            <a:avLst/>
          </a:prstGeom>
          <a:solidFill>
            <a:schemeClr val="accent6">
              <a:lumMod val="20000"/>
              <a:lumOff val="80000"/>
            </a:schemeClr>
          </a:solidFill>
          <a:ln>
            <a:solidFill>
              <a:schemeClr val="tx1">
                <a:lumMod val="50000"/>
                <a:lumOff val="50000"/>
              </a:schemeClr>
            </a:solidFill>
          </a:ln>
        </p:spPr>
        <p:txBody>
          <a:bodyPr wrap="square">
            <a:spAutoFit/>
          </a:bodyPr>
          <a:lstStyle/>
          <a:p>
            <a:pPr lvl="0" algn="just"/>
            <a:r>
              <a:rPr lang="es-EC" dirty="0">
                <a:solidFill>
                  <a:prstClr val="black"/>
                </a:solidFill>
              </a:rPr>
              <a:t>A</a:t>
            </a:r>
            <a:r>
              <a:rPr lang="es-EC" dirty="0" smtClean="0">
                <a:solidFill>
                  <a:prstClr val="black"/>
                </a:solidFill>
              </a:rPr>
              <a:t>lmacenar </a:t>
            </a:r>
            <a:r>
              <a:rPr lang="es-EC" dirty="0">
                <a:solidFill>
                  <a:prstClr val="black"/>
                </a:solidFill>
              </a:rPr>
              <a:t>información de un acontecimiento, fenómeno o territorio y ligarla espacialmente a una </a:t>
            </a:r>
            <a:r>
              <a:rPr lang="es-EC" dirty="0" smtClean="0">
                <a:solidFill>
                  <a:prstClr val="black"/>
                </a:solidFill>
              </a:rPr>
              <a:t>superficie, para luego </a:t>
            </a:r>
            <a:r>
              <a:rPr lang="es-EC" dirty="0">
                <a:solidFill>
                  <a:prstClr val="black"/>
                </a:solidFill>
              </a:rPr>
              <a:t>representar en un </a:t>
            </a:r>
            <a:r>
              <a:rPr lang="es-EC" dirty="0" smtClean="0">
                <a:solidFill>
                  <a:prstClr val="black"/>
                </a:solidFill>
              </a:rPr>
              <a:t>mapa</a:t>
            </a:r>
            <a:r>
              <a:rPr lang="es-EC" dirty="0"/>
              <a:t>.</a:t>
            </a:r>
            <a:endParaRPr lang="es-EC" dirty="0">
              <a:solidFill>
                <a:prstClr val="black"/>
              </a:solidFill>
            </a:endParaRPr>
          </a:p>
        </p:txBody>
      </p:sp>
      <p:sp>
        <p:nvSpPr>
          <p:cNvPr id="3" name="Rectángulo 2"/>
          <p:cNvSpPr/>
          <p:nvPr/>
        </p:nvSpPr>
        <p:spPr>
          <a:xfrm>
            <a:off x="3026734" y="3380575"/>
            <a:ext cx="3194401" cy="338554"/>
          </a:xfrm>
          <a:prstGeom prst="rect">
            <a:avLst/>
          </a:prstGeom>
        </p:spPr>
        <p:txBody>
          <a:bodyPr wrap="none">
            <a:spAutoFit/>
          </a:bodyPr>
          <a:lstStyle/>
          <a:p>
            <a:r>
              <a:rPr lang="es-EC" sz="1600" dirty="0"/>
              <a:t>Ambos son independientes entres sí</a:t>
            </a:r>
          </a:p>
        </p:txBody>
      </p:sp>
      <p:cxnSp>
        <p:nvCxnSpPr>
          <p:cNvPr id="12" name="Conector angular 11"/>
          <p:cNvCxnSpPr>
            <a:stCxn id="10" idx="1"/>
            <a:endCxn id="6" idx="0"/>
          </p:cNvCxnSpPr>
          <p:nvPr/>
        </p:nvCxnSpPr>
        <p:spPr>
          <a:xfrm rot="10800000" flipH="1" flipV="1">
            <a:off x="2076945" y="1671936"/>
            <a:ext cx="1012810" cy="847278"/>
          </a:xfrm>
          <a:prstGeom prst="bentConnector4">
            <a:avLst>
              <a:gd name="adj1" fmla="val -22571"/>
              <a:gd name="adj2" fmla="val 7724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angular 16"/>
          <p:cNvCxnSpPr>
            <a:stCxn id="10" idx="3"/>
            <a:endCxn id="7" idx="0"/>
          </p:cNvCxnSpPr>
          <p:nvPr/>
        </p:nvCxnSpPr>
        <p:spPr>
          <a:xfrm flipH="1">
            <a:off x="6327257" y="1671936"/>
            <a:ext cx="1137484" cy="877403"/>
          </a:xfrm>
          <a:prstGeom prst="bentConnector4">
            <a:avLst>
              <a:gd name="adj1" fmla="val -20097"/>
              <a:gd name="adj2" fmla="val 7630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angular 18"/>
          <p:cNvCxnSpPr>
            <a:stCxn id="6" idx="2"/>
            <a:endCxn id="3" idx="0"/>
          </p:cNvCxnSpPr>
          <p:nvPr/>
        </p:nvCxnSpPr>
        <p:spPr>
          <a:xfrm rot="16200000" flipH="1">
            <a:off x="3718552" y="2475192"/>
            <a:ext cx="276586" cy="153418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angular 20"/>
          <p:cNvCxnSpPr>
            <a:stCxn id="7" idx="2"/>
          </p:cNvCxnSpPr>
          <p:nvPr/>
        </p:nvCxnSpPr>
        <p:spPr>
          <a:xfrm rot="5400000">
            <a:off x="5420799" y="2337250"/>
            <a:ext cx="109595" cy="170332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p:nvPicPr>
        <p:blipFill>
          <a:blip r:embed="rId4"/>
          <a:stretch>
            <a:fillRect/>
          </a:stretch>
        </p:blipFill>
        <p:spPr>
          <a:xfrm>
            <a:off x="343938" y="3380575"/>
            <a:ext cx="2939780" cy="3458565"/>
          </a:xfrm>
          <a:prstGeom prst="rect">
            <a:avLst/>
          </a:prstGeom>
        </p:spPr>
      </p:pic>
    </p:spTree>
    <p:extLst>
      <p:ext uri="{BB962C8B-B14F-4D97-AF65-F5344CB8AC3E}">
        <p14:creationId xmlns:p14="http://schemas.microsoft.com/office/powerpoint/2010/main" val="4166300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968072" y="1273577"/>
            <a:ext cx="7704873" cy="923330"/>
          </a:xfrm>
          <a:prstGeom prst="rect">
            <a:avLst/>
          </a:prstGeom>
          <a:solidFill>
            <a:schemeClr val="accent6">
              <a:lumMod val="40000"/>
              <a:lumOff val="60000"/>
            </a:schemeClr>
          </a:solidFill>
        </p:spPr>
        <p:txBody>
          <a:bodyPr wrap="square">
            <a:spAutoFit/>
          </a:bodyPr>
          <a:lstStyle/>
          <a:p>
            <a:r>
              <a:rPr lang="es-EC" dirty="0"/>
              <a:t>H</a:t>
            </a:r>
            <a:r>
              <a:rPr lang="es-EC" dirty="0" smtClean="0"/>
              <a:t>erramienta </a:t>
            </a:r>
            <a:r>
              <a:rPr lang="es-EC" dirty="0"/>
              <a:t>que consiste en la evaluación completa entre variables, integración de múltiples alternativas y limitaciones que </a:t>
            </a:r>
            <a:r>
              <a:rPr lang="es-EC" dirty="0" smtClean="0"/>
              <a:t>permiten </a:t>
            </a:r>
            <a:r>
              <a:rPr lang="es-EC" dirty="0"/>
              <a:t>dar solución a cualquier problema en particular (Manzano S, Pineda J, &amp; Gómez A, 2019).</a:t>
            </a:r>
          </a:p>
        </p:txBody>
      </p:sp>
      <p:sp>
        <p:nvSpPr>
          <p:cNvPr id="3" name="Rectángulo 2"/>
          <p:cNvSpPr/>
          <p:nvPr/>
        </p:nvSpPr>
        <p:spPr>
          <a:xfrm>
            <a:off x="547074" y="3035849"/>
            <a:ext cx="4273433" cy="646331"/>
          </a:xfrm>
          <a:prstGeom prst="rect">
            <a:avLst/>
          </a:prstGeom>
        </p:spPr>
        <p:txBody>
          <a:bodyPr wrap="square">
            <a:spAutoFit/>
          </a:bodyPr>
          <a:lstStyle/>
          <a:p>
            <a:r>
              <a:rPr lang="es-EC" dirty="0" smtClean="0"/>
              <a:t>Objetos </a:t>
            </a:r>
            <a:r>
              <a:rPr lang="es-EC" dirty="0"/>
              <a:t>o entidades espaciales susceptibles a evaluación, jerarquización y orden. </a:t>
            </a:r>
          </a:p>
        </p:txBody>
      </p:sp>
      <p:sp>
        <p:nvSpPr>
          <p:cNvPr id="6" name="Título 1">
            <a:extLst>
              <a:ext uri="{FF2B5EF4-FFF2-40B4-BE49-F238E27FC236}">
                <a16:creationId xmlns:a16="http://schemas.microsoft.com/office/drawing/2014/main" id="{2C049BD4-25FF-2F4E-A4BD-D997BB73ABE6}"/>
              </a:ext>
            </a:extLst>
          </p:cNvPr>
          <p:cNvSpPr>
            <a:spLocks noGrp="1"/>
          </p:cNvSpPr>
          <p:nvPr>
            <p:ph type="title"/>
          </p:nvPr>
        </p:nvSpPr>
        <p:spPr>
          <a:xfrm>
            <a:off x="741912" y="267230"/>
            <a:ext cx="8252113" cy="689137"/>
          </a:xfrm>
        </p:spPr>
        <p:txBody>
          <a:bodyPr>
            <a:normAutofit fontScale="90000"/>
          </a:bodyPr>
          <a:lstStyle/>
          <a:p>
            <a:r>
              <a:rPr lang="es-EC" dirty="0" smtClean="0">
                <a:latin typeface="Tw Cen MT Condensed Extra Bold" panose="020B0803020202020204" pitchFamily="34" charset="0"/>
              </a:rPr>
              <a:t>Evaluación Multicriterio</a:t>
            </a:r>
            <a:endParaRPr lang="es-EC" dirty="0">
              <a:latin typeface="Tw Cen MT Condensed Extra Bold" panose="020B0803020202020204" pitchFamily="34" charset="0"/>
            </a:endParaRPr>
          </a:p>
        </p:txBody>
      </p:sp>
      <p:sp>
        <p:nvSpPr>
          <p:cNvPr id="7" name="Flecha derecha 6"/>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8" name="Rectángulo 7"/>
          <p:cNvSpPr/>
          <p:nvPr/>
        </p:nvSpPr>
        <p:spPr>
          <a:xfrm>
            <a:off x="1541962" y="2631398"/>
            <a:ext cx="2283658" cy="369332"/>
          </a:xfrm>
          <a:prstGeom prst="rect">
            <a:avLst/>
          </a:prstGeom>
        </p:spPr>
        <p:txBody>
          <a:bodyPr wrap="square">
            <a:spAutoFit/>
          </a:bodyPr>
          <a:lstStyle/>
          <a:p>
            <a:r>
              <a:rPr lang="es-EC" b="1" dirty="0" smtClean="0"/>
              <a:t>A L T E R N A T I V A S </a:t>
            </a:r>
            <a:endParaRPr lang="es-EC" b="1" dirty="0"/>
          </a:p>
        </p:txBody>
      </p:sp>
      <p:sp>
        <p:nvSpPr>
          <p:cNvPr id="9" name="Rectángulo 8"/>
          <p:cNvSpPr/>
          <p:nvPr/>
        </p:nvSpPr>
        <p:spPr>
          <a:xfrm>
            <a:off x="5629053" y="2666517"/>
            <a:ext cx="2491476" cy="369332"/>
          </a:xfrm>
          <a:prstGeom prst="rect">
            <a:avLst/>
          </a:prstGeom>
        </p:spPr>
        <p:txBody>
          <a:bodyPr wrap="square">
            <a:spAutoFit/>
          </a:bodyPr>
          <a:lstStyle/>
          <a:p>
            <a:r>
              <a:rPr lang="es-EC" b="1" dirty="0" smtClean="0"/>
              <a:t>R E S T R I C </a:t>
            </a:r>
            <a:r>
              <a:rPr lang="es-EC" b="1" dirty="0" err="1" smtClean="0"/>
              <a:t>C</a:t>
            </a:r>
            <a:r>
              <a:rPr lang="es-EC" b="1" dirty="0" smtClean="0"/>
              <a:t> I O N E S </a:t>
            </a:r>
            <a:endParaRPr lang="es-EC" b="1" dirty="0"/>
          </a:p>
        </p:txBody>
      </p:sp>
      <p:sp>
        <p:nvSpPr>
          <p:cNvPr id="10" name="Rectángulo 9"/>
          <p:cNvSpPr/>
          <p:nvPr/>
        </p:nvSpPr>
        <p:spPr>
          <a:xfrm>
            <a:off x="5077510" y="3035849"/>
            <a:ext cx="4273433" cy="646331"/>
          </a:xfrm>
          <a:prstGeom prst="rect">
            <a:avLst/>
          </a:prstGeom>
        </p:spPr>
        <p:txBody>
          <a:bodyPr wrap="square">
            <a:spAutoFit/>
          </a:bodyPr>
          <a:lstStyle/>
          <a:p>
            <a:r>
              <a:rPr lang="es-EC" dirty="0"/>
              <a:t>E</a:t>
            </a:r>
            <a:r>
              <a:rPr lang="es-EC" dirty="0" smtClean="0"/>
              <a:t>ntidades espaciales que condicionan y limitan una evaluación. </a:t>
            </a:r>
            <a:endParaRPr lang="es-EC" dirty="0"/>
          </a:p>
        </p:txBody>
      </p:sp>
      <p:cxnSp>
        <p:nvCxnSpPr>
          <p:cNvPr id="12" name="Conector angular 11"/>
          <p:cNvCxnSpPr>
            <a:stCxn id="2" idx="1"/>
            <a:endCxn id="8" idx="1"/>
          </p:cNvCxnSpPr>
          <p:nvPr/>
        </p:nvCxnSpPr>
        <p:spPr>
          <a:xfrm rot="10800000" flipH="1" flipV="1">
            <a:off x="968072" y="1735242"/>
            <a:ext cx="573890" cy="1080822"/>
          </a:xfrm>
          <a:prstGeom prst="bentConnector3">
            <a:avLst>
              <a:gd name="adj1" fmla="val -3983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angular 13"/>
          <p:cNvCxnSpPr>
            <a:stCxn id="2" idx="3"/>
            <a:endCxn id="9" idx="3"/>
          </p:cNvCxnSpPr>
          <p:nvPr/>
        </p:nvCxnSpPr>
        <p:spPr>
          <a:xfrm flipH="1">
            <a:off x="8120529" y="1735242"/>
            <a:ext cx="552416" cy="1115941"/>
          </a:xfrm>
          <a:prstGeom prst="bentConnector3">
            <a:avLst>
              <a:gd name="adj1" fmla="val -41382"/>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Imagen 15"/>
          <p:cNvPicPr>
            <a:picLocks noChangeAspect="1"/>
          </p:cNvPicPr>
          <p:nvPr/>
        </p:nvPicPr>
        <p:blipFill>
          <a:blip r:embed="rId3"/>
          <a:stretch>
            <a:fillRect/>
          </a:stretch>
        </p:blipFill>
        <p:spPr>
          <a:xfrm>
            <a:off x="1848080" y="3839672"/>
            <a:ext cx="5157795" cy="2713081"/>
          </a:xfrm>
          <a:prstGeom prst="rect">
            <a:avLst/>
          </a:prstGeom>
        </p:spPr>
      </p:pic>
    </p:spTree>
    <p:extLst>
      <p:ext uri="{BB962C8B-B14F-4D97-AF65-F5344CB8AC3E}">
        <p14:creationId xmlns:p14="http://schemas.microsoft.com/office/powerpoint/2010/main" val="2539378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535703101"/>
              </p:ext>
            </p:extLst>
          </p:nvPr>
        </p:nvGraphicFramePr>
        <p:xfrm>
          <a:off x="914400" y="623454"/>
          <a:ext cx="7536873" cy="5347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7971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p:cNvSpPr/>
          <p:nvPr/>
        </p:nvSpPr>
        <p:spPr>
          <a:xfrm>
            <a:off x="3883365" y="943075"/>
            <a:ext cx="4572000" cy="1323439"/>
          </a:xfrm>
          <a:prstGeom prst="rect">
            <a:avLst/>
          </a:prstGeom>
          <a:ln>
            <a:solidFill>
              <a:schemeClr val="accent6">
                <a:lumMod val="50000"/>
              </a:schemeClr>
            </a:solidFill>
          </a:ln>
        </p:spPr>
        <p:txBody>
          <a:bodyPr>
            <a:spAutoFit/>
          </a:bodyPr>
          <a:lstStyle/>
          <a:p>
            <a:pPr algn="just"/>
            <a:r>
              <a:rPr lang="es-EC" sz="1600" dirty="0"/>
              <a:t>E</a:t>
            </a:r>
            <a:r>
              <a:rPr lang="es-EC" sz="1600" dirty="0" smtClean="0"/>
              <a:t>structurar </a:t>
            </a:r>
            <a:r>
              <a:rPr lang="es-EC" sz="1600" dirty="0"/>
              <a:t>la información, priorizar variables, analizar la información por partes y observar los efectos que se generarían si se efectúan cambios de prioridades o grados de importancia en cada variable. </a:t>
            </a:r>
          </a:p>
        </p:txBody>
      </p:sp>
      <p:sp>
        <p:nvSpPr>
          <p:cNvPr id="8" name="Título 1">
            <a:extLst>
              <a:ext uri="{FF2B5EF4-FFF2-40B4-BE49-F238E27FC236}">
                <a16:creationId xmlns:a16="http://schemas.microsoft.com/office/drawing/2014/main" id="{2C049BD4-25FF-2F4E-A4BD-D997BB73ABE6}"/>
              </a:ext>
            </a:extLst>
          </p:cNvPr>
          <p:cNvSpPr>
            <a:spLocks noGrp="1"/>
          </p:cNvSpPr>
          <p:nvPr>
            <p:ph type="title"/>
          </p:nvPr>
        </p:nvSpPr>
        <p:spPr>
          <a:xfrm>
            <a:off x="741912" y="253938"/>
            <a:ext cx="8252113" cy="689137"/>
          </a:xfrm>
        </p:spPr>
        <p:txBody>
          <a:bodyPr>
            <a:normAutofit fontScale="90000"/>
          </a:bodyPr>
          <a:lstStyle/>
          <a:p>
            <a:r>
              <a:rPr lang="es-EC" dirty="0" smtClean="0">
                <a:latin typeface="Tw Cen MT Condensed Extra Bold" panose="020B0803020202020204" pitchFamily="34" charset="0"/>
              </a:rPr>
              <a:t>Proceso de Análisis Jerárquico</a:t>
            </a:r>
            <a:endParaRPr lang="es-EC" dirty="0">
              <a:latin typeface="Tw Cen MT Condensed Extra Bold" panose="020B0803020202020204" pitchFamily="34" charset="0"/>
            </a:endParaRPr>
          </a:p>
        </p:txBody>
      </p:sp>
      <p:sp>
        <p:nvSpPr>
          <p:cNvPr id="9" name="Flecha derecha 8"/>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pic>
        <p:nvPicPr>
          <p:cNvPr id="10" name="Imagen 9"/>
          <p:cNvPicPr>
            <a:picLocks noChangeAspect="1"/>
          </p:cNvPicPr>
          <p:nvPr/>
        </p:nvPicPr>
        <p:blipFill>
          <a:blip r:embed="rId3"/>
          <a:stretch>
            <a:fillRect/>
          </a:stretch>
        </p:blipFill>
        <p:spPr>
          <a:xfrm>
            <a:off x="1464489" y="2482554"/>
            <a:ext cx="5983491" cy="4014989"/>
          </a:xfrm>
          <a:prstGeom prst="rect">
            <a:avLst/>
          </a:prstGeom>
        </p:spPr>
      </p:pic>
      <p:sp>
        <p:nvSpPr>
          <p:cNvPr id="11" name="Rectángulo 10"/>
          <p:cNvSpPr/>
          <p:nvPr/>
        </p:nvSpPr>
        <p:spPr>
          <a:xfrm>
            <a:off x="1686161" y="6251918"/>
            <a:ext cx="3568803" cy="461665"/>
          </a:xfrm>
          <a:prstGeom prst="rect">
            <a:avLst/>
          </a:prstGeom>
        </p:spPr>
        <p:txBody>
          <a:bodyPr wrap="square">
            <a:spAutoFit/>
          </a:bodyPr>
          <a:lstStyle/>
          <a:p>
            <a:pPr>
              <a:spcAft>
                <a:spcPts val="0"/>
              </a:spcAft>
            </a:pPr>
            <a:r>
              <a:rPr lang="es-EC" sz="1200" b="1" i="1" dirty="0">
                <a:latin typeface="Arial" panose="020B0604020202020204" pitchFamily="34" charset="0"/>
                <a:ea typeface="DengXian"/>
              </a:rPr>
              <a:t>Escala fundamental de comparación por pares de </a:t>
            </a:r>
            <a:r>
              <a:rPr lang="es-EC" sz="1200" b="1" i="1" dirty="0" smtClean="0">
                <a:latin typeface="Arial" panose="020B0604020202020204" pitchFamily="34" charset="0"/>
                <a:ea typeface="DengXian"/>
              </a:rPr>
              <a:t>Saaty (Saaty</a:t>
            </a:r>
            <a:r>
              <a:rPr lang="es-EC" sz="1200" b="1" i="1" dirty="0">
                <a:latin typeface="Arial" panose="020B0604020202020204" pitchFamily="34" charset="0"/>
                <a:ea typeface="DengXian"/>
              </a:rPr>
              <a:t>, 1977)</a:t>
            </a:r>
          </a:p>
        </p:txBody>
      </p:sp>
      <mc:AlternateContent xmlns:mc="http://schemas.openxmlformats.org/markup-compatibility/2006" xmlns:a14="http://schemas.microsoft.com/office/drawing/2010/main">
        <mc:Choice Requires="a14">
          <p:sp>
            <p:nvSpPr>
              <p:cNvPr id="12" name="Rectángulo 11"/>
              <p:cNvSpPr/>
              <p:nvPr/>
            </p:nvSpPr>
            <p:spPr>
              <a:xfrm>
                <a:off x="1057780" y="480166"/>
                <a:ext cx="2004075" cy="1875322"/>
              </a:xfrm>
              <a:prstGeom prst="rect">
                <a:avLst/>
              </a:prstGeom>
            </p:spPr>
            <p:txBody>
              <a:bodyPr wrap="square">
                <a:spAutoFit/>
              </a:bodyPr>
              <a:lstStyle/>
              <a:p>
                <a:pPr indent="457200" algn="ctr">
                  <a:lnSpc>
                    <a:spcPct val="150000"/>
                  </a:lnSpc>
                  <a:spcAft>
                    <a:spcPts val="1200"/>
                  </a:spcAft>
                </a:pPr>
                <a14:m>
                  <m:oMathPara xmlns:m="http://schemas.openxmlformats.org/officeDocument/2006/math">
                    <m:oMathParaPr>
                      <m:jc m:val="centerGroup"/>
                    </m:oMathParaPr>
                    <m:oMath xmlns:m="http://schemas.openxmlformats.org/officeDocument/2006/math">
                      <m:d>
                        <m:dPr>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m>
                            <m:mPr>
                              <m:mcs>
                                <m:mc>
                                  <m:mcPr>
                                    <m:count m:val="3"/>
                                    <m:mcJc m:val="center"/>
                                  </m:mcPr>
                                </m:mc>
                              </m:mcs>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mPr>
                            <m:m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1</m:t>
                                </m:r>
                              </m:e>
                              <m:e>
                                <m:sSub>
                                  <m:sSubPr>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𝑤</m:t>
                                    </m:r>
                                  </m:e>
                                  <m: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𝑤</m:t>
                                    </m:r>
                                  </m:e>
                                  <m: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e>
                              <m:e>
                                <m:m>
                                  <m:mPr>
                                    <m:mcs>
                                      <m:mc>
                                        <m:mcPr>
                                          <m:count m:val="2"/>
                                          <m:mcJc m:val="center"/>
                                        </m:mcPr>
                                      </m:mc>
                                    </m:mcs>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mPr>
                                  <m:m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m:t>
                                      </m:r>
                                    </m:e>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 </m:t>
                                      </m:r>
                                      <m:sSub>
                                        <m:sSubPr>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𝑤</m:t>
                                          </m:r>
                                        </m:e>
                                        <m: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𝑤</m:t>
                                          </m:r>
                                        </m:e>
                                        <m: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mr>
                                </m:m>
                              </m:e>
                            </m:mr>
                            <m:mr>
                              <m:e>
                                <m:sSub>
                                  <m:sSubPr>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𝑤</m:t>
                                    </m:r>
                                  </m:e>
                                  <m: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𝑤</m:t>
                                    </m:r>
                                  </m:e>
                                  <m: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e>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1</m:t>
                                </m:r>
                              </m:e>
                              <m:e>
                                <m:m>
                                  <m:mPr>
                                    <m:mcs>
                                      <m:mc>
                                        <m:mcPr>
                                          <m:count m:val="2"/>
                                          <m:mcJc m:val="center"/>
                                        </m:mcPr>
                                      </m:mc>
                                    </m:mcs>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mPr>
                                  <m:m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m:t>
                                      </m:r>
                                    </m:e>
                                    <m:e>
                                      <m:sSub>
                                        <m:sSubPr>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𝑤</m:t>
                                          </m:r>
                                        </m:e>
                                        <m: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𝑤</m:t>
                                          </m:r>
                                        </m:e>
                                        <m: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mr>
                                </m:m>
                              </m:e>
                            </m:mr>
                            <m:mr>
                              <m:e>
                                <m:m>
                                  <m:mPr>
                                    <m:mcs>
                                      <m:mc>
                                        <m:mcPr>
                                          <m:count m:val="1"/>
                                          <m:mcJc m:val="center"/>
                                        </m:mcPr>
                                      </m:mc>
                                    </m:mcs>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mPr>
                                  <m:m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m:t>
                                      </m:r>
                                    </m:e>
                                  </m:mr>
                                  <m:mr>
                                    <m:e>
                                      <m:sSub>
                                        <m:sSubPr>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𝑤</m:t>
                                          </m:r>
                                        </m:e>
                                        <m: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𝑤</m:t>
                                          </m:r>
                                        </m:e>
                                        <m: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mr>
                                </m:m>
                              </m:e>
                              <m:e>
                                <m:m>
                                  <m:mPr>
                                    <m:mcs>
                                      <m:mc>
                                        <m:mcPr>
                                          <m:count m:val="1"/>
                                          <m:mcJc m:val="center"/>
                                        </m:mcPr>
                                      </m:mc>
                                    </m:mcs>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mPr>
                                  <m:m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m:t>
                                      </m:r>
                                    </m:e>
                                  </m:mr>
                                  <m:mr>
                                    <m:e>
                                      <m:sSub>
                                        <m:sSubPr>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𝑤</m:t>
                                          </m:r>
                                        </m:e>
                                        <m: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𝑤</m:t>
                                          </m:r>
                                        </m:e>
                                        <m:sub>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e>
                                  </m:mr>
                                </m:m>
                              </m:e>
                              <m:e>
                                <m:m>
                                  <m:mPr>
                                    <m:mcs>
                                      <m:mc>
                                        <m:mcPr>
                                          <m:count m:val="1"/>
                                          <m:mcJc m:val="center"/>
                                        </m:mcPr>
                                      </m:mc>
                                    </m:mcs>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mPr>
                                  <m:mr>
                                    <m:e>
                                      <m:m>
                                        <m:mPr>
                                          <m:mcs>
                                            <m:mc>
                                              <m:mcPr>
                                                <m:count m:val="2"/>
                                                <m:mcJc m:val="center"/>
                                              </m:mcPr>
                                            </m:mc>
                                          </m:mcs>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mPr>
                                        <m:m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m:t>
                                            </m:r>
                                          </m:e>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m:t>
                                            </m:r>
                                          </m:e>
                                        </m:mr>
                                      </m:m>
                                    </m:e>
                                  </m:mr>
                                  <m:mr>
                                    <m:e>
                                      <m:m>
                                        <m:mPr>
                                          <m:mcs>
                                            <m:mc>
                                              <m:mcPr>
                                                <m:count m:val="2"/>
                                                <m:mcJc m:val="center"/>
                                              </m:mcPr>
                                            </m:mc>
                                          </m:mcs>
                                          <m:ctrlP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ctrlPr>
                                        </m:mPr>
                                        <m:m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m:t>
                                            </m:r>
                                          </m:e>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1</m:t>
                                            </m:r>
                                          </m:e>
                                        </m:mr>
                                      </m:m>
                                    </m:e>
                                  </m:mr>
                                </m:m>
                              </m:e>
                            </m:mr>
                          </m:m>
                        </m:e>
                      </m:d>
                    </m:oMath>
                  </m:oMathPara>
                </a14:m>
                <a:endParaRPr lang="es-EC" dirty="0">
                  <a:solidFill>
                    <a:srgbClr val="000000"/>
                  </a:solidFill>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1057780" y="480166"/>
                <a:ext cx="2004075" cy="1875322"/>
              </a:xfrm>
              <a:prstGeom prst="rect">
                <a:avLst/>
              </a:prstGeom>
              <a:blipFill>
                <a:blip r:embed="rId4"/>
                <a:stretch>
                  <a:fillRect l="-30793" r="-28354"/>
                </a:stretch>
              </a:blipFill>
            </p:spPr>
            <p:txBody>
              <a:bodyPr/>
              <a:lstStyle/>
              <a:p>
                <a:r>
                  <a:rPr lang="es-EC">
                    <a:noFill/>
                  </a:rPr>
                  <a:t> </a:t>
                </a:r>
              </a:p>
            </p:txBody>
          </p:sp>
        </mc:Fallback>
      </mc:AlternateContent>
      <p:sp>
        <p:nvSpPr>
          <p:cNvPr id="13" name="Rectángulo 12"/>
          <p:cNvSpPr/>
          <p:nvPr/>
        </p:nvSpPr>
        <p:spPr>
          <a:xfrm>
            <a:off x="314562" y="2143702"/>
            <a:ext cx="3568803" cy="276999"/>
          </a:xfrm>
          <a:prstGeom prst="rect">
            <a:avLst/>
          </a:prstGeom>
        </p:spPr>
        <p:txBody>
          <a:bodyPr wrap="square">
            <a:spAutoFit/>
          </a:bodyPr>
          <a:lstStyle/>
          <a:p>
            <a:pPr>
              <a:spcAft>
                <a:spcPts val="0"/>
              </a:spcAft>
            </a:pPr>
            <a:r>
              <a:rPr lang="es-EC" sz="1200" b="1" i="1" dirty="0" smtClean="0">
                <a:latin typeface="Arial" panose="020B0604020202020204" pitchFamily="34" charset="0"/>
                <a:ea typeface="DengXian"/>
              </a:rPr>
              <a:t>Matriz de comparaciones pareadas</a:t>
            </a:r>
            <a:endParaRPr lang="es-EC" sz="1200" b="1" i="1" dirty="0">
              <a:latin typeface="Arial" panose="020B0604020202020204" pitchFamily="34" charset="0"/>
              <a:ea typeface="DengXian"/>
            </a:endParaRPr>
          </a:p>
        </p:txBody>
      </p:sp>
    </p:spTree>
    <p:extLst>
      <p:ext uri="{BB962C8B-B14F-4D97-AF65-F5344CB8AC3E}">
        <p14:creationId xmlns:p14="http://schemas.microsoft.com/office/powerpoint/2010/main" val="19421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457200" y="945905"/>
            <a:ext cx="4655128" cy="1477328"/>
          </a:xfrm>
          <a:prstGeom prst="rect">
            <a:avLst/>
          </a:prstGeom>
          <a:ln>
            <a:solidFill>
              <a:schemeClr val="accent6">
                <a:lumMod val="50000"/>
              </a:schemeClr>
            </a:solidFill>
          </a:ln>
        </p:spPr>
        <p:txBody>
          <a:bodyPr wrap="square">
            <a:spAutoFit/>
          </a:bodyPr>
          <a:lstStyle/>
          <a:p>
            <a:pPr algn="just"/>
            <a:r>
              <a:rPr lang="es-EC" dirty="0" smtClean="0"/>
              <a:t>El </a:t>
            </a:r>
            <a:r>
              <a:rPr lang="es-EC" dirty="0"/>
              <a:t>nivel de consistencia entre comparaciones pareadas se puede calcular como el Ratio de Consistencia (CR) de la matriz </a:t>
            </a:r>
            <a:r>
              <a:rPr lang="es-EC" dirty="0" smtClean="0"/>
              <a:t>A (comparaciones pareadas). </a:t>
            </a:r>
            <a:r>
              <a:rPr lang="es-EC" dirty="0"/>
              <a:t>Un valor de CR &lt; 0.10 </a:t>
            </a:r>
            <a:r>
              <a:rPr lang="es-EC" dirty="0" smtClean="0"/>
              <a:t>indica un índice de consistencia bueno.</a:t>
            </a:r>
            <a:endParaRPr lang="es-EC" dirty="0"/>
          </a:p>
        </p:txBody>
      </p:sp>
      <p:sp>
        <p:nvSpPr>
          <p:cNvPr id="6" name="Título 1">
            <a:extLst>
              <a:ext uri="{FF2B5EF4-FFF2-40B4-BE49-F238E27FC236}">
                <a16:creationId xmlns:a16="http://schemas.microsoft.com/office/drawing/2014/main" id="{2C049BD4-25FF-2F4E-A4BD-D997BB73ABE6}"/>
              </a:ext>
            </a:extLst>
          </p:cNvPr>
          <p:cNvSpPr>
            <a:spLocks noGrp="1"/>
          </p:cNvSpPr>
          <p:nvPr>
            <p:ph type="title"/>
          </p:nvPr>
        </p:nvSpPr>
        <p:spPr>
          <a:xfrm>
            <a:off x="741912" y="253938"/>
            <a:ext cx="8252113" cy="689137"/>
          </a:xfrm>
        </p:spPr>
        <p:txBody>
          <a:bodyPr>
            <a:normAutofit fontScale="90000"/>
          </a:bodyPr>
          <a:lstStyle/>
          <a:p>
            <a:r>
              <a:rPr lang="es-EC" dirty="0" smtClean="0">
                <a:latin typeface="Tw Cen MT Condensed Extra Bold" panose="020B0803020202020204" pitchFamily="34" charset="0"/>
              </a:rPr>
              <a:t>Índice de consistencia</a:t>
            </a:r>
            <a:endParaRPr lang="es-EC" dirty="0">
              <a:latin typeface="Tw Cen MT Condensed Extra Bold" panose="020B0803020202020204" pitchFamily="34" charset="0"/>
            </a:endParaRPr>
          </a:p>
        </p:txBody>
      </p:sp>
      <p:sp>
        <p:nvSpPr>
          <p:cNvPr id="7" name="Flecha derecha 6"/>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mc:AlternateContent xmlns:mc="http://schemas.openxmlformats.org/markup-compatibility/2006" xmlns:a14="http://schemas.microsoft.com/office/drawing/2010/main">
        <mc:Choice Requires="a14">
          <p:sp>
            <p:nvSpPr>
              <p:cNvPr id="9" name="Rectángulo 8"/>
              <p:cNvSpPr/>
              <p:nvPr/>
            </p:nvSpPr>
            <p:spPr>
              <a:xfrm>
                <a:off x="1205346" y="2420277"/>
                <a:ext cx="6096000" cy="2275431"/>
              </a:xfrm>
              <a:prstGeom prst="rect">
                <a:avLst/>
              </a:prstGeom>
            </p:spPr>
            <p:txBody>
              <a:bodyPr wrap="square">
                <a:spAutoFit/>
              </a:bodyPr>
              <a:lstStyle/>
              <a:p>
                <a:pPr indent="457200" algn="just">
                  <a:lnSpc>
                    <a:spcPct val="200000"/>
                  </a:lnSpc>
                  <a:spcAft>
                    <a:spcPts val="0"/>
                  </a:spcAft>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Calibri" panose="020F0502020204030204" pitchFamily="34" charset="0"/>
                          <a:cs typeface="Arial" panose="020B0604020202020204" pitchFamily="34" charset="0"/>
                        </a:rPr>
                        <m:t>𝐴</m:t>
                      </m:r>
                      <m:r>
                        <a:rPr lang="es-EC" i="1" smtClean="0">
                          <a:latin typeface="Cambria Math" panose="02040503050406030204" pitchFamily="18" charset="0"/>
                          <a:ea typeface="Calibri" panose="020F0502020204030204" pitchFamily="34" charset="0"/>
                          <a:cs typeface="Arial" panose="020B0604020202020204" pitchFamily="34" charset="0"/>
                        </a:rPr>
                        <m:t>∗</m:t>
                      </m:r>
                      <m:r>
                        <a:rPr lang="es-EC" i="1" smtClean="0">
                          <a:latin typeface="Cambria Math" panose="02040503050406030204" pitchFamily="18" charset="0"/>
                          <a:ea typeface="Calibri" panose="020F0502020204030204" pitchFamily="34" charset="0"/>
                          <a:cs typeface="Arial" panose="020B0604020202020204" pitchFamily="34" charset="0"/>
                        </a:rPr>
                        <m:t>𝑊</m:t>
                      </m:r>
                      <m:r>
                        <a:rPr lang="es-EC" i="1" smtClean="0">
                          <a:latin typeface="Cambria Math" panose="02040503050406030204" pitchFamily="18" charset="0"/>
                          <a:ea typeface="Calibri" panose="020F0502020204030204" pitchFamily="34" charset="0"/>
                          <a:cs typeface="Arial" panose="020B0604020202020204" pitchFamily="34" charset="0"/>
                        </a:rPr>
                        <m:t>=</m:t>
                      </m:r>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𝑛</m:t>
                          </m:r>
                        </m:e>
                        <m:sub>
                          <m:r>
                            <a:rPr lang="es-EC" i="1">
                              <a:effectLst/>
                              <a:latin typeface="Cambria Math" panose="02040503050406030204" pitchFamily="18" charset="0"/>
                              <a:ea typeface="Calibri" panose="020F0502020204030204" pitchFamily="34" charset="0"/>
                              <a:cs typeface="Arial" panose="020B0604020202020204" pitchFamily="34" charset="0"/>
                            </a:rPr>
                            <m:t>𝑚𝑎𝑥</m:t>
                          </m:r>
                        </m:sub>
                      </m:sSub>
                      <m:r>
                        <a:rPr lang="es-EC" i="1">
                          <a:effectLst/>
                          <a:latin typeface="Cambria Math" panose="02040503050406030204" pitchFamily="18" charset="0"/>
                          <a:ea typeface="Calibri" panose="020F0502020204030204" pitchFamily="34" charset="0"/>
                          <a:cs typeface="Arial" panose="020B0604020202020204" pitchFamily="34" charset="0"/>
                        </a:rPr>
                        <m:t>𝑊</m:t>
                      </m:r>
                    </m:oMath>
                  </m:oMathPara>
                </a14:m>
                <a:endParaRPr lang="es-EC"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ctr">
                  <a:lnSpc>
                    <a:spcPct val="150000"/>
                  </a:lnSpc>
                  <a:spcAft>
                    <a:spcPts val="1200"/>
                  </a:spcAft>
                </a:pPr>
                <a14:m>
                  <m:oMath xmlns:m="http://schemas.openxmlformats.org/officeDocument/2006/math">
                    <m:d>
                      <m:dPr>
                        <m:ctrlPr>
                          <a:rPr lang="es-EC" i="1">
                            <a:effectLst/>
                            <a:latin typeface="Cambria Math" panose="02040503050406030204" pitchFamily="18" charset="0"/>
                            <a:ea typeface="Calibri" panose="020F0502020204030204" pitchFamily="34" charset="0"/>
                            <a:cs typeface="Arial" panose="020B0604020202020204" pitchFamily="34" charset="0"/>
                          </a:rPr>
                        </m:ctrlPr>
                      </m:dPr>
                      <m:e>
                        <m:m>
                          <m:mPr>
                            <m:mcs>
                              <m:mc>
                                <m:mcPr>
                                  <m:count m:val="3"/>
                                  <m:mcJc m:val="center"/>
                                </m:mcPr>
                              </m:mc>
                            </m:mcs>
                            <m:ctrlPr>
                              <a:rPr lang="es-EC" i="1">
                                <a:effectLst/>
                                <a:latin typeface="Cambria Math" panose="02040503050406030204" pitchFamily="18" charset="0"/>
                                <a:ea typeface="Calibri" panose="020F0502020204030204" pitchFamily="34" charset="0"/>
                                <a:cs typeface="Arial" panose="020B0604020202020204" pitchFamily="34" charset="0"/>
                              </a:rPr>
                            </m:ctrlPr>
                          </m:mPr>
                          <m:mr>
                            <m:e>
                              <m:r>
                                <a:rPr lang="es-EC" i="1">
                                  <a:effectLst/>
                                  <a:latin typeface="Cambria Math" panose="02040503050406030204" pitchFamily="18" charset="0"/>
                                  <a:ea typeface="Calibri" panose="020F0502020204030204" pitchFamily="34" charset="0"/>
                                  <a:cs typeface="Arial" panose="020B0604020202020204" pitchFamily="34" charset="0"/>
                                </a:rPr>
                                <m:t>1</m:t>
                              </m:r>
                            </m:e>
                            <m:e>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𝑤</m:t>
                                  </m:r>
                                </m:e>
                                <m:sub>
                                  <m:r>
                                    <a:rPr lang="es-EC" i="1">
                                      <a:effectLst/>
                                      <a:latin typeface="Cambria Math" panose="02040503050406030204" pitchFamily="18" charset="0"/>
                                      <a:ea typeface="Calibri" panose="020F0502020204030204" pitchFamily="34" charset="0"/>
                                      <a:cs typeface="Arial" panose="020B0604020202020204" pitchFamily="34" charset="0"/>
                                    </a:rPr>
                                    <m:t>1</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𝑤</m:t>
                                  </m:r>
                                </m:e>
                                <m:sub>
                                  <m:r>
                                    <a:rPr lang="es-EC" i="1">
                                      <a:effectLst/>
                                      <a:latin typeface="Cambria Math" panose="02040503050406030204" pitchFamily="18" charset="0"/>
                                      <a:ea typeface="Calibri" panose="020F0502020204030204" pitchFamily="34" charset="0"/>
                                      <a:cs typeface="Arial" panose="020B0604020202020204" pitchFamily="34" charset="0"/>
                                    </a:rPr>
                                    <m:t>2</m:t>
                                  </m:r>
                                </m:sub>
                              </m:sSub>
                            </m:e>
                            <m:e>
                              <m:m>
                                <m:mPr>
                                  <m:mcs>
                                    <m:mc>
                                      <m:mcPr>
                                        <m:count m:val="2"/>
                                        <m:mcJc m:val="center"/>
                                      </m:mcPr>
                                    </m:mc>
                                  </m:mcs>
                                  <m:ctrlPr>
                                    <a:rPr lang="es-EC" i="1">
                                      <a:effectLst/>
                                      <a:latin typeface="Cambria Math" panose="02040503050406030204" pitchFamily="18" charset="0"/>
                                      <a:ea typeface="Calibri" panose="020F0502020204030204" pitchFamily="34" charset="0"/>
                                      <a:cs typeface="Arial" panose="020B0604020202020204" pitchFamily="34" charset="0"/>
                                    </a:rPr>
                                  </m:ctrlPr>
                                </m:mPr>
                                <m:mr>
                                  <m:e>
                                    <m:r>
                                      <a:rPr lang="es-EC" i="1">
                                        <a:effectLst/>
                                        <a:latin typeface="Cambria Math" panose="02040503050406030204" pitchFamily="18" charset="0"/>
                                        <a:ea typeface="Calibri" panose="020F0502020204030204" pitchFamily="34" charset="0"/>
                                        <a:cs typeface="Arial" panose="020B0604020202020204" pitchFamily="34" charset="0"/>
                                      </a:rPr>
                                      <m:t>…</m:t>
                                    </m:r>
                                  </m:e>
                                  <m:e>
                                    <m:r>
                                      <a:rPr lang="es-EC" i="1">
                                        <a:effectLst/>
                                        <a:latin typeface="Cambria Math" panose="02040503050406030204" pitchFamily="18" charset="0"/>
                                        <a:ea typeface="Calibri" panose="020F0502020204030204" pitchFamily="34" charset="0"/>
                                        <a:cs typeface="Arial" panose="020B0604020202020204" pitchFamily="34" charset="0"/>
                                      </a:rPr>
                                      <m:t> </m:t>
                                    </m:r>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𝑤</m:t>
                                        </m:r>
                                      </m:e>
                                      <m:sub>
                                        <m:r>
                                          <a:rPr lang="es-EC" i="1">
                                            <a:effectLst/>
                                            <a:latin typeface="Cambria Math" panose="02040503050406030204" pitchFamily="18" charset="0"/>
                                            <a:ea typeface="Calibri" panose="020F0502020204030204" pitchFamily="34" charset="0"/>
                                            <a:cs typeface="Arial" panose="020B0604020202020204" pitchFamily="34" charset="0"/>
                                          </a:rPr>
                                          <m:t>1</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𝑤</m:t>
                                        </m:r>
                                      </m:e>
                                      <m:sub>
                                        <m:r>
                                          <a:rPr lang="es-EC" i="1">
                                            <a:effectLst/>
                                            <a:latin typeface="Cambria Math" panose="02040503050406030204" pitchFamily="18" charset="0"/>
                                            <a:ea typeface="Calibri" panose="020F0502020204030204" pitchFamily="34" charset="0"/>
                                            <a:cs typeface="Arial" panose="020B0604020202020204" pitchFamily="34" charset="0"/>
                                          </a:rPr>
                                          <m:t>𝑛</m:t>
                                        </m:r>
                                      </m:sub>
                                    </m:sSub>
                                  </m:e>
                                </m:mr>
                              </m:m>
                            </m:e>
                          </m:mr>
                          <m:mr>
                            <m:e>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𝑤</m:t>
                                  </m:r>
                                </m:e>
                                <m:sub>
                                  <m:r>
                                    <a:rPr lang="es-EC" i="1">
                                      <a:effectLst/>
                                      <a:latin typeface="Cambria Math" panose="02040503050406030204" pitchFamily="18" charset="0"/>
                                      <a:ea typeface="Calibri" panose="020F0502020204030204" pitchFamily="34" charset="0"/>
                                      <a:cs typeface="Arial" panose="020B0604020202020204" pitchFamily="34" charset="0"/>
                                    </a:rPr>
                                    <m:t>2</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𝑤</m:t>
                                  </m:r>
                                </m:e>
                                <m:sub>
                                  <m:r>
                                    <a:rPr lang="es-EC" i="1">
                                      <a:effectLst/>
                                      <a:latin typeface="Cambria Math" panose="02040503050406030204" pitchFamily="18" charset="0"/>
                                      <a:ea typeface="Calibri" panose="020F0502020204030204" pitchFamily="34" charset="0"/>
                                      <a:cs typeface="Arial" panose="020B0604020202020204" pitchFamily="34" charset="0"/>
                                    </a:rPr>
                                    <m:t>1</m:t>
                                  </m:r>
                                </m:sub>
                              </m:sSub>
                            </m:e>
                            <m:e>
                              <m:r>
                                <a:rPr lang="es-EC" i="1">
                                  <a:effectLst/>
                                  <a:latin typeface="Cambria Math" panose="02040503050406030204" pitchFamily="18" charset="0"/>
                                  <a:ea typeface="Calibri" panose="020F0502020204030204" pitchFamily="34" charset="0"/>
                                  <a:cs typeface="Arial" panose="020B0604020202020204" pitchFamily="34" charset="0"/>
                                </a:rPr>
                                <m:t>1</m:t>
                              </m:r>
                            </m:e>
                            <m:e>
                              <m:m>
                                <m:mPr>
                                  <m:mcs>
                                    <m:mc>
                                      <m:mcPr>
                                        <m:count m:val="2"/>
                                        <m:mcJc m:val="center"/>
                                      </m:mcPr>
                                    </m:mc>
                                  </m:mcs>
                                  <m:ctrlPr>
                                    <a:rPr lang="es-EC" i="1">
                                      <a:effectLst/>
                                      <a:latin typeface="Cambria Math" panose="02040503050406030204" pitchFamily="18" charset="0"/>
                                      <a:ea typeface="Calibri" panose="020F0502020204030204" pitchFamily="34" charset="0"/>
                                      <a:cs typeface="Arial" panose="020B0604020202020204" pitchFamily="34" charset="0"/>
                                    </a:rPr>
                                  </m:ctrlPr>
                                </m:mPr>
                                <m:mr>
                                  <m:e>
                                    <m:r>
                                      <a:rPr lang="es-EC" i="1">
                                        <a:effectLst/>
                                        <a:latin typeface="Cambria Math" panose="02040503050406030204" pitchFamily="18" charset="0"/>
                                        <a:ea typeface="Calibri" panose="020F0502020204030204" pitchFamily="34" charset="0"/>
                                        <a:cs typeface="Arial" panose="020B0604020202020204" pitchFamily="34" charset="0"/>
                                      </a:rPr>
                                      <m:t>…</m:t>
                                    </m:r>
                                  </m:e>
                                  <m:e>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𝑤</m:t>
                                        </m:r>
                                      </m:e>
                                      <m:sub>
                                        <m:r>
                                          <a:rPr lang="es-EC" i="1">
                                            <a:effectLst/>
                                            <a:latin typeface="Cambria Math" panose="02040503050406030204" pitchFamily="18" charset="0"/>
                                            <a:ea typeface="Calibri" panose="020F0502020204030204" pitchFamily="34" charset="0"/>
                                            <a:cs typeface="Arial" panose="020B0604020202020204" pitchFamily="34" charset="0"/>
                                          </a:rPr>
                                          <m:t>2</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𝑤</m:t>
                                        </m:r>
                                      </m:e>
                                      <m:sub>
                                        <m:r>
                                          <a:rPr lang="es-EC" i="1">
                                            <a:effectLst/>
                                            <a:latin typeface="Cambria Math" panose="02040503050406030204" pitchFamily="18" charset="0"/>
                                            <a:ea typeface="Calibri" panose="020F0502020204030204" pitchFamily="34" charset="0"/>
                                            <a:cs typeface="Arial" panose="020B0604020202020204" pitchFamily="34" charset="0"/>
                                          </a:rPr>
                                          <m:t>𝑛</m:t>
                                        </m:r>
                                      </m:sub>
                                    </m:sSub>
                                  </m:e>
                                </m:mr>
                              </m:m>
                            </m:e>
                          </m:mr>
                          <m:mr>
                            <m:e>
                              <m:m>
                                <m:mPr>
                                  <m:mcs>
                                    <m:mc>
                                      <m:mcPr>
                                        <m:count m:val="1"/>
                                        <m:mcJc m:val="center"/>
                                      </m:mcPr>
                                    </m:mc>
                                  </m:mcs>
                                  <m:ctrlPr>
                                    <a:rPr lang="es-EC" i="1">
                                      <a:effectLst/>
                                      <a:latin typeface="Cambria Math" panose="02040503050406030204" pitchFamily="18" charset="0"/>
                                      <a:ea typeface="Calibri" panose="020F0502020204030204" pitchFamily="34" charset="0"/>
                                      <a:cs typeface="Arial" panose="020B0604020202020204" pitchFamily="34" charset="0"/>
                                    </a:rPr>
                                  </m:ctrlPr>
                                </m:mPr>
                                <m:mr>
                                  <m:e>
                                    <m:r>
                                      <a:rPr lang="es-EC" i="1">
                                        <a:effectLst/>
                                        <a:latin typeface="Cambria Math" panose="02040503050406030204" pitchFamily="18" charset="0"/>
                                        <a:ea typeface="Calibri" panose="020F0502020204030204" pitchFamily="34" charset="0"/>
                                        <a:cs typeface="Arial" panose="020B0604020202020204" pitchFamily="34" charset="0"/>
                                      </a:rPr>
                                      <m:t>⋮</m:t>
                                    </m:r>
                                  </m:e>
                                </m:mr>
                                <m:mr>
                                  <m:e>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𝑤</m:t>
                                        </m:r>
                                      </m:e>
                                      <m:sub>
                                        <m:r>
                                          <a:rPr lang="es-EC" i="1">
                                            <a:effectLst/>
                                            <a:latin typeface="Cambria Math" panose="02040503050406030204" pitchFamily="18" charset="0"/>
                                            <a:ea typeface="Calibri" panose="020F0502020204030204" pitchFamily="34" charset="0"/>
                                            <a:cs typeface="Arial" panose="020B0604020202020204" pitchFamily="34" charset="0"/>
                                          </a:rPr>
                                          <m:t>𝑛</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𝑤</m:t>
                                        </m:r>
                                      </m:e>
                                      <m:sub>
                                        <m:r>
                                          <a:rPr lang="es-EC" i="1">
                                            <a:effectLst/>
                                            <a:latin typeface="Cambria Math" panose="02040503050406030204" pitchFamily="18" charset="0"/>
                                            <a:ea typeface="Calibri" panose="020F0502020204030204" pitchFamily="34" charset="0"/>
                                            <a:cs typeface="Arial" panose="020B0604020202020204" pitchFamily="34" charset="0"/>
                                          </a:rPr>
                                          <m:t>𝑛</m:t>
                                        </m:r>
                                      </m:sub>
                                    </m:sSub>
                                  </m:e>
                                </m:mr>
                              </m:m>
                            </m:e>
                            <m:e>
                              <m:m>
                                <m:mPr>
                                  <m:mcs>
                                    <m:mc>
                                      <m:mcPr>
                                        <m:count m:val="1"/>
                                        <m:mcJc m:val="center"/>
                                      </m:mcPr>
                                    </m:mc>
                                  </m:mcs>
                                  <m:ctrlPr>
                                    <a:rPr lang="es-EC" i="1">
                                      <a:effectLst/>
                                      <a:latin typeface="Cambria Math" panose="02040503050406030204" pitchFamily="18" charset="0"/>
                                      <a:ea typeface="Calibri" panose="020F0502020204030204" pitchFamily="34" charset="0"/>
                                      <a:cs typeface="Arial" panose="020B0604020202020204" pitchFamily="34" charset="0"/>
                                    </a:rPr>
                                  </m:ctrlPr>
                                </m:mPr>
                                <m:mr>
                                  <m:e>
                                    <m:r>
                                      <a:rPr lang="es-EC" i="1">
                                        <a:effectLst/>
                                        <a:latin typeface="Cambria Math" panose="02040503050406030204" pitchFamily="18" charset="0"/>
                                        <a:ea typeface="Calibri" panose="020F0502020204030204" pitchFamily="34" charset="0"/>
                                        <a:cs typeface="Arial" panose="020B0604020202020204" pitchFamily="34" charset="0"/>
                                      </a:rPr>
                                      <m:t>⋮</m:t>
                                    </m:r>
                                  </m:e>
                                </m:mr>
                                <m:mr>
                                  <m:e>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𝑤</m:t>
                                        </m:r>
                                      </m:e>
                                      <m:sub>
                                        <m:r>
                                          <a:rPr lang="es-EC" i="1">
                                            <a:effectLst/>
                                            <a:latin typeface="Cambria Math" panose="02040503050406030204" pitchFamily="18" charset="0"/>
                                            <a:ea typeface="Calibri" panose="020F0502020204030204" pitchFamily="34" charset="0"/>
                                            <a:cs typeface="Arial" panose="020B0604020202020204" pitchFamily="34" charset="0"/>
                                          </a:rPr>
                                          <m:t>𝑛</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𝑤</m:t>
                                        </m:r>
                                      </m:e>
                                      <m:sub>
                                        <m:r>
                                          <a:rPr lang="es-EC" i="1">
                                            <a:effectLst/>
                                            <a:latin typeface="Cambria Math" panose="02040503050406030204" pitchFamily="18" charset="0"/>
                                            <a:ea typeface="Calibri" panose="020F0502020204030204" pitchFamily="34" charset="0"/>
                                            <a:cs typeface="Arial" panose="020B0604020202020204" pitchFamily="34" charset="0"/>
                                          </a:rPr>
                                          <m:t>2</m:t>
                                        </m:r>
                                      </m:sub>
                                    </m:sSub>
                                  </m:e>
                                </m:mr>
                              </m:m>
                            </m:e>
                            <m:e>
                              <m:m>
                                <m:mPr>
                                  <m:mcs>
                                    <m:mc>
                                      <m:mcPr>
                                        <m:count m:val="1"/>
                                        <m:mcJc m:val="center"/>
                                      </m:mcPr>
                                    </m:mc>
                                  </m:mcs>
                                  <m:ctrlPr>
                                    <a:rPr lang="es-EC" i="1">
                                      <a:effectLst/>
                                      <a:latin typeface="Cambria Math" panose="02040503050406030204" pitchFamily="18" charset="0"/>
                                      <a:ea typeface="Calibri" panose="020F0502020204030204" pitchFamily="34" charset="0"/>
                                      <a:cs typeface="Arial" panose="020B0604020202020204" pitchFamily="34" charset="0"/>
                                    </a:rPr>
                                  </m:ctrlPr>
                                </m:mPr>
                                <m:mr>
                                  <m:e>
                                    <m:m>
                                      <m:mPr>
                                        <m:mcs>
                                          <m:mc>
                                            <m:mcPr>
                                              <m:count m:val="2"/>
                                              <m:mcJc m:val="center"/>
                                            </m:mcPr>
                                          </m:mc>
                                        </m:mcs>
                                        <m:ctrlPr>
                                          <a:rPr lang="es-EC" i="1">
                                            <a:effectLst/>
                                            <a:latin typeface="Cambria Math" panose="02040503050406030204" pitchFamily="18" charset="0"/>
                                            <a:ea typeface="Calibri" panose="020F0502020204030204" pitchFamily="34" charset="0"/>
                                            <a:cs typeface="Arial" panose="020B0604020202020204" pitchFamily="34" charset="0"/>
                                          </a:rPr>
                                        </m:ctrlPr>
                                      </m:mPr>
                                      <m:mr>
                                        <m:e>
                                          <m:r>
                                            <a:rPr lang="es-EC" i="1">
                                              <a:effectLst/>
                                              <a:latin typeface="Cambria Math" panose="02040503050406030204" pitchFamily="18" charset="0"/>
                                              <a:ea typeface="Calibri" panose="020F0502020204030204" pitchFamily="34" charset="0"/>
                                              <a:cs typeface="Arial" panose="020B0604020202020204" pitchFamily="34" charset="0"/>
                                            </a:rPr>
                                            <m:t>⋮</m:t>
                                          </m:r>
                                        </m:e>
                                        <m:e>
                                          <m:r>
                                            <a:rPr lang="es-EC" i="1">
                                              <a:effectLst/>
                                              <a:latin typeface="Cambria Math" panose="02040503050406030204" pitchFamily="18" charset="0"/>
                                              <a:ea typeface="Calibri" panose="020F0502020204030204" pitchFamily="34" charset="0"/>
                                              <a:cs typeface="Arial" panose="020B0604020202020204" pitchFamily="34" charset="0"/>
                                            </a:rPr>
                                            <m:t>⋮</m:t>
                                          </m:r>
                                        </m:e>
                                      </m:mr>
                                    </m:m>
                                  </m:e>
                                </m:mr>
                                <m:mr>
                                  <m:e>
                                    <m:m>
                                      <m:mPr>
                                        <m:mcs>
                                          <m:mc>
                                            <m:mcPr>
                                              <m:count m:val="2"/>
                                              <m:mcJc m:val="center"/>
                                            </m:mcPr>
                                          </m:mc>
                                        </m:mcs>
                                        <m:ctrlPr>
                                          <a:rPr lang="es-EC" i="1">
                                            <a:effectLst/>
                                            <a:latin typeface="Cambria Math" panose="02040503050406030204" pitchFamily="18" charset="0"/>
                                            <a:ea typeface="Calibri" panose="020F0502020204030204" pitchFamily="34" charset="0"/>
                                            <a:cs typeface="Arial" panose="020B0604020202020204" pitchFamily="34" charset="0"/>
                                          </a:rPr>
                                        </m:ctrlPr>
                                      </m:mPr>
                                      <m:mr>
                                        <m:e>
                                          <m:r>
                                            <a:rPr lang="es-EC" i="1">
                                              <a:effectLst/>
                                              <a:latin typeface="Cambria Math" panose="02040503050406030204" pitchFamily="18" charset="0"/>
                                              <a:ea typeface="Calibri" panose="020F0502020204030204" pitchFamily="34" charset="0"/>
                                              <a:cs typeface="Arial" panose="020B0604020202020204" pitchFamily="34" charset="0"/>
                                            </a:rPr>
                                            <m:t>…</m:t>
                                          </m:r>
                                        </m:e>
                                        <m:e>
                                          <m:r>
                                            <a:rPr lang="es-EC" i="1">
                                              <a:effectLst/>
                                              <a:latin typeface="Cambria Math" panose="02040503050406030204" pitchFamily="18" charset="0"/>
                                              <a:ea typeface="Calibri" panose="020F0502020204030204" pitchFamily="34" charset="0"/>
                                              <a:cs typeface="Arial" panose="020B0604020202020204" pitchFamily="34" charset="0"/>
                                            </a:rPr>
                                            <m:t>1</m:t>
                                          </m:r>
                                        </m:e>
                                      </m:mr>
                                    </m:m>
                                  </m:e>
                                </m:mr>
                              </m:m>
                            </m:e>
                          </m:mr>
                        </m:m>
                      </m:e>
                    </m:d>
                  </m:oMath>
                </a14:m>
                <a:r>
                  <a:rPr lang="es-EC" dirty="0">
                    <a:effectLst/>
                    <a:latin typeface="Arial" panose="020B0604020202020204" pitchFamily="34" charset="0"/>
                    <a:ea typeface="Calibri" panose="020F0502020204030204" pitchFamily="34" charset="0"/>
                    <a:cs typeface="Times New Roman" panose="02020603050405020304" pitchFamily="18" charset="0"/>
                  </a:rPr>
                  <a:t>*</a:t>
                </a:r>
                <a14:m>
                  <m:oMath xmlns:m="http://schemas.openxmlformats.org/officeDocument/2006/math">
                    <m:d>
                      <m:dPr>
                        <m:ctrlPr>
                          <a:rPr lang="es-EC" i="1">
                            <a:effectLst/>
                            <a:latin typeface="Cambria Math" panose="02040503050406030204" pitchFamily="18" charset="0"/>
                            <a:ea typeface="Calibri" panose="020F0502020204030204" pitchFamily="34" charset="0"/>
                            <a:cs typeface="Arial" panose="020B0604020202020204" pitchFamily="34" charset="0"/>
                          </a:rPr>
                        </m:ctrlPr>
                      </m:dPr>
                      <m:e>
                        <m:m>
                          <m:mPr>
                            <m:mcs>
                              <m:mc>
                                <m:mcPr>
                                  <m:count m:val="1"/>
                                  <m:mcJc m:val="center"/>
                                </m:mcPr>
                              </m:mc>
                            </m:mcs>
                            <m:ctrlPr>
                              <a:rPr lang="es-EC" i="1">
                                <a:effectLst/>
                                <a:latin typeface="Cambria Math" panose="02040503050406030204" pitchFamily="18" charset="0"/>
                                <a:ea typeface="Calibri" panose="020F0502020204030204" pitchFamily="34" charset="0"/>
                                <a:cs typeface="Arial" panose="020B0604020202020204" pitchFamily="34" charset="0"/>
                              </a:rPr>
                            </m:ctrlPr>
                          </m:mPr>
                          <m:mr>
                            <m:e>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𝑤</m:t>
                                  </m:r>
                                </m:e>
                                <m:sub>
                                  <m:r>
                                    <a:rPr lang="es-EC" i="1">
                                      <a:effectLst/>
                                      <a:latin typeface="Cambria Math" panose="02040503050406030204" pitchFamily="18" charset="0"/>
                                      <a:ea typeface="Calibri" panose="020F0502020204030204" pitchFamily="34" charset="0"/>
                                      <a:cs typeface="Arial" panose="020B0604020202020204" pitchFamily="34" charset="0"/>
                                    </a:rPr>
                                    <m:t>1</m:t>
                                  </m:r>
                                </m:sub>
                              </m:sSub>
                            </m:e>
                          </m:mr>
                          <m:mr>
                            <m:e>
                              <m:m>
                                <m:mPr>
                                  <m:mcs>
                                    <m:mc>
                                      <m:mcPr>
                                        <m:count m:val="1"/>
                                        <m:mcJc m:val="center"/>
                                      </m:mcPr>
                                    </m:mc>
                                  </m:mcs>
                                  <m:ctrlPr>
                                    <a:rPr lang="es-EC" i="1">
                                      <a:effectLst/>
                                      <a:latin typeface="Cambria Math" panose="02040503050406030204" pitchFamily="18" charset="0"/>
                                      <a:ea typeface="Calibri" panose="020F0502020204030204" pitchFamily="34" charset="0"/>
                                      <a:cs typeface="Arial" panose="020B0604020202020204" pitchFamily="34" charset="0"/>
                                    </a:rPr>
                                  </m:ctrlPr>
                                </m:mPr>
                                <m:mr>
                                  <m:e>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𝑤</m:t>
                                        </m:r>
                                      </m:e>
                                      <m:sub>
                                        <m:r>
                                          <a:rPr lang="es-EC" i="1">
                                            <a:effectLst/>
                                            <a:latin typeface="Cambria Math" panose="02040503050406030204" pitchFamily="18" charset="0"/>
                                            <a:ea typeface="Calibri" panose="020F0502020204030204" pitchFamily="34" charset="0"/>
                                            <a:cs typeface="Arial" panose="020B0604020202020204" pitchFamily="34" charset="0"/>
                                          </a:rPr>
                                          <m:t>2</m:t>
                                        </m:r>
                                      </m:sub>
                                    </m:sSub>
                                  </m:e>
                                </m:mr>
                                <m:mr>
                                  <m:e>
                                    <m:m>
                                      <m:mPr>
                                        <m:mcs>
                                          <m:mc>
                                            <m:mcPr>
                                              <m:count m:val="1"/>
                                              <m:mcJc m:val="center"/>
                                            </m:mcPr>
                                          </m:mc>
                                        </m:mcs>
                                        <m:ctrlPr>
                                          <a:rPr lang="es-EC" i="1">
                                            <a:effectLst/>
                                            <a:latin typeface="Cambria Math" panose="02040503050406030204" pitchFamily="18" charset="0"/>
                                            <a:ea typeface="Calibri" panose="020F0502020204030204" pitchFamily="34" charset="0"/>
                                            <a:cs typeface="Arial" panose="020B0604020202020204" pitchFamily="34" charset="0"/>
                                          </a:rPr>
                                        </m:ctrlPr>
                                      </m:mPr>
                                      <m:mr>
                                        <m:e>
                                          <m:r>
                                            <a:rPr lang="es-EC" i="1">
                                              <a:effectLst/>
                                              <a:latin typeface="Cambria Math" panose="02040503050406030204" pitchFamily="18" charset="0"/>
                                              <a:ea typeface="Calibri" panose="020F0502020204030204" pitchFamily="34" charset="0"/>
                                              <a:cs typeface="Arial" panose="020B0604020202020204" pitchFamily="34" charset="0"/>
                                            </a:rPr>
                                            <m:t>⋮</m:t>
                                          </m:r>
                                        </m:e>
                                      </m:mr>
                                      <m:mr>
                                        <m:e>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𝑤</m:t>
                                              </m:r>
                                            </m:e>
                                            <m:sub>
                                              <m:r>
                                                <a:rPr lang="es-EC" i="1">
                                                  <a:effectLst/>
                                                  <a:latin typeface="Cambria Math" panose="02040503050406030204" pitchFamily="18" charset="0"/>
                                                  <a:ea typeface="Calibri" panose="020F0502020204030204" pitchFamily="34" charset="0"/>
                                                  <a:cs typeface="Arial" panose="020B0604020202020204" pitchFamily="34" charset="0"/>
                                                </a:rPr>
                                                <m:t>𝑛</m:t>
                                              </m:r>
                                            </m:sub>
                                          </m:sSub>
                                        </m:e>
                                      </m:mr>
                                    </m:m>
                                  </m:e>
                                </m:mr>
                              </m:m>
                            </m:e>
                          </m:mr>
                        </m:m>
                      </m:e>
                    </m:d>
                    <m:r>
                      <a:rPr lang="es-EC" i="1">
                        <a:effectLst/>
                        <a:latin typeface="Cambria Math" panose="02040503050406030204" pitchFamily="18" charset="0"/>
                        <a:ea typeface="Calibri" panose="020F0502020204030204" pitchFamily="34" charset="0"/>
                        <a:cs typeface="Arial" panose="020B0604020202020204" pitchFamily="34" charset="0"/>
                      </a:rPr>
                      <m:t>=</m:t>
                    </m:r>
                    <m:d>
                      <m:dPr>
                        <m:ctrlPr>
                          <a:rPr lang="es-EC" i="1">
                            <a:effectLst/>
                            <a:latin typeface="Cambria Math" panose="02040503050406030204" pitchFamily="18" charset="0"/>
                            <a:ea typeface="Calibri" panose="020F0502020204030204" pitchFamily="34" charset="0"/>
                            <a:cs typeface="Arial" panose="020B0604020202020204" pitchFamily="34" charset="0"/>
                          </a:rPr>
                        </m:ctrlPr>
                      </m:dPr>
                      <m:e>
                        <m:m>
                          <m:mPr>
                            <m:mcs>
                              <m:mc>
                                <m:mcPr>
                                  <m:count m:val="1"/>
                                  <m:mcJc m:val="center"/>
                                </m:mcPr>
                              </m:mc>
                            </m:mcs>
                            <m:ctrlPr>
                              <a:rPr lang="es-EC" i="1">
                                <a:effectLst/>
                                <a:latin typeface="Cambria Math" panose="02040503050406030204" pitchFamily="18" charset="0"/>
                                <a:ea typeface="Calibri" panose="020F0502020204030204" pitchFamily="34" charset="0"/>
                                <a:cs typeface="Arial" panose="020B0604020202020204" pitchFamily="34" charset="0"/>
                              </a:rPr>
                            </m:ctrlPr>
                          </m:mPr>
                          <m:mr>
                            <m:e>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b="0" i="1" smtClean="0">
                                      <a:effectLst/>
                                      <a:latin typeface="Cambria Math" panose="02040503050406030204" pitchFamily="18" charset="0"/>
                                      <a:ea typeface="Calibri" panose="020F0502020204030204" pitchFamily="34" charset="0"/>
                                      <a:cs typeface="Arial" panose="020B0604020202020204" pitchFamily="34" charset="0"/>
                                    </a:rPr>
                                    <m:t>𝑣</m:t>
                                  </m:r>
                                </m:e>
                                <m:sub>
                                  <m:r>
                                    <a:rPr lang="es-EC" i="1">
                                      <a:effectLst/>
                                      <a:latin typeface="Cambria Math" panose="02040503050406030204" pitchFamily="18" charset="0"/>
                                      <a:ea typeface="Calibri" panose="020F0502020204030204" pitchFamily="34" charset="0"/>
                                      <a:cs typeface="Arial" panose="020B0604020202020204" pitchFamily="34" charset="0"/>
                                    </a:rPr>
                                    <m:t>1</m:t>
                                  </m:r>
                                </m:sub>
                              </m:sSub>
                            </m:e>
                          </m:mr>
                          <m:mr>
                            <m:e>
                              <m:m>
                                <m:mPr>
                                  <m:mcs>
                                    <m:mc>
                                      <m:mcPr>
                                        <m:count m:val="1"/>
                                        <m:mcJc m:val="center"/>
                                      </m:mcPr>
                                    </m:mc>
                                  </m:mcs>
                                  <m:ctrlPr>
                                    <a:rPr lang="es-EC" i="1">
                                      <a:effectLst/>
                                      <a:latin typeface="Cambria Math" panose="02040503050406030204" pitchFamily="18" charset="0"/>
                                      <a:ea typeface="Calibri" panose="020F0502020204030204" pitchFamily="34" charset="0"/>
                                      <a:cs typeface="Arial" panose="020B0604020202020204" pitchFamily="34" charset="0"/>
                                    </a:rPr>
                                  </m:ctrlPr>
                                </m:mPr>
                                <m:mr>
                                  <m:e>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b="0" i="1" smtClean="0">
                                            <a:effectLst/>
                                            <a:latin typeface="Cambria Math" panose="02040503050406030204" pitchFamily="18" charset="0"/>
                                            <a:ea typeface="Calibri" panose="020F0502020204030204" pitchFamily="34" charset="0"/>
                                            <a:cs typeface="Arial" panose="020B0604020202020204" pitchFamily="34" charset="0"/>
                                          </a:rPr>
                                          <m:t>𝑣</m:t>
                                        </m:r>
                                      </m:e>
                                      <m:sub>
                                        <m:r>
                                          <a:rPr lang="es-EC" i="1">
                                            <a:effectLst/>
                                            <a:latin typeface="Cambria Math" panose="02040503050406030204" pitchFamily="18" charset="0"/>
                                            <a:ea typeface="Calibri" panose="020F0502020204030204" pitchFamily="34" charset="0"/>
                                            <a:cs typeface="Arial" panose="020B0604020202020204" pitchFamily="34" charset="0"/>
                                          </a:rPr>
                                          <m:t>2</m:t>
                                        </m:r>
                                      </m:sub>
                                    </m:sSub>
                                  </m:e>
                                </m:mr>
                                <m:mr>
                                  <m:e>
                                    <m:m>
                                      <m:mPr>
                                        <m:mcs>
                                          <m:mc>
                                            <m:mcPr>
                                              <m:count m:val="1"/>
                                              <m:mcJc m:val="center"/>
                                            </m:mcPr>
                                          </m:mc>
                                        </m:mcs>
                                        <m:ctrlPr>
                                          <a:rPr lang="es-EC" i="1">
                                            <a:effectLst/>
                                            <a:latin typeface="Cambria Math" panose="02040503050406030204" pitchFamily="18" charset="0"/>
                                            <a:ea typeface="Calibri" panose="020F0502020204030204" pitchFamily="34" charset="0"/>
                                            <a:cs typeface="Arial" panose="020B0604020202020204" pitchFamily="34" charset="0"/>
                                          </a:rPr>
                                        </m:ctrlPr>
                                      </m:mPr>
                                      <m:mr>
                                        <m:e>
                                          <m:r>
                                            <a:rPr lang="es-EC" i="1">
                                              <a:effectLst/>
                                              <a:latin typeface="Cambria Math" panose="02040503050406030204" pitchFamily="18" charset="0"/>
                                              <a:ea typeface="Calibri" panose="020F0502020204030204" pitchFamily="34" charset="0"/>
                                              <a:cs typeface="Arial" panose="020B0604020202020204" pitchFamily="34" charset="0"/>
                                            </a:rPr>
                                            <m:t>⋮</m:t>
                                          </m:r>
                                        </m:e>
                                      </m:mr>
                                      <m:mr>
                                        <m:e>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b="0" i="1" smtClean="0">
                                                  <a:effectLst/>
                                                  <a:latin typeface="Cambria Math" panose="02040503050406030204" pitchFamily="18" charset="0"/>
                                                  <a:ea typeface="Calibri" panose="020F0502020204030204" pitchFamily="34" charset="0"/>
                                                  <a:cs typeface="Arial" panose="020B0604020202020204" pitchFamily="34" charset="0"/>
                                                </a:rPr>
                                                <m:t>𝑣</m:t>
                                              </m:r>
                                            </m:e>
                                            <m:sub>
                                              <m:r>
                                                <a:rPr lang="es-EC" i="1">
                                                  <a:effectLst/>
                                                  <a:latin typeface="Cambria Math" panose="02040503050406030204" pitchFamily="18" charset="0"/>
                                                  <a:ea typeface="Calibri" panose="020F0502020204030204" pitchFamily="34" charset="0"/>
                                                  <a:cs typeface="Arial" panose="020B0604020202020204" pitchFamily="34" charset="0"/>
                                                </a:rPr>
                                                <m:t>𝑛</m:t>
                                              </m:r>
                                            </m:sub>
                                          </m:sSub>
                                        </m:e>
                                      </m:mr>
                                    </m:m>
                                  </m:e>
                                </m:mr>
                              </m:m>
                            </m:e>
                          </m:mr>
                        </m:m>
                      </m:e>
                    </m:d>
                  </m:oMath>
                </a14:m>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1205346" y="2420277"/>
                <a:ext cx="6096000" cy="2275431"/>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935875" y="4901656"/>
                <a:ext cx="1581972" cy="7860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m:rPr>
                              <m:sty m:val="p"/>
                            </m:rPr>
                            <a:rPr lang="es-EC">
                              <a:latin typeface="Cambria Math" panose="02040503050406030204" pitchFamily="18" charset="0"/>
                            </a:rPr>
                            <m:t>λ</m:t>
                          </m:r>
                        </m:e>
                        <m:sub>
                          <m:r>
                            <m:rPr>
                              <m:sty m:val="p"/>
                            </m:rPr>
                            <a:rPr lang="es-EC" i="0">
                              <a:latin typeface="Cambria Math" panose="02040503050406030204" pitchFamily="18" charset="0"/>
                            </a:rPr>
                            <m:t>m</m:t>
                          </m:r>
                          <m:r>
                            <a:rPr lang="es-EC" i="0">
                              <a:latin typeface="Cambria Math" panose="02040503050406030204" pitchFamily="18" charset="0"/>
                            </a:rPr>
                            <m:t>á</m:t>
                          </m:r>
                          <m:r>
                            <m:rPr>
                              <m:sty m:val="p"/>
                            </m:rPr>
                            <a:rPr lang="es-EC" i="0">
                              <a:latin typeface="Cambria Math" panose="02040503050406030204" pitchFamily="18" charset="0"/>
                            </a:rPr>
                            <m:t>x</m:t>
                          </m:r>
                        </m:sub>
                      </m:sSub>
                      <m:r>
                        <a:rPr lang="es-EC" i="0">
                          <a:latin typeface="Cambria Math" panose="02040503050406030204" pitchFamily="18" charset="0"/>
                        </a:rPr>
                        <m:t>=</m:t>
                      </m:r>
                      <m:f>
                        <m:fPr>
                          <m:ctrlPr>
                            <a:rPr lang="es-EC" i="1">
                              <a:latin typeface="Cambria Math" panose="02040503050406030204" pitchFamily="18" charset="0"/>
                            </a:rPr>
                          </m:ctrlPr>
                        </m:fPr>
                        <m:num>
                          <m:r>
                            <m:rPr>
                              <m:sty m:val="p"/>
                            </m:rPr>
                            <a:rPr lang="es-EC">
                              <a:latin typeface="Cambria Math" panose="02040503050406030204" pitchFamily="18" charset="0"/>
                              <a:ea typeface="Cambria Math" panose="02040503050406030204" pitchFamily="18" charset="0"/>
                            </a:rPr>
                            <m:t>Σ</m:t>
                          </m:r>
                          <m:r>
                            <a:rPr lang="es-EC" b="0" i="1" smtClean="0">
                              <a:latin typeface="Cambria Math" panose="02040503050406030204" pitchFamily="18" charset="0"/>
                              <a:ea typeface="Cambria Math" panose="02040503050406030204" pitchFamily="18" charset="0"/>
                            </a:rPr>
                            <m:t>(</m:t>
                          </m:r>
                          <m:sSub>
                            <m:sSubPr>
                              <m:ctrlPr>
                                <a:rPr lang="es-EC" b="0" i="1" smtClean="0">
                                  <a:latin typeface="Cambria Math" panose="02040503050406030204" pitchFamily="18" charset="0"/>
                                  <a:ea typeface="Cambria Math" panose="02040503050406030204" pitchFamily="18" charset="0"/>
                                </a:rPr>
                              </m:ctrlPr>
                            </m:sSubPr>
                            <m:e>
                              <m:f>
                                <m:fPr>
                                  <m:ctrlPr>
                                    <a:rPr lang="es-EC" b="0" i="1" smtClean="0">
                                      <a:latin typeface="Cambria Math" panose="02040503050406030204" pitchFamily="18" charset="0"/>
                                      <a:ea typeface="Cambria Math" panose="02040503050406030204" pitchFamily="18" charset="0"/>
                                    </a:rPr>
                                  </m:ctrlPr>
                                </m:fPr>
                                <m:num>
                                  <m:sSub>
                                    <m:sSubPr>
                                      <m:ctrlPr>
                                        <a:rPr lang="es-EC" b="0" i="1" smtClean="0">
                                          <a:latin typeface="Cambria Math" panose="02040503050406030204" pitchFamily="18" charset="0"/>
                                          <a:ea typeface="Cambria Math" panose="02040503050406030204" pitchFamily="18" charset="0"/>
                                        </a:rPr>
                                      </m:ctrlPr>
                                    </m:sSubPr>
                                    <m:e>
                                      <m:r>
                                        <a:rPr lang="es-EC" b="0" i="1" smtClean="0">
                                          <a:latin typeface="Cambria Math" panose="02040503050406030204" pitchFamily="18" charset="0"/>
                                          <a:ea typeface="Cambria Math" panose="02040503050406030204" pitchFamily="18" charset="0"/>
                                        </a:rPr>
                                        <m:t>𝑣</m:t>
                                      </m:r>
                                    </m:e>
                                    <m:sub>
                                      <m:r>
                                        <a:rPr lang="es-EC" b="0" i="1" smtClean="0">
                                          <a:latin typeface="Cambria Math" panose="02040503050406030204" pitchFamily="18" charset="0"/>
                                          <a:ea typeface="Cambria Math" panose="02040503050406030204" pitchFamily="18" charset="0"/>
                                        </a:rPr>
                                        <m:t>𝑖</m:t>
                                      </m:r>
                                    </m:sub>
                                  </m:sSub>
                                </m:num>
                                <m:den>
                                  <m:r>
                                    <a:rPr lang="es-EC" b="0" i="1" smtClean="0">
                                      <a:latin typeface="Cambria Math" panose="02040503050406030204" pitchFamily="18" charset="0"/>
                                      <a:ea typeface="Cambria Math" panose="02040503050406030204" pitchFamily="18" charset="0"/>
                                    </a:rPr>
                                    <m:t>𝑤</m:t>
                                  </m:r>
                                </m:den>
                              </m:f>
                            </m:e>
                            <m:sub>
                              <m:r>
                                <a:rPr lang="es-EC" b="0" i="1" smtClean="0">
                                  <a:latin typeface="Cambria Math" panose="02040503050406030204" pitchFamily="18" charset="0"/>
                                  <a:ea typeface="Cambria Math" panose="02040503050406030204" pitchFamily="18" charset="0"/>
                                </a:rPr>
                                <m:t>𝑖</m:t>
                              </m:r>
                            </m:sub>
                          </m:sSub>
                          <m:r>
                            <a:rPr lang="es-EC" b="0" i="1" smtClean="0">
                              <a:latin typeface="Cambria Math" panose="02040503050406030204" pitchFamily="18" charset="0"/>
                              <a:ea typeface="Cambria Math" panose="02040503050406030204" pitchFamily="18" charset="0"/>
                            </a:rPr>
                            <m:t>)</m:t>
                          </m:r>
                        </m:num>
                        <m:den>
                          <m:r>
                            <a:rPr lang="es-EC" b="0" i="1" smtClean="0">
                              <a:latin typeface="Cambria Math" panose="02040503050406030204" pitchFamily="18" charset="0"/>
                            </a:rPr>
                            <m:t>𝑛</m:t>
                          </m:r>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935875" y="4901656"/>
                <a:ext cx="1581972" cy="786049"/>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3278544" y="5116917"/>
                <a:ext cx="1997598" cy="616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I</m:t>
                      </m:r>
                      <m:r>
                        <m:rPr>
                          <m:sty m:val="p"/>
                        </m:rPr>
                        <a:rPr lang="es-EC" i="0">
                          <a:latin typeface="Cambria Math" panose="02040503050406030204" pitchFamily="18" charset="0"/>
                        </a:rPr>
                        <m:t>C</m:t>
                      </m:r>
                      <m:r>
                        <a:rPr lang="es-EC" i="0">
                          <a:latin typeface="Cambria Math" panose="02040503050406030204" pitchFamily="18" charset="0"/>
                        </a:rPr>
                        <m:t>(</m:t>
                      </m:r>
                      <m:r>
                        <m:rPr>
                          <m:sty m:val="p"/>
                        </m:rPr>
                        <a:rPr lang="es-EC" i="0">
                          <a:latin typeface="Cambria Math" panose="02040503050406030204" pitchFamily="18" charset="0"/>
                        </a:rPr>
                        <m:t>CI</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C" i="0">
                                  <a:latin typeface="Cambria Math" panose="02040503050406030204" pitchFamily="18" charset="0"/>
                                </a:rPr>
                                <m:t>λ</m:t>
                              </m:r>
                            </m:e>
                            <m:sub>
                              <m:r>
                                <m:rPr>
                                  <m:sty m:val="p"/>
                                </m:rPr>
                                <a:rPr lang="es-EC" i="0">
                                  <a:latin typeface="Cambria Math" panose="02040503050406030204" pitchFamily="18" charset="0"/>
                                </a:rPr>
                                <m:t>m</m:t>
                              </m:r>
                              <m:r>
                                <a:rPr lang="es-EC" i="0">
                                  <a:latin typeface="Cambria Math" panose="02040503050406030204" pitchFamily="18" charset="0"/>
                                </a:rPr>
                                <m:t>á</m:t>
                              </m:r>
                              <m:r>
                                <m:rPr>
                                  <m:sty m:val="p"/>
                                </m:rPr>
                                <a:rPr lang="es-EC" i="0">
                                  <a:latin typeface="Cambria Math" panose="02040503050406030204" pitchFamily="18" charset="0"/>
                                </a:rPr>
                                <m:t>x</m:t>
                              </m:r>
                            </m:sub>
                          </m:sSub>
                          <m:r>
                            <a:rPr lang="es-EC" i="0">
                              <a:latin typeface="Cambria Math" panose="02040503050406030204" pitchFamily="18" charset="0"/>
                            </a:rPr>
                            <m:t>−1</m:t>
                          </m:r>
                        </m:num>
                        <m:den>
                          <m:r>
                            <m:rPr>
                              <m:sty m:val="p"/>
                            </m:rPr>
                            <a:rPr lang="es-EC" i="0">
                              <a:latin typeface="Cambria Math" panose="02040503050406030204" pitchFamily="18" charset="0"/>
                            </a:rPr>
                            <m:t>n</m:t>
                          </m:r>
                          <m:r>
                            <a:rPr lang="es-EC" i="0">
                              <a:latin typeface="Cambria Math" panose="02040503050406030204" pitchFamily="18" charset="0"/>
                            </a:rPr>
                            <m:t>−1</m:t>
                          </m:r>
                        </m:den>
                      </m:f>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3278544" y="5116917"/>
                <a:ext cx="1997598" cy="616515"/>
              </a:xfrm>
              <a:prstGeom prst="rect">
                <a:avLst/>
              </a:prstGeom>
              <a:blipFill>
                <a:blip r:embed="rId5"/>
                <a:stretch>
                  <a:fillRect/>
                </a:stretch>
              </a:blipFill>
            </p:spPr>
            <p:txBody>
              <a:bodyPr/>
              <a:lstStyle/>
              <a:p>
                <a:r>
                  <a:rPr lang="es-EC">
                    <a:noFill/>
                  </a:rPr>
                  <a:t> </a:t>
                </a:r>
              </a:p>
            </p:txBody>
          </p:sp>
        </mc:Fallback>
      </mc:AlternateContent>
      <p:sp>
        <p:nvSpPr>
          <p:cNvPr id="11" name="Flecha curvada hacia la derecha 10"/>
          <p:cNvSpPr/>
          <p:nvPr/>
        </p:nvSpPr>
        <p:spPr>
          <a:xfrm rot="19951185">
            <a:off x="1358735" y="2870377"/>
            <a:ext cx="443345" cy="773228"/>
          </a:xfrm>
          <a:prstGeom prst="curvedRight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4" name="Flecha curvada hacia la derecha 13"/>
          <p:cNvSpPr/>
          <p:nvPr/>
        </p:nvSpPr>
        <p:spPr>
          <a:xfrm rot="2860172">
            <a:off x="1406824" y="4407783"/>
            <a:ext cx="347165" cy="781800"/>
          </a:xfrm>
          <a:prstGeom prst="curvedRight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5" name="Flecha derecha 14"/>
          <p:cNvSpPr/>
          <p:nvPr/>
        </p:nvSpPr>
        <p:spPr>
          <a:xfrm>
            <a:off x="2565841" y="5336242"/>
            <a:ext cx="671178" cy="177866"/>
          </a:xfrm>
          <a:prstGeom prst="right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6" name="Rectángulo 15"/>
              <p:cNvSpPr/>
              <p:nvPr/>
            </p:nvSpPr>
            <p:spPr>
              <a:xfrm>
                <a:off x="5988845" y="5130233"/>
                <a:ext cx="1483931"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P</m:t>
                      </m:r>
                      <m:r>
                        <m:rPr>
                          <m:sty m:val="p"/>
                        </m:rPr>
                        <a:rPr lang="es-EC" i="0">
                          <a:latin typeface="Cambria Math" panose="02040503050406030204" pitchFamily="18" charset="0"/>
                        </a:rPr>
                        <m:t>C</m:t>
                      </m:r>
                      <m:d>
                        <m:dPr>
                          <m:ctrlPr>
                            <a:rPr lang="es-EC" i="1">
                              <a:latin typeface="Cambria Math" panose="02040503050406030204" pitchFamily="18" charset="0"/>
                            </a:rPr>
                          </m:ctrlPr>
                        </m:dPr>
                        <m:e>
                          <m:r>
                            <m:rPr>
                              <m:sty m:val="p"/>
                            </m:rPr>
                            <a:rPr lang="es-EC" i="0">
                              <a:latin typeface="Cambria Math" panose="02040503050406030204" pitchFamily="18" charset="0"/>
                            </a:rPr>
                            <m:t>CR</m:t>
                          </m:r>
                        </m:e>
                      </m:d>
                      <m:r>
                        <a:rPr lang="es-EC" i="0">
                          <a:latin typeface="Cambria Math" panose="02040503050406030204" pitchFamily="18" charset="0"/>
                        </a:rPr>
                        <m:t>=</m:t>
                      </m:r>
                      <m:f>
                        <m:fPr>
                          <m:ctrlPr>
                            <a:rPr lang="es-EC" i="1">
                              <a:latin typeface="Cambria Math" panose="02040503050406030204" pitchFamily="18" charset="0"/>
                            </a:rPr>
                          </m:ctrlPr>
                        </m:fPr>
                        <m:num>
                          <m:r>
                            <m:rPr>
                              <m:sty m:val="p"/>
                            </m:rPr>
                            <a:rPr lang="es-EC" i="0">
                              <a:latin typeface="Cambria Math" panose="02040503050406030204" pitchFamily="18" charset="0"/>
                            </a:rPr>
                            <m:t>IC</m:t>
                          </m:r>
                        </m:num>
                        <m:den>
                          <m:r>
                            <m:rPr>
                              <m:sty m:val="p"/>
                            </m:rPr>
                            <a:rPr lang="es-EC" i="0">
                              <a:latin typeface="Cambria Math" panose="02040503050406030204" pitchFamily="18" charset="0"/>
                            </a:rPr>
                            <m:t>IA</m:t>
                          </m:r>
                        </m:den>
                      </m:f>
                    </m:oMath>
                  </m:oMathPara>
                </a14:m>
                <a:endParaRPr lang="es-EC" dirty="0"/>
              </a:p>
            </p:txBody>
          </p:sp>
        </mc:Choice>
        <mc:Fallback xmlns="">
          <p:sp>
            <p:nvSpPr>
              <p:cNvPr id="16" name="Rectángulo 15"/>
              <p:cNvSpPr>
                <a:spLocks noRot="1" noChangeAspect="1" noMove="1" noResize="1" noEditPoints="1" noAdjustHandles="1" noChangeArrowheads="1" noChangeShapeType="1" noTextEdit="1"/>
              </p:cNvSpPr>
              <p:nvPr/>
            </p:nvSpPr>
            <p:spPr>
              <a:xfrm>
                <a:off x="5988845" y="5130233"/>
                <a:ext cx="1483931" cy="610936"/>
              </a:xfrm>
              <a:prstGeom prst="rect">
                <a:avLst/>
              </a:prstGeom>
              <a:blipFill>
                <a:blip r:embed="rId6"/>
                <a:stretch>
                  <a:fillRect/>
                </a:stretch>
              </a:blipFill>
            </p:spPr>
            <p:txBody>
              <a:bodyPr/>
              <a:lstStyle/>
              <a:p>
                <a:r>
                  <a:rPr lang="es-EC">
                    <a:noFill/>
                  </a:rPr>
                  <a:t> </a:t>
                </a:r>
              </a:p>
            </p:txBody>
          </p:sp>
        </mc:Fallback>
      </mc:AlternateContent>
      <p:sp>
        <p:nvSpPr>
          <p:cNvPr id="17" name="Flecha derecha 16"/>
          <p:cNvSpPr/>
          <p:nvPr/>
        </p:nvSpPr>
        <p:spPr>
          <a:xfrm>
            <a:off x="5317667" y="5380282"/>
            <a:ext cx="671178" cy="177866"/>
          </a:xfrm>
          <a:prstGeom prst="right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 name="Imagen 19"/>
          <p:cNvPicPr>
            <a:picLocks noChangeAspect="1"/>
          </p:cNvPicPr>
          <p:nvPr/>
        </p:nvPicPr>
        <p:blipFill>
          <a:blip r:embed="rId7"/>
          <a:stretch>
            <a:fillRect/>
          </a:stretch>
        </p:blipFill>
        <p:spPr>
          <a:xfrm>
            <a:off x="314562" y="5830777"/>
            <a:ext cx="6019800" cy="914400"/>
          </a:xfrm>
          <a:prstGeom prst="rect">
            <a:avLst/>
          </a:prstGeom>
        </p:spPr>
      </p:pic>
    </p:spTree>
    <p:extLst>
      <p:ext uri="{BB962C8B-B14F-4D97-AF65-F5344CB8AC3E}">
        <p14:creationId xmlns:p14="http://schemas.microsoft.com/office/powerpoint/2010/main" val="1796499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741912" y="1049953"/>
            <a:ext cx="5522768" cy="584775"/>
          </a:xfrm>
          <a:prstGeom prst="rect">
            <a:avLst/>
          </a:prstGeom>
          <a:solidFill>
            <a:schemeClr val="accent6"/>
          </a:solidFill>
        </p:spPr>
        <p:txBody>
          <a:bodyPr wrap="square">
            <a:spAutoFit/>
          </a:bodyPr>
          <a:lstStyle/>
          <a:p>
            <a:r>
              <a:rPr lang="es-EC" sz="1600" dirty="0" smtClean="0"/>
              <a:t>Un conjunto </a:t>
            </a:r>
            <a:r>
              <a:rPr lang="es-EC" sz="1600" dirty="0"/>
              <a:t>de valores expresados es convertido a otros valores para que se expresen en una misma </a:t>
            </a:r>
            <a:r>
              <a:rPr lang="es-EC" sz="1600" dirty="0" smtClean="0"/>
              <a:t>escala</a:t>
            </a:r>
            <a:r>
              <a:rPr lang="es-EC" sz="1600" dirty="0"/>
              <a:t>.</a:t>
            </a:r>
          </a:p>
        </p:txBody>
      </p:sp>
      <p:sp>
        <p:nvSpPr>
          <p:cNvPr id="6" name="Título 1">
            <a:extLst>
              <a:ext uri="{FF2B5EF4-FFF2-40B4-BE49-F238E27FC236}">
                <a16:creationId xmlns:a16="http://schemas.microsoft.com/office/drawing/2014/main" id="{2C049BD4-25FF-2F4E-A4BD-D997BB73ABE6}"/>
              </a:ext>
            </a:extLst>
          </p:cNvPr>
          <p:cNvSpPr>
            <a:spLocks noGrp="1"/>
          </p:cNvSpPr>
          <p:nvPr>
            <p:ph type="title"/>
          </p:nvPr>
        </p:nvSpPr>
        <p:spPr>
          <a:xfrm>
            <a:off x="741912" y="253938"/>
            <a:ext cx="8252113" cy="689137"/>
          </a:xfrm>
        </p:spPr>
        <p:txBody>
          <a:bodyPr>
            <a:normAutofit fontScale="90000"/>
          </a:bodyPr>
          <a:lstStyle/>
          <a:p>
            <a:r>
              <a:rPr lang="es-EC" dirty="0" smtClean="0">
                <a:latin typeface="Tw Cen MT Condensed Extra Bold" panose="020B0803020202020204" pitchFamily="34" charset="0"/>
              </a:rPr>
              <a:t>Normalización de factores</a:t>
            </a:r>
            <a:endParaRPr lang="es-EC" dirty="0">
              <a:latin typeface="Tw Cen MT Condensed Extra Bold" panose="020B0803020202020204" pitchFamily="34" charset="0"/>
            </a:endParaRPr>
          </a:p>
        </p:txBody>
      </p:sp>
      <p:sp>
        <p:nvSpPr>
          <p:cNvPr id="7" name="Flecha derecha 6"/>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mc:AlternateContent xmlns:mc="http://schemas.openxmlformats.org/markup-compatibility/2006" xmlns:a14="http://schemas.microsoft.com/office/drawing/2010/main">
        <mc:Choice Requires="a14">
          <p:sp>
            <p:nvSpPr>
              <p:cNvPr id="8" name="Rectángulo 7"/>
              <p:cNvSpPr/>
              <p:nvPr/>
            </p:nvSpPr>
            <p:spPr>
              <a:xfrm>
                <a:off x="741912" y="2941341"/>
                <a:ext cx="6424551" cy="2462213"/>
              </a:xfrm>
              <a:prstGeom prst="rect">
                <a:avLst/>
              </a:prstGeom>
            </p:spPr>
            <p:txBody>
              <a:bodyPr wrap="square">
                <a:spAutoFit/>
              </a:bodyPr>
              <a:lstStyle/>
              <a:p>
                <a:pPr indent="457200">
                  <a:lnSpc>
                    <a:spcPct val="200000"/>
                  </a:lnSpc>
                  <a:spcAft>
                    <a:spcPts val="0"/>
                  </a:spcAft>
                </a:pPr>
                <a:r>
                  <a:rPr lang="es-EC" sz="1100" dirty="0" smtClean="0">
                    <a:effectLst/>
                    <a:latin typeface="Arial" panose="020B0604020202020204" pitchFamily="34" charset="0"/>
                    <a:ea typeface="DengXian"/>
                    <a:cs typeface="Times New Roman" panose="02020603050405020304" pitchFamily="18" charset="0"/>
                  </a:rPr>
                  <a:t>Dónde</a:t>
                </a:r>
                <a:r>
                  <a:rPr lang="es-EC" sz="1100" dirty="0">
                    <a:effectLst/>
                    <a:latin typeface="Arial" panose="020B0604020202020204" pitchFamily="34" charset="0"/>
                    <a:ea typeface="DengXian"/>
                    <a:cs typeface="Times New Roman" panose="02020603050405020304" pitchFamily="18" charset="0"/>
                  </a:rPr>
                  <a:t>:</a:t>
                </a:r>
              </a:p>
              <a:p>
                <a:pPr indent="457200">
                  <a:lnSpc>
                    <a:spcPct val="200000"/>
                  </a:lnSpc>
                  <a:spcAft>
                    <a:spcPts val="0"/>
                  </a:spcAft>
                </a:pPr>
                <a14:m>
                  <m:oMath xmlns:m="http://schemas.openxmlformats.org/officeDocument/2006/math">
                    <m:sSub>
                      <m:sSubPr>
                        <m:ctrlPr>
                          <a:rPr lang="es-EC" sz="1100" i="1">
                            <a:effectLst/>
                            <a:latin typeface="Cambria Math" panose="02040503050406030204" pitchFamily="18" charset="0"/>
                            <a:ea typeface="DengXian"/>
                            <a:cs typeface="Times New Roman" panose="02020603050405020304" pitchFamily="18" charset="0"/>
                          </a:rPr>
                        </m:ctrlPr>
                      </m:sSubPr>
                      <m:e>
                        <m:r>
                          <m:rPr>
                            <m:sty m:val="p"/>
                          </m:rPr>
                          <a:rPr lang="es-EC" sz="1100">
                            <a:effectLst/>
                            <a:latin typeface="Cambria Math" panose="02040503050406030204" pitchFamily="18" charset="0"/>
                            <a:ea typeface="DengXian"/>
                            <a:cs typeface="Times New Roman" panose="02020603050405020304" pitchFamily="18" charset="0"/>
                          </a:rPr>
                          <m:t>f</m:t>
                        </m:r>
                      </m:e>
                      <m:sub>
                        <m:r>
                          <m:rPr>
                            <m:sty m:val="p"/>
                          </m:rPr>
                          <a:rPr lang="es-EC" sz="1100">
                            <a:effectLst/>
                            <a:latin typeface="Cambria Math" panose="02040503050406030204" pitchFamily="18" charset="0"/>
                            <a:ea typeface="DengXian"/>
                            <a:cs typeface="Times New Roman" panose="02020603050405020304" pitchFamily="18" charset="0"/>
                          </a:rPr>
                          <m:t>i</m:t>
                        </m:r>
                      </m:sub>
                    </m:sSub>
                  </m:oMath>
                </a14:m>
                <a:r>
                  <a:rPr lang="es-EC" sz="1100" dirty="0">
                    <a:effectLst/>
                    <a:latin typeface="Arial" panose="020B0604020202020204" pitchFamily="34" charset="0"/>
                    <a:ea typeface="DengXian"/>
                    <a:cs typeface="Times New Roman" panose="02020603050405020304" pitchFamily="18" charset="0"/>
                  </a:rPr>
                  <a:t>= Valor del factor normalizado</a:t>
                </a:r>
              </a:p>
              <a:p>
                <a:pPr indent="457200">
                  <a:lnSpc>
                    <a:spcPct val="200000"/>
                  </a:lnSpc>
                  <a:spcAft>
                    <a:spcPts val="0"/>
                  </a:spcAft>
                </a:pPr>
                <a14:m>
                  <m:oMath xmlns:m="http://schemas.openxmlformats.org/officeDocument/2006/math">
                    <m:sSub>
                      <m:sSubPr>
                        <m:ctrlPr>
                          <a:rPr lang="es-EC" sz="1100" i="1">
                            <a:effectLst/>
                            <a:latin typeface="Cambria Math" panose="02040503050406030204" pitchFamily="18" charset="0"/>
                            <a:ea typeface="DengXian"/>
                            <a:cs typeface="Times New Roman" panose="02020603050405020304" pitchFamily="18" charset="0"/>
                          </a:rPr>
                        </m:ctrlPr>
                      </m:sSubPr>
                      <m:e>
                        <m:r>
                          <m:rPr>
                            <m:sty m:val="p"/>
                          </m:rPr>
                          <a:rPr lang="es-EC" sz="1100">
                            <a:effectLst/>
                            <a:latin typeface="Cambria Math" panose="02040503050406030204" pitchFamily="18" charset="0"/>
                            <a:ea typeface="DengXian"/>
                            <a:cs typeface="Times New Roman" panose="02020603050405020304" pitchFamily="18" charset="0"/>
                          </a:rPr>
                          <m:t>v</m:t>
                        </m:r>
                      </m:e>
                      <m:sub>
                        <m:r>
                          <m:rPr>
                            <m:sty m:val="p"/>
                          </m:rPr>
                          <a:rPr lang="es-EC" sz="1100">
                            <a:effectLst/>
                            <a:latin typeface="Cambria Math" panose="02040503050406030204" pitchFamily="18" charset="0"/>
                            <a:ea typeface="DengXian"/>
                            <a:cs typeface="Times New Roman" panose="02020603050405020304" pitchFamily="18" charset="0"/>
                          </a:rPr>
                          <m:t>i</m:t>
                        </m:r>
                      </m:sub>
                    </m:sSub>
                  </m:oMath>
                </a14:m>
                <a:r>
                  <a:rPr lang="es-EC" sz="1100" dirty="0">
                    <a:effectLst/>
                    <a:latin typeface="Arial" panose="020B0604020202020204" pitchFamily="34" charset="0"/>
                    <a:ea typeface="DengXian"/>
                    <a:cs typeface="Times New Roman" panose="02020603050405020304" pitchFamily="18" charset="0"/>
                  </a:rPr>
                  <a:t>=Valor original del factor i (distintos valores que presenta el ráster en los diferentes píxeles)</a:t>
                </a:r>
              </a:p>
              <a:p>
                <a:pPr indent="457200">
                  <a:lnSpc>
                    <a:spcPct val="200000"/>
                  </a:lnSpc>
                  <a:spcAft>
                    <a:spcPts val="0"/>
                  </a:spcAft>
                </a:pPr>
                <a14:m>
                  <m:oMath xmlns:m="http://schemas.openxmlformats.org/officeDocument/2006/math">
                    <m:sSub>
                      <m:sSubPr>
                        <m:ctrlPr>
                          <a:rPr lang="es-EC" sz="1100" i="1">
                            <a:effectLst/>
                            <a:latin typeface="Cambria Math" panose="02040503050406030204" pitchFamily="18" charset="0"/>
                            <a:ea typeface="DengXian"/>
                            <a:cs typeface="Times New Roman" panose="02020603050405020304" pitchFamily="18" charset="0"/>
                          </a:rPr>
                        </m:ctrlPr>
                      </m:sSubPr>
                      <m:e>
                        <m:r>
                          <m:rPr>
                            <m:sty m:val="p"/>
                          </m:rPr>
                          <a:rPr lang="es-EC" sz="1100">
                            <a:effectLst/>
                            <a:latin typeface="Cambria Math" panose="02040503050406030204" pitchFamily="18" charset="0"/>
                            <a:ea typeface="DengXian"/>
                            <a:cs typeface="Times New Roman" panose="02020603050405020304" pitchFamily="18" charset="0"/>
                          </a:rPr>
                          <m:t>v</m:t>
                        </m:r>
                      </m:e>
                      <m:sub>
                        <m:r>
                          <m:rPr>
                            <m:sty m:val="p"/>
                          </m:rPr>
                          <a:rPr lang="es-EC" sz="1100">
                            <a:effectLst/>
                            <a:latin typeface="Cambria Math" panose="02040503050406030204" pitchFamily="18" charset="0"/>
                            <a:ea typeface="DengXian"/>
                            <a:cs typeface="Times New Roman" panose="02020603050405020304" pitchFamily="18" charset="0"/>
                          </a:rPr>
                          <m:t>m</m:t>
                        </m:r>
                        <m:r>
                          <a:rPr lang="es-EC" sz="1100">
                            <a:effectLst/>
                            <a:latin typeface="Cambria Math" panose="02040503050406030204" pitchFamily="18" charset="0"/>
                            <a:ea typeface="DengXian"/>
                            <a:cs typeface="Times New Roman" panose="02020603050405020304" pitchFamily="18" charset="0"/>
                          </a:rPr>
                          <m:t>á</m:t>
                        </m:r>
                        <m:r>
                          <m:rPr>
                            <m:sty m:val="p"/>
                          </m:rPr>
                          <a:rPr lang="es-EC" sz="1100">
                            <a:effectLst/>
                            <a:latin typeface="Cambria Math" panose="02040503050406030204" pitchFamily="18" charset="0"/>
                            <a:ea typeface="DengXian"/>
                            <a:cs typeface="Times New Roman" panose="02020603050405020304" pitchFamily="18" charset="0"/>
                          </a:rPr>
                          <m:t>x</m:t>
                        </m:r>
                      </m:sub>
                    </m:sSub>
                  </m:oMath>
                </a14:m>
                <a:r>
                  <a:rPr lang="es-EC" sz="1100" dirty="0">
                    <a:effectLst/>
                    <a:latin typeface="Arial" panose="020B0604020202020204" pitchFamily="34" charset="0"/>
                    <a:ea typeface="DengXian"/>
                    <a:cs typeface="Times New Roman" panose="02020603050405020304" pitchFamily="18" charset="0"/>
                  </a:rPr>
                  <a:t>= Valor máximo del ráster a normalizar</a:t>
                </a:r>
              </a:p>
              <a:p>
                <a:pPr indent="457200">
                  <a:lnSpc>
                    <a:spcPct val="200000"/>
                  </a:lnSpc>
                  <a:spcAft>
                    <a:spcPts val="0"/>
                  </a:spcAft>
                </a:pPr>
                <a14:m>
                  <m:oMath xmlns:m="http://schemas.openxmlformats.org/officeDocument/2006/math">
                    <m:sSub>
                      <m:sSubPr>
                        <m:ctrlPr>
                          <a:rPr lang="es-EC" sz="1100" i="1">
                            <a:effectLst/>
                            <a:latin typeface="Cambria Math" panose="02040503050406030204" pitchFamily="18" charset="0"/>
                            <a:ea typeface="DengXian"/>
                            <a:cs typeface="Times New Roman" panose="02020603050405020304" pitchFamily="18" charset="0"/>
                          </a:rPr>
                        </m:ctrlPr>
                      </m:sSubPr>
                      <m:e>
                        <m:r>
                          <m:rPr>
                            <m:sty m:val="p"/>
                          </m:rPr>
                          <a:rPr lang="es-EC" sz="1100">
                            <a:effectLst/>
                            <a:latin typeface="Cambria Math" panose="02040503050406030204" pitchFamily="18" charset="0"/>
                            <a:ea typeface="DengXian"/>
                            <a:cs typeface="Times New Roman" panose="02020603050405020304" pitchFamily="18" charset="0"/>
                          </a:rPr>
                          <m:t>v</m:t>
                        </m:r>
                      </m:e>
                      <m:sub>
                        <m:r>
                          <m:rPr>
                            <m:sty m:val="p"/>
                          </m:rPr>
                          <a:rPr lang="es-EC" sz="1100">
                            <a:effectLst/>
                            <a:latin typeface="Cambria Math" panose="02040503050406030204" pitchFamily="18" charset="0"/>
                            <a:ea typeface="DengXian"/>
                            <a:cs typeface="Times New Roman" panose="02020603050405020304" pitchFamily="18" charset="0"/>
                          </a:rPr>
                          <m:t>min</m:t>
                        </m:r>
                      </m:sub>
                    </m:sSub>
                  </m:oMath>
                </a14:m>
                <a:r>
                  <a:rPr lang="es-EC" sz="1100" dirty="0">
                    <a:effectLst/>
                    <a:latin typeface="Arial" panose="020B0604020202020204" pitchFamily="34" charset="0"/>
                    <a:ea typeface="DengXian"/>
                    <a:cs typeface="Times New Roman" panose="02020603050405020304" pitchFamily="18" charset="0"/>
                  </a:rPr>
                  <a:t>= Valor mínimo del ráster a normalizar</a:t>
                </a:r>
              </a:p>
              <a:p>
                <a:pPr indent="457200">
                  <a:lnSpc>
                    <a:spcPct val="200000"/>
                  </a:lnSpc>
                  <a:spcAft>
                    <a:spcPts val="0"/>
                  </a:spcAft>
                </a:pPr>
                <a:r>
                  <a:rPr lang="es-EC" sz="1100" dirty="0">
                    <a:effectLst/>
                    <a:latin typeface="Arial" panose="020B0604020202020204" pitchFamily="34" charset="0"/>
                    <a:ea typeface="DengXian"/>
                    <a:cs typeface="Times New Roman" panose="02020603050405020304" pitchFamily="18" charset="0"/>
                  </a:rPr>
                  <a:t>c = rango de estandarización (Establecido por el centro de decisiones, puede variar entre 100 o 255)</a:t>
                </a:r>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741912" y="2941341"/>
                <a:ext cx="6424551" cy="2462213"/>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3099330" y="2101998"/>
                <a:ext cx="2695828" cy="6114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m:rPr>
                              <m:sty m:val="p"/>
                            </m:rPr>
                            <a:rPr lang="es-EC">
                              <a:latin typeface="Cambria Math" panose="02040503050406030204" pitchFamily="18" charset="0"/>
                            </a:rPr>
                            <m:t>f</m:t>
                          </m:r>
                        </m:e>
                        <m:sub>
                          <m:r>
                            <m:rPr>
                              <m:sty m:val="p"/>
                            </m:rPr>
                            <a:rPr lang="es-EC" i="0">
                              <a:latin typeface="Cambria Math" panose="02040503050406030204" pitchFamily="18" charset="0"/>
                            </a:rPr>
                            <m:t>i</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C" i="0">
                                  <a:latin typeface="Cambria Math" panose="02040503050406030204" pitchFamily="18" charset="0"/>
                                </a:rPr>
                                <m:t>v</m:t>
                              </m:r>
                            </m:e>
                            <m:sub>
                              <m:r>
                                <m:rPr>
                                  <m:sty m:val="p"/>
                                </m:rPr>
                                <a:rPr lang="es-EC" i="0">
                                  <a:latin typeface="Cambria Math" panose="02040503050406030204" pitchFamily="18" charset="0"/>
                                </a:rPr>
                                <m:t>i</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v</m:t>
                              </m:r>
                            </m:e>
                            <m:sub>
                              <m:r>
                                <m:rPr>
                                  <m:sty m:val="p"/>
                                </m:rPr>
                                <a:rPr lang="es-EC" i="0">
                                  <a:latin typeface="Cambria Math" panose="02040503050406030204" pitchFamily="18" charset="0"/>
                                </a:rPr>
                                <m:t>m</m:t>
                              </m:r>
                              <m:r>
                                <a:rPr lang="es-EC" i="0">
                                  <a:latin typeface="Cambria Math" panose="02040503050406030204" pitchFamily="18" charset="0"/>
                                </a:rPr>
                                <m:t>í</m:t>
                              </m:r>
                              <m:r>
                                <m:rPr>
                                  <m:sty m:val="p"/>
                                </m:rPr>
                                <a:rPr lang="es-EC" i="0">
                                  <a:latin typeface="Cambria Math" panose="02040503050406030204" pitchFamily="18" charset="0"/>
                                </a:rPr>
                                <m:t>n</m:t>
                              </m:r>
                            </m:sub>
                          </m:sSub>
                        </m:num>
                        <m:den>
                          <m:sSub>
                            <m:sSubPr>
                              <m:ctrlPr>
                                <a:rPr lang="es-EC" i="1">
                                  <a:latin typeface="Cambria Math" panose="02040503050406030204" pitchFamily="18" charset="0"/>
                                </a:rPr>
                              </m:ctrlPr>
                            </m:sSubPr>
                            <m:e>
                              <m:r>
                                <m:rPr>
                                  <m:sty m:val="p"/>
                                </m:rPr>
                                <a:rPr lang="es-EC" i="0">
                                  <a:latin typeface="Cambria Math" panose="02040503050406030204" pitchFamily="18" charset="0"/>
                                </a:rPr>
                                <m:t>v</m:t>
                              </m:r>
                            </m:e>
                            <m:sub>
                              <m:r>
                                <m:rPr>
                                  <m:sty m:val="p"/>
                                </m:rPr>
                                <a:rPr lang="es-EC" i="0">
                                  <a:latin typeface="Cambria Math" panose="02040503050406030204" pitchFamily="18" charset="0"/>
                                </a:rPr>
                                <m:t>m</m:t>
                              </m:r>
                              <m:r>
                                <a:rPr lang="es-EC" i="0">
                                  <a:latin typeface="Cambria Math" panose="02040503050406030204" pitchFamily="18" charset="0"/>
                                </a:rPr>
                                <m:t>á</m:t>
                              </m:r>
                              <m:r>
                                <m:rPr>
                                  <m:sty m:val="p"/>
                                </m:rPr>
                                <a:rPr lang="es-EC" i="0">
                                  <a:latin typeface="Cambria Math" panose="02040503050406030204" pitchFamily="18" charset="0"/>
                                </a:rPr>
                                <m:t>x</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v</m:t>
                              </m:r>
                            </m:e>
                            <m:sub>
                              <m:r>
                                <m:rPr>
                                  <m:sty m:val="p"/>
                                </m:rPr>
                                <a:rPr lang="es-EC" i="0">
                                  <a:latin typeface="Cambria Math" panose="02040503050406030204" pitchFamily="18" charset="0"/>
                                </a:rPr>
                                <m:t>m</m:t>
                              </m:r>
                              <m:r>
                                <a:rPr lang="es-EC" i="0">
                                  <a:latin typeface="Cambria Math" panose="02040503050406030204" pitchFamily="18" charset="0"/>
                                </a:rPr>
                                <m:t>í</m:t>
                              </m:r>
                              <m:r>
                                <m:rPr>
                                  <m:sty m:val="p"/>
                                </m:rPr>
                                <a:rPr lang="es-EC" i="0">
                                  <a:latin typeface="Cambria Math" panose="02040503050406030204" pitchFamily="18" charset="0"/>
                                </a:rPr>
                                <m:t>n</m:t>
                              </m:r>
                            </m:sub>
                          </m:sSub>
                        </m:den>
                      </m:f>
                      <m:r>
                        <a:rPr lang="es-EC" i="0">
                          <a:latin typeface="Cambria Math" panose="02040503050406030204" pitchFamily="18" charset="0"/>
                        </a:rPr>
                        <m:t>×</m:t>
                      </m:r>
                      <m:r>
                        <m:rPr>
                          <m:sty m:val="p"/>
                        </m:rPr>
                        <a:rPr lang="es-EC" b="0" i="0" smtClean="0">
                          <a:latin typeface="Cambria Math" panose="02040503050406030204" pitchFamily="18" charset="0"/>
                        </a:rPr>
                        <m:t>c</m:t>
                      </m:r>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3099330" y="2101998"/>
                <a:ext cx="2695828" cy="611449"/>
              </a:xfrm>
              <a:prstGeom prst="rect">
                <a:avLst/>
              </a:prstGeom>
              <a:blipFill>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4102689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494434" y="1401402"/>
            <a:ext cx="3927591" cy="1200329"/>
          </a:xfrm>
          <a:prstGeom prst="rect">
            <a:avLst/>
          </a:prstGeom>
          <a:ln>
            <a:solidFill>
              <a:schemeClr val="accent6">
                <a:lumMod val="50000"/>
              </a:schemeClr>
            </a:solidFill>
          </a:ln>
        </p:spPr>
        <p:txBody>
          <a:bodyPr wrap="square">
            <a:spAutoFit/>
          </a:bodyPr>
          <a:lstStyle/>
          <a:p>
            <a:pPr algn="just"/>
            <a:r>
              <a:rPr lang="es-EC" dirty="0"/>
              <a:t>E</a:t>
            </a:r>
            <a:r>
              <a:rPr lang="es-EC" dirty="0" smtClean="0"/>
              <a:t>lementos </a:t>
            </a:r>
            <a:r>
              <a:rPr lang="es-EC" dirty="0"/>
              <a:t>que aumentan o disminuyen la valoración de una alternativa de solución con respecto a </a:t>
            </a:r>
            <a:r>
              <a:rPr lang="es-EC" dirty="0" smtClean="0"/>
              <a:t>otra(De La Paz, 2013). </a:t>
            </a:r>
            <a:endParaRPr lang="es-EC" dirty="0"/>
          </a:p>
        </p:txBody>
      </p:sp>
      <p:sp>
        <p:nvSpPr>
          <p:cNvPr id="3" name="Rectángulo 2"/>
          <p:cNvSpPr/>
          <p:nvPr/>
        </p:nvSpPr>
        <p:spPr>
          <a:xfrm>
            <a:off x="4814627" y="1401402"/>
            <a:ext cx="4020243" cy="923330"/>
          </a:xfrm>
          <a:prstGeom prst="rect">
            <a:avLst/>
          </a:prstGeom>
          <a:ln>
            <a:solidFill>
              <a:schemeClr val="accent6">
                <a:lumMod val="50000"/>
              </a:schemeClr>
            </a:solidFill>
          </a:ln>
        </p:spPr>
        <p:txBody>
          <a:bodyPr wrap="square">
            <a:spAutoFit/>
          </a:bodyPr>
          <a:lstStyle/>
          <a:p>
            <a:pPr algn="just"/>
            <a:r>
              <a:rPr lang="es-EC" dirty="0" smtClean="0"/>
              <a:t>Criterios que limitan </a:t>
            </a:r>
            <a:r>
              <a:rPr lang="es-EC" dirty="0"/>
              <a:t>el análisis </a:t>
            </a:r>
            <a:r>
              <a:rPr lang="es-EC" dirty="0" smtClean="0"/>
              <a:t>geográfico y permiten diferenciar </a:t>
            </a:r>
            <a:r>
              <a:rPr lang="es-EC" dirty="0"/>
              <a:t>las zonas óptimas de las no </a:t>
            </a:r>
            <a:r>
              <a:rPr lang="es-EC" dirty="0" smtClean="0"/>
              <a:t>óptimas.</a:t>
            </a:r>
            <a:endParaRPr lang="es-EC" dirty="0"/>
          </a:p>
        </p:txBody>
      </p:sp>
      <p:sp>
        <p:nvSpPr>
          <p:cNvPr id="7" name="Título 1">
            <a:extLst>
              <a:ext uri="{FF2B5EF4-FFF2-40B4-BE49-F238E27FC236}">
                <a16:creationId xmlns:a16="http://schemas.microsoft.com/office/drawing/2014/main" id="{2C049BD4-25FF-2F4E-A4BD-D997BB73ABE6}"/>
              </a:ext>
            </a:extLst>
          </p:cNvPr>
          <p:cNvSpPr>
            <a:spLocks noGrp="1"/>
          </p:cNvSpPr>
          <p:nvPr>
            <p:ph type="title"/>
          </p:nvPr>
        </p:nvSpPr>
        <p:spPr>
          <a:xfrm>
            <a:off x="741912" y="253938"/>
            <a:ext cx="8252113" cy="689137"/>
          </a:xfrm>
        </p:spPr>
        <p:txBody>
          <a:bodyPr>
            <a:normAutofit fontScale="90000"/>
          </a:bodyPr>
          <a:lstStyle/>
          <a:p>
            <a:r>
              <a:rPr lang="es-EC" dirty="0" smtClean="0">
                <a:latin typeface="Tw Cen MT Condensed Extra Bold" panose="020B0803020202020204" pitchFamily="34" charset="0"/>
              </a:rPr>
              <a:t>Factores y restricciones</a:t>
            </a:r>
            <a:endParaRPr lang="es-EC" dirty="0">
              <a:latin typeface="Tw Cen MT Condensed Extra Bold" panose="020B0803020202020204" pitchFamily="34" charset="0"/>
            </a:endParaRPr>
          </a:p>
        </p:txBody>
      </p:sp>
      <p:sp>
        <p:nvSpPr>
          <p:cNvPr id="8" name="Flecha derecha 7"/>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10" name="Rectángulo 9"/>
          <p:cNvSpPr/>
          <p:nvPr/>
        </p:nvSpPr>
        <p:spPr>
          <a:xfrm>
            <a:off x="3552456" y="2601731"/>
            <a:ext cx="1065870" cy="369332"/>
          </a:xfrm>
          <a:prstGeom prst="rect">
            <a:avLst/>
          </a:prstGeom>
        </p:spPr>
        <p:txBody>
          <a:bodyPr wrap="square">
            <a:spAutoFit/>
          </a:bodyPr>
          <a:lstStyle/>
          <a:p>
            <a:r>
              <a:rPr lang="es-EC" b="1" i="1" dirty="0" smtClean="0"/>
              <a:t>Factores</a:t>
            </a:r>
            <a:endParaRPr lang="es-EC" b="1" i="1" dirty="0"/>
          </a:p>
        </p:txBody>
      </p:sp>
      <p:sp>
        <p:nvSpPr>
          <p:cNvPr id="11" name="Rectángulo 10"/>
          <p:cNvSpPr/>
          <p:nvPr/>
        </p:nvSpPr>
        <p:spPr>
          <a:xfrm>
            <a:off x="7676348" y="2408312"/>
            <a:ext cx="1662112" cy="369332"/>
          </a:xfrm>
          <a:prstGeom prst="rect">
            <a:avLst/>
          </a:prstGeom>
        </p:spPr>
        <p:txBody>
          <a:bodyPr wrap="square">
            <a:spAutoFit/>
          </a:bodyPr>
          <a:lstStyle/>
          <a:p>
            <a:r>
              <a:rPr lang="es-EC" b="1" i="1" dirty="0" smtClean="0"/>
              <a:t>Restricciones</a:t>
            </a:r>
            <a:endParaRPr lang="es-EC" b="1" i="1" dirty="0"/>
          </a:p>
        </p:txBody>
      </p:sp>
      <p:pic>
        <p:nvPicPr>
          <p:cNvPr id="4" name="Imagen 3"/>
          <p:cNvPicPr>
            <a:picLocks noChangeAspect="1"/>
          </p:cNvPicPr>
          <p:nvPr/>
        </p:nvPicPr>
        <p:blipFill>
          <a:blip r:embed="rId3"/>
          <a:stretch>
            <a:fillRect/>
          </a:stretch>
        </p:blipFill>
        <p:spPr>
          <a:xfrm>
            <a:off x="2246601" y="3060058"/>
            <a:ext cx="4124325" cy="3486150"/>
          </a:xfrm>
          <a:prstGeom prst="rect">
            <a:avLst/>
          </a:prstGeom>
        </p:spPr>
      </p:pic>
    </p:spTree>
    <p:extLst>
      <p:ext uri="{BB962C8B-B14F-4D97-AF65-F5344CB8AC3E}">
        <p14:creationId xmlns:p14="http://schemas.microsoft.com/office/powerpoint/2010/main" val="3746933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2743200" y="2376070"/>
            <a:ext cx="4073236" cy="1325563"/>
          </a:xfrm>
        </p:spPr>
        <p:txBody>
          <a:bodyPr>
            <a:noAutofit/>
          </a:bodyPr>
          <a:lstStyle/>
          <a:p>
            <a:r>
              <a:rPr lang="es-EC" sz="6400" dirty="0" smtClean="0">
                <a:latin typeface="Tw Cen MT Condensed Extra Bold" panose="020B0803020202020204" pitchFamily="34" charset="0"/>
              </a:rPr>
              <a:t>Metodología</a:t>
            </a:r>
            <a:endParaRPr lang="es-EC" sz="6400" dirty="0">
              <a:latin typeface="Tw Cen MT Condensed Extra Bold" panose="020B0803020202020204" pitchFamily="34" charset="0"/>
            </a:endParaRPr>
          </a:p>
        </p:txBody>
      </p:sp>
    </p:spTree>
    <p:extLst>
      <p:ext uri="{BB962C8B-B14F-4D97-AF65-F5344CB8AC3E}">
        <p14:creationId xmlns:p14="http://schemas.microsoft.com/office/powerpoint/2010/main" val="3927892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3"/>
          <a:srcRect b="54976"/>
          <a:stretch/>
        </p:blipFill>
        <p:spPr>
          <a:xfrm>
            <a:off x="944471" y="943075"/>
            <a:ext cx="7322601" cy="5069798"/>
          </a:xfrm>
          <a:prstGeom prst="rect">
            <a:avLst/>
          </a:prstGeom>
        </p:spPr>
      </p:pic>
      <p:sp>
        <p:nvSpPr>
          <p:cNvPr id="4" name="Título 1">
            <a:extLst>
              <a:ext uri="{FF2B5EF4-FFF2-40B4-BE49-F238E27FC236}">
                <a16:creationId xmlns:a16="http://schemas.microsoft.com/office/drawing/2014/main" id="{2C049BD4-25FF-2F4E-A4BD-D997BB73ABE6}"/>
              </a:ext>
            </a:extLst>
          </p:cNvPr>
          <p:cNvSpPr>
            <a:spLocks noGrp="1"/>
          </p:cNvSpPr>
          <p:nvPr>
            <p:ph type="title"/>
          </p:nvPr>
        </p:nvSpPr>
        <p:spPr>
          <a:xfrm>
            <a:off x="741912" y="253938"/>
            <a:ext cx="8252113" cy="689137"/>
          </a:xfrm>
        </p:spPr>
        <p:txBody>
          <a:bodyPr>
            <a:normAutofit fontScale="90000"/>
          </a:bodyPr>
          <a:lstStyle/>
          <a:p>
            <a:r>
              <a:rPr lang="es-EC" dirty="0" smtClean="0">
                <a:latin typeface="Tw Cen MT Condensed Extra Bold" panose="020B0803020202020204" pitchFamily="34" charset="0"/>
              </a:rPr>
              <a:t>Recopilación de información</a:t>
            </a:r>
            <a:endParaRPr lang="es-EC" dirty="0">
              <a:latin typeface="Tw Cen MT Condensed Extra Bold" panose="020B0803020202020204" pitchFamily="34" charset="0"/>
            </a:endParaRPr>
          </a:p>
        </p:txBody>
      </p:sp>
      <p:sp>
        <p:nvSpPr>
          <p:cNvPr id="5" name="Flecha derecha 4"/>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Tree>
    <p:extLst>
      <p:ext uri="{BB962C8B-B14F-4D97-AF65-F5344CB8AC3E}">
        <p14:creationId xmlns:p14="http://schemas.microsoft.com/office/powerpoint/2010/main" val="2662306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C049BD4-25FF-2F4E-A4BD-D997BB73ABE6}"/>
              </a:ext>
            </a:extLst>
          </p:cNvPr>
          <p:cNvSpPr txBox="1">
            <a:spLocks/>
          </p:cNvSpPr>
          <p:nvPr/>
        </p:nvSpPr>
        <p:spPr>
          <a:xfrm>
            <a:off x="741912" y="253938"/>
            <a:ext cx="8252113" cy="6891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mtClean="0">
                <a:latin typeface="Tw Cen MT Condensed Extra Bold" panose="020B0803020202020204" pitchFamily="34" charset="0"/>
              </a:rPr>
              <a:t>Recopilación de información</a:t>
            </a:r>
            <a:endParaRPr lang="es-EC" dirty="0">
              <a:latin typeface="Tw Cen MT Condensed Extra Bold" panose="020B0803020202020204" pitchFamily="34" charset="0"/>
            </a:endParaRPr>
          </a:p>
        </p:txBody>
      </p:sp>
      <p:sp>
        <p:nvSpPr>
          <p:cNvPr id="5" name="Flecha derecha 4"/>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pic>
        <p:nvPicPr>
          <p:cNvPr id="7" name="Imagen 6"/>
          <p:cNvPicPr>
            <a:picLocks noChangeAspect="1"/>
          </p:cNvPicPr>
          <p:nvPr/>
        </p:nvPicPr>
        <p:blipFill rotWithShape="1">
          <a:blip r:embed="rId3"/>
          <a:srcRect t="45049"/>
          <a:stretch/>
        </p:blipFill>
        <p:spPr>
          <a:xfrm>
            <a:off x="741912" y="943075"/>
            <a:ext cx="6612712" cy="5587730"/>
          </a:xfrm>
          <a:prstGeom prst="rect">
            <a:avLst/>
          </a:prstGeom>
        </p:spPr>
      </p:pic>
    </p:spTree>
    <p:extLst>
      <p:ext uri="{BB962C8B-B14F-4D97-AF65-F5344CB8AC3E}">
        <p14:creationId xmlns:p14="http://schemas.microsoft.com/office/powerpoint/2010/main" val="678302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C049BD4-25FF-2F4E-A4BD-D997BB73ABE6}"/>
              </a:ext>
            </a:extLst>
          </p:cNvPr>
          <p:cNvSpPr txBox="1">
            <a:spLocks/>
          </p:cNvSpPr>
          <p:nvPr/>
        </p:nvSpPr>
        <p:spPr>
          <a:xfrm>
            <a:off x="741912" y="253938"/>
            <a:ext cx="8252113" cy="6891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latin typeface="Tw Cen MT Condensed Extra Bold" panose="020B0803020202020204" pitchFamily="34" charset="0"/>
              </a:rPr>
              <a:t>Variables</a:t>
            </a:r>
            <a:endParaRPr lang="es-EC" dirty="0">
              <a:latin typeface="Tw Cen MT Condensed Extra Bold" panose="020B0803020202020204" pitchFamily="34" charset="0"/>
            </a:endParaRPr>
          </a:p>
        </p:txBody>
      </p:sp>
      <p:sp>
        <p:nvSpPr>
          <p:cNvPr id="5" name="Flecha derecha 4"/>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pic>
        <p:nvPicPr>
          <p:cNvPr id="6" name="Imagen 5"/>
          <p:cNvPicPr>
            <a:picLocks noChangeAspect="1"/>
          </p:cNvPicPr>
          <p:nvPr/>
        </p:nvPicPr>
        <p:blipFill rotWithShape="1">
          <a:blip r:embed="rId3"/>
          <a:srcRect r="18154" b="58008"/>
          <a:stretch/>
        </p:blipFill>
        <p:spPr>
          <a:xfrm>
            <a:off x="853876" y="1186748"/>
            <a:ext cx="7683256" cy="4341216"/>
          </a:xfrm>
          <a:prstGeom prst="rect">
            <a:avLst/>
          </a:prstGeom>
        </p:spPr>
      </p:pic>
    </p:spTree>
    <p:extLst>
      <p:ext uri="{BB962C8B-B14F-4D97-AF65-F5344CB8AC3E}">
        <p14:creationId xmlns:p14="http://schemas.microsoft.com/office/powerpoint/2010/main" val="1752850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C049BD4-25FF-2F4E-A4BD-D997BB73ABE6}"/>
              </a:ext>
            </a:extLst>
          </p:cNvPr>
          <p:cNvSpPr txBox="1">
            <a:spLocks/>
          </p:cNvSpPr>
          <p:nvPr/>
        </p:nvSpPr>
        <p:spPr>
          <a:xfrm>
            <a:off x="741912" y="253938"/>
            <a:ext cx="8252113" cy="6891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latin typeface="Tw Cen MT Condensed Extra Bold" panose="020B0803020202020204" pitchFamily="34" charset="0"/>
              </a:rPr>
              <a:t>Variables</a:t>
            </a:r>
            <a:endParaRPr lang="es-EC" dirty="0">
              <a:latin typeface="Tw Cen MT Condensed Extra Bold" panose="020B0803020202020204" pitchFamily="34" charset="0"/>
            </a:endParaRPr>
          </a:p>
        </p:txBody>
      </p:sp>
      <p:sp>
        <p:nvSpPr>
          <p:cNvPr id="5" name="Flecha derecha 4"/>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pic>
        <p:nvPicPr>
          <p:cNvPr id="2" name="Imagen 1"/>
          <p:cNvPicPr>
            <a:picLocks noChangeAspect="1"/>
          </p:cNvPicPr>
          <p:nvPr/>
        </p:nvPicPr>
        <p:blipFill rotWithShape="1">
          <a:blip r:embed="rId3"/>
          <a:srcRect t="41769" r="18097" b="4903"/>
          <a:stretch/>
        </p:blipFill>
        <p:spPr>
          <a:xfrm>
            <a:off x="860654" y="943075"/>
            <a:ext cx="7174982" cy="5144960"/>
          </a:xfrm>
          <a:prstGeom prst="rect">
            <a:avLst/>
          </a:prstGeom>
        </p:spPr>
      </p:pic>
    </p:spTree>
    <p:extLst>
      <p:ext uri="{BB962C8B-B14F-4D97-AF65-F5344CB8AC3E}">
        <p14:creationId xmlns:p14="http://schemas.microsoft.com/office/powerpoint/2010/main" val="3730804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81050" y="244436"/>
            <a:ext cx="7886700" cy="734725"/>
          </a:xfrm>
        </p:spPr>
        <p:txBody>
          <a:bodyPr/>
          <a:lstStyle/>
          <a:p>
            <a:r>
              <a:rPr lang="es-EC" dirty="0" smtClean="0">
                <a:latin typeface="Tw Cen MT Condensed Extra Bold" panose="020B0803020202020204" pitchFamily="34" charset="0"/>
              </a:rPr>
              <a:t>Modelamiento de Factores Parciales</a:t>
            </a:r>
            <a:endParaRPr lang="es-EC" dirty="0">
              <a:latin typeface="Tw Cen MT Condensed Extra Bold" panose="020B0803020202020204" pitchFamily="34" charset="0"/>
            </a:endParaRPr>
          </a:p>
        </p:txBody>
      </p:sp>
      <p:sp>
        <p:nvSpPr>
          <p:cNvPr id="5" name="Flecha derecha 4"/>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6" name="Rectángulo 5"/>
          <p:cNvSpPr/>
          <p:nvPr/>
        </p:nvSpPr>
        <p:spPr>
          <a:xfrm>
            <a:off x="430877" y="1030610"/>
            <a:ext cx="6721879" cy="353943"/>
          </a:xfrm>
          <a:prstGeom prst="rect">
            <a:avLst/>
          </a:prstGeom>
        </p:spPr>
        <p:txBody>
          <a:bodyPr wrap="square">
            <a:spAutoFit/>
          </a:bodyPr>
          <a:lstStyle/>
          <a:p>
            <a:r>
              <a:rPr lang="es-EC" sz="1700" b="1" i="1" dirty="0" smtClean="0"/>
              <a:t>Disponibilidad de biomasa residual agrícola (BRAp)</a:t>
            </a:r>
            <a:endParaRPr lang="es-EC" sz="1700" b="1" i="1" dirty="0"/>
          </a:p>
        </p:txBody>
      </p:sp>
      <p:sp>
        <p:nvSpPr>
          <p:cNvPr id="3" name="Rectangle 2"/>
          <p:cNvSpPr>
            <a:spLocks noChangeArrowheads="1"/>
          </p:cNvSpPr>
          <p:nvPr/>
        </p:nvSpPr>
        <p:spPr bwMode="auto">
          <a:xfrm>
            <a:off x="1163783" y="1545015"/>
            <a:ext cx="70326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s-EC" altLang="es-EC" sz="1400" b="0" i="1" u="none" strike="noStrike" cap="none" normalizeH="0" baseline="0" dirty="0" smtClean="0">
                <a:ln>
                  <a:noFill/>
                </a:ln>
                <a:solidFill>
                  <a:schemeClr val="tx1"/>
                </a:solidFill>
                <a:effectLst/>
                <a:latin typeface="Arial" panose="020B0604020202020204" pitchFamily="34" charset="0"/>
                <a:ea typeface="DengXian"/>
                <a:cs typeface="Arial" panose="020B0604020202020204" pitchFamily="34" charset="0"/>
              </a:rPr>
              <a:t>Modelo conceptual de la disponibilidad de biomasa potencial teórica aproximada</a:t>
            </a:r>
            <a:endParaRPr kumimoji="0" lang="es-EC" altLang="es-EC" sz="1000" b="0" i="0" u="none" strike="noStrike" cap="none" normalizeH="0" baseline="0" dirty="0" smtClean="0">
              <a:ln>
                <a:noFill/>
              </a:ln>
              <a:solidFill>
                <a:schemeClr val="tx1"/>
              </a:solidFill>
              <a:effectLst/>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s-EC" altLang="es-EC" sz="1400" b="0" i="0" u="none" strike="noStrike" cap="none" normalizeH="0" baseline="0" dirty="0" smtClean="0">
                <a:ln>
                  <a:noFill/>
                </a:ln>
                <a:solidFill>
                  <a:schemeClr val="tx1"/>
                </a:solidFill>
                <a:effectLst/>
                <a:latin typeface="Arial" panose="020B0604020202020204" pitchFamily="34" charset="0"/>
                <a:ea typeface="DengXian"/>
                <a:cs typeface="Arial" panose="020B0604020202020204" pitchFamily="34" charset="0"/>
              </a:rPr>
              <a:t> </a:t>
            </a:r>
            <a:endParaRPr kumimoji="0" lang="es-EC" altLang="es-EC" sz="24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9" name="Diagrama 8"/>
          <p:cNvGraphicFramePr/>
          <p:nvPr>
            <p:extLst>
              <p:ext uri="{D42A27DB-BD31-4B8C-83A1-F6EECF244321}">
                <p14:modId xmlns:p14="http://schemas.microsoft.com/office/powerpoint/2010/main" val="2643501892"/>
              </p:ext>
            </p:extLst>
          </p:nvPr>
        </p:nvGraphicFramePr>
        <p:xfrm>
          <a:off x="1856509" y="1950407"/>
          <a:ext cx="5735781" cy="4017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a:spLocks noChangeArrowheads="1"/>
          </p:cNvSpPr>
          <p:nvPr/>
        </p:nvSpPr>
        <p:spPr bwMode="auto">
          <a:xfrm>
            <a:off x="-415636" y="5793967"/>
            <a:ext cx="551410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dirty="0" smtClean="0">
                <a:ln>
                  <a:noFill/>
                </a:ln>
                <a:solidFill>
                  <a:schemeClr val="tx1"/>
                </a:solidFill>
                <a:effectLst/>
                <a:latin typeface="Arial" panose="020B0604020202020204" pitchFamily="34" charset="0"/>
                <a:ea typeface="DengXian"/>
                <a:cs typeface="Arial" panose="020B0604020202020204" pitchFamily="34" charset="0"/>
              </a:rPr>
              <a:t>  </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dirty="0" smtClean="0">
                <a:ln>
                  <a:noFill/>
                </a:ln>
                <a:solidFill>
                  <a:schemeClr val="tx1"/>
                </a:solidFill>
                <a:effectLst/>
                <a:latin typeface="Arial" panose="020B0604020202020204" pitchFamily="34" charset="0"/>
                <a:ea typeface="DengXian"/>
                <a:cs typeface="Arial" panose="020B0604020202020204" pitchFamily="34" charset="0"/>
              </a:rPr>
              <a:t>Nota. Tomado y adaptado de (García-Martín, y otros, 2011)</a:t>
            </a:r>
            <a:r>
              <a:rPr kumimoji="0" lang="es-EC" altLang="es-EC" sz="800" b="0" i="0" u="none" strike="noStrike" cap="none" normalizeH="0" baseline="0" dirty="0" smtClean="0">
                <a:ln>
                  <a:noFill/>
                </a:ln>
                <a:solidFill>
                  <a:schemeClr val="tx1"/>
                </a:solidFill>
                <a:effectLst/>
              </a:rPr>
              <a:t> </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82399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875763" y="510230"/>
            <a:ext cx="3058270" cy="797288"/>
          </a:xfrm>
        </p:spPr>
        <p:txBody>
          <a:bodyPr/>
          <a:lstStyle/>
          <a:p>
            <a:r>
              <a:rPr lang="es-EC" dirty="0" smtClean="0">
                <a:latin typeface="Tw Cen MT Condensed Extra Bold" panose="020B0803020202020204" pitchFamily="34" charset="0"/>
              </a:rPr>
              <a:t>Introducción</a:t>
            </a:r>
            <a:endParaRPr lang="es-EC" dirty="0">
              <a:latin typeface="Tw Cen MT Condensed Extra Bold" panose="020B0803020202020204" pitchFamily="34" charset="0"/>
            </a:endParaRPr>
          </a:p>
        </p:txBody>
      </p:sp>
      <p:sp>
        <p:nvSpPr>
          <p:cNvPr id="5" name="Rectángulo 4"/>
          <p:cNvSpPr/>
          <p:nvPr/>
        </p:nvSpPr>
        <p:spPr>
          <a:xfrm>
            <a:off x="2061268" y="1604862"/>
            <a:ext cx="5387796" cy="1015663"/>
          </a:xfrm>
          <a:prstGeom prst="rect">
            <a:avLst/>
          </a:prstGeom>
          <a:solidFill>
            <a:schemeClr val="accent6">
              <a:lumMod val="20000"/>
              <a:lumOff val="80000"/>
            </a:schemeClr>
          </a:solidFill>
          <a:ln>
            <a:solidFill>
              <a:schemeClr val="tx1">
                <a:lumMod val="50000"/>
                <a:lumOff val="50000"/>
              </a:schemeClr>
            </a:solidFill>
          </a:ln>
        </p:spPr>
        <p:txBody>
          <a:bodyPr wrap="square">
            <a:spAutoFit/>
          </a:bodyPr>
          <a:lstStyle/>
          <a:p>
            <a:pPr algn="just"/>
            <a:r>
              <a:rPr lang="es-EC" sz="2000" dirty="0" smtClean="0">
                <a:solidFill>
                  <a:schemeClr val="tx1">
                    <a:lumMod val="95000"/>
                    <a:lumOff val="5000"/>
                  </a:schemeClr>
                </a:solidFill>
              </a:rPr>
              <a:t>Localizar </a:t>
            </a:r>
            <a:r>
              <a:rPr lang="es-EC" sz="2000" dirty="0">
                <a:solidFill>
                  <a:schemeClr val="tx1">
                    <a:lumMod val="95000"/>
                    <a:lumOff val="5000"/>
                  </a:schemeClr>
                </a:solidFill>
              </a:rPr>
              <a:t>un sitio dentro de la </a:t>
            </a:r>
            <a:r>
              <a:rPr lang="es-EC" sz="2000" dirty="0" smtClean="0">
                <a:solidFill>
                  <a:schemeClr val="tx1">
                    <a:lumMod val="95000"/>
                    <a:lumOff val="5000"/>
                  </a:schemeClr>
                </a:solidFill>
              </a:rPr>
              <a:t>provincia </a:t>
            </a:r>
            <a:r>
              <a:rPr lang="es-EC" sz="2000" dirty="0">
                <a:solidFill>
                  <a:schemeClr val="tx1">
                    <a:lumMod val="95000"/>
                    <a:lumOff val="5000"/>
                  </a:schemeClr>
                </a:solidFill>
              </a:rPr>
              <a:t>de El Oro donde sea </a:t>
            </a:r>
            <a:r>
              <a:rPr lang="es-EC" sz="2000" dirty="0" smtClean="0">
                <a:solidFill>
                  <a:schemeClr val="tx1">
                    <a:lumMod val="95000"/>
                    <a:lumOff val="5000"/>
                  </a:schemeClr>
                </a:solidFill>
              </a:rPr>
              <a:t>técnica</a:t>
            </a:r>
            <a:r>
              <a:rPr lang="es-EC" sz="2000" dirty="0">
                <a:solidFill>
                  <a:schemeClr val="tx1">
                    <a:lumMod val="95000"/>
                    <a:lumOff val="5000"/>
                  </a:schemeClr>
                </a:solidFill>
              </a:rPr>
              <a:t> </a:t>
            </a:r>
            <a:r>
              <a:rPr lang="es-EC" sz="2000" dirty="0" smtClean="0">
                <a:solidFill>
                  <a:schemeClr val="tx1">
                    <a:lumMod val="95000"/>
                    <a:lumOff val="5000"/>
                  </a:schemeClr>
                </a:solidFill>
              </a:rPr>
              <a:t>y ambientalmente sostenible, </a:t>
            </a:r>
            <a:r>
              <a:rPr lang="es-EC" sz="2000" dirty="0">
                <a:solidFill>
                  <a:schemeClr val="tx1">
                    <a:lumMod val="95000"/>
                    <a:lumOff val="5000"/>
                  </a:schemeClr>
                </a:solidFill>
              </a:rPr>
              <a:t>ubicar una central </a:t>
            </a:r>
            <a:r>
              <a:rPr lang="es-EC" sz="2000" dirty="0" smtClean="0">
                <a:solidFill>
                  <a:schemeClr val="tx1">
                    <a:lumMod val="95000"/>
                    <a:lumOff val="5000"/>
                  </a:schemeClr>
                </a:solidFill>
              </a:rPr>
              <a:t>de biomasa.</a:t>
            </a:r>
            <a:endParaRPr lang="es-EC" sz="2000" dirty="0">
              <a:solidFill>
                <a:schemeClr val="tx1">
                  <a:lumMod val="95000"/>
                  <a:lumOff val="5000"/>
                </a:schemeClr>
              </a:solidFill>
            </a:endParaRPr>
          </a:p>
        </p:txBody>
      </p:sp>
      <p:sp>
        <p:nvSpPr>
          <p:cNvPr id="7" name="Rectángulo 6"/>
          <p:cNvSpPr/>
          <p:nvPr/>
        </p:nvSpPr>
        <p:spPr>
          <a:xfrm>
            <a:off x="325036" y="3429759"/>
            <a:ext cx="2260242" cy="646331"/>
          </a:xfrm>
          <a:prstGeom prst="rect">
            <a:avLst/>
          </a:prstGeom>
        </p:spPr>
        <p:txBody>
          <a:bodyPr wrap="square">
            <a:spAutoFit/>
          </a:bodyPr>
          <a:lstStyle/>
          <a:p>
            <a:pPr algn="ctr"/>
            <a:r>
              <a:rPr lang="es-EC" dirty="0" smtClean="0"/>
              <a:t>Revalorizar un residuo</a:t>
            </a:r>
          </a:p>
          <a:p>
            <a:pPr algn="ctr"/>
            <a:r>
              <a:rPr lang="es-EC" dirty="0" smtClean="0"/>
              <a:t>agrícola</a:t>
            </a:r>
            <a:endParaRPr lang="es-EC" dirty="0"/>
          </a:p>
        </p:txBody>
      </p:sp>
      <p:sp>
        <p:nvSpPr>
          <p:cNvPr id="8" name="Rectángulo 7"/>
          <p:cNvSpPr/>
          <p:nvPr/>
        </p:nvSpPr>
        <p:spPr>
          <a:xfrm>
            <a:off x="3051323" y="3497229"/>
            <a:ext cx="3039415" cy="646331"/>
          </a:xfrm>
          <a:prstGeom prst="rect">
            <a:avLst/>
          </a:prstGeom>
        </p:spPr>
        <p:txBody>
          <a:bodyPr wrap="square">
            <a:spAutoFit/>
          </a:bodyPr>
          <a:lstStyle/>
          <a:p>
            <a:pPr algn="ctr"/>
            <a:r>
              <a:rPr lang="es-EC" dirty="0" smtClean="0"/>
              <a:t>Promover la gestión y aprovechamiento de residuos</a:t>
            </a:r>
          </a:p>
        </p:txBody>
      </p:sp>
      <p:sp>
        <p:nvSpPr>
          <p:cNvPr id="9" name="Rectángulo 8"/>
          <p:cNvSpPr/>
          <p:nvPr/>
        </p:nvSpPr>
        <p:spPr>
          <a:xfrm>
            <a:off x="6273445" y="3497229"/>
            <a:ext cx="3039415" cy="646331"/>
          </a:xfrm>
          <a:prstGeom prst="rect">
            <a:avLst/>
          </a:prstGeom>
        </p:spPr>
        <p:txBody>
          <a:bodyPr wrap="square">
            <a:spAutoFit/>
          </a:bodyPr>
          <a:lstStyle/>
          <a:p>
            <a:pPr algn="ctr"/>
            <a:r>
              <a:rPr lang="es-EC" dirty="0" smtClean="0"/>
              <a:t>Diversificar la </a:t>
            </a:r>
            <a:r>
              <a:rPr lang="es-EC" dirty="0" err="1" smtClean="0"/>
              <a:t>canaste</a:t>
            </a:r>
            <a:r>
              <a:rPr lang="es-EC" dirty="0" smtClean="0"/>
              <a:t> energética</a:t>
            </a:r>
          </a:p>
        </p:txBody>
      </p:sp>
      <p:sp>
        <p:nvSpPr>
          <p:cNvPr id="10" name="Rectángulo 9"/>
          <p:cNvSpPr/>
          <p:nvPr/>
        </p:nvSpPr>
        <p:spPr>
          <a:xfrm>
            <a:off x="561201" y="5070214"/>
            <a:ext cx="2633427" cy="646331"/>
          </a:xfrm>
          <a:prstGeom prst="rect">
            <a:avLst/>
          </a:prstGeom>
        </p:spPr>
        <p:txBody>
          <a:bodyPr wrap="square">
            <a:spAutoFit/>
          </a:bodyPr>
          <a:lstStyle/>
          <a:p>
            <a:pPr algn="ctr"/>
            <a:r>
              <a:rPr lang="es-EC" dirty="0" smtClean="0"/>
              <a:t>Identificar la disponibilidad de biomasa</a:t>
            </a:r>
            <a:endParaRPr lang="es-EC" dirty="0"/>
          </a:p>
        </p:txBody>
      </p:sp>
      <p:sp>
        <p:nvSpPr>
          <p:cNvPr id="11" name="Rectángulo 10"/>
          <p:cNvSpPr/>
          <p:nvPr/>
        </p:nvSpPr>
        <p:spPr>
          <a:xfrm>
            <a:off x="3532978" y="5066696"/>
            <a:ext cx="2260242" cy="646331"/>
          </a:xfrm>
          <a:prstGeom prst="rect">
            <a:avLst/>
          </a:prstGeom>
        </p:spPr>
        <p:txBody>
          <a:bodyPr wrap="square">
            <a:spAutoFit/>
          </a:bodyPr>
          <a:lstStyle/>
          <a:p>
            <a:pPr algn="ctr"/>
            <a:r>
              <a:rPr lang="es-EC" dirty="0" smtClean="0"/>
              <a:t>Analizar y seleccionar variables</a:t>
            </a:r>
            <a:endParaRPr lang="es-EC" dirty="0"/>
          </a:p>
        </p:txBody>
      </p:sp>
      <p:sp>
        <p:nvSpPr>
          <p:cNvPr id="12" name="Rectángulo 11"/>
          <p:cNvSpPr/>
          <p:nvPr/>
        </p:nvSpPr>
        <p:spPr>
          <a:xfrm>
            <a:off x="6544216" y="5125789"/>
            <a:ext cx="2260242" cy="646331"/>
          </a:xfrm>
          <a:prstGeom prst="rect">
            <a:avLst/>
          </a:prstGeom>
        </p:spPr>
        <p:txBody>
          <a:bodyPr wrap="square">
            <a:spAutoFit/>
          </a:bodyPr>
          <a:lstStyle/>
          <a:p>
            <a:pPr algn="ctr"/>
            <a:r>
              <a:rPr lang="es-EC" dirty="0" smtClean="0"/>
              <a:t>Analizar y mostrar resultados</a:t>
            </a:r>
            <a:endParaRPr lang="es-EC" dirty="0"/>
          </a:p>
        </p:txBody>
      </p:sp>
      <p:sp>
        <p:nvSpPr>
          <p:cNvPr id="14" name="Flecha derecha 13"/>
          <p:cNvSpPr/>
          <p:nvPr/>
        </p:nvSpPr>
        <p:spPr>
          <a:xfrm>
            <a:off x="246639" y="777241"/>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18" name="Cheurón 17"/>
          <p:cNvSpPr/>
          <p:nvPr/>
        </p:nvSpPr>
        <p:spPr>
          <a:xfrm>
            <a:off x="6197018" y="3580706"/>
            <a:ext cx="316637" cy="479375"/>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9" name="Cheurón 18"/>
          <p:cNvSpPr/>
          <p:nvPr/>
        </p:nvSpPr>
        <p:spPr>
          <a:xfrm>
            <a:off x="2659982" y="3497229"/>
            <a:ext cx="316637" cy="479375"/>
          </a:xfrm>
          <a:prstGeom prst="chevron">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cxnSp>
        <p:nvCxnSpPr>
          <p:cNvPr id="21" name="Conector angular 20"/>
          <p:cNvCxnSpPr>
            <a:stCxn id="5" idx="3"/>
            <a:endCxn id="9" idx="0"/>
          </p:cNvCxnSpPr>
          <p:nvPr/>
        </p:nvCxnSpPr>
        <p:spPr>
          <a:xfrm>
            <a:off x="7449064" y="2112694"/>
            <a:ext cx="344089" cy="138453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angular 23"/>
          <p:cNvCxnSpPr>
            <a:stCxn id="5" idx="1"/>
            <a:endCxn id="7" idx="0"/>
          </p:cNvCxnSpPr>
          <p:nvPr/>
        </p:nvCxnSpPr>
        <p:spPr>
          <a:xfrm rot="10800000" flipV="1">
            <a:off x="1455158" y="2112693"/>
            <a:ext cx="606111" cy="131706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angular 25"/>
          <p:cNvCxnSpPr>
            <a:stCxn id="5" idx="2"/>
            <a:endCxn id="8" idx="0"/>
          </p:cNvCxnSpPr>
          <p:nvPr/>
        </p:nvCxnSpPr>
        <p:spPr>
          <a:xfrm rot="5400000">
            <a:off x="4224747" y="2966810"/>
            <a:ext cx="876704" cy="18413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Flecha arriba 2"/>
          <p:cNvSpPr/>
          <p:nvPr/>
        </p:nvSpPr>
        <p:spPr>
          <a:xfrm>
            <a:off x="1815568" y="5666593"/>
            <a:ext cx="124691" cy="448728"/>
          </a:xfrm>
          <a:prstGeom prst="up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Flecha arriba 16"/>
          <p:cNvSpPr/>
          <p:nvPr/>
        </p:nvSpPr>
        <p:spPr>
          <a:xfrm>
            <a:off x="4629506" y="5666593"/>
            <a:ext cx="124691" cy="448728"/>
          </a:xfrm>
          <a:prstGeom prst="up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p:cNvPicPr>
            <a:picLocks noChangeAspect="1"/>
          </p:cNvPicPr>
          <p:nvPr/>
        </p:nvPicPr>
        <p:blipFill>
          <a:blip r:embed="rId3"/>
          <a:stretch>
            <a:fillRect/>
          </a:stretch>
        </p:blipFill>
        <p:spPr>
          <a:xfrm>
            <a:off x="1558429" y="4315475"/>
            <a:ext cx="763659" cy="763659"/>
          </a:xfrm>
          <a:prstGeom prst="rect">
            <a:avLst/>
          </a:prstGeom>
        </p:spPr>
      </p:pic>
      <p:pic>
        <p:nvPicPr>
          <p:cNvPr id="6" name="Imagen 5"/>
          <p:cNvPicPr>
            <a:picLocks noChangeAspect="1"/>
          </p:cNvPicPr>
          <p:nvPr/>
        </p:nvPicPr>
        <p:blipFill>
          <a:blip r:embed="rId4"/>
          <a:stretch>
            <a:fillRect/>
          </a:stretch>
        </p:blipFill>
        <p:spPr>
          <a:xfrm>
            <a:off x="4226807" y="4315475"/>
            <a:ext cx="805397" cy="805397"/>
          </a:xfrm>
          <a:prstGeom prst="rect">
            <a:avLst/>
          </a:prstGeom>
        </p:spPr>
      </p:pic>
      <p:pic>
        <p:nvPicPr>
          <p:cNvPr id="13" name="Imagen 12"/>
          <p:cNvPicPr>
            <a:picLocks noChangeAspect="1"/>
          </p:cNvPicPr>
          <p:nvPr/>
        </p:nvPicPr>
        <p:blipFill>
          <a:blip r:embed="rId5"/>
          <a:stretch>
            <a:fillRect/>
          </a:stretch>
        </p:blipFill>
        <p:spPr>
          <a:xfrm>
            <a:off x="7378595" y="4319907"/>
            <a:ext cx="829113" cy="829113"/>
          </a:xfrm>
          <a:prstGeom prst="rect">
            <a:avLst/>
          </a:prstGeom>
        </p:spPr>
      </p:pic>
    </p:spTree>
    <p:extLst>
      <p:ext uri="{BB962C8B-B14F-4D97-AF65-F5344CB8AC3E}">
        <p14:creationId xmlns:p14="http://schemas.microsoft.com/office/powerpoint/2010/main" val="84792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81050" y="244436"/>
            <a:ext cx="7886700" cy="734725"/>
          </a:xfrm>
        </p:spPr>
        <p:txBody>
          <a:bodyPr/>
          <a:lstStyle/>
          <a:p>
            <a:r>
              <a:rPr lang="es-EC" dirty="0" smtClean="0">
                <a:latin typeface="Tw Cen MT Condensed Extra Bold" panose="020B0803020202020204" pitchFamily="34" charset="0"/>
              </a:rPr>
              <a:t>Modelamiento de Factores Parciales</a:t>
            </a:r>
            <a:endParaRPr lang="es-EC" dirty="0">
              <a:latin typeface="Tw Cen MT Condensed Extra Bold" panose="020B0803020202020204" pitchFamily="34" charset="0"/>
            </a:endParaRPr>
          </a:p>
        </p:txBody>
      </p:sp>
      <p:sp>
        <p:nvSpPr>
          <p:cNvPr id="5" name="Flecha derecha 4"/>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6" name="Rectángulo 5"/>
          <p:cNvSpPr/>
          <p:nvPr/>
        </p:nvSpPr>
        <p:spPr>
          <a:xfrm>
            <a:off x="430877" y="1030610"/>
            <a:ext cx="6721879" cy="353943"/>
          </a:xfrm>
          <a:prstGeom prst="rect">
            <a:avLst/>
          </a:prstGeom>
        </p:spPr>
        <p:txBody>
          <a:bodyPr wrap="square">
            <a:spAutoFit/>
          </a:bodyPr>
          <a:lstStyle/>
          <a:p>
            <a:r>
              <a:rPr lang="es-EC" sz="1700" b="1" i="1" dirty="0" smtClean="0"/>
              <a:t>Disponibilidad de biomasa residual agrícola (BRAp)</a:t>
            </a:r>
            <a:endParaRPr lang="es-EC" sz="1700" b="1" i="1" dirty="0"/>
          </a:p>
        </p:txBody>
      </p:sp>
      <p:sp>
        <p:nvSpPr>
          <p:cNvPr id="7" name="Rectángulo 6"/>
          <p:cNvSpPr/>
          <p:nvPr/>
        </p:nvSpPr>
        <p:spPr>
          <a:xfrm>
            <a:off x="606656" y="1436002"/>
            <a:ext cx="8204835" cy="584775"/>
          </a:xfrm>
          <a:prstGeom prst="rect">
            <a:avLst/>
          </a:prstGeom>
        </p:spPr>
        <p:txBody>
          <a:bodyPr wrap="square">
            <a:spAutoFit/>
          </a:bodyPr>
          <a:lstStyle/>
          <a:p>
            <a:pPr algn="just"/>
            <a:r>
              <a:rPr lang="es-EC" sz="1600" dirty="0"/>
              <a:t>T</a:t>
            </a:r>
            <a:r>
              <a:rPr lang="es-EC" sz="1600" dirty="0" smtClean="0"/>
              <a:t>ratamiento </a:t>
            </a:r>
            <a:r>
              <a:rPr lang="es-EC" sz="1600" dirty="0"/>
              <a:t>de la base catastral bananera de El Oro, sobre la cual no se halló información precisa en cuanto a uso, unidades y significado de cada celda dentro de la tabla de atributos</a:t>
            </a:r>
            <a:r>
              <a:rPr lang="es-EC" sz="1600" dirty="0" smtClean="0"/>
              <a:t>.</a:t>
            </a:r>
            <a:r>
              <a:rPr lang="es-EC" sz="1600" dirty="0"/>
              <a:t> </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562" y="2072226"/>
            <a:ext cx="6205450" cy="4390356"/>
          </a:xfrm>
          <a:prstGeom prst="rect">
            <a:avLst/>
          </a:prstGeom>
        </p:spPr>
      </p:pic>
      <p:sp>
        <p:nvSpPr>
          <p:cNvPr id="9" name="Rectángulo 8"/>
          <p:cNvSpPr/>
          <p:nvPr/>
        </p:nvSpPr>
        <p:spPr>
          <a:xfrm>
            <a:off x="4696691" y="2408368"/>
            <a:ext cx="4114800" cy="600164"/>
          </a:xfrm>
          <a:prstGeom prst="rect">
            <a:avLst/>
          </a:prstGeom>
          <a:solidFill>
            <a:schemeClr val="bg1"/>
          </a:solidFill>
          <a:ln>
            <a:solidFill>
              <a:schemeClr val="tx1">
                <a:lumMod val="50000"/>
                <a:lumOff val="50000"/>
              </a:schemeClr>
            </a:solidFill>
          </a:ln>
        </p:spPr>
        <p:txBody>
          <a:bodyPr wrap="square">
            <a:spAutoFit/>
          </a:bodyPr>
          <a:lstStyle/>
          <a:p>
            <a:pPr algn="just"/>
            <a:r>
              <a:rPr lang="es-EC" sz="1100" dirty="0">
                <a:latin typeface="Arial" panose="020B0604020202020204" pitchFamily="34" charset="0"/>
                <a:ea typeface="DengXian"/>
                <a:cs typeface="Times New Roman" panose="02020603050405020304" pitchFamily="18" charset="0"/>
              </a:rPr>
              <a:t>Una caja de banano convencional de exportación tipo 22XU, pesa entre 18,14 kg netos y 19,45 kg netos (Asociación Agraria Bananera "Fincas de El Oro", 2019). </a:t>
            </a:r>
            <a:endParaRPr lang="es-EC" dirty="0"/>
          </a:p>
        </p:txBody>
      </p:sp>
      <p:pic>
        <p:nvPicPr>
          <p:cNvPr id="10" name="Imagen 9"/>
          <p:cNvPicPr>
            <a:picLocks noChangeAspect="1"/>
          </p:cNvPicPr>
          <p:nvPr/>
        </p:nvPicPr>
        <p:blipFill>
          <a:blip r:embed="rId4"/>
          <a:stretch>
            <a:fillRect/>
          </a:stretch>
        </p:blipFill>
        <p:spPr>
          <a:xfrm>
            <a:off x="5044727" y="3233110"/>
            <a:ext cx="5732436" cy="2802471"/>
          </a:xfrm>
          <a:prstGeom prst="rect">
            <a:avLst/>
          </a:prstGeom>
        </p:spPr>
      </p:pic>
    </p:spTree>
    <p:extLst>
      <p:ext uri="{BB962C8B-B14F-4D97-AF65-F5344CB8AC3E}">
        <p14:creationId xmlns:p14="http://schemas.microsoft.com/office/powerpoint/2010/main" val="1013123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p:cNvSpPr>
            <a:spLocks noGrp="1"/>
          </p:cNvSpPr>
          <p:nvPr>
            <p:ph type="title"/>
          </p:nvPr>
        </p:nvSpPr>
        <p:spPr>
          <a:xfrm>
            <a:off x="781050" y="244436"/>
            <a:ext cx="7886700" cy="734725"/>
          </a:xfrm>
        </p:spPr>
        <p:txBody>
          <a:bodyPr/>
          <a:lstStyle/>
          <a:p>
            <a:r>
              <a:rPr lang="es-EC" dirty="0" smtClean="0">
                <a:latin typeface="Tw Cen MT Condensed Extra Bold" panose="020B0803020202020204" pitchFamily="34" charset="0"/>
              </a:rPr>
              <a:t>Modelamiento de Factores Parciales</a:t>
            </a:r>
            <a:endParaRPr lang="es-EC" dirty="0">
              <a:latin typeface="Tw Cen MT Condensed Extra Bold" panose="020B0803020202020204" pitchFamily="34" charset="0"/>
            </a:endParaRPr>
          </a:p>
        </p:txBody>
      </p:sp>
      <p:sp>
        <p:nvSpPr>
          <p:cNvPr id="8" name="Flecha derecha 7"/>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9" name="Rectángulo 8"/>
          <p:cNvSpPr/>
          <p:nvPr/>
        </p:nvSpPr>
        <p:spPr>
          <a:xfrm>
            <a:off x="430878" y="1030610"/>
            <a:ext cx="4699808" cy="615553"/>
          </a:xfrm>
          <a:prstGeom prst="rect">
            <a:avLst/>
          </a:prstGeom>
        </p:spPr>
        <p:txBody>
          <a:bodyPr wrap="square">
            <a:spAutoFit/>
          </a:bodyPr>
          <a:lstStyle/>
          <a:p>
            <a:r>
              <a:rPr lang="es-EC" sz="1700" b="1" i="1" dirty="0" smtClean="0"/>
              <a:t>Disponibilidad de biomasa residual agrícola (BRAp)</a:t>
            </a:r>
            <a:endParaRPr lang="es-EC" sz="1700" b="1" i="1" dirty="0"/>
          </a:p>
        </p:txBody>
      </p:sp>
      <p:sp>
        <p:nvSpPr>
          <p:cNvPr id="10" name="Rectángulo 9"/>
          <p:cNvSpPr/>
          <p:nvPr/>
        </p:nvSpPr>
        <p:spPr>
          <a:xfrm>
            <a:off x="455054" y="1605279"/>
            <a:ext cx="4019964" cy="830997"/>
          </a:xfrm>
          <a:prstGeom prst="rect">
            <a:avLst/>
          </a:prstGeom>
        </p:spPr>
        <p:txBody>
          <a:bodyPr wrap="square">
            <a:spAutoFit/>
          </a:bodyPr>
          <a:lstStyle/>
          <a:p>
            <a:pPr algn="just"/>
            <a:r>
              <a:rPr lang="es-EC" sz="1600" dirty="0"/>
              <a:t>R</a:t>
            </a:r>
            <a:r>
              <a:rPr lang="es-EC" sz="1600" dirty="0" smtClean="0"/>
              <a:t>elación </a:t>
            </a:r>
            <a:r>
              <a:rPr lang="es-EC" sz="1600" dirty="0"/>
              <a:t>entre residuos y </a:t>
            </a:r>
            <a:r>
              <a:rPr lang="es-EC" sz="1600" dirty="0" smtClean="0"/>
              <a:t>producto, </a:t>
            </a:r>
            <a:r>
              <a:rPr lang="es-EC" sz="1600" dirty="0"/>
              <a:t>que caracteriza el volumen de residuos generados por tipo de </a:t>
            </a:r>
            <a:r>
              <a:rPr lang="es-EC" sz="1600" dirty="0" smtClean="0"/>
              <a:t>producto.</a:t>
            </a:r>
            <a:endParaRPr lang="es-EC" sz="1600" dirty="0"/>
          </a:p>
        </p:txBody>
      </p:sp>
      <p:sp>
        <p:nvSpPr>
          <p:cNvPr id="12" name="Rectángulo 11"/>
          <p:cNvSpPr/>
          <p:nvPr/>
        </p:nvSpPr>
        <p:spPr>
          <a:xfrm>
            <a:off x="430877" y="2490584"/>
            <a:ext cx="4044141" cy="584775"/>
          </a:xfrm>
          <a:prstGeom prst="rect">
            <a:avLst/>
          </a:prstGeom>
        </p:spPr>
        <p:txBody>
          <a:bodyPr wrap="square">
            <a:spAutoFit/>
          </a:bodyPr>
          <a:lstStyle/>
          <a:p>
            <a:pPr algn="just"/>
            <a:r>
              <a:rPr lang="es-EC" sz="1600" dirty="0" smtClean="0"/>
              <a:t>*La </a:t>
            </a:r>
            <a:r>
              <a:rPr lang="es-EC" sz="1600" dirty="0"/>
              <a:t>relación entre residuos y producción de banano es de 2:1. </a:t>
            </a:r>
          </a:p>
        </p:txBody>
      </p:sp>
      <mc:AlternateContent xmlns:mc="http://schemas.openxmlformats.org/markup-compatibility/2006" xmlns:a14="http://schemas.microsoft.com/office/drawing/2010/main">
        <mc:Choice Requires="a14">
          <p:sp>
            <p:nvSpPr>
              <p:cNvPr id="2" name="Rectángulo 1"/>
              <p:cNvSpPr/>
              <p:nvPr/>
            </p:nvSpPr>
            <p:spPr>
              <a:xfrm>
                <a:off x="1347324" y="3541933"/>
                <a:ext cx="2587367"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C</m:t>
                          </m:r>
                          <m:r>
                            <m:rPr>
                              <m:sty m:val="p"/>
                            </m:rPr>
                            <a:rPr lang="es-EC" i="0">
                              <a:latin typeface="Cambria Math" panose="02040503050406030204" pitchFamily="18" charset="0"/>
                            </a:rPr>
                            <m:t>R</m:t>
                          </m:r>
                        </m:e>
                        <m:sub>
                          <m:r>
                            <m:rPr>
                              <m:sty m:val="p"/>
                            </m:rPr>
                            <a:rPr lang="es-EC" i="0">
                              <a:latin typeface="Cambria Math" panose="02040503050406030204" pitchFamily="18" charset="0"/>
                            </a:rPr>
                            <m:t>tot</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CP</m:t>
                          </m:r>
                        </m:e>
                        <m:sub>
                          <m:r>
                            <m:rPr>
                              <m:sty m:val="p"/>
                            </m:rPr>
                            <a:rPr lang="es-EC" i="0">
                              <a:latin typeface="Cambria Math" panose="02040503050406030204" pitchFamily="18" charset="0"/>
                            </a:rPr>
                            <m:t>i</m:t>
                          </m:r>
                        </m:sub>
                      </m:sSub>
                      <m:r>
                        <a:rPr lang="es-EC" i="0">
                          <a:latin typeface="Cambria Math" panose="02040503050406030204" pitchFamily="18" charset="0"/>
                        </a:rPr>
                        <m:t>×</m:t>
                      </m:r>
                      <m:r>
                        <m:rPr>
                          <m:sty m:val="p"/>
                        </m:rPr>
                        <a:rPr lang="es-EC" i="0">
                          <a:latin typeface="Cambria Math" panose="02040503050406030204" pitchFamily="18" charset="0"/>
                        </a:rPr>
                        <m:t>RTC</m:t>
                      </m:r>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1347324" y="3541933"/>
                <a:ext cx="2587367" cy="369332"/>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106743" y="3730992"/>
                <a:ext cx="9466747" cy="1938992"/>
              </a:xfrm>
              <a:prstGeom prst="rect">
                <a:avLst/>
              </a:prstGeom>
            </p:spPr>
            <p:txBody>
              <a:bodyPr wrap="square">
                <a:spAutoFit/>
              </a:bodyPr>
              <a:lstStyle/>
              <a:p>
                <a:pPr indent="457200">
                  <a:lnSpc>
                    <a:spcPct val="200000"/>
                  </a:lnSpc>
                  <a:spcAft>
                    <a:spcPts val="0"/>
                  </a:spcAft>
                </a:pPr>
                <a:r>
                  <a:rPr lang="es-EC" sz="1500" dirty="0">
                    <a:ea typeface="DengXian"/>
                    <a:cs typeface="Times New Roman" panose="02020603050405020304" pitchFamily="18" charset="0"/>
                  </a:rPr>
                  <a:t>Donde:</a:t>
                </a:r>
              </a:p>
              <a:p>
                <a:pPr indent="457200">
                  <a:lnSpc>
                    <a:spcPct val="200000"/>
                  </a:lnSpc>
                  <a:spcAft>
                    <a:spcPts val="0"/>
                  </a:spcAft>
                </a:pPr>
                <a14:m>
                  <m:oMath xmlns:m="http://schemas.openxmlformats.org/officeDocument/2006/math">
                    <m:sSub>
                      <m:sSubPr>
                        <m:ctrlPr>
                          <a:rPr lang="es-EC" sz="1500" i="1">
                            <a:latin typeface="Cambria Math" panose="02040503050406030204" pitchFamily="18" charset="0"/>
                            <a:ea typeface="DengXian"/>
                            <a:cs typeface="Times New Roman" panose="02020603050405020304" pitchFamily="18" charset="0"/>
                          </a:rPr>
                        </m:ctrlPr>
                      </m:sSubPr>
                      <m:e>
                        <m:r>
                          <m:rPr>
                            <m:sty m:val="p"/>
                          </m:rPr>
                          <a:rPr lang="es-EC" sz="1500">
                            <a:latin typeface="Cambria Math" panose="02040503050406030204" pitchFamily="18" charset="0"/>
                            <a:ea typeface="DengXian"/>
                            <a:cs typeface="Times New Roman" panose="02020603050405020304" pitchFamily="18" charset="0"/>
                          </a:rPr>
                          <m:t>CR</m:t>
                        </m:r>
                      </m:e>
                      <m:sub>
                        <m:r>
                          <m:rPr>
                            <m:sty m:val="p"/>
                          </m:rPr>
                          <a:rPr lang="es-EC" sz="1500">
                            <a:latin typeface="Cambria Math" panose="02040503050406030204" pitchFamily="18" charset="0"/>
                            <a:ea typeface="DengXian"/>
                            <a:cs typeface="Times New Roman" panose="02020603050405020304" pitchFamily="18" charset="0"/>
                          </a:rPr>
                          <m:t>tot</m:t>
                        </m:r>
                      </m:sub>
                    </m:sSub>
                  </m:oMath>
                </a14:m>
                <a:r>
                  <a:rPr lang="es-EC" sz="1500" dirty="0">
                    <a:ea typeface="DengXian"/>
                    <a:cs typeface="Times New Roman" panose="02020603050405020304" pitchFamily="18" charset="0"/>
                  </a:rPr>
                  <a:t> = Cantidad de biomasa residual agrícola del producto i (t/ha/año)</a:t>
                </a:r>
              </a:p>
              <a:p>
                <a:pPr indent="457200">
                  <a:lnSpc>
                    <a:spcPct val="200000"/>
                  </a:lnSpc>
                  <a:spcAft>
                    <a:spcPts val="0"/>
                  </a:spcAft>
                </a:pPr>
                <a14:m>
                  <m:oMath xmlns:m="http://schemas.openxmlformats.org/officeDocument/2006/math">
                    <m:sSub>
                      <m:sSubPr>
                        <m:ctrlPr>
                          <a:rPr lang="es-EC" sz="1500" i="1">
                            <a:latin typeface="Cambria Math" panose="02040503050406030204" pitchFamily="18" charset="0"/>
                            <a:ea typeface="DengXian"/>
                            <a:cs typeface="Times New Roman" panose="02020603050405020304" pitchFamily="18" charset="0"/>
                          </a:rPr>
                        </m:ctrlPr>
                      </m:sSubPr>
                      <m:e>
                        <m:r>
                          <m:rPr>
                            <m:sty m:val="p"/>
                          </m:rPr>
                          <a:rPr lang="es-EC" sz="1500">
                            <a:latin typeface="Cambria Math" panose="02040503050406030204" pitchFamily="18" charset="0"/>
                            <a:ea typeface="DengXian"/>
                            <a:cs typeface="Times New Roman" panose="02020603050405020304" pitchFamily="18" charset="0"/>
                          </a:rPr>
                          <m:t>CP</m:t>
                        </m:r>
                      </m:e>
                      <m:sub>
                        <m:r>
                          <m:rPr>
                            <m:sty m:val="p"/>
                          </m:rPr>
                          <a:rPr lang="es-EC" sz="1500">
                            <a:latin typeface="Cambria Math" panose="02040503050406030204" pitchFamily="18" charset="0"/>
                            <a:ea typeface="DengXian"/>
                            <a:cs typeface="Times New Roman" panose="02020603050405020304" pitchFamily="18" charset="0"/>
                          </a:rPr>
                          <m:t>i</m:t>
                        </m:r>
                      </m:sub>
                    </m:sSub>
                  </m:oMath>
                </a14:m>
                <a:r>
                  <a:rPr lang="es-EC" sz="1500" dirty="0">
                    <a:ea typeface="DengXian"/>
                    <a:cs typeface="Times New Roman" panose="02020603050405020304" pitchFamily="18" charset="0"/>
                  </a:rPr>
                  <a:t>= Cantidad procesada de materia prima i, o producción del cultivo i (t/ha/año)</a:t>
                </a:r>
              </a:p>
              <a:p>
                <a:pPr indent="457200">
                  <a:lnSpc>
                    <a:spcPct val="200000"/>
                  </a:lnSpc>
                  <a:spcAft>
                    <a:spcPts val="0"/>
                  </a:spcAft>
                </a:pPr>
                <a14:m>
                  <m:oMath xmlns:m="http://schemas.openxmlformats.org/officeDocument/2006/math">
                    <m:r>
                      <m:rPr>
                        <m:sty m:val="p"/>
                      </m:rPr>
                      <a:rPr lang="es-EC" sz="1500">
                        <a:latin typeface="Cambria Math" panose="02040503050406030204" pitchFamily="18" charset="0"/>
                        <a:ea typeface="DengXian"/>
                        <a:cs typeface="Times New Roman" panose="02020603050405020304" pitchFamily="18" charset="0"/>
                      </a:rPr>
                      <m:t>RTC</m:t>
                    </m:r>
                  </m:oMath>
                </a14:m>
                <a:r>
                  <a:rPr lang="es-EC" sz="1500" dirty="0">
                    <a:ea typeface="DengXian"/>
                    <a:cs typeface="Times New Roman" panose="02020603050405020304" pitchFamily="18" charset="0"/>
                  </a:rPr>
                  <a:t>= Ratio de residuos del producto i o tasa de residuos generados por unidad de cultivo i (t BRA/t)</a:t>
                </a:r>
              </a:p>
            </p:txBody>
          </p:sp>
        </mc:Choice>
        <mc:Fallback xmlns="">
          <p:sp>
            <p:nvSpPr>
              <p:cNvPr id="13" name="Rectángulo 12"/>
              <p:cNvSpPr>
                <a:spLocks noRot="1" noChangeAspect="1" noMove="1" noResize="1" noEditPoints="1" noAdjustHandles="1" noChangeArrowheads="1" noChangeShapeType="1" noTextEdit="1"/>
              </p:cNvSpPr>
              <p:nvPr/>
            </p:nvSpPr>
            <p:spPr>
              <a:xfrm>
                <a:off x="106743" y="3730992"/>
                <a:ext cx="9466747" cy="1938992"/>
              </a:xfrm>
              <a:prstGeom prst="rect">
                <a:avLst/>
              </a:prstGeom>
              <a:blipFill>
                <a:blip r:embed="rId4"/>
                <a:stretch>
                  <a:fillRect/>
                </a:stretch>
              </a:blipFill>
            </p:spPr>
            <p:txBody>
              <a:bodyPr/>
              <a:lstStyle/>
              <a:p>
                <a:r>
                  <a:rPr lang="es-EC">
                    <a:noFill/>
                  </a:rPr>
                  <a:t> </a:t>
                </a:r>
              </a:p>
            </p:txBody>
          </p:sp>
        </mc:Fallback>
      </mc:AlternateContent>
      <p:pic>
        <p:nvPicPr>
          <p:cNvPr id="16" name="Imagen 15"/>
          <p:cNvPicPr>
            <a:picLocks noChangeAspect="1"/>
          </p:cNvPicPr>
          <p:nvPr/>
        </p:nvPicPr>
        <p:blipFill rotWithShape="1">
          <a:blip r:embed="rId5"/>
          <a:srcRect r="47341" b="17350"/>
          <a:stretch/>
        </p:blipFill>
        <p:spPr>
          <a:xfrm>
            <a:off x="4666402" y="1690250"/>
            <a:ext cx="4282301" cy="2221015"/>
          </a:xfrm>
          <a:prstGeom prst="rect">
            <a:avLst/>
          </a:prstGeom>
          <a:ln>
            <a:solidFill>
              <a:schemeClr val="tx1">
                <a:lumMod val="50000"/>
                <a:lumOff val="50000"/>
              </a:schemeClr>
            </a:solidFill>
          </a:ln>
        </p:spPr>
      </p:pic>
    </p:spTree>
    <p:extLst>
      <p:ext uri="{BB962C8B-B14F-4D97-AF65-F5344CB8AC3E}">
        <p14:creationId xmlns:p14="http://schemas.microsoft.com/office/powerpoint/2010/main" val="330566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ítulo 1"/>
          <p:cNvSpPr>
            <a:spLocks noGrp="1"/>
          </p:cNvSpPr>
          <p:nvPr>
            <p:ph type="title"/>
          </p:nvPr>
        </p:nvSpPr>
        <p:spPr>
          <a:xfrm>
            <a:off x="781050" y="244436"/>
            <a:ext cx="7886700" cy="734725"/>
          </a:xfrm>
        </p:spPr>
        <p:txBody>
          <a:bodyPr/>
          <a:lstStyle/>
          <a:p>
            <a:r>
              <a:rPr lang="es-EC" dirty="0" smtClean="0">
                <a:latin typeface="Tw Cen MT Condensed Extra Bold" panose="020B0803020202020204" pitchFamily="34" charset="0"/>
              </a:rPr>
              <a:t>Modelamiento de Factores Parciales</a:t>
            </a:r>
            <a:endParaRPr lang="es-EC" dirty="0">
              <a:latin typeface="Tw Cen MT Condensed Extra Bold" panose="020B0803020202020204" pitchFamily="34" charset="0"/>
            </a:endParaRPr>
          </a:p>
        </p:txBody>
      </p:sp>
      <p:sp>
        <p:nvSpPr>
          <p:cNvPr id="10" name="Flecha derecha 9"/>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11" name="Rectángulo 10"/>
          <p:cNvSpPr/>
          <p:nvPr/>
        </p:nvSpPr>
        <p:spPr>
          <a:xfrm>
            <a:off x="430878" y="1065412"/>
            <a:ext cx="4699808" cy="353943"/>
          </a:xfrm>
          <a:prstGeom prst="rect">
            <a:avLst/>
          </a:prstGeom>
        </p:spPr>
        <p:txBody>
          <a:bodyPr wrap="square">
            <a:spAutoFit/>
          </a:bodyPr>
          <a:lstStyle/>
          <a:p>
            <a:r>
              <a:rPr lang="es-EC" sz="1700" b="1" i="1" dirty="0" smtClean="0"/>
              <a:t>Superficie de las masas agrícolas (</a:t>
            </a:r>
            <a:r>
              <a:rPr lang="es-EC" sz="1700" b="1" i="1" dirty="0" err="1" smtClean="0"/>
              <a:t>Bsup</a:t>
            </a:r>
            <a:r>
              <a:rPr lang="es-EC" sz="1700" b="1" i="1" dirty="0" smtClean="0"/>
              <a:t>)</a:t>
            </a:r>
            <a:endParaRPr lang="es-EC" sz="1700" b="1" i="1" dirty="0"/>
          </a:p>
        </p:txBody>
      </p:sp>
      <p:sp>
        <p:nvSpPr>
          <p:cNvPr id="12" name="Rectángulo 11"/>
          <p:cNvSpPr/>
          <p:nvPr/>
        </p:nvSpPr>
        <p:spPr>
          <a:xfrm>
            <a:off x="211093" y="1441534"/>
            <a:ext cx="4572000" cy="1323439"/>
          </a:xfrm>
          <a:prstGeom prst="rect">
            <a:avLst/>
          </a:prstGeom>
        </p:spPr>
        <p:txBody>
          <a:bodyPr>
            <a:spAutoFit/>
          </a:bodyPr>
          <a:lstStyle/>
          <a:p>
            <a:pPr algn="just"/>
            <a:r>
              <a:rPr lang="es-EC" sz="1600" dirty="0"/>
              <a:t>L</a:t>
            </a:r>
            <a:r>
              <a:rPr lang="es-EC" sz="1600" dirty="0" smtClean="0"/>
              <a:t>os </a:t>
            </a:r>
            <a:r>
              <a:rPr lang="es-EC" sz="1600" dirty="0"/>
              <a:t>costes de operación se reducen cuando la zona es extensa, además de que, a mayor extensión, mayor es la disponibilidad de residuos en el área, menor es el tiempo de desplazamiento para su recolección y mayor la rentabilidad de extracción. </a:t>
            </a:r>
          </a:p>
        </p:txBody>
      </p:sp>
      <p:sp>
        <p:nvSpPr>
          <p:cNvPr id="4" name="Rectangle 1"/>
          <p:cNvSpPr>
            <a:spLocks noChangeArrowheads="1"/>
          </p:cNvSpPr>
          <p:nvPr/>
        </p:nvSpPr>
        <p:spPr bwMode="auto">
          <a:xfrm>
            <a:off x="1043595" y="2904180"/>
            <a:ext cx="30348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smtClean="0">
                <a:ln>
                  <a:noFill/>
                </a:ln>
                <a:solidFill>
                  <a:schemeClr val="tx1"/>
                </a:solidFill>
                <a:effectLst/>
                <a:ea typeface="DengXian" charset="0"/>
                <a:cs typeface="Arial" panose="020B0604020202020204" pitchFamily="34" charset="0"/>
              </a:rPr>
              <a:t>Intervalos de tamaño del cultivo.</a:t>
            </a:r>
            <a:endParaRPr kumimoji="0" lang="es-EC" altLang="es-EC" sz="900" b="1" i="0" u="none" strike="noStrike" cap="none" normalizeH="0" baseline="0" dirty="0" smtClean="0">
              <a:ln>
                <a:noFill/>
              </a:ln>
              <a:solidFill>
                <a:schemeClr val="tx1"/>
              </a:solidFill>
              <a:effectLst/>
            </a:endParaRPr>
          </a:p>
        </p:txBody>
      </p:sp>
      <p:pic>
        <p:nvPicPr>
          <p:cNvPr id="13" name="Imagen 12"/>
          <p:cNvPicPr>
            <a:picLocks noChangeAspect="1"/>
          </p:cNvPicPr>
          <p:nvPr/>
        </p:nvPicPr>
        <p:blipFill rotWithShape="1">
          <a:blip r:embed="rId4"/>
          <a:srcRect r="32357" b="18145"/>
          <a:stretch/>
        </p:blipFill>
        <p:spPr>
          <a:xfrm>
            <a:off x="211093" y="3431553"/>
            <a:ext cx="4699808" cy="1661260"/>
          </a:xfrm>
          <a:prstGeom prst="rect">
            <a:avLst/>
          </a:prstGeom>
        </p:spPr>
      </p:pic>
      <p:sp>
        <p:nvSpPr>
          <p:cNvPr id="14" name="Rectángulo 13"/>
          <p:cNvSpPr/>
          <p:nvPr/>
        </p:nvSpPr>
        <p:spPr>
          <a:xfrm>
            <a:off x="5403273" y="1077482"/>
            <a:ext cx="3509704" cy="353943"/>
          </a:xfrm>
          <a:prstGeom prst="rect">
            <a:avLst/>
          </a:prstGeom>
        </p:spPr>
        <p:txBody>
          <a:bodyPr wrap="square">
            <a:spAutoFit/>
          </a:bodyPr>
          <a:lstStyle/>
          <a:p>
            <a:r>
              <a:rPr lang="es-EC" sz="1700" b="1" i="1" dirty="0" smtClean="0"/>
              <a:t>Factor distancia a red vial (</a:t>
            </a:r>
            <a:r>
              <a:rPr lang="es-EC" sz="1700" b="1" i="1" dirty="0" err="1" smtClean="0"/>
              <a:t>Fdist</a:t>
            </a:r>
            <a:r>
              <a:rPr lang="es-EC" sz="1700" b="1" i="1" dirty="0" smtClean="0"/>
              <a:t>)</a:t>
            </a:r>
            <a:endParaRPr lang="es-EC" sz="1700" b="1" i="1" dirty="0"/>
          </a:p>
        </p:txBody>
      </p:sp>
      <p:sp>
        <p:nvSpPr>
          <p:cNvPr id="15" name="Rectángulo 14"/>
          <p:cNvSpPr/>
          <p:nvPr/>
        </p:nvSpPr>
        <p:spPr>
          <a:xfrm>
            <a:off x="5064372" y="1467876"/>
            <a:ext cx="4079628" cy="1323439"/>
          </a:xfrm>
          <a:prstGeom prst="rect">
            <a:avLst/>
          </a:prstGeom>
        </p:spPr>
        <p:txBody>
          <a:bodyPr wrap="square">
            <a:spAutoFit/>
          </a:bodyPr>
          <a:lstStyle/>
          <a:p>
            <a:pPr algn="just"/>
            <a:r>
              <a:rPr lang="es-EC" sz="1600" dirty="0">
                <a:ea typeface="DengXian"/>
                <a:cs typeface="Times New Roman" panose="02020603050405020304" pitchFamily="18" charset="0"/>
              </a:rPr>
              <a:t>Grandes distancias incluyen un mayor consumo de energía y combustible, por ende mayores costos de extracción, además pueden ocasionar la pérdida o degradación de la biomasa hasta niveles no óptimos</a:t>
            </a:r>
            <a:endParaRPr lang="es-EC" sz="1600" dirty="0"/>
          </a:p>
        </p:txBody>
      </p:sp>
      <p:pic>
        <p:nvPicPr>
          <p:cNvPr id="17" name="Imagen 16"/>
          <p:cNvPicPr>
            <a:picLocks noChangeAspect="1"/>
          </p:cNvPicPr>
          <p:nvPr/>
        </p:nvPicPr>
        <p:blipFill rotWithShape="1">
          <a:blip r:embed="rId5"/>
          <a:srcRect r="41299" b="16110"/>
          <a:stretch/>
        </p:blipFill>
        <p:spPr>
          <a:xfrm>
            <a:off x="5064372" y="3280030"/>
            <a:ext cx="3959194" cy="1875730"/>
          </a:xfrm>
          <a:prstGeom prst="rect">
            <a:avLst/>
          </a:prstGeom>
        </p:spPr>
      </p:pic>
      <p:sp>
        <p:nvSpPr>
          <p:cNvPr id="18" name="Rectangle 1"/>
          <p:cNvSpPr>
            <a:spLocks noChangeArrowheads="1"/>
          </p:cNvSpPr>
          <p:nvPr/>
        </p:nvSpPr>
        <p:spPr bwMode="auto">
          <a:xfrm>
            <a:off x="5241522" y="2897173"/>
            <a:ext cx="32303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smtClean="0">
                <a:ln>
                  <a:noFill/>
                </a:ln>
                <a:solidFill>
                  <a:schemeClr val="tx1"/>
                </a:solidFill>
                <a:effectLst/>
                <a:ea typeface="DengXian" charset="0"/>
                <a:cs typeface="Arial" panose="020B0604020202020204" pitchFamily="34" charset="0"/>
              </a:rPr>
              <a:t>Intervalos de distancia</a:t>
            </a:r>
            <a:r>
              <a:rPr kumimoji="0" lang="es-EC" altLang="es-EC" sz="1200" b="1" i="1" u="none" strike="noStrike" cap="none" normalizeH="0" dirty="0" smtClean="0">
                <a:ln>
                  <a:noFill/>
                </a:ln>
                <a:solidFill>
                  <a:schemeClr val="tx1"/>
                </a:solidFill>
                <a:effectLst/>
                <a:ea typeface="DengXian" charset="0"/>
                <a:cs typeface="Arial" panose="020B0604020202020204" pitchFamily="34" charset="0"/>
              </a:rPr>
              <a:t> a la red vial</a:t>
            </a:r>
            <a:r>
              <a:rPr kumimoji="0" lang="es-EC" altLang="es-EC" sz="1200" b="1" i="1" u="none" strike="noStrike" cap="none" normalizeH="0" baseline="0" dirty="0" smtClean="0">
                <a:ln>
                  <a:noFill/>
                </a:ln>
                <a:solidFill>
                  <a:schemeClr val="tx1"/>
                </a:solidFill>
                <a:effectLst/>
                <a:ea typeface="DengXian" charset="0"/>
                <a:cs typeface="Arial" panose="020B0604020202020204" pitchFamily="34" charset="0"/>
              </a:rPr>
              <a:t>.</a:t>
            </a:r>
            <a:endParaRPr kumimoji="0" lang="es-EC" altLang="es-EC" sz="9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257374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430878" y="1441886"/>
            <a:ext cx="4572000" cy="1569660"/>
          </a:xfrm>
          <a:prstGeom prst="rect">
            <a:avLst/>
          </a:prstGeom>
        </p:spPr>
        <p:txBody>
          <a:bodyPr>
            <a:spAutoFit/>
          </a:bodyPr>
          <a:lstStyle/>
          <a:p>
            <a:pPr algn="just"/>
            <a:r>
              <a:rPr lang="es-EC" sz="1600" dirty="0"/>
              <a:t>R</a:t>
            </a:r>
            <a:r>
              <a:rPr lang="es-EC" sz="1600" dirty="0" smtClean="0"/>
              <a:t>ecogida </a:t>
            </a:r>
            <a:r>
              <a:rPr lang="es-EC" sz="1600" dirty="0"/>
              <a:t>que el transporte o maquinaria debe emplear, </a:t>
            </a:r>
            <a:r>
              <a:rPr lang="es-EC" sz="1600" dirty="0" smtClean="0"/>
              <a:t>costos de transporte </a:t>
            </a:r>
            <a:r>
              <a:rPr lang="es-EC" sz="1600" dirty="0"/>
              <a:t>y también porque se considera que, por </a:t>
            </a:r>
            <a:r>
              <a:rPr lang="es-EC" sz="1600" dirty="0" smtClean="0"/>
              <a:t>encima </a:t>
            </a:r>
            <a:r>
              <a:rPr lang="es-EC" sz="1600" dirty="0"/>
              <a:t>de cierto porcentaje de inclinación, el trabajo de la maquinaria deja de ser rentable y el riesgo de generar erosión durante los trabajos es muy alto (García-Martín, y otros, 2011).</a:t>
            </a:r>
          </a:p>
        </p:txBody>
      </p:sp>
      <p:sp>
        <p:nvSpPr>
          <p:cNvPr id="5" name="Título 1"/>
          <p:cNvSpPr>
            <a:spLocks noGrp="1"/>
          </p:cNvSpPr>
          <p:nvPr>
            <p:ph type="title"/>
          </p:nvPr>
        </p:nvSpPr>
        <p:spPr>
          <a:xfrm>
            <a:off x="781050" y="244436"/>
            <a:ext cx="7886700" cy="734725"/>
          </a:xfrm>
        </p:spPr>
        <p:txBody>
          <a:bodyPr/>
          <a:lstStyle/>
          <a:p>
            <a:r>
              <a:rPr lang="es-EC" dirty="0" smtClean="0">
                <a:latin typeface="Tw Cen MT Condensed Extra Bold" panose="020B0803020202020204" pitchFamily="34" charset="0"/>
              </a:rPr>
              <a:t>Modelamiento de Factores Parciales</a:t>
            </a:r>
            <a:endParaRPr lang="es-EC" dirty="0">
              <a:latin typeface="Tw Cen MT Condensed Extra Bold" panose="020B0803020202020204" pitchFamily="34" charset="0"/>
            </a:endParaRPr>
          </a:p>
        </p:txBody>
      </p:sp>
      <p:sp>
        <p:nvSpPr>
          <p:cNvPr id="6" name="Flecha derecha 5"/>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7" name="Rectángulo 6"/>
          <p:cNvSpPr/>
          <p:nvPr/>
        </p:nvSpPr>
        <p:spPr>
          <a:xfrm>
            <a:off x="430878" y="1030610"/>
            <a:ext cx="4699808" cy="353943"/>
          </a:xfrm>
          <a:prstGeom prst="rect">
            <a:avLst/>
          </a:prstGeom>
        </p:spPr>
        <p:txBody>
          <a:bodyPr wrap="square">
            <a:spAutoFit/>
          </a:bodyPr>
          <a:lstStyle/>
          <a:p>
            <a:r>
              <a:rPr lang="es-EC" sz="1700" b="1" i="1" dirty="0" smtClean="0"/>
              <a:t>Factor pendiente (</a:t>
            </a:r>
            <a:r>
              <a:rPr lang="es-EC" sz="1700" b="1" i="1" dirty="0" err="1" smtClean="0"/>
              <a:t>Fpend</a:t>
            </a:r>
            <a:r>
              <a:rPr lang="es-EC" sz="1700" b="1" i="1" dirty="0" smtClean="0"/>
              <a:t>)</a:t>
            </a:r>
            <a:endParaRPr lang="es-EC" sz="1700" b="1" i="1" dirty="0"/>
          </a:p>
        </p:txBody>
      </p:sp>
      <p:pic>
        <p:nvPicPr>
          <p:cNvPr id="8" name="Imagen 7"/>
          <p:cNvPicPr>
            <a:picLocks noChangeAspect="1"/>
          </p:cNvPicPr>
          <p:nvPr/>
        </p:nvPicPr>
        <p:blipFill rotWithShape="1">
          <a:blip r:embed="rId3"/>
          <a:srcRect r="29215" b="24681"/>
          <a:stretch/>
        </p:blipFill>
        <p:spPr>
          <a:xfrm>
            <a:off x="1207018" y="3582561"/>
            <a:ext cx="5992254" cy="1612893"/>
          </a:xfrm>
          <a:prstGeom prst="rect">
            <a:avLst/>
          </a:prstGeom>
        </p:spPr>
      </p:pic>
      <p:sp>
        <p:nvSpPr>
          <p:cNvPr id="9" name="Rectangle 1"/>
          <p:cNvSpPr>
            <a:spLocks noChangeArrowheads="1"/>
          </p:cNvSpPr>
          <p:nvPr/>
        </p:nvSpPr>
        <p:spPr bwMode="auto">
          <a:xfrm>
            <a:off x="1937941" y="3201313"/>
            <a:ext cx="453040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smtClean="0">
                <a:ln>
                  <a:noFill/>
                </a:ln>
                <a:solidFill>
                  <a:schemeClr val="tx1"/>
                </a:solidFill>
                <a:effectLst/>
                <a:ea typeface="DengXian" charset="0"/>
                <a:cs typeface="Arial" panose="020B0604020202020204" pitchFamily="34" charset="0"/>
              </a:rPr>
              <a:t>Intervalos</a:t>
            </a:r>
            <a:r>
              <a:rPr kumimoji="0" lang="es-EC" altLang="es-EC" sz="1200" b="1" i="1" u="none" strike="noStrike" cap="none" normalizeH="0" dirty="0" smtClean="0">
                <a:ln>
                  <a:noFill/>
                </a:ln>
                <a:solidFill>
                  <a:schemeClr val="tx1"/>
                </a:solidFill>
                <a:effectLst/>
                <a:ea typeface="DengXian" charset="0"/>
                <a:cs typeface="Arial" panose="020B0604020202020204" pitchFamily="34" charset="0"/>
              </a:rPr>
              <a:t> de pendientes y rentabilidad de extracción</a:t>
            </a:r>
            <a:endParaRPr kumimoji="0" lang="es-EC" altLang="es-EC" sz="9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319404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781050" y="244436"/>
            <a:ext cx="7886700" cy="734725"/>
          </a:xfrm>
        </p:spPr>
        <p:txBody>
          <a:bodyPr/>
          <a:lstStyle/>
          <a:p>
            <a:r>
              <a:rPr lang="es-EC" dirty="0" smtClean="0">
                <a:latin typeface="Tw Cen MT Condensed Extra Bold" panose="020B0803020202020204" pitchFamily="34" charset="0"/>
              </a:rPr>
              <a:t>Índice de aptitud ponderado</a:t>
            </a:r>
            <a:endParaRPr lang="es-EC" dirty="0">
              <a:latin typeface="Tw Cen MT Condensed Extra Bold" panose="020B0803020202020204" pitchFamily="34" charset="0"/>
            </a:endParaRPr>
          </a:p>
        </p:txBody>
      </p:sp>
      <p:sp>
        <p:nvSpPr>
          <p:cNvPr id="5" name="Flecha derecha 4"/>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6" name="Rectángulo 5"/>
          <p:cNvSpPr/>
          <p:nvPr/>
        </p:nvSpPr>
        <p:spPr>
          <a:xfrm>
            <a:off x="629124" y="1132353"/>
            <a:ext cx="4572000" cy="1323439"/>
          </a:xfrm>
          <a:prstGeom prst="rect">
            <a:avLst/>
          </a:prstGeom>
          <a:ln>
            <a:solidFill>
              <a:schemeClr val="accent6">
                <a:lumMod val="50000"/>
              </a:schemeClr>
            </a:solidFill>
          </a:ln>
        </p:spPr>
        <p:txBody>
          <a:bodyPr>
            <a:spAutoFit/>
          </a:bodyPr>
          <a:lstStyle/>
          <a:p>
            <a:pPr algn="just"/>
            <a:r>
              <a:rPr lang="es-EC" sz="1600" dirty="0">
                <a:ea typeface="DengXian"/>
                <a:cs typeface="Times New Roman" panose="02020603050405020304" pitchFamily="18" charset="0"/>
              </a:rPr>
              <a:t>El índice de aptitud ponderado (</a:t>
            </a:r>
            <a:r>
              <a:rPr lang="es-EC" sz="1600" dirty="0" err="1">
                <a:ea typeface="DengXian"/>
                <a:cs typeface="Times New Roman" panose="02020603050405020304" pitchFamily="18" charset="0"/>
              </a:rPr>
              <a:t>Iapt</a:t>
            </a:r>
            <a:r>
              <a:rPr lang="es-EC" sz="1600" dirty="0">
                <a:ea typeface="DengXian"/>
                <a:cs typeface="Times New Roman" panose="02020603050405020304" pitchFamily="18" charset="0"/>
              </a:rPr>
              <a:t>), combina los factores parciales previamente calculados y ponderados, con los diferentes pesos asignados a cada factor (mediante la técnica AHP) para modelar su importancia en aptitud global </a:t>
            </a:r>
            <a:endParaRPr lang="es-EC" sz="1600" dirty="0"/>
          </a:p>
        </p:txBody>
      </p:sp>
      <mc:AlternateContent xmlns:mc="http://schemas.openxmlformats.org/markup-compatibility/2006" xmlns:a14="http://schemas.microsoft.com/office/drawing/2010/main">
        <mc:Choice Requires="a14">
          <p:sp>
            <p:nvSpPr>
              <p:cNvPr id="7" name="Rectángulo 6"/>
              <p:cNvSpPr/>
              <p:nvPr/>
            </p:nvSpPr>
            <p:spPr>
              <a:xfrm>
                <a:off x="590550" y="2844713"/>
                <a:ext cx="8077200" cy="5068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es-EC" i="1">
                              <a:latin typeface="Cambria Math" panose="02040503050406030204" pitchFamily="18" charset="0"/>
                            </a:rPr>
                          </m:ctrlPr>
                        </m:dPr>
                        <m:e>
                          <m:sSub>
                            <m:sSubPr>
                              <m:ctrlPr>
                                <a:rPr lang="es-EC" i="1">
                                  <a:latin typeface="Cambria Math" panose="02040503050406030204" pitchFamily="18" charset="0"/>
                                </a:rPr>
                              </m:ctrlPr>
                            </m:sSubPr>
                            <m:e>
                              <m:r>
                                <m:rPr>
                                  <m:sty m:val="p"/>
                                </m:rPr>
                                <a:rPr lang="es-EC">
                                  <a:latin typeface="Cambria Math" panose="02040503050406030204" pitchFamily="18" charset="0"/>
                                </a:rPr>
                                <m:t>I</m:t>
                              </m:r>
                            </m:e>
                            <m:sub>
                              <m:r>
                                <m:rPr>
                                  <m:sty m:val="p"/>
                                </m:rPr>
                                <a:rPr lang="es-EC" i="0">
                                  <a:latin typeface="Cambria Math" panose="02040503050406030204" pitchFamily="18" charset="0"/>
                                </a:rPr>
                                <m:t>apt</m:t>
                              </m:r>
                            </m:sub>
                          </m:sSub>
                          <m:r>
                            <a:rPr lang="es-EC" i="0">
                              <a:latin typeface="Cambria Math" panose="02040503050406030204" pitchFamily="18" charset="0"/>
                            </a:rPr>
                            <m:t>=</m:t>
                          </m:r>
                          <m:sSub>
                            <m:sSubPr>
                              <m:ctrlPr>
                                <a:rPr lang="es-EC" i="1">
                                  <a:latin typeface="Cambria Math" panose="02040503050406030204" pitchFamily="18" charset="0"/>
                                </a:rPr>
                              </m:ctrlPr>
                            </m:sSubPr>
                            <m:e>
                              <m:d>
                                <m:dPr>
                                  <m:endChr m:val=""/>
                                  <m:ctrlPr>
                                    <a:rPr lang="es-EC" i="1">
                                      <a:latin typeface="Cambria Math" panose="02040503050406030204" pitchFamily="18" charset="0"/>
                                    </a:rPr>
                                  </m:ctrlPr>
                                </m:dPr>
                                <m:e>
                                  <m:r>
                                    <m:rPr>
                                      <m:sty m:val="p"/>
                                    </m:rPr>
                                    <a:rPr lang="es-EC" i="0">
                                      <a:latin typeface="Cambria Math" panose="02040503050406030204" pitchFamily="18" charset="0"/>
                                    </a:rPr>
                                    <m:t>w</m:t>
                                  </m:r>
                                </m:e>
                              </m:d>
                            </m:e>
                            <m:sub>
                              <m:r>
                                <m:rPr>
                                  <m:sty m:val="p"/>
                                </m:rPr>
                                <a:rPr lang="es-EC" i="0">
                                  <a:latin typeface="Cambria Math" panose="02040503050406030204" pitchFamily="18" charset="0"/>
                                </a:rPr>
                                <m:t>BRAp</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F</m:t>
                              </m:r>
                            </m:e>
                            <m:sub>
                              <m:r>
                                <m:rPr>
                                  <m:sty m:val="p"/>
                                </m:rPr>
                                <a:rPr lang="es-EC" i="0">
                                  <a:latin typeface="Cambria Math" panose="02040503050406030204" pitchFamily="18" charset="0"/>
                                </a:rPr>
                                <m:t>BRAp</m:t>
                              </m:r>
                            </m:sub>
                          </m:sSub>
                          <m:r>
                            <a:rPr lang="es-EC" i="0">
                              <a:latin typeface="Cambria Math" panose="02040503050406030204" pitchFamily="18" charset="0"/>
                            </a:rPr>
                            <m:t>)+</m:t>
                          </m:r>
                          <m:sSub>
                            <m:sSubPr>
                              <m:ctrlPr>
                                <a:rPr lang="es-EC" i="1">
                                  <a:latin typeface="Cambria Math" panose="02040503050406030204" pitchFamily="18" charset="0"/>
                                </a:rPr>
                              </m:ctrlPr>
                            </m:sSubPr>
                            <m:e>
                              <m:d>
                                <m:dPr>
                                  <m:endChr m:val=""/>
                                  <m:ctrlPr>
                                    <a:rPr lang="es-EC" i="1">
                                      <a:latin typeface="Cambria Math" panose="02040503050406030204" pitchFamily="18" charset="0"/>
                                    </a:rPr>
                                  </m:ctrlPr>
                                </m:dPr>
                                <m:e>
                                  <m:r>
                                    <m:rPr>
                                      <m:sty m:val="p"/>
                                    </m:rPr>
                                    <a:rPr lang="es-EC" i="0">
                                      <a:latin typeface="Cambria Math" panose="02040503050406030204" pitchFamily="18" charset="0"/>
                                    </a:rPr>
                                    <m:t>w</m:t>
                                  </m:r>
                                </m:e>
                              </m:d>
                            </m:e>
                            <m:sub>
                              <m:r>
                                <m:rPr>
                                  <m:sty m:val="p"/>
                                </m:rPr>
                                <a:rPr lang="es-EC" i="0">
                                  <a:latin typeface="Cambria Math" panose="02040503050406030204" pitchFamily="18" charset="0"/>
                                </a:rPr>
                                <m:t>Pend</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F</m:t>
                              </m:r>
                            </m:e>
                            <m:sub>
                              <m:r>
                                <m:rPr>
                                  <m:sty m:val="p"/>
                                </m:rPr>
                                <a:rPr lang="es-EC" i="0">
                                  <a:latin typeface="Cambria Math" panose="02040503050406030204" pitchFamily="18" charset="0"/>
                                </a:rPr>
                                <m:t>Pend</m:t>
                              </m:r>
                            </m:sub>
                          </m:sSub>
                          <m:r>
                            <a:rPr lang="es-EC" i="0">
                              <a:latin typeface="Cambria Math" panose="02040503050406030204" pitchFamily="18" charset="0"/>
                            </a:rPr>
                            <m:t>)+</m:t>
                          </m:r>
                          <m:sSub>
                            <m:sSubPr>
                              <m:ctrlPr>
                                <a:rPr lang="es-EC" i="1">
                                  <a:latin typeface="Cambria Math" panose="02040503050406030204" pitchFamily="18" charset="0"/>
                                </a:rPr>
                              </m:ctrlPr>
                            </m:sSubPr>
                            <m:e>
                              <m:d>
                                <m:dPr>
                                  <m:endChr m:val=""/>
                                  <m:ctrlPr>
                                    <a:rPr lang="es-EC" i="1">
                                      <a:latin typeface="Cambria Math" panose="02040503050406030204" pitchFamily="18" charset="0"/>
                                    </a:rPr>
                                  </m:ctrlPr>
                                </m:dPr>
                                <m:e>
                                  <m:r>
                                    <m:rPr>
                                      <m:sty m:val="p"/>
                                    </m:rPr>
                                    <a:rPr lang="es-EC" i="0">
                                      <a:latin typeface="Cambria Math" panose="02040503050406030204" pitchFamily="18" charset="0"/>
                                    </a:rPr>
                                    <m:t>w</m:t>
                                  </m:r>
                                </m:e>
                              </m:d>
                            </m:e>
                            <m:sub>
                              <m:r>
                                <m:rPr>
                                  <m:sty m:val="p"/>
                                </m:rPr>
                                <a:rPr lang="es-EC" i="0">
                                  <a:latin typeface="Cambria Math" panose="02040503050406030204" pitchFamily="18" charset="0"/>
                                </a:rPr>
                                <m:t>sup</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F</m:t>
                              </m:r>
                            </m:e>
                            <m:sub>
                              <m:r>
                                <m:rPr>
                                  <m:sty m:val="p"/>
                                </m:rPr>
                                <a:rPr lang="es-EC" i="0">
                                  <a:latin typeface="Cambria Math" panose="02040503050406030204" pitchFamily="18" charset="0"/>
                                </a:rPr>
                                <m:t>sup</m:t>
                              </m:r>
                            </m:sub>
                          </m:sSub>
                          <m:r>
                            <a:rPr lang="es-EC" i="0">
                              <a:latin typeface="Cambria Math" panose="02040503050406030204" pitchFamily="18" charset="0"/>
                            </a:rPr>
                            <m:t>)+</m:t>
                          </m:r>
                          <m:sSub>
                            <m:sSubPr>
                              <m:ctrlPr>
                                <a:rPr lang="es-EC" i="1">
                                  <a:latin typeface="Cambria Math" panose="02040503050406030204" pitchFamily="18" charset="0"/>
                                </a:rPr>
                              </m:ctrlPr>
                            </m:sSubPr>
                            <m:e>
                              <m:d>
                                <m:dPr>
                                  <m:endChr m:val=""/>
                                  <m:ctrlPr>
                                    <a:rPr lang="es-EC" i="1">
                                      <a:latin typeface="Cambria Math" panose="02040503050406030204" pitchFamily="18" charset="0"/>
                                    </a:rPr>
                                  </m:ctrlPr>
                                </m:dPr>
                                <m:e>
                                  <m:r>
                                    <m:rPr>
                                      <m:sty m:val="p"/>
                                    </m:rPr>
                                    <a:rPr lang="es-EC" i="0">
                                      <a:latin typeface="Cambria Math" panose="02040503050406030204" pitchFamily="18" charset="0"/>
                                    </a:rPr>
                                    <m:t>w</m:t>
                                  </m:r>
                                </m:e>
                              </m:d>
                            </m:e>
                            <m:sub>
                              <m:r>
                                <m:rPr>
                                  <m:sty m:val="p"/>
                                </m:rPr>
                                <a:rPr lang="es-EC" i="0">
                                  <a:latin typeface="Cambria Math" panose="02040503050406030204" pitchFamily="18" charset="0"/>
                                </a:rPr>
                                <m:t>dist</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F</m:t>
                              </m:r>
                            </m:e>
                            <m:sub>
                              <m:r>
                                <m:rPr>
                                  <m:sty m:val="p"/>
                                </m:rPr>
                                <a:rPr lang="es-EC" i="0">
                                  <a:latin typeface="Cambria Math" panose="02040503050406030204" pitchFamily="18" charset="0"/>
                                </a:rPr>
                                <m:t>dist</m:t>
                              </m:r>
                            </m:sub>
                          </m:sSub>
                        </m:e>
                      </m:d>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590550" y="2844713"/>
                <a:ext cx="8077200" cy="506870"/>
              </a:xfrm>
              <a:prstGeom prst="rect">
                <a:avLst/>
              </a:prstGeom>
              <a:blipFill>
                <a:blip r:embed="rId3"/>
                <a:stretch>
                  <a:fillRect t="-172289" r="-8528" b="-251807"/>
                </a:stretch>
              </a:blipFill>
            </p:spPr>
            <p:txBody>
              <a:bodyPr/>
              <a:lstStyle/>
              <a:p>
                <a:r>
                  <a:rPr lang="es-EC">
                    <a:noFill/>
                  </a:rPr>
                  <a:t> </a:t>
                </a:r>
              </a:p>
            </p:txBody>
          </p:sp>
        </mc:Fallback>
      </mc:AlternateContent>
      <p:sp>
        <p:nvSpPr>
          <p:cNvPr id="8" name="Rectángulo 7"/>
          <p:cNvSpPr/>
          <p:nvPr/>
        </p:nvSpPr>
        <p:spPr>
          <a:xfrm>
            <a:off x="629124" y="3707102"/>
            <a:ext cx="6253596" cy="430887"/>
          </a:xfrm>
          <a:prstGeom prst="rect">
            <a:avLst/>
          </a:prstGeom>
        </p:spPr>
        <p:txBody>
          <a:bodyPr wrap="square">
            <a:spAutoFit/>
          </a:bodyPr>
          <a:lstStyle/>
          <a:p>
            <a:r>
              <a:rPr lang="es-EC" sz="1100" dirty="0" smtClean="0">
                <a:latin typeface="Arial" panose="020B0604020202020204" pitchFamily="34" charset="0"/>
                <a:ea typeface="DengXian"/>
                <a:cs typeface="Times New Roman" panose="02020603050405020304" pitchFamily="18" charset="0"/>
              </a:rPr>
              <a:t>Donde: </a:t>
            </a:r>
            <a:r>
              <a:rPr lang="es-EC" sz="1100" dirty="0" err="1" smtClean="0">
                <a:latin typeface="Arial" panose="020B0604020202020204" pitchFamily="34" charset="0"/>
                <a:ea typeface="DengXian"/>
                <a:cs typeface="Times New Roman" panose="02020603050405020304" pitchFamily="18" charset="0"/>
              </a:rPr>
              <a:t>wBRAp</a:t>
            </a:r>
            <a:r>
              <a:rPr lang="es-EC" sz="1100" dirty="0">
                <a:latin typeface="Arial" panose="020B0604020202020204" pitchFamily="34" charset="0"/>
                <a:ea typeface="DengXian"/>
                <a:cs typeface="Times New Roman" panose="02020603050405020304" pitchFamily="18" charset="0"/>
              </a:rPr>
              <a:t>, </a:t>
            </a:r>
            <a:r>
              <a:rPr lang="es-EC" sz="1100" dirty="0" err="1">
                <a:latin typeface="Arial" panose="020B0604020202020204" pitchFamily="34" charset="0"/>
                <a:ea typeface="DengXian"/>
                <a:cs typeface="Times New Roman" panose="02020603050405020304" pitchFamily="18" charset="0"/>
              </a:rPr>
              <a:t>wpend</a:t>
            </a:r>
            <a:r>
              <a:rPr lang="es-EC" sz="1100" dirty="0">
                <a:latin typeface="Arial" panose="020B0604020202020204" pitchFamily="34" charset="0"/>
                <a:ea typeface="DengXian"/>
                <a:cs typeface="Times New Roman" panose="02020603050405020304" pitchFamily="18" charset="0"/>
              </a:rPr>
              <a:t>, </a:t>
            </a:r>
            <a:r>
              <a:rPr lang="es-EC" sz="1100" dirty="0" err="1">
                <a:latin typeface="Arial" panose="020B0604020202020204" pitchFamily="34" charset="0"/>
                <a:ea typeface="DengXian"/>
                <a:cs typeface="Times New Roman" panose="02020603050405020304" pitchFamily="18" charset="0"/>
              </a:rPr>
              <a:t>wsup</a:t>
            </a:r>
            <a:r>
              <a:rPr lang="es-EC" sz="1100" dirty="0">
                <a:latin typeface="Arial" panose="020B0604020202020204" pitchFamily="34" charset="0"/>
                <a:ea typeface="DengXian"/>
                <a:cs typeface="Times New Roman" panose="02020603050405020304" pitchFamily="18" charset="0"/>
              </a:rPr>
              <a:t>, y </a:t>
            </a:r>
            <a:r>
              <a:rPr lang="es-EC" sz="1100" dirty="0" err="1">
                <a:latin typeface="Arial" panose="020B0604020202020204" pitchFamily="34" charset="0"/>
                <a:ea typeface="DengXian"/>
                <a:cs typeface="Times New Roman" panose="02020603050405020304" pitchFamily="18" charset="0"/>
              </a:rPr>
              <a:t>wdist</a:t>
            </a:r>
            <a:r>
              <a:rPr lang="es-EC" sz="1100" dirty="0">
                <a:latin typeface="Arial" panose="020B0604020202020204" pitchFamily="34" charset="0"/>
                <a:ea typeface="DengXian"/>
                <a:cs typeface="Times New Roman" panose="02020603050405020304" pitchFamily="18" charset="0"/>
              </a:rPr>
              <a:t> corresponden a los pesos que se asignan a cada factor respectivamente: </a:t>
            </a:r>
            <a:r>
              <a:rPr lang="es-EC" sz="1100" dirty="0" err="1">
                <a:latin typeface="Arial" panose="020B0604020202020204" pitchFamily="34" charset="0"/>
                <a:ea typeface="DengXian"/>
                <a:cs typeface="Times New Roman" panose="02020603050405020304" pitchFamily="18" charset="0"/>
              </a:rPr>
              <a:t>FBRAp</a:t>
            </a:r>
            <a:r>
              <a:rPr lang="es-EC" sz="1100" dirty="0">
                <a:latin typeface="Arial" panose="020B0604020202020204" pitchFamily="34" charset="0"/>
                <a:ea typeface="DengXian"/>
                <a:cs typeface="Times New Roman" panose="02020603050405020304" pitchFamily="18" charset="0"/>
              </a:rPr>
              <a:t>, </a:t>
            </a:r>
            <a:r>
              <a:rPr lang="es-EC" sz="1100" dirty="0" err="1">
                <a:latin typeface="Arial" panose="020B0604020202020204" pitchFamily="34" charset="0"/>
                <a:ea typeface="DengXian"/>
                <a:cs typeface="Times New Roman" panose="02020603050405020304" pitchFamily="18" charset="0"/>
              </a:rPr>
              <a:t>FPend</a:t>
            </a:r>
            <a:r>
              <a:rPr lang="es-EC" sz="1100" dirty="0">
                <a:latin typeface="Arial" panose="020B0604020202020204" pitchFamily="34" charset="0"/>
                <a:ea typeface="DengXian"/>
                <a:cs typeface="Times New Roman" panose="02020603050405020304" pitchFamily="18" charset="0"/>
              </a:rPr>
              <a:t>, </a:t>
            </a:r>
            <a:r>
              <a:rPr lang="es-EC" sz="1100" dirty="0" err="1">
                <a:latin typeface="Arial" panose="020B0604020202020204" pitchFamily="34" charset="0"/>
                <a:ea typeface="DengXian"/>
                <a:cs typeface="Times New Roman" panose="02020603050405020304" pitchFamily="18" charset="0"/>
              </a:rPr>
              <a:t>FSup</a:t>
            </a:r>
            <a:r>
              <a:rPr lang="es-EC" sz="1100" dirty="0">
                <a:latin typeface="Arial" panose="020B0604020202020204" pitchFamily="34" charset="0"/>
                <a:ea typeface="DengXian"/>
                <a:cs typeface="Times New Roman" panose="02020603050405020304" pitchFamily="18" charset="0"/>
              </a:rPr>
              <a:t> y </a:t>
            </a:r>
            <a:r>
              <a:rPr lang="es-EC" sz="1100" dirty="0" err="1">
                <a:latin typeface="Arial" panose="020B0604020202020204" pitchFamily="34" charset="0"/>
                <a:ea typeface="DengXian"/>
                <a:cs typeface="Times New Roman" panose="02020603050405020304" pitchFamily="18" charset="0"/>
              </a:rPr>
              <a:t>Fdist</a:t>
            </a:r>
            <a:r>
              <a:rPr lang="es-EC" sz="1100" dirty="0">
                <a:latin typeface="Arial" panose="020B0604020202020204" pitchFamily="34" charset="0"/>
                <a:ea typeface="DengXian"/>
                <a:cs typeface="Times New Roman" panose="02020603050405020304" pitchFamily="18" charset="0"/>
              </a:rPr>
              <a:t> </a:t>
            </a:r>
            <a:endParaRPr lang="es-EC" dirty="0"/>
          </a:p>
        </p:txBody>
      </p:sp>
    </p:spTree>
    <p:extLst>
      <p:ext uri="{BB962C8B-B14F-4D97-AF65-F5344CB8AC3E}">
        <p14:creationId xmlns:p14="http://schemas.microsoft.com/office/powerpoint/2010/main" val="1310813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2632364" y="2473052"/>
            <a:ext cx="4073236" cy="1325563"/>
          </a:xfrm>
        </p:spPr>
        <p:txBody>
          <a:bodyPr>
            <a:noAutofit/>
          </a:bodyPr>
          <a:lstStyle/>
          <a:p>
            <a:pPr algn="ctr"/>
            <a:r>
              <a:rPr lang="es-EC" sz="6400" dirty="0" smtClean="0">
                <a:latin typeface="Tw Cen MT Condensed Extra Bold" panose="020B0803020202020204" pitchFamily="34" charset="0"/>
              </a:rPr>
              <a:t>Resultados</a:t>
            </a:r>
            <a:endParaRPr lang="es-EC" sz="6400" dirty="0">
              <a:latin typeface="Tw Cen MT Condensed Extra Bold" panose="020B0803020202020204" pitchFamily="34" charset="0"/>
            </a:endParaRPr>
          </a:p>
        </p:txBody>
      </p:sp>
    </p:spTree>
    <p:extLst>
      <p:ext uri="{BB962C8B-B14F-4D97-AF65-F5344CB8AC3E}">
        <p14:creationId xmlns:p14="http://schemas.microsoft.com/office/powerpoint/2010/main" val="204085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ítulo 1"/>
          <p:cNvSpPr txBox="1">
            <a:spLocks/>
          </p:cNvSpPr>
          <p:nvPr/>
        </p:nvSpPr>
        <p:spPr>
          <a:xfrm>
            <a:off x="781050" y="244436"/>
            <a:ext cx="4123459" cy="73472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latin typeface="Tw Cen MT Condensed Extra Bold" panose="020B0803020202020204" pitchFamily="34" charset="0"/>
              </a:rPr>
              <a:t>Índice de factores obtenidos</a:t>
            </a:r>
            <a:endParaRPr lang="es-EC" dirty="0">
              <a:latin typeface="Tw Cen MT Condensed Extra Bold" panose="020B0803020202020204" pitchFamily="34" charset="0"/>
            </a:endParaRPr>
          </a:p>
        </p:txBody>
      </p:sp>
      <p:sp>
        <p:nvSpPr>
          <p:cNvPr id="12" name="Flecha derecha 11"/>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151" r="39242"/>
          <a:stretch/>
        </p:blipFill>
        <p:spPr>
          <a:xfrm>
            <a:off x="335207" y="1325524"/>
            <a:ext cx="4070538" cy="4102063"/>
          </a:xfrm>
          <a:prstGeom prst="rect">
            <a:avLst/>
          </a:prstGeom>
          <a:ln>
            <a:solidFill>
              <a:schemeClr val="bg2">
                <a:lumMod val="50000"/>
              </a:schemeClr>
            </a:solidFill>
          </a:ln>
        </p:spPr>
      </p:pic>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r="38636"/>
          <a:stretch/>
        </p:blipFill>
        <p:spPr>
          <a:xfrm>
            <a:off x="4668375" y="1325523"/>
            <a:ext cx="4121420" cy="4102063"/>
          </a:xfrm>
          <a:prstGeom prst="rect">
            <a:avLst/>
          </a:prstGeom>
          <a:ln>
            <a:solidFill>
              <a:schemeClr val="bg2">
                <a:lumMod val="50000"/>
              </a:schemeClr>
            </a:solidFill>
          </a:ln>
        </p:spPr>
      </p:pic>
    </p:spTree>
    <p:extLst>
      <p:ext uri="{BB962C8B-B14F-4D97-AF65-F5344CB8AC3E}">
        <p14:creationId xmlns:p14="http://schemas.microsoft.com/office/powerpoint/2010/main" val="4055004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ítulo 1"/>
          <p:cNvSpPr txBox="1">
            <a:spLocks/>
          </p:cNvSpPr>
          <p:nvPr/>
        </p:nvSpPr>
        <p:spPr>
          <a:xfrm>
            <a:off x="781050" y="244436"/>
            <a:ext cx="4123459" cy="73472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latin typeface="Tw Cen MT Condensed Extra Bold" panose="020B0803020202020204" pitchFamily="34" charset="0"/>
              </a:rPr>
              <a:t>Índice de factores obtenidos</a:t>
            </a:r>
            <a:endParaRPr lang="es-EC" dirty="0">
              <a:latin typeface="Tw Cen MT Condensed Extra Bold" panose="020B0803020202020204" pitchFamily="34" charset="0"/>
            </a:endParaRPr>
          </a:p>
        </p:txBody>
      </p:sp>
      <p:sp>
        <p:nvSpPr>
          <p:cNvPr id="12" name="Flecha derecha 11"/>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r="38636"/>
          <a:stretch/>
        </p:blipFill>
        <p:spPr>
          <a:xfrm>
            <a:off x="314562" y="1325523"/>
            <a:ext cx="4121420" cy="4102063"/>
          </a:xfrm>
          <a:prstGeom prst="rect">
            <a:avLst/>
          </a:prstGeom>
          <a:ln>
            <a:solidFill>
              <a:schemeClr val="bg2">
                <a:lumMod val="50000"/>
              </a:schemeClr>
            </a:solidFill>
          </a:ln>
        </p:spPr>
      </p:pic>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r="38704"/>
          <a:stretch/>
        </p:blipFill>
        <p:spPr>
          <a:xfrm>
            <a:off x="4637180" y="1325523"/>
            <a:ext cx="4169356" cy="4154324"/>
          </a:xfrm>
          <a:prstGeom prst="rect">
            <a:avLst/>
          </a:prstGeom>
          <a:ln>
            <a:solidFill>
              <a:schemeClr val="bg2">
                <a:lumMod val="50000"/>
              </a:schemeClr>
            </a:solidFill>
          </a:ln>
        </p:spPr>
      </p:pic>
    </p:spTree>
    <p:extLst>
      <p:ext uri="{BB962C8B-B14F-4D97-AF65-F5344CB8AC3E}">
        <p14:creationId xmlns:p14="http://schemas.microsoft.com/office/powerpoint/2010/main" val="1475588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ítulo 1"/>
          <p:cNvSpPr txBox="1">
            <a:spLocks/>
          </p:cNvSpPr>
          <p:nvPr/>
        </p:nvSpPr>
        <p:spPr>
          <a:xfrm>
            <a:off x="781050" y="244436"/>
            <a:ext cx="4123459" cy="73472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latin typeface="Tw Cen MT Condensed Extra Bold" panose="020B0803020202020204" pitchFamily="34" charset="0"/>
              </a:rPr>
              <a:t>Índice de factores obtenidos</a:t>
            </a:r>
            <a:endParaRPr lang="es-EC" dirty="0">
              <a:latin typeface="Tw Cen MT Condensed Extra Bold" panose="020B0803020202020204" pitchFamily="34" charset="0"/>
            </a:endParaRPr>
          </a:p>
        </p:txBody>
      </p:sp>
      <p:sp>
        <p:nvSpPr>
          <p:cNvPr id="12" name="Flecha derecha 11"/>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pic>
        <p:nvPicPr>
          <p:cNvPr id="2" name="Imagen 1"/>
          <p:cNvPicPr>
            <a:picLocks noChangeAspect="1"/>
          </p:cNvPicPr>
          <p:nvPr/>
        </p:nvPicPr>
        <p:blipFill rotWithShape="1">
          <a:blip r:embed="rId3"/>
          <a:srcRect r="18822" b="10601"/>
          <a:stretch/>
        </p:blipFill>
        <p:spPr>
          <a:xfrm>
            <a:off x="1017052" y="1242398"/>
            <a:ext cx="7103948" cy="4487176"/>
          </a:xfrm>
          <a:prstGeom prst="rect">
            <a:avLst/>
          </a:prstGeom>
          <a:ln>
            <a:solidFill>
              <a:schemeClr val="bg2">
                <a:lumMod val="50000"/>
              </a:schemeClr>
            </a:solidFill>
          </a:ln>
        </p:spPr>
      </p:pic>
      <p:sp>
        <p:nvSpPr>
          <p:cNvPr id="7" name="Rectángulo 6"/>
          <p:cNvSpPr/>
          <p:nvPr/>
        </p:nvSpPr>
        <p:spPr>
          <a:xfrm>
            <a:off x="781050" y="715923"/>
            <a:ext cx="3185167" cy="338554"/>
          </a:xfrm>
          <a:prstGeom prst="rect">
            <a:avLst/>
          </a:prstGeom>
        </p:spPr>
        <p:txBody>
          <a:bodyPr wrap="none">
            <a:spAutoFit/>
          </a:bodyPr>
          <a:lstStyle/>
          <a:p>
            <a:r>
              <a:rPr lang="es-EC" sz="1600" b="1" i="1" dirty="0" smtClean="0"/>
              <a:t>Matriz de comparaciones pareadas</a:t>
            </a:r>
            <a:endParaRPr lang="es-EC" sz="1600" b="1" i="1" dirty="0"/>
          </a:p>
        </p:txBody>
      </p:sp>
    </p:spTree>
    <p:extLst>
      <p:ext uri="{BB962C8B-B14F-4D97-AF65-F5344CB8AC3E}">
        <p14:creationId xmlns:p14="http://schemas.microsoft.com/office/powerpoint/2010/main" val="1146973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ítulo 1"/>
          <p:cNvSpPr txBox="1">
            <a:spLocks/>
          </p:cNvSpPr>
          <p:nvPr/>
        </p:nvSpPr>
        <p:spPr>
          <a:xfrm>
            <a:off x="781050" y="244436"/>
            <a:ext cx="4123459" cy="73472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latin typeface="Tw Cen MT Condensed Extra Bold" panose="020B0803020202020204" pitchFamily="34" charset="0"/>
              </a:rPr>
              <a:t>Índice de factores obtenidos</a:t>
            </a:r>
            <a:endParaRPr lang="es-EC" dirty="0">
              <a:latin typeface="Tw Cen MT Condensed Extra Bold" panose="020B0803020202020204" pitchFamily="34" charset="0"/>
            </a:endParaRPr>
          </a:p>
        </p:txBody>
      </p:sp>
      <p:sp>
        <p:nvSpPr>
          <p:cNvPr id="12" name="Flecha derecha 11"/>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7" name="Rectángulo 6"/>
          <p:cNvSpPr/>
          <p:nvPr/>
        </p:nvSpPr>
        <p:spPr>
          <a:xfrm>
            <a:off x="781050" y="715923"/>
            <a:ext cx="4046813" cy="338554"/>
          </a:xfrm>
          <a:prstGeom prst="rect">
            <a:avLst/>
          </a:prstGeom>
        </p:spPr>
        <p:txBody>
          <a:bodyPr wrap="none">
            <a:spAutoFit/>
          </a:bodyPr>
          <a:lstStyle/>
          <a:p>
            <a:r>
              <a:rPr lang="es-EC" sz="1600" b="1" i="1" dirty="0" smtClean="0"/>
              <a:t>Parámetros del proceso de análisis jerárquico</a:t>
            </a:r>
            <a:endParaRPr lang="es-EC" sz="1600" b="1" i="1" dirty="0"/>
          </a:p>
        </p:txBody>
      </p:sp>
      <p:pic>
        <p:nvPicPr>
          <p:cNvPr id="4" name="Imagen 3"/>
          <p:cNvPicPr>
            <a:picLocks noChangeAspect="1"/>
          </p:cNvPicPr>
          <p:nvPr/>
        </p:nvPicPr>
        <p:blipFill rotWithShape="1">
          <a:blip r:embed="rId3"/>
          <a:srcRect r="28973" b="13158"/>
          <a:stretch/>
        </p:blipFill>
        <p:spPr>
          <a:xfrm>
            <a:off x="1403689" y="1450648"/>
            <a:ext cx="6626675" cy="3587746"/>
          </a:xfrm>
          <a:prstGeom prst="rect">
            <a:avLst/>
          </a:prstGeom>
        </p:spPr>
      </p:pic>
    </p:spTree>
    <p:extLst>
      <p:ext uri="{BB962C8B-B14F-4D97-AF65-F5344CB8AC3E}">
        <p14:creationId xmlns:p14="http://schemas.microsoft.com/office/powerpoint/2010/main" val="2163073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875763" y="256298"/>
            <a:ext cx="3322591" cy="657279"/>
          </a:xfrm>
        </p:spPr>
        <p:txBody>
          <a:bodyPr>
            <a:noAutofit/>
          </a:bodyPr>
          <a:lstStyle/>
          <a:p>
            <a:r>
              <a:rPr lang="es-EC" dirty="0" smtClean="0">
                <a:latin typeface="Tw Cen MT Condensed Extra Bold" panose="020B0803020202020204" pitchFamily="34" charset="0"/>
              </a:rPr>
              <a:t>Antecedentes</a:t>
            </a:r>
            <a:endParaRPr lang="es-EC" dirty="0">
              <a:latin typeface="Tw Cen MT Condensed Extra Bold" panose="020B0803020202020204" pitchFamily="34" charset="0"/>
            </a:endParaRPr>
          </a:p>
        </p:txBody>
      </p:sp>
      <p:sp>
        <p:nvSpPr>
          <p:cNvPr id="5" name="Rectángulo 4"/>
          <p:cNvSpPr/>
          <p:nvPr/>
        </p:nvSpPr>
        <p:spPr>
          <a:xfrm>
            <a:off x="2076945" y="1210271"/>
            <a:ext cx="5387796" cy="1200329"/>
          </a:xfrm>
          <a:prstGeom prst="rect">
            <a:avLst/>
          </a:prstGeom>
          <a:solidFill>
            <a:schemeClr val="accent6">
              <a:lumMod val="20000"/>
              <a:lumOff val="80000"/>
            </a:schemeClr>
          </a:solidFill>
          <a:ln>
            <a:solidFill>
              <a:schemeClr val="tx1">
                <a:lumMod val="50000"/>
                <a:lumOff val="50000"/>
              </a:schemeClr>
            </a:solidFill>
          </a:ln>
        </p:spPr>
        <p:txBody>
          <a:bodyPr wrap="square">
            <a:spAutoFit/>
          </a:bodyPr>
          <a:lstStyle/>
          <a:p>
            <a:pPr algn="just"/>
            <a:r>
              <a:rPr lang="es-EC" dirty="0" smtClean="0"/>
              <a:t>Los </a:t>
            </a:r>
            <a:r>
              <a:rPr lang="es-EC" dirty="0"/>
              <a:t>estudios que anteceden a la presente investigación, </a:t>
            </a:r>
            <a:r>
              <a:rPr lang="es-EC" dirty="0" smtClean="0"/>
              <a:t>persiguen una </a:t>
            </a:r>
            <a:r>
              <a:rPr lang="es-EC" dirty="0"/>
              <a:t>misma motivación: promover el uso de energías </a:t>
            </a:r>
            <a:r>
              <a:rPr lang="es-EC" dirty="0" smtClean="0"/>
              <a:t>renovables y </a:t>
            </a:r>
            <a:r>
              <a:rPr lang="es-EC" dirty="0"/>
              <a:t>lograr un aprovechamiento </a:t>
            </a:r>
          </a:p>
          <a:p>
            <a:pPr algn="just"/>
            <a:r>
              <a:rPr lang="es-EC" dirty="0"/>
              <a:t>eficiente y rentable de los </a:t>
            </a:r>
            <a:r>
              <a:rPr lang="es-EC" dirty="0" smtClean="0"/>
              <a:t>recursos.</a:t>
            </a:r>
            <a:endParaRPr lang="es-EC" dirty="0"/>
          </a:p>
        </p:txBody>
      </p:sp>
      <p:sp>
        <p:nvSpPr>
          <p:cNvPr id="7" name="Rectángulo 6"/>
          <p:cNvSpPr/>
          <p:nvPr/>
        </p:nvSpPr>
        <p:spPr>
          <a:xfrm>
            <a:off x="464537" y="2858096"/>
            <a:ext cx="4066807" cy="1384995"/>
          </a:xfrm>
          <a:prstGeom prst="rect">
            <a:avLst/>
          </a:prstGeom>
          <a:ln>
            <a:solidFill>
              <a:schemeClr val="tx1">
                <a:lumMod val="50000"/>
                <a:lumOff val="50000"/>
              </a:schemeClr>
            </a:solidFill>
          </a:ln>
        </p:spPr>
        <p:txBody>
          <a:bodyPr wrap="square">
            <a:spAutoFit/>
          </a:bodyPr>
          <a:lstStyle/>
          <a:p>
            <a:pPr algn="just"/>
            <a:r>
              <a:rPr lang="en-US" sz="1200" dirty="0" smtClean="0">
                <a:latin typeface="Tw Cen MT" panose="020B0602020104020603" pitchFamily="34" charset="0"/>
              </a:rPr>
              <a:t>“Optimal </a:t>
            </a:r>
            <a:r>
              <a:rPr lang="en-US" sz="1200" dirty="0">
                <a:latin typeface="Tw Cen MT" panose="020B0602020104020603" pitchFamily="34" charset="0"/>
              </a:rPr>
              <a:t>location of a biomass power plant in the province of Granada </a:t>
            </a:r>
            <a:r>
              <a:rPr lang="en-US" sz="1200" dirty="0" smtClean="0">
                <a:latin typeface="Tw Cen MT" panose="020B0602020104020603" pitchFamily="34" charset="0"/>
              </a:rPr>
              <a:t>analyzed by multi-criteria </a:t>
            </a:r>
            <a:r>
              <a:rPr lang="en-US" sz="1200" dirty="0">
                <a:latin typeface="Tw Cen MT" panose="020B0602020104020603" pitchFamily="34" charset="0"/>
              </a:rPr>
              <a:t>evaluation </a:t>
            </a:r>
            <a:r>
              <a:rPr lang="en-US" sz="1200" dirty="0" smtClean="0">
                <a:latin typeface="Tw Cen MT" panose="020B0602020104020603" pitchFamily="34" charset="0"/>
              </a:rPr>
              <a:t>using appropriate </a:t>
            </a:r>
            <a:r>
              <a:rPr lang="en-US" sz="1200" dirty="0">
                <a:latin typeface="Tw Cen MT" panose="020B0602020104020603" pitchFamily="34" charset="0"/>
              </a:rPr>
              <a:t>Geographic Information System </a:t>
            </a:r>
            <a:r>
              <a:rPr lang="en-US" sz="1200" dirty="0" smtClean="0">
                <a:latin typeface="Tw Cen MT" panose="020B0602020104020603" pitchFamily="34" charset="0"/>
              </a:rPr>
              <a:t>according </a:t>
            </a:r>
            <a:r>
              <a:rPr lang="en-US" sz="1200" dirty="0">
                <a:latin typeface="Tw Cen MT" panose="020B0602020104020603" pitchFamily="34" charset="0"/>
              </a:rPr>
              <a:t>to the Analytic Hierarchy </a:t>
            </a:r>
            <a:r>
              <a:rPr lang="en-US" sz="1200" dirty="0" smtClean="0">
                <a:latin typeface="Tw Cen MT" panose="020B0602020104020603" pitchFamily="34" charset="0"/>
              </a:rPr>
              <a:t>Process”</a:t>
            </a:r>
          </a:p>
          <a:p>
            <a:pPr algn="just"/>
            <a:r>
              <a:rPr lang="es-EC" sz="1200" i="1" dirty="0" smtClean="0">
                <a:latin typeface="Tw Cen MT" panose="020B0602020104020603" pitchFamily="34" charset="0"/>
              </a:rPr>
              <a:t>Autores: </a:t>
            </a:r>
            <a:r>
              <a:rPr lang="es-EC" sz="1200" b="1" dirty="0" smtClean="0">
                <a:latin typeface="Tw Cen MT" panose="020B0602020104020603" pitchFamily="34" charset="0"/>
              </a:rPr>
              <a:t>M</a:t>
            </a:r>
            <a:r>
              <a:rPr lang="es-EC" sz="1200" b="1" dirty="0">
                <a:latin typeface="Tw Cen MT" panose="020B0602020104020603" pitchFamily="34" charset="0"/>
              </a:rPr>
              <a:t>. A. Herrera-</a:t>
            </a:r>
            <a:r>
              <a:rPr lang="es-EC" sz="1200" b="1" dirty="0" err="1">
                <a:latin typeface="Tw Cen MT" panose="020B0602020104020603" pitchFamily="34" charset="0"/>
              </a:rPr>
              <a:t>Seara</a:t>
            </a:r>
            <a:r>
              <a:rPr lang="es-EC" sz="1200" b="1" dirty="0">
                <a:latin typeface="Tw Cen MT" panose="020B0602020104020603" pitchFamily="34" charset="0"/>
              </a:rPr>
              <a:t>, F. Aznar </a:t>
            </a:r>
            <a:r>
              <a:rPr lang="es-EC" sz="1200" b="1" dirty="0" err="1">
                <a:latin typeface="Tw Cen MT" panose="020B0602020104020603" pitchFamily="34" charset="0"/>
              </a:rPr>
              <a:t>Dols</a:t>
            </a:r>
            <a:r>
              <a:rPr lang="es-EC" sz="1200" b="1" dirty="0">
                <a:latin typeface="Tw Cen MT" panose="020B0602020104020603" pitchFamily="34" charset="0"/>
              </a:rPr>
              <a:t>, M. Zamorano and E. </a:t>
            </a:r>
            <a:r>
              <a:rPr lang="es-EC" sz="1200" b="1" dirty="0" smtClean="0">
                <a:latin typeface="Tw Cen MT" panose="020B0602020104020603" pitchFamily="34" charset="0"/>
              </a:rPr>
              <a:t>Alameda-Hernández</a:t>
            </a:r>
            <a:r>
              <a:rPr lang="es-EC" sz="1200" dirty="0" smtClean="0">
                <a:latin typeface="Tw Cen MT" panose="020B0602020104020603" pitchFamily="34" charset="0"/>
              </a:rPr>
              <a:t> </a:t>
            </a:r>
          </a:p>
          <a:p>
            <a:pPr algn="just"/>
            <a:r>
              <a:rPr lang="es-EC" sz="1200" i="1" dirty="0" smtClean="0">
                <a:latin typeface="Tw Cen MT" panose="020B0602020104020603" pitchFamily="34" charset="0"/>
              </a:rPr>
              <a:t>Año: </a:t>
            </a:r>
            <a:r>
              <a:rPr lang="es-EC" sz="1200" dirty="0" smtClean="0">
                <a:latin typeface="Tw Cen MT" panose="020B0602020104020603" pitchFamily="34" charset="0"/>
              </a:rPr>
              <a:t>2010</a:t>
            </a:r>
            <a:endParaRPr lang="es-EC" sz="1200" dirty="0">
              <a:latin typeface="Tw Cen MT" panose="020B0602020104020603" pitchFamily="34" charset="0"/>
            </a:endParaRPr>
          </a:p>
        </p:txBody>
      </p:sp>
      <p:sp>
        <p:nvSpPr>
          <p:cNvPr id="3" name="Rectángulo 2"/>
          <p:cNvSpPr/>
          <p:nvPr/>
        </p:nvSpPr>
        <p:spPr>
          <a:xfrm>
            <a:off x="464537" y="4690587"/>
            <a:ext cx="4066807" cy="830997"/>
          </a:xfrm>
          <a:prstGeom prst="rect">
            <a:avLst/>
          </a:prstGeom>
          <a:ln>
            <a:solidFill>
              <a:schemeClr val="tx1">
                <a:lumMod val="50000"/>
                <a:lumOff val="50000"/>
              </a:schemeClr>
            </a:solidFill>
          </a:ln>
        </p:spPr>
        <p:txBody>
          <a:bodyPr wrap="square">
            <a:spAutoFit/>
          </a:bodyPr>
          <a:lstStyle/>
          <a:p>
            <a:r>
              <a:rPr lang="es-EC" sz="1200" dirty="0" smtClean="0">
                <a:latin typeface="Tw Cen MT" panose="020B0602020104020603" pitchFamily="34" charset="0"/>
                <a:ea typeface="Calibri" panose="020F0502020204030204" pitchFamily="34" charset="0"/>
                <a:cs typeface="Times New Roman" panose="02020603050405020304" pitchFamily="18" charset="0"/>
              </a:rPr>
              <a:t>“A </a:t>
            </a:r>
            <a:r>
              <a:rPr lang="es-EC" sz="1200" dirty="0">
                <a:latin typeface="Tw Cen MT" panose="020B0602020104020603" pitchFamily="34" charset="0"/>
                <a:ea typeface="Calibri" panose="020F0502020204030204" pitchFamily="34" charset="0"/>
                <a:cs typeface="Times New Roman" panose="02020603050405020304" pitchFamily="18" charset="0"/>
              </a:rPr>
              <a:t>Multicriteria GIS-</a:t>
            </a:r>
            <a:r>
              <a:rPr lang="es-EC" sz="1200" dirty="0" err="1">
                <a:latin typeface="Tw Cen MT" panose="020B0602020104020603" pitchFamily="34" charset="0"/>
                <a:ea typeface="Calibri" panose="020F0502020204030204" pitchFamily="34" charset="0"/>
                <a:cs typeface="Times New Roman" panose="02020603050405020304" pitchFamily="18" charset="0"/>
              </a:rPr>
              <a:t>Based</a:t>
            </a:r>
            <a:r>
              <a:rPr lang="es-EC" sz="1200" dirty="0">
                <a:latin typeface="Tw Cen MT" panose="020B0602020104020603" pitchFamily="34" charset="0"/>
                <a:ea typeface="Calibri" panose="020F0502020204030204" pitchFamily="34" charset="0"/>
                <a:cs typeface="Times New Roman" panose="02020603050405020304" pitchFamily="18" charset="0"/>
              </a:rPr>
              <a:t> </a:t>
            </a:r>
            <a:r>
              <a:rPr lang="es-EC" sz="1200" dirty="0" err="1">
                <a:latin typeface="Tw Cen MT" panose="020B0602020104020603" pitchFamily="34" charset="0"/>
                <a:ea typeface="Calibri" panose="020F0502020204030204" pitchFamily="34" charset="0"/>
                <a:cs typeface="Times New Roman" panose="02020603050405020304" pitchFamily="18" charset="0"/>
              </a:rPr>
              <a:t>Assessment</a:t>
            </a:r>
            <a:r>
              <a:rPr lang="es-EC" sz="1200" dirty="0">
                <a:latin typeface="Tw Cen MT" panose="020B0602020104020603" pitchFamily="34" charset="0"/>
                <a:ea typeface="Calibri" panose="020F0502020204030204" pitchFamily="34" charset="0"/>
                <a:cs typeface="Times New Roman" panose="02020603050405020304" pitchFamily="18" charset="0"/>
              </a:rPr>
              <a:t> to </a:t>
            </a:r>
            <a:r>
              <a:rPr lang="es-EC" sz="1200" dirty="0" err="1">
                <a:latin typeface="Tw Cen MT" panose="020B0602020104020603" pitchFamily="34" charset="0"/>
                <a:ea typeface="Calibri" panose="020F0502020204030204" pitchFamily="34" charset="0"/>
                <a:cs typeface="Times New Roman" panose="02020603050405020304" pitchFamily="18" charset="0"/>
              </a:rPr>
              <a:t>Optimize</a:t>
            </a:r>
            <a:r>
              <a:rPr lang="es-EC" sz="1200" dirty="0">
                <a:latin typeface="Tw Cen MT" panose="020B0602020104020603" pitchFamily="34" charset="0"/>
                <a:ea typeface="Calibri" panose="020F0502020204030204" pitchFamily="34" charset="0"/>
                <a:cs typeface="Times New Roman" panose="02020603050405020304" pitchFamily="18" charset="0"/>
              </a:rPr>
              <a:t> </a:t>
            </a:r>
            <a:r>
              <a:rPr lang="es-EC" sz="1200" dirty="0" err="1">
                <a:latin typeface="Tw Cen MT" panose="020B0602020104020603" pitchFamily="34" charset="0"/>
                <a:ea typeface="Calibri" panose="020F0502020204030204" pitchFamily="34" charset="0"/>
                <a:cs typeface="Times New Roman" panose="02020603050405020304" pitchFamily="18" charset="0"/>
              </a:rPr>
              <a:t>Biomass</a:t>
            </a:r>
            <a:r>
              <a:rPr lang="es-EC" sz="1200" dirty="0">
                <a:latin typeface="Tw Cen MT" panose="020B0602020104020603" pitchFamily="34" charset="0"/>
                <a:ea typeface="Calibri" panose="020F0502020204030204" pitchFamily="34" charset="0"/>
                <a:cs typeface="Times New Roman" panose="02020603050405020304" pitchFamily="18" charset="0"/>
              </a:rPr>
              <a:t> </a:t>
            </a:r>
            <a:r>
              <a:rPr lang="es-EC" sz="1200" dirty="0" err="1">
                <a:latin typeface="Tw Cen MT" panose="020B0602020104020603" pitchFamily="34" charset="0"/>
                <a:ea typeface="Calibri" panose="020F0502020204030204" pitchFamily="34" charset="0"/>
                <a:cs typeface="Times New Roman" panose="02020603050405020304" pitchFamily="18" charset="0"/>
              </a:rPr>
              <a:t>Facility</a:t>
            </a:r>
            <a:r>
              <a:rPr lang="es-EC" sz="1200" dirty="0">
                <a:latin typeface="Tw Cen MT" panose="020B0602020104020603" pitchFamily="34" charset="0"/>
                <a:ea typeface="Calibri" panose="020F0502020204030204" pitchFamily="34" charset="0"/>
                <a:cs typeface="Times New Roman" panose="02020603050405020304" pitchFamily="18" charset="0"/>
              </a:rPr>
              <a:t> </a:t>
            </a:r>
            <a:r>
              <a:rPr lang="es-EC" sz="1200" dirty="0" err="1">
                <a:latin typeface="Tw Cen MT" panose="020B0602020104020603" pitchFamily="34" charset="0"/>
                <a:ea typeface="Calibri" panose="020F0502020204030204" pitchFamily="34" charset="0"/>
                <a:cs typeface="Times New Roman" panose="02020603050405020304" pitchFamily="18" charset="0"/>
              </a:rPr>
              <a:t>Sites</a:t>
            </a:r>
            <a:r>
              <a:rPr lang="es-EC" sz="1200" dirty="0">
                <a:latin typeface="Tw Cen MT" panose="020B0602020104020603" pitchFamily="34" charset="0"/>
                <a:ea typeface="Calibri" panose="020F0502020204030204" pitchFamily="34" charset="0"/>
                <a:cs typeface="Times New Roman" panose="02020603050405020304" pitchFamily="18" charset="0"/>
              </a:rPr>
              <a:t> </a:t>
            </a:r>
            <a:r>
              <a:rPr lang="es-EC" sz="1200" dirty="0" err="1">
                <a:latin typeface="Tw Cen MT" panose="020B0602020104020603" pitchFamily="34" charset="0"/>
                <a:ea typeface="Calibri" panose="020F0502020204030204" pitchFamily="34" charset="0"/>
                <a:cs typeface="Times New Roman" panose="02020603050405020304" pitchFamily="18" charset="0"/>
              </a:rPr>
              <a:t>with</a:t>
            </a:r>
            <a:r>
              <a:rPr lang="es-EC" sz="1200" dirty="0">
                <a:latin typeface="Tw Cen MT" panose="020B0602020104020603" pitchFamily="34" charset="0"/>
                <a:ea typeface="Calibri" panose="020F0502020204030204" pitchFamily="34" charset="0"/>
                <a:cs typeface="Times New Roman" panose="02020603050405020304" pitchFamily="18" charset="0"/>
              </a:rPr>
              <a:t> </a:t>
            </a:r>
            <a:r>
              <a:rPr lang="es-EC" sz="1200" dirty="0" err="1">
                <a:latin typeface="Tw Cen MT" panose="020B0602020104020603" pitchFamily="34" charset="0"/>
                <a:ea typeface="Calibri" panose="020F0502020204030204" pitchFamily="34" charset="0"/>
                <a:cs typeface="Times New Roman" panose="02020603050405020304" pitchFamily="18" charset="0"/>
              </a:rPr>
              <a:t>Parallel</a:t>
            </a:r>
            <a:r>
              <a:rPr lang="es-EC" sz="1200" dirty="0">
                <a:latin typeface="Tw Cen MT" panose="020B0602020104020603" pitchFamily="34" charset="0"/>
                <a:ea typeface="Calibri" panose="020F0502020204030204" pitchFamily="34" charset="0"/>
                <a:cs typeface="Times New Roman" panose="02020603050405020304" pitchFamily="18" charset="0"/>
              </a:rPr>
              <a:t> </a:t>
            </a:r>
            <a:r>
              <a:rPr lang="es-EC" sz="1200" dirty="0" err="1" smtClean="0">
                <a:latin typeface="Tw Cen MT" panose="020B0602020104020603" pitchFamily="34" charset="0"/>
                <a:ea typeface="Calibri" panose="020F0502020204030204" pitchFamily="34" charset="0"/>
                <a:cs typeface="Times New Roman" panose="02020603050405020304" pitchFamily="18" charset="0"/>
              </a:rPr>
              <a:t>Environment</a:t>
            </a:r>
            <a:r>
              <a:rPr lang="es-EC" sz="1200" dirty="0" smtClean="0">
                <a:latin typeface="Tw Cen MT" panose="020B0602020104020603" pitchFamily="34" charset="0"/>
                <a:ea typeface="Calibri" panose="020F0502020204030204" pitchFamily="34" charset="0"/>
                <a:cs typeface="Times New Roman" panose="02020603050405020304" pitchFamily="18" charset="0"/>
              </a:rPr>
              <a:t>—A </a:t>
            </a:r>
            <a:r>
              <a:rPr lang="es-EC" sz="1200" dirty="0">
                <a:latin typeface="Tw Cen MT" panose="020B0602020104020603" pitchFamily="34" charset="0"/>
                <a:ea typeface="Calibri" panose="020F0502020204030204" pitchFamily="34" charset="0"/>
                <a:cs typeface="Times New Roman" panose="02020603050405020304" pitchFamily="18" charset="0"/>
              </a:rPr>
              <a:t>Case </a:t>
            </a:r>
            <a:r>
              <a:rPr lang="es-EC" sz="1200" dirty="0" err="1">
                <a:latin typeface="Tw Cen MT" panose="020B0602020104020603" pitchFamily="34" charset="0"/>
                <a:ea typeface="Calibri" panose="020F0502020204030204" pitchFamily="34" charset="0"/>
                <a:cs typeface="Times New Roman" panose="02020603050405020304" pitchFamily="18" charset="0"/>
              </a:rPr>
              <a:t>Study</a:t>
            </a:r>
            <a:r>
              <a:rPr lang="es-EC" sz="1200" dirty="0">
                <a:latin typeface="Tw Cen MT" panose="020B0602020104020603" pitchFamily="34" charset="0"/>
                <a:ea typeface="Calibri" panose="020F0502020204030204" pitchFamily="34" charset="0"/>
                <a:cs typeface="Times New Roman" panose="02020603050405020304" pitchFamily="18" charset="0"/>
              </a:rPr>
              <a:t> in </a:t>
            </a:r>
            <a:r>
              <a:rPr lang="es-EC" sz="1200" dirty="0" err="1" smtClean="0">
                <a:latin typeface="Tw Cen MT" panose="020B0602020104020603" pitchFamily="34" charset="0"/>
                <a:ea typeface="Calibri" panose="020F0502020204030204" pitchFamily="34" charset="0"/>
                <a:cs typeface="Times New Roman" panose="02020603050405020304" pitchFamily="18" charset="0"/>
              </a:rPr>
              <a:t>Spain</a:t>
            </a:r>
            <a:r>
              <a:rPr lang="es-EC" sz="1200" dirty="0" smtClean="0">
                <a:latin typeface="Tw Cen MT" panose="020B0602020104020603" pitchFamily="34" charset="0"/>
                <a:ea typeface="Calibri" panose="020F0502020204030204" pitchFamily="34" charset="0"/>
                <a:cs typeface="Times New Roman" panose="02020603050405020304" pitchFamily="18" charset="0"/>
              </a:rPr>
              <a:t>”</a:t>
            </a:r>
          </a:p>
          <a:p>
            <a:r>
              <a:rPr lang="es-EC" sz="1200" i="1" dirty="0" smtClean="0">
                <a:latin typeface="Tw Cen MT" panose="020B0602020104020603" pitchFamily="34" charset="0"/>
                <a:cs typeface="Times New Roman" panose="02020603050405020304" pitchFamily="18" charset="0"/>
              </a:rPr>
              <a:t>Autores: </a:t>
            </a:r>
            <a:r>
              <a:rPr lang="es-EC" sz="1200" b="1" dirty="0" err="1" smtClean="0">
                <a:latin typeface="Tw Cen MT" panose="020B0602020104020603" pitchFamily="34" charset="0"/>
                <a:cs typeface="Times New Roman" panose="02020603050405020304" pitchFamily="18" charset="0"/>
              </a:rPr>
              <a:t>Jin</a:t>
            </a:r>
            <a:r>
              <a:rPr lang="es-EC" sz="1200" b="1" dirty="0" smtClean="0">
                <a:latin typeface="Tw Cen MT" panose="020B0602020104020603" pitchFamily="34" charset="0"/>
                <a:cs typeface="Times New Roman" panose="02020603050405020304" pitchFamily="18" charset="0"/>
              </a:rPr>
              <a:t> Su </a:t>
            </a:r>
            <a:r>
              <a:rPr lang="es-EC" sz="1200" b="1" dirty="0" err="1" smtClean="0">
                <a:latin typeface="Tw Cen MT" panose="020B0602020104020603" pitchFamily="34" charset="0"/>
                <a:cs typeface="Times New Roman" panose="02020603050405020304" pitchFamily="18" charset="0"/>
              </a:rPr>
              <a:t>Jeong</a:t>
            </a:r>
            <a:r>
              <a:rPr lang="es-EC" sz="1200" b="1" dirty="0">
                <a:latin typeface="Tw Cen MT" panose="020B0602020104020603" pitchFamily="34" charset="0"/>
                <a:cs typeface="Times New Roman" panose="02020603050405020304" pitchFamily="18" charset="0"/>
              </a:rPr>
              <a:t> </a:t>
            </a:r>
            <a:r>
              <a:rPr lang="es-EC" sz="1200" b="1" dirty="0" smtClean="0">
                <a:latin typeface="Tw Cen MT" panose="020B0602020104020603" pitchFamily="34" charset="0"/>
                <a:cs typeface="Times New Roman" panose="02020603050405020304" pitchFamily="18" charset="0"/>
              </a:rPr>
              <a:t>&amp; Álvaro Ramírez – Gómez</a:t>
            </a:r>
          </a:p>
          <a:p>
            <a:r>
              <a:rPr lang="es-EC" sz="1200" i="1" dirty="0" smtClean="0">
                <a:latin typeface="Tw Cen MT" panose="020B0602020104020603" pitchFamily="34" charset="0"/>
                <a:cs typeface="Times New Roman" panose="02020603050405020304" pitchFamily="18" charset="0"/>
              </a:rPr>
              <a:t>Año: 2017</a:t>
            </a:r>
            <a:endParaRPr lang="es-EC" sz="1200" i="1" dirty="0">
              <a:latin typeface="Tw Cen MT" panose="020B0602020104020603" pitchFamily="34" charset="0"/>
            </a:endParaRPr>
          </a:p>
        </p:txBody>
      </p:sp>
      <p:sp>
        <p:nvSpPr>
          <p:cNvPr id="15" name="Rectángulo 14"/>
          <p:cNvSpPr/>
          <p:nvPr/>
        </p:nvSpPr>
        <p:spPr>
          <a:xfrm>
            <a:off x="4846907" y="4651189"/>
            <a:ext cx="4066807" cy="1015663"/>
          </a:xfrm>
          <a:prstGeom prst="rect">
            <a:avLst/>
          </a:prstGeom>
          <a:ln>
            <a:solidFill>
              <a:schemeClr val="tx1">
                <a:lumMod val="50000"/>
                <a:lumOff val="50000"/>
              </a:schemeClr>
            </a:solidFill>
          </a:ln>
        </p:spPr>
        <p:txBody>
          <a:bodyPr wrap="square">
            <a:spAutoFit/>
          </a:bodyPr>
          <a:lstStyle/>
          <a:p>
            <a:r>
              <a:rPr lang="es-EC" sz="1200" dirty="0" smtClean="0">
                <a:latin typeface="Tw Cen MT" panose="020B0602020104020603" pitchFamily="34" charset="0"/>
                <a:cs typeface="Times New Roman" panose="02020603050405020304" pitchFamily="18" charset="0"/>
              </a:rPr>
              <a:t>“GIS- </a:t>
            </a:r>
            <a:r>
              <a:rPr lang="es-EC" sz="1200" dirty="0" err="1" smtClean="0">
                <a:latin typeface="Tw Cen MT" panose="020B0602020104020603" pitchFamily="34" charset="0"/>
                <a:cs typeface="Times New Roman" panose="02020603050405020304" pitchFamily="18" charset="0"/>
              </a:rPr>
              <a:t>Based</a:t>
            </a:r>
            <a:r>
              <a:rPr lang="es-EC" sz="1200" dirty="0" smtClean="0">
                <a:latin typeface="Tw Cen MT" panose="020B0602020104020603" pitchFamily="34" charset="0"/>
                <a:cs typeface="Times New Roman" panose="02020603050405020304" pitchFamily="18" charset="0"/>
              </a:rPr>
              <a:t> </a:t>
            </a:r>
            <a:r>
              <a:rPr lang="es-EC" sz="1200" dirty="0" err="1" smtClean="0">
                <a:latin typeface="Tw Cen MT" panose="020B0602020104020603" pitchFamily="34" charset="0"/>
                <a:cs typeface="Times New Roman" panose="02020603050405020304" pitchFamily="18" charset="0"/>
              </a:rPr>
              <a:t>Assessment</a:t>
            </a:r>
            <a:r>
              <a:rPr lang="es-EC" sz="1200" dirty="0" smtClean="0">
                <a:latin typeface="Tw Cen MT" panose="020B0602020104020603" pitchFamily="34" charset="0"/>
                <a:cs typeface="Times New Roman" panose="02020603050405020304" pitchFamily="18" charset="0"/>
              </a:rPr>
              <a:t> of Banana Residual </a:t>
            </a:r>
            <a:r>
              <a:rPr lang="es-EC" sz="1200" dirty="0" err="1" smtClean="0">
                <a:latin typeface="Tw Cen MT" panose="020B0602020104020603" pitchFamily="34" charset="0"/>
                <a:cs typeface="Times New Roman" panose="02020603050405020304" pitchFamily="18" charset="0"/>
              </a:rPr>
              <a:t>Biomass</a:t>
            </a:r>
            <a:r>
              <a:rPr lang="es-EC" sz="1200" dirty="0" smtClean="0">
                <a:latin typeface="Tw Cen MT" panose="020B0602020104020603" pitchFamily="34" charset="0"/>
                <a:cs typeface="Times New Roman" panose="02020603050405020304" pitchFamily="18" charset="0"/>
              </a:rPr>
              <a:t> </a:t>
            </a:r>
            <a:r>
              <a:rPr lang="es-EC" sz="1200" dirty="0" err="1" smtClean="0">
                <a:latin typeface="Tw Cen MT" panose="020B0602020104020603" pitchFamily="34" charset="0"/>
                <a:cs typeface="Times New Roman" panose="02020603050405020304" pitchFamily="18" charset="0"/>
              </a:rPr>
              <a:t>Potential</a:t>
            </a:r>
            <a:r>
              <a:rPr lang="es-EC" sz="1200" dirty="0" smtClean="0">
                <a:latin typeface="Tw Cen MT" panose="020B0602020104020603" pitchFamily="34" charset="0"/>
                <a:cs typeface="Times New Roman" panose="02020603050405020304" pitchFamily="18" charset="0"/>
              </a:rPr>
              <a:t> </a:t>
            </a:r>
            <a:r>
              <a:rPr lang="es-EC" sz="1200" dirty="0" err="1" smtClean="0">
                <a:latin typeface="Tw Cen MT" panose="020B0602020104020603" pitchFamily="34" charset="0"/>
                <a:cs typeface="Times New Roman" panose="02020603050405020304" pitchFamily="18" charset="0"/>
              </a:rPr>
              <a:t>for</a:t>
            </a:r>
            <a:r>
              <a:rPr lang="es-EC" sz="1200" dirty="0" smtClean="0">
                <a:latin typeface="Tw Cen MT" panose="020B0602020104020603" pitchFamily="34" charset="0"/>
                <a:cs typeface="Times New Roman" panose="02020603050405020304" pitchFamily="18" charset="0"/>
              </a:rPr>
              <a:t> </a:t>
            </a:r>
            <a:r>
              <a:rPr lang="es-EC" sz="1200" dirty="0" err="1" smtClean="0">
                <a:latin typeface="Tw Cen MT" panose="020B0602020104020603" pitchFamily="34" charset="0"/>
                <a:cs typeface="Times New Roman" panose="02020603050405020304" pitchFamily="18" charset="0"/>
              </a:rPr>
              <a:t>Ehtanol</a:t>
            </a:r>
            <a:r>
              <a:rPr lang="es-EC" sz="1200" dirty="0" smtClean="0">
                <a:latin typeface="Tw Cen MT" panose="020B0602020104020603" pitchFamily="34" charset="0"/>
                <a:cs typeface="Times New Roman" panose="02020603050405020304" pitchFamily="18" charset="0"/>
              </a:rPr>
              <a:t> </a:t>
            </a:r>
            <a:r>
              <a:rPr lang="es-EC" sz="1200" dirty="0" err="1" smtClean="0">
                <a:latin typeface="Tw Cen MT" panose="020B0602020104020603" pitchFamily="34" charset="0"/>
                <a:cs typeface="Times New Roman" panose="02020603050405020304" pitchFamily="18" charset="0"/>
              </a:rPr>
              <a:t>Production</a:t>
            </a:r>
            <a:r>
              <a:rPr lang="es-EC" sz="1200" dirty="0" smtClean="0">
                <a:latin typeface="Tw Cen MT" panose="020B0602020104020603" pitchFamily="34" charset="0"/>
                <a:cs typeface="Times New Roman" panose="02020603050405020304" pitchFamily="18" charset="0"/>
              </a:rPr>
              <a:t> and Power </a:t>
            </a:r>
            <a:r>
              <a:rPr lang="es-EC" sz="1200" dirty="0" err="1" smtClean="0">
                <a:latin typeface="Tw Cen MT" panose="020B0602020104020603" pitchFamily="34" charset="0"/>
                <a:cs typeface="Times New Roman" panose="02020603050405020304" pitchFamily="18" charset="0"/>
              </a:rPr>
              <a:t>Generation</a:t>
            </a:r>
            <a:r>
              <a:rPr lang="es-EC" sz="1200" dirty="0" smtClean="0">
                <a:latin typeface="Tw Cen MT" panose="020B0602020104020603" pitchFamily="34" charset="0"/>
                <a:cs typeface="Times New Roman" panose="02020603050405020304" pitchFamily="18" charset="0"/>
              </a:rPr>
              <a:t>: A case </a:t>
            </a:r>
            <a:r>
              <a:rPr lang="es-EC" sz="1200" dirty="0" err="1" smtClean="0">
                <a:latin typeface="Tw Cen MT" panose="020B0602020104020603" pitchFamily="34" charset="0"/>
                <a:cs typeface="Times New Roman" panose="02020603050405020304" pitchFamily="18" charset="0"/>
              </a:rPr>
              <a:t>Study</a:t>
            </a:r>
            <a:r>
              <a:rPr lang="es-EC" sz="1200" dirty="0" smtClean="0">
                <a:latin typeface="Tw Cen MT" panose="020B0602020104020603" pitchFamily="34" charset="0"/>
                <a:cs typeface="Times New Roman" panose="02020603050405020304" pitchFamily="18" charset="0"/>
              </a:rPr>
              <a:t>”</a:t>
            </a:r>
          </a:p>
          <a:p>
            <a:r>
              <a:rPr lang="es-EC" sz="1200" i="1" dirty="0" smtClean="0">
                <a:latin typeface="Tw Cen MT" panose="020B0602020104020603" pitchFamily="34" charset="0"/>
                <a:cs typeface="Times New Roman" panose="02020603050405020304" pitchFamily="18" charset="0"/>
              </a:rPr>
              <a:t>Autores: </a:t>
            </a:r>
            <a:r>
              <a:rPr lang="es-EC" sz="1200" b="1" dirty="0" smtClean="0">
                <a:latin typeface="Tw Cen MT" panose="020B0602020104020603" pitchFamily="34" charset="0"/>
                <a:cs typeface="Times New Roman" panose="02020603050405020304" pitchFamily="18" charset="0"/>
              </a:rPr>
              <a:t>Ana Belén Guerrero, Pedro Luis Aguado, Javier Sánchez, María Dolores </a:t>
            </a:r>
            <a:r>
              <a:rPr lang="es-EC" sz="1200" b="1" dirty="0" err="1" smtClean="0">
                <a:latin typeface="Tw Cen MT" panose="020B0602020104020603" pitchFamily="34" charset="0"/>
                <a:cs typeface="Times New Roman" panose="02020603050405020304" pitchFamily="18" charset="0"/>
              </a:rPr>
              <a:t>Curt</a:t>
            </a:r>
            <a:endParaRPr lang="es-EC" sz="1200" b="1" dirty="0">
              <a:latin typeface="Tw Cen MT" panose="020B0602020104020603" pitchFamily="34" charset="0"/>
              <a:cs typeface="Times New Roman" panose="02020603050405020304" pitchFamily="18" charset="0"/>
            </a:endParaRPr>
          </a:p>
          <a:p>
            <a:r>
              <a:rPr lang="es-EC" sz="1200" i="1" dirty="0" smtClean="0">
                <a:latin typeface="Tw Cen MT" panose="020B0602020104020603" pitchFamily="34" charset="0"/>
                <a:cs typeface="Times New Roman" panose="02020603050405020304" pitchFamily="18" charset="0"/>
              </a:rPr>
              <a:t>Año: 2015</a:t>
            </a:r>
            <a:endParaRPr lang="es-EC" sz="1200" i="1" dirty="0">
              <a:latin typeface="Tw Cen MT" panose="020B0602020104020603" pitchFamily="34" charset="0"/>
            </a:endParaRPr>
          </a:p>
        </p:txBody>
      </p:sp>
      <p:sp>
        <p:nvSpPr>
          <p:cNvPr id="16" name="Rectángulo 15"/>
          <p:cNvSpPr/>
          <p:nvPr/>
        </p:nvSpPr>
        <p:spPr>
          <a:xfrm>
            <a:off x="4846908" y="2858096"/>
            <a:ext cx="4066807" cy="1200329"/>
          </a:xfrm>
          <a:prstGeom prst="rect">
            <a:avLst/>
          </a:prstGeom>
          <a:ln>
            <a:solidFill>
              <a:schemeClr val="tx1">
                <a:lumMod val="50000"/>
                <a:lumOff val="50000"/>
              </a:schemeClr>
            </a:solidFill>
          </a:ln>
        </p:spPr>
        <p:txBody>
          <a:bodyPr wrap="square">
            <a:spAutoFit/>
          </a:bodyPr>
          <a:lstStyle/>
          <a:p>
            <a:pPr algn="just"/>
            <a:r>
              <a:rPr lang="es-EC" sz="1200" dirty="0" smtClean="0">
                <a:latin typeface="Tw Cen MT" panose="020B0602020104020603" pitchFamily="34" charset="0"/>
              </a:rPr>
              <a:t>“Metodología </a:t>
            </a:r>
            <a:r>
              <a:rPr lang="es-EC" sz="1200" dirty="0">
                <a:latin typeface="Tw Cen MT" panose="020B0602020104020603" pitchFamily="34" charset="0"/>
              </a:rPr>
              <a:t>SIG para la Localización de Centrales de Biomasa mediante Evaluación Multicriterio y Análisis de Redes. Modelos de Localización-Asignación para el Aprovechamiento de Biomasa </a:t>
            </a:r>
            <a:r>
              <a:rPr lang="es-EC" sz="1200" dirty="0" smtClean="0">
                <a:latin typeface="Tw Cen MT" panose="020B0602020104020603" pitchFamily="34" charset="0"/>
              </a:rPr>
              <a:t>Forestal”</a:t>
            </a:r>
          </a:p>
          <a:p>
            <a:pPr algn="just"/>
            <a:r>
              <a:rPr lang="es-EC" sz="1200" i="1" dirty="0" smtClean="0">
                <a:latin typeface="Tw Cen MT" panose="020B0602020104020603" pitchFamily="34" charset="0"/>
              </a:rPr>
              <a:t>Autores:</a:t>
            </a:r>
          </a:p>
          <a:p>
            <a:pPr algn="just"/>
            <a:r>
              <a:rPr lang="es-EC" sz="1200" i="1" dirty="0" smtClean="0">
                <a:latin typeface="Tw Cen MT" panose="020B0602020104020603" pitchFamily="34" charset="0"/>
              </a:rPr>
              <a:t>Año:</a:t>
            </a:r>
            <a:endParaRPr lang="es-EC" sz="1200" i="1" dirty="0">
              <a:latin typeface="Tw Cen MT" panose="020B0602020104020603" pitchFamily="34" charset="0"/>
            </a:endParaRPr>
          </a:p>
        </p:txBody>
      </p:sp>
      <p:sp>
        <p:nvSpPr>
          <p:cNvPr id="17" name="Flecha derecha 16"/>
          <p:cNvSpPr/>
          <p:nvPr/>
        </p:nvSpPr>
        <p:spPr>
          <a:xfrm>
            <a:off x="149975" y="453304"/>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18" name="Elipse 17"/>
          <p:cNvSpPr/>
          <p:nvPr/>
        </p:nvSpPr>
        <p:spPr>
          <a:xfrm>
            <a:off x="4314488" y="4040524"/>
            <a:ext cx="314562" cy="31459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latin typeface="Tw Cen MT Condensed Extra Bold" panose="020B0803020202020204" pitchFamily="34" charset="0"/>
              </a:rPr>
              <a:t>1</a:t>
            </a:r>
            <a:endParaRPr lang="es-EC" dirty="0">
              <a:latin typeface="Tw Cen MT Condensed Extra Bold" panose="020B0803020202020204" pitchFamily="34" charset="0"/>
            </a:endParaRPr>
          </a:p>
        </p:txBody>
      </p:sp>
      <p:sp>
        <p:nvSpPr>
          <p:cNvPr id="19" name="Elipse 18"/>
          <p:cNvSpPr/>
          <p:nvPr/>
        </p:nvSpPr>
        <p:spPr>
          <a:xfrm>
            <a:off x="4316120" y="5325625"/>
            <a:ext cx="314562" cy="31459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latin typeface="Tw Cen MT Condensed Extra Bold" panose="020B0803020202020204" pitchFamily="34" charset="0"/>
              </a:rPr>
              <a:t>3</a:t>
            </a:r>
          </a:p>
        </p:txBody>
      </p:sp>
      <p:sp>
        <p:nvSpPr>
          <p:cNvPr id="20" name="Elipse 19"/>
          <p:cNvSpPr/>
          <p:nvPr/>
        </p:nvSpPr>
        <p:spPr>
          <a:xfrm>
            <a:off x="8649329" y="3928496"/>
            <a:ext cx="314562" cy="31459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latin typeface="Tw Cen MT Condensed Extra Bold" panose="020B0803020202020204" pitchFamily="34" charset="0"/>
              </a:rPr>
              <a:t>2</a:t>
            </a:r>
          </a:p>
        </p:txBody>
      </p:sp>
      <p:sp>
        <p:nvSpPr>
          <p:cNvPr id="21" name="Elipse 20"/>
          <p:cNvSpPr/>
          <p:nvPr/>
        </p:nvSpPr>
        <p:spPr>
          <a:xfrm>
            <a:off x="8686672" y="5387441"/>
            <a:ext cx="314562" cy="31459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latin typeface="Tw Cen MT Condensed Extra Bold" panose="020B0803020202020204" pitchFamily="34" charset="0"/>
              </a:rPr>
              <a:t>4</a:t>
            </a:r>
            <a:endParaRPr lang="es-EC" dirty="0">
              <a:latin typeface="Tw Cen MT Condensed Extra Bold" panose="020B0803020202020204" pitchFamily="34" charset="0"/>
            </a:endParaRPr>
          </a:p>
        </p:txBody>
      </p:sp>
    </p:spTree>
    <p:extLst>
      <p:ext uri="{BB962C8B-B14F-4D97-AF65-F5344CB8AC3E}">
        <p14:creationId xmlns:p14="http://schemas.microsoft.com/office/powerpoint/2010/main" val="662718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ítulo 1"/>
          <p:cNvSpPr txBox="1">
            <a:spLocks/>
          </p:cNvSpPr>
          <p:nvPr/>
        </p:nvSpPr>
        <p:spPr>
          <a:xfrm>
            <a:off x="781050" y="244436"/>
            <a:ext cx="8210550" cy="734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dirty="0" smtClean="0">
                <a:latin typeface="Tw Cen MT Condensed Extra Bold" panose="020B0803020202020204" pitchFamily="34" charset="0"/>
              </a:rPr>
              <a:t>Mapa de aptitud de áreas para el aprovechamiento de biomasa</a:t>
            </a:r>
            <a:endParaRPr lang="es-EC" sz="2400" dirty="0">
              <a:latin typeface="Tw Cen MT Condensed Extra Bold" panose="020B0803020202020204" pitchFamily="34" charset="0"/>
            </a:endParaRPr>
          </a:p>
        </p:txBody>
      </p:sp>
      <p:sp>
        <p:nvSpPr>
          <p:cNvPr id="12" name="Flecha derecha 11"/>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r="38788"/>
          <a:stretch/>
        </p:blipFill>
        <p:spPr>
          <a:xfrm>
            <a:off x="504196" y="836090"/>
            <a:ext cx="6035386" cy="6021910"/>
          </a:xfrm>
          <a:prstGeom prst="rect">
            <a:avLst/>
          </a:prstGeom>
        </p:spPr>
      </p:pic>
    </p:spTree>
    <p:extLst>
      <p:ext uri="{BB962C8B-B14F-4D97-AF65-F5344CB8AC3E}">
        <p14:creationId xmlns:p14="http://schemas.microsoft.com/office/powerpoint/2010/main" val="1132963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ítulo 1"/>
          <p:cNvSpPr txBox="1">
            <a:spLocks/>
          </p:cNvSpPr>
          <p:nvPr/>
        </p:nvSpPr>
        <p:spPr>
          <a:xfrm>
            <a:off x="781050" y="-18800"/>
            <a:ext cx="3652405" cy="734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latin typeface="Tw Cen MT Condensed Extra Bold" panose="020B0803020202020204" pitchFamily="34" charset="0"/>
              </a:rPr>
              <a:t>Restricciones</a:t>
            </a:r>
            <a:endParaRPr lang="es-EC" dirty="0">
              <a:latin typeface="Tw Cen MT Condensed Extra Bold" panose="020B0803020202020204" pitchFamily="34" charset="0"/>
            </a:endParaRPr>
          </a:p>
        </p:txBody>
      </p:sp>
      <p:sp>
        <p:nvSpPr>
          <p:cNvPr id="12" name="Flecha derecha 11"/>
          <p:cNvSpPr/>
          <p:nvPr/>
        </p:nvSpPr>
        <p:spPr>
          <a:xfrm>
            <a:off x="0" y="216930"/>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pic>
        <p:nvPicPr>
          <p:cNvPr id="13" name="Imagen 12"/>
          <p:cNvPicPr>
            <a:picLocks noChangeAspect="1"/>
          </p:cNvPicPr>
          <p:nvPr/>
        </p:nvPicPr>
        <p:blipFill rotWithShape="1">
          <a:blip r:embed="rId3">
            <a:extLst>
              <a:ext uri="{28A0092B-C50C-407E-A947-70E740481C1C}">
                <a14:useLocalDpi xmlns:a14="http://schemas.microsoft.com/office/drawing/2010/main" val="0"/>
              </a:ext>
            </a:extLst>
          </a:blip>
          <a:srcRect r="39242"/>
          <a:stretch/>
        </p:blipFill>
        <p:spPr>
          <a:xfrm>
            <a:off x="0" y="824401"/>
            <a:ext cx="2941548" cy="2844694"/>
          </a:xfrm>
          <a:prstGeom prst="rect">
            <a:avLst/>
          </a:prstGeom>
          <a:ln>
            <a:solidFill>
              <a:schemeClr val="bg2">
                <a:lumMod val="50000"/>
              </a:schemeClr>
            </a:solidFill>
          </a:ln>
        </p:spPr>
      </p:pic>
      <p:pic>
        <p:nvPicPr>
          <p:cNvPr id="14" name="Imagen 13"/>
          <p:cNvPicPr>
            <a:picLocks noChangeAspect="1"/>
          </p:cNvPicPr>
          <p:nvPr/>
        </p:nvPicPr>
        <p:blipFill rotWithShape="1">
          <a:blip r:embed="rId4">
            <a:extLst>
              <a:ext uri="{28A0092B-C50C-407E-A947-70E740481C1C}">
                <a14:useLocalDpi xmlns:a14="http://schemas.microsoft.com/office/drawing/2010/main" val="0"/>
              </a:ext>
            </a:extLst>
          </a:blip>
          <a:srcRect l="2498" t="5051" r="25068" b="2424"/>
          <a:stretch/>
        </p:blipFill>
        <p:spPr>
          <a:xfrm>
            <a:off x="3093474" y="824401"/>
            <a:ext cx="2881961" cy="2844694"/>
          </a:xfrm>
          <a:prstGeom prst="rect">
            <a:avLst/>
          </a:prstGeom>
          <a:ln>
            <a:solidFill>
              <a:schemeClr val="bg2">
                <a:lumMod val="50000"/>
              </a:schemeClr>
            </a:solidFill>
          </a:ln>
        </p:spPr>
      </p:pic>
      <p:pic>
        <p:nvPicPr>
          <p:cNvPr id="15" name="Imagen 14"/>
          <p:cNvPicPr>
            <a:picLocks noChangeAspect="1"/>
          </p:cNvPicPr>
          <p:nvPr/>
        </p:nvPicPr>
        <p:blipFill rotWithShape="1">
          <a:blip r:embed="rId5">
            <a:extLst>
              <a:ext uri="{28A0092B-C50C-407E-A947-70E740481C1C}">
                <a14:useLocalDpi xmlns:a14="http://schemas.microsoft.com/office/drawing/2010/main" val="0"/>
              </a:ext>
            </a:extLst>
          </a:blip>
          <a:srcRect r="39349"/>
          <a:stretch/>
        </p:blipFill>
        <p:spPr>
          <a:xfrm>
            <a:off x="6127361" y="824401"/>
            <a:ext cx="2936380" cy="2844695"/>
          </a:xfrm>
          <a:prstGeom prst="rect">
            <a:avLst/>
          </a:prstGeom>
          <a:ln>
            <a:solidFill>
              <a:schemeClr val="bg2">
                <a:lumMod val="50000"/>
              </a:schemeClr>
            </a:solidFill>
          </a:ln>
        </p:spPr>
      </p:pic>
      <p:pic>
        <p:nvPicPr>
          <p:cNvPr id="16" name="Imagen 15"/>
          <p:cNvPicPr>
            <a:picLocks noChangeAspect="1"/>
          </p:cNvPicPr>
          <p:nvPr/>
        </p:nvPicPr>
        <p:blipFill rotWithShape="1">
          <a:blip r:embed="rId6">
            <a:extLst>
              <a:ext uri="{28A0092B-C50C-407E-A947-70E740481C1C}">
                <a14:useLocalDpi xmlns:a14="http://schemas.microsoft.com/office/drawing/2010/main" val="0"/>
              </a:ext>
            </a:extLst>
          </a:blip>
          <a:srcRect r="39242"/>
          <a:stretch/>
        </p:blipFill>
        <p:spPr>
          <a:xfrm>
            <a:off x="-3" y="4013303"/>
            <a:ext cx="2941551" cy="2844697"/>
          </a:xfrm>
          <a:prstGeom prst="rect">
            <a:avLst/>
          </a:prstGeom>
          <a:ln>
            <a:solidFill>
              <a:schemeClr val="bg2">
                <a:lumMod val="50000"/>
              </a:schemeClr>
            </a:solidFill>
          </a:ln>
        </p:spPr>
      </p:pic>
      <p:pic>
        <p:nvPicPr>
          <p:cNvPr id="17" name="Imagen 16"/>
          <p:cNvPicPr>
            <a:picLocks noChangeAspect="1"/>
          </p:cNvPicPr>
          <p:nvPr/>
        </p:nvPicPr>
        <p:blipFill rotWithShape="1">
          <a:blip r:embed="rId7">
            <a:extLst>
              <a:ext uri="{28A0092B-C50C-407E-A947-70E740481C1C}">
                <a14:useLocalDpi xmlns:a14="http://schemas.microsoft.com/office/drawing/2010/main" val="0"/>
              </a:ext>
            </a:extLst>
          </a:blip>
          <a:srcRect r="39091"/>
          <a:stretch/>
        </p:blipFill>
        <p:spPr>
          <a:xfrm>
            <a:off x="3106160" y="4013303"/>
            <a:ext cx="2869275" cy="2844697"/>
          </a:xfrm>
          <a:prstGeom prst="rect">
            <a:avLst/>
          </a:prstGeom>
          <a:ln>
            <a:solidFill>
              <a:schemeClr val="bg2">
                <a:lumMod val="50000"/>
              </a:schemeClr>
            </a:solidFill>
          </a:ln>
        </p:spPr>
      </p:pic>
      <p:pic>
        <p:nvPicPr>
          <p:cNvPr id="18" name="Imagen 17"/>
          <p:cNvPicPr>
            <a:picLocks noChangeAspect="1"/>
          </p:cNvPicPr>
          <p:nvPr/>
        </p:nvPicPr>
        <p:blipFill rotWithShape="1">
          <a:blip r:embed="rId8">
            <a:extLst>
              <a:ext uri="{28A0092B-C50C-407E-A947-70E740481C1C}">
                <a14:useLocalDpi xmlns:a14="http://schemas.microsoft.com/office/drawing/2010/main" val="0"/>
              </a:ext>
            </a:extLst>
          </a:blip>
          <a:srcRect l="2543" t="5455" r="25492" b="3637"/>
          <a:stretch/>
        </p:blipFill>
        <p:spPr>
          <a:xfrm>
            <a:off x="6127361" y="4013302"/>
            <a:ext cx="2914234" cy="2844697"/>
          </a:xfrm>
          <a:prstGeom prst="rect">
            <a:avLst/>
          </a:prstGeom>
          <a:ln>
            <a:solidFill>
              <a:schemeClr val="bg2">
                <a:lumMod val="50000"/>
              </a:schemeClr>
            </a:solidFill>
          </a:ln>
        </p:spPr>
      </p:pic>
      <p:sp>
        <p:nvSpPr>
          <p:cNvPr id="19" name="Rectángulo 18"/>
          <p:cNvSpPr/>
          <p:nvPr/>
        </p:nvSpPr>
        <p:spPr>
          <a:xfrm>
            <a:off x="7006791" y="546542"/>
            <a:ext cx="1628972" cy="307777"/>
          </a:xfrm>
          <a:prstGeom prst="rect">
            <a:avLst/>
          </a:prstGeom>
        </p:spPr>
        <p:txBody>
          <a:bodyPr wrap="none">
            <a:spAutoFit/>
          </a:bodyPr>
          <a:lstStyle/>
          <a:p>
            <a:r>
              <a:rPr lang="es-EC" sz="1400" b="1" i="1" dirty="0" smtClean="0"/>
              <a:t>3. Áreas protegidas</a:t>
            </a:r>
            <a:endParaRPr lang="es-EC" sz="1400" b="1" i="1" dirty="0"/>
          </a:p>
        </p:txBody>
      </p:sp>
      <p:sp>
        <p:nvSpPr>
          <p:cNvPr id="20" name="Rectángulo 19"/>
          <p:cNvSpPr/>
          <p:nvPr/>
        </p:nvSpPr>
        <p:spPr>
          <a:xfrm>
            <a:off x="3906808" y="580251"/>
            <a:ext cx="675185" cy="307777"/>
          </a:xfrm>
          <a:prstGeom prst="rect">
            <a:avLst/>
          </a:prstGeom>
        </p:spPr>
        <p:txBody>
          <a:bodyPr wrap="none">
            <a:spAutoFit/>
          </a:bodyPr>
          <a:lstStyle/>
          <a:p>
            <a:r>
              <a:rPr lang="es-EC" sz="1400" b="1" i="1" dirty="0" smtClean="0"/>
              <a:t>2. Ríos</a:t>
            </a:r>
            <a:endParaRPr lang="es-EC" sz="1400" b="1" i="1" dirty="0"/>
          </a:p>
        </p:txBody>
      </p:sp>
      <p:sp>
        <p:nvSpPr>
          <p:cNvPr id="21" name="Rectángulo 20"/>
          <p:cNvSpPr/>
          <p:nvPr/>
        </p:nvSpPr>
        <p:spPr>
          <a:xfrm>
            <a:off x="880578" y="562035"/>
            <a:ext cx="1180388" cy="307777"/>
          </a:xfrm>
          <a:prstGeom prst="rect">
            <a:avLst/>
          </a:prstGeom>
        </p:spPr>
        <p:txBody>
          <a:bodyPr wrap="none">
            <a:spAutoFit/>
          </a:bodyPr>
          <a:lstStyle/>
          <a:p>
            <a:r>
              <a:rPr lang="es-EC" sz="1400" b="1" i="1" dirty="0" smtClean="0"/>
              <a:t>1. Pendientes</a:t>
            </a:r>
            <a:endParaRPr lang="es-EC" sz="1400" b="1" i="1" dirty="0"/>
          </a:p>
        </p:txBody>
      </p:sp>
      <p:sp>
        <p:nvSpPr>
          <p:cNvPr id="22" name="Rectángulo 21"/>
          <p:cNvSpPr/>
          <p:nvPr/>
        </p:nvSpPr>
        <p:spPr>
          <a:xfrm>
            <a:off x="1130775" y="3711885"/>
            <a:ext cx="679994" cy="307777"/>
          </a:xfrm>
          <a:prstGeom prst="rect">
            <a:avLst/>
          </a:prstGeom>
        </p:spPr>
        <p:txBody>
          <a:bodyPr wrap="none">
            <a:spAutoFit/>
          </a:bodyPr>
          <a:lstStyle/>
          <a:p>
            <a:r>
              <a:rPr lang="es-EC" sz="1400" b="1" i="1" dirty="0" smtClean="0"/>
              <a:t>4. Vías</a:t>
            </a:r>
            <a:endParaRPr lang="es-EC" sz="1400" b="1" i="1" dirty="0"/>
          </a:p>
        </p:txBody>
      </p:sp>
      <p:sp>
        <p:nvSpPr>
          <p:cNvPr id="23" name="Rectángulo 22"/>
          <p:cNvSpPr/>
          <p:nvPr/>
        </p:nvSpPr>
        <p:spPr>
          <a:xfrm>
            <a:off x="3818557" y="3711885"/>
            <a:ext cx="1525546" cy="307777"/>
          </a:xfrm>
          <a:prstGeom prst="rect">
            <a:avLst/>
          </a:prstGeom>
        </p:spPr>
        <p:txBody>
          <a:bodyPr wrap="none">
            <a:spAutoFit/>
          </a:bodyPr>
          <a:lstStyle/>
          <a:p>
            <a:r>
              <a:rPr lang="es-EC" sz="1400" b="1" i="1" dirty="0"/>
              <a:t>5</a:t>
            </a:r>
            <a:r>
              <a:rPr lang="es-EC" sz="1400" b="1" i="1" dirty="0" smtClean="0"/>
              <a:t>. Zonas pobladas</a:t>
            </a:r>
            <a:endParaRPr lang="es-EC" sz="1400" b="1" i="1" dirty="0"/>
          </a:p>
        </p:txBody>
      </p:sp>
      <p:sp>
        <p:nvSpPr>
          <p:cNvPr id="24" name="Rectángulo 23"/>
          <p:cNvSpPr/>
          <p:nvPr/>
        </p:nvSpPr>
        <p:spPr>
          <a:xfrm>
            <a:off x="7094596" y="3729336"/>
            <a:ext cx="1301959" cy="307777"/>
          </a:xfrm>
          <a:prstGeom prst="rect">
            <a:avLst/>
          </a:prstGeom>
        </p:spPr>
        <p:txBody>
          <a:bodyPr wrap="none">
            <a:spAutoFit/>
          </a:bodyPr>
          <a:lstStyle/>
          <a:p>
            <a:r>
              <a:rPr lang="es-EC" sz="1400" b="1" i="1" dirty="0" smtClean="0"/>
              <a:t>6. Uso de suelo</a:t>
            </a:r>
            <a:endParaRPr lang="es-EC" sz="1400" b="1" i="1" dirty="0"/>
          </a:p>
        </p:txBody>
      </p:sp>
    </p:spTree>
    <p:extLst>
      <p:ext uri="{BB962C8B-B14F-4D97-AF65-F5344CB8AC3E}">
        <p14:creationId xmlns:p14="http://schemas.microsoft.com/office/powerpoint/2010/main" val="1240105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ítulo 1"/>
          <p:cNvSpPr txBox="1">
            <a:spLocks/>
          </p:cNvSpPr>
          <p:nvPr/>
        </p:nvSpPr>
        <p:spPr>
          <a:xfrm>
            <a:off x="781050" y="244436"/>
            <a:ext cx="5425786" cy="734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latin typeface="Tw Cen MT Condensed Extra Bold" panose="020B0803020202020204" pitchFamily="34" charset="0"/>
              </a:rPr>
              <a:t>Alternativas de solución</a:t>
            </a:r>
            <a:endParaRPr lang="es-EC" dirty="0">
              <a:latin typeface="Tw Cen MT Condensed Extra Bold" panose="020B0803020202020204" pitchFamily="34" charset="0"/>
            </a:endParaRPr>
          </a:p>
        </p:txBody>
      </p:sp>
      <p:sp>
        <p:nvSpPr>
          <p:cNvPr id="12" name="Flecha derecha 11"/>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2120" t="2126" r="-1363" b="1876"/>
          <a:stretch/>
        </p:blipFill>
        <p:spPr>
          <a:xfrm>
            <a:off x="629124" y="872836"/>
            <a:ext cx="8451872" cy="5828019"/>
          </a:xfrm>
          <a:prstGeom prst="rect">
            <a:avLst/>
          </a:prstGeom>
        </p:spPr>
      </p:pic>
    </p:spTree>
    <p:extLst>
      <p:ext uri="{BB962C8B-B14F-4D97-AF65-F5344CB8AC3E}">
        <p14:creationId xmlns:p14="http://schemas.microsoft.com/office/powerpoint/2010/main" val="400676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ítulo 1"/>
          <p:cNvSpPr txBox="1">
            <a:spLocks/>
          </p:cNvSpPr>
          <p:nvPr/>
        </p:nvSpPr>
        <p:spPr>
          <a:xfrm>
            <a:off x="781050" y="244436"/>
            <a:ext cx="5425786" cy="734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latin typeface="Tw Cen MT Condensed Extra Bold" panose="020B0803020202020204" pitchFamily="34" charset="0"/>
              </a:rPr>
              <a:t>Alternativas de solución</a:t>
            </a:r>
            <a:endParaRPr lang="es-EC" dirty="0">
              <a:latin typeface="Tw Cen MT Condensed Extra Bold" panose="020B0803020202020204" pitchFamily="34" charset="0"/>
            </a:endParaRPr>
          </a:p>
        </p:txBody>
      </p:sp>
      <p:sp>
        <p:nvSpPr>
          <p:cNvPr id="12" name="Flecha derecha 11"/>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pic>
        <p:nvPicPr>
          <p:cNvPr id="4" name="Imagen 3"/>
          <p:cNvPicPr>
            <a:picLocks noChangeAspect="1"/>
          </p:cNvPicPr>
          <p:nvPr/>
        </p:nvPicPr>
        <p:blipFill rotWithShape="1">
          <a:blip r:embed="rId3"/>
          <a:srcRect r="36465" b="27931"/>
          <a:stretch/>
        </p:blipFill>
        <p:spPr>
          <a:xfrm>
            <a:off x="2161309" y="1223641"/>
            <a:ext cx="5586654" cy="1353304"/>
          </a:xfrm>
          <a:prstGeom prst="rect">
            <a:avLst/>
          </a:prstGeom>
          <a:ln>
            <a:solidFill>
              <a:schemeClr val="bg2">
                <a:lumMod val="50000"/>
              </a:schemeClr>
            </a:solidFill>
          </a:ln>
        </p:spPr>
      </p:pic>
    </p:spTree>
    <p:extLst>
      <p:ext uri="{BB962C8B-B14F-4D97-AF65-F5344CB8AC3E}">
        <p14:creationId xmlns:p14="http://schemas.microsoft.com/office/powerpoint/2010/main" val="3739826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ítulo 1"/>
          <p:cNvSpPr txBox="1">
            <a:spLocks/>
          </p:cNvSpPr>
          <p:nvPr/>
        </p:nvSpPr>
        <p:spPr>
          <a:xfrm>
            <a:off x="781050" y="308763"/>
            <a:ext cx="2890405" cy="73472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latin typeface="Tw Cen MT Condensed Extra Bold" panose="020B0803020202020204" pitchFamily="34" charset="0"/>
              </a:rPr>
              <a:t>Primera Alternativa</a:t>
            </a:r>
            <a:endParaRPr lang="es-EC" dirty="0">
              <a:latin typeface="Tw Cen MT Condensed Extra Bold" panose="020B0803020202020204" pitchFamily="34" charset="0"/>
            </a:endParaRPr>
          </a:p>
        </p:txBody>
      </p:sp>
      <p:sp>
        <p:nvSpPr>
          <p:cNvPr id="12" name="Flecha derecha 11"/>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1" r="35303"/>
          <a:stretch/>
        </p:blipFill>
        <p:spPr>
          <a:xfrm>
            <a:off x="3870300" y="-49159"/>
            <a:ext cx="5273700" cy="5758804"/>
          </a:xfrm>
          <a:prstGeom prst="rect">
            <a:avLst/>
          </a:prstGeom>
          <a:ln>
            <a:solidFill>
              <a:schemeClr val="bg2">
                <a:lumMod val="50000"/>
              </a:schemeClr>
            </a:solidFill>
          </a:ln>
        </p:spPr>
      </p:pic>
      <p:pic>
        <p:nvPicPr>
          <p:cNvPr id="4" name="Imagen 3"/>
          <p:cNvPicPr>
            <a:picLocks noChangeAspect="1"/>
          </p:cNvPicPr>
          <p:nvPr/>
        </p:nvPicPr>
        <p:blipFill rotWithShape="1">
          <a:blip r:embed="rId4"/>
          <a:srcRect r="6300" b="27802"/>
          <a:stretch/>
        </p:blipFill>
        <p:spPr>
          <a:xfrm>
            <a:off x="146829" y="5571100"/>
            <a:ext cx="7049251" cy="1148355"/>
          </a:xfrm>
          <a:prstGeom prst="rect">
            <a:avLst/>
          </a:prstGeom>
          <a:ln>
            <a:solidFill>
              <a:schemeClr val="bg2">
                <a:lumMod val="50000"/>
              </a:schemeClr>
            </a:solidFill>
          </a:ln>
        </p:spPr>
      </p:pic>
    </p:spTree>
    <p:extLst>
      <p:ext uri="{BB962C8B-B14F-4D97-AF65-F5344CB8AC3E}">
        <p14:creationId xmlns:p14="http://schemas.microsoft.com/office/powerpoint/2010/main" val="3903807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descr="G:\PROYECTO TESIS\EL_ORO_MAPS\Listos\2dasolucion2.png"/>
          <p:cNvPicPr/>
          <p:nvPr/>
        </p:nvPicPr>
        <p:blipFill>
          <a:blip r:embed="rId3">
            <a:extLst>
              <a:ext uri="{28A0092B-C50C-407E-A947-70E740481C1C}">
                <a14:useLocalDpi xmlns:a14="http://schemas.microsoft.com/office/drawing/2010/main" val="0"/>
              </a:ext>
            </a:extLst>
          </a:blip>
          <a:srcRect l="1686" t="2779" r="35941" b="2343"/>
          <a:stretch>
            <a:fillRect/>
          </a:stretch>
        </p:blipFill>
        <p:spPr>
          <a:xfrm>
            <a:off x="3823381" y="0"/>
            <a:ext cx="5320619" cy="5943600"/>
          </a:xfrm>
          <a:prstGeom prst="rect">
            <a:avLst/>
          </a:prstGeom>
          <a:noFill/>
          <a:ln>
            <a:solidFill>
              <a:sysClr val="windowText" lastClr="000000"/>
            </a:solidFill>
          </a:ln>
        </p:spPr>
      </p:pic>
      <p:sp>
        <p:nvSpPr>
          <p:cNvPr id="11" name="Título 1"/>
          <p:cNvSpPr txBox="1">
            <a:spLocks/>
          </p:cNvSpPr>
          <p:nvPr/>
        </p:nvSpPr>
        <p:spPr>
          <a:xfrm>
            <a:off x="781050" y="308763"/>
            <a:ext cx="3042331" cy="73472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latin typeface="Tw Cen MT Condensed Extra Bold" panose="020B0803020202020204" pitchFamily="34" charset="0"/>
              </a:rPr>
              <a:t>Segunda Alternativa</a:t>
            </a:r>
            <a:endParaRPr lang="es-EC" dirty="0">
              <a:latin typeface="Tw Cen MT Condensed Extra Bold" panose="020B0803020202020204" pitchFamily="34" charset="0"/>
            </a:endParaRPr>
          </a:p>
        </p:txBody>
      </p:sp>
      <p:sp>
        <p:nvSpPr>
          <p:cNvPr id="12" name="Flecha derecha 11"/>
          <p:cNvSpPr/>
          <p:nvPr/>
        </p:nvSpPr>
        <p:spPr>
          <a:xfrm>
            <a:off x="0" y="480166"/>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pic>
        <p:nvPicPr>
          <p:cNvPr id="3" name="Imagen 2"/>
          <p:cNvPicPr>
            <a:picLocks noChangeAspect="1"/>
          </p:cNvPicPr>
          <p:nvPr/>
        </p:nvPicPr>
        <p:blipFill rotWithShape="1">
          <a:blip r:embed="rId4"/>
          <a:srcRect r="678" b="17743"/>
          <a:stretch/>
        </p:blipFill>
        <p:spPr>
          <a:xfrm>
            <a:off x="189871" y="4968219"/>
            <a:ext cx="6460312" cy="1743796"/>
          </a:xfrm>
          <a:prstGeom prst="rect">
            <a:avLst/>
          </a:prstGeom>
          <a:ln>
            <a:solidFill>
              <a:schemeClr val="bg2">
                <a:lumMod val="50000"/>
              </a:schemeClr>
            </a:solidFill>
          </a:ln>
        </p:spPr>
      </p:pic>
    </p:spTree>
    <p:extLst>
      <p:ext uri="{BB962C8B-B14F-4D97-AF65-F5344CB8AC3E}">
        <p14:creationId xmlns:p14="http://schemas.microsoft.com/office/powerpoint/2010/main" val="1086493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3322255" y="156362"/>
            <a:ext cx="5821745" cy="6341419"/>
          </a:xfrm>
          <a:prstGeom prst="rect">
            <a:avLst/>
          </a:prstGeom>
          <a:ln>
            <a:solidFill>
              <a:schemeClr val="bg2">
                <a:lumMod val="50000"/>
              </a:schemeClr>
            </a:solidFill>
          </a:ln>
        </p:spPr>
      </p:pic>
      <p:sp>
        <p:nvSpPr>
          <p:cNvPr id="11" name="Título 1"/>
          <p:cNvSpPr txBox="1">
            <a:spLocks/>
          </p:cNvSpPr>
          <p:nvPr/>
        </p:nvSpPr>
        <p:spPr>
          <a:xfrm>
            <a:off x="503397" y="308763"/>
            <a:ext cx="2890405" cy="73472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latin typeface="Tw Cen MT Condensed Extra Bold" panose="020B0803020202020204" pitchFamily="34" charset="0"/>
              </a:rPr>
              <a:t>Tercera Alternativa</a:t>
            </a:r>
            <a:endParaRPr lang="es-EC" dirty="0">
              <a:latin typeface="Tw Cen MT Condensed Extra Bold" panose="020B0803020202020204" pitchFamily="34" charset="0"/>
            </a:endParaRPr>
          </a:p>
        </p:txBody>
      </p:sp>
      <p:sp>
        <p:nvSpPr>
          <p:cNvPr id="12" name="Flecha derecha 11"/>
          <p:cNvSpPr/>
          <p:nvPr/>
        </p:nvSpPr>
        <p:spPr>
          <a:xfrm>
            <a:off x="0" y="480166"/>
            <a:ext cx="545306"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Tree>
    <p:extLst>
      <p:ext uri="{BB962C8B-B14F-4D97-AF65-F5344CB8AC3E}">
        <p14:creationId xmlns:p14="http://schemas.microsoft.com/office/powerpoint/2010/main" val="4092976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612064" y="244436"/>
            <a:ext cx="2890405" cy="734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latin typeface="Tw Cen MT Condensed Extra Bold" panose="020B0803020202020204" pitchFamily="34" charset="0"/>
              </a:rPr>
              <a:t>Conclusiones</a:t>
            </a:r>
            <a:endParaRPr lang="es-EC" dirty="0">
              <a:latin typeface="Tw Cen MT Condensed Extra Bold" panose="020B0803020202020204" pitchFamily="34" charset="0"/>
            </a:endParaRPr>
          </a:p>
        </p:txBody>
      </p:sp>
      <p:sp>
        <p:nvSpPr>
          <p:cNvPr id="5" name="Flecha derecha 4"/>
          <p:cNvSpPr/>
          <p:nvPr/>
        </p:nvSpPr>
        <p:spPr>
          <a:xfrm>
            <a:off x="0" y="480166"/>
            <a:ext cx="545306"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graphicFrame>
        <p:nvGraphicFramePr>
          <p:cNvPr id="7" name="Diagrama 6"/>
          <p:cNvGraphicFramePr/>
          <p:nvPr>
            <p:extLst>
              <p:ext uri="{D42A27DB-BD31-4B8C-83A1-F6EECF244321}">
                <p14:modId xmlns:p14="http://schemas.microsoft.com/office/powerpoint/2010/main" val="2112514881"/>
              </p:ext>
            </p:extLst>
          </p:nvPr>
        </p:nvGraphicFramePr>
        <p:xfrm>
          <a:off x="886691" y="951452"/>
          <a:ext cx="7938655" cy="476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55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612064" y="244436"/>
            <a:ext cx="2890405" cy="73472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latin typeface="Tw Cen MT Condensed Extra Bold" panose="020B0803020202020204" pitchFamily="34" charset="0"/>
              </a:rPr>
              <a:t>Recomendaciones</a:t>
            </a:r>
            <a:endParaRPr lang="es-EC" dirty="0">
              <a:latin typeface="Tw Cen MT Condensed Extra Bold" panose="020B0803020202020204" pitchFamily="34" charset="0"/>
            </a:endParaRPr>
          </a:p>
        </p:txBody>
      </p:sp>
      <p:sp>
        <p:nvSpPr>
          <p:cNvPr id="5" name="Flecha derecha 4"/>
          <p:cNvSpPr/>
          <p:nvPr/>
        </p:nvSpPr>
        <p:spPr>
          <a:xfrm>
            <a:off x="0" y="480166"/>
            <a:ext cx="545306"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graphicFrame>
        <p:nvGraphicFramePr>
          <p:cNvPr id="7" name="Diagrama 6"/>
          <p:cNvGraphicFramePr/>
          <p:nvPr>
            <p:extLst>
              <p:ext uri="{D42A27DB-BD31-4B8C-83A1-F6EECF244321}">
                <p14:modId xmlns:p14="http://schemas.microsoft.com/office/powerpoint/2010/main" val="120014310"/>
              </p:ext>
            </p:extLst>
          </p:nvPr>
        </p:nvGraphicFramePr>
        <p:xfrm>
          <a:off x="545305" y="858981"/>
          <a:ext cx="8224621" cy="5223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43631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872836" y="-325582"/>
            <a:ext cx="7356764" cy="7356764"/>
          </a:xfrm>
          <a:prstGeom prst="rect">
            <a:avLst/>
          </a:prstGeom>
        </p:spPr>
      </p:pic>
    </p:spTree>
    <p:extLst>
      <p:ext uri="{BB962C8B-B14F-4D97-AF65-F5344CB8AC3E}">
        <p14:creationId xmlns:p14="http://schemas.microsoft.com/office/powerpoint/2010/main" val="278857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Ver las imágenes de ori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822" y="962196"/>
            <a:ext cx="1729349" cy="1729349"/>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2796757" y="2723576"/>
            <a:ext cx="2937588" cy="1077218"/>
          </a:xfrm>
          <a:prstGeom prst="rect">
            <a:avLst/>
          </a:prstGeom>
          <a:ln>
            <a:solidFill>
              <a:schemeClr val="accent6">
                <a:lumMod val="50000"/>
              </a:schemeClr>
            </a:solidFill>
          </a:ln>
        </p:spPr>
        <p:txBody>
          <a:bodyPr wrap="square">
            <a:spAutoFit/>
          </a:bodyPr>
          <a:lstStyle/>
          <a:p>
            <a:pPr algn="just"/>
            <a:r>
              <a:rPr lang="es-EC" sz="1600" dirty="0" smtClean="0"/>
              <a:t>La </a:t>
            </a:r>
            <a:r>
              <a:rPr lang="es-EC" sz="1600" dirty="0"/>
              <a:t>demanda energética ocasiona una mayor demanda de transporte, tecnología, industria y </a:t>
            </a:r>
            <a:r>
              <a:rPr lang="es-EC" sz="1600" dirty="0" smtClean="0"/>
              <a:t>recursos</a:t>
            </a:r>
            <a:r>
              <a:rPr lang="es-EC" sz="1600" dirty="0"/>
              <a:t>.</a:t>
            </a:r>
            <a:r>
              <a:rPr lang="es-EC" sz="1600" dirty="0" smtClean="0"/>
              <a:t> </a:t>
            </a:r>
            <a:endParaRPr lang="es-EC" sz="1500" dirty="0"/>
          </a:p>
        </p:txBody>
      </p:sp>
      <p:pic>
        <p:nvPicPr>
          <p:cNvPr id="1028" name="Picture 4" descr="Ver las imágenes de ori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869" y="962197"/>
            <a:ext cx="2319391" cy="1739544"/>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2C049BD4-25FF-2F4E-A4BD-D997BB73ABE6}"/>
              </a:ext>
            </a:extLst>
          </p:cNvPr>
          <p:cNvSpPr>
            <a:spLocks noGrp="1"/>
          </p:cNvSpPr>
          <p:nvPr>
            <p:ph type="title"/>
          </p:nvPr>
        </p:nvSpPr>
        <p:spPr>
          <a:xfrm>
            <a:off x="912449" y="175446"/>
            <a:ext cx="5751587" cy="731479"/>
          </a:xfrm>
        </p:spPr>
        <p:txBody>
          <a:bodyPr>
            <a:normAutofit/>
          </a:bodyPr>
          <a:lstStyle/>
          <a:p>
            <a:r>
              <a:rPr lang="es-EC" sz="4000" dirty="0" smtClean="0">
                <a:latin typeface="Tw Cen MT Condensed Extra Bold" panose="020B0803020202020204" pitchFamily="34" charset="0"/>
              </a:rPr>
              <a:t>Planteamiento del problema</a:t>
            </a:r>
            <a:endParaRPr lang="es-EC" sz="4000" dirty="0">
              <a:latin typeface="Tw Cen MT Condensed Extra Bold" panose="020B0803020202020204" pitchFamily="34" charset="0"/>
            </a:endParaRPr>
          </a:p>
        </p:txBody>
      </p:sp>
      <p:sp>
        <p:nvSpPr>
          <p:cNvPr id="2" name="Rectángulo 1"/>
          <p:cNvSpPr/>
          <p:nvPr/>
        </p:nvSpPr>
        <p:spPr>
          <a:xfrm>
            <a:off x="347466" y="2723680"/>
            <a:ext cx="2275365" cy="830997"/>
          </a:xfrm>
          <a:prstGeom prst="rect">
            <a:avLst/>
          </a:prstGeom>
          <a:ln>
            <a:solidFill>
              <a:schemeClr val="accent6">
                <a:lumMod val="50000"/>
              </a:schemeClr>
            </a:solidFill>
          </a:ln>
        </p:spPr>
        <p:txBody>
          <a:bodyPr wrap="square">
            <a:spAutoFit/>
          </a:bodyPr>
          <a:lstStyle/>
          <a:p>
            <a:pPr algn="just"/>
            <a:r>
              <a:rPr lang="es-EC" sz="1600" dirty="0"/>
              <a:t>El sistema energético mundial depende del uso de combustibles fósiles </a:t>
            </a:r>
          </a:p>
        </p:txBody>
      </p:sp>
      <p:sp>
        <p:nvSpPr>
          <p:cNvPr id="9" name="Rectángulo 8"/>
          <p:cNvSpPr/>
          <p:nvPr/>
        </p:nvSpPr>
        <p:spPr>
          <a:xfrm>
            <a:off x="5908271" y="2759691"/>
            <a:ext cx="3079611" cy="830997"/>
          </a:xfrm>
          <a:prstGeom prst="rect">
            <a:avLst/>
          </a:prstGeom>
          <a:ln>
            <a:solidFill>
              <a:schemeClr val="accent6">
                <a:lumMod val="50000"/>
              </a:schemeClr>
            </a:solidFill>
          </a:ln>
        </p:spPr>
        <p:txBody>
          <a:bodyPr wrap="square">
            <a:spAutoFit/>
          </a:bodyPr>
          <a:lstStyle/>
          <a:p>
            <a:pPr algn="just"/>
            <a:r>
              <a:rPr lang="es-EC" sz="1600" dirty="0" smtClean="0"/>
              <a:t>La agroindustria </a:t>
            </a:r>
            <a:r>
              <a:rPr lang="es-EC" sz="1600" dirty="0"/>
              <a:t>es uno de los principales detonantes para la generación de residuos </a:t>
            </a:r>
            <a:r>
              <a:rPr lang="es-EC" sz="1600" dirty="0" smtClean="0"/>
              <a:t>orgánicos.</a:t>
            </a:r>
            <a:endParaRPr lang="es-EC" sz="1600" dirty="0"/>
          </a:p>
        </p:txBody>
      </p:sp>
      <p:sp>
        <p:nvSpPr>
          <p:cNvPr id="14" name="Rectángulo 13"/>
          <p:cNvSpPr/>
          <p:nvPr/>
        </p:nvSpPr>
        <p:spPr>
          <a:xfrm>
            <a:off x="283325" y="5578207"/>
            <a:ext cx="8298873" cy="584775"/>
          </a:xfrm>
          <a:prstGeom prst="rect">
            <a:avLst/>
          </a:prstGeom>
        </p:spPr>
        <p:txBody>
          <a:bodyPr wrap="square">
            <a:spAutoFit/>
          </a:bodyPr>
          <a:lstStyle/>
          <a:p>
            <a:r>
              <a:rPr lang="es-EC" sz="1600" dirty="0" smtClean="0"/>
              <a:t>*Cada </a:t>
            </a:r>
            <a:r>
              <a:rPr lang="es-EC" sz="1600" dirty="0"/>
              <a:t>país se verá </a:t>
            </a:r>
            <a:r>
              <a:rPr lang="es-EC" sz="1600" dirty="0" smtClean="0"/>
              <a:t>obligatoriamente </a:t>
            </a:r>
            <a:r>
              <a:rPr lang="es-EC" sz="1600" dirty="0"/>
              <a:t>comprometido a ser más eficiente energéticamente (Abdo Peralta, 2021).</a:t>
            </a:r>
          </a:p>
        </p:txBody>
      </p:sp>
      <p:sp>
        <p:nvSpPr>
          <p:cNvPr id="12" name="Flecha derecha 11"/>
          <p:cNvSpPr/>
          <p:nvPr/>
        </p:nvSpPr>
        <p:spPr>
          <a:xfrm>
            <a:off x="283325" y="409552"/>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15" name="Rectángulo 14"/>
          <p:cNvSpPr/>
          <p:nvPr/>
        </p:nvSpPr>
        <p:spPr>
          <a:xfrm>
            <a:off x="2828660" y="3930245"/>
            <a:ext cx="3079611" cy="1569660"/>
          </a:xfrm>
          <a:prstGeom prst="rect">
            <a:avLst/>
          </a:prstGeom>
          <a:ln>
            <a:solidFill>
              <a:schemeClr val="accent6">
                <a:lumMod val="50000"/>
              </a:schemeClr>
            </a:solidFill>
          </a:ln>
        </p:spPr>
        <p:txBody>
          <a:bodyPr wrap="square">
            <a:spAutoFit/>
          </a:bodyPr>
          <a:lstStyle/>
          <a:p>
            <a:pPr algn="just"/>
            <a:r>
              <a:rPr lang="es-EC" sz="1600" dirty="0" smtClean="0"/>
              <a:t>En Ecuador el </a:t>
            </a:r>
            <a:r>
              <a:rPr lang="es-EC" sz="1600" dirty="0"/>
              <a:t>89% de la energía proviene del petróleo, el 5% proviene del gas, el 4% a partir de hidroeléctricas y apenas el 2% a energías renovables (Abdo Peralta, 2021). </a:t>
            </a:r>
          </a:p>
        </p:txBody>
      </p:sp>
      <p:pic>
        <p:nvPicPr>
          <p:cNvPr id="6" name="Imagen 5"/>
          <p:cNvPicPr>
            <a:picLocks noChangeAspect="1"/>
          </p:cNvPicPr>
          <p:nvPr/>
        </p:nvPicPr>
        <p:blipFill>
          <a:blip r:embed="rId5"/>
          <a:stretch>
            <a:fillRect/>
          </a:stretch>
        </p:blipFill>
        <p:spPr>
          <a:xfrm>
            <a:off x="761379" y="1224802"/>
            <a:ext cx="1447537" cy="1447537"/>
          </a:xfrm>
          <a:prstGeom prst="rect">
            <a:avLst/>
          </a:prstGeom>
        </p:spPr>
      </p:pic>
      <p:pic>
        <p:nvPicPr>
          <p:cNvPr id="32770" name="Picture 2" descr="Ver las imágenes de orig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7564" y="3671749"/>
            <a:ext cx="2279196" cy="184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478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C049BD4-25FF-2F4E-A4BD-D997BB73ABE6}"/>
              </a:ext>
            </a:extLst>
          </p:cNvPr>
          <p:cNvSpPr>
            <a:spLocks noGrp="1"/>
          </p:cNvSpPr>
          <p:nvPr>
            <p:ph type="title"/>
          </p:nvPr>
        </p:nvSpPr>
        <p:spPr>
          <a:xfrm>
            <a:off x="912449" y="175446"/>
            <a:ext cx="5751587" cy="731479"/>
          </a:xfrm>
        </p:spPr>
        <p:txBody>
          <a:bodyPr>
            <a:normAutofit/>
          </a:bodyPr>
          <a:lstStyle/>
          <a:p>
            <a:r>
              <a:rPr lang="es-EC" sz="4000" dirty="0" smtClean="0">
                <a:latin typeface="Tw Cen MT Condensed Extra Bold" panose="020B0803020202020204" pitchFamily="34" charset="0"/>
              </a:rPr>
              <a:t>Planteamiento del problema</a:t>
            </a:r>
            <a:endParaRPr lang="es-EC" sz="4000" dirty="0">
              <a:latin typeface="Tw Cen MT Condensed Extra Bold" panose="020B0803020202020204" pitchFamily="34" charset="0"/>
            </a:endParaRPr>
          </a:p>
        </p:txBody>
      </p:sp>
      <p:sp>
        <p:nvSpPr>
          <p:cNvPr id="10" name="Flecha derecha 9"/>
          <p:cNvSpPr/>
          <p:nvPr/>
        </p:nvSpPr>
        <p:spPr>
          <a:xfrm>
            <a:off x="283325" y="409552"/>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graphicFrame>
        <p:nvGraphicFramePr>
          <p:cNvPr id="7" name="Diagrama 6"/>
          <p:cNvGraphicFramePr/>
          <p:nvPr>
            <p:extLst>
              <p:ext uri="{D42A27DB-BD31-4B8C-83A1-F6EECF244321}">
                <p14:modId xmlns:p14="http://schemas.microsoft.com/office/powerpoint/2010/main" val="3893877732"/>
              </p:ext>
            </p:extLst>
          </p:nvPr>
        </p:nvGraphicFramePr>
        <p:xfrm>
          <a:off x="-554183" y="1141031"/>
          <a:ext cx="6941127" cy="4567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p:cNvSpPr/>
          <p:nvPr/>
        </p:nvSpPr>
        <p:spPr>
          <a:xfrm>
            <a:off x="5033253" y="3690417"/>
            <a:ext cx="3861026" cy="1754326"/>
          </a:xfrm>
          <a:prstGeom prst="rect">
            <a:avLst/>
          </a:prstGeom>
        </p:spPr>
        <p:txBody>
          <a:bodyPr wrap="square">
            <a:spAutoFit/>
          </a:bodyPr>
          <a:lstStyle/>
          <a:p>
            <a:r>
              <a:rPr lang="es-EC" b="1" i="1" dirty="0" smtClean="0"/>
              <a:t>Provincia de El Oro</a:t>
            </a:r>
          </a:p>
          <a:p>
            <a:r>
              <a:rPr lang="es-EC" dirty="0" smtClean="0"/>
              <a:t>Un </a:t>
            </a:r>
            <a:r>
              <a:rPr lang="es-EC" dirty="0"/>
              <a:t>solo punto de enlace al Sistema Nacional de </a:t>
            </a:r>
            <a:r>
              <a:rPr lang="es-EC" dirty="0" smtClean="0"/>
              <a:t>Transmisión.</a:t>
            </a:r>
          </a:p>
          <a:p>
            <a:r>
              <a:rPr lang="es-EC" dirty="0" smtClean="0"/>
              <a:t>Parroquia: La Peaña</a:t>
            </a:r>
          </a:p>
          <a:p>
            <a:r>
              <a:rPr lang="es-EC" dirty="0" smtClean="0"/>
              <a:t>Cantón: Pasaje</a:t>
            </a:r>
            <a:r>
              <a:rPr lang="es-EC" dirty="0"/>
              <a:t>, </a:t>
            </a:r>
            <a:endParaRPr lang="es-EC" dirty="0" smtClean="0"/>
          </a:p>
          <a:p>
            <a:r>
              <a:rPr lang="es-EC" dirty="0"/>
              <a:t>S</a:t>
            </a:r>
            <a:r>
              <a:rPr lang="es-EC" dirty="0" smtClean="0"/>
              <a:t>ubestación </a:t>
            </a:r>
            <a:r>
              <a:rPr lang="es-EC" dirty="0"/>
              <a:t>Machala</a:t>
            </a:r>
          </a:p>
        </p:txBody>
      </p:sp>
      <p:pic>
        <p:nvPicPr>
          <p:cNvPr id="11" name="Imagen 10"/>
          <p:cNvPicPr>
            <a:picLocks noChangeAspect="1"/>
          </p:cNvPicPr>
          <p:nvPr/>
        </p:nvPicPr>
        <p:blipFill rotWithShape="1">
          <a:blip r:embed="rId8"/>
          <a:srcRect l="14098" t="1" r="15117" b="24227"/>
          <a:stretch/>
        </p:blipFill>
        <p:spPr>
          <a:xfrm>
            <a:off x="5033253" y="1141031"/>
            <a:ext cx="3731776" cy="2114787"/>
          </a:xfrm>
          <a:prstGeom prst="rect">
            <a:avLst/>
          </a:prstGeom>
        </p:spPr>
      </p:pic>
    </p:spTree>
    <p:extLst>
      <p:ext uri="{BB962C8B-B14F-4D97-AF65-F5344CB8AC3E}">
        <p14:creationId xmlns:p14="http://schemas.microsoft.com/office/powerpoint/2010/main" val="343311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2C049BD4-25FF-2F4E-A4BD-D997BB73ABE6}"/>
              </a:ext>
            </a:extLst>
          </p:cNvPr>
          <p:cNvSpPr>
            <a:spLocks noGrp="1"/>
          </p:cNvSpPr>
          <p:nvPr>
            <p:ph type="title"/>
          </p:nvPr>
        </p:nvSpPr>
        <p:spPr>
          <a:xfrm>
            <a:off x="814491" y="203029"/>
            <a:ext cx="2995508" cy="756879"/>
          </a:xfrm>
        </p:spPr>
        <p:txBody>
          <a:bodyPr/>
          <a:lstStyle/>
          <a:p>
            <a:r>
              <a:rPr lang="es-EC" dirty="0" smtClean="0">
                <a:latin typeface="Tw Cen MT Condensed Extra Bold" panose="020B0803020202020204" pitchFamily="34" charset="0"/>
              </a:rPr>
              <a:t>Justificación</a:t>
            </a:r>
            <a:endParaRPr lang="es-EC" dirty="0">
              <a:latin typeface="Tw Cen MT Condensed Extra Bold" panose="020B0803020202020204" pitchFamily="34" charset="0"/>
            </a:endParaRPr>
          </a:p>
        </p:txBody>
      </p:sp>
      <p:sp>
        <p:nvSpPr>
          <p:cNvPr id="2" name="Rectángulo 1"/>
          <p:cNvSpPr/>
          <p:nvPr/>
        </p:nvSpPr>
        <p:spPr>
          <a:xfrm>
            <a:off x="779099" y="1291819"/>
            <a:ext cx="4325545" cy="1077218"/>
          </a:xfrm>
          <a:prstGeom prst="rect">
            <a:avLst/>
          </a:prstGeom>
          <a:ln>
            <a:solidFill>
              <a:schemeClr val="accent6">
                <a:lumMod val="50000"/>
              </a:schemeClr>
            </a:solidFill>
          </a:ln>
        </p:spPr>
        <p:txBody>
          <a:bodyPr wrap="square">
            <a:spAutoFit/>
          </a:bodyPr>
          <a:lstStyle/>
          <a:p>
            <a:pPr algn="just"/>
            <a:r>
              <a:rPr lang="es-EC" sz="1600" dirty="0" smtClean="0"/>
              <a:t>La </a:t>
            </a:r>
            <a:r>
              <a:rPr lang="es-EC" sz="1600" dirty="0"/>
              <a:t>energía eléctrica </a:t>
            </a:r>
            <a:r>
              <a:rPr lang="es-EC" sz="1600" dirty="0" smtClean="0"/>
              <a:t>es un insumo fundamental </a:t>
            </a:r>
            <a:r>
              <a:rPr lang="es-EC" sz="1600" dirty="0"/>
              <a:t>para todas las actividades productivas </a:t>
            </a:r>
            <a:r>
              <a:rPr lang="es-EC" sz="1600" dirty="0" smtClean="0"/>
              <a:t>de un país y </a:t>
            </a:r>
            <a:r>
              <a:rPr lang="es-EC" sz="1600" dirty="0"/>
              <a:t>para satisfacer las </a:t>
            </a:r>
            <a:r>
              <a:rPr lang="es-EC" sz="1600" dirty="0" smtClean="0"/>
              <a:t>necesidades </a:t>
            </a:r>
            <a:r>
              <a:rPr lang="es-EC" sz="1600" dirty="0"/>
              <a:t>básicas de la </a:t>
            </a:r>
            <a:r>
              <a:rPr lang="es-EC" sz="1600" dirty="0" smtClean="0"/>
              <a:t>población.</a:t>
            </a:r>
            <a:endParaRPr lang="es-EC" sz="1600" dirty="0"/>
          </a:p>
        </p:txBody>
      </p:sp>
      <p:sp>
        <p:nvSpPr>
          <p:cNvPr id="8" name="Rectángulo 7"/>
          <p:cNvSpPr/>
          <p:nvPr/>
        </p:nvSpPr>
        <p:spPr>
          <a:xfrm>
            <a:off x="4504456" y="2965350"/>
            <a:ext cx="4294245" cy="1077218"/>
          </a:xfrm>
          <a:prstGeom prst="rect">
            <a:avLst/>
          </a:prstGeom>
          <a:ln>
            <a:solidFill>
              <a:schemeClr val="accent6">
                <a:lumMod val="50000"/>
              </a:schemeClr>
            </a:solidFill>
          </a:ln>
        </p:spPr>
        <p:txBody>
          <a:bodyPr wrap="square">
            <a:spAutoFit/>
          </a:bodyPr>
          <a:lstStyle/>
          <a:p>
            <a:pPr algn="just"/>
            <a:r>
              <a:rPr lang="es-EC" sz="1600" dirty="0"/>
              <a:t>E</a:t>
            </a:r>
            <a:r>
              <a:rPr lang="es-EC" sz="1600" dirty="0" smtClean="0"/>
              <a:t>l </a:t>
            </a:r>
            <a:r>
              <a:rPr lang="es-EC" sz="1600" dirty="0"/>
              <a:t>uso de energías alternativas inagotables, sostenibles y respetuosas agudiza el ingenio de millones de personas en todos los ámbitos de la ciencia (Castro &amp; Ocampo, 2015).</a:t>
            </a:r>
          </a:p>
        </p:txBody>
      </p:sp>
      <p:sp>
        <p:nvSpPr>
          <p:cNvPr id="6" name="Flecha derecha 5"/>
          <p:cNvSpPr/>
          <p:nvPr/>
        </p:nvSpPr>
        <p:spPr>
          <a:xfrm>
            <a:off x="149975" y="453304"/>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10" name="Flecha curvada hacia la derecha 9"/>
          <p:cNvSpPr/>
          <p:nvPr/>
        </p:nvSpPr>
        <p:spPr>
          <a:xfrm rot="20312776">
            <a:off x="4324042" y="3563520"/>
            <a:ext cx="315079" cy="6525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3" name="Flecha curvada hacia la izquierda 12"/>
          <p:cNvSpPr/>
          <p:nvPr/>
        </p:nvSpPr>
        <p:spPr>
          <a:xfrm rot="962188">
            <a:off x="5003066" y="1934822"/>
            <a:ext cx="326322" cy="73883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4" name="Rectángulo 13"/>
          <p:cNvSpPr/>
          <p:nvPr/>
        </p:nvSpPr>
        <p:spPr>
          <a:xfrm>
            <a:off x="461026" y="4504199"/>
            <a:ext cx="4329056" cy="1323439"/>
          </a:xfrm>
          <a:prstGeom prst="rect">
            <a:avLst/>
          </a:prstGeom>
          <a:ln>
            <a:solidFill>
              <a:schemeClr val="accent6">
                <a:lumMod val="50000"/>
              </a:schemeClr>
            </a:solidFill>
          </a:ln>
        </p:spPr>
        <p:txBody>
          <a:bodyPr wrap="square">
            <a:spAutoFit/>
          </a:bodyPr>
          <a:lstStyle/>
          <a:p>
            <a:pPr algn="just"/>
            <a:r>
              <a:rPr lang="es-EC" sz="1600" dirty="0" smtClean="0"/>
              <a:t>Principales </a:t>
            </a:r>
            <a:r>
              <a:rPr lang="es-EC" sz="1600" dirty="0"/>
              <a:t>cultivos como paja de trigo, arroz, cascarilla, rastrojo de maíz y astillas de madera, se han estudiado como materia prima potencial para la generación de bioenergía, </a:t>
            </a:r>
            <a:r>
              <a:rPr lang="es-EC" sz="1600" dirty="0" smtClean="0"/>
              <a:t>(</a:t>
            </a:r>
            <a:r>
              <a:rPr lang="es-EC" sz="1600" dirty="0"/>
              <a:t>Guerrero, Aguado, Sánchez, &amp; </a:t>
            </a:r>
            <a:r>
              <a:rPr lang="es-EC" sz="1600" dirty="0" err="1"/>
              <a:t>Curt</a:t>
            </a:r>
            <a:r>
              <a:rPr lang="es-EC" sz="1600" dirty="0"/>
              <a:t>, 2016).</a:t>
            </a:r>
          </a:p>
        </p:txBody>
      </p:sp>
      <p:sp>
        <p:nvSpPr>
          <p:cNvPr id="15" name="Flecha curvada hacia la izquierda 14"/>
          <p:cNvSpPr/>
          <p:nvPr/>
        </p:nvSpPr>
        <p:spPr>
          <a:xfrm rot="962188">
            <a:off x="4744204" y="5266411"/>
            <a:ext cx="326322" cy="73883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17" name="Imagen 16"/>
          <p:cNvPicPr>
            <a:picLocks noChangeAspect="1"/>
          </p:cNvPicPr>
          <p:nvPr/>
        </p:nvPicPr>
        <p:blipFill>
          <a:blip r:embed="rId4"/>
          <a:stretch>
            <a:fillRect/>
          </a:stretch>
        </p:blipFill>
        <p:spPr>
          <a:xfrm>
            <a:off x="-14887576" y="-20431125"/>
            <a:ext cx="1440000" cy="1440000"/>
          </a:xfrm>
          <a:prstGeom prst="rect">
            <a:avLst/>
          </a:prstGeom>
        </p:spPr>
      </p:pic>
      <p:pic>
        <p:nvPicPr>
          <p:cNvPr id="22" name="Imagen 21"/>
          <p:cNvPicPr>
            <a:picLocks noChangeAspect="1"/>
          </p:cNvPicPr>
          <p:nvPr/>
        </p:nvPicPr>
        <p:blipFill>
          <a:blip r:embed="rId5"/>
          <a:stretch>
            <a:fillRect/>
          </a:stretch>
        </p:blipFill>
        <p:spPr>
          <a:xfrm>
            <a:off x="5371537" y="4168891"/>
            <a:ext cx="2630832" cy="1644271"/>
          </a:xfrm>
          <a:prstGeom prst="rect">
            <a:avLst/>
          </a:prstGeom>
        </p:spPr>
      </p:pic>
      <p:pic>
        <p:nvPicPr>
          <p:cNvPr id="23" name="Imagen 22"/>
          <p:cNvPicPr>
            <a:picLocks noChangeAspect="1"/>
          </p:cNvPicPr>
          <p:nvPr/>
        </p:nvPicPr>
        <p:blipFill>
          <a:blip r:embed="rId6"/>
          <a:stretch>
            <a:fillRect/>
          </a:stretch>
        </p:blipFill>
        <p:spPr>
          <a:xfrm>
            <a:off x="1850115" y="2699941"/>
            <a:ext cx="1547247" cy="1657125"/>
          </a:xfrm>
          <a:prstGeom prst="rect">
            <a:avLst/>
          </a:prstGeom>
        </p:spPr>
      </p:pic>
      <p:pic>
        <p:nvPicPr>
          <p:cNvPr id="26" name="Imagen 25"/>
          <p:cNvPicPr>
            <a:picLocks noChangeAspect="1"/>
          </p:cNvPicPr>
          <p:nvPr/>
        </p:nvPicPr>
        <p:blipFill>
          <a:blip r:embed="rId7"/>
          <a:stretch>
            <a:fillRect/>
          </a:stretch>
        </p:blipFill>
        <p:spPr>
          <a:xfrm>
            <a:off x="6024186" y="831978"/>
            <a:ext cx="1978183" cy="2017964"/>
          </a:xfrm>
          <a:prstGeom prst="rect">
            <a:avLst/>
          </a:prstGeom>
        </p:spPr>
      </p:pic>
    </p:spTree>
    <p:extLst>
      <p:ext uri="{BB962C8B-B14F-4D97-AF65-F5344CB8AC3E}">
        <p14:creationId xmlns:p14="http://schemas.microsoft.com/office/powerpoint/2010/main" val="1759418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p:cNvSpPr/>
          <p:nvPr/>
        </p:nvSpPr>
        <p:spPr>
          <a:xfrm>
            <a:off x="4211780" y="1239649"/>
            <a:ext cx="4402819" cy="830997"/>
          </a:xfrm>
          <a:prstGeom prst="rect">
            <a:avLst/>
          </a:prstGeom>
          <a:ln>
            <a:solidFill>
              <a:schemeClr val="accent6">
                <a:lumMod val="50000"/>
              </a:schemeClr>
            </a:solidFill>
          </a:ln>
        </p:spPr>
        <p:txBody>
          <a:bodyPr wrap="square">
            <a:spAutoFit/>
          </a:bodyPr>
          <a:lstStyle/>
          <a:p>
            <a:pPr algn="just"/>
            <a:r>
              <a:rPr lang="es-EC" sz="1600" dirty="0" smtClean="0"/>
              <a:t>Desconocimiento </a:t>
            </a:r>
            <a:r>
              <a:rPr lang="es-EC" sz="1600" dirty="0"/>
              <a:t>sobre el potencial biomásico que los sectores agrícolas e industriales </a:t>
            </a:r>
            <a:r>
              <a:rPr lang="es-EC" sz="1600" dirty="0" smtClean="0"/>
              <a:t>disponen (Galán, 2016).</a:t>
            </a:r>
            <a:endParaRPr lang="es-EC" sz="1600" dirty="0"/>
          </a:p>
        </p:txBody>
      </p:sp>
      <p:sp>
        <p:nvSpPr>
          <p:cNvPr id="5" name="Rectángulo 4"/>
          <p:cNvSpPr/>
          <p:nvPr/>
        </p:nvSpPr>
        <p:spPr>
          <a:xfrm>
            <a:off x="4211779" y="4313008"/>
            <a:ext cx="4572000" cy="1077218"/>
          </a:xfrm>
          <a:prstGeom prst="rect">
            <a:avLst/>
          </a:prstGeom>
          <a:ln>
            <a:solidFill>
              <a:schemeClr val="accent6">
                <a:lumMod val="50000"/>
              </a:schemeClr>
            </a:solidFill>
          </a:ln>
        </p:spPr>
        <p:txBody>
          <a:bodyPr>
            <a:spAutoFit/>
          </a:bodyPr>
          <a:lstStyle/>
          <a:p>
            <a:r>
              <a:rPr lang="es-EC" sz="1600" dirty="0" smtClean="0"/>
              <a:t>Oportunidad </a:t>
            </a:r>
            <a:r>
              <a:rPr lang="es-EC" sz="1600" dirty="0"/>
              <a:t>para la investigación y diversificación de la matriz energética nacional, protección del medio ambiente y la valorización de las cadenas agrícolas e industriales.</a:t>
            </a:r>
          </a:p>
        </p:txBody>
      </p:sp>
      <p:sp>
        <p:nvSpPr>
          <p:cNvPr id="6" name="Rectángulo 5"/>
          <p:cNvSpPr/>
          <p:nvPr/>
        </p:nvSpPr>
        <p:spPr>
          <a:xfrm>
            <a:off x="4211779" y="2514208"/>
            <a:ext cx="4402820" cy="1323439"/>
          </a:xfrm>
          <a:prstGeom prst="rect">
            <a:avLst/>
          </a:prstGeom>
          <a:ln>
            <a:solidFill>
              <a:schemeClr val="accent6">
                <a:lumMod val="50000"/>
              </a:schemeClr>
            </a:solidFill>
          </a:ln>
        </p:spPr>
        <p:txBody>
          <a:bodyPr wrap="square">
            <a:spAutoFit/>
          </a:bodyPr>
          <a:lstStyle/>
          <a:p>
            <a:r>
              <a:rPr lang="es-EC" sz="1600" dirty="0"/>
              <a:t>En la provincia de El Oro, el cultivo de banano es el principal factor estabilizador social de la región, ya que representa una de las fuentes generadoras de empleo más importantes (Castañeda S, Jaramillo J, &amp; Cotes T, 2010), </a:t>
            </a:r>
          </a:p>
        </p:txBody>
      </p:sp>
      <p:sp>
        <p:nvSpPr>
          <p:cNvPr id="8" name="Título 1">
            <a:extLst>
              <a:ext uri="{FF2B5EF4-FFF2-40B4-BE49-F238E27FC236}">
                <a16:creationId xmlns:a16="http://schemas.microsoft.com/office/drawing/2014/main" id="{2C049BD4-25FF-2F4E-A4BD-D997BB73ABE6}"/>
              </a:ext>
            </a:extLst>
          </p:cNvPr>
          <p:cNvSpPr>
            <a:spLocks noGrp="1"/>
          </p:cNvSpPr>
          <p:nvPr>
            <p:ph type="title"/>
          </p:nvPr>
        </p:nvSpPr>
        <p:spPr>
          <a:xfrm>
            <a:off x="814491" y="203029"/>
            <a:ext cx="2995508" cy="756879"/>
          </a:xfrm>
        </p:spPr>
        <p:txBody>
          <a:bodyPr/>
          <a:lstStyle/>
          <a:p>
            <a:r>
              <a:rPr lang="es-EC" dirty="0" smtClean="0">
                <a:latin typeface="Tw Cen MT Condensed Extra Bold" panose="020B0803020202020204" pitchFamily="34" charset="0"/>
              </a:rPr>
              <a:t>Justificación</a:t>
            </a:r>
            <a:endParaRPr lang="es-EC" dirty="0">
              <a:latin typeface="Tw Cen MT Condensed Extra Bold" panose="020B0803020202020204" pitchFamily="34" charset="0"/>
            </a:endParaRPr>
          </a:p>
        </p:txBody>
      </p:sp>
      <p:sp>
        <p:nvSpPr>
          <p:cNvPr id="9" name="Flecha derecha 8"/>
          <p:cNvSpPr/>
          <p:nvPr/>
        </p:nvSpPr>
        <p:spPr>
          <a:xfrm>
            <a:off x="149975" y="453304"/>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3" name="Flecha abajo 2"/>
          <p:cNvSpPr/>
          <p:nvPr/>
        </p:nvSpPr>
        <p:spPr>
          <a:xfrm>
            <a:off x="6550270" y="2129832"/>
            <a:ext cx="209284" cy="278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lecha abajo 9"/>
          <p:cNvSpPr/>
          <p:nvPr/>
        </p:nvSpPr>
        <p:spPr>
          <a:xfrm>
            <a:off x="6499582" y="3941164"/>
            <a:ext cx="209284" cy="278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3794" name="Picture 2" descr="Ver las imágenes de ori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491" y="1715802"/>
            <a:ext cx="3012954" cy="2920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920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779099" y="141374"/>
            <a:ext cx="3500236" cy="887125"/>
          </a:xfrm>
        </p:spPr>
        <p:txBody>
          <a:bodyPr/>
          <a:lstStyle/>
          <a:p>
            <a:r>
              <a:rPr lang="es-EC" dirty="0" smtClean="0">
                <a:latin typeface="Tw Cen MT Condensed Extra Bold" panose="020B0803020202020204" pitchFamily="34" charset="0"/>
              </a:rPr>
              <a:t>Área de estudio</a:t>
            </a:r>
            <a:endParaRPr lang="es-EC" dirty="0">
              <a:latin typeface="Tw Cen MT Condensed Extra Bold" panose="020B0803020202020204" pitchFamily="34" charset="0"/>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1" r="49214"/>
          <a:stretch/>
        </p:blipFill>
        <p:spPr>
          <a:xfrm>
            <a:off x="640554" y="1081807"/>
            <a:ext cx="4210639" cy="4416337"/>
          </a:xfrm>
          <a:prstGeom prst="rect">
            <a:avLst/>
          </a:prstGeom>
          <a:ln>
            <a:solidFill>
              <a:schemeClr val="tx1"/>
            </a:solidFill>
          </a:ln>
        </p:spPr>
      </p:pic>
      <mc:AlternateContent xmlns:mc="http://schemas.openxmlformats.org/markup-compatibility/2006" xmlns:a14="http://schemas.microsoft.com/office/drawing/2010/main">
        <mc:Choice Requires="a14">
          <p:sp>
            <p:nvSpPr>
              <p:cNvPr id="4" name="Rectángulo 3"/>
              <p:cNvSpPr/>
              <p:nvPr/>
            </p:nvSpPr>
            <p:spPr>
              <a:xfrm>
                <a:off x="5114430" y="1081807"/>
                <a:ext cx="3655498" cy="1477328"/>
              </a:xfrm>
              <a:prstGeom prst="rect">
                <a:avLst/>
              </a:prstGeom>
            </p:spPr>
            <p:txBody>
              <a:bodyPr wrap="square">
                <a:spAutoFit/>
              </a:bodyPr>
              <a:lstStyle/>
              <a:p>
                <a:r>
                  <a:rPr lang="es-EC" b="1" i="1" dirty="0" smtClean="0"/>
                  <a:t>Provincia de El Oro</a:t>
                </a:r>
              </a:p>
              <a:p>
                <a:r>
                  <a:rPr lang="es-EC" dirty="0" smtClean="0"/>
                  <a:t>Superficie total: 5 </a:t>
                </a:r>
                <a:r>
                  <a:rPr lang="es-EC" dirty="0"/>
                  <a:t>767 </a:t>
                </a:r>
                <a14:m>
                  <m:oMath xmlns:m="http://schemas.openxmlformats.org/officeDocument/2006/math">
                    <m:sSup>
                      <m:sSupPr>
                        <m:ctrlPr>
                          <a:rPr lang="es-EC" i="1" smtClean="0">
                            <a:latin typeface="Cambria Math" panose="02040503050406030204" pitchFamily="18" charset="0"/>
                          </a:rPr>
                        </m:ctrlPr>
                      </m:sSupPr>
                      <m:e>
                        <m:r>
                          <a:rPr lang="es-EC" b="0" i="1" smtClean="0">
                            <a:latin typeface="Cambria Math" panose="02040503050406030204" pitchFamily="18" charset="0"/>
                          </a:rPr>
                          <m:t>𝑘𝑚</m:t>
                        </m:r>
                      </m:e>
                      <m:sup>
                        <m:r>
                          <a:rPr lang="es-EC" b="0" i="1" smtClean="0">
                            <a:latin typeface="Cambria Math" panose="02040503050406030204" pitchFamily="18" charset="0"/>
                          </a:rPr>
                          <m:t>2</m:t>
                        </m:r>
                      </m:sup>
                    </m:sSup>
                  </m:oMath>
                </a14:m>
                <a:r>
                  <a:rPr lang="es-EC" dirty="0" smtClean="0"/>
                  <a:t>. </a:t>
                </a:r>
                <a:endParaRPr lang="es-EC" dirty="0"/>
              </a:p>
              <a:p>
                <a:r>
                  <a:rPr lang="es-EC" dirty="0" smtClean="0"/>
                  <a:t>Clima </a:t>
                </a:r>
                <a:r>
                  <a:rPr lang="es-EC" dirty="0"/>
                  <a:t>tropical seco mega </a:t>
                </a:r>
                <a:r>
                  <a:rPr lang="es-EC" dirty="0" smtClean="0"/>
                  <a:t>térmico.</a:t>
                </a:r>
              </a:p>
              <a:p>
                <a:r>
                  <a:rPr lang="es-EC" dirty="0" smtClean="0"/>
                  <a:t>Temperatura </a:t>
                </a:r>
                <a:r>
                  <a:rPr lang="es-EC" dirty="0"/>
                  <a:t>promedio anual de 25 ° C</a:t>
                </a:r>
              </a:p>
            </p:txBody>
          </p:sp>
        </mc:Choice>
        <mc:Fallback xmlns="">
          <p:sp>
            <p:nvSpPr>
              <p:cNvPr id="4" name="Rectángulo 3"/>
              <p:cNvSpPr>
                <a:spLocks noRot="1" noChangeAspect="1" noMove="1" noResize="1" noEditPoints="1" noAdjustHandles="1" noChangeArrowheads="1" noChangeShapeType="1" noTextEdit="1"/>
              </p:cNvSpPr>
              <p:nvPr/>
            </p:nvSpPr>
            <p:spPr>
              <a:xfrm>
                <a:off x="5114430" y="1081807"/>
                <a:ext cx="3655498" cy="1477328"/>
              </a:xfrm>
              <a:prstGeom prst="rect">
                <a:avLst/>
              </a:prstGeom>
              <a:blipFill>
                <a:blip r:embed="rId4"/>
                <a:stretch>
                  <a:fillRect l="-1500" t="-2058" b="-5350"/>
                </a:stretch>
              </a:blipFill>
            </p:spPr>
            <p:txBody>
              <a:bodyPr/>
              <a:lstStyle/>
              <a:p>
                <a:r>
                  <a:rPr lang="es-EC">
                    <a:noFill/>
                  </a:rPr>
                  <a:t> </a:t>
                </a:r>
              </a:p>
            </p:txBody>
          </p:sp>
        </mc:Fallback>
      </mc:AlternateContent>
      <p:sp>
        <p:nvSpPr>
          <p:cNvPr id="6" name="Flecha derecha 5"/>
          <p:cNvSpPr/>
          <p:nvPr/>
        </p:nvSpPr>
        <p:spPr>
          <a:xfrm>
            <a:off x="149975" y="453304"/>
            <a:ext cx="629124" cy="26326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B050"/>
              </a:solidFill>
            </a:endParaRPr>
          </a:p>
        </p:txBody>
      </p:sp>
      <p:sp>
        <p:nvSpPr>
          <p:cNvPr id="5" name="Rectángulo 4"/>
          <p:cNvSpPr/>
          <p:nvPr/>
        </p:nvSpPr>
        <p:spPr>
          <a:xfrm>
            <a:off x="5114429" y="4110596"/>
            <a:ext cx="3360614" cy="1569660"/>
          </a:xfrm>
          <a:prstGeom prst="rect">
            <a:avLst/>
          </a:prstGeom>
        </p:spPr>
        <p:txBody>
          <a:bodyPr wrap="square">
            <a:spAutoFit/>
          </a:bodyPr>
          <a:lstStyle/>
          <a:p>
            <a:r>
              <a:rPr lang="es-EC" sz="1600" b="1" dirty="0" smtClean="0"/>
              <a:t>Cultivos de banano se concentran en: </a:t>
            </a:r>
            <a:r>
              <a:rPr lang="es-EC" sz="1600" dirty="0"/>
              <a:t>El Guabo, Machala, Pasaje, Santa Rosa y </a:t>
            </a:r>
            <a:r>
              <a:rPr lang="es-EC" sz="1600" dirty="0" smtClean="0"/>
              <a:t>Arenillas.</a:t>
            </a:r>
          </a:p>
          <a:p>
            <a:r>
              <a:rPr lang="es-EC" sz="1600" dirty="0" smtClean="0"/>
              <a:t>Representan el </a:t>
            </a:r>
            <a:r>
              <a:rPr lang="es-EC" sz="1600" b="1" dirty="0" smtClean="0"/>
              <a:t>15,9</a:t>
            </a:r>
            <a:r>
              <a:rPr lang="es-EC" sz="1600" b="1" dirty="0"/>
              <a:t>% </a:t>
            </a:r>
            <a:r>
              <a:rPr lang="es-EC" sz="1600" dirty="0"/>
              <a:t>del total de la superficie nacional cultivada de banano (INEC, 2019),</a:t>
            </a:r>
          </a:p>
        </p:txBody>
      </p:sp>
    </p:spTree>
    <p:extLst>
      <p:ext uri="{BB962C8B-B14F-4D97-AF65-F5344CB8AC3E}">
        <p14:creationId xmlns:p14="http://schemas.microsoft.com/office/powerpoint/2010/main" val="339028865"/>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7" id="{D45A9879-0F77-8E48-B5AC-8774D2A9E744}" vid="{CAE7D867-3C7F-DE41-A776-2D7EB1B4045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de Office</Template>
  <TotalTime>1344</TotalTime>
  <Words>2447</Words>
  <Application>Microsoft Office PowerPoint</Application>
  <PresentationFormat>Presentación en pantalla (4:3)</PresentationFormat>
  <Paragraphs>233</Paragraphs>
  <Slides>49</Slides>
  <Notes>3</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49</vt:i4>
      </vt:variant>
    </vt:vector>
  </HeadingPairs>
  <TitlesOfParts>
    <vt:vector size="59" baseType="lpstr">
      <vt:lpstr>Arial</vt:lpstr>
      <vt:lpstr>Calibri</vt:lpstr>
      <vt:lpstr>Calibri Light</vt:lpstr>
      <vt:lpstr>Cambria Math</vt:lpstr>
      <vt:lpstr>DengXian</vt:lpstr>
      <vt:lpstr>Segoe UI Semibold</vt:lpstr>
      <vt:lpstr>Times New Roman</vt:lpstr>
      <vt:lpstr>Tw Cen MT</vt:lpstr>
      <vt:lpstr>Tw Cen MT Condensed Extra Bold</vt:lpstr>
      <vt:lpstr>Tema de Office</vt:lpstr>
      <vt:lpstr>Evaluación geoespacial para la ubicación de sitios potenciales de una central de  biomasa residual agrícola de banano en la provincia de El Oro, basada en SIG y análisis  multicriterio.</vt:lpstr>
      <vt:lpstr>Presentación de PowerPoint</vt:lpstr>
      <vt:lpstr>Introducción</vt:lpstr>
      <vt:lpstr>Antecedentes</vt:lpstr>
      <vt:lpstr>Planteamiento del problema</vt:lpstr>
      <vt:lpstr>Planteamiento del problema</vt:lpstr>
      <vt:lpstr>Justificación</vt:lpstr>
      <vt:lpstr>Justificación</vt:lpstr>
      <vt:lpstr>Área de estudio</vt:lpstr>
      <vt:lpstr>Objetivo General</vt:lpstr>
      <vt:lpstr>Objetivos específicos</vt:lpstr>
      <vt:lpstr>Marco Teórico</vt:lpstr>
      <vt:lpstr>Presentación de PowerPoint</vt:lpstr>
      <vt:lpstr>Generalidades de la biomasa</vt:lpstr>
      <vt:lpstr>Generalidades de la biomasa</vt:lpstr>
      <vt:lpstr>Banano </vt:lpstr>
      <vt:lpstr>Energías Renovables </vt:lpstr>
      <vt:lpstr>Sistemas de Información Geográfica -SIG</vt:lpstr>
      <vt:lpstr>Evaluación Multicriterio</vt:lpstr>
      <vt:lpstr>Proceso de Análisis Jerárquico</vt:lpstr>
      <vt:lpstr>Índice de consistencia</vt:lpstr>
      <vt:lpstr>Normalización de factores</vt:lpstr>
      <vt:lpstr>Factores y restricciones</vt:lpstr>
      <vt:lpstr>Metodología</vt:lpstr>
      <vt:lpstr>Recopilación de información</vt:lpstr>
      <vt:lpstr>Presentación de PowerPoint</vt:lpstr>
      <vt:lpstr>Presentación de PowerPoint</vt:lpstr>
      <vt:lpstr>Presentación de PowerPoint</vt:lpstr>
      <vt:lpstr>Modelamiento de Factores Parciales</vt:lpstr>
      <vt:lpstr>Modelamiento de Factores Parciales</vt:lpstr>
      <vt:lpstr>Modelamiento de Factores Parciales</vt:lpstr>
      <vt:lpstr>Modelamiento de Factores Parciales</vt:lpstr>
      <vt:lpstr>Modelamiento de Factores Parciales</vt:lpstr>
      <vt:lpstr>Índice de aptitud ponderado</vt:lpstr>
      <vt:lpstr>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GINELLA JACOME</dc:creator>
  <cp:lastModifiedBy>CompuTecnology</cp:lastModifiedBy>
  <cp:revision>109</cp:revision>
  <dcterms:created xsi:type="dcterms:W3CDTF">2018-06-02T17:22:29Z</dcterms:created>
  <dcterms:modified xsi:type="dcterms:W3CDTF">2021-09-07T14:25:05Z</dcterms:modified>
</cp:coreProperties>
</file>