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5.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6.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7.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9.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10.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1.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6" r:id="rId2"/>
    <p:sldId id="259" r:id="rId3"/>
    <p:sldId id="261" r:id="rId4"/>
    <p:sldId id="341" r:id="rId5"/>
    <p:sldId id="343" r:id="rId6"/>
    <p:sldId id="342" r:id="rId7"/>
    <p:sldId id="344" r:id="rId8"/>
    <p:sldId id="330" r:id="rId9"/>
    <p:sldId id="331" r:id="rId10"/>
    <p:sldId id="332" r:id="rId11"/>
    <p:sldId id="333" r:id="rId12"/>
    <p:sldId id="334" r:id="rId13"/>
    <p:sldId id="335" r:id="rId14"/>
    <p:sldId id="337" r:id="rId15"/>
    <p:sldId id="338" r:id="rId16"/>
    <p:sldId id="339" r:id="rId17"/>
    <p:sldId id="340" r:id="rId18"/>
    <p:sldId id="327" r:id="rId1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uario\Desktop\tesis%202\Informacion%20tesis\CONSOLIDADO%20MENSU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uario\Desktop\tesis%202\Informacion%20tesis\CONSOLIDADO%20MENSU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uario\Desktop\tesis%202\Informacion%20tesis\CONSOLIDADO%20MENSUA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uario\Desktop\tesis%202\Informacion%20tesis\CONSOLIDADO%20MENSUA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uario\Desktop\tesis%202\Informacion%20tesis\CONSOLIDADO%20MENSUAL.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b="1"/>
              <a:t>Evolucion del Activo, Pasivo y Patrimonio </a:t>
            </a:r>
            <a:br>
              <a:rPr lang="en-US" b="1"/>
            </a:br>
            <a:r>
              <a:rPr lang="en-US" b="1"/>
              <a:t>Bancos Medianos del Ecuador (En millones)</a:t>
            </a:r>
          </a:p>
        </c:rich>
      </c:tx>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'EV EF'!$C$8</c:f>
              <c:strCache>
                <c:ptCount val="1"/>
                <c:pt idx="0">
                  <c:v>Activo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'EV EF'!$B$9:$B$14</c:f>
              <c:strCache>
                <c:ptCount val="6"/>
                <c:pt idx="0">
                  <c:v>Julio            2020</c:v>
                </c:pt>
                <c:pt idx="1">
                  <c:v>Agosto             2020</c:v>
                </c:pt>
                <c:pt idx="2">
                  <c:v>Septiembre 2020</c:v>
                </c:pt>
                <c:pt idx="3">
                  <c:v>Octubre         2020</c:v>
                </c:pt>
                <c:pt idx="4">
                  <c:v>Noviembre 2020</c:v>
                </c:pt>
                <c:pt idx="5">
                  <c:v>Diciembre 2020</c:v>
                </c:pt>
              </c:strCache>
            </c:strRef>
          </c:cat>
          <c:val>
            <c:numRef>
              <c:f>'EV EF'!$C$9:$C$14</c:f>
              <c:numCache>
                <c:formatCode>_ "$"* #,##0_ ;_ "$"* \-#,##0_ ;_ "$"* "-"??_ ;_ @_ </c:formatCode>
                <c:ptCount val="6"/>
                <c:pt idx="0">
                  <c:v>4475.9744062</c:v>
                </c:pt>
                <c:pt idx="1">
                  <c:v>4464.8712300100005</c:v>
                </c:pt>
                <c:pt idx="2">
                  <c:v>4525.1394154700001</c:v>
                </c:pt>
                <c:pt idx="3">
                  <c:v>4572.7244841199999</c:v>
                </c:pt>
                <c:pt idx="4">
                  <c:v>4551.8245581000001</c:v>
                </c:pt>
                <c:pt idx="5">
                  <c:v>4730.5622169500002</c:v>
                </c:pt>
              </c:numCache>
            </c:numRef>
          </c:val>
          <c:smooth val="0"/>
          <c:extLst>
            <c:ext xmlns:c16="http://schemas.microsoft.com/office/drawing/2014/chart" uri="{C3380CC4-5D6E-409C-BE32-E72D297353CC}">
              <c16:uniqueId val="{00000000-EE2D-4B7F-8CF3-3CD67FA646FD}"/>
            </c:ext>
          </c:extLst>
        </c:ser>
        <c:ser>
          <c:idx val="1"/>
          <c:order val="1"/>
          <c:tx>
            <c:strRef>
              <c:f>'EV EF'!$D$8</c:f>
              <c:strCache>
                <c:ptCount val="1"/>
                <c:pt idx="0">
                  <c:v>Pasivos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'EV EF'!$B$9:$B$14</c:f>
              <c:strCache>
                <c:ptCount val="6"/>
                <c:pt idx="0">
                  <c:v>Julio            2020</c:v>
                </c:pt>
                <c:pt idx="1">
                  <c:v>Agosto             2020</c:v>
                </c:pt>
                <c:pt idx="2">
                  <c:v>Septiembre 2020</c:v>
                </c:pt>
                <c:pt idx="3">
                  <c:v>Octubre         2020</c:v>
                </c:pt>
                <c:pt idx="4">
                  <c:v>Noviembre 2020</c:v>
                </c:pt>
                <c:pt idx="5">
                  <c:v>Diciembre 2020</c:v>
                </c:pt>
              </c:strCache>
            </c:strRef>
          </c:cat>
          <c:val>
            <c:numRef>
              <c:f>'EV EF'!$D$9:$D$14</c:f>
              <c:numCache>
                <c:formatCode>_ "$"* #,##0_ ;_ "$"* \-#,##0_ ;_ "$"* "-"??_ ;_ @_ </c:formatCode>
                <c:ptCount val="6"/>
                <c:pt idx="0">
                  <c:v>3930.8768870900003</c:v>
                </c:pt>
                <c:pt idx="1">
                  <c:v>3917.3314782599996</c:v>
                </c:pt>
                <c:pt idx="2">
                  <c:v>3976.9923518400001</c:v>
                </c:pt>
                <c:pt idx="3">
                  <c:v>4024.2526695899996</c:v>
                </c:pt>
                <c:pt idx="4">
                  <c:v>4013.7314107499997</c:v>
                </c:pt>
                <c:pt idx="5">
                  <c:v>4189.7365370199996</c:v>
                </c:pt>
              </c:numCache>
            </c:numRef>
          </c:val>
          <c:smooth val="0"/>
          <c:extLst>
            <c:ext xmlns:c16="http://schemas.microsoft.com/office/drawing/2014/chart" uri="{C3380CC4-5D6E-409C-BE32-E72D297353CC}">
              <c16:uniqueId val="{00000001-EE2D-4B7F-8CF3-3CD67FA646FD}"/>
            </c:ext>
          </c:extLst>
        </c:ser>
        <c:ser>
          <c:idx val="2"/>
          <c:order val="2"/>
          <c:tx>
            <c:strRef>
              <c:f>'EV EF'!$E$8</c:f>
              <c:strCache>
                <c:ptCount val="1"/>
                <c:pt idx="0">
                  <c:v>Patrimonio</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'EV EF'!$B$9:$B$14</c:f>
              <c:strCache>
                <c:ptCount val="6"/>
                <c:pt idx="0">
                  <c:v>Julio            2020</c:v>
                </c:pt>
                <c:pt idx="1">
                  <c:v>Agosto             2020</c:v>
                </c:pt>
                <c:pt idx="2">
                  <c:v>Septiembre 2020</c:v>
                </c:pt>
                <c:pt idx="3">
                  <c:v>Octubre         2020</c:v>
                </c:pt>
                <c:pt idx="4">
                  <c:v>Noviembre 2020</c:v>
                </c:pt>
                <c:pt idx="5">
                  <c:v>Diciembre 2020</c:v>
                </c:pt>
              </c:strCache>
            </c:strRef>
          </c:cat>
          <c:val>
            <c:numRef>
              <c:f>'EV EF'!$E$9:$E$14</c:f>
              <c:numCache>
                <c:formatCode>_ "$"* #,##0_ ;_ "$"* \-#,##0_ ;_ "$"* "-"??_ ;_ @_ </c:formatCode>
                <c:ptCount val="6"/>
                <c:pt idx="0">
                  <c:v>526.93024186000002</c:v>
                </c:pt>
                <c:pt idx="1">
                  <c:v>530.48389206000002</c:v>
                </c:pt>
                <c:pt idx="2">
                  <c:v>533.36396771</c:v>
                </c:pt>
                <c:pt idx="3">
                  <c:v>531.43647986999997</c:v>
                </c:pt>
                <c:pt idx="4">
                  <c:v>522.57850122000002</c:v>
                </c:pt>
                <c:pt idx="5">
                  <c:v>540.82567992999998</c:v>
                </c:pt>
              </c:numCache>
            </c:numRef>
          </c:val>
          <c:smooth val="0"/>
          <c:extLst>
            <c:ext xmlns:c16="http://schemas.microsoft.com/office/drawing/2014/chart" uri="{C3380CC4-5D6E-409C-BE32-E72D297353CC}">
              <c16:uniqueId val="{00000002-EE2D-4B7F-8CF3-3CD67FA646FD}"/>
            </c:ext>
          </c:extLst>
        </c:ser>
        <c:dLbls>
          <c:showLegendKey val="0"/>
          <c:showVal val="1"/>
          <c:showCatName val="0"/>
          <c:showSerName val="0"/>
          <c:showPercent val="0"/>
          <c:showBubbleSize val="0"/>
        </c:dLbls>
        <c:marker val="1"/>
        <c:smooth val="0"/>
        <c:axId val="1594554160"/>
        <c:axId val="1594764336"/>
      </c:lineChart>
      <c:catAx>
        <c:axId val="159455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94764336"/>
        <c:crosses val="autoZero"/>
        <c:auto val="1"/>
        <c:lblAlgn val="ctr"/>
        <c:lblOffset val="100"/>
        <c:noMultiLvlLbl val="0"/>
      </c:catAx>
      <c:valAx>
        <c:axId val="159476433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94554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a:t>Captaciones (en millones)</a:t>
            </a: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DEP!$B$80</c:f>
              <c:strCache>
                <c:ptCount val="1"/>
                <c:pt idx="0">
                  <c:v>Depósitos a la vista</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DEP!$C$79:$H$79</c:f>
              <c:strCache>
                <c:ptCount val="6"/>
                <c:pt idx="0">
                  <c:v>Julio        2020</c:v>
                </c:pt>
                <c:pt idx="1">
                  <c:v>Agosto 2020</c:v>
                </c:pt>
                <c:pt idx="2">
                  <c:v>Septiembre 2020</c:v>
                </c:pt>
                <c:pt idx="3">
                  <c:v>Octubre 2020</c:v>
                </c:pt>
                <c:pt idx="4">
                  <c:v>Noviembre 2020</c:v>
                </c:pt>
                <c:pt idx="5">
                  <c:v>Diciembre 2020</c:v>
                </c:pt>
              </c:strCache>
            </c:strRef>
          </c:cat>
          <c:val>
            <c:numRef>
              <c:f>DEP!$C$80:$H$80</c:f>
              <c:numCache>
                <c:formatCode>_ "$"* #,##0_ ;_ "$"* \-#,##0_ ;_ "$"* "-"??_ ;_ @_ </c:formatCode>
                <c:ptCount val="6"/>
                <c:pt idx="0">
                  <c:v>1730.0741631600001</c:v>
                </c:pt>
                <c:pt idx="1">
                  <c:v>1698.89843393</c:v>
                </c:pt>
                <c:pt idx="2">
                  <c:v>1746.4611213399999</c:v>
                </c:pt>
                <c:pt idx="3">
                  <c:v>1772.66183256</c:v>
                </c:pt>
                <c:pt idx="4">
                  <c:v>1739.7740452</c:v>
                </c:pt>
                <c:pt idx="5">
                  <c:v>1911.4649494600001</c:v>
                </c:pt>
              </c:numCache>
            </c:numRef>
          </c:val>
          <c:extLst>
            <c:ext xmlns:c16="http://schemas.microsoft.com/office/drawing/2014/chart" uri="{C3380CC4-5D6E-409C-BE32-E72D297353CC}">
              <c16:uniqueId val="{00000000-A193-4B11-ACFA-2362D7E1AA8D}"/>
            </c:ext>
          </c:extLst>
        </c:ser>
        <c:ser>
          <c:idx val="1"/>
          <c:order val="1"/>
          <c:tx>
            <c:strRef>
              <c:f>DEP!$B$81</c:f>
              <c:strCache>
                <c:ptCount val="1"/>
                <c:pt idx="0">
                  <c:v>Depósitos a plazo</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DEP!$C$79:$H$79</c:f>
              <c:strCache>
                <c:ptCount val="6"/>
                <c:pt idx="0">
                  <c:v>Julio        2020</c:v>
                </c:pt>
                <c:pt idx="1">
                  <c:v>Agosto 2020</c:v>
                </c:pt>
                <c:pt idx="2">
                  <c:v>Septiembre 2020</c:v>
                </c:pt>
                <c:pt idx="3">
                  <c:v>Octubre 2020</c:v>
                </c:pt>
                <c:pt idx="4">
                  <c:v>Noviembre 2020</c:v>
                </c:pt>
                <c:pt idx="5">
                  <c:v>Diciembre 2020</c:v>
                </c:pt>
              </c:strCache>
            </c:strRef>
          </c:cat>
          <c:val>
            <c:numRef>
              <c:f>DEP!$C$81:$H$81</c:f>
              <c:numCache>
                <c:formatCode>_ "$"* #,##0_ ;_ "$"* \-#,##0_ ;_ "$"* "-"??_ ;_ @_ </c:formatCode>
                <c:ptCount val="6"/>
                <c:pt idx="0">
                  <c:v>1463.0807635199999</c:v>
                </c:pt>
                <c:pt idx="1">
                  <c:v>1476.1006689799999</c:v>
                </c:pt>
                <c:pt idx="2">
                  <c:v>1478.4456718699998</c:v>
                </c:pt>
                <c:pt idx="3">
                  <c:v>1511.5381699700001</c:v>
                </c:pt>
                <c:pt idx="4">
                  <c:v>1525.46416193</c:v>
                </c:pt>
                <c:pt idx="5">
                  <c:v>1526.3237821500002</c:v>
                </c:pt>
              </c:numCache>
            </c:numRef>
          </c:val>
          <c:extLst>
            <c:ext xmlns:c16="http://schemas.microsoft.com/office/drawing/2014/chart" uri="{C3380CC4-5D6E-409C-BE32-E72D297353CC}">
              <c16:uniqueId val="{00000001-A193-4B11-ACFA-2362D7E1AA8D}"/>
            </c:ext>
          </c:extLst>
        </c:ser>
        <c:dLbls>
          <c:showLegendKey val="0"/>
          <c:showVal val="1"/>
          <c:showCatName val="0"/>
          <c:showSerName val="0"/>
          <c:showPercent val="0"/>
          <c:showBubbleSize val="0"/>
        </c:dLbls>
        <c:gapWidth val="150"/>
        <c:shape val="box"/>
        <c:axId val="161177311"/>
        <c:axId val="161180639"/>
        <c:axId val="0"/>
      </c:bar3DChart>
      <c:catAx>
        <c:axId val="1611773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1180639"/>
        <c:crosses val="autoZero"/>
        <c:auto val="1"/>
        <c:lblAlgn val="ctr"/>
        <c:lblOffset val="100"/>
        <c:noMultiLvlLbl val="0"/>
      </c:catAx>
      <c:valAx>
        <c:axId val="161180639"/>
        <c:scaling>
          <c:orientation val="minMax"/>
        </c:scaling>
        <c:delete val="0"/>
        <c:axPos val="l"/>
        <c:majorGridlines>
          <c:spPr>
            <a:ln w="9525" cap="flat" cmpd="sng" algn="ctr">
              <a:solidFill>
                <a:schemeClr val="tx1">
                  <a:lumMod val="15000"/>
                  <a:lumOff val="85000"/>
                </a:schemeClr>
              </a:solidFill>
              <a:round/>
            </a:ln>
            <a:effectLst/>
          </c:spPr>
        </c:majorGridlines>
        <c:numFmt formatCode="_ &quot;$&quot;* #,##0_ ;_ &quot;$&quot;* \-#,##0_ ;_ &quot;$&quot;*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117731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r>
              <a:rPr lang="en-US" b="1"/>
              <a:t>Colocaciones (en millones)</a:t>
            </a:r>
          </a:p>
        </c:rich>
      </c:tx>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'Ind Cartera'!$C$2</c:f>
              <c:strCache>
                <c:ptCount val="1"/>
                <c:pt idx="0">
                  <c:v>CARTERA DE CRÉDITOS</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 Cartera'!$D$1:$I$1</c:f>
              <c:strCache>
                <c:ptCount val="6"/>
                <c:pt idx="0">
                  <c:v>Julio 2020</c:v>
                </c:pt>
                <c:pt idx="1">
                  <c:v>Agosto 2020</c:v>
                </c:pt>
                <c:pt idx="2">
                  <c:v>Septiembre 2020</c:v>
                </c:pt>
                <c:pt idx="3">
                  <c:v>Octubre 2020</c:v>
                </c:pt>
                <c:pt idx="4">
                  <c:v>Noviembre 2020</c:v>
                </c:pt>
                <c:pt idx="5">
                  <c:v>Diciembre 2020</c:v>
                </c:pt>
              </c:strCache>
            </c:strRef>
          </c:cat>
          <c:val>
            <c:numRef>
              <c:f>'Ind Cartera'!$D$2:$I$2</c:f>
              <c:numCache>
                <c:formatCode>_ * #,##0_ ;_ * \-#,##0_ ;_ * "-"??_ ;_ @_ </c:formatCode>
                <c:ptCount val="6"/>
                <c:pt idx="0">
                  <c:v>2700.9996665099998</c:v>
                </c:pt>
                <c:pt idx="1">
                  <c:v>2689.7352813899997</c:v>
                </c:pt>
                <c:pt idx="2">
                  <c:v>2663.9524081499999</c:v>
                </c:pt>
                <c:pt idx="3">
                  <c:v>2677.8933991999997</c:v>
                </c:pt>
                <c:pt idx="4">
                  <c:v>2690.74092488</c:v>
                </c:pt>
                <c:pt idx="5">
                  <c:v>2675.4147866399999</c:v>
                </c:pt>
              </c:numCache>
            </c:numRef>
          </c:val>
          <c:extLst>
            <c:ext xmlns:c16="http://schemas.microsoft.com/office/drawing/2014/chart" uri="{C3380CC4-5D6E-409C-BE32-E72D297353CC}">
              <c16:uniqueId val="{00000000-1FDC-4BFF-A281-0CF03747EC48}"/>
            </c:ext>
          </c:extLst>
        </c:ser>
        <c:ser>
          <c:idx val="1"/>
          <c:order val="1"/>
          <c:tx>
            <c:strRef>
              <c:f>'Ind Cartera'!$C$3</c:f>
              <c:strCache>
                <c:ptCount val="1"/>
                <c:pt idx="0">
                  <c:v>(PROVISIONES PARA CRÉDITOS INCOBRABLES)</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 Cartera'!$D$1:$I$1</c:f>
              <c:strCache>
                <c:ptCount val="6"/>
                <c:pt idx="0">
                  <c:v>Julio 2020</c:v>
                </c:pt>
                <c:pt idx="1">
                  <c:v>Agosto 2020</c:v>
                </c:pt>
                <c:pt idx="2">
                  <c:v>Septiembre 2020</c:v>
                </c:pt>
                <c:pt idx="3">
                  <c:v>Octubre 2020</c:v>
                </c:pt>
                <c:pt idx="4">
                  <c:v>Noviembre 2020</c:v>
                </c:pt>
                <c:pt idx="5">
                  <c:v>Diciembre 2020</c:v>
                </c:pt>
              </c:strCache>
            </c:strRef>
          </c:cat>
          <c:val>
            <c:numRef>
              <c:f>'Ind Cartera'!$D$3:$I$3</c:f>
              <c:numCache>
                <c:formatCode>_ * #,##0_ ;_ * \-#,##0_ ;_ * "-"??_ ;_ @_ </c:formatCode>
                <c:ptCount val="6"/>
                <c:pt idx="0">
                  <c:v>218.43328123999999</c:v>
                </c:pt>
                <c:pt idx="1">
                  <c:v>223.54347430000001</c:v>
                </c:pt>
                <c:pt idx="2">
                  <c:v>233.08793062000001</c:v>
                </c:pt>
                <c:pt idx="3">
                  <c:v>236.86370556999998</c:v>
                </c:pt>
                <c:pt idx="4">
                  <c:v>239.16189369999998</c:v>
                </c:pt>
                <c:pt idx="5">
                  <c:v>232.89335875</c:v>
                </c:pt>
              </c:numCache>
            </c:numRef>
          </c:val>
          <c:extLst>
            <c:ext xmlns:c16="http://schemas.microsoft.com/office/drawing/2014/chart" uri="{C3380CC4-5D6E-409C-BE32-E72D297353CC}">
              <c16:uniqueId val="{00000001-1FDC-4BFF-A281-0CF03747EC48}"/>
            </c:ext>
          </c:extLst>
        </c:ser>
        <c:dLbls>
          <c:showLegendKey val="0"/>
          <c:showVal val="0"/>
          <c:showCatName val="0"/>
          <c:showSerName val="0"/>
          <c:showPercent val="0"/>
          <c:showBubbleSize val="0"/>
        </c:dLbls>
        <c:gapWidth val="150"/>
        <c:shape val="box"/>
        <c:axId val="1860964287"/>
        <c:axId val="1860968031"/>
        <c:axId val="0"/>
      </c:bar3DChart>
      <c:catAx>
        <c:axId val="186096428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60968031"/>
        <c:crosses val="autoZero"/>
        <c:auto val="1"/>
        <c:lblAlgn val="ctr"/>
        <c:lblOffset val="100"/>
        <c:noMultiLvlLbl val="0"/>
      </c:catAx>
      <c:valAx>
        <c:axId val="1860968031"/>
        <c:scaling>
          <c:orientation val="minMax"/>
        </c:scaling>
        <c:delete val="0"/>
        <c:axPos val="l"/>
        <c:majorGridlines>
          <c:spPr>
            <a:ln w="9525" cap="flat" cmpd="sng" algn="ctr">
              <a:solidFill>
                <a:schemeClr val="tx1">
                  <a:lumMod val="15000"/>
                  <a:lumOff val="85000"/>
                </a:schemeClr>
              </a:solidFill>
              <a:round/>
            </a:ln>
            <a:effectLst/>
          </c:spPr>
        </c:majorGridlines>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6096428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b="1"/>
              <a:t>Evolución de la liquidez (en millones)</a:t>
            </a:r>
          </a:p>
        </c:rich>
      </c:tx>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0110347821435478"/>
          <c:y val="0.11779269895937487"/>
          <c:w val="0.83509188279491575"/>
          <c:h val="0.66241667592489728"/>
        </c:manualLayout>
      </c:layout>
      <c:barChart>
        <c:barDir val="col"/>
        <c:grouping val="clustered"/>
        <c:varyColors val="0"/>
        <c:ser>
          <c:idx val="0"/>
          <c:order val="0"/>
          <c:tx>
            <c:strRef>
              <c:f>'Liq Gen'!$B$18</c:f>
              <c:strCache>
                <c:ptCount val="1"/>
                <c:pt idx="0">
                  <c:v>Fondos Disponibles </c:v>
                </c:pt>
              </c:strCache>
            </c:strRef>
          </c:tx>
          <c:spPr>
            <a:solidFill>
              <a:schemeClr val="accent2"/>
            </a:solidFill>
            <a:ln>
              <a:noFill/>
            </a:ln>
            <a:effectLst/>
          </c:spPr>
          <c:invertIfNegative val="0"/>
          <c:cat>
            <c:strRef>
              <c:f>'Liq Gen'!$A$19:$A$24</c:f>
              <c:strCache>
                <c:ptCount val="6"/>
                <c:pt idx="0">
                  <c:v>Julio         2020</c:v>
                </c:pt>
                <c:pt idx="1">
                  <c:v>Agosto             2020</c:v>
                </c:pt>
                <c:pt idx="2">
                  <c:v>Septiembre 2020</c:v>
                </c:pt>
                <c:pt idx="3">
                  <c:v>Octubre     2020</c:v>
                </c:pt>
                <c:pt idx="4">
                  <c:v>Noviembre 2020</c:v>
                </c:pt>
                <c:pt idx="5">
                  <c:v>Diciembre 2020</c:v>
                </c:pt>
              </c:strCache>
            </c:strRef>
          </c:cat>
          <c:val>
            <c:numRef>
              <c:f>'Liq Gen'!$B$19:$B$24</c:f>
              <c:numCache>
                <c:formatCode>_(* #,##0.00_);_(* \(#,##0.00\);_(* "-"??_);_(@_)</c:formatCode>
                <c:ptCount val="6"/>
                <c:pt idx="0">
                  <c:v>979</c:v>
                </c:pt>
                <c:pt idx="1">
                  <c:v>955</c:v>
                </c:pt>
                <c:pt idx="2">
                  <c:v>1018</c:v>
                </c:pt>
                <c:pt idx="3">
                  <c:v>1046</c:v>
                </c:pt>
                <c:pt idx="4">
                  <c:v>1039</c:v>
                </c:pt>
                <c:pt idx="5">
                  <c:v>1168</c:v>
                </c:pt>
              </c:numCache>
            </c:numRef>
          </c:val>
          <c:extLst>
            <c:ext xmlns:c16="http://schemas.microsoft.com/office/drawing/2014/chart" uri="{C3380CC4-5D6E-409C-BE32-E72D297353CC}">
              <c16:uniqueId val="{00000000-F451-465E-9A54-3DB3493ED772}"/>
            </c:ext>
          </c:extLst>
        </c:ser>
        <c:ser>
          <c:idx val="1"/>
          <c:order val="1"/>
          <c:tx>
            <c:strRef>
              <c:f>'Liq Gen'!$C$18</c:f>
              <c:strCache>
                <c:ptCount val="1"/>
                <c:pt idx="0">
                  <c:v>Total de captaciones</c:v>
                </c:pt>
              </c:strCache>
            </c:strRef>
          </c:tx>
          <c:spPr>
            <a:solidFill>
              <a:schemeClr val="accent4"/>
            </a:solidFill>
            <a:ln>
              <a:noFill/>
            </a:ln>
            <a:effectLst/>
          </c:spPr>
          <c:invertIfNegative val="0"/>
          <c:cat>
            <c:strRef>
              <c:f>'Liq Gen'!$A$19:$A$24</c:f>
              <c:strCache>
                <c:ptCount val="6"/>
                <c:pt idx="0">
                  <c:v>Julio         2020</c:v>
                </c:pt>
                <c:pt idx="1">
                  <c:v>Agosto             2020</c:v>
                </c:pt>
                <c:pt idx="2">
                  <c:v>Septiembre 2020</c:v>
                </c:pt>
                <c:pt idx="3">
                  <c:v>Octubre     2020</c:v>
                </c:pt>
                <c:pt idx="4">
                  <c:v>Noviembre 2020</c:v>
                </c:pt>
                <c:pt idx="5">
                  <c:v>Diciembre 2020</c:v>
                </c:pt>
              </c:strCache>
            </c:strRef>
          </c:cat>
          <c:val>
            <c:numRef>
              <c:f>'Liq Gen'!$C$19:$C$24</c:f>
              <c:numCache>
                <c:formatCode>_ * #,##0_ ;_ * \-#,##0_ ;_ * "-"??_ ;_ @_ </c:formatCode>
                <c:ptCount val="6"/>
                <c:pt idx="0">
                  <c:v>2401.5408581500001</c:v>
                </c:pt>
                <c:pt idx="1">
                  <c:v>2373.4271509700002</c:v>
                </c:pt>
                <c:pt idx="2">
                  <c:v>2430.6680224699999</c:v>
                </c:pt>
                <c:pt idx="3">
                  <c:v>2506.5227053500003</c:v>
                </c:pt>
                <c:pt idx="4">
                  <c:v>2472.9604668000002</c:v>
                </c:pt>
                <c:pt idx="5">
                  <c:v>2631.37384277</c:v>
                </c:pt>
              </c:numCache>
            </c:numRef>
          </c:val>
          <c:extLst>
            <c:ext xmlns:c16="http://schemas.microsoft.com/office/drawing/2014/chart" uri="{C3380CC4-5D6E-409C-BE32-E72D297353CC}">
              <c16:uniqueId val="{00000001-F451-465E-9A54-3DB3493ED772}"/>
            </c:ext>
          </c:extLst>
        </c:ser>
        <c:dLbls>
          <c:showLegendKey val="0"/>
          <c:showVal val="0"/>
          <c:showCatName val="0"/>
          <c:showSerName val="0"/>
          <c:showPercent val="0"/>
          <c:showBubbleSize val="0"/>
        </c:dLbls>
        <c:gapWidth val="150"/>
        <c:axId val="618236336"/>
        <c:axId val="618245488"/>
      </c:barChart>
      <c:lineChart>
        <c:grouping val="standard"/>
        <c:varyColors val="0"/>
        <c:ser>
          <c:idx val="2"/>
          <c:order val="2"/>
          <c:tx>
            <c:strRef>
              <c:f>'Liq Gen'!$D$18</c:f>
              <c:strCache>
                <c:ptCount val="1"/>
                <c:pt idx="0">
                  <c:v>Liquidez</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'Liq Gen'!$A$19:$A$24</c:f>
              <c:strCache>
                <c:ptCount val="6"/>
                <c:pt idx="0">
                  <c:v>Julio         2020</c:v>
                </c:pt>
                <c:pt idx="1">
                  <c:v>Agosto             2020</c:v>
                </c:pt>
                <c:pt idx="2">
                  <c:v>Septiembre 2020</c:v>
                </c:pt>
                <c:pt idx="3">
                  <c:v>Octubre     2020</c:v>
                </c:pt>
                <c:pt idx="4">
                  <c:v>Noviembre 2020</c:v>
                </c:pt>
                <c:pt idx="5">
                  <c:v>Diciembre 2020</c:v>
                </c:pt>
              </c:strCache>
            </c:strRef>
          </c:cat>
          <c:val>
            <c:numRef>
              <c:f>'Liq Gen'!$D$19:$D$24</c:f>
              <c:numCache>
                <c:formatCode>0%</c:formatCode>
                <c:ptCount val="6"/>
                <c:pt idx="0">
                  <c:v>0.41</c:v>
                </c:pt>
                <c:pt idx="1">
                  <c:v>0.4</c:v>
                </c:pt>
                <c:pt idx="2">
                  <c:v>0.42</c:v>
                </c:pt>
                <c:pt idx="3">
                  <c:v>0.42</c:v>
                </c:pt>
                <c:pt idx="4">
                  <c:v>0.42</c:v>
                </c:pt>
                <c:pt idx="5">
                  <c:v>0.44</c:v>
                </c:pt>
              </c:numCache>
            </c:numRef>
          </c:val>
          <c:smooth val="0"/>
          <c:extLst>
            <c:ext xmlns:c16="http://schemas.microsoft.com/office/drawing/2014/chart" uri="{C3380CC4-5D6E-409C-BE32-E72D297353CC}">
              <c16:uniqueId val="{00000002-F451-465E-9A54-3DB3493ED772}"/>
            </c:ext>
          </c:extLst>
        </c:ser>
        <c:dLbls>
          <c:showLegendKey val="0"/>
          <c:showVal val="0"/>
          <c:showCatName val="0"/>
          <c:showSerName val="0"/>
          <c:showPercent val="0"/>
          <c:showBubbleSize val="0"/>
        </c:dLbls>
        <c:marker val="1"/>
        <c:smooth val="0"/>
        <c:axId val="618229680"/>
        <c:axId val="618246320"/>
      </c:lineChart>
      <c:catAx>
        <c:axId val="618236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18245488"/>
        <c:crosses val="autoZero"/>
        <c:auto val="1"/>
        <c:lblAlgn val="ctr"/>
        <c:lblOffset val="100"/>
        <c:noMultiLvlLbl val="0"/>
      </c:catAx>
      <c:valAx>
        <c:axId val="6182454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18236336"/>
        <c:crosses val="autoZero"/>
        <c:crossBetween val="between"/>
      </c:valAx>
      <c:valAx>
        <c:axId val="618246320"/>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18229680"/>
        <c:crosses val="max"/>
        <c:crossBetween val="between"/>
      </c:valAx>
      <c:catAx>
        <c:axId val="618229680"/>
        <c:scaling>
          <c:orientation val="minMax"/>
        </c:scaling>
        <c:delete val="1"/>
        <c:axPos val="b"/>
        <c:numFmt formatCode="General" sourceLinked="1"/>
        <c:majorTickMark val="none"/>
        <c:minorTickMark val="none"/>
        <c:tickLblPos val="nextTo"/>
        <c:crossAx val="61824632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t>Morosidad (en millones)</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'Mor y cob'!$A$3</c:f>
              <c:strCache>
                <c:ptCount val="1"/>
                <c:pt idx="0">
                  <c:v> Total Cartera Improductiva </c:v>
                </c:pt>
              </c:strCache>
            </c:strRef>
          </c:tx>
          <c:spPr>
            <a:solidFill>
              <a:schemeClr val="accent2"/>
            </a:solidFill>
            <a:ln>
              <a:noFill/>
            </a:ln>
            <a:effectLst/>
          </c:spPr>
          <c:invertIfNegative val="0"/>
          <c:cat>
            <c:strRef>
              <c:f>'Mor y cob'!$B$2:$G$2</c:f>
              <c:strCache>
                <c:ptCount val="6"/>
                <c:pt idx="0">
                  <c:v>Julio       2020</c:v>
                </c:pt>
                <c:pt idx="1">
                  <c:v>Agosto     2020</c:v>
                </c:pt>
                <c:pt idx="2">
                  <c:v>Septiembre 2020</c:v>
                </c:pt>
                <c:pt idx="3">
                  <c:v>Octubre     2020</c:v>
                </c:pt>
                <c:pt idx="4">
                  <c:v>Noviembre 2020</c:v>
                </c:pt>
                <c:pt idx="5">
                  <c:v>Diciembre 2020</c:v>
                </c:pt>
              </c:strCache>
            </c:strRef>
          </c:cat>
          <c:val>
            <c:numRef>
              <c:f>'Mor y cob'!$B$3:$G$3</c:f>
              <c:numCache>
                <c:formatCode>_("$"* #,##0.00_);_("$"* \(#,##0.00\);_("$"* "-"??_);_(@_)</c:formatCode>
                <c:ptCount val="6"/>
                <c:pt idx="0">
                  <c:v>61.488004230000008</c:v>
                </c:pt>
                <c:pt idx="1">
                  <c:v>67.609682460000002</c:v>
                </c:pt>
                <c:pt idx="2">
                  <c:v>143.86150572000003</c:v>
                </c:pt>
                <c:pt idx="3">
                  <c:v>84.201072119999992</c:v>
                </c:pt>
                <c:pt idx="4">
                  <c:v>84.502498519999989</c:v>
                </c:pt>
                <c:pt idx="5">
                  <c:v>74.355833289999993</c:v>
                </c:pt>
              </c:numCache>
            </c:numRef>
          </c:val>
          <c:extLst>
            <c:ext xmlns:c16="http://schemas.microsoft.com/office/drawing/2014/chart" uri="{C3380CC4-5D6E-409C-BE32-E72D297353CC}">
              <c16:uniqueId val="{00000000-6884-4046-BED3-5B723E33696E}"/>
            </c:ext>
          </c:extLst>
        </c:ser>
        <c:ser>
          <c:idx val="1"/>
          <c:order val="1"/>
          <c:tx>
            <c:strRef>
              <c:f>'Mor y cob'!$A$4</c:f>
              <c:strCache>
                <c:ptCount val="1"/>
                <c:pt idx="0">
                  <c:v> Cartera Bruta  </c:v>
                </c:pt>
              </c:strCache>
            </c:strRef>
          </c:tx>
          <c:spPr>
            <a:solidFill>
              <a:schemeClr val="accent4"/>
            </a:solidFill>
            <a:ln>
              <a:noFill/>
            </a:ln>
            <a:effectLst/>
          </c:spPr>
          <c:invertIfNegative val="0"/>
          <c:cat>
            <c:strRef>
              <c:f>'Mor y cob'!$B$2:$G$2</c:f>
              <c:strCache>
                <c:ptCount val="6"/>
                <c:pt idx="0">
                  <c:v>Julio       2020</c:v>
                </c:pt>
                <c:pt idx="1">
                  <c:v>Agosto     2020</c:v>
                </c:pt>
                <c:pt idx="2">
                  <c:v>Septiembre 2020</c:v>
                </c:pt>
                <c:pt idx="3">
                  <c:v>Octubre     2020</c:v>
                </c:pt>
                <c:pt idx="4">
                  <c:v>Noviembre 2020</c:v>
                </c:pt>
                <c:pt idx="5">
                  <c:v>Diciembre 2020</c:v>
                </c:pt>
              </c:strCache>
            </c:strRef>
          </c:cat>
          <c:val>
            <c:numRef>
              <c:f>'Mor y cob'!$B$4:$G$4</c:f>
              <c:numCache>
                <c:formatCode>_("$"* #,##0.00_);_("$"* \(#,##0.00\);_("$"* "-"??_);_(@_)</c:formatCode>
                <c:ptCount val="6"/>
                <c:pt idx="0">
                  <c:v>2919.43294775</c:v>
                </c:pt>
                <c:pt idx="1">
                  <c:v>2913.2787556899998</c:v>
                </c:pt>
                <c:pt idx="2">
                  <c:v>2897.0403387699998</c:v>
                </c:pt>
                <c:pt idx="3">
                  <c:v>2914.7571047700003</c:v>
                </c:pt>
                <c:pt idx="4">
                  <c:v>2929.9028185800003</c:v>
                </c:pt>
                <c:pt idx="5">
                  <c:v>2908.3081453900004</c:v>
                </c:pt>
              </c:numCache>
            </c:numRef>
          </c:val>
          <c:extLst>
            <c:ext xmlns:c16="http://schemas.microsoft.com/office/drawing/2014/chart" uri="{C3380CC4-5D6E-409C-BE32-E72D297353CC}">
              <c16:uniqueId val="{00000001-6884-4046-BED3-5B723E33696E}"/>
            </c:ext>
          </c:extLst>
        </c:ser>
        <c:dLbls>
          <c:showLegendKey val="0"/>
          <c:showVal val="0"/>
          <c:showCatName val="0"/>
          <c:showSerName val="0"/>
          <c:showPercent val="0"/>
          <c:showBubbleSize val="0"/>
        </c:dLbls>
        <c:gapWidth val="150"/>
        <c:axId val="837419440"/>
        <c:axId val="837419856"/>
      </c:barChart>
      <c:lineChart>
        <c:grouping val="standard"/>
        <c:varyColors val="0"/>
        <c:ser>
          <c:idx val="2"/>
          <c:order val="2"/>
          <c:tx>
            <c:strRef>
              <c:f>'Mor y cob'!$A$5</c:f>
              <c:strCache>
                <c:ptCount val="1"/>
                <c:pt idx="0">
                  <c:v>Morosidad</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'Mor y cob'!$B$2:$G$2</c:f>
              <c:strCache>
                <c:ptCount val="6"/>
                <c:pt idx="0">
                  <c:v>Julio       2020</c:v>
                </c:pt>
                <c:pt idx="1">
                  <c:v>Agosto     2020</c:v>
                </c:pt>
                <c:pt idx="2">
                  <c:v>Septiembre 2020</c:v>
                </c:pt>
                <c:pt idx="3">
                  <c:v>Octubre     2020</c:v>
                </c:pt>
                <c:pt idx="4">
                  <c:v>Noviembre 2020</c:v>
                </c:pt>
                <c:pt idx="5">
                  <c:v>Diciembre 2020</c:v>
                </c:pt>
              </c:strCache>
            </c:strRef>
          </c:cat>
          <c:val>
            <c:numRef>
              <c:f>'Mor y cob'!$B$5:$G$5</c:f>
              <c:numCache>
                <c:formatCode>0.00%</c:formatCode>
                <c:ptCount val="6"/>
                <c:pt idx="0">
                  <c:v>2.1061625778180198E-2</c:v>
                </c:pt>
                <c:pt idx="1">
                  <c:v>2.3207419587964177E-2</c:v>
                </c:pt>
                <c:pt idx="2">
                  <c:v>4.9658095468936236E-2</c:v>
                </c:pt>
                <c:pt idx="3">
                  <c:v>2.8887852089700693E-2</c:v>
                </c:pt>
                <c:pt idx="4">
                  <c:v>2.8841399784363758E-2</c:v>
                </c:pt>
                <c:pt idx="5">
                  <c:v>2.5566697053014294E-2</c:v>
                </c:pt>
              </c:numCache>
            </c:numRef>
          </c:val>
          <c:smooth val="0"/>
          <c:extLst>
            <c:ext xmlns:c16="http://schemas.microsoft.com/office/drawing/2014/chart" uri="{C3380CC4-5D6E-409C-BE32-E72D297353CC}">
              <c16:uniqueId val="{00000002-6884-4046-BED3-5B723E33696E}"/>
            </c:ext>
          </c:extLst>
        </c:ser>
        <c:dLbls>
          <c:showLegendKey val="0"/>
          <c:showVal val="0"/>
          <c:showCatName val="0"/>
          <c:showSerName val="0"/>
          <c:showPercent val="0"/>
          <c:showBubbleSize val="0"/>
        </c:dLbls>
        <c:marker val="1"/>
        <c:smooth val="0"/>
        <c:axId val="837418192"/>
        <c:axId val="837413616"/>
      </c:lineChart>
      <c:catAx>
        <c:axId val="83741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837419856"/>
        <c:crosses val="autoZero"/>
        <c:auto val="1"/>
        <c:lblAlgn val="ctr"/>
        <c:lblOffset val="100"/>
        <c:noMultiLvlLbl val="0"/>
      </c:catAx>
      <c:valAx>
        <c:axId val="83741985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837419440"/>
        <c:crosses val="autoZero"/>
        <c:crossBetween val="between"/>
      </c:valAx>
      <c:valAx>
        <c:axId val="837413616"/>
        <c:scaling>
          <c:orientation val="minMax"/>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837418192"/>
        <c:crosses val="max"/>
        <c:crossBetween val="between"/>
      </c:valAx>
      <c:catAx>
        <c:axId val="837418192"/>
        <c:scaling>
          <c:orientation val="minMax"/>
        </c:scaling>
        <c:delete val="1"/>
        <c:axPos val="b"/>
        <c:numFmt formatCode="General" sourceLinked="1"/>
        <c:majorTickMark val="none"/>
        <c:minorTickMark val="none"/>
        <c:tickLblPos val="nextTo"/>
        <c:crossAx val="83741361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_rels/data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image" Target="../media/image80.png"/><Relationship Id="rId4" Type="http://schemas.openxmlformats.org/officeDocument/2006/relationships/image" Target="../media/image7.jpeg"/></Relationships>
</file>

<file path=ppt/diagrams/_rels/drawing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5E4EAF-7EE4-42CE-81B4-AECBDDD08DC2}"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s-EC"/>
        </a:p>
      </dgm:t>
    </dgm:pt>
    <dgm:pt modelId="{A611A73F-0BBE-4048-BB07-1B98FF43DF79}">
      <dgm:prSet phldrT="[Texto]" custT="1"/>
      <dgm:spPr/>
      <dgm:t>
        <a:bodyPr/>
        <a:lstStyle/>
        <a:p>
          <a:r>
            <a:rPr lang="es-EC" sz="1600" dirty="0" smtClean="0"/>
            <a:t>Analizar la aplicación de la Ley Orgánica de Apoyo Humanitario y su influencia en la liquidez de los bancos medianos, mediante la revisión de la información que reposa en la Superintendencia de bancos.</a:t>
          </a:r>
          <a:endParaRPr lang="es-EC" sz="1600" dirty="0"/>
        </a:p>
      </dgm:t>
    </dgm:pt>
    <dgm:pt modelId="{99CFEC82-0006-4B58-9CA7-69299456253F}" type="parTrans" cxnId="{66E648E3-E1E5-4A50-A4CF-D96DA6AB1795}">
      <dgm:prSet/>
      <dgm:spPr/>
      <dgm:t>
        <a:bodyPr/>
        <a:lstStyle/>
        <a:p>
          <a:endParaRPr lang="es-EC"/>
        </a:p>
      </dgm:t>
    </dgm:pt>
    <dgm:pt modelId="{2238F36D-F486-4617-8E5B-BB1ED93036FF}" type="sibTrans" cxnId="{66E648E3-E1E5-4A50-A4CF-D96DA6AB1795}">
      <dgm:prSet/>
      <dgm:spPr/>
      <dgm:t>
        <a:bodyPr/>
        <a:lstStyle/>
        <a:p>
          <a:endParaRPr lang="es-EC"/>
        </a:p>
      </dgm:t>
    </dgm:pt>
    <dgm:pt modelId="{4E25235A-5698-4FEF-B84A-7B61EF00C3BF}">
      <dgm:prSet phldrT="[Texto]" custT="1"/>
      <dgm:spPr/>
      <dgm:t>
        <a:bodyPr/>
        <a:lstStyle/>
        <a:p>
          <a:r>
            <a:rPr lang="es-EC" sz="1600" dirty="0" smtClean="0"/>
            <a:t>Establecer la metodología de investigación adecuada para el análisis de la liquidez de los bancos medianos, la cual permita establecer las variables, técnicas, métodos y procedimientos para la investigación.</a:t>
          </a:r>
          <a:endParaRPr lang="es-EC" sz="1600" dirty="0">
            <a:latin typeface="Times New Roman" pitchFamily="18" charset="0"/>
            <a:cs typeface="Times New Roman" pitchFamily="18" charset="0"/>
          </a:endParaRPr>
        </a:p>
      </dgm:t>
    </dgm:pt>
    <dgm:pt modelId="{489CBA36-0552-433E-9168-A43C007F48CE}" type="parTrans" cxnId="{D05B7E32-C814-4C8B-B21F-EE323AD32653}">
      <dgm:prSet/>
      <dgm:spPr/>
      <dgm:t>
        <a:bodyPr/>
        <a:lstStyle/>
        <a:p>
          <a:endParaRPr lang="es-EC"/>
        </a:p>
      </dgm:t>
    </dgm:pt>
    <dgm:pt modelId="{3229C590-CBEF-4B1D-8D20-ABA286DA6C40}" type="sibTrans" cxnId="{D05B7E32-C814-4C8B-B21F-EE323AD32653}">
      <dgm:prSet/>
      <dgm:spPr/>
      <dgm:t>
        <a:bodyPr/>
        <a:lstStyle/>
        <a:p>
          <a:endParaRPr lang="es-EC"/>
        </a:p>
      </dgm:t>
    </dgm:pt>
    <dgm:pt modelId="{6DE5CB6F-0EFA-4262-B430-59C44BFFF0EE}">
      <dgm:prSet phldrT="[Texto]" custT="1"/>
      <dgm:spPr/>
      <dgm:t>
        <a:bodyPr/>
        <a:lstStyle/>
        <a:p>
          <a:r>
            <a:rPr lang="es-EC" sz="1600" dirty="0" smtClean="0"/>
            <a:t>Determinar el impacto de la liquidez después de la aplicación de la Ley de Apoyo Humanitario, a través de la aplicación de los indicadores de liquidez y morosidad, las mismas que permitan la comprobación de la hipótesis</a:t>
          </a:r>
          <a:endParaRPr lang="es-EC" sz="1600" dirty="0">
            <a:latin typeface="Times New Roman" pitchFamily="18" charset="0"/>
            <a:cs typeface="Times New Roman" pitchFamily="18" charset="0"/>
          </a:endParaRPr>
        </a:p>
      </dgm:t>
    </dgm:pt>
    <dgm:pt modelId="{1A4F78B0-7D91-4225-ACBE-A09D3FE12D6B}" type="parTrans" cxnId="{2D7DF11A-370A-4D58-88CB-F1F135A886C6}">
      <dgm:prSet/>
      <dgm:spPr/>
      <dgm:t>
        <a:bodyPr/>
        <a:lstStyle/>
        <a:p>
          <a:endParaRPr lang="es-EC"/>
        </a:p>
      </dgm:t>
    </dgm:pt>
    <dgm:pt modelId="{FBEEB18E-691E-487D-AAB3-DB33EC765316}" type="sibTrans" cxnId="{2D7DF11A-370A-4D58-88CB-F1F135A886C6}">
      <dgm:prSet/>
      <dgm:spPr/>
      <dgm:t>
        <a:bodyPr/>
        <a:lstStyle/>
        <a:p>
          <a:endParaRPr lang="es-EC"/>
        </a:p>
      </dgm:t>
    </dgm:pt>
    <dgm:pt modelId="{AAB91730-24B7-4354-9714-BEF072AF0838}" type="pres">
      <dgm:prSet presAssocID="{195E4EAF-7EE4-42CE-81B4-AECBDDD08DC2}" presName="Name0" presStyleCnt="0">
        <dgm:presLayoutVars>
          <dgm:dir/>
          <dgm:resizeHandles val="exact"/>
        </dgm:presLayoutVars>
      </dgm:prSet>
      <dgm:spPr/>
      <dgm:t>
        <a:bodyPr/>
        <a:lstStyle/>
        <a:p>
          <a:endParaRPr lang="es-EC"/>
        </a:p>
      </dgm:t>
    </dgm:pt>
    <dgm:pt modelId="{22D43B2A-0C4F-4666-A9C5-F168DC7451CC}" type="pres">
      <dgm:prSet presAssocID="{A611A73F-0BBE-4048-BB07-1B98FF43DF79}" presName="node" presStyleLbl="node1" presStyleIdx="0" presStyleCnt="3">
        <dgm:presLayoutVars>
          <dgm:bulletEnabled val="1"/>
        </dgm:presLayoutVars>
      </dgm:prSet>
      <dgm:spPr/>
      <dgm:t>
        <a:bodyPr/>
        <a:lstStyle/>
        <a:p>
          <a:endParaRPr lang="es-EC"/>
        </a:p>
      </dgm:t>
    </dgm:pt>
    <dgm:pt modelId="{59E8251B-C7FF-4FCE-BF5C-1A8AC731019E}" type="pres">
      <dgm:prSet presAssocID="{2238F36D-F486-4617-8E5B-BB1ED93036FF}" presName="sibTrans" presStyleCnt="0"/>
      <dgm:spPr/>
      <dgm:t>
        <a:bodyPr/>
        <a:lstStyle/>
        <a:p>
          <a:endParaRPr lang="es-ES"/>
        </a:p>
      </dgm:t>
    </dgm:pt>
    <dgm:pt modelId="{7D114643-BCC8-4659-BAD6-7BDB9F64C501}" type="pres">
      <dgm:prSet presAssocID="{4E25235A-5698-4FEF-B84A-7B61EF00C3BF}" presName="node" presStyleLbl="node1" presStyleIdx="1" presStyleCnt="3">
        <dgm:presLayoutVars>
          <dgm:bulletEnabled val="1"/>
        </dgm:presLayoutVars>
      </dgm:prSet>
      <dgm:spPr/>
      <dgm:t>
        <a:bodyPr/>
        <a:lstStyle/>
        <a:p>
          <a:endParaRPr lang="es-EC"/>
        </a:p>
      </dgm:t>
    </dgm:pt>
    <dgm:pt modelId="{F72D6085-438B-445B-A605-FA981CBB7198}" type="pres">
      <dgm:prSet presAssocID="{3229C590-CBEF-4B1D-8D20-ABA286DA6C40}" presName="sibTrans" presStyleCnt="0"/>
      <dgm:spPr/>
      <dgm:t>
        <a:bodyPr/>
        <a:lstStyle/>
        <a:p>
          <a:endParaRPr lang="es-ES"/>
        </a:p>
      </dgm:t>
    </dgm:pt>
    <dgm:pt modelId="{582F2C65-1179-4FBB-98AF-151943E0BC58}" type="pres">
      <dgm:prSet presAssocID="{6DE5CB6F-0EFA-4262-B430-59C44BFFF0EE}" presName="node" presStyleLbl="node1" presStyleIdx="2" presStyleCnt="3">
        <dgm:presLayoutVars>
          <dgm:bulletEnabled val="1"/>
        </dgm:presLayoutVars>
      </dgm:prSet>
      <dgm:spPr/>
      <dgm:t>
        <a:bodyPr/>
        <a:lstStyle/>
        <a:p>
          <a:endParaRPr lang="es-EC"/>
        </a:p>
      </dgm:t>
    </dgm:pt>
  </dgm:ptLst>
  <dgm:cxnLst>
    <dgm:cxn modelId="{66E648E3-E1E5-4A50-A4CF-D96DA6AB1795}" srcId="{195E4EAF-7EE4-42CE-81B4-AECBDDD08DC2}" destId="{A611A73F-0BBE-4048-BB07-1B98FF43DF79}" srcOrd="0" destOrd="0" parTransId="{99CFEC82-0006-4B58-9CA7-69299456253F}" sibTransId="{2238F36D-F486-4617-8E5B-BB1ED93036FF}"/>
    <dgm:cxn modelId="{2D7DF11A-370A-4D58-88CB-F1F135A886C6}" srcId="{195E4EAF-7EE4-42CE-81B4-AECBDDD08DC2}" destId="{6DE5CB6F-0EFA-4262-B430-59C44BFFF0EE}" srcOrd="2" destOrd="0" parTransId="{1A4F78B0-7D91-4225-ACBE-A09D3FE12D6B}" sibTransId="{FBEEB18E-691E-487D-AAB3-DB33EC765316}"/>
    <dgm:cxn modelId="{18B1A8CB-083E-4F5F-973D-1A13B4764B32}" type="presOf" srcId="{6DE5CB6F-0EFA-4262-B430-59C44BFFF0EE}" destId="{582F2C65-1179-4FBB-98AF-151943E0BC58}" srcOrd="0" destOrd="0" presId="urn:microsoft.com/office/officeart/2005/8/layout/hList6"/>
    <dgm:cxn modelId="{91AEF39D-ACFC-45AC-9B69-B70AFE276428}" type="presOf" srcId="{A611A73F-0BBE-4048-BB07-1B98FF43DF79}" destId="{22D43B2A-0C4F-4666-A9C5-F168DC7451CC}" srcOrd="0" destOrd="0" presId="urn:microsoft.com/office/officeart/2005/8/layout/hList6"/>
    <dgm:cxn modelId="{1BF9F71F-5978-4D7B-A116-7662937C2816}" type="presOf" srcId="{195E4EAF-7EE4-42CE-81B4-AECBDDD08DC2}" destId="{AAB91730-24B7-4354-9714-BEF072AF0838}" srcOrd="0" destOrd="0" presId="urn:microsoft.com/office/officeart/2005/8/layout/hList6"/>
    <dgm:cxn modelId="{F8D5A6A9-BA1A-4A57-96CE-C553C7AA6BD8}" type="presOf" srcId="{4E25235A-5698-4FEF-B84A-7B61EF00C3BF}" destId="{7D114643-BCC8-4659-BAD6-7BDB9F64C501}" srcOrd="0" destOrd="0" presId="urn:microsoft.com/office/officeart/2005/8/layout/hList6"/>
    <dgm:cxn modelId="{D05B7E32-C814-4C8B-B21F-EE323AD32653}" srcId="{195E4EAF-7EE4-42CE-81B4-AECBDDD08DC2}" destId="{4E25235A-5698-4FEF-B84A-7B61EF00C3BF}" srcOrd="1" destOrd="0" parTransId="{489CBA36-0552-433E-9168-A43C007F48CE}" sibTransId="{3229C590-CBEF-4B1D-8D20-ABA286DA6C40}"/>
    <dgm:cxn modelId="{9FC4E5D2-ECCD-4E74-A264-A615556426AE}" type="presParOf" srcId="{AAB91730-24B7-4354-9714-BEF072AF0838}" destId="{22D43B2A-0C4F-4666-A9C5-F168DC7451CC}" srcOrd="0" destOrd="0" presId="urn:microsoft.com/office/officeart/2005/8/layout/hList6"/>
    <dgm:cxn modelId="{8159CCDD-EAF9-4B8E-9867-4E4AF2B0CE99}" type="presParOf" srcId="{AAB91730-24B7-4354-9714-BEF072AF0838}" destId="{59E8251B-C7FF-4FCE-BF5C-1A8AC731019E}" srcOrd="1" destOrd="0" presId="urn:microsoft.com/office/officeart/2005/8/layout/hList6"/>
    <dgm:cxn modelId="{096CCD8C-4EFA-4F81-9129-C55636EFB901}" type="presParOf" srcId="{AAB91730-24B7-4354-9714-BEF072AF0838}" destId="{7D114643-BCC8-4659-BAD6-7BDB9F64C501}" srcOrd="2" destOrd="0" presId="urn:microsoft.com/office/officeart/2005/8/layout/hList6"/>
    <dgm:cxn modelId="{F03EF6BE-CCC2-439B-BB85-A6FAD2E3153C}" type="presParOf" srcId="{AAB91730-24B7-4354-9714-BEF072AF0838}" destId="{F72D6085-438B-445B-A605-FA981CBB7198}" srcOrd="3" destOrd="0" presId="urn:microsoft.com/office/officeart/2005/8/layout/hList6"/>
    <dgm:cxn modelId="{47B1E69F-05A9-4AD2-BC3F-DEB8F93AA7C5}" type="presParOf" srcId="{AAB91730-24B7-4354-9714-BEF072AF0838}" destId="{582F2C65-1179-4FBB-98AF-151943E0BC58}"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DDAE3F3-9618-4EE0-A08A-6E64A3147FF9}"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FA91CF68-1700-49EB-AE8B-B7CF5A7966B7}">
      <dgm:prSet phldrT="[Texto]"/>
      <dgm:spPr/>
      <dgm:t>
        <a:bodyPr/>
        <a:lstStyle/>
        <a:p>
          <a:r>
            <a:rPr lang="es-EC" dirty="0" smtClean="0"/>
            <a:t>La cartera de créditos adopto una tendencia decreciente, con un promedio de pérdida del 1,27% para el periodo, lo que significa que las colocaciones bajaron a pesar del incentivo que el gobierno ha implementado mediante la Ley Orgánica de Apoyo Humanitario, al ser la cartera de crédito su principal fuente financiamiento implica una disminución también en las nuevas colocaciones de fondos.</a:t>
          </a:r>
          <a:endParaRPr lang="es-ES" dirty="0"/>
        </a:p>
      </dgm:t>
    </dgm:pt>
    <dgm:pt modelId="{EAD94C8B-AC95-42F3-8E70-0551C4713E37}" type="parTrans" cxnId="{649C862D-B0FF-4A06-B0F8-6C4963837694}">
      <dgm:prSet/>
      <dgm:spPr/>
      <dgm:t>
        <a:bodyPr/>
        <a:lstStyle/>
        <a:p>
          <a:endParaRPr lang="es-ES"/>
        </a:p>
      </dgm:t>
    </dgm:pt>
    <dgm:pt modelId="{97759A40-5DB7-4C42-84A7-CFADC978E30E}" type="sibTrans" cxnId="{649C862D-B0FF-4A06-B0F8-6C4963837694}">
      <dgm:prSet/>
      <dgm:spPr/>
      <dgm:t>
        <a:bodyPr/>
        <a:lstStyle/>
        <a:p>
          <a:endParaRPr lang="es-ES"/>
        </a:p>
      </dgm:t>
    </dgm:pt>
    <dgm:pt modelId="{5902FD37-FFD7-4324-A455-89D775CE77F6}">
      <dgm:prSet phldrT="[Texto]"/>
      <dgm:spPr/>
      <dgm:t>
        <a:bodyPr/>
        <a:lstStyle/>
        <a:p>
          <a:r>
            <a:rPr lang="es-EC" dirty="0" smtClean="0"/>
            <a:t>El incumplimiento de los pagos se ve reflejado en la liquidez de los bancos, donde se pudo observar que estos obtuvieron una liquidez promedio 42%, lo que nos ayuda a entender que la liquidez en este periodo se ha mantenido, siendo diciembre el mes con mayor liquidez con un 44%, mismo que mes que también representó el periodo con mayor captación de depósitos, por otra parte, los fondos disponibles se mantuvieron en tendencia positiva con un promedio de crecimiento del 3,71%, esto debido a que los clientes mantenían sus fondos óptimos para emergencias.</a:t>
          </a:r>
          <a:endParaRPr lang="es-ES" dirty="0"/>
        </a:p>
      </dgm:t>
    </dgm:pt>
    <dgm:pt modelId="{32C76996-4BE7-4EA3-B853-1855A9970CCB}" type="parTrans" cxnId="{B2AAD646-CA97-46E3-BC37-F0120B8FF801}">
      <dgm:prSet/>
      <dgm:spPr/>
      <dgm:t>
        <a:bodyPr/>
        <a:lstStyle/>
        <a:p>
          <a:endParaRPr lang="es-ES"/>
        </a:p>
      </dgm:t>
    </dgm:pt>
    <dgm:pt modelId="{449FAE7D-0819-46C8-9448-D2C69CF383AC}" type="sibTrans" cxnId="{B2AAD646-CA97-46E3-BC37-F0120B8FF801}">
      <dgm:prSet/>
      <dgm:spPr/>
      <dgm:t>
        <a:bodyPr/>
        <a:lstStyle/>
        <a:p>
          <a:endParaRPr lang="es-ES"/>
        </a:p>
      </dgm:t>
    </dgm:pt>
    <dgm:pt modelId="{7667AE63-EE0F-46D3-8718-8553B12B97EE}">
      <dgm:prSet phldrT="[Texto]"/>
      <dgm:spPr/>
      <dgm:t>
        <a:bodyPr/>
        <a:lstStyle/>
        <a:p>
          <a:r>
            <a:rPr lang="es-EC" b="0" dirty="0" smtClean="0"/>
            <a:t>La morosidad es uno de los puntos clave de esta investigación, esta obtuvo una tasa promedio del 2,95% durante el periodo, lo que nos indica que la cartera bruta improductiva no influyo en este periodo, pero para este análisis también se debe considerar que la aplicación de la Ley Orgánica y su Reglamento disponen nuevos plazos de pagos a fin de que no se generen valores por mora e intereses por este rubro y tampoco afecte el periodo de pagos.</a:t>
          </a:r>
          <a:endParaRPr lang="es-ES" dirty="0"/>
        </a:p>
      </dgm:t>
    </dgm:pt>
    <dgm:pt modelId="{EE3D3A27-A609-42BA-BA3F-7861D95CB3CB}" type="parTrans" cxnId="{5D44A036-0210-4C55-BABD-21089D9B731D}">
      <dgm:prSet/>
      <dgm:spPr/>
      <dgm:t>
        <a:bodyPr/>
        <a:lstStyle/>
        <a:p>
          <a:endParaRPr lang="es-ES"/>
        </a:p>
      </dgm:t>
    </dgm:pt>
    <dgm:pt modelId="{FDE9B293-31C8-4236-843A-08A17C4FBF89}" type="sibTrans" cxnId="{5D44A036-0210-4C55-BABD-21089D9B731D}">
      <dgm:prSet/>
      <dgm:spPr/>
      <dgm:t>
        <a:bodyPr/>
        <a:lstStyle/>
        <a:p>
          <a:endParaRPr lang="es-ES"/>
        </a:p>
      </dgm:t>
    </dgm:pt>
    <dgm:pt modelId="{10A8081E-C493-44B6-A7E2-D33B00D7CD3F}" type="pres">
      <dgm:prSet presAssocID="{CDDAE3F3-9618-4EE0-A08A-6E64A3147FF9}" presName="Name0" presStyleCnt="0">
        <dgm:presLayoutVars>
          <dgm:chMax val="7"/>
          <dgm:chPref val="7"/>
          <dgm:dir/>
        </dgm:presLayoutVars>
      </dgm:prSet>
      <dgm:spPr/>
      <dgm:t>
        <a:bodyPr/>
        <a:lstStyle/>
        <a:p>
          <a:endParaRPr lang="es-ES"/>
        </a:p>
      </dgm:t>
    </dgm:pt>
    <dgm:pt modelId="{58BDD0FE-D473-471E-A537-12EE3C750B38}" type="pres">
      <dgm:prSet presAssocID="{CDDAE3F3-9618-4EE0-A08A-6E64A3147FF9}" presName="Name1" presStyleCnt="0"/>
      <dgm:spPr/>
    </dgm:pt>
    <dgm:pt modelId="{6A4E53A9-D3B1-4458-B1D0-36CA473F1E81}" type="pres">
      <dgm:prSet presAssocID="{CDDAE3F3-9618-4EE0-A08A-6E64A3147FF9}" presName="cycle" presStyleCnt="0"/>
      <dgm:spPr/>
    </dgm:pt>
    <dgm:pt modelId="{122292D9-EC8F-4778-8BA7-32971314BCD2}" type="pres">
      <dgm:prSet presAssocID="{CDDAE3F3-9618-4EE0-A08A-6E64A3147FF9}" presName="srcNode" presStyleLbl="node1" presStyleIdx="0" presStyleCnt="3"/>
      <dgm:spPr/>
    </dgm:pt>
    <dgm:pt modelId="{836E64B9-2196-4E8F-B002-8DA1E6B04EB2}" type="pres">
      <dgm:prSet presAssocID="{CDDAE3F3-9618-4EE0-A08A-6E64A3147FF9}" presName="conn" presStyleLbl="parChTrans1D2" presStyleIdx="0" presStyleCnt="1"/>
      <dgm:spPr/>
      <dgm:t>
        <a:bodyPr/>
        <a:lstStyle/>
        <a:p>
          <a:endParaRPr lang="es-ES"/>
        </a:p>
      </dgm:t>
    </dgm:pt>
    <dgm:pt modelId="{941B65BE-CCFF-41CB-936F-8ADA9634066A}" type="pres">
      <dgm:prSet presAssocID="{CDDAE3F3-9618-4EE0-A08A-6E64A3147FF9}" presName="extraNode" presStyleLbl="node1" presStyleIdx="0" presStyleCnt="3"/>
      <dgm:spPr/>
    </dgm:pt>
    <dgm:pt modelId="{BFAB36B8-0911-4DE2-9D96-6584B8C4807E}" type="pres">
      <dgm:prSet presAssocID="{CDDAE3F3-9618-4EE0-A08A-6E64A3147FF9}" presName="dstNode" presStyleLbl="node1" presStyleIdx="0" presStyleCnt="3"/>
      <dgm:spPr/>
    </dgm:pt>
    <dgm:pt modelId="{339406D1-1F04-4503-9510-2EDD12F02B1A}" type="pres">
      <dgm:prSet presAssocID="{FA91CF68-1700-49EB-AE8B-B7CF5A7966B7}" presName="text_1" presStyleLbl="node1" presStyleIdx="0" presStyleCnt="3" custLinFactNeighborX="867" custLinFactNeighborY="725">
        <dgm:presLayoutVars>
          <dgm:bulletEnabled val="1"/>
        </dgm:presLayoutVars>
      </dgm:prSet>
      <dgm:spPr/>
      <dgm:t>
        <a:bodyPr/>
        <a:lstStyle/>
        <a:p>
          <a:endParaRPr lang="es-ES"/>
        </a:p>
      </dgm:t>
    </dgm:pt>
    <dgm:pt modelId="{68514BC4-AA54-4E03-8D48-F84FA71ECB15}" type="pres">
      <dgm:prSet presAssocID="{FA91CF68-1700-49EB-AE8B-B7CF5A7966B7}" presName="accent_1" presStyleCnt="0"/>
      <dgm:spPr/>
    </dgm:pt>
    <dgm:pt modelId="{B102301E-0C16-42D7-A8B1-9D84277127D3}" type="pres">
      <dgm:prSet presAssocID="{FA91CF68-1700-49EB-AE8B-B7CF5A7966B7}" presName="accentRepeatNode" presStyleLbl="solidFgAcc1" presStyleIdx="0" presStyleCnt="3"/>
      <dgm:spPr/>
    </dgm:pt>
    <dgm:pt modelId="{A2DFBC3B-7257-4C74-B483-D92E2ECAEDB9}" type="pres">
      <dgm:prSet presAssocID="{5902FD37-FFD7-4324-A455-89D775CE77F6}" presName="text_2" presStyleLbl="node1" presStyleIdx="1" presStyleCnt="3">
        <dgm:presLayoutVars>
          <dgm:bulletEnabled val="1"/>
        </dgm:presLayoutVars>
      </dgm:prSet>
      <dgm:spPr/>
      <dgm:t>
        <a:bodyPr/>
        <a:lstStyle/>
        <a:p>
          <a:endParaRPr lang="es-ES"/>
        </a:p>
      </dgm:t>
    </dgm:pt>
    <dgm:pt modelId="{8A1943A8-EB17-401B-A48E-8A931EAA9C7A}" type="pres">
      <dgm:prSet presAssocID="{5902FD37-FFD7-4324-A455-89D775CE77F6}" presName="accent_2" presStyleCnt="0"/>
      <dgm:spPr/>
    </dgm:pt>
    <dgm:pt modelId="{B5693BFC-AAD6-4451-A962-434F77AFE16D}" type="pres">
      <dgm:prSet presAssocID="{5902FD37-FFD7-4324-A455-89D775CE77F6}" presName="accentRepeatNode" presStyleLbl="solidFgAcc1" presStyleIdx="1" presStyleCnt="3"/>
      <dgm:spPr/>
    </dgm:pt>
    <dgm:pt modelId="{DD57B9AA-36B0-4FFC-8E37-F5126583BD97}" type="pres">
      <dgm:prSet presAssocID="{7667AE63-EE0F-46D3-8718-8553B12B97EE}" presName="text_3" presStyleLbl="node1" presStyleIdx="2" presStyleCnt="3">
        <dgm:presLayoutVars>
          <dgm:bulletEnabled val="1"/>
        </dgm:presLayoutVars>
      </dgm:prSet>
      <dgm:spPr/>
      <dgm:t>
        <a:bodyPr/>
        <a:lstStyle/>
        <a:p>
          <a:endParaRPr lang="es-ES"/>
        </a:p>
      </dgm:t>
    </dgm:pt>
    <dgm:pt modelId="{5C850575-74C5-4571-B9BF-3370A6ECEFC5}" type="pres">
      <dgm:prSet presAssocID="{7667AE63-EE0F-46D3-8718-8553B12B97EE}" presName="accent_3" presStyleCnt="0"/>
      <dgm:spPr/>
    </dgm:pt>
    <dgm:pt modelId="{B29A1748-3F92-4F48-BC6E-4E5687B193A8}" type="pres">
      <dgm:prSet presAssocID="{7667AE63-EE0F-46D3-8718-8553B12B97EE}" presName="accentRepeatNode" presStyleLbl="solidFgAcc1" presStyleIdx="2" presStyleCnt="3"/>
      <dgm:spPr/>
    </dgm:pt>
  </dgm:ptLst>
  <dgm:cxnLst>
    <dgm:cxn modelId="{8063620C-EA49-4E40-9496-3DBAD7244806}" type="presOf" srcId="{CDDAE3F3-9618-4EE0-A08A-6E64A3147FF9}" destId="{10A8081E-C493-44B6-A7E2-D33B00D7CD3F}" srcOrd="0" destOrd="0" presId="urn:microsoft.com/office/officeart/2008/layout/VerticalCurvedList"/>
    <dgm:cxn modelId="{730E1055-2159-41E7-AEBE-28F2B176739A}" type="presOf" srcId="{7667AE63-EE0F-46D3-8718-8553B12B97EE}" destId="{DD57B9AA-36B0-4FFC-8E37-F5126583BD97}" srcOrd="0" destOrd="0" presId="urn:microsoft.com/office/officeart/2008/layout/VerticalCurvedList"/>
    <dgm:cxn modelId="{E7D4FC65-AB81-455E-A918-88E8E4220CAD}" type="presOf" srcId="{5902FD37-FFD7-4324-A455-89D775CE77F6}" destId="{A2DFBC3B-7257-4C74-B483-D92E2ECAEDB9}" srcOrd="0" destOrd="0" presId="urn:microsoft.com/office/officeart/2008/layout/VerticalCurvedList"/>
    <dgm:cxn modelId="{B2AAD646-CA97-46E3-BC37-F0120B8FF801}" srcId="{CDDAE3F3-9618-4EE0-A08A-6E64A3147FF9}" destId="{5902FD37-FFD7-4324-A455-89D775CE77F6}" srcOrd="1" destOrd="0" parTransId="{32C76996-4BE7-4EA3-B853-1855A9970CCB}" sibTransId="{449FAE7D-0819-46C8-9448-D2C69CF383AC}"/>
    <dgm:cxn modelId="{C4D49108-C3AE-42B9-A70C-C24CF108255B}" type="presOf" srcId="{FA91CF68-1700-49EB-AE8B-B7CF5A7966B7}" destId="{339406D1-1F04-4503-9510-2EDD12F02B1A}" srcOrd="0" destOrd="0" presId="urn:microsoft.com/office/officeart/2008/layout/VerticalCurvedList"/>
    <dgm:cxn modelId="{649C862D-B0FF-4A06-B0F8-6C4963837694}" srcId="{CDDAE3F3-9618-4EE0-A08A-6E64A3147FF9}" destId="{FA91CF68-1700-49EB-AE8B-B7CF5A7966B7}" srcOrd="0" destOrd="0" parTransId="{EAD94C8B-AC95-42F3-8E70-0551C4713E37}" sibTransId="{97759A40-5DB7-4C42-84A7-CFADC978E30E}"/>
    <dgm:cxn modelId="{5D44A036-0210-4C55-BABD-21089D9B731D}" srcId="{CDDAE3F3-9618-4EE0-A08A-6E64A3147FF9}" destId="{7667AE63-EE0F-46D3-8718-8553B12B97EE}" srcOrd="2" destOrd="0" parTransId="{EE3D3A27-A609-42BA-BA3F-7861D95CB3CB}" sibTransId="{FDE9B293-31C8-4236-843A-08A17C4FBF89}"/>
    <dgm:cxn modelId="{262FD00A-620D-4DC4-9B08-55E75498BCC4}" type="presOf" srcId="{97759A40-5DB7-4C42-84A7-CFADC978E30E}" destId="{836E64B9-2196-4E8F-B002-8DA1E6B04EB2}" srcOrd="0" destOrd="0" presId="urn:microsoft.com/office/officeart/2008/layout/VerticalCurvedList"/>
    <dgm:cxn modelId="{F3FD0737-9F88-4695-8F03-9F0552543054}" type="presParOf" srcId="{10A8081E-C493-44B6-A7E2-D33B00D7CD3F}" destId="{58BDD0FE-D473-471E-A537-12EE3C750B38}" srcOrd="0" destOrd="0" presId="urn:microsoft.com/office/officeart/2008/layout/VerticalCurvedList"/>
    <dgm:cxn modelId="{6111F452-D25D-4E5E-A407-496EB6068A00}" type="presParOf" srcId="{58BDD0FE-D473-471E-A537-12EE3C750B38}" destId="{6A4E53A9-D3B1-4458-B1D0-36CA473F1E81}" srcOrd="0" destOrd="0" presId="urn:microsoft.com/office/officeart/2008/layout/VerticalCurvedList"/>
    <dgm:cxn modelId="{9272CF69-F836-41E2-8350-547596FFF7C4}" type="presParOf" srcId="{6A4E53A9-D3B1-4458-B1D0-36CA473F1E81}" destId="{122292D9-EC8F-4778-8BA7-32971314BCD2}" srcOrd="0" destOrd="0" presId="urn:microsoft.com/office/officeart/2008/layout/VerticalCurvedList"/>
    <dgm:cxn modelId="{357D9FE4-C3EC-4116-9DBC-A8DA01C1863A}" type="presParOf" srcId="{6A4E53A9-D3B1-4458-B1D0-36CA473F1E81}" destId="{836E64B9-2196-4E8F-B002-8DA1E6B04EB2}" srcOrd="1" destOrd="0" presId="urn:microsoft.com/office/officeart/2008/layout/VerticalCurvedList"/>
    <dgm:cxn modelId="{7D8E5EEA-C02D-41F8-9DFB-3F3D8FA89793}" type="presParOf" srcId="{6A4E53A9-D3B1-4458-B1D0-36CA473F1E81}" destId="{941B65BE-CCFF-41CB-936F-8ADA9634066A}" srcOrd="2" destOrd="0" presId="urn:microsoft.com/office/officeart/2008/layout/VerticalCurvedList"/>
    <dgm:cxn modelId="{9B2F2610-EB17-4B60-8EA1-30769EDDBEF9}" type="presParOf" srcId="{6A4E53A9-D3B1-4458-B1D0-36CA473F1E81}" destId="{BFAB36B8-0911-4DE2-9D96-6584B8C4807E}" srcOrd="3" destOrd="0" presId="urn:microsoft.com/office/officeart/2008/layout/VerticalCurvedList"/>
    <dgm:cxn modelId="{59122801-AB51-411F-8F39-4689C92EC4AB}" type="presParOf" srcId="{58BDD0FE-D473-471E-A537-12EE3C750B38}" destId="{339406D1-1F04-4503-9510-2EDD12F02B1A}" srcOrd="1" destOrd="0" presId="urn:microsoft.com/office/officeart/2008/layout/VerticalCurvedList"/>
    <dgm:cxn modelId="{E2DF43D5-C071-43B0-938B-938B4176CB0E}" type="presParOf" srcId="{58BDD0FE-D473-471E-A537-12EE3C750B38}" destId="{68514BC4-AA54-4E03-8D48-F84FA71ECB15}" srcOrd="2" destOrd="0" presId="urn:microsoft.com/office/officeart/2008/layout/VerticalCurvedList"/>
    <dgm:cxn modelId="{849D304A-9045-40F0-B2DA-3F59C6BFA8C5}" type="presParOf" srcId="{68514BC4-AA54-4E03-8D48-F84FA71ECB15}" destId="{B102301E-0C16-42D7-A8B1-9D84277127D3}" srcOrd="0" destOrd="0" presId="urn:microsoft.com/office/officeart/2008/layout/VerticalCurvedList"/>
    <dgm:cxn modelId="{67E40B14-BCB1-4ECF-97E2-0CB92816A88E}" type="presParOf" srcId="{58BDD0FE-D473-471E-A537-12EE3C750B38}" destId="{A2DFBC3B-7257-4C74-B483-D92E2ECAEDB9}" srcOrd="3" destOrd="0" presId="urn:microsoft.com/office/officeart/2008/layout/VerticalCurvedList"/>
    <dgm:cxn modelId="{7F8D885E-19EA-43C6-AE3A-39E819CC2DB7}" type="presParOf" srcId="{58BDD0FE-D473-471E-A537-12EE3C750B38}" destId="{8A1943A8-EB17-401B-A48E-8A931EAA9C7A}" srcOrd="4" destOrd="0" presId="urn:microsoft.com/office/officeart/2008/layout/VerticalCurvedList"/>
    <dgm:cxn modelId="{B928B39E-F9A8-4394-B9F3-B6A44043E7ED}" type="presParOf" srcId="{8A1943A8-EB17-401B-A48E-8A931EAA9C7A}" destId="{B5693BFC-AAD6-4451-A962-434F77AFE16D}" srcOrd="0" destOrd="0" presId="urn:microsoft.com/office/officeart/2008/layout/VerticalCurvedList"/>
    <dgm:cxn modelId="{8AFD74B1-F530-450B-8F29-7B95C5DE2DBE}" type="presParOf" srcId="{58BDD0FE-D473-471E-A537-12EE3C750B38}" destId="{DD57B9AA-36B0-4FFC-8E37-F5126583BD97}" srcOrd="5" destOrd="0" presId="urn:microsoft.com/office/officeart/2008/layout/VerticalCurvedList"/>
    <dgm:cxn modelId="{30F73006-EFBC-4BCE-962E-216C82F82DFF}" type="presParOf" srcId="{58BDD0FE-D473-471E-A537-12EE3C750B38}" destId="{5C850575-74C5-4571-B9BF-3370A6ECEFC5}" srcOrd="6" destOrd="0" presId="urn:microsoft.com/office/officeart/2008/layout/VerticalCurvedList"/>
    <dgm:cxn modelId="{0AAC274D-1F5E-4760-85A4-74BB65E4607E}" type="presParOf" srcId="{5C850575-74C5-4571-B9BF-3370A6ECEFC5}" destId="{B29A1748-3F92-4F48-BC6E-4E5687B193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42A9550-6D81-4AB4-816B-08775BDF150E}"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E922A8E3-6F41-4D05-9985-6B96782E99B9}">
      <dgm:prSet phldrT="[Texto]"/>
      <dgm:spPr/>
      <dgm:t>
        <a:bodyPr/>
        <a:lstStyle/>
        <a:p>
          <a:r>
            <a:rPr lang="es-EC" b="0" dirty="0" smtClean="0"/>
            <a:t>Se deben mejorar las condiciones para las colocaciones, fomentar el emprendimiento en los clientes, mediante propuestas de financiamiento y análisis de mercado para un mejor rendimiento de las colocaciones y así asegurar su retorno a las instituciones financieras.</a:t>
          </a:r>
          <a:endParaRPr lang="es-ES" dirty="0"/>
        </a:p>
      </dgm:t>
    </dgm:pt>
    <dgm:pt modelId="{BED79893-5871-4739-98D5-4159EE8B4054}" type="parTrans" cxnId="{2EC208D8-043F-4937-90B3-58E534485338}">
      <dgm:prSet/>
      <dgm:spPr/>
      <dgm:t>
        <a:bodyPr/>
        <a:lstStyle/>
        <a:p>
          <a:endParaRPr lang="es-ES"/>
        </a:p>
      </dgm:t>
    </dgm:pt>
    <dgm:pt modelId="{F7078C03-ABF1-4C30-B9FE-82837FFA8F2F}" type="sibTrans" cxnId="{2EC208D8-043F-4937-90B3-58E534485338}">
      <dgm:prSet/>
      <dgm:spPr/>
      <dgm:t>
        <a:bodyPr/>
        <a:lstStyle/>
        <a:p>
          <a:endParaRPr lang="es-ES"/>
        </a:p>
      </dgm:t>
    </dgm:pt>
    <dgm:pt modelId="{FF267B7D-66B3-462F-AF1D-6C87217BD0C7}">
      <dgm:prSet phldrT="[Texto]"/>
      <dgm:spPr/>
      <dgm:t>
        <a:bodyPr/>
        <a:lstStyle/>
        <a:p>
          <a:r>
            <a:rPr lang="es-EC" b="0" dirty="0" smtClean="0"/>
            <a:t>Las instituciones financieras deben trabajar en nuevas propuestas de pagos y financiamientos a fin de que los clientes que caigan en mora, no sean afectados por la política de crédito, es decir proponer al cliente nuevas vías de pago para que este no pierda su capacidad de endeudamiento, y como es reciproco el banco tampoco pierda potenciales clientes e ingresos.</a:t>
          </a:r>
          <a:endParaRPr lang="es-ES" dirty="0"/>
        </a:p>
      </dgm:t>
    </dgm:pt>
    <dgm:pt modelId="{A42E6A73-6EE5-4F5B-B80D-DA964BC947DD}" type="parTrans" cxnId="{D0B9D4C3-B59D-469F-814E-6F51B54D991A}">
      <dgm:prSet/>
      <dgm:spPr/>
      <dgm:t>
        <a:bodyPr/>
        <a:lstStyle/>
        <a:p>
          <a:endParaRPr lang="es-ES"/>
        </a:p>
      </dgm:t>
    </dgm:pt>
    <dgm:pt modelId="{6EE9C410-5895-482B-9F2A-E2E01BEC45AF}" type="sibTrans" cxnId="{D0B9D4C3-B59D-469F-814E-6F51B54D991A}">
      <dgm:prSet/>
      <dgm:spPr/>
      <dgm:t>
        <a:bodyPr/>
        <a:lstStyle/>
        <a:p>
          <a:endParaRPr lang="es-ES"/>
        </a:p>
      </dgm:t>
    </dgm:pt>
    <dgm:pt modelId="{E038092F-08E5-4E40-B151-807943513393}">
      <dgm:prSet phldrT="[Texto]"/>
      <dgm:spPr/>
      <dgm:t>
        <a:bodyPr/>
        <a:lstStyle/>
        <a:p>
          <a:r>
            <a:rPr lang="es-EC" b="0" dirty="0" smtClean="0"/>
            <a:t>La creación de nuevos productos para incrementar las colocaciones, permitiendo de esta forma incrementar los ingresos por colocaciones y pagos en menor tiempo de las instituciones financieras.</a:t>
          </a:r>
          <a:endParaRPr lang="es-ES" dirty="0"/>
        </a:p>
      </dgm:t>
    </dgm:pt>
    <dgm:pt modelId="{B9FF9D63-FF51-4EE8-A18B-079AAE8767D3}" type="parTrans" cxnId="{6856CF75-9F36-4904-97F7-2B6E0408920C}">
      <dgm:prSet/>
      <dgm:spPr/>
    </dgm:pt>
    <dgm:pt modelId="{5B43D187-E4FA-4464-A390-A469C159DFD6}" type="sibTrans" cxnId="{6856CF75-9F36-4904-97F7-2B6E0408920C}">
      <dgm:prSet/>
      <dgm:spPr/>
    </dgm:pt>
    <dgm:pt modelId="{61233B67-ED76-416A-9E85-6B147D72BE67}" type="pres">
      <dgm:prSet presAssocID="{642A9550-6D81-4AB4-816B-08775BDF150E}" presName="Name0" presStyleCnt="0">
        <dgm:presLayoutVars>
          <dgm:chMax val="7"/>
          <dgm:chPref val="7"/>
          <dgm:dir/>
        </dgm:presLayoutVars>
      </dgm:prSet>
      <dgm:spPr/>
      <dgm:t>
        <a:bodyPr/>
        <a:lstStyle/>
        <a:p>
          <a:endParaRPr lang="es-ES"/>
        </a:p>
      </dgm:t>
    </dgm:pt>
    <dgm:pt modelId="{6F424665-90D3-4E68-BD90-9E04334B0758}" type="pres">
      <dgm:prSet presAssocID="{642A9550-6D81-4AB4-816B-08775BDF150E}" presName="Name1" presStyleCnt="0"/>
      <dgm:spPr/>
    </dgm:pt>
    <dgm:pt modelId="{0C93994E-F96B-4FD3-81E4-CC0A11C0D804}" type="pres">
      <dgm:prSet presAssocID="{642A9550-6D81-4AB4-816B-08775BDF150E}" presName="cycle" presStyleCnt="0"/>
      <dgm:spPr/>
    </dgm:pt>
    <dgm:pt modelId="{9CAEEF0E-A556-49D4-94D4-18AD37DAF7D1}" type="pres">
      <dgm:prSet presAssocID="{642A9550-6D81-4AB4-816B-08775BDF150E}" presName="srcNode" presStyleLbl="node1" presStyleIdx="0" presStyleCnt="3"/>
      <dgm:spPr/>
    </dgm:pt>
    <dgm:pt modelId="{D72F3C07-7D75-4E23-868A-C7CE45C1F3D2}" type="pres">
      <dgm:prSet presAssocID="{642A9550-6D81-4AB4-816B-08775BDF150E}" presName="conn" presStyleLbl="parChTrans1D2" presStyleIdx="0" presStyleCnt="1"/>
      <dgm:spPr/>
      <dgm:t>
        <a:bodyPr/>
        <a:lstStyle/>
        <a:p>
          <a:endParaRPr lang="es-ES"/>
        </a:p>
      </dgm:t>
    </dgm:pt>
    <dgm:pt modelId="{934AA95B-79E3-4552-B785-1CDDBF4D5566}" type="pres">
      <dgm:prSet presAssocID="{642A9550-6D81-4AB4-816B-08775BDF150E}" presName="extraNode" presStyleLbl="node1" presStyleIdx="0" presStyleCnt="3"/>
      <dgm:spPr/>
    </dgm:pt>
    <dgm:pt modelId="{450FA690-0F26-4D12-8551-58300F2EFB26}" type="pres">
      <dgm:prSet presAssocID="{642A9550-6D81-4AB4-816B-08775BDF150E}" presName="dstNode" presStyleLbl="node1" presStyleIdx="0" presStyleCnt="3"/>
      <dgm:spPr/>
    </dgm:pt>
    <dgm:pt modelId="{EA599282-5FDF-4CC9-AAC6-1EF6E4A4C55A}" type="pres">
      <dgm:prSet presAssocID="{E922A8E3-6F41-4D05-9985-6B96782E99B9}" presName="text_1" presStyleLbl="node1" presStyleIdx="0" presStyleCnt="3">
        <dgm:presLayoutVars>
          <dgm:bulletEnabled val="1"/>
        </dgm:presLayoutVars>
      </dgm:prSet>
      <dgm:spPr/>
      <dgm:t>
        <a:bodyPr/>
        <a:lstStyle/>
        <a:p>
          <a:endParaRPr lang="es-ES"/>
        </a:p>
      </dgm:t>
    </dgm:pt>
    <dgm:pt modelId="{E72CDEEF-5E56-4CDA-8FDD-9503B42603C7}" type="pres">
      <dgm:prSet presAssocID="{E922A8E3-6F41-4D05-9985-6B96782E99B9}" presName="accent_1" presStyleCnt="0"/>
      <dgm:spPr/>
    </dgm:pt>
    <dgm:pt modelId="{60E6ECF0-F900-4E64-8EAA-78F43238DCEE}" type="pres">
      <dgm:prSet presAssocID="{E922A8E3-6F41-4D05-9985-6B96782E99B9}" presName="accentRepeatNode" presStyleLbl="solidFgAcc1" presStyleIdx="0" presStyleCnt="3"/>
      <dgm:spPr/>
    </dgm:pt>
    <dgm:pt modelId="{5C52FE69-2D54-41AB-8265-1DAF2DCE5AF8}" type="pres">
      <dgm:prSet presAssocID="{E038092F-08E5-4E40-B151-807943513393}" presName="text_2" presStyleLbl="node1" presStyleIdx="1" presStyleCnt="3">
        <dgm:presLayoutVars>
          <dgm:bulletEnabled val="1"/>
        </dgm:presLayoutVars>
      </dgm:prSet>
      <dgm:spPr/>
      <dgm:t>
        <a:bodyPr/>
        <a:lstStyle/>
        <a:p>
          <a:endParaRPr lang="es-ES"/>
        </a:p>
      </dgm:t>
    </dgm:pt>
    <dgm:pt modelId="{E21DD583-115A-4C5F-8F7E-B2F8B941A341}" type="pres">
      <dgm:prSet presAssocID="{E038092F-08E5-4E40-B151-807943513393}" presName="accent_2" presStyleCnt="0"/>
      <dgm:spPr/>
    </dgm:pt>
    <dgm:pt modelId="{469D3749-E3DC-4E71-85BB-5935A94322CB}" type="pres">
      <dgm:prSet presAssocID="{E038092F-08E5-4E40-B151-807943513393}" presName="accentRepeatNode" presStyleLbl="solidFgAcc1" presStyleIdx="1" presStyleCnt="3"/>
      <dgm:spPr/>
    </dgm:pt>
    <dgm:pt modelId="{0EC4E2B2-3D55-492D-A5E2-1FF657152942}" type="pres">
      <dgm:prSet presAssocID="{FF267B7D-66B3-462F-AF1D-6C87217BD0C7}" presName="text_3" presStyleLbl="node1" presStyleIdx="2" presStyleCnt="3">
        <dgm:presLayoutVars>
          <dgm:bulletEnabled val="1"/>
        </dgm:presLayoutVars>
      </dgm:prSet>
      <dgm:spPr/>
      <dgm:t>
        <a:bodyPr/>
        <a:lstStyle/>
        <a:p>
          <a:endParaRPr lang="es-ES"/>
        </a:p>
      </dgm:t>
    </dgm:pt>
    <dgm:pt modelId="{79487ED0-8E3A-4970-837F-17E7C8C713CB}" type="pres">
      <dgm:prSet presAssocID="{FF267B7D-66B3-462F-AF1D-6C87217BD0C7}" presName="accent_3" presStyleCnt="0"/>
      <dgm:spPr/>
    </dgm:pt>
    <dgm:pt modelId="{9BF17F72-39EC-48CD-AAE4-1E982B95052A}" type="pres">
      <dgm:prSet presAssocID="{FF267B7D-66B3-462F-AF1D-6C87217BD0C7}" presName="accentRepeatNode" presStyleLbl="solidFgAcc1" presStyleIdx="2" presStyleCnt="3"/>
      <dgm:spPr/>
    </dgm:pt>
  </dgm:ptLst>
  <dgm:cxnLst>
    <dgm:cxn modelId="{2EC208D8-043F-4937-90B3-58E534485338}" srcId="{642A9550-6D81-4AB4-816B-08775BDF150E}" destId="{E922A8E3-6F41-4D05-9985-6B96782E99B9}" srcOrd="0" destOrd="0" parTransId="{BED79893-5871-4739-98D5-4159EE8B4054}" sibTransId="{F7078C03-ABF1-4C30-B9FE-82837FFA8F2F}"/>
    <dgm:cxn modelId="{186D2966-2684-40D4-8F41-B7AD9FC82212}" type="presOf" srcId="{E038092F-08E5-4E40-B151-807943513393}" destId="{5C52FE69-2D54-41AB-8265-1DAF2DCE5AF8}" srcOrd="0" destOrd="0" presId="urn:microsoft.com/office/officeart/2008/layout/VerticalCurvedList"/>
    <dgm:cxn modelId="{5712DBD1-4766-4F7E-8D94-E2A688CEC1F4}" type="presOf" srcId="{FF267B7D-66B3-462F-AF1D-6C87217BD0C7}" destId="{0EC4E2B2-3D55-492D-A5E2-1FF657152942}" srcOrd="0" destOrd="0" presId="urn:microsoft.com/office/officeart/2008/layout/VerticalCurvedList"/>
    <dgm:cxn modelId="{D0B9D4C3-B59D-469F-814E-6F51B54D991A}" srcId="{642A9550-6D81-4AB4-816B-08775BDF150E}" destId="{FF267B7D-66B3-462F-AF1D-6C87217BD0C7}" srcOrd="2" destOrd="0" parTransId="{A42E6A73-6EE5-4F5B-B80D-DA964BC947DD}" sibTransId="{6EE9C410-5895-482B-9F2A-E2E01BEC45AF}"/>
    <dgm:cxn modelId="{6856CF75-9F36-4904-97F7-2B6E0408920C}" srcId="{642A9550-6D81-4AB4-816B-08775BDF150E}" destId="{E038092F-08E5-4E40-B151-807943513393}" srcOrd="1" destOrd="0" parTransId="{B9FF9D63-FF51-4EE8-A18B-079AAE8767D3}" sibTransId="{5B43D187-E4FA-4464-A390-A469C159DFD6}"/>
    <dgm:cxn modelId="{FF008B1C-3697-4A94-8815-D67F07C72B7B}" type="presOf" srcId="{E922A8E3-6F41-4D05-9985-6B96782E99B9}" destId="{EA599282-5FDF-4CC9-AAC6-1EF6E4A4C55A}" srcOrd="0" destOrd="0" presId="urn:microsoft.com/office/officeart/2008/layout/VerticalCurvedList"/>
    <dgm:cxn modelId="{207EAC5A-D356-402C-92CD-D9D031ABEE4F}" type="presOf" srcId="{642A9550-6D81-4AB4-816B-08775BDF150E}" destId="{61233B67-ED76-416A-9E85-6B147D72BE67}" srcOrd="0" destOrd="0" presId="urn:microsoft.com/office/officeart/2008/layout/VerticalCurvedList"/>
    <dgm:cxn modelId="{6DF26D4E-268E-4604-A42D-0EB4FE468120}" type="presOf" srcId="{F7078C03-ABF1-4C30-B9FE-82837FFA8F2F}" destId="{D72F3C07-7D75-4E23-868A-C7CE45C1F3D2}" srcOrd="0" destOrd="0" presId="urn:microsoft.com/office/officeart/2008/layout/VerticalCurvedList"/>
    <dgm:cxn modelId="{49A1067F-4A21-4D65-9438-E2BEDC2E0F99}" type="presParOf" srcId="{61233B67-ED76-416A-9E85-6B147D72BE67}" destId="{6F424665-90D3-4E68-BD90-9E04334B0758}" srcOrd="0" destOrd="0" presId="urn:microsoft.com/office/officeart/2008/layout/VerticalCurvedList"/>
    <dgm:cxn modelId="{70C870FB-6AC3-4CDB-B793-488337E5C1A2}" type="presParOf" srcId="{6F424665-90D3-4E68-BD90-9E04334B0758}" destId="{0C93994E-F96B-4FD3-81E4-CC0A11C0D804}" srcOrd="0" destOrd="0" presId="urn:microsoft.com/office/officeart/2008/layout/VerticalCurvedList"/>
    <dgm:cxn modelId="{BD81A22E-5BEF-49AC-8AB8-8014B2EF5411}" type="presParOf" srcId="{0C93994E-F96B-4FD3-81E4-CC0A11C0D804}" destId="{9CAEEF0E-A556-49D4-94D4-18AD37DAF7D1}" srcOrd="0" destOrd="0" presId="urn:microsoft.com/office/officeart/2008/layout/VerticalCurvedList"/>
    <dgm:cxn modelId="{E3D71F23-08B6-40FE-B395-A2677B1E75C2}" type="presParOf" srcId="{0C93994E-F96B-4FD3-81E4-CC0A11C0D804}" destId="{D72F3C07-7D75-4E23-868A-C7CE45C1F3D2}" srcOrd="1" destOrd="0" presId="urn:microsoft.com/office/officeart/2008/layout/VerticalCurvedList"/>
    <dgm:cxn modelId="{9CADFACE-1264-4ECA-B651-1806FFBB0EBC}" type="presParOf" srcId="{0C93994E-F96B-4FD3-81E4-CC0A11C0D804}" destId="{934AA95B-79E3-4552-B785-1CDDBF4D5566}" srcOrd="2" destOrd="0" presId="urn:microsoft.com/office/officeart/2008/layout/VerticalCurvedList"/>
    <dgm:cxn modelId="{A4F09372-366C-41BA-BE2F-6768A8B59DF9}" type="presParOf" srcId="{0C93994E-F96B-4FD3-81E4-CC0A11C0D804}" destId="{450FA690-0F26-4D12-8551-58300F2EFB26}" srcOrd="3" destOrd="0" presId="urn:microsoft.com/office/officeart/2008/layout/VerticalCurvedList"/>
    <dgm:cxn modelId="{D98A74CC-5553-405F-AAE2-10E58344C6A4}" type="presParOf" srcId="{6F424665-90D3-4E68-BD90-9E04334B0758}" destId="{EA599282-5FDF-4CC9-AAC6-1EF6E4A4C55A}" srcOrd="1" destOrd="0" presId="urn:microsoft.com/office/officeart/2008/layout/VerticalCurvedList"/>
    <dgm:cxn modelId="{AC3250A0-9105-46D3-AB20-753F889EB1F9}" type="presParOf" srcId="{6F424665-90D3-4E68-BD90-9E04334B0758}" destId="{E72CDEEF-5E56-4CDA-8FDD-9503B42603C7}" srcOrd="2" destOrd="0" presId="urn:microsoft.com/office/officeart/2008/layout/VerticalCurvedList"/>
    <dgm:cxn modelId="{2D03225A-9593-468D-BA95-1C47A2BA3853}" type="presParOf" srcId="{E72CDEEF-5E56-4CDA-8FDD-9503B42603C7}" destId="{60E6ECF0-F900-4E64-8EAA-78F43238DCEE}" srcOrd="0" destOrd="0" presId="urn:microsoft.com/office/officeart/2008/layout/VerticalCurvedList"/>
    <dgm:cxn modelId="{2E68480A-242C-43FB-A9A4-92105D54F8F8}" type="presParOf" srcId="{6F424665-90D3-4E68-BD90-9E04334B0758}" destId="{5C52FE69-2D54-41AB-8265-1DAF2DCE5AF8}" srcOrd="3" destOrd="0" presId="urn:microsoft.com/office/officeart/2008/layout/VerticalCurvedList"/>
    <dgm:cxn modelId="{1439DE89-2B3B-4D63-A42C-B126372C24D1}" type="presParOf" srcId="{6F424665-90D3-4E68-BD90-9E04334B0758}" destId="{E21DD583-115A-4C5F-8F7E-B2F8B941A341}" srcOrd="4" destOrd="0" presId="urn:microsoft.com/office/officeart/2008/layout/VerticalCurvedList"/>
    <dgm:cxn modelId="{434B81FE-6A6A-4E5E-8699-D1A1D610F88B}" type="presParOf" srcId="{E21DD583-115A-4C5F-8F7E-B2F8B941A341}" destId="{469D3749-E3DC-4E71-85BB-5935A94322CB}" srcOrd="0" destOrd="0" presId="urn:microsoft.com/office/officeart/2008/layout/VerticalCurvedList"/>
    <dgm:cxn modelId="{E92FE2E2-3204-4E34-8834-3486FC90D8BD}" type="presParOf" srcId="{6F424665-90D3-4E68-BD90-9E04334B0758}" destId="{0EC4E2B2-3D55-492D-A5E2-1FF657152942}" srcOrd="5" destOrd="0" presId="urn:microsoft.com/office/officeart/2008/layout/VerticalCurvedList"/>
    <dgm:cxn modelId="{565A433E-B97C-46F7-8F79-83708E1C0C3A}" type="presParOf" srcId="{6F424665-90D3-4E68-BD90-9E04334B0758}" destId="{79487ED0-8E3A-4970-837F-17E7C8C713CB}" srcOrd="6" destOrd="0" presId="urn:microsoft.com/office/officeart/2008/layout/VerticalCurvedList"/>
    <dgm:cxn modelId="{70B6AFE3-0697-4BAF-84A6-E629CF8EC22C}" type="presParOf" srcId="{79487ED0-8E3A-4970-837F-17E7C8C713CB}" destId="{9BF17F72-39EC-48CD-AAE4-1E982B9505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D4793E-8C5B-4986-86E9-BDDBD0941B34}"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s-EC"/>
        </a:p>
      </dgm:t>
    </dgm:pt>
    <dgm:pt modelId="{88441012-9732-4B04-A6F0-981E4C0DC268}">
      <dgm:prSet phldrT="[Texto]"/>
      <dgm:spPr/>
      <dgm:t>
        <a:bodyPr/>
        <a:lstStyle/>
        <a:p>
          <a:r>
            <a:rPr lang="es-EC" dirty="0"/>
            <a:t>Objetivo General</a:t>
          </a:r>
        </a:p>
      </dgm:t>
    </dgm:pt>
    <dgm:pt modelId="{AF3C200F-E227-4C4D-B0D3-B8C995563CEA}" type="parTrans" cxnId="{0EC49CCF-B980-40E7-9B7F-9BF083086F2F}">
      <dgm:prSet/>
      <dgm:spPr/>
      <dgm:t>
        <a:bodyPr/>
        <a:lstStyle/>
        <a:p>
          <a:endParaRPr lang="es-EC"/>
        </a:p>
      </dgm:t>
    </dgm:pt>
    <dgm:pt modelId="{CAD63118-7E7F-4A22-A497-82151634C4E1}" type="sibTrans" cxnId="{0EC49CCF-B980-40E7-9B7F-9BF083086F2F}">
      <dgm:prSet/>
      <dgm:spPr/>
      <dgm:t>
        <a:bodyPr/>
        <a:lstStyle/>
        <a:p>
          <a:endParaRPr lang="es-EC"/>
        </a:p>
      </dgm:t>
    </dgm:pt>
    <dgm:pt modelId="{56680C9F-EF90-4195-A7B7-B3F345F094AB}">
      <dgm:prSet phldrT="[Texto]" custT="1"/>
      <dgm:spPr/>
      <dgm:t>
        <a:bodyPr/>
        <a:lstStyle/>
        <a:p>
          <a:pPr algn="just"/>
          <a:r>
            <a:rPr lang="es-EC" sz="1800" dirty="0" smtClean="0"/>
            <a:t>Determinar la incidencia de la aplicación de la Ley Orgánica de Apoyo Humanitario en la liquidez de los bancos medianos de Ecuador a través del análisis de la información que reposa en la Superintendencia de Bancos</a:t>
          </a:r>
          <a:r>
            <a:rPr lang="es-EC" sz="2400" dirty="0" smtClean="0"/>
            <a:t>.</a:t>
          </a:r>
          <a:endParaRPr lang="es-EC" sz="2400" dirty="0">
            <a:latin typeface="+mn-lt"/>
          </a:endParaRPr>
        </a:p>
      </dgm:t>
    </dgm:pt>
    <dgm:pt modelId="{5C57B5D3-6CFC-40D4-A383-D5D97284A54B}" type="parTrans" cxnId="{40931237-DDDB-46F2-8CE9-7A85B0CCD6E4}">
      <dgm:prSet/>
      <dgm:spPr/>
      <dgm:t>
        <a:bodyPr/>
        <a:lstStyle/>
        <a:p>
          <a:endParaRPr lang="es-EC"/>
        </a:p>
      </dgm:t>
    </dgm:pt>
    <dgm:pt modelId="{593B4C38-79CD-46A6-9983-84C876116439}" type="sibTrans" cxnId="{40931237-DDDB-46F2-8CE9-7A85B0CCD6E4}">
      <dgm:prSet/>
      <dgm:spPr/>
      <dgm:t>
        <a:bodyPr/>
        <a:lstStyle/>
        <a:p>
          <a:endParaRPr lang="es-EC"/>
        </a:p>
      </dgm:t>
    </dgm:pt>
    <dgm:pt modelId="{E750F695-7308-4556-846E-E1D26314AF7C}" type="pres">
      <dgm:prSet presAssocID="{82D4793E-8C5B-4986-86E9-BDDBD0941B34}" presName="Name0" presStyleCnt="0">
        <dgm:presLayoutVars>
          <dgm:dir/>
          <dgm:animLvl val="lvl"/>
          <dgm:resizeHandles/>
        </dgm:presLayoutVars>
      </dgm:prSet>
      <dgm:spPr/>
      <dgm:t>
        <a:bodyPr/>
        <a:lstStyle/>
        <a:p>
          <a:endParaRPr lang="en-US"/>
        </a:p>
      </dgm:t>
    </dgm:pt>
    <dgm:pt modelId="{7665F2BB-45F8-4D4C-9E7F-1FE55E0D6081}" type="pres">
      <dgm:prSet presAssocID="{88441012-9732-4B04-A6F0-981E4C0DC268}" presName="linNode" presStyleCnt="0"/>
      <dgm:spPr/>
      <dgm:t>
        <a:bodyPr/>
        <a:lstStyle/>
        <a:p>
          <a:endParaRPr lang="es-ES"/>
        </a:p>
      </dgm:t>
    </dgm:pt>
    <dgm:pt modelId="{FD325CCE-D871-4766-ADA7-1054B5EBE8C8}" type="pres">
      <dgm:prSet presAssocID="{88441012-9732-4B04-A6F0-981E4C0DC268}" presName="parentShp" presStyleLbl="node1" presStyleIdx="0" presStyleCnt="1" custScaleX="43442" custLinFactNeighborX="-11761" custLinFactNeighborY="-7356">
        <dgm:presLayoutVars>
          <dgm:bulletEnabled val="1"/>
        </dgm:presLayoutVars>
      </dgm:prSet>
      <dgm:spPr/>
      <dgm:t>
        <a:bodyPr/>
        <a:lstStyle/>
        <a:p>
          <a:endParaRPr lang="en-US"/>
        </a:p>
      </dgm:t>
    </dgm:pt>
    <dgm:pt modelId="{BC37D3F1-CDCC-434F-AAD7-5684D72706ED}" type="pres">
      <dgm:prSet presAssocID="{88441012-9732-4B04-A6F0-981E4C0DC268}" presName="childShp" presStyleLbl="bgAccFollowNode1" presStyleIdx="0" presStyleCnt="1" custScaleX="137366">
        <dgm:presLayoutVars>
          <dgm:bulletEnabled val="1"/>
        </dgm:presLayoutVars>
      </dgm:prSet>
      <dgm:spPr/>
      <dgm:t>
        <a:bodyPr/>
        <a:lstStyle/>
        <a:p>
          <a:endParaRPr lang="en-US"/>
        </a:p>
      </dgm:t>
    </dgm:pt>
  </dgm:ptLst>
  <dgm:cxnLst>
    <dgm:cxn modelId="{B6473EDB-491A-4F03-BEE1-91A1CE8457D0}" type="presOf" srcId="{56680C9F-EF90-4195-A7B7-B3F345F094AB}" destId="{BC37D3F1-CDCC-434F-AAD7-5684D72706ED}" srcOrd="0" destOrd="0" presId="urn:microsoft.com/office/officeart/2005/8/layout/vList6"/>
    <dgm:cxn modelId="{40931237-DDDB-46F2-8CE9-7A85B0CCD6E4}" srcId="{88441012-9732-4B04-A6F0-981E4C0DC268}" destId="{56680C9F-EF90-4195-A7B7-B3F345F094AB}" srcOrd="0" destOrd="0" parTransId="{5C57B5D3-6CFC-40D4-A383-D5D97284A54B}" sibTransId="{593B4C38-79CD-46A6-9983-84C876116439}"/>
    <dgm:cxn modelId="{67748345-26A0-49AF-9982-311F5BBFB605}" type="presOf" srcId="{88441012-9732-4B04-A6F0-981E4C0DC268}" destId="{FD325CCE-D871-4766-ADA7-1054B5EBE8C8}" srcOrd="0" destOrd="0" presId="urn:microsoft.com/office/officeart/2005/8/layout/vList6"/>
    <dgm:cxn modelId="{0EC49CCF-B980-40E7-9B7F-9BF083086F2F}" srcId="{82D4793E-8C5B-4986-86E9-BDDBD0941B34}" destId="{88441012-9732-4B04-A6F0-981E4C0DC268}" srcOrd="0" destOrd="0" parTransId="{AF3C200F-E227-4C4D-B0D3-B8C995563CEA}" sibTransId="{CAD63118-7E7F-4A22-A497-82151634C4E1}"/>
    <dgm:cxn modelId="{5BB6C27E-E596-4CAB-9848-42C5F8EFB53A}" type="presOf" srcId="{82D4793E-8C5B-4986-86E9-BDDBD0941B34}" destId="{E750F695-7308-4556-846E-E1D26314AF7C}" srcOrd="0" destOrd="0" presId="urn:microsoft.com/office/officeart/2005/8/layout/vList6"/>
    <dgm:cxn modelId="{A0BB03BA-639F-436C-AE2D-483B6DA945BE}" type="presParOf" srcId="{E750F695-7308-4556-846E-E1D26314AF7C}" destId="{7665F2BB-45F8-4D4C-9E7F-1FE55E0D6081}" srcOrd="0" destOrd="0" presId="urn:microsoft.com/office/officeart/2005/8/layout/vList6"/>
    <dgm:cxn modelId="{BA1CDF18-5D10-481B-A90E-B1B2516FBA28}" type="presParOf" srcId="{7665F2BB-45F8-4D4C-9E7F-1FE55E0D6081}" destId="{FD325CCE-D871-4766-ADA7-1054B5EBE8C8}" srcOrd="0" destOrd="0" presId="urn:microsoft.com/office/officeart/2005/8/layout/vList6"/>
    <dgm:cxn modelId="{8BCF9732-07F5-454B-96E2-CD86416CFA03}" type="presParOf" srcId="{7665F2BB-45F8-4D4C-9E7F-1FE55E0D6081}" destId="{BC37D3F1-CDCC-434F-AAD7-5684D72706ED}"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408F21-C0CA-4DF7-82D1-28BE435453D5}" type="doc">
      <dgm:prSet loTypeId="urn:microsoft.com/office/officeart/2005/8/layout/bList2" loCatId="picture" qsTypeId="urn:microsoft.com/office/officeart/2005/8/quickstyle/simple1" qsCatId="simple" csTypeId="urn:microsoft.com/office/officeart/2005/8/colors/colorful5" csCatId="colorful" phldr="1"/>
      <dgm:spPr/>
      <dgm:t>
        <a:bodyPr/>
        <a:lstStyle/>
        <a:p>
          <a:endParaRPr lang="es-EC"/>
        </a:p>
      </dgm:t>
    </dgm:pt>
    <mc:AlternateContent xmlns:mc="http://schemas.openxmlformats.org/markup-compatibility/2006" xmlns:a14="http://schemas.microsoft.com/office/drawing/2010/main">
      <mc:Choice Requires="a14">
        <dgm:pt modelId="{DEE66C81-4359-4A5F-AD23-D76F9AD29313}">
          <dgm:prSet/>
          <dgm:spPr/>
          <dgm:t>
            <a:bodyPr/>
            <a:lstStyle/>
            <a:p>
              <a14:m>
                <m:oMath xmlns:m="http://schemas.openxmlformats.org/officeDocument/2006/math">
                  <m:sSub>
                    <m:sSubPr>
                      <m:ctrlPr>
                        <a:rPr lang="es-EC" i="1" smtClean="0">
                          <a:latin typeface="Cambria Math" panose="02040503050406030204" pitchFamily="18" charset="0"/>
                        </a:rPr>
                      </m:ctrlPr>
                    </m:sSubPr>
                    <m:e>
                      <m:r>
                        <a:rPr lang="es-EC" b="0" i="1" smtClean="0">
                          <a:latin typeface="Cambria Math"/>
                        </a:rPr>
                        <m:t>𝐻</m:t>
                      </m:r>
                    </m:e>
                    <m:sub>
                      <m:r>
                        <a:rPr lang="es-EC" b="0" i="1" smtClean="0">
                          <a:latin typeface="Cambria Math" panose="02040503050406030204" pitchFamily="18" charset="0"/>
                        </a:rPr>
                        <m:t>1</m:t>
                      </m:r>
                      <m:r>
                        <a:rPr lang="es-EC" b="0" i="1" smtClean="0">
                          <a:latin typeface="Cambria Math"/>
                        </a:rPr>
                        <m:t>  </m:t>
                      </m:r>
                    </m:sub>
                  </m:sSub>
                </m:oMath>
              </a14:m>
              <a:r>
                <a:rPr lang="es-EC" dirty="0" smtClean="0"/>
                <a:t>La aplicación de la Ley Orgánica de Apoyo Humanitario no afecta la liquidez de los bancos medianos en el Ecuador.</a:t>
              </a:r>
              <a:endParaRPr lang="es-EC" dirty="0"/>
            </a:p>
          </dgm:t>
        </dgm:pt>
      </mc:Choice>
      <mc:Fallback xmlns="">
        <dgm:pt modelId="{DEE66C81-4359-4A5F-AD23-D76F9AD29313}">
          <dgm:prSet/>
          <dgm:spPr/>
          <dgm:t>
            <a:bodyPr/>
            <a:lstStyle/>
            <a:p>
              <a:r>
                <a:rPr lang="es-EC" b="0" i="0" smtClean="0">
                  <a:latin typeface="Cambria Math"/>
                </a:rPr>
                <a:t>𝐻</a:t>
              </a:r>
              <a:r>
                <a:rPr lang="es-EC" b="0" i="0" smtClean="0">
                  <a:latin typeface="Cambria Math" panose="02040503050406030204" pitchFamily="18" charset="0"/>
                </a:rPr>
                <a:t>_(1</a:t>
              </a:r>
              <a:r>
                <a:rPr lang="es-EC" b="0" i="0" smtClean="0">
                  <a:latin typeface="Cambria Math"/>
                </a:rPr>
                <a:t>  </a:t>
              </a:r>
              <a:r>
                <a:rPr lang="es-EC" b="0" i="0" smtClean="0">
                  <a:latin typeface="Cambria Math" panose="02040503050406030204" pitchFamily="18" charset="0"/>
                </a:rPr>
                <a:t>)</a:t>
              </a:r>
              <a:r>
                <a:rPr lang="es-EC" dirty="0" smtClean="0"/>
                <a:t>La aplicación de la Ley Orgánica de Apoyo Humanitario no afecta la liquidez de los bancos medianos en el Ecuador.</a:t>
              </a:r>
              <a:endParaRPr lang="es-EC" dirty="0"/>
            </a:p>
          </dgm:t>
        </dgm:pt>
      </mc:Fallback>
    </mc:AlternateContent>
    <dgm:pt modelId="{13C4BFE2-5CCE-4C9B-B9DD-7005C43DE3F4}" type="parTrans" cxnId="{BB407CC6-53FD-43AC-8833-17926EBEE929}">
      <dgm:prSet/>
      <dgm:spPr/>
      <dgm:t>
        <a:bodyPr/>
        <a:lstStyle/>
        <a:p>
          <a:endParaRPr lang="es-EC"/>
        </a:p>
      </dgm:t>
    </dgm:pt>
    <dgm:pt modelId="{DE9A1F3A-41FD-4EDF-9918-1E2D11C0A64D}" type="sibTrans" cxnId="{BB407CC6-53FD-43AC-8833-17926EBEE929}">
      <dgm:prSet/>
      <dgm:spPr/>
      <dgm:t>
        <a:bodyPr/>
        <a:lstStyle/>
        <a:p>
          <a:endParaRPr lang="es-EC"/>
        </a:p>
      </dgm:t>
    </dgm:pt>
    <dgm:pt modelId="{AD146B89-0212-41AF-992B-BABCA99BA65E}">
      <dgm:prSet phldrT="[Texto]"/>
      <dgm:spPr/>
      <dgm:t>
        <a:bodyPr/>
        <a:lstStyle/>
        <a:p>
          <a:endParaRPr lang="es-EC" dirty="0"/>
        </a:p>
      </dgm:t>
    </dgm:pt>
    <dgm:pt modelId="{329B9422-2D00-490D-BF61-9E006E26E9C8}" type="parTrans" cxnId="{622C76F6-86B9-4F60-8D8C-95001B735F72}">
      <dgm:prSet/>
      <dgm:spPr/>
      <dgm:t>
        <a:bodyPr/>
        <a:lstStyle/>
        <a:p>
          <a:endParaRPr lang="es-ES"/>
        </a:p>
      </dgm:t>
    </dgm:pt>
    <dgm:pt modelId="{7906BE0D-A968-47FC-939A-7ADF83469E7D}" type="sibTrans" cxnId="{622C76F6-86B9-4F60-8D8C-95001B735F72}">
      <dgm:prSet/>
      <dgm:spPr/>
      <dgm:t>
        <a:bodyPr/>
        <a:lstStyle/>
        <a:p>
          <a:endParaRPr lang="es-ES"/>
        </a:p>
      </dgm:t>
    </dgm:pt>
    <mc:AlternateContent xmlns:mc="http://schemas.openxmlformats.org/markup-compatibility/2006" xmlns:a14="http://schemas.microsoft.com/office/drawing/2010/main">
      <mc:Choice Requires="a14">
        <dgm:pt modelId="{03631A98-22B1-4B54-AFDB-50CC87272CE8}">
          <dgm:prSet/>
          <dgm:spPr/>
          <dgm:t>
            <a:bodyPr/>
            <a:lstStyle/>
            <a:p>
              <a14:m>
                <m:oMath xmlns:m="http://schemas.openxmlformats.org/officeDocument/2006/math">
                  <m:sSub>
                    <m:sSubPr>
                      <m:ctrlPr>
                        <a:rPr lang="es-EC" i="1" smtClean="0">
                          <a:latin typeface="Cambria Math" panose="02040503050406030204" pitchFamily="18" charset="0"/>
                        </a:rPr>
                      </m:ctrlPr>
                    </m:sSubPr>
                    <m:e>
                      <m:r>
                        <a:rPr lang="es-EC" b="0" i="1" smtClean="0">
                          <a:latin typeface="Cambria Math"/>
                        </a:rPr>
                        <m:t>𝐻</m:t>
                      </m:r>
                    </m:e>
                    <m:sub>
                      <m:r>
                        <a:rPr lang="es-EC" b="0" i="1" smtClean="0">
                          <a:latin typeface="Cambria Math" panose="02040503050406030204" pitchFamily="18" charset="0"/>
                        </a:rPr>
                        <m:t>𝑂</m:t>
                      </m:r>
                      <m:r>
                        <a:rPr lang="es-EC" b="0" i="1" smtClean="0">
                          <a:latin typeface="Cambria Math"/>
                        </a:rPr>
                        <m:t>  </m:t>
                      </m:r>
                    </m:sub>
                  </m:sSub>
                </m:oMath>
              </a14:m>
              <a:r>
                <a:rPr lang="es-EC" dirty="0" smtClean="0"/>
                <a:t>.  La aplicación de la Ley Orgánica de Apoyo Humanitario afecta la liquidez de los bancos medianos en el Ecuador.</a:t>
              </a:r>
              <a:endParaRPr lang="es-EC" dirty="0"/>
            </a:p>
          </dgm:t>
        </dgm:pt>
      </mc:Choice>
      <mc:Fallback xmlns="">
        <dgm:pt modelId="{03631A98-22B1-4B54-AFDB-50CC87272CE8}">
          <dgm:prSet/>
          <dgm:spPr/>
          <dgm:t>
            <a:bodyPr/>
            <a:lstStyle/>
            <a:p>
              <a:r>
                <a:rPr lang="es-EC" b="0" i="0" smtClean="0">
                  <a:latin typeface="Cambria Math"/>
                </a:rPr>
                <a:t>𝐻</a:t>
              </a:r>
              <a:r>
                <a:rPr lang="es-EC" b="0" i="0" smtClean="0">
                  <a:latin typeface="Cambria Math" panose="02040503050406030204" pitchFamily="18" charset="0"/>
                </a:rPr>
                <a:t>_(𝑂</a:t>
              </a:r>
              <a:r>
                <a:rPr lang="es-EC" b="0" i="0" smtClean="0">
                  <a:latin typeface="Cambria Math"/>
                </a:rPr>
                <a:t>  </a:t>
              </a:r>
              <a:r>
                <a:rPr lang="es-EC" b="0" i="0" smtClean="0">
                  <a:latin typeface="Cambria Math" panose="02040503050406030204" pitchFamily="18" charset="0"/>
                </a:rPr>
                <a:t>)</a:t>
              </a:r>
              <a:r>
                <a:rPr lang="es-EC" dirty="0" smtClean="0"/>
                <a:t>.  La aplicación de la Ley Orgánica de Apoyo Humanitario afecta la liquidez de los bancos medianos en el Ecuador.</a:t>
              </a:r>
              <a:endParaRPr lang="es-EC" dirty="0"/>
            </a:p>
          </dgm:t>
        </dgm:pt>
      </mc:Fallback>
    </mc:AlternateContent>
    <dgm:pt modelId="{ED76D96A-606E-4309-B806-FB54A1C18254}" type="parTrans" cxnId="{66E5E408-65F8-4553-9599-5ECD16E75B57}">
      <dgm:prSet/>
      <dgm:spPr/>
      <dgm:t>
        <a:bodyPr/>
        <a:lstStyle/>
        <a:p>
          <a:endParaRPr lang="es-ES"/>
        </a:p>
      </dgm:t>
    </dgm:pt>
    <dgm:pt modelId="{C4CAD16A-B577-4E09-90DA-B1152BCC0259}" type="sibTrans" cxnId="{66E5E408-65F8-4553-9599-5ECD16E75B57}">
      <dgm:prSet/>
      <dgm:spPr/>
      <dgm:t>
        <a:bodyPr/>
        <a:lstStyle/>
        <a:p>
          <a:endParaRPr lang="es-ES"/>
        </a:p>
      </dgm:t>
    </dgm:pt>
    <dgm:pt modelId="{ADFE2D82-756C-42FB-9D0D-B6E5B06E2B3B}">
      <dgm:prSet phldrT="[Texto]"/>
      <dgm:spPr/>
      <dgm:t>
        <a:bodyPr/>
        <a:lstStyle/>
        <a:p>
          <a:r>
            <a:rPr lang="es-EC" dirty="0" smtClean="0"/>
            <a:t> </a:t>
          </a:r>
          <a:endParaRPr lang="es-EC" dirty="0"/>
        </a:p>
      </dgm:t>
    </dgm:pt>
    <dgm:pt modelId="{45DD08BF-67C6-473A-8B2E-59AAC11746B2}" type="sibTrans" cxnId="{443990B1-C121-430A-BE4A-82A0D08C2DD5}">
      <dgm:prSet/>
      <dgm:spPr/>
      <dgm:t>
        <a:bodyPr/>
        <a:lstStyle/>
        <a:p>
          <a:endParaRPr lang="es-EC"/>
        </a:p>
      </dgm:t>
    </dgm:pt>
    <dgm:pt modelId="{37E98709-7CB4-453C-9DC4-8827B04A5222}" type="parTrans" cxnId="{443990B1-C121-430A-BE4A-82A0D08C2DD5}">
      <dgm:prSet/>
      <dgm:spPr/>
      <dgm:t>
        <a:bodyPr/>
        <a:lstStyle/>
        <a:p>
          <a:endParaRPr lang="es-EC"/>
        </a:p>
      </dgm:t>
    </dgm:pt>
    <dgm:pt modelId="{4CE492A6-F5BF-4911-9B7F-3DB19BFF8C77}" type="pres">
      <dgm:prSet presAssocID="{BA408F21-C0CA-4DF7-82D1-28BE435453D5}" presName="diagram" presStyleCnt="0">
        <dgm:presLayoutVars>
          <dgm:dir/>
          <dgm:animLvl val="lvl"/>
          <dgm:resizeHandles val="exact"/>
        </dgm:presLayoutVars>
      </dgm:prSet>
      <dgm:spPr/>
      <dgm:t>
        <a:bodyPr/>
        <a:lstStyle/>
        <a:p>
          <a:endParaRPr lang="es-EC"/>
        </a:p>
      </dgm:t>
    </dgm:pt>
    <dgm:pt modelId="{609D1F5B-6FE3-4E98-8EA8-DC7182E1C9D4}" type="pres">
      <dgm:prSet presAssocID="{ADFE2D82-756C-42FB-9D0D-B6E5B06E2B3B}" presName="compNode" presStyleCnt="0"/>
      <dgm:spPr/>
      <dgm:t>
        <a:bodyPr/>
        <a:lstStyle/>
        <a:p>
          <a:endParaRPr lang="es-ES"/>
        </a:p>
      </dgm:t>
    </dgm:pt>
    <dgm:pt modelId="{22CF7187-6B90-432B-AFAE-366C9A19C13B}" type="pres">
      <dgm:prSet presAssocID="{ADFE2D82-756C-42FB-9D0D-B6E5B06E2B3B}" presName="childRect" presStyleLbl="bgAcc1" presStyleIdx="0" presStyleCnt="2">
        <dgm:presLayoutVars>
          <dgm:bulletEnabled val="1"/>
        </dgm:presLayoutVars>
      </dgm:prSet>
      <dgm:spPr/>
      <dgm:t>
        <a:bodyPr/>
        <a:lstStyle/>
        <a:p>
          <a:endParaRPr lang="es-EC"/>
        </a:p>
      </dgm:t>
    </dgm:pt>
    <dgm:pt modelId="{52C6F3C0-201F-4571-AA80-B8584B9F43E1}" type="pres">
      <dgm:prSet presAssocID="{ADFE2D82-756C-42FB-9D0D-B6E5B06E2B3B}" presName="parentText" presStyleLbl="node1" presStyleIdx="0" presStyleCnt="0">
        <dgm:presLayoutVars>
          <dgm:chMax val="0"/>
          <dgm:bulletEnabled val="1"/>
        </dgm:presLayoutVars>
      </dgm:prSet>
      <dgm:spPr/>
      <dgm:t>
        <a:bodyPr/>
        <a:lstStyle/>
        <a:p>
          <a:endParaRPr lang="es-EC"/>
        </a:p>
      </dgm:t>
    </dgm:pt>
    <dgm:pt modelId="{64A70AD0-4A36-4A23-B82D-ACE0CC7648B2}" type="pres">
      <dgm:prSet presAssocID="{ADFE2D82-756C-42FB-9D0D-B6E5B06E2B3B}" presName="parentRect" presStyleLbl="alignNode1" presStyleIdx="0" presStyleCnt="2"/>
      <dgm:spPr/>
      <dgm:t>
        <a:bodyPr/>
        <a:lstStyle/>
        <a:p>
          <a:endParaRPr lang="es-EC"/>
        </a:p>
      </dgm:t>
    </dgm:pt>
    <dgm:pt modelId="{2BAAB911-3252-49CC-B0A3-F2E06A9FF02B}" type="pres">
      <dgm:prSet presAssocID="{ADFE2D82-756C-42FB-9D0D-B6E5B06E2B3B}" presName="adorn" presStyleLbl="fgAccFollowNod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5000" r="-35000"/>
          </a:stretch>
        </a:blipFill>
      </dgm:spPr>
      <dgm:t>
        <a:bodyPr/>
        <a:lstStyle/>
        <a:p>
          <a:endParaRPr lang="es-ES"/>
        </a:p>
      </dgm:t>
    </dgm:pt>
    <dgm:pt modelId="{B10CC649-F905-4A04-A3A4-9855827D6104}" type="pres">
      <dgm:prSet presAssocID="{45DD08BF-67C6-473A-8B2E-59AAC11746B2}" presName="sibTrans" presStyleLbl="sibTrans2D1" presStyleIdx="0" presStyleCnt="0"/>
      <dgm:spPr/>
      <dgm:t>
        <a:bodyPr/>
        <a:lstStyle/>
        <a:p>
          <a:endParaRPr lang="es-ES"/>
        </a:p>
      </dgm:t>
    </dgm:pt>
    <dgm:pt modelId="{A5D1893B-39DC-4FAC-946F-7F18DDFBCB84}" type="pres">
      <dgm:prSet presAssocID="{AD146B89-0212-41AF-992B-BABCA99BA65E}" presName="compNode" presStyleCnt="0"/>
      <dgm:spPr/>
      <dgm:t>
        <a:bodyPr/>
        <a:lstStyle/>
        <a:p>
          <a:endParaRPr lang="es-ES"/>
        </a:p>
      </dgm:t>
    </dgm:pt>
    <dgm:pt modelId="{71BF3A1E-1840-40F4-8A87-F21BD3622A46}" type="pres">
      <dgm:prSet presAssocID="{AD146B89-0212-41AF-992B-BABCA99BA65E}" presName="childRect" presStyleLbl="bgAcc1" presStyleIdx="1" presStyleCnt="2">
        <dgm:presLayoutVars>
          <dgm:bulletEnabled val="1"/>
        </dgm:presLayoutVars>
      </dgm:prSet>
      <dgm:spPr/>
      <dgm:t>
        <a:bodyPr/>
        <a:lstStyle/>
        <a:p>
          <a:endParaRPr lang="es-EC"/>
        </a:p>
      </dgm:t>
    </dgm:pt>
    <dgm:pt modelId="{51BF450F-5269-4784-8DA6-EE05EB6F9BA4}" type="pres">
      <dgm:prSet presAssocID="{AD146B89-0212-41AF-992B-BABCA99BA65E}" presName="parentText" presStyleLbl="node1" presStyleIdx="0" presStyleCnt="0">
        <dgm:presLayoutVars>
          <dgm:chMax val="0"/>
          <dgm:bulletEnabled val="1"/>
        </dgm:presLayoutVars>
      </dgm:prSet>
      <dgm:spPr/>
      <dgm:t>
        <a:bodyPr/>
        <a:lstStyle/>
        <a:p>
          <a:endParaRPr lang="es-EC"/>
        </a:p>
      </dgm:t>
    </dgm:pt>
    <dgm:pt modelId="{6885F7F2-FC6D-4667-BAA5-2E9B7E4B7D20}" type="pres">
      <dgm:prSet presAssocID="{AD146B89-0212-41AF-992B-BABCA99BA65E}" presName="parentRect" presStyleLbl="alignNode1" presStyleIdx="1" presStyleCnt="2"/>
      <dgm:spPr/>
      <dgm:t>
        <a:bodyPr/>
        <a:lstStyle/>
        <a:p>
          <a:endParaRPr lang="es-EC"/>
        </a:p>
      </dgm:t>
    </dgm:pt>
    <dgm:pt modelId="{F4E1A5E6-A815-44F0-9BA7-23DB46BF2EA3}" type="pres">
      <dgm:prSet presAssocID="{AD146B89-0212-41AF-992B-BABCA99BA65E}" presName="adorn" presStyleLbl="fgAccFollowNod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64000" r="-64000"/>
          </a:stretch>
        </a:blipFill>
      </dgm:spPr>
      <dgm:t>
        <a:bodyPr/>
        <a:lstStyle/>
        <a:p>
          <a:endParaRPr lang="es-ES"/>
        </a:p>
      </dgm:t>
    </dgm:pt>
  </dgm:ptLst>
  <dgm:cxnLst>
    <dgm:cxn modelId="{BB407CC6-53FD-43AC-8833-17926EBEE929}" srcId="{AD146B89-0212-41AF-992B-BABCA99BA65E}" destId="{DEE66C81-4359-4A5F-AD23-D76F9AD29313}" srcOrd="0" destOrd="0" parTransId="{13C4BFE2-5CCE-4C9B-B9DD-7005C43DE3F4}" sibTransId="{DE9A1F3A-41FD-4EDF-9918-1E2D11C0A64D}"/>
    <dgm:cxn modelId="{B5DB5664-6AC2-4D19-A29A-B75F2C7BC8E2}" type="presOf" srcId="{AD146B89-0212-41AF-992B-BABCA99BA65E}" destId="{6885F7F2-FC6D-4667-BAA5-2E9B7E4B7D20}" srcOrd="1" destOrd="0" presId="urn:microsoft.com/office/officeart/2005/8/layout/bList2"/>
    <dgm:cxn modelId="{443990B1-C121-430A-BE4A-82A0D08C2DD5}" srcId="{BA408F21-C0CA-4DF7-82D1-28BE435453D5}" destId="{ADFE2D82-756C-42FB-9D0D-B6E5B06E2B3B}" srcOrd="0" destOrd="0" parTransId="{37E98709-7CB4-453C-9DC4-8827B04A5222}" sibTransId="{45DD08BF-67C6-473A-8B2E-59AAC11746B2}"/>
    <dgm:cxn modelId="{E7DE1007-3496-4BAD-AF67-BB4D66B06E6E}" type="presOf" srcId="{BA408F21-C0CA-4DF7-82D1-28BE435453D5}" destId="{4CE492A6-F5BF-4911-9B7F-3DB19BFF8C77}" srcOrd="0" destOrd="0" presId="urn:microsoft.com/office/officeart/2005/8/layout/bList2"/>
    <dgm:cxn modelId="{622C76F6-86B9-4F60-8D8C-95001B735F72}" srcId="{BA408F21-C0CA-4DF7-82D1-28BE435453D5}" destId="{AD146B89-0212-41AF-992B-BABCA99BA65E}" srcOrd="1" destOrd="0" parTransId="{329B9422-2D00-490D-BF61-9E006E26E9C8}" sibTransId="{7906BE0D-A968-47FC-939A-7ADF83469E7D}"/>
    <dgm:cxn modelId="{A0B4DA8F-AA9C-4857-B979-DB69551A7FB9}" type="presOf" srcId="{AD146B89-0212-41AF-992B-BABCA99BA65E}" destId="{51BF450F-5269-4784-8DA6-EE05EB6F9BA4}" srcOrd="0" destOrd="0" presId="urn:microsoft.com/office/officeart/2005/8/layout/bList2"/>
    <dgm:cxn modelId="{5B2DCC18-D995-49D5-915E-7F798E8600A3}" type="presOf" srcId="{ADFE2D82-756C-42FB-9D0D-B6E5B06E2B3B}" destId="{64A70AD0-4A36-4A23-B82D-ACE0CC7648B2}" srcOrd="1" destOrd="0" presId="urn:microsoft.com/office/officeart/2005/8/layout/bList2"/>
    <dgm:cxn modelId="{B116A858-4158-4C26-A22E-5F31FB5319E6}" type="presOf" srcId="{ADFE2D82-756C-42FB-9D0D-B6E5B06E2B3B}" destId="{52C6F3C0-201F-4571-AA80-B8584B9F43E1}" srcOrd="0" destOrd="0" presId="urn:microsoft.com/office/officeart/2005/8/layout/bList2"/>
    <dgm:cxn modelId="{857767AB-FEBB-456F-BF47-FD842FAB3CFE}" type="presOf" srcId="{45DD08BF-67C6-473A-8B2E-59AAC11746B2}" destId="{B10CC649-F905-4A04-A3A4-9855827D6104}" srcOrd="0" destOrd="0" presId="urn:microsoft.com/office/officeart/2005/8/layout/bList2"/>
    <dgm:cxn modelId="{A4F52182-A962-4739-86DB-DF2FF975BB75}" type="presOf" srcId="{03631A98-22B1-4B54-AFDB-50CC87272CE8}" destId="{22CF7187-6B90-432B-AFAE-366C9A19C13B}" srcOrd="0" destOrd="0" presId="urn:microsoft.com/office/officeart/2005/8/layout/bList2"/>
    <dgm:cxn modelId="{7B05B2C1-3B4D-46B6-A192-E932F9485EEA}" type="presOf" srcId="{DEE66C81-4359-4A5F-AD23-D76F9AD29313}" destId="{71BF3A1E-1840-40F4-8A87-F21BD3622A46}" srcOrd="0" destOrd="0" presId="urn:microsoft.com/office/officeart/2005/8/layout/bList2"/>
    <dgm:cxn modelId="{66E5E408-65F8-4553-9599-5ECD16E75B57}" srcId="{ADFE2D82-756C-42FB-9D0D-B6E5B06E2B3B}" destId="{03631A98-22B1-4B54-AFDB-50CC87272CE8}" srcOrd="0" destOrd="0" parTransId="{ED76D96A-606E-4309-B806-FB54A1C18254}" sibTransId="{C4CAD16A-B577-4E09-90DA-B1152BCC0259}"/>
    <dgm:cxn modelId="{C29E7374-107C-47C9-A553-7C73559A13EB}" type="presParOf" srcId="{4CE492A6-F5BF-4911-9B7F-3DB19BFF8C77}" destId="{609D1F5B-6FE3-4E98-8EA8-DC7182E1C9D4}" srcOrd="0" destOrd="0" presId="urn:microsoft.com/office/officeart/2005/8/layout/bList2"/>
    <dgm:cxn modelId="{10B693D1-B04D-465C-9E6A-24BA8C2845EB}" type="presParOf" srcId="{609D1F5B-6FE3-4E98-8EA8-DC7182E1C9D4}" destId="{22CF7187-6B90-432B-AFAE-366C9A19C13B}" srcOrd="0" destOrd="0" presId="urn:microsoft.com/office/officeart/2005/8/layout/bList2"/>
    <dgm:cxn modelId="{2C7E9531-7634-4E84-B1D1-A5B87808CF09}" type="presParOf" srcId="{609D1F5B-6FE3-4E98-8EA8-DC7182E1C9D4}" destId="{52C6F3C0-201F-4571-AA80-B8584B9F43E1}" srcOrd="1" destOrd="0" presId="urn:microsoft.com/office/officeart/2005/8/layout/bList2"/>
    <dgm:cxn modelId="{4793859C-98F8-4EEF-958B-F7793DE4C7BA}" type="presParOf" srcId="{609D1F5B-6FE3-4E98-8EA8-DC7182E1C9D4}" destId="{64A70AD0-4A36-4A23-B82D-ACE0CC7648B2}" srcOrd="2" destOrd="0" presId="urn:microsoft.com/office/officeart/2005/8/layout/bList2"/>
    <dgm:cxn modelId="{4AA030FE-6758-4BC9-A740-510131CA4B10}" type="presParOf" srcId="{609D1F5B-6FE3-4E98-8EA8-DC7182E1C9D4}" destId="{2BAAB911-3252-49CC-B0A3-F2E06A9FF02B}" srcOrd="3" destOrd="0" presId="urn:microsoft.com/office/officeart/2005/8/layout/bList2"/>
    <dgm:cxn modelId="{75D84141-A987-4A78-8067-9F6D47CC15F8}" type="presParOf" srcId="{4CE492A6-F5BF-4911-9B7F-3DB19BFF8C77}" destId="{B10CC649-F905-4A04-A3A4-9855827D6104}" srcOrd="1" destOrd="0" presId="urn:microsoft.com/office/officeart/2005/8/layout/bList2"/>
    <dgm:cxn modelId="{4FC0EC21-FEAE-4DB6-95C3-AC94D18D9A87}" type="presParOf" srcId="{4CE492A6-F5BF-4911-9B7F-3DB19BFF8C77}" destId="{A5D1893B-39DC-4FAC-946F-7F18DDFBCB84}" srcOrd="2" destOrd="0" presId="urn:microsoft.com/office/officeart/2005/8/layout/bList2"/>
    <dgm:cxn modelId="{E5B09824-C575-45AD-89E9-38E575B5ECFB}" type="presParOf" srcId="{A5D1893B-39DC-4FAC-946F-7F18DDFBCB84}" destId="{71BF3A1E-1840-40F4-8A87-F21BD3622A46}" srcOrd="0" destOrd="0" presId="urn:microsoft.com/office/officeart/2005/8/layout/bList2"/>
    <dgm:cxn modelId="{8F0F7241-215C-403C-9C08-4019C600C876}" type="presParOf" srcId="{A5D1893B-39DC-4FAC-946F-7F18DDFBCB84}" destId="{51BF450F-5269-4784-8DA6-EE05EB6F9BA4}" srcOrd="1" destOrd="0" presId="urn:microsoft.com/office/officeart/2005/8/layout/bList2"/>
    <dgm:cxn modelId="{49C98BE8-8CD3-4AB7-B4D3-50A159630283}" type="presParOf" srcId="{A5D1893B-39DC-4FAC-946F-7F18DDFBCB84}" destId="{6885F7F2-FC6D-4667-BAA5-2E9B7E4B7D20}" srcOrd="2" destOrd="0" presId="urn:microsoft.com/office/officeart/2005/8/layout/bList2"/>
    <dgm:cxn modelId="{F7B00E90-7BB8-45CA-A1D0-8F976D2094B1}" type="presParOf" srcId="{A5D1893B-39DC-4FAC-946F-7F18DDFBCB84}" destId="{F4E1A5E6-A815-44F0-9BA7-23DB46BF2EA3}"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408F21-C0CA-4DF7-82D1-28BE435453D5}" type="doc">
      <dgm:prSet loTypeId="urn:microsoft.com/office/officeart/2005/8/layout/bList2" loCatId="picture" qsTypeId="urn:microsoft.com/office/officeart/2005/8/quickstyle/simple1" qsCatId="simple" csTypeId="urn:microsoft.com/office/officeart/2005/8/colors/colorful5" csCatId="colorful" phldr="1"/>
      <dgm:spPr/>
      <dgm:t>
        <a:bodyPr/>
        <a:lstStyle/>
        <a:p>
          <a:endParaRPr lang="es-EC"/>
        </a:p>
      </dgm:t>
    </dgm:pt>
    <dgm:pt modelId="{DEE66C81-4359-4A5F-AD23-D76F9AD29313}">
      <dgm:prSet/>
      <dgm:spPr>
        <a:blipFill>
          <a:blip xmlns:r="http://schemas.openxmlformats.org/officeDocument/2006/relationships" r:embed="rId1"/>
          <a:stretch>
            <a:fillRect l="-2486" b="-2813"/>
          </a:stretch>
        </a:blipFill>
      </dgm:spPr>
      <dgm:t>
        <a:bodyPr/>
        <a:lstStyle/>
        <a:p>
          <a:r>
            <a:rPr lang="en-US">
              <a:noFill/>
            </a:rPr>
            <a:t> </a:t>
          </a:r>
        </a:p>
      </dgm:t>
    </dgm:pt>
    <dgm:pt modelId="{13C4BFE2-5CCE-4C9B-B9DD-7005C43DE3F4}" type="parTrans" cxnId="{BB407CC6-53FD-43AC-8833-17926EBEE929}">
      <dgm:prSet/>
      <dgm:spPr/>
      <dgm:t>
        <a:bodyPr/>
        <a:lstStyle/>
        <a:p>
          <a:endParaRPr lang="es-EC"/>
        </a:p>
      </dgm:t>
    </dgm:pt>
    <dgm:pt modelId="{DE9A1F3A-41FD-4EDF-9918-1E2D11C0A64D}" type="sibTrans" cxnId="{BB407CC6-53FD-43AC-8833-17926EBEE929}">
      <dgm:prSet/>
      <dgm:spPr/>
      <dgm:t>
        <a:bodyPr/>
        <a:lstStyle/>
        <a:p>
          <a:endParaRPr lang="es-EC"/>
        </a:p>
      </dgm:t>
    </dgm:pt>
    <dgm:pt modelId="{AD146B89-0212-41AF-992B-BABCA99BA65E}">
      <dgm:prSet phldrT="[Texto]"/>
      <dgm:spPr/>
      <dgm:t>
        <a:bodyPr/>
        <a:lstStyle/>
        <a:p>
          <a:endParaRPr lang="es-EC" dirty="0"/>
        </a:p>
      </dgm:t>
    </dgm:pt>
    <dgm:pt modelId="{329B9422-2D00-490D-BF61-9E006E26E9C8}" type="parTrans" cxnId="{622C76F6-86B9-4F60-8D8C-95001B735F72}">
      <dgm:prSet/>
      <dgm:spPr/>
      <dgm:t>
        <a:bodyPr/>
        <a:lstStyle/>
        <a:p>
          <a:endParaRPr lang="es-ES"/>
        </a:p>
      </dgm:t>
    </dgm:pt>
    <dgm:pt modelId="{7906BE0D-A968-47FC-939A-7ADF83469E7D}" type="sibTrans" cxnId="{622C76F6-86B9-4F60-8D8C-95001B735F72}">
      <dgm:prSet/>
      <dgm:spPr/>
      <dgm:t>
        <a:bodyPr/>
        <a:lstStyle/>
        <a:p>
          <a:endParaRPr lang="es-ES"/>
        </a:p>
      </dgm:t>
    </dgm:pt>
    <dgm:pt modelId="{03631A98-22B1-4B54-AFDB-50CC87272CE8}">
      <dgm:prSet/>
      <dgm:spPr>
        <a:blipFill>
          <a:blip xmlns:r="http://schemas.openxmlformats.org/officeDocument/2006/relationships" r:embed="rId2"/>
          <a:stretch>
            <a:fillRect l="-2490" r="-4981" b="-2813"/>
          </a:stretch>
        </a:blipFill>
      </dgm:spPr>
      <dgm:t>
        <a:bodyPr/>
        <a:lstStyle/>
        <a:p>
          <a:r>
            <a:rPr lang="en-US">
              <a:noFill/>
            </a:rPr>
            <a:t> </a:t>
          </a:r>
        </a:p>
      </dgm:t>
    </dgm:pt>
    <dgm:pt modelId="{ED76D96A-606E-4309-B806-FB54A1C18254}" type="parTrans" cxnId="{66E5E408-65F8-4553-9599-5ECD16E75B57}">
      <dgm:prSet/>
      <dgm:spPr/>
      <dgm:t>
        <a:bodyPr/>
        <a:lstStyle/>
        <a:p>
          <a:endParaRPr lang="es-ES"/>
        </a:p>
      </dgm:t>
    </dgm:pt>
    <dgm:pt modelId="{C4CAD16A-B577-4E09-90DA-B1152BCC0259}" type="sibTrans" cxnId="{66E5E408-65F8-4553-9599-5ECD16E75B57}">
      <dgm:prSet/>
      <dgm:spPr/>
      <dgm:t>
        <a:bodyPr/>
        <a:lstStyle/>
        <a:p>
          <a:endParaRPr lang="es-ES"/>
        </a:p>
      </dgm:t>
    </dgm:pt>
    <dgm:pt modelId="{ADFE2D82-756C-42FB-9D0D-B6E5B06E2B3B}">
      <dgm:prSet phldrT="[Texto]"/>
      <dgm:spPr/>
      <dgm:t>
        <a:bodyPr/>
        <a:lstStyle/>
        <a:p>
          <a:r>
            <a:rPr lang="es-EC" dirty="0" smtClean="0"/>
            <a:t> </a:t>
          </a:r>
          <a:endParaRPr lang="es-EC" dirty="0"/>
        </a:p>
      </dgm:t>
    </dgm:pt>
    <dgm:pt modelId="{45DD08BF-67C6-473A-8B2E-59AAC11746B2}" type="sibTrans" cxnId="{443990B1-C121-430A-BE4A-82A0D08C2DD5}">
      <dgm:prSet/>
      <dgm:spPr/>
      <dgm:t>
        <a:bodyPr/>
        <a:lstStyle/>
        <a:p>
          <a:endParaRPr lang="es-EC"/>
        </a:p>
      </dgm:t>
    </dgm:pt>
    <dgm:pt modelId="{37E98709-7CB4-453C-9DC4-8827B04A5222}" type="parTrans" cxnId="{443990B1-C121-430A-BE4A-82A0D08C2DD5}">
      <dgm:prSet/>
      <dgm:spPr/>
      <dgm:t>
        <a:bodyPr/>
        <a:lstStyle/>
        <a:p>
          <a:endParaRPr lang="es-EC"/>
        </a:p>
      </dgm:t>
    </dgm:pt>
    <dgm:pt modelId="{4CE492A6-F5BF-4911-9B7F-3DB19BFF8C77}" type="pres">
      <dgm:prSet presAssocID="{BA408F21-C0CA-4DF7-82D1-28BE435453D5}" presName="diagram" presStyleCnt="0">
        <dgm:presLayoutVars>
          <dgm:dir/>
          <dgm:animLvl val="lvl"/>
          <dgm:resizeHandles val="exact"/>
        </dgm:presLayoutVars>
      </dgm:prSet>
      <dgm:spPr/>
      <dgm:t>
        <a:bodyPr/>
        <a:lstStyle/>
        <a:p>
          <a:endParaRPr lang="es-EC"/>
        </a:p>
      </dgm:t>
    </dgm:pt>
    <dgm:pt modelId="{609D1F5B-6FE3-4E98-8EA8-DC7182E1C9D4}" type="pres">
      <dgm:prSet presAssocID="{ADFE2D82-756C-42FB-9D0D-B6E5B06E2B3B}" presName="compNode" presStyleCnt="0"/>
      <dgm:spPr/>
      <dgm:t>
        <a:bodyPr/>
        <a:lstStyle/>
        <a:p>
          <a:endParaRPr lang="es-ES"/>
        </a:p>
      </dgm:t>
    </dgm:pt>
    <dgm:pt modelId="{22CF7187-6B90-432B-AFAE-366C9A19C13B}" type="pres">
      <dgm:prSet presAssocID="{ADFE2D82-756C-42FB-9D0D-B6E5B06E2B3B}" presName="childRect" presStyleLbl="bgAcc1" presStyleIdx="0" presStyleCnt="2">
        <dgm:presLayoutVars>
          <dgm:bulletEnabled val="1"/>
        </dgm:presLayoutVars>
      </dgm:prSet>
      <dgm:spPr/>
      <dgm:t>
        <a:bodyPr/>
        <a:lstStyle/>
        <a:p>
          <a:endParaRPr lang="es-EC"/>
        </a:p>
      </dgm:t>
    </dgm:pt>
    <dgm:pt modelId="{52C6F3C0-201F-4571-AA80-B8584B9F43E1}" type="pres">
      <dgm:prSet presAssocID="{ADFE2D82-756C-42FB-9D0D-B6E5B06E2B3B}" presName="parentText" presStyleLbl="node1" presStyleIdx="0" presStyleCnt="0">
        <dgm:presLayoutVars>
          <dgm:chMax val="0"/>
          <dgm:bulletEnabled val="1"/>
        </dgm:presLayoutVars>
      </dgm:prSet>
      <dgm:spPr/>
      <dgm:t>
        <a:bodyPr/>
        <a:lstStyle/>
        <a:p>
          <a:endParaRPr lang="es-EC"/>
        </a:p>
      </dgm:t>
    </dgm:pt>
    <dgm:pt modelId="{64A70AD0-4A36-4A23-B82D-ACE0CC7648B2}" type="pres">
      <dgm:prSet presAssocID="{ADFE2D82-756C-42FB-9D0D-B6E5B06E2B3B}" presName="parentRect" presStyleLbl="alignNode1" presStyleIdx="0" presStyleCnt="2"/>
      <dgm:spPr/>
      <dgm:t>
        <a:bodyPr/>
        <a:lstStyle/>
        <a:p>
          <a:endParaRPr lang="es-EC"/>
        </a:p>
      </dgm:t>
    </dgm:pt>
    <dgm:pt modelId="{2BAAB911-3252-49CC-B0A3-F2E06A9FF02B}" type="pres">
      <dgm:prSet presAssocID="{ADFE2D82-756C-42FB-9D0D-B6E5B06E2B3B}" presName="adorn" presStyleLbl="fgAccFollowNode1" presStyleIdx="0" presStyleCnt="2"/>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35000" r="-35000"/>
          </a:stretch>
        </a:blipFill>
      </dgm:spPr>
      <dgm:t>
        <a:bodyPr/>
        <a:lstStyle/>
        <a:p>
          <a:endParaRPr lang="es-ES"/>
        </a:p>
      </dgm:t>
    </dgm:pt>
    <dgm:pt modelId="{B10CC649-F905-4A04-A3A4-9855827D6104}" type="pres">
      <dgm:prSet presAssocID="{45DD08BF-67C6-473A-8B2E-59AAC11746B2}" presName="sibTrans" presStyleLbl="sibTrans2D1" presStyleIdx="0" presStyleCnt="0"/>
      <dgm:spPr/>
      <dgm:t>
        <a:bodyPr/>
        <a:lstStyle/>
        <a:p>
          <a:endParaRPr lang="es-ES"/>
        </a:p>
      </dgm:t>
    </dgm:pt>
    <dgm:pt modelId="{A5D1893B-39DC-4FAC-946F-7F18DDFBCB84}" type="pres">
      <dgm:prSet presAssocID="{AD146B89-0212-41AF-992B-BABCA99BA65E}" presName="compNode" presStyleCnt="0"/>
      <dgm:spPr/>
      <dgm:t>
        <a:bodyPr/>
        <a:lstStyle/>
        <a:p>
          <a:endParaRPr lang="es-ES"/>
        </a:p>
      </dgm:t>
    </dgm:pt>
    <dgm:pt modelId="{71BF3A1E-1840-40F4-8A87-F21BD3622A46}" type="pres">
      <dgm:prSet presAssocID="{AD146B89-0212-41AF-992B-BABCA99BA65E}" presName="childRect" presStyleLbl="bgAcc1" presStyleIdx="1" presStyleCnt="2">
        <dgm:presLayoutVars>
          <dgm:bulletEnabled val="1"/>
        </dgm:presLayoutVars>
      </dgm:prSet>
      <dgm:spPr/>
      <dgm:t>
        <a:bodyPr/>
        <a:lstStyle/>
        <a:p>
          <a:endParaRPr lang="es-EC"/>
        </a:p>
      </dgm:t>
    </dgm:pt>
    <dgm:pt modelId="{51BF450F-5269-4784-8DA6-EE05EB6F9BA4}" type="pres">
      <dgm:prSet presAssocID="{AD146B89-0212-41AF-992B-BABCA99BA65E}" presName="parentText" presStyleLbl="node1" presStyleIdx="0" presStyleCnt="0">
        <dgm:presLayoutVars>
          <dgm:chMax val="0"/>
          <dgm:bulletEnabled val="1"/>
        </dgm:presLayoutVars>
      </dgm:prSet>
      <dgm:spPr/>
      <dgm:t>
        <a:bodyPr/>
        <a:lstStyle/>
        <a:p>
          <a:endParaRPr lang="es-EC"/>
        </a:p>
      </dgm:t>
    </dgm:pt>
    <dgm:pt modelId="{6885F7F2-FC6D-4667-BAA5-2E9B7E4B7D20}" type="pres">
      <dgm:prSet presAssocID="{AD146B89-0212-41AF-992B-BABCA99BA65E}" presName="parentRect" presStyleLbl="alignNode1" presStyleIdx="1" presStyleCnt="2"/>
      <dgm:spPr/>
      <dgm:t>
        <a:bodyPr/>
        <a:lstStyle/>
        <a:p>
          <a:endParaRPr lang="es-EC"/>
        </a:p>
      </dgm:t>
    </dgm:pt>
    <dgm:pt modelId="{F4E1A5E6-A815-44F0-9BA7-23DB46BF2EA3}" type="pres">
      <dgm:prSet presAssocID="{AD146B89-0212-41AF-992B-BABCA99BA65E}" presName="adorn" presStyleLbl="fgAccFollowNode1" presStyleIdx="1" presStyleCnt="2"/>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64000" r="-64000"/>
          </a:stretch>
        </a:blipFill>
      </dgm:spPr>
      <dgm:t>
        <a:bodyPr/>
        <a:lstStyle/>
        <a:p>
          <a:endParaRPr lang="es-ES"/>
        </a:p>
      </dgm:t>
    </dgm:pt>
  </dgm:ptLst>
  <dgm:cxnLst>
    <dgm:cxn modelId="{66E5E408-65F8-4553-9599-5ECD16E75B57}" srcId="{ADFE2D82-756C-42FB-9D0D-B6E5B06E2B3B}" destId="{03631A98-22B1-4B54-AFDB-50CC87272CE8}" srcOrd="0" destOrd="0" parTransId="{ED76D96A-606E-4309-B806-FB54A1C18254}" sibTransId="{C4CAD16A-B577-4E09-90DA-B1152BCC0259}"/>
    <dgm:cxn modelId="{857767AB-FEBB-456F-BF47-FD842FAB3CFE}" type="presOf" srcId="{45DD08BF-67C6-473A-8B2E-59AAC11746B2}" destId="{B10CC649-F905-4A04-A3A4-9855827D6104}" srcOrd="0" destOrd="0" presId="urn:microsoft.com/office/officeart/2005/8/layout/bList2"/>
    <dgm:cxn modelId="{A0B4DA8F-AA9C-4857-B979-DB69551A7FB9}" type="presOf" srcId="{AD146B89-0212-41AF-992B-BABCA99BA65E}" destId="{51BF450F-5269-4784-8DA6-EE05EB6F9BA4}" srcOrd="0" destOrd="0" presId="urn:microsoft.com/office/officeart/2005/8/layout/bList2"/>
    <dgm:cxn modelId="{7B05B2C1-3B4D-46B6-A192-E932F9485EEA}" type="presOf" srcId="{DEE66C81-4359-4A5F-AD23-D76F9AD29313}" destId="{71BF3A1E-1840-40F4-8A87-F21BD3622A46}" srcOrd="0" destOrd="0" presId="urn:microsoft.com/office/officeart/2005/8/layout/bList2"/>
    <dgm:cxn modelId="{622C76F6-86B9-4F60-8D8C-95001B735F72}" srcId="{BA408F21-C0CA-4DF7-82D1-28BE435453D5}" destId="{AD146B89-0212-41AF-992B-BABCA99BA65E}" srcOrd="1" destOrd="0" parTransId="{329B9422-2D00-490D-BF61-9E006E26E9C8}" sibTransId="{7906BE0D-A968-47FC-939A-7ADF83469E7D}"/>
    <dgm:cxn modelId="{E7DE1007-3496-4BAD-AF67-BB4D66B06E6E}" type="presOf" srcId="{BA408F21-C0CA-4DF7-82D1-28BE435453D5}" destId="{4CE492A6-F5BF-4911-9B7F-3DB19BFF8C77}" srcOrd="0" destOrd="0" presId="urn:microsoft.com/office/officeart/2005/8/layout/bList2"/>
    <dgm:cxn modelId="{443990B1-C121-430A-BE4A-82A0D08C2DD5}" srcId="{BA408F21-C0CA-4DF7-82D1-28BE435453D5}" destId="{ADFE2D82-756C-42FB-9D0D-B6E5B06E2B3B}" srcOrd="0" destOrd="0" parTransId="{37E98709-7CB4-453C-9DC4-8827B04A5222}" sibTransId="{45DD08BF-67C6-473A-8B2E-59AAC11746B2}"/>
    <dgm:cxn modelId="{BB407CC6-53FD-43AC-8833-17926EBEE929}" srcId="{AD146B89-0212-41AF-992B-BABCA99BA65E}" destId="{DEE66C81-4359-4A5F-AD23-D76F9AD29313}" srcOrd="0" destOrd="0" parTransId="{13C4BFE2-5CCE-4C9B-B9DD-7005C43DE3F4}" sibTransId="{DE9A1F3A-41FD-4EDF-9918-1E2D11C0A64D}"/>
    <dgm:cxn modelId="{5B2DCC18-D995-49D5-915E-7F798E8600A3}" type="presOf" srcId="{ADFE2D82-756C-42FB-9D0D-B6E5B06E2B3B}" destId="{64A70AD0-4A36-4A23-B82D-ACE0CC7648B2}" srcOrd="1" destOrd="0" presId="urn:microsoft.com/office/officeart/2005/8/layout/bList2"/>
    <dgm:cxn modelId="{A4F52182-A962-4739-86DB-DF2FF975BB75}" type="presOf" srcId="{03631A98-22B1-4B54-AFDB-50CC87272CE8}" destId="{22CF7187-6B90-432B-AFAE-366C9A19C13B}" srcOrd="0" destOrd="0" presId="urn:microsoft.com/office/officeart/2005/8/layout/bList2"/>
    <dgm:cxn modelId="{B5DB5664-6AC2-4D19-A29A-B75F2C7BC8E2}" type="presOf" srcId="{AD146B89-0212-41AF-992B-BABCA99BA65E}" destId="{6885F7F2-FC6D-4667-BAA5-2E9B7E4B7D20}" srcOrd="1" destOrd="0" presId="urn:microsoft.com/office/officeart/2005/8/layout/bList2"/>
    <dgm:cxn modelId="{B116A858-4158-4C26-A22E-5F31FB5319E6}" type="presOf" srcId="{ADFE2D82-756C-42FB-9D0D-B6E5B06E2B3B}" destId="{52C6F3C0-201F-4571-AA80-B8584B9F43E1}" srcOrd="0" destOrd="0" presId="urn:microsoft.com/office/officeart/2005/8/layout/bList2"/>
    <dgm:cxn modelId="{C29E7374-107C-47C9-A553-7C73559A13EB}" type="presParOf" srcId="{4CE492A6-F5BF-4911-9B7F-3DB19BFF8C77}" destId="{609D1F5B-6FE3-4E98-8EA8-DC7182E1C9D4}" srcOrd="0" destOrd="0" presId="urn:microsoft.com/office/officeart/2005/8/layout/bList2"/>
    <dgm:cxn modelId="{10B693D1-B04D-465C-9E6A-24BA8C2845EB}" type="presParOf" srcId="{609D1F5B-6FE3-4E98-8EA8-DC7182E1C9D4}" destId="{22CF7187-6B90-432B-AFAE-366C9A19C13B}" srcOrd="0" destOrd="0" presId="urn:microsoft.com/office/officeart/2005/8/layout/bList2"/>
    <dgm:cxn modelId="{2C7E9531-7634-4E84-B1D1-A5B87808CF09}" type="presParOf" srcId="{609D1F5B-6FE3-4E98-8EA8-DC7182E1C9D4}" destId="{52C6F3C0-201F-4571-AA80-B8584B9F43E1}" srcOrd="1" destOrd="0" presId="urn:microsoft.com/office/officeart/2005/8/layout/bList2"/>
    <dgm:cxn modelId="{4793859C-98F8-4EEF-958B-F7793DE4C7BA}" type="presParOf" srcId="{609D1F5B-6FE3-4E98-8EA8-DC7182E1C9D4}" destId="{64A70AD0-4A36-4A23-B82D-ACE0CC7648B2}" srcOrd="2" destOrd="0" presId="urn:microsoft.com/office/officeart/2005/8/layout/bList2"/>
    <dgm:cxn modelId="{4AA030FE-6758-4BC9-A740-510131CA4B10}" type="presParOf" srcId="{609D1F5B-6FE3-4E98-8EA8-DC7182E1C9D4}" destId="{2BAAB911-3252-49CC-B0A3-F2E06A9FF02B}" srcOrd="3" destOrd="0" presId="urn:microsoft.com/office/officeart/2005/8/layout/bList2"/>
    <dgm:cxn modelId="{75D84141-A987-4A78-8067-9F6D47CC15F8}" type="presParOf" srcId="{4CE492A6-F5BF-4911-9B7F-3DB19BFF8C77}" destId="{B10CC649-F905-4A04-A3A4-9855827D6104}" srcOrd="1" destOrd="0" presId="urn:microsoft.com/office/officeart/2005/8/layout/bList2"/>
    <dgm:cxn modelId="{4FC0EC21-FEAE-4DB6-95C3-AC94D18D9A87}" type="presParOf" srcId="{4CE492A6-F5BF-4911-9B7F-3DB19BFF8C77}" destId="{A5D1893B-39DC-4FAC-946F-7F18DDFBCB84}" srcOrd="2" destOrd="0" presId="urn:microsoft.com/office/officeart/2005/8/layout/bList2"/>
    <dgm:cxn modelId="{E5B09824-C575-45AD-89E9-38E575B5ECFB}" type="presParOf" srcId="{A5D1893B-39DC-4FAC-946F-7F18DDFBCB84}" destId="{71BF3A1E-1840-40F4-8A87-F21BD3622A46}" srcOrd="0" destOrd="0" presId="urn:microsoft.com/office/officeart/2005/8/layout/bList2"/>
    <dgm:cxn modelId="{8F0F7241-215C-403C-9C08-4019C600C876}" type="presParOf" srcId="{A5D1893B-39DC-4FAC-946F-7F18DDFBCB84}" destId="{51BF450F-5269-4784-8DA6-EE05EB6F9BA4}" srcOrd="1" destOrd="0" presId="urn:microsoft.com/office/officeart/2005/8/layout/bList2"/>
    <dgm:cxn modelId="{49C98BE8-8CD3-4AB7-B4D3-50A159630283}" type="presParOf" srcId="{A5D1893B-39DC-4FAC-946F-7F18DDFBCB84}" destId="{6885F7F2-FC6D-4667-BAA5-2E9B7E4B7D20}" srcOrd="2" destOrd="0" presId="urn:microsoft.com/office/officeart/2005/8/layout/bList2"/>
    <dgm:cxn modelId="{F7B00E90-7BB8-45CA-A1D0-8F976D2094B1}" type="presParOf" srcId="{A5D1893B-39DC-4FAC-946F-7F18DDFBCB84}" destId="{F4E1A5E6-A815-44F0-9BA7-23DB46BF2EA3}"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38F2D1-2B24-4123-8E51-7474C0B912E5}" type="doc">
      <dgm:prSet loTypeId="urn:microsoft.com/office/officeart/2005/8/layout/hList9" loCatId="list" qsTypeId="urn:microsoft.com/office/officeart/2005/8/quickstyle/simple1" qsCatId="simple" csTypeId="urn:microsoft.com/office/officeart/2005/8/colors/colorful4" csCatId="colorful" phldr="1"/>
      <dgm:spPr/>
      <dgm:t>
        <a:bodyPr/>
        <a:lstStyle/>
        <a:p>
          <a:endParaRPr lang="es-ES"/>
        </a:p>
      </dgm:t>
    </dgm:pt>
    <dgm:pt modelId="{65529F0E-5674-44A8-9952-98EF608BE3AE}">
      <dgm:prSet phldrT="[Texto]"/>
      <dgm:spPr/>
      <dgm:t>
        <a:bodyPr/>
        <a:lstStyle/>
        <a:p>
          <a:r>
            <a:rPr lang="es-ES" dirty="0" smtClean="0"/>
            <a:t>Art. 10</a:t>
          </a:r>
          <a:endParaRPr lang="es-ES" dirty="0"/>
        </a:p>
      </dgm:t>
    </dgm:pt>
    <dgm:pt modelId="{4E3A88D6-96DC-4DCD-A99A-47275A666804}" type="parTrans" cxnId="{8B028180-2045-4189-ADD0-3D8042DF53EB}">
      <dgm:prSet/>
      <dgm:spPr/>
      <dgm:t>
        <a:bodyPr/>
        <a:lstStyle/>
        <a:p>
          <a:endParaRPr lang="es-ES"/>
        </a:p>
      </dgm:t>
    </dgm:pt>
    <dgm:pt modelId="{62C8479C-4789-4CDE-AE8B-1AC85C303BF6}" type="sibTrans" cxnId="{8B028180-2045-4189-ADD0-3D8042DF53EB}">
      <dgm:prSet/>
      <dgm:spPr/>
      <dgm:t>
        <a:bodyPr/>
        <a:lstStyle/>
        <a:p>
          <a:endParaRPr lang="es-ES"/>
        </a:p>
      </dgm:t>
    </dgm:pt>
    <dgm:pt modelId="{13B1AD06-7156-4AFC-A96A-90697B6E09A5}">
      <dgm:prSet phldrT="[Texto]"/>
      <dgm:spPr/>
      <dgm:t>
        <a:bodyPr/>
        <a:lstStyle/>
        <a:p>
          <a:r>
            <a:rPr lang="es-EC" dirty="0" smtClean="0"/>
            <a:t>Se incentiva a la productividad mediante créditos productivos, que permitan la reactivación de la economía y proteger el empleo.</a:t>
          </a:r>
          <a:endParaRPr lang="es-ES" dirty="0"/>
        </a:p>
      </dgm:t>
    </dgm:pt>
    <dgm:pt modelId="{38B70E16-647F-489B-8290-BD255E51611B}" type="parTrans" cxnId="{5BD13FCD-B35C-467B-87D0-635779F4449B}">
      <dgm:prSet/>
      <dgm:spPr/>
      <dgm:t>
        <a:bodyPr/>
        <a:lstStyle/>
        <a:p>
          <a:endParaRPr lang="es-ES"/>
        </a:p>
      </dgm:t>
    </dgm:pt>
    <dgm:pt modelId="{674C5FE3-EBE5-425D-87EC-C9794D2B2C80}" type="sibTrans" cxnId="{5BD13FCD-B35C-467B-87D0-635779F4449B}">
      <dgm:prSet/>
      <dgm:spPr/>
      <dgm:t>
        <a:bodyPr/>
        <a:lstStyle/>
        <a:p>
          <a:endParaRPr lang="es-ES"/>
        </a:p>
      </dgm:t>
    </dgm:pt>
    <dgm:pt modelId="{73A437FD-2850-40D9-A3BD-B684F977F67E}">
      <dgm:prSet phldrT="[Texto]"/>
      <dgm:spPr/>
      <dgm:t>
        <a:bodyPr/>
        <a:lstStyle/>
        <a:p>
          <a:r>
            <a:rPr lang="es-ES" dirty="0" smtClean="0"/>
            <a:t>Art. 11</a:t>
          </a:r>
          <a:endParaRPr lang="es-ES" dirty="0"/>
        </a:p>
      </dgm:t>
    </dgm:pt>
    <dgm:pt modelId="{872D1830-E6D8-4267-A015-1171015A2C71}" type="parTrans" cxnId="{5575540C-DDCF-4718-9AC6-31CA79E66A95}">
      <dgm:prSet/>
      <dgm:spPr/>
      <dgm:t>
        <a:bodyPr/>
        <a:lstStyle/>
        <a:p>
          <a:endParaRPr lang="es-ES"/>
        </a:p>
      </dgm:t>
    </dgm:pt>
    <dgm:pt modelId="{B99C517F-3EDA-43AA-A591-F7B353ED691C}" type="sibTrans" cxnId="{5575540C-DDCF-4718-9AC6-31CA79E66A95}">
      <dgm:prSet/>
      <dgm:spPr/>
      <dgm:t>
        <a:bodyPr/>
        <a:lstStyle/>
        <a:p>
          <a:endParaRPr lang="es-ES"/>
        </a:p>
      </dgm:t>
    </dgm:pt>
    <dgm:pt modelId="{F1F7F569-5DC9-4D83-97C8-9536E18F4C5F}">
      <dgm:prSet phldrT="[Texto]"/>
      <dgm:spPr/>
      <dgm:t>
        <a:bodyPr/>
        <a:lstStyle/>
        <a:p>
          <a:r>
            <a:rPr lang="es-EC" dirty="0" smtClean="0"/>
            <a:t>La Junta de Política y Regulación Monetaria debía revisar y analizar las tasas de interés a fin de viabilizar los procesos de otorgamiento de créditos.</a:t>
          </a:r>
          <a:endParaRPr lang="es-ES" dirty="0"/>
        </a:p>
      </dgm:t>
    </dgm:pt>
    <dgm:pt modelId="{32D5A866-C1DE-4773-81B9-602EAEAFE278}" type="parTrans" cxnId="{7403E638-E3E3-4593-AEFE-F175A29AAC55}">
      <dgm:prSet/>
      <dgm:spPr/>
      <dgm:t>
        <a:bodyPr/>
        <a:lstStyle/>
        <a:p>
          <a:endParaRPr lang="es-ES"/>
        </a:p>
      </dgm:t>
    </dgm:pt>
    <dgm:pt modelId="{8411150E-9B9E-4F1C-BF42-3CED3CC964DF}" type="sibTrans" cxnId="{7403E638-E3E3-4593-AEFE-F175A29AAC55}">
      <dgm:prSet/>
      <dgm:spPr/>
      <dgm:t>
        <a:bodyPr/>
        <a:lstStyle/>
        <a:p>
          <a:endParaRPr lang="es-ES"/>
        </a:p>
      </dgm:t>
    </dgm:pt>
    <dgm:pt modelId="{EC00BB2E-B45D-4BF3-BE90-8A3D6E1FA4AA}" type="pres">
      <dgm:prSet presAssocID="{6238F2D1-2B24-4123-8E51-7474C0B912E5}" presName="list" presStyleCnt="0">
        <dgm:presLayoutVars>
          <dgm:dir/>
          <dgm:animLvl val="lvl"/>
        </dgm:presLayoutVars>
      </dgm:prSet>
      <dgm:spPr/>
      <dgm:t>
        <a:bodyPr/>
        <a:lstStyle/>
        <a:p>
          <a:endParaRPr lang="es-ES"/>
        </a:p>
      </dgm:t>
    </dgm:pt>
    <dgm:pt modelId="{BE4CA635-A856-4F5C-A99C-23EB282A4CF8}" type="pres">
      <dgm:prSet presAssocID="{65529F0E-5674-44A8-9952-98EF608BE3AE}" presName="posSpace" presStyleCnt="0"/>
      <dgm:spPr/>
    </dgm:pt>
    <dgm:pt modelId="{B6353B77-3E9A-4E8A-8334-A1C45D2689EA}" type="pres">
      <dgm:prSet presAssocID="{65529F0E-5674-44A8-9952-98EF608BE3AE}" presName="vertFlow" presStyleCnt="0"/>
      <dgm:spPr/>
    </dgm:pt>
    <dgm:pt modelId="{3280FDCB-974F-420C-9ACD-2715C3AA9A5F}" type="pres">
      <dgm:prSet presAssocID="{65529F0E-5674-44A8-9952-98EF608BE3AE}" presName="topSpace" presStyleCnt="0"/>
      <dgm:spPr/>
    </dgm:pt>
    <dgm:pt modelId="{99276EA3-9B57-4651-9416-A7957F06556E}" type="pres">
      <dgm:prSet presAssocID="{65529F0E-5674-44A8-9952-98EF608BE3AE}" presName="firstComp" presStyleCnt="0"/>
      <dgm:spPr/>
    </dgm:pt>
    <dgm:pt modelId="{99455AD3-F6D4-4E6D-88AF-CBB9772A4762}" type="pres">
      <dgm:prSet presAssocID="{65529F0E-5674-44A8-9952-98EF608BE3AE}" presName="firstChild" presStyleLbl="bgAccFollowNode1" presStyleIdx="0" presStyleCnt="2"/>
      <dgm:spPr/>
      <dgm:t>
        <a:bodyPr/>
        <a:lstStyle/>
        <a:p>
          <a:endParaRPr lang="es-ES"/>
        </a:p>
      </dgm:t>
    </dgm:pt>
    <dgm:pt modelId="{8527D307-8EDD-4AAF-B879-8616EFCD56C1}" type="pres">
      <dgm:prSet presAssocID="{65529F0E-5674-44A8-9952-98EF608BE3AE}" presName="firstChildTx" presStyleLbl="bgAccFollowNode1" presStyleIdx="0" presStyleCnt="2">
        <dgm:presLayoutVars>
          <dgm:bulletEnabled val="1"/>
        </dgm:presLayoutVars>
      </dgm:prSet>
      <dgm:spPr/>
      <dgm:t>
        <a:bodyPr/>
        <a:lstStyle/>
        <a:p>
          <a:endParaRPr lang="es-ES"/>
        </a:p>
      </dgm:t>
    </dgm:pt>
    <dgm:pt modelId="{87C3F95E-1467-4004-B4CE-F12E2564B1C1}" type="pres">
      <dgm:prSet presAssocID="{65529F0E-5674-44A8-9952-98EF608BE3AE}" presName="negSpace" presStyleCnt="0"/>
      <dgm:spPr/>
    </dgm:pt>
    <dgm:pt modelId="{31296AE6-CDF8-4BDF-A6C0-326D8F4876B8}" type="pres">
      <dgm:prSet presAssocID="{65529F0E-5674-44A8-9952-98EF608BE3AE}" presName="circle" presStyleLbl="node1" presStyleIdx="0" presStyleCnt="2"/>
      <dgm:spPr/>
      <dgm:t>
        <a:bodyPr/>
        <a:lstStyle/>
        <a:p>
          <a:endParaRPr lang="es-ES"/>
        </a:p>
      </dgm:t>
    </dgm:pt>
    <dgm:pt modelId="{BBA4CFC9-CD57-4F5B-A403-06264FC79B1C}" type="pres">
      <dgm:prSet presAssocID="{62C8479C-4789-4CDE-AE8B-1AC85C303BF6}" presName="transSpace" presStyleCnt="0"/>
      <dgm:spPr/>
    </dgm:pt>
    <dgm:pt modelId="{DA3EE53A-E872-4D93-AE9A-1CC88E7A40EC}" type="pres">
      <dgm:prSet presAssocID="{73A437FD-2850-40D9-A3BD-B684F977F67E}" presName="posSpace" presStyleCnt="0"/>
      <dgm:spPr/>
    </dgm:pt>
    <dgm:pt modelId="{CB1A2B07-6242-43A6-93C5-4E37D392E80B}" type="pres">
      <dgm:prSet presAssocID="{73A437FD-2850-40D9-A3BD-B684F977F67E}" presName="vertFlow" presStyleCnt="0"/>
      <dgm:spPr/>
    </dgm:pt>
    <dgm:pt modelId="{75E3CC77-B6DE-40D0-A4CC-BC7D0E4977B8}" type="pres">
      <dgm:prSet presAssocID="{73A437FD-2850-40D9-A3BD-B684F977F67E}" presName="topSpace" presStyleCnt="0"/>
      <dgm:spPr/>
    </dgm:pt>
    <dgm:pt modelId="{A532E4EE-114A-4ABB-AD2C-B7345B853B04}" type="pres">
      <dgm:prSet presAssocID="{73A437FD-2850-40D9-A3BD-B684F977F67E}" presName="firstComp" presStyleCnt="0"/>
      <dgm:spPr/>
    </dgm:pt>
    <dgm:pt modelId="{447BB048-E882-446F-A857-E120BD275D58}" type="pres">
      <dgm:prSet presAssocID="{73A437FD-2850-40D9-A3BD-B684F977F67E}" presName="firstChild" presStyleLbl="bgAccFollowNode1" presStyleIdx="1" presStyleCnt="2"/>
      <dgm:spPr/>
      <dgm:t>
        <a:bodyPr/>
        <a:lstStyle/>
        <a:p>
          <a:endParaRPr lang="es-ES"/>
        </a:p>
      </dgm:t>
    </dgm:pt>
    <dgm:pt modelId="{23DCAC63-25A1-4408-B8F7-6289DB881C08}" type="pres">
      <dgm:prSet presAssocID="{73A437FD-2850-40D9-A3BD-B684F977F67E}" presName="firstChildTx" presStyleLbl="bgAccFollowNode1" presStyleIdx="1" presStyleCnt="2">
        <dgm:presLayoutVars>
          <dgm:bulletEnabled val="1"/>
        </dgm:presLayoutVars>
      </dgm:prSet>
      <dgm:spPr/>
      <dgm:t>
        <a:bodyPr/>
        <a:lstStyle/>
        <a:p>
          <a:endParaRPr lang="es-ES"/>
        </a:p>
      </dgm:t>
    </dgm:pt>
    <dgm:pt modelId="{46579D3A-FD0F-4C9B-BB1B-1344A1F3644B}" type="pres">
      <dgm:prSet presAssocID="{73A437FD-2850-40D9-A3BD-B684F977F67E}" presName="negSpace" presStyleCnt="0"/>
      <dgm:spPr/>
    </dgm:pt>
    <dgm:pt modelId="{BEC585D4-C173-476B-8BE7-57DF154F02AA}" type="pres">
      <dgm:prSet presAssocID="{73A437FD-2850-40D9-A3BD-B684F977F67E}" presName="circle" presStyleLbl="node1" presStyleIdx="1" presStyleCnt="2"/>
      <dgm:spPr/>
      <dgm:t>
        <a:bodyPr/>
        <a:lstStyle/>
        <a:p>
          <a:endParaRPr lang="es-ES"/>
        </a:p>
      </dgm:t>
    </dgm:pt>
  </dgm:ptLst>
  <dgm:cxnLst>
    <dgm:cxn modelId="{6361C79E-D538-4E33-BABF-190FD7285EE5}" type="presOf" srcId="{73A437FD-2850-40D9-A3BD-B684F977F67E}" destId="{BEC585D4-C173-476B-8BE7-57DF154F02AA}" srcOrd="0" destOrd="0" presId="urn:microsoft.com/office/officeart/2005/8/layout/hList9"/>
    <dgm:cxn modelId="{98B5DD51-6FC0-4DB1-94CA-3AA7D28E251A}" type="presOf" srcId="{F1F7F569-5DC9-4D83-97C8-9536E18F4C5F}" destId="{23DCAC63-25A1-4408-B8F7-6289DB881C08}" srcOrd="1" destOrd="0" presId="urn:microsoft.com/office/officeart/2005/8/layout/hList9"/>
    <dgm:cxn modelId="{76C0D5DF-97D9-4411-AE5D-127A575C1D66}" type="presOf" srcId="{F1F7F569-5DC9-4D83-97C8-9536E18F4C5F}" destId="{447BB048-E882-446F-A857-E120BD275D58}" srcOrd="0" destOrd="0" presId="urn:microsoft.com/office/officeart/2005/8/layout/hList9"/>
    <dgm:cxn modelId="{8B028180-2045-4189-ADD0-3D8042DF53EB}" srcId="{6238F2D1-2B24-4123-8E51-7474C0B912E5}" destId="{65529F0E-5674-44A8-9952-98EF608BE3AE}" srcOrd="0" destOrd="0" parTransId="{4E3A88D6-96DC-4DCD-A99A-47275A666804}" sibTransId="{62C8479C-4789-4CDE-AE8B-1AC85C303BF6}"/>
    <dgm:cxn modelId="{7403E638-E3E3-4593-AEFE-F175A29AAC55}" srcId="{73A437FD-2850-40D9-A3BD-B684F977F67E}" destId="{F1F7F569-5DC9-4D83-97C8-9536E18F4C5F}" srcOrd="0" destOrd="0" parTransId="{32D5A866-C1DE-4773-81B9-602EAEAFE278}" sibTransId="{8411150E-9B9E-4F1C-BF42-3CED3CC964DF}"/>
    <dgm:cxn modelId="{5BD13FCD-B35C-467B-87D0-635779F4449B}" srcId="{65529F0E-5674-44A8-9952-98EF608BE3AE}" destId="{13B1AD06-7156-4AFC-A96A-90697B6E09A5}" srcOrd="0" destOrd="0" parTransId="{38B70E16-647F-489B-8290-BD255E51611B}" sibTransId="{674C5FE3-EBE5-425D-87EC-C9794D2B2C80}"/>
    <dgm:cxn modelId="{5575540C-DDCF-4718-9AC6-31CA79E66A95}" srcId="{6238F2D1-2B24-4123-8E51-7474C0B912E5}" destId="{73A437FD-2850-40D9-A3BD-B684F977F67E}" srcOrd="1" destOrd="0" parTransId="{872D1830-E6D8-4267-A015-1171015A2C71}" sibTransId="{B99C517F-3EDA-43AA-A591-F7B353ED691C}"/>
    <dgm:cxn modelId="{8794D3CF-A004-4A85-B119-AD2155C2C429}" type="presOf" srcId="{65529F0E-5674-44A8-9952-98EF608BE3AE}" destId="{31296AE6-CDF8-4BDF-A6C0-326D8F4876B8}" srcOrd="0" destOrd="0" presId="urn:microsoft.com/office/officeart/2005/8/layout/hList9"/>
    <dgm:cxn modelId="{60C96444-85A4-4D0A-8215-2052547E5D34}" type="presOf" srcId="{13B1AD06-7156-4AFC-A96A-90697B6E09A5}" destId="{8527D307-8EDD-4AAF-B879-8616EFCD56C1}" srcOrd="1" destOrd="0" presId="urn:microsoft.com/office/officeart/2005/8/layout/hList9"/>
    <dgm:cxn modelId="{3C95FEAE-59C4-42AD-9C62-C653C768DC5F}" type="presOf" srcId="{6238F2D1-2B24-4123-8E51-7474C0B912E5}" destId="{EC00BB2E-B45D-4BF3-BE90-8A3D6E1FA4AA}" srcOrd="0" destOrd="0" presId="urn:microsoft.com/office/officeart/2005/8/layout/hList9"/>
    <dgm:cxn modelId="{AF53D8A6-BC2B-424D-9B87-249B3004DE13}" type="presOf" srcId="{13B1AD06-7156-4AFC-A96A-90697B6E09A5}" destId="{99455AD3-F6D4-4E6D-88AF-CBB9772A4762}" srcOrd="0" destOrd="0" presId="urn:microsoft.com/office/officeart/2005/8/layout/hList9"/>
    <dgm:cxn modelId="{0F13A7B9-F4BD-40A5-8AEB-45C35357D667}" type="presParOf" srcId="{EC00BB2E-B45D-4BF3-BE90-8A3D6E1FA4AA}" destId="{BE4CA635-A856-4F5C-A99C-23EB282A4CF8}" srcOrd="0" destOrd="0" presId="urn:microsoft.com/office/officeart/2005/8/layout/hList9"/>
    <dgm:cxn modelId="{B1AC0854-2BA1-4DA2-BA74-435587152EED}" type="presParOf" srcId="{EC00BB2E-B45D-4BF3-BE90-8A3D6E1FA4AA}" destId="{B6353B77-3E9A-4E8A-8334-A1C45D2689EA}" srcOrd="1" destOrd="0" presId="urn:microsoft.com/office/officeart/2005/8/layout/hList9"/>
    <dgm:cxn modelId="{D2092D97-F2A7-4A2E-8F1E-6A5F44F9DA22}" type="presParOf" srcId="{B6353B77-3E9A-4E8A-8334-A1C45D2689EA}" destId="{3280FDCB-974F-420C-9ACD-2715C3AA9A5F}" srcOrd="0" destOrd="0" presId="urn:microsoft.com/office/officeart/2005/8/layout/hList9"/>
    <dgm:cxn modelId="{8A8F65F0-CF90-4E20-B1CB-34AA9CAB30F6}" type="presParOf" srcId="{B6353B77-3E9A-4E8A-8334-A1C45D2689EA}" destId="{99276EA3-9B57-4651-9416-A7957F06556E}" srcOrd="1" destOrd="0" presId="urn:microsoft.com/office/officeart/2005/8/layout/hList9"/>
    <dgm:cxn modelId="{9948BFDD-0D24-489E-B011-FC5BCC8CFA7F}" type="presParOf" srcId="{99276EA3-9B57-4651-9416-A7957F06556E}" destId="{99455AD3-F6D4-4E6D-88AF-CBB9772A4762}" srcOrd="0" destOrd="0" presId="urn:microsoft.com/office/officeart/2005/8/layout/hList9"/>
    <dgm:cxn modelId="{A4ADA399-BE6F-4417-840E-39052D1E00EE}" type="presParOf" srcId="{99276EA3-9B57-4651-9416-A7957F06556E}" destId="{8527D307-8EDD-4AAF-B879-8616EFCD56C1}" srcOrd="1" destOrd="0" presId="urn:microsoft.com/office/officeart/2005/8/layout/hList9"/>
    <dgm:cxn modelId="{90793C2A-0C77-46F9-98B9-AB1F9F69B000}" type="presParOf" srcId="{EC00BB2E-B45D-4BF3-BE90-8A3D6E1FA4AA}" destId="{87C3F95E-1467-4004-B4CE-F12E2564B1C1}" srcOrd="2" destOrd="0" presId="urn:microsoft.com/office/officeart/2005/8/layout/hList9"/>
    <dgm:cxn modelId="{2CE8DFD5-2CF1-48A1-BE55-E13D51414DAF}" type="presParOf" srcId="{EC00BB2E-B45D-4BF3-BE90-8A3D6E1FA4AA}" destId="{31296AE6-CDF8-4BDF-A6C0-326D8F4876B8}" srcOrd="3" destOrd="0" presId="urn:microsoft.com/office/officeart/2005/8/layout/hList9"/>
    <dgm:cxn modelId="{F644E085-4EA6-415E-863A-23E98A70911C}" type="presParOf" srcId="{EC00BB2E-B45D-4BF3-BE90-8A3D6E1FA4AA}" destId="{BBA4CFC9-CD57-4F5B-A403-06264FC79B1C}" srcOrd="4" destOrd="0" presId="urn:microsoft.com/office/officeart/2005/8/layout/hList9"/>
    <dgm:cxn modelId="{537516C7-DBEE-4735-84C5-64CC8598A1AF}" type="presParOf" srcId="{EC00BB2E-B45D-4BF3-BE90-8A3D6E1FA4AA}" destId="{DA3EE53A-E872-4D93-AE9A-1CC88E7A40EC}" srcOrd="5" destOrd="0" presId="urn:microsoft.com/office/officeart/2005/8/layout/hList9"/>
    <dgm:cxn modelId="{9F65B523-AEBE-4DA7-838A-F3CC17B05B7B}" type="presParOf" srcId="{EC00BB2E-B45D-4BF3-BE90-8A3D6E1FA4AA}" destId="{CB1A2B07-6242-43A6-93C5-4E37D392E80B}" srcOrd="6" destOrd="0" presId="urn:microsoft.com/office/officeart/2005/8/layout/hList9"/>
    <dgm:cxn modelId="{1801BAD7-472A-4645-A258-86DD42FD98AA}" type="presParOf" srcId="{CB1A2B07-6242-43A6-93C5-4E37D392E80B}" destId="{75E3CC77-B6DE-40D0-A4CC-BC7D0E4977B8}" srcOrd="0" destOrd="0" presId="urn:microsoft.com/office/officeart/2005/8/layout/hList9"/>
    <dgm:cxn modelId="{A4A49818-A49C-4980-8C84-9D67150E0EA6}" type="presParOf" srcId="{CB1A2B07-6242-43A6-93C5-4E37D392E80B}" destId="{A532E4EE-114A-4ABB-AD2C-B7345B853B04}" srcOrd="1" destOrd="0" presId="urn:microsoft.com/office/officeart/2005/8/layout/hList9"/>
    <dgm:cxn modelId="{BA93C3DD-4DBF-4894-A2ED-50091B8A2706}" type="presParOf" srcId="{A532E4EE-114A-4ABB-AD2C-B7345B853B04}" destId="{447BB048-E882-446F-A857-E120BD275D58}" srcOrd="0" destOrd="0" presId="urn:microsoft.com/office/officeart/2005/8/layout/hList9"/>
    <dgm:cxn modelId="{39801BA2-C72B-4E39-BE78-6C5FCCCCC6EC}" type="presParOf" srcId="{A532E4EE-114A-4ABB-AD2C-B7345B853B04}" destId="{23DCAC63-25A1-4408-B8F7-6289DB881C08}" srcOrd="1" destOrd="0" presId="urn:microsoft.com/office/officeart/2005/8/layout/hList9"/>
    <dgm:cxn modelId="{38941901-EEC1-407A-83DE-EBC861DF8C86}" type="presParOf" srcId="{EC00BB2E-B45D-4BF3-BE90-8A3D6E1FA4AA}" destId="{46579D3A-FD0F-4C9B-BB1B-1344A1F3644B}" srcOrd="7" destOrd="0" presId="urn:microsoft.com/office/officeart/2005/8/layout/hList9"/>
    <dgm:cxn modelId="{78C31DCD-D17B-4468-AC39-D923D579D145}" type="presParOf" srcId="{EC00BB2E-B45D-4BF3-BE90-8A3D6E1FA4AA}" destId="{BEC585D4-C173-476B-8BE7-57DF154F02AA}"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2D44AF-3F79-4406-9C2C-52DD1651AF19}"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s-EC"/>
        </a:p>
      </dgm:t>
    </dgm:pt>
    <dgm:pt modelId="{5BE71DB0-6276-426B-951C-41CDA2DED1A8}">
      <dgm:prSet phldrT="[Texto]"/>
      <dgm:spPr/>
      <dgm:t>
        <a:bodyPr/>
        <a:lstStyle/>
        <a:p>
          <a:r>
            <a:rPr lang="es-EC" smtClean="0"/>
            <a:t>Sistema Financiero Nacional</a:t>
          </a:r>
          <a:endParaRPr lang="es-EC" dirty="0"/>
        </a:p>
      </dgm:t>
    </dgm:pt>
    <dgm:pt modelId="{28F7FB84-D89E-4638-AE47-0C3C8D3D8CEA}" type="parTrans" cxnId="{A0543CC4-B6DA-4FCE-8CAC-5DF2CF257906}">
      <dgm:prSet/>
      <dgm:spPr/>
      <dgm:t>
        <a:bodyPr/>
        <a:lstStyle/>
        <a:p>
          <a:endParaRPr lang="es-EC">
            <a:solidFill>
              <a:schemeClr val="tx1"/>
            </a:solidFill>
          </a:endParaRPr>
        </a:p>
      </dgm:t>
    </dgm:pt>
    <dgm:pt modelId="{D9169568-D5DA-4044-AA13-A05DE00E5196}" type="sibTrans" cxnId="{A0543CC4-B6DA-4FCE-8CAC-5DF2CF257906}">
      <dgm:prSet/>
      <dgm:spPr/>
      <dgm:t>
        <a:bodyPr/>
        <a:lstStyle/>
        <a:p>
          <a:endParaRPr lang="es-EC">
            <a:solidFill>
              <a:schemeClr val="tx1"/>
            </a:solidFill>
          </a:endParaRPr>
        </a:p>
      </dgm:t>
    </dgm:pt>
    <dgm:pt modelId="{738F540E-7F54-4796-8FD0-E584B38017E3}">
      <dgm:prSet phldrT="[Texto]"/>
      <dgm:spPr/>
      <dgm:t>
        <a:bodyPr/>
        <a:lstStyle/>
        <a:p>
          <a:r>
            <a:rPr lang="es-EC" smtClean="0"/>
            <a:t>Sistema financiero popular y solidario</a:t>
          </a:r>
          <a:endParaRPr lang="es-EC" dirty="0"/>
        </a:p>
      </dgm:t>
    </dgm:pt>
    <dgm:pt modelId="{5685CDE5-5385-422D-BAEF-17F0772283AA}" type="parTrans" cxnId="{AAC758CA-8A97-449C-A516-C03F393C05DC}">
      <dgm:prSet/>
      <dgm:spPr/>
      <dgm:t>
        <a:bodyPr/>
        <a:lstStyle/>
        <a:p>
          <a:endParaRPr lang="es-EC">
            <a:solidFill>
              <a:schemeClr val="tx1"/>
            </a:solidFill>
          </a:endParaRPr>
        </a:p>
      </dgm:t>
    </dgm:pt>
    <dgm:pt modelId="{27B467E6-2B78-487C-9663-B27AD6DA663D}" type="sibTrans" cxnId="{AAC758CA-8A97-449C-A516-C03F393C05DC}">
      <dgm:prSet/>
      <dgm:spPr/>
      <dgm:t>
        <a:bodyPr/>
        <a:lstStyle/>
        <a:p>
          <a:endParaRPr lang="es-EC">
            <a:solidFill>
              <a:schemeClr val="tx1"/>
            </a:solidFill>
          </a:endParaRPr>
        </a:p>
      </dgm:t>
    </dgm:pt>
    <dgm:pt modelId="{C191A24A-FE2B-470B-8154-23E3B8DB2DD6}">
      <dgm:prSet phldrT="[Texto]"/>
      <dgm:spPr/>
      <dgm:t>
        <a:bodyPr/>
        <a:lstStyle/>
        <a:p>
          <a:r>
            <a:rPr lang="es-EC" smtClean="0"/>
            <a:t>Sector financiero privado</a:t>
          </a:r>
          <a:endParaRPr lang="es-EC" dirty="0"/>
        </a:p>
      </dgm:t>
    </dgm:pt>
    <dgm:pt modelId="{53756295-CB7D-4068-9F46-4A6BCBB09032}" type="parTrans" cxnId="{96F4653A-2F0E-450D-ABDB-8369D4115F9A}">
      <dgm:prSet/>
      <dgm:spPr/>
      <dgm:t>
        <a:bodyPr/>
        <a:lstStyle/>
        <a:p>
          <a:endParaRPr lang="es-EC">
            <a:solidFill>
              <a:schemeClr val="tx1"/>
            </a:solidFill>
          </a:endParaRPr>
        </a:p>
      </dgm:t>
    </dgm:pt>
    <dgm:pt modelId="{551EC5D8-E75B-4F05-8C49-7AD99D6AB964}" type="sibTrans" cxnId="{96F4653A-2F0E-450D-ABDB-8369D4115F9A}">
      <dgm:prSet/>
      <dgm:spPr/>
      <dgm:t>
        <a:bodyPr/>
        <a:lstStyle/>
        <a:p>
          <a:endParaRPr lang="es-EC">
            <a:solidFill>
              <a:schemeClr val="tx1"/>
            </a:solidFill>
          </a:endParaRPr>
        </a:p>
      </dgm:t>
    </dgm:pt>
    <dgm:pt modelId="{E8707BFB-B17E-41AF-8B6E-57F781499174}">
      <dgm:prSet phldrT="[Texto]"/>
      <dgm:spPr/>
      <dgm:t>
        <a:bodyPr/>
        <a:lstStyle/>
        <a:p>
          <a:r>
            <a:rPr lang="es-EC" smtClean="0"/>
            <a:t>Sector financiero público</a:t>
          </a:r>
          <a:endParaRPr lang="es-EC" dirty="0"/>
        </a:p>
      </dgm:t>
    </dgm:pt>
    <dgm:pt modelId="{0FF1874D-3370-4C14-8619-195FFA9914ED}" type="parTrans" cxnId="{C62A1CC5-ED39-44FF-9702-0F2CF699EA60}">
      <dgm:prSet/>
      <dgm:spPr/>
      <dgm:t>
        <a:bodyPr/>
        <a:lstStyle/>
        <a:p>
          <a:endParaRPr lang="es-EC">
            <a:solidFill>
              <a:schemeClr val="tx1"/>
            </a:solidFill>
          </a:endParaRPr>
        </a:p>
      </dgm:t>
    </dgm:pt>
    <dgm:pt modelId="{054AD530-6F57-45A2-ABE5-F57529DA8F0B}" type="sibTrans" cxnId="{C62A1CC5-ED39-44FF-9702-0F2CF699EA60}">
      <dgm:prSet/>
      <dgm:spPr/>
      <dgm:t>
        <a:bodyPr/>
        <a:lstStyle/>
        <a:p>
          <a:endParaRPr lang="es-EC">
            <a:solidFill>
              <a:schemeClr val="tx1"/>
            </a:solidFill>
          </a:endParaRPr>
        </a:p>
      </dgm:t>
    </dgm:pt>
    <dgm:pt modelId="{548CB810-3B3F-4451-9396-F3A2F3A4EFD5}">
      <dgm:prSet phldrT="[Texto]"/>
      <dgm:spPr/>
      <dgm:t>
        <a:bodyPr/>
        <a:lstStyle/>
        <a:p>
          <a:r>
            <a:rPr lang="es-EC" smtClean="0"/>
            <a:t>Cooperativas de ahorro y crédito, mutualistas, bancos comunales y cajas de ahorro</a:t>
          </a:r>
          <a:endParaRPr lang="es-EC" dirty="0"/>
        </a:p>
      </dgm:t>
    </dgm:pt>
    <dgm:pt modelId="{4A883592-594A-41C5-816F-6DF9D88E0311}" type="parTrans" cxnId="{2BFB0BB2-4FD7-425D-84C5-7298886AA598}">
      <dgm:prSet/>
      <dgm:spPr/>
      <dgm:t>
        <a:bodyPr/>
        <a:lstStyle/>
        <a:p>
          <a:endParaRPr lang="es-EC">
            <a:solidFill>
              <a:schemeClr val="tx1"/>
            </a:solidFill>
          </a:endParaRPr>
        </a:p>
      </dgm:t>
    </dgm:pt>
    <dgm:pt modelId="{CF617F48-46F4-41D6-A013-40245A3B6473}" type="sibTrans" cxnId="{2BFB0BB2-4FD7-425D-84C5-7298886AA598}">
      <dgm:prSet/>
      <dgm:spPr/>
      <dgm:t>
        <a:bodyPr/>
        <a:lstStyle/>
        <a:p>
          <a:endParaRPr lang="es-EC">
            <a:solidFill>
              <a:schemeClr val="tx1"/>
            </a:solidFill>
          </a:endParaRPr>
        </a:p>
      </dgm:t>
    </dgm:pt>
    <dgm:pt modelId="{D25369DE-45A0-4059-B47B-9B72EE0A6EC8}">
      <dgm:prSet phldrT="[Texto]"/>
      <dgm:spPr/>
      <dgm:t>
        <a:bodyPr/>
        <a:lstStyle/>
        <a:p>
          <a:r>
            <a:rPr lang="es-EC" smtClean="0"/>
            <a:t>Bancos, entidades de servicios financieros y de servicios auxiliares</a:t>
          </a:r>
          <a:endParaRPr lang="es-EC" dirty="0"/>
        </a:p>
      </dgm:t>
    </dgm:pt>
    <dgm:pt modelId="{2D016C3A-C671-4D46-B2A8-6FB6586A0161}" type="parTrans" cxnId="{8C82A1BA-AE6B-4BEC-87B8-93F5F58921B0}">
      <dgm:prSet/>
      <dgm:spPr/>
      <dgm:t>
        <a:bodyPr/>
        <a:lstStyle/>
        <a:p>
          <a:endParaRPr lang="es-EC">
            <a:solidFill>
              <a:schemeClr val="tx1"/>
            </a:solidFill>
          </a:endParaRPr>
        </a:p>
      </dgm:t>
    </dgm:pt>
    <dgm:pt modelId="{5A78686A-75C5-4171-9670-8FDA6813FC4D}" type="sibTrans" cxnId="{8C82A1BA-AE6B-4BEC-87B8-93F5F58921B0}">
      <dgm:prSet/>
      <dgm:spPr/>
      <dgm:t>
        <a:bodyPr/>
        <a:lstStyle/>
        <a:p>
          <a:endParaRPr lang="es-EC">
            <a:solidFill>
              <a:schemeClr val="tx1"/>
            </a:solidFill>
          </a:endParaRPr>
        </a:p>
      </dgm:t>
    </dgm:pt>
    <dgm:pt modelId="{F1301544-928B-4E3C-B71F-5DFC1438A79A}" type="pres">
      <dgm:prSet presAssocID="{232D44AF-3F79-4406-9C2C-52DD1651AF19}" presName="Name0" presStyleCnt="0">
        <dgm:presLayoutVars>
          <dgm:chPref val="1"/>
          <dgm:dir/>
          <dgm:animOne val="branch"/>
          <dgm:animLvl val="lvl"/>
          <dgm:resizeHandles val="exact"/>
        </dgm:presLayoutVars>
      </dgm:prSet>
      <dgm:spPr/>
      <dgm:t>
        <a:bodyPr/>
        <a:lstStyle/>
        <a:p>
          <a:endParaRPr lang="en-US"/>
        </a:p>
      </dgm:t>
    </dgm:pt>
    <dgm:pt modelId="{4FB18E1E-3B86-4A2F-AEB7-EAB2E8B0B072}" type="pres">
      <dgm:prSet presAssocID="{5BE71DB0-6276-426B-951C-41CDA2DED1A8}" presName="root1" presStyleCnt="0"/>
      <dgm:spPr/>
      <dgm:t>
        <a:bodyPr/>
        <a:lstStyle/>
        <a:p>
          <a:endParaRPr lang="es-ES"/>
        </a:p>
      </dgm:t>
    </dgm:pt>
    <dgm:pt modelId="{841DFD5D-ACE2-4533-862A-2E996C2CD1DC}" type="pres">
      <dgm:prSet presAssocID="{5BE71DB0-6276-426B-951C-41CDA2DED1A8}" presName="LevelOneTextNode" presStyleLbl="node0" presStyleIdx="0" presStyleCnt="1" custLinFactNeighborX="5799" custLinFactNeighborY="1102">
        <dgm:presLayoutVars>
          <dgm:chPref val="3"/>
        </dgm:presLayoutVars>
      </dgm:prSet>
      <dgm:spPr/>
      <dgm:t>
        <a:bodyPr/>
        <a:lstStyle/>
        <a:p>
          <a:endParaRPr lang="en-US"/>
        </a:p>
      </dgm:t>
    </dgm:pt>
    <dgm:pt modelId="{C98AF3C6-AE70-4A6D-AE3A-C6F770FD22B4}" type="pres">
      <dgm:prSet presAssocID="{5BE71DB0-6276-426B-951C-41CDA2DED1A8}" presName="level2hierChild" presStyleCnt="0"/>
      <dgm:spPr/>
      <dgm:t>
        <a:bodyPr/>
        <a:lstStyle/>
        <a:p>
          <a:endParaRPr lang="es-ES"/>
        </a:p>
      </dgm:t>
    </dgm:pt>
    <dgm:pt modelId="{9642277B-95D2-49E2-BF77-BD7C294A7F64}" type="pres">
      <dgm:prSet presAssocID="{5685CDE5-5385-422D-BAEF-17F0772283AA}" presName="conn2-1" presStyleLbl="parChTrans1D2" presStyleIdx="0" presStyleCnt="3"/>
      <dgm:spPr/>
      <dgm:t>
        <a:bodyPr/>
        <a:lstStyle/>
        <a:p>
          <a:endParaRPr lang="en-US"/>
        </a:p>
      </dgm:t>
    </dgm:pt>
    <dgm:pt modelId="{485FA943-C6B3-46D4-849D-D7E916FF0AC8}" type="pres">
      <dgm:prSet presAssocID="{5685CDE5-5385-422D-BAEF-17F0772283AA}" presName="connTx" presStyleLbl="parChTrans1D2" presStyleIdx="0" presStyleCnt="3"/>
      <dgm:spPr/>
      <dgm:t>
        <a:bodyPr/>
        <a:lstStyle/>
        <a:p>
          <a:endParaRPr lang="en-US"/>
        </a:p>
      </dgm:t>
    </dgm:pt>
    <dgm:pt modelId="{B22E7FD7-8A6A-4BD3-8839-8F747D02C4BA}" type="pres">
      <dgm:prSet presAssocID="{738F540E-7F54-4796-8FD0-E584B38017E3}" presName="root2" presStyleCnt="0"/>
      <dgm:spPr/>
      <dgm:t>
        <a:bodyPr/>
        <a:lstStyle/>
        <a:p>
          <a:endParaRPr lang="es-ES"/>
        </a:p>
      </dgm:t>
    </dgm:pt>
    <dgm:pt modelId="{43EEEF4C-9709-4D53-8A0F-3EB2540134F5}" type="pres">
      <dgm:prSet presAssocID="{738F540E-7F54-4796-8FD0-E584B38017E3}" presName="LevelTwoTextNode" presStyleLbl="node2" presStyleIdx="0" presStyleCnt="3">
        <dgm:presLayoutVars>
          <dgm:chPref val="3"/>
        </dgm:presLayoutVars>
      </dgm:prSet>
      <dgm:spPr/>
      <dgm:t>
        <a:bodyPr/>
        <a:lstStyle/>
        <a:p>
          <a:endParaRPr lang="en-US"/>
        </a:p>
      </dgm:t>
    </dgm:pt>
    <dgm:pt modelId="{CD5406D0-528E-42B5-A921-EA29D3120651}" type="pres">
      <dgm:prSet presAssocID="{738F540E-7F54-4796-8FD0-E584B38017E3}" presName="level3hierChild" presStyleCnt="0"/>
      <dgm:spPr/>
      <dgm:t>
        <a:bodyPr/>
        <a:lstStyle/>
        <a:p>
          <a:endParaRPr lang="es-ES"/>
        </a:p>
      </dgm:t>
    </dgm:pt>
    <dgm:pt modelId="{7020C728-7C1A-45F2-AE1F-29D6D14C13D5}" type="pres">
      <dgm:prSet presAssocID="{4A883592-594A-41C5-816F-6DF9D88E0311}" presName="conn2-1" presStyleLbl="parChTrans1D3" presStyleIdx="0" presStyleCnt="2"/>
      <dgm:spPr/>
      <dgm:t>
        <a:bodyPr/>
        <a:lstStyle/>
        <a:p>
          <a:endParaRPr lang="en-US"/>
        </a:p>
      </dgm:t>
    </dgm:pt>
    <dgm:pt modelId="{097F65A4-90D7-442F-B68E-75A7E1B35F90}" type="pres">
      <dgm:prSet presAssocID="{4A883592-594A-41C5-816F-6DF9D88E0311}" presName="connTx" presStyleLbl="parChTrans1D3" presStyleIdx="0" presStyleCnt="2"/>
      <dgm:spPr/>
      <dgm:t>
        <a:bodyPr/>
        <a:lstStyle/>
        <a:p>
          <a:endParaRPr lang="en-US"/>
        </a:p>
      </dgm:t>
    </dgm:pt>
    <dgm:pt modelId="{8F4C2D6E-3F5B-4F5C-825D-4A7F28171233}" type="pres">
      <dgm:prSet presAssocID="{548CB810-3B3F-4451-9396-F3A2F3A4EFD5}" presName="root2" presStyleCnt="0"/>
      <dgm:spPr/>
      <dgm:t>
        <a:bodyPr/>
        <a:lstStyle/>
        <a:p>
          <a:endParaRPr lang="es-ES"/>
        </a:p>
      </dgm:t>
    </dgm:pt>
    <dgm:pt modelId="{3F42D2F0-1AC5-408B-8C87-0E92962FCDA2}" type="pres">
      <dgm:prSet presAssocID="{548CB810-3B3F-4451-9396-F3A2F3A4EFD5}" presName="LevelTwoTextNode" presStyleLbl="node3" presStyleIdx="0" presStyleCnt="2">
        <dgm:presLayoutVars>
          <dgm:chPref val="3"/>
        </dgm:presLayoutVars>
      </dgm:prSet>
      <dgm:spPr/>
      <dgm:t>
        <a:bodyPr/>
        <a:lstStyle/>
        <a:p>
          <a:endParaRPr lang="en-US"/>
        </a:p>
      </dgm:t>
    </dgm:pt>
    <dgm:pt modelId="{F91D9324-7D9E-46E1-BA78-A9CD6CF02720}" type="pres">
      <dgm:prSet presAssocID="{548CB810-3B3F-4451-9396-F3A2F3A4EFD5}" presName="level3hierChild" presStyleCnt="0"/>
      <dgm:spPr/>
      <dgm:t>
        <a:bodyPr/>
        <a:lstStyle/>
        <a:p>
          <a:endParaRPr lang="es-ES"/>
        </a:p>
      </dgm:t>
    </dgm:pt>
    <dgm:pt modelId="{C926B25A-B9DB-41E7-90CD-71A7A8B3D449}" type="pres">
      <dgm:prSet presAssocID="{53756295-CB7D-4068-9F46-4A6BCBB09032}" presName="conn2-1" presStyleLbl="parChTrans1D2" presStyleIdx="1" presStyleCnt="3"/>
      <dgm:spPr/>
      <dgm:t>
        <a:bodyPr/>
        <a:lstStyle/>
        <a:p>
          <a:endParaRPr lang="en-US"/>
        </a:p>
      </dgm:t>
    </dgm:pt>
    <dgm:pt modelId="{8D12EB14-9CCD-41FD-A835-2D2D17B38BF5}" type="pres">
      <dgm:prSet presAssocID="{53756295-CB7D-4068-9F46-4A6BCBB09032}" presName="connTx" presStyleLbl="parChTrans1D2" presStyleIdx="1" presStyleCnt="3"/>
      <dgm:spPr/>
      <dgm:t>
        <a:bodyPr/>
        <a:lstStyle/>
        <a:p>
          <a:endParaRPr lang="en-US"/>
        </a:p>
      </dgm:t>
    </dgm:pt>
    <dgm:pt modelId="{C4DFDBC7-125C-4FA7-85E8-5753C6D46B87}" type="pres">
      <dgm:prSet presAssocID="{C191A24A-FE2B-470B-8154-23E3B8DB2DD6}" presName="root2" presStyleCnt="0"/>
      <dgm:spPr/>
      <dgm:t>
        <a:bodyPr/>
        <a:lstStyle/>
        <a:p>
          <a:endParaRPr lang="es-ES"/>
        </a:p>
      </dgm:t>
    </dgm:pt>
    <dgm:pt modelId="{B98AB829-9290-41B2-A4AC-95DE180EF4A8}" type="pres">
      <dgm:prSet presAssocID="{C191A24A-FE2B-470B-8154-23E3B8DB2DD6}" presName="LevelTwoTextNode" presStyleLbl="node2" presStyleIdx="1" presStyleCnt="3">
        <dgm:presLayoutVars>
          <dgm:chPref val="3"/>
        </dgm:presLayoutVars>
      </dgm:prSet>
      <dgm:spPr/>
      <dgm:t>
        <a:bodyPr/>
        <a:lstStyle/>
        <a:p>
          <a:endParaRPr lang="en-US"/>
        </a:p>
      </dgm:t>
    </dgm:pt>
    <dgm:pt modelId="{6090185D-D3E9-4FFE-998B-56A23766E9A6}" type="pres">
      <dgm:prSet presAssocID="{C191A24A-FE2B-470B-8154-23E3B8DB2DD6}" presName="level3hierChild" presStyleCnt="0"/>
      <dgm:spPr/>
      <dgm:t>
        <a:bodyPr/>
        <a:lstStyle/>
        <a:p>
          <a:endParaRPr lang="es-ES"/>
        </a:p>
      </dgm:t>
    </dgm:pt>
    <dgm:pt modelId="{132EA92B-EB00-43C4-A6B8-B86F10C6D15D}" type="pres">
      <dgm:prSet presAssocID="{2D016C3A-C671-4D46-B2A8-6FB6586A0161}" presName="conn2-1" presStyleLbl="parChTrans1D3" presStyleIdx="1" presStyleCnt="2"/>
      <dgm:spPr/>
      <dgm:t>
        <a:bodyPr/>
        <a:lstStyle/>
        <a:p>
          <a:endParaRPr lang="en-US"/>
        </a:p>
      </dgm:t>
    </dgm:pt>
    <dgm:pt modelId="{2CB00DF9-3D07-4514-96E1-93BA1FFD7C32}" type="pres">
      <dgm:prSet presAssocID="{2D016C3A-C671-4D46-B2A8-6FB6586A0161}" presName="connTx" presStyleLbl="parChTrans1D3" presStyleIdx="1" presStyleCnt="2"/>
      <dgm:spPr/>
      <dgm:t>
        <a:bodyPr/>
        <a:lstStyle/>
        <a:p>
          <a:endParaRPr lang="en-US"/>
        </a:p>
      </dgm:t>
    </dgm:pt>
    <dgm:pt modelId="{7CBE08CF-F87B-4D9F-87AC-90E8737420B1}" type="pres">
      <dgm:prSet presAssocID="{D25369DE-45A0-4059-B47B-9B72EE0A6EC8}" presName="root2" presStyleCnt="0"/>
      <dgm:spPr/>
      <dgm:t>
        <a:bodyPr/>
        <a:lstStyle/>
        <a:p>
          <a:endParaRPr lang="es-ES"/>
        </a:p>
      </dgm:t>
    </dgm:pt>
    <dgm:pt modelId="{FD194CDC-B4AA-4351-9AB6-27C4E76373D3}" type="pres">
      <dgm:prSet presAssocID="{D25369DE-45A0-4059-B47B-9B72EE0A6EC8}" presName="LevelTwoTextNode" presStyleLbl="node3" presStyleIdx="1" presStyleCnt="2">
        <dgm:presLayoutVars>
          <dgm:chPref val="3"/>
        </dgm:presLayoutVars>
      </dgm:prSet>
      <dgm:spPr/>
      <dgm:t>
        <a:bodyPr/>
        <a:lstStyle/>
        <a:p>
          <a:endParaRPr lang="en-US"/>
        </a:p>
      </dgm:t>
    </dgm:pt>
    <dgm:pt modelId="{0BCDB780-421F-4444-ACD7-300A19E56777}" type="pres">
      <dgm:prSet presAssocID="{D25369DE-45A0-4059-B47B-9B72EE0A6EC8}" presName="level3hierChild" presStyleCnt="0"/>
      <dgm:spPr/>
      <dgm:t>
        <a:bodyPr/>
        <a:lstStyle/>
        <a:p>
          <a:endParaRPr lang="es-ES"/>
        </a:p>
      </dgm:t>
    </dgm:pt>
    <dgm:pt modelId="{DD064D68-959F-4F3E-9C21-ABF50659E636}" type="pres">
      <dgm:prSet presAssocID="{0FF1874D-3370-4C14-8619-195FFA9914ED}" presName="conn2-1" presStyleLbl="parChTrans1D2" presStyleIdx="2" presStyleCnt="3"/>
      <dgm:spPr/>
      <dgm:t>
        <a:bodyPr/>
        <a:lstStyle/>
        <a:p>
          <a:endParaRPr lang="en-US"/>
        </a:p>
      </dgm:t>
    </dgm:pt>
    <dgm:pt modelId="{14FD7EEA-47AA-4D12-B17D-ADC67D0EFB9D}" type="pres">
      <dgm:prSet presAssocID="{0FF1874D-3370-4C14-8619-195FFA9914ED}" presName="connTx" presStyleLbl="parChTrans1D2" presStyleIdx="2" presStyleCnt="3"/>
      <dgm:spPr/>
      <dgm:t>
        <a:bodyPr/>
        <a:lstStyle/>
        <a:p>
          <a:endParaRPr lang="en-US"/>
        </a:p>
      </dgm:t>
    </dgm:pt>
    <dgm:pt modelId="{9FA8A659-1453-4767-8955-F21D7F7D2658}" type="pres">
      <dgm:prSet presAssocID="{E8707BFB-B17E-41AF-8B6E-57F781499174}" presName="root2" presStyleCnt="0"/>
      <dgm:spPr/>
      <dgm:t>
        <a:bodyPr/>
        <a:lstStyle/>
        <a:p>
          <a:endParaRPr lang="es-ES"/>
        </a:p>
      </dgm:t>
    </dgm:pt>
    <dgm:pt modelId="{BCF34C5F-B62B-4850-A79F-37F54D94246A}" type="pres">
      <dgm:prSet presAssocID="{E8707BFB-B17E-41AF-8B6E-57F781499174}" presName="LevelTwoTextNode" presStyleLbl="node2" presStyleIdx="2" presStyleCnt="3">
        <dgm:presLayoutVars>
          <dgm:chPref val="3"/>
        </dgm:presLayoutVars>
      </dgm:prSet>
      <dgm:spPr/>
      <dgm:t>
        <a:bodyPr/>
        <a:lstStyle/>
        <a:p>
          <a:endParaRPr lang="en-US"/>
        </a:p>
      </dgm:t>
    </dgm:pt>
    <dgm:pt modelId="{CBEE48C6-86D0-4F32-B505-64E7154C4D17}" type="pres">
      <dgm:prSet presAssocID="{E8707BFB-B17E-41AF-8B6E-57F781499174}" presName="level3hierChild" presStyleCnt="0"/>
      <dgm:spPr/>
      <dgm:t>
        <a:bodyPr/>
        <a:lstStyle/>
        <a:p>
          <a:endParaRPr lang="es-ES"/>
        </a:p>
      </dgm:t>
    </dgm:pt>
  </dgm:ptLst>
  <dgm:cxnLst>
    <dgm:cxn modelId="{2D995DB5-1EF2-4204-B7F5-7E0447BAC570}" type="presOf" srcId="{5685CDE5-5385-422D-BAEF-17F0772283AA}" destId="{9642277B-95D2-49E2-BF77-BD7C294A7F64}" srcOrd="0" destOrd="0" presId="urn:microsoft.com/office/officeart/2008/layout/HorizontalMultiLevelHierarchy"/>
    <dgm:cxn modelId="{D86C0744-1E1A-4B9A-BBD6-0010CCA35C5E}" type="presOf" srcId="{53756295-CB7D-4068-9F46-4A6BCBB09032}" destId="{C926B25A-B9DB-41E7-90CD-71A7A8B3D449}" srcOrd="0" destOrd="0" presId="urn:microsoft.com/office/officeart/2008/layout/HorizontalMultiLevelHierarchy"/>
    <dgm:cxn modelId="{98CD145B-92BA-445D-8085-CAF56EE5D22B}" type="presOf" srcId="{4A883592-594A-41C5-816F-6DF9D88E0311}" destId="{7020C728-7C1A-45F2-AE1F-29D6D14C13D5}" srcOrd="0" destOrd="0" presId="urn:microsoft.com/office/officeart/2008/layout/HorizontalMultiLevelHierarchy"/>
    <dgm:cxn modelId="{C62A1CC5-ED39-44FF-9702-0F2CF699EA60}" srcId="{5BE71DB0-6276-426B-951C-41CDA2DED1A8}" destId="{E8707BFB-B17E-41AF-8B6E-57F781499174}" srcOrd="2" destOrd="0" parTransId="{0FF1874D-3370-4C14-8619-195FFA9914ED}" sibTransId="{054AD530-6F57-45A2-ABE5-F57529DA8F0B}"/>
    <dgm:cxn modelId="{2348F485-AE4A-4A67-BCAA-FD619B8DD1C6}" type="presOf" srcId="{2D016C3A-C671-4D46-B2A8-6FB6586A0161}" destId="{2CB00DF9-3D07-4514-96E1-93BA1FFD7C32}" srcOrd="1" destOrd="0" presId="urn:microsoft.com/office/officeart/2008/layout/HorizontalMultiLevelHierarchy"/>
    <dgm:cxn modelId="{C2E65AFF-24A3-4F5C-A11B-82BC1FB41D02}" type="presOf" srcId="{0FF1874D-3370-4C14-8619-195FFA9914ED}" destId="{14FD7EEA-47AA-4D12-B17D-ADC67D0EFB9D}" srcOrd="1" destOrd="0" presId="urn:microsoft.com/office/officeart/2008/layout/HorizontalMultiLevelHierarchy"/>
    <dgm:cxn modelId="{CF0E6404-7B49-4BDF-883C-4D82EA946445}" type="presOf" srcId="{D25369DE-45A0-4059-B47B-9B72EE0A6EC8}" destId="{FD194CDC-B4AA-4351-9AB6-27C4E76373D3}" srcOrd="0" destOrd="0" presId="urn:microsoft.com/office/officeart/2008/layout/HorizontalMultiLevelHierarchy"/>
    <dgm:cxn modelId="{A0543CC4-B6DA-4FCE-8CAC-5DF2CF257906}" srcId="{232D44AF-3F79-4406-9C2C-52DD1651AF19}" destId="{5BE71DB0-6276-426B-951C-41CDA2DED1A8}" srcOrd="0" destOrd="0" parTransId="{28F7FB84-D89E-4638-AE47-0C3C8D3D8CEA}" sibTransId="{D9169568-D5DA-4044-AA13-A05DE00E5196}"/>
    <dgm:cxn modelId="{AAC758CA-8A97-449C-A516-C03F393C05DC}" srcId="{5BE71DB0-6276-426B-951C-41CDA2DED1A8}" destId="{738F540E-7F54-4796-8FD0-E584B38017E3}" srcOrd="0" destOrd="0" parTransId="{5685CDE5-5385-422D-BAEF-17F0772283AA}" sibTransId="{27B467E6-2B78-487C-9663-B27AD6DA663D}"/>
    <dgm:cxn modelId="{05549952-54E6-41DB-81F5-C5B37A92CC26}" type="presOf" srcId="{2D016C3A-C671-4D46-B2A8-6FB6586A0161}" destId="{132EA92B-EB00-43C4-A6B8-B86F10C6D15D}" srcOrd="0" destOrd="0" presId="urn:microsoft.com/office/officeart/2008/layout/HorizontalMultiLevelHierarchy"/>
    <dgm:cxn modelId="{C1DE8394-3D21-429C-9533-6459E966D504}" type="presOf" srcId="{5BE71DB0-6276-426B-951C-41CDA2DED1A8}" destId="{841DFD5D-ACE2-4533-862A-2E996C2CD1DC}" srcOrd="0" destOrd="0" presId="urn:microsoft.com/office/officeart/2008/layout/HorizontalMultiLevelHierarchy"/>
    <dgm:cxn modelId="{8922DCCE-6C9A-412D-8D2E-2CDC9C142BFF}" type="presOf" srcId="{5685CDE5-5385-422D-BAEF-17F0772283AA}" destId="{485FA943-C6B3-46D4-849D-D7E916FF0AC8}" srcOrd="1" destOrd="0" presId="urn:microsoft.com/office/officeart/2008/layout/HorizontalMultiLevelHierarchy"/>
    <dgm:cxn modelId="{8E8ACF5F-39F3-44FB-9056-87D921A017C5}" type="presOf" srcId="{232D44AF-3F79-4406-9C2C-52DD1651AF19}" destId="{F1301544-928B-4E3C-B71F-5DFC1438A79A}" srcOrd="0" destOrd="0" presId="urn:microsoft.com/office/officeart/2008/layout/HorizontalMultiLevelHierarchy"/>
    <dgm:cxn modelId="{80B2BE1D-09BB-489E-8C63-353242A4A9DD}" type="presOf" srcId="{548CB810-3B3F-4451-9396-F3A2F3A4EFD5}" destId="{3F42D2F0-1AC5-408B-8C87-0E92962FCDA2}" srcOrd="0" destOrd="0" presId="urn:microsoft.com/office/officeart/2008/layout/HorizontalMultiLevelHierarchy"/>
    <dgm:cxn modelId="{A421FF36-C5D2-42A2-A7A2-61ACA5B47811}" type="presOf" srcId="{C191A24A-FE2B-470B-8154-23E3B8DB2DD6}" destId="{B98AB829-9290-41B2-A4AC-95DE180EF4A8}" srcOrd="0" destOrd="0" presId="urn:microsoft.com/office/officeart/2008/layout/HorizontalMultiLevelHierarchy"/>
    <dgm:cxn modelId="{EEA7A43F-6B0A-4CCF-A222-3311485FF02C}" type="presOf" srcId="{738F540E-7F54-4796-8FD0-E584B38017E3}" destId="{43EEEF4C-9709-4D53-8A0F-3EB2540134F5}" srcOrd="0" destOrd="0" presId="urn:microsoft.com/office/officeart/2008/layout/HorizontalMultiLevelHierarchy"/>
    <dgm:cxn modelId="{1EEF20C1-8196-4A55-A5E1-1C8120D934A8}" type="presOf" srcId="{E8707BFB-B17E-41AF-8B6E-57F781499174}" destId="{BCF34C5F-B62B-4850-A79F-37F54D94246A}" srcOrd="0" destOrd="0" presId="urn:microsoft.com/office/officeart/2008/layout/HorizontalMultiLevelHierarchy"/>
    <dgm:cxn modelId="{0F152865-B4F6-4A21-B4CD-05DC54AF47D0}" type="presOf" srcId="{0FF1874D-3370-4C14-8619-195FFA9914ED}" destId="{DD064D68-959F-4F3E-9C21-ABF50659E636}" srcOrd="0" destOrd="0" presId="urn:microsoft.com/office/officeart/2008/layout/HorizontalMultiLevelHierarchy"/>
    <dgm:cxn modelId="{2472E15E-E091-4244-9A53-D187CE6EDC9A}" type="presOf" srcId="{53756295-CB7D-4068-9F46-4A6BCBB09032}" destId="{8D12EB14-9CCD-41FD-A835-2D2D17B38BF5}" srcOrd="1" destOrd="0" presId="urn:microsoft.com/office/officeart/2008/layout/HorizontalMultiLevelHierarchy"/>
    <dgm:cxn modelId="{96F4653A-2F0E-450D-ABDB-8369D4115F9A}" srcId="{5BE71DB0-6276-426B-951C-41CDA2DED1A8}" destId="{C191A24A-FE2B-470B-8154-23E3B8DB2DD6}" srcOrd="1" destOrd="0" parTransId="{53756295-CB7D-4068-9F46-4A6BCBB09032}" sibTransId="{551EC5D8-E75B-4F05-8C49-7AD99D6AB964}"/>
    <dgm:cxn modelId="{11D17515-4B50-425E-9222-E5FBD735AE4E}" type="presOf" srcId="{4A883592-594A-41C5-816F-6DF9D88E0311}" destId="{097F65A4-90D7-442F-B68E-75A7E1B35F90}" srcOrd="1" destOrd="0" presId="urn:microsoft.com/office/officeart/2008/layout/HorizontalMultiLevelHierarchy"/>
    <dgm:cxn modelId="{2BFB0BB2-4FD7-425D-84C5-7298886AA598}" srcId="{738F540E-7F54-4796-8FD0-E584B38017E3}" destId="{548CB810-3B3F-4451-9396-F3A2F3A4EFD5}" srcOrd="0" destOrd="0" parTransId="{4A883592-594A-41C5-816F-6DF9D88E0311}" sibTransId="{CF617F48-46F4-41D6-A013-40245A3B6473}"/>
    <dgm:cxn modelId="{8C82A1BA-AE6B-4BEC-87B8-93F5F58921B0}" srcId="{C191A24A-FE2B-470B-8154-23E3B8DB2DD6}" destId="{D25369DE-45A0-4059-B47B-9B72EE0A6EC8}" srcOrd="0" destOrd="0" parTransId="{2D016C3A-C671-4D46-B2A8-6FB6586A0161}" sibTransId="{5A78686A-75C5-4171-9670-8FDA6813FC4D}"/>
    <dgm:cxn modelId="{31236601-8496-4CEE-A9AD-C6ED136B63D1}" type="presParOf" srcId="{F1301544-928B-4E3C-B71F-5DFC1438A79A}" destId="{4FB18E1E-3B86-4A2F-AEB7-EAB2E8B0B072}" srcOrd="0" destOrd="0" presId="urn:microsoft.com/office/officeart/2008/layout/HorizontalMultiLevelHierarchy"/>
    <dgm:cxn modelId="{07B74DD8-D290-42EC-A104-28B4B52CDBAF}" type="presParOf" srcId="{4FB18E1E-3B86-4A2F-AEB7-EAB2E8B0B072}" destId="{841DFD5D-ACE2-4533-862A-2E996C2CD1DC}" srcOrd="0" destOrd="0" presId="urn:microsoft.com/office/officeart/2008/layout/HorizontalMultiLevelHierarchy"/>
    <dgm:cxn modelId="{CE9CD36D-B37B-4655-BAD9-4F47975DB684}" type="presParOf" srcId="{4FB18E1E-3B86-4A2F-AEB7-EAB2E8B0B072}" destId="{C98AF3C6-AE70-4A6D-AE3A-C6F770FD22B4}" srcOrd="1" destOrd="0" presId="urn:microsoft.com/office/officeart/2008/layout/HorizontalMultiLevelHierarchy"/>
    <dgm:cxn modelId="{DF7EAB35-5B13-4CAA-AB94-81D1BFABD19D}" type="presParOf" srcId="{C98AF3C6-AE70-4A6D-AE3A-C6F770FD22B4}" destId="{9642277B-95D2-49E2-BF77-BD7C294A7F64}" srcOrd="0" destOrd="0" presId="urn:microsoft.com/office/officeart/2008/layout/HorizontalMultiLevelHierarchy"/>
    <dgm:cxn modelId="{13B1629C-9636-45AC-B605-8968E95B526F}" type="presParOf" srcId="{9642277B-95D2-49E2-BF77-BD7C294A7F64}" destId="{485FA943-C6B3-46D4-849D-D7E916FF0AC8}" srcOrd="0" destOrd="0" presId="urn:microsoft.com/office/officeart/2008/layout/HorizontalMultiLevelHierarchy"/>
    <dgm:cxn modelId="{E129841C-18DC-460F-BA13-3B75E95CEF50}" type="presParOf" srcId="{C98AF3C6-AE70-4A6D-AE3A-C6F770FD22B4}" destId="{B22E7FD7-8A6A-4BD3-8839-8F747D02C4BA}" srcOrd="1" destOrd="0" presId="urn:microsoft.com/office/officeart/2008/layout/HorizontalMultiLevelHierarchy"/>
    <dgm:cxn modelId="{7D4A4946-AF5C-42AF-89C1-DF9E2FEF1CDB}" type="presParOf" srcId="{B22E7FD7-8A6A-4BD3-8839-8F747D02C4BA}" destId="{43EEEF4C-9709-4D53-8A0F-3EB2540134F5}" srcOrd="0" destOrd="0" presId="urn:microsoft.com/office/officeart/2008/layout/HorizontalMultiLevelHierarchy"/>
    <dgm:cxn modelId="{24052F34-6A46-4A38-B3DB-A5221EA5F2D4}" type="presParOf" srcId="{B22E7FD7-8A6A-4BD3-8839-8F747D02C4BA}" destId="{CD5406D0-528E-42B5-A921-EA29D3120651}" srcOrd="1" destOrd="0" presId="urn:microsoft.com/office/officeart/2008/layout/HorizontalMultiLevelHierarchy"/>
    <dgm:cxn modelId="{8272D4A2-4FE8-418D-983A-D901B0737208}" type="presParOf" srcId="{CD5406D0-528E-42B5-A921-EA29D3120651}" destId="{7020C728-7C1A-45F2-AE1F-29D6D14C13D5}" srcOrd="0" destOrd="0" presId="urn:microsoft.com/office/officeart/2008/layout/HorizontalMultiLevelHierarchy"/>
    <dgm:cxn modelId="{F39B9E3F-EBCA-42FC-BC5B-8DFC5E55B82A}" type="presParOf" srcId="{7020C728-7C1A-45F2-AE1F-29D6D14C13D5}" destId="{097F65A4-90D7-442F-B68E-75A7E1B35F90}" srcOrd="0" destOrd="0" presId="urn:microsoft.com/office/officeart/2008/layout/HorizontalMultiLevelHierarchy"/>
    <dgm:cxn modelId="{0C3627AC-1856-485D-8C4F-AC904450750D}" type="presParOf" srcId="{CD5406D0-528E-42B5-A921-EA29D3120651}" destId="{8F4C2D6E-3F5B-4F5C-825D-4A7F28171233}" srcOrd="1" destOrd="0" presId="urn:microsoft.com/office/officeart/2008/layout/HorizontalMultiLevelHierarchy"/>
    <dgm:cxn modelId="{EE0F803E-B590-4EA0-BF69-AFEC2036FA45}" type="presParOf" srcId="{8F4C2D6E-3F5B-4F5C-825D-4A7F28171233}" destId="{3F42D2F0-1AC5-408B-8C87-0E92962FCDA2}" srcOrd="0" destOrd="0" presId="urn:microsoft.com/office/officeart/2008/layout/HorizontalMultiLevelHierarchy"/>
    <dgm:cxn modelId="{0B050B80-8428-4CD3-9BCD-0175CCFD5F5E}" type="presParOf" srcId="{8F4C2D6E-3F5B-4F5C-825D-4A7F28171233}" destId="{F91D9324-7D9E-46E1-BA78-A9CD6CF02720}" srcOrd="1" destOrd="0" presId="urn:microsoft.com/office/officeart/2008/layout/HorizontalMultiLevelHierarchy"/>
    <dgm:cxn modelId="{A21D1955-33A1-4D17-A97F-AC8691B7D8A4}" type="presParOf" srcId="{C98AF3C6-AE70-4A6D-AE3A-C6F770FD22B4}" destId="{C926B25A-B9DB-41E7-90CD-71A7A8B3D449}" srcOrd="2" destOrd="0" presId="urn:microsoft.com/office/officeart/2008/layout/HorizontalMultiLevelHierarchy"/>
    <dgm:cxn modelId="{4E466A4B-6322-4B92-AF6C-FAA5518B0DE4}" type="presParOf" srcId="{C926B25A-B9DB-41E7-90CD-71A7A8B3D449}" destId="{8D12EB14-9CCD-41FD-A835-2D2D17B38BF5}" srcOrd="0" destOrd="0" presId="urn:microsoft.com/office/officeart/2008/layout/HorizontalMultiLevelHierarchy"/>
    <dgm:cxn modelId="{AF60B3F9-936F-48FA-9422-497CA9932CAD}" type="presParOf" srcId="{C98AF3C6-AE70-4A6D-AE3A-C6F770FD22B4}" destId="{C4DFDBC7-125C-4FA7-85E8-5753C6D46B87}" srcOrd="3" destOrd="0" presId="urn:microsoft.com/office/officeart/2008/layout/HorizontalMultiLevelHierarchy"/>
    <dgm:cxn modelId="{D1A6820E-AF26-4172-837C-22CCFA7758DD}" type="presParOf" srcId="{C4DFDBC7-125C-4FA7-85E8-5753C6D46B87}" destId="{B98AB829-9290-41B2-A4AC-95DE180EF4A8}" srcOrd="0" destOrd="0" presId="urn:microsoft.com/office/officeart/2008/layout/HorizontalMultiLevelHierarchy"/>
    <dgm:cxn modelId="{B9DDA42C-CFEF-498C-B473-E867F2475709}" type="presParOf" srcId="{C4DFDBC7-125C-4FA7-85E8-5753C6D46B87}" destId="{6090185D-D3E9-4FFE-998B-56A23766E9A6}" srcOrd="1" destOrd="0" presId="urn:microsoft.com/office/officeart/2008/layout/HorizontalMultiLevelHierarchy"/>
    <dgm:cxn modelId="{47477231-5030-4899-83A7-9780D7B55DE8}" type="presParOf" srcId="{6090185D-D3E9-4FFE-998B-56A23766E9A6}" destId="{132EA92B-EB00-43C4-A6B8-B86F10C6D15D}" srcOrd="0" destOrd="0" presId="urn:microsoft.com/office/officeart/2008/layout/HorizontalMultiLevelHierarchy"/>
    <dgm:cxn modelId="{1E75B582-AEAC-4A8E-BD82-08C161D5A626}" type="presParOf" srcId="{132EA92B-EB00-43C4-A6B8-B86F10C6D15D}" destId="{2CB00DF9-3D07-4514-96E1-93BA1FFD7C32}" srcOrd="0" destOrd="0" presId="urn:microsoft.com/office/officeart/2008/layout/HorizontalMultiLevelHierarchy"/>
    <dgm:cxn modelId="{DB5C8556-1541-472D-81CC-D3A1861BD1B2}" type="presParOf" srcId="{6090185D-D3E9-4FFE-998B-56A23766E9A6}" destId="{7CBE08CF-F87B-4D9F-87AC-90E8737420B1}" srcOrd="1" destOrd="0" presId="urn:microsoft.com/office/officeart/2008/layout/HorizontalMultiLevelHierarchy"/>
    <dgm:cxn modelId="{7C9EBD15-A1E5-46A1-8948-F842316E0C73}" type="presParOf" srcId="{7CBE08CF-F87B-4D9F-87AC-90E8737420B1}" destId="{FD194CDC-B4AA-4351-9AB6-27C4E76373D3}" srcOrd="0" destOrd="0" presId="urn:microsoft.com/office/officeart/2008/layout/HorizontalMultiLevelHierarchy"/>
    <dgm:cxn modelId="{C31BDC6E-4400-4BD6-9FD6-86843AF901AF}" type="presParOf" srcId="{7CBE08CF-F87B-4D9F-87AC-90E8737420B1}" destId="{0BCDB780-421F-4444-ACD7-300A19E56777}" srcOrd="1" destOrd="0" presId="urn:microsoft.com/office/officeart/2008/layout/HorizontalMultiLevelHierarchy"/>
    <dgm:cxn modelId="{D4419129-69F4-42B6-BA82-D66C778425EA}" type="presParOf" srcId="{C98AF3C6-AE70-4A6D-AE3A-C6F770FD22B4}" destId="{DD064D68-959F-4F3E-9C21-ABF50659E636}" srcOrd="4" destOrd="0" presId="urn:microsoft.com/office/officeart/2008/layout/HorizontalMultiLevelHierarchy"/>
    <dgm:cxn modelId="{4CF03CCC-A9A7-4097-9321-36B7B566EA0C}" type="presParOf" srcId="{DD064D68-959F-4F3E-9C21-ABF50659E636}" destId="{14FD7EEA-47AA-4D12-B17D-ADC67D0EFB9D}" srcOrd="0" destOrd="0" presId="urn:microsoft.com/office/officeart/2008/layout/HorizontalMultiLevelHierarchy"/>
    <dgm:cxn modelId="{A5578787-DE8E-4F30-A3E0-9E10D3670480}" type="presParOf" srcId="{C98AF3C6-AE70-4A6D-AE3A-C6F770FD22B4}" destId="{9FA8A659-1453-4767-8955-F21D7F7D2658}" srcOrd="5" destOrd="0" presId="urn:microsoft.com/office/officeart/2008/layout/HorizontalMultiLevelHierarchy"/>
    <dgm:cxn modelId="{EF4D285E-0629-448B-A036-762F8DB3590C}" type="presParOf" srcId="{9FA8A659-1453-4767-8955-F21D7F7D2658}" destId="{BCF34C5F-B62B-4850-A79F-37F54D94246A}" srcOrd="0" destOrd="0" presId="urn:microsoft.com/office/officeart/2008/layout/HorizontalMultiLevelHierarchy"/>
    <dgm:cxn modelId="{991745B8-FC61-437A-B99F-81A8EA60353C}" type="presParOf" srcId="{9FA8A659-1453-4767-8955-F21D7F7D2658}" destId="{CBEE48C6-86D0-4F32-B505-64E7154C4D1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7B117C-B26C-446B-A97B-749E8DBF9AA5}"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endParaRPr lang="es-EC"/>
        </a:p>
      </dgm:t>
    </dgm:pt>
    <dgm:pt modelId="{4DB2C43B-3040-40E7-8447-A546EA4F0A58}">
      <dgm:prSet phldrT="[Texto]" custT="1"/>
      <dgm:spPr/>
      <dgm:t>
        <a:bodyPr/>
        <a:lstStyle/>
        <a:p>
          <a:r>
            <a:rPr lang="es-EC" sz="2000" dirty="0">
              <a:latin typeface="Arial" panose="020B0604020202020204" pitchFamily="34" charset="0"/>
              <a:ea typeface="Tahoma" panose="020B0604030504040204" pitchFamily="34" charset="0"/>
              <a:cs typeface="Arial" panose="020B0604020202020204" pitchFamily="34" charset="0"/>
            </a:rPr>
            <a:t>Intermediarios financieros</a:t>
          </a:r>
        </a:p>
      </dgm:t>
    </dgm:pt>
    <dgm:pt modelId="{45ACEA87-BEB6-486C-BC82-16CE598DBFB3}" type="parTrans" cxnId="{86B83AA4-7B5D-4E76-8F2D-1C45C7B9DDCE}">
      <dgm:prSet/>
      <dgm:spPr/>
      <dgm:t>
        <a:bodyPr/>
        <a:lstStyle/>
        <a:p>
          <a:endParaRPr lang="es-EC" sz="1600">
            <a:latin typeface="Arial" panose="020B0604020202020204" pitchFamily="34" charset="0"/>
            <a:ea typeface="Tahoma" panose="020B0604030504040204" pitchFamily="34" charset="0"/>
            <a:cs typeface="Arial" panose="020B0604020202020204" pitchFamily="34" charset="0"/>
          </a:endParaRPr>
        </a:p>
      </dgm:t>
    </dgm:pt>
    <dgm:pt modelId="{FBADA9B9-489C-4CD4-AF4A-97802967CF39}" type="sibTrans" cxnId="{86B83AA4-7B5D-4E76-8F2D-1C45C7B9DDCE}">
      <dgm:prSet/>
      <dgm:spPr/>
      <dgm:t>
        <a:bodyPr/>
        <a:lstStyle/>
        <a:p>
          <a:endParaRPr lang="es-EC" sz="1600">
            <a:latin typeface="Arial" panose="020B0604020202020204" pitchFamily="34" charset="0"/>
            <a:ea typeface="Tahoma" panose="020B0604030504040204" pitchFamily="34" charset="0"/>
            <a:cs typeface="Arial" panose="020B0604020202020204" pitchFamily="34" charset="0"/>
          </a:endParaRPr>
        </a:p>
      </dgm:t>
    </dgm:pt>
    <dgm:pt modelId="{108146C6-271E-42B0-9070-B0F4F48898C9}">
      <dgm:prSet phldrT="[Texto]" custT="1"/>
      <dgm:spPr/>
      <dgm:t>
        <a:bodyPr/>
        <a:lstStyle/>
        <a:p>
          <a:r>
            <a:rPr lang="es-EC" sz="1600" dirty="0" smtClean="0">
              <a:latin typeface="Arial" panose="020B0604020202020204" pitchFamily="34" charset="0"/>
              <a:ea typeface="Tahoma" panose="020B0604030504040204" pitchFamily="34" charset="0"/>
              <a:cs typeface="Arial" panose="020B0604020202020204" pitchFamily="34" charset="0"/>
            </a:rPr>
            <a:t>Colocación</a:t>
          </a:r>
          <a:endParaRPr lang="es-EC" sz="1600" dirty="0">
            <a:latin typeface="Arial" panose="020B0604020202020204" pitchFamily="34" charset="0"/>
            <a:ea typeface="Tahoma" panose="020B0604030504040204" pitchFamily="34" charset="0"/>
            <a:cs typeface="Arial" panose="020B0604020202020204" pitchFamily="34" charset="0"/>
          </a:endParaRPr>
        </a:p>
      </dgm:t>
    </dgm:pt>
    <dgm:pt modelId="{4904787B-1793-49FC-AC50-C66AC1537C42}" type="parTrans" cxnId="{FE40CC9C-A6BF-4F57-9986-B0755E75BC52}">
      <dgm:prSet custT="1"/>
      <dgm:spPr/>
      <dgm:t>
        <a:bodyPr/>
        <a:lstStyle/>
        <a:p>
          <a:endParaRPr lang="es-EC" sz="1600">
            <a:latin typeface="Arial" panose="020B0604020202020204" pitchFamily="34" charset="0"/>
            <a:ea typeface="Tahoma" panose="020B0604030504040204" pitchFamily="34" charset="0"/>
            <a:cs typeface="Arial" panose="020B0604020202020204" pitchFamily="34" charset="0"/>
          </a:endParaRPr>
        </a:p>
      </dgm:t>
    </dgm:pt>
    <dgm:pt modelId="{9FBCCC33-9800-4C95-8FE0-CF9AE129A31B}" type="sibTrans" cxnId="{FE40CC9C-A6BF-4F57-9986-B0755E75BC52}">
      <dgm:prSet/>
      <dgm:spPr/>
      <dgm:t>
        <a:bodyPr/>
        <a:lstStyle/>
        <a:p>
          <a:endParaRPr lang="es-EC" sz="1600">
            <a:latin typeface="Arial" panose="020B0604020202020204" pitchFamily="34" charset="0"/>
            <a:ea typeface="Tahoma" panose="020B0604030504040204" pitchFamily="34" charset="0"/>
            <a:cs typeface="Arial" panose="020B0604020202020204" pitchFamily="34" charset="0"/>
          </a:endParaRPr>
        </a:p>
      </dgm:t>
    </dgm:pt>
    <dgm:pt modelId="{8C1E6132-BCD9-4A93-9CF7-8F9CE44364A2}">
      <dgm:prSet phldrT="[Texto]" custT="1"/>
      <dgm:spPr/>
      <dgm:t>
        <a:bodyPr/>
        <a:lstStyle/>
        <a:p>
          <a:r>
            <a:rPr lang="es-EC" sz="1600" dirty="0" smtClean="0">
              <a:latin typeface="Arial" panose="020B0604020202020204" pitchFamily="34" charset="0"/>
              <a:ea typeface="Tahoma" panose="020B0604030504040204" pitchFamily="34" charset="0"/>
              <a:cs typeface="Arial" panose="020B0604020202020204" pitchFamily="34" charset="0"/>
            </a:rPr>
            <a:t>Clientes,</a:t>
          </a:r>
          <a:r>
            <a:rPr lang="es-EC" sz="1600" baseline="0" dirty="0" smtClean="0">
              <a:latin typeface="Arial" panose="020B0604020202020204" pitchFamily="34" charset="0"/>
              <a:ea typeface="Tahoma" panose="020B0604030504040204" pitchFamily="34" charset="0"/>
              <a:cs typeface="Arial" panose="020B0604020202020204" pitchFamily="34" charset="0"/>
            </a:rPr>
            <a:t> empresas.</a:t>
          </a:r>
          <a:endParaRPr lang="es-EC" sz="1600" dirty="0">
            <a:latin typeface="Arial" panose="020B0604020202020204" pitchFamily="34" charset="0"/>
            <a:ea typeface="Tahoma" panose="020B0604030504040204" pitchFamily="34" charset="0"/>
            <a:cs typeface="Arial" panose="020B0604020202020204" pitchFamily="34" charset="0"/>
          </a:endParaRPr>
        </a:p>
      </dgm:t>
    </dgm:pt>
    <dgm:pt modelId="{9E90F890-30C0-43A8-BA63-FF84ACCFCEE2}" type="parTrans" cxnId="{100170DE-9C66-49D1-96D0-869786EFE271}">
      <dgm:prSet custT="1"/>
      <dgm:spPr/>
      <dgm:t>
        <a:bodyPr/>
        <a:lstStyle/>
        <a:p>
          <a:endParaRPr lang="es-EC" sz="1600">
            <a:latin typeface="Arial" panose="020B0604020202020204" pitchFamily="34" charset="0"/>
            <a:cs typeface="Arial" panose="020B0604020202020204" pitchFamily="34" charset="0"/>
          </a:endParaRPr>
        </a:p>
      </dgm:t>
    </dgm:pt>
    <dgm:pt modelId="{29382E99-1E31-4FCD-81CF-32E63194C195}" type="sibTrans" cxnId="{100170DE-9C66-49D1-96D0-869786EFE271}">
      <dgm:prSet/>
      <dgm:spPr/>
      <dgm:t>
        <a:bodyPr/>
        <a:lstStyle/>
        <a:p>
          <a:endParaRPr lang="es-EC" sz="1600">
            <a:latin typeface="Arial" panose="020B0604020202020204" pitchFamily="34" charset="0"/>
            <a:cs typeface="Arial" panose="020B0604020202020204" pitchFamily="34" charset="0"/>
          </a:endParaRPr>
        </a:p>
      </dgm:t>
    </dgm:pt>
    <dgm:pt modelId="{A6D68EDE-7344-4635-AE58-F5CF0C5C9247}">
      <dgm:prSet phldrT="[Texto]" custT="1"/>
      <dgm:spPr/>
      <dgm:t>
        <a:bodyPr/>
        <a:lstStyle/>
        <a:p>
          <a:r>
            <a:rPr lang="es-EC" sz="1600">
              <a:latin typeface="Arial" panose="020B0604020202020204" pitchFamily="34" charset="0"/>
              <a:ea typeface="Tahoma" panose="020B0604030504040204" pitchFamily="34" charset="0"/>
              <a:cs typeface="Arial" panose="020B0604020202020204" pitchFamily="34" charset="0"/>
            </a:rPr>
            <a:t>Son organizaciones que actúan como mediadores entre unidades económicas deficitarias y unidades con excedentes de liquidez</a:t>
          </a:r>
        </a:p>
      </dgm:t>
    </dgm:pt>
    <dgm:pt modelId="{F749134F-AA90-40E6-8D76-4250F37B26E4}" type="parTrans" cxnId="{A54A3840-683F-4C24-B07E-453761054B37}">
      <dgm:prSet/>
      <dgm:spPr/>
      <dgm:t>
        <a:bodyPr/>
        <a:lstStyle/>
        <a:p>
          <a:endParaRPr lang="es-EC" sz="2400">
            <a:latin typeface="Arial" panose="020B0604020202020204" pitchFamily="34" charset="0"/>
            <a:cs typeface="Arial" panose="020B0604020202020204" pitchFamily="34" charset="0"/>
          </a:endParaRPr>
        </a:p>
      </dgm:t>
    </dgm:pt>
    <dgm:pt modelId="{1BEC84D5-F9E1-4E04-AE58-91BAEF515578}" type="sibTrans" cxnId="{A54A3840-683F-4C24-B07E-453761054B37}">
      <dgm:prSet/>
      <dgm:spPr/>
      <dgm:t>
        <a:bodyPr/>
        <a:lstStyle/>
        <a:p>
          <a:endParaRPr lang="es-EC" sz="2400">
            <a:latin typeface="Arial" panose="020B0604020202020204" pitchFamily="34" charset="0"/>
            <a:cs typeface="Arial" panose="020B0604020202020204" pitchFamily="34" charset="0"/>
          </a:endParaRPr>
        </a:p>
      </dgm:t>
    </dgm:pt>
    <dgm:pt modelId="{E6F923EB-58EB-47A8-8A6B-BA18A38C2698}">
      <dgm:prSet phldrT="[Texto]" custT="1"/>
      <dgm:spPr/>
      <dgm:t>
        <a:bodyPr/>
        <a:lstStyle/>
        <a:p>
          <a:r>
            <a:rPr lang="es-EC" sz="1600" dirty="0">
              <a:latin typeface="Arial" panose="020B0604020202020204" pitchFamily="34" charset="0"/>
              <a:ea typeface="Tahoma" panose="020B0604030504040204" pitchFamily="34" charset="0"/>
              <a:cs typeface="Arial" panose="020B0604020202020204" pitchFamily="34" charset="0"/>
            </a:rPr>
            <a:t>Bancos comerciales, cooperativas de ahorro y </a:t>
          </a:r>
          <a:r>
            <a:rPr lang="es-EC" sz="1600" dirty="0" smtClean="0">
              <a:latin typeface="Arial" panose="020B0604020202020204" pitchFamily="34" charset="0"/>
              <a:ea typeface="Tahoma" panose="020B0604030504040204" pitchFamily="34" charset="0"/>
              <a:cs typeface="Arial" panose="020B0604020202020204" pitchFamily="34" charset="0"/>
            </a:rPr>
            <a:t>crédito.</a:t>
          </a:r>
          <a:endParaRPr lang="es-EC" sz="1600" dirty="0">
            <a:latin typeface="Arial" panose="020B0604020202020204" pitchFamily="34" charset="0"/>
            <a:ea typeface="Tahoma" panose="020B0604030504040204" pitchFamily="34" charset="0"/>
            <a:cs typeface="Arial" panose="020B0604020202020204" pitchFamily="34" charset="0"/>
          </a:endParaRPr>
        </a:p>
      </dgm:t>
    </dgm:pt>
    <dgm:pt modelId="{936D8725-8E40-4950-9856-72C2D5629186}" type="parTrans" cxnId="{306B9019-4893-4EA6-B7FE-38C2998BB17A}">
      <dgm:prSet/>
      <dgm:spPr/>
      <dgm:t>
        <a:bodyPr/>
        <a:lstStyle/>
        <a:p>
          <a:endParaRPr lang="es-EC" sz="2400">
            <a:latin typeface="Arial" panose="020B0604020202020204" pitchFamily="34" charset="0"/>
            <a:cs typeface="Arial" panose="020B0604020202020204" pitchFamily="34" charset="0"/>
          </a:endParaRPr>
        </a:p>
      </dgm:t>
    </dgm:pt>
    <dgm:pt modelId="{8C036C08-72BD-42BF-957B-97A645F46D82}" type="sibTrans" cxnId="{306B9019-4893-4EA6-B7FE-38C2998BB17A}">
      <dgm:prSet/>
      <dgm:spPr/>
      <dgm:t>
        <a:bodyPr/>
        <a:lstStyle/>
        <a:p>
          <a:endParaRPr lang="es-EC" sz="2400">
            <a:latin typeface="Arial" panose="020B0604020202020204" pitchFamily="34" charset="0"/>
            <a:cs typeface="Arial" panose="020B0604020202020204" pitchFamily="34" charset="0"/>
          </a:endParaRPr>
        </a:p>
      </dgm:t>
    </dgm:pt>
    <dgm:pt modelId="{6C478E19-7A55-4963-ADB2-2E29170381C5}">
      <dgm:prSet phldrT="[Texto]" custT="1"/>
      <dgm:spPr/>
      <dgm:t>
        <a:bodyPr/>
        <a:lstStyle/>
        <a:p>
          <a:r>
            <a:rPr lang="es-EC" sz="1600" dirty="0" smtClean="0">
              <a:latin typeface="Arial" panose="020B0604020202020204" pitchFamily="34" charset="0"/>
              <a:ea typeface="Tahoma" panose="020B0604030504040204" pitchFamily="34" charset="0"/>
              <a:cs typeface="Arial" panose="020B0604020202020204" pitchFamily="34" charset="0"/>
            </a:rPr>
            <a:t>Captación</a:t>
          </a:r>
          <a:endParaRPr lang="es-EC" sz="1600" dirty="0">
            <a:latin typeface="Arial" panose="020B0604020202020204" pitchFamily="34" charset="0"/>
            <a:ea typeface="Tahoma" panose="020B0604030504040204" pitchFamily="34" charset="0"/>
            <a:cs typeface="Arial" panose="020B0604020202020204" pitchFamily="34" charset="0"/>
          </a:endParaRPr>
        </a:p>
      </dgm:t>
    </dgm:pt>
    <dgm:pt modelId="{D860BF63-1A8E-4CAC-87CB-1DE6BB2D069A}" type="parTrans" cxnId="{F5585ACB-11F4-4D70-B76A-AA05032D6AA4}">
      <dgm:prSet/>
      <dgm:spPr/>
      <dgm:t>
        <a:bodyPr/>
        <a:lstStyle/>
        <a:p>
          <a:endParaRPr lang="es-EC" sz="2400">
            <a:latin typeface="Arial" panose="020B0604020202020204" pitchFamily="34" charset="0"/>
            <a:cs typeface="Arial" panose="020B0604020202020204" pitchFamily="34" charset="0"/>
          </a:endParaRPr>
        </a:p>
      </dgm:t>
    </dgm:pt>
    <dgm:pt modelId="{187EAEBE-C1CA-40C8-832F-5F591A14AD78}" type="sibTrans" cxnId="{F5585ACB-11F4-4D70-B76A-AA05032D6AA4}">
      <dgm:prSet/>
      <dgm:spPr/>
      <dgm:t>
        <a:bodyPr/>
        <a:lstStyle/>
        <a:p>
          <a:endParaRPr lang="es-EC" sz="2400">
            <a:latin typeface="Arial" panose="020B0604020202020204" pitchFamily="34" charset="0"/>
            <a:cs typeface="Arial" panose="020B0604020202020204" pitchFamily="34" charset="0"/>
          </a:endParaRPr>
        </a:p>
      </dgm:t>
    </dgm:pt>
    <dgm:pt modelId="{2A5EA35C-91E9-4560-B668-B69A7F855D49}" type="pres">
      <dgm:prSet presAssocID="{257B117C-B26C-446B-A97B-749E8DBF9AA5}" presName="hierChild1" presStyleCnt="0">
        <dgm:presLayoutVars>
          <dgm:orgChart val="1"/>
          <dgm:chPref val="1"/>
          <dgm:dir/>
          <dgm:animOne val="branch"/>
          <dgm:animLvl val="lvl"/>
          <dgm:resizeHandles/>
        </dgm:presLayoutVars>
      </dgm:prSet>
      <dgm:spPr/>
      <dgm:t>
        <a:bodyPr/>
        <a:lstStyle/>
        <a:p>
          <a:endParaRPr lang="en-US"/>
        </a:p>
      </dgm:t>
    </dgm:pt>
    <dgm:pt modelId="{FE65E83D-2372-4DEE-81A1-2FF800F8BB77}" type="pres">
      <dgm:prSet presAssocID="{4DB2C43B-3040-40E7-8447-A546EA4F0A58}" presName="hierRoot1" presStyleCnt="0">
        <dgm:presLayoutVars>
          <dgm:hierBranch val="init"/>
        </dgm:presLayoutVars>
      </dgm:prSet>
      <dgm:spPr/>
    </dgm:pt>
    <dgm:pt modelId="{8879490B-57DB-4E3B-9C9A-D1A33B7DB62D}" type="pres">
      <dgm:prSet presAssocID="{4DB2C43B-3040-40E7-8447-A546EA4F0A58}" presName="rootComposite1" presStyleCnt="0"/>
      <dgm:spPr/>
    </dgm:pt>
    <dgm:pt modelId="{F689D2A9-478A-47D6-AD12-F605021894C7}" type="pres">
      <dgm:prSet presAssocID="{4DB2C43B-3040-40E7-8447-A546EA4F0A58}" presName="rootText1" presStyleLbl="node0" presStyleIdx="0" presStyleCnt="1" custScaleX="234729" custScaleY="103341">
        <dgm:presLayoutVars>
          <dgm:chPref val="3"/>
        </dgm:presLayoutVars>
      </dgm:prSet>
      <dgm:spPr/>
      <dgm:t>
        <a:bodyPr/>
        <a:lstStyle/>
        <a:p>
          <a:endParaRPr lang="en-US"/>
        </a:p>
      </dgm:t>
    </dgm:pt>
    <dgm:pt modelId="{27FD339C-186B-4336-A452-E260DFB7E102}" type="pres">
      <dgm:prSet presAssocID="{4DB2C43B-3040-40E7-8447-A546EA4F0A58}" presName="rootConnector1" presStyleLbl="node1" presStyleIdx="0" presStyleCnt="0"/>
      <dgm:spPr/>
      <dgm:t>
        <a:bodyPr/>
        <a:lstStyle/>
        <a:p>
          <a:endParaRPr lang="en-US"/>
        </a:p>
      </dgm:t>
    </dgm:pt>
    <dgm:pt modelId="{AA82857F-B295-4396-BFDB-5757FA554787}" type="pres">
      <dgm:prSet presAssocID="{4DB2C43B-3040-40E7-8447-A546EA4F0A58}" presName="hierChild2" presStyleCnt="0"/>
      <dgm:spPr/>
    </dgm:pt>
    <dgm:pt modelId="{DF643032-6602-471E-943B-03E0A02B6CB0}" type="pres">
      <dgm:prSet presAssocID="{F749134F-AA90-40E6-8D76-4250F37B26E4}" presName="Name37" presStyleLbl="parChTrans1D2" presStyleIdx="0" presStyleCnt="1"/>
      <dgm:spPr/>
      <dgm:t>
        <a:bodyPr/>
        <a:lstStyle/>
        <a:p>
          <a:endParaRPr lang="en-US"/>
        </a:p>
      </dgm:t>
    </dgm:pt>
    <dgm:pt modelId="{F26DD1BD-471B-444A-ACE8-BC6CC2EF19E3}" type="pres">
      <dgm:prSet presAssocID="{A6D68EDE-7344-4635-AE58-F5CF0C5C9247}" presName="hierRoot2" presStyleCnt="0">
        <dgm:presLayoutVars>
          <dgm:hierBranch val="init"/>
        </dgm:presLayoutVars>
      </dgm:prSet>
      <dgm:spPr/>
    </dgm:pt>
    <dgm:pt modelId="{E9FC8B5B-B17E-4D48-8FB1-B04295C2EFA6}" type="pres">
      <dgm:prSet presAssocID="{A6D68EDE-7344-4635-AE58-F5CF0C5C9247}" presName="rootComposite" presStyleCnt="0"/>
      <dgm:spPr/>
    </dgm:pt>
    <dgm:pt modelId="{DFEE828C-54D0-4420-965D-1E9E9BE1E64D}" type="pres">
      <dgm:prSet presAssocID="{A6D68EDE-7344-4635-AE58-F5CF0C5C9247}" presName="rootText" presStyleLbl="node2" presStyleIdx="0" presStyleCnt="1" custScaleX="314808" custScaleY="159764">
        <dgm:presLayoutVars>
          <dgm:chPref val="3"/>
        </dgm:presLayoutVars>
      </dgm:prSet>
      <dgm:spPr/>
      <dgm:t>
        <a:bodyPr/>
        <a:lstStyle/>
        <a:p>
          <a:endParaRPr lang="en-US"/>
        </a:p>
      </dgm:t>
    </dgm:pt>
    <dgm:pt modelId="{E8F03B64-D7B6-411E-A559-04EA51048329}" type="pres">
      <dgm:prSet presAssocID="{A6D68EDE-7344-4635-AE58-F5CF0C5C9247}" presName="rootConnector" presStyleLbl="node2" presStyleIdx="0" presStyleCnt="1"/>
      <dgm:spPr/>
      <dgm:t>
        <a:bodyPr/>
        <a:lstStyle/>
        <a:p>
          <a:endParaRPr lang="en-US"/>
        </a:p>
      </dgm:t>
    </dgm:pt>
    <dgm:pt modelId="{EC6BE160-16CD-4CFA-B578-8A8BE59F2361}" type="pres">
      <dgm:prSet presAssocID="{A6D68EDE-7344-4635-AE58-F5CF0C5C9247}" presName="hierChild4" presStyleCnt="0"/>
      <dgm:spPr/>
    </dgm:pt>
    <dgm:pt modelId="{007953AF-F8B3-465F-BEA1-58EB373C4560}" type="pres">
      <dgm:prSet presAssocID="{D860BF63-1A8E-4CAC-87CB-1DE6BB2D069A}" presName="Name37" presStyleLbl="parChTrans1D3" presStyleIdx="0" presStyleCnt="2"/>
      <dgm:spPr/>
      <dgm:t>
        <a:bodyPr/>
        <a:lstStyle/>
        <a:p>
          <a:endParaRPr lang="en-US"/>
        </a:p>
      </dgm:t>
    </dgm:pt>
    <dgm:pt modelId="{52DE38E1-599C-41B6-A5CC-1B1015033155}" type="pres">
      <dgm:prSet presAssocID="{6C478E19-7A55-4963-ADB2-2E29170381C5}" presName="hierRoot2" presStyleCnt="0">
        <dgm:presLayoutVars>
          <dgm:hierBranch val="init"/>
        </dgm:presLayoutVars>
      </dgm:prSet>
      <dgm:spPr/>
    </dgm:pt>
    <dgm:pt modelId="{A6C1FACC-1071-4754-8E06-ABAD81FEAED8}" type="pres">
      <dgm:prSet presAssocID="{6C478E19-7A55-4963-ADB2-2E29170381C5}" presName="rootComposite" presStyleCnt="0"/>
      <dgm:spPr/>
    </dgm:pt>
    <dgm:pt modelId="{98E38A69-1BFE-4D53-8184-9F7C6738CE69}" type="pres">
      <dgm:prSet presAssocID="{6C478E19-7A55-4963-ADB2-2E29170381C5}" presName="rootText" presStyleLbl="node3" presStyleIdx="0" presStyleCnt="2" custScaleX="201599" custScaleY="41923">
        <dgm:presLayoutVars>
          <dgm:chPref val="3"/>
        </dgm:presLayoutVars>
      </dgm:prSet>
      <dgm:spPr/>
      <dgm:t>
        <a:bodyPr/>
        <a:lstStyle/>
        <a:p>
          <a:endParaRPr lang="en-US"/>
        </a:p>
      </dgm:t>
    </dgm:pt>
    <dgm:pt modelId="{68C2D775-6A68-4488-9696-ED63D9BEC6C9}" type="pres">
      <dgm:prSet presAssocID="{6C478E19-7A55-4963-ADB2-2E29170381C5}" presName="rootConnector" presStyleLbl="node3" presStyleIdx="0" presStyleCnt="2"/>
      <dgm:spPr/>
      <dgm:t>
        <a:bodyPr/>
        <a:lstStyle/>
        <a:p>
          <a:endParaRPr lang="en-US"/>
        </a:p>
      </dgm:t>
    </dgm:pt>
    <dgm:pt modelId="{82172DBC-DD5D-44A2-8858-4731D5CB590D}" type="pres">
      <dgm:prSet presAssocID="{6C478E19-7A55-4963-ADB2-2E29170381C5}" presName="hierChild4" presStyleCnt="0"/>
      <dgm:spPr/>
    </dgm:pt>
    <dgm:pt modelId="{739B36A1-507C-4C7B-9501-AAEF5F3868EE}" type="pres">
      <dgm:prSet presAssocID="{936D8725-8E40-4950-9856-72C2D5629186}" presName="Name37" presStyleLbl="parChTrans1D4" presStyleIdx="0" presStyleCnt="2"/>
      <dgm:spPr/>
      <dgm:t>
        <a:bodyPr/>
        <a:lstStyle/>
        <a:p>
          <a:endParaRPr lang="en-US"/>
        </a:p>
      </dgm:t>
    </dgm:pt>
    <dgm:pt modelId="{CDDD0CA1-A1F7-4B04-A9B2-F04151036718}" type="pres">
      <dgm:prSet presAssocID="{E6F923EB-58EB-47A8-8A6B-BA18A38C2698}" presName="hierRoot2" presStyleCnt="0">
        <dgm:presLayoutVars>
          <dgm:hierBranch val="init"/>
        </dgm:presLayoutVars>
      </dgm:prSet>
      <dgm:spPr/>
    </dgm:pt>
    <dgm:pt modelId="{1BF4A6DF-7208-4BB2-8B2A-EB01F46EF256}" type="pres">
      <dgm:prSet presAssocID="{E6F923EB-58EB-47A8-8A6B-BA18A38C2698}" presName="rootComposite" presStyleCnt="0"/>
      <dgm:spPr/>
    </dgm:pt>
    <dgm:pt modelId="{A5782C86-30D8-4CA5-92C6-7BF4AD0EAF9B}" type="pres">
      <dgm:prSet presAssocID="{E6F923EB-58EB-47A8-8A6B-BA18A38C2698}" presName="rootText" presStyleLbl="node4" presStyleIdx="0" presStyleCnt="2" custScaleX="275733" custScaleY="135835">
        <dgm:presLayoutVars>
          <dgm:chPref val="3"/>
        </dgm:presLayoutVars>
      </dgm:prSet>
      <dgm:spPr/>
      <dgm:t>
        <a:bodyPr/>
        <a:lstStyle/>
        <a:p>
          <a:endParaRPr lang="en-US"/>
        </a:p>
      </dgm:t>
    </dgm:pt>
    <dgm:pt modelId="{B879FEFE-C125-4EE0-AD1C-90768D0FE513}" type="pres">
      <dgm:prSet presAssocID="{E6F923EB-58EB-47A8-8A6B-BA18A38C2698}" presName="rootConnector" presStyleLbl="node4" presStyleIdx="0" presStyleCnt="2"/>
      <dgm:spPr/>
      <dgm:t>
        <a:bodyPr/>
        <a:lstStyle/>
        <a:p>
          <a:endParaRPr lang="en-US"/>
        </a:p>
      </dgm:t>
    </dgm:pt>
    <dgm:pt modelId="{D0E2FBFE-F605-4E12-ACB0-9EB240E0AF42}" type="pres">
      <dgm:prSet presAssocID="{E6F923EB-58EB-47A8-8A6B-BA18A38C2698}" presName="hierChild4" presStyleCnt="0"/>
      <dgm:spPr/>
    </dgm:pt>
    <dgm:pt modelId="{0FDD029E-E27D-481B-959A-9F0DAFCFCE75}" type="pres">
      <dgm:prSet presAssocID="{E6F923EB-58EB-47A8-8A6B-BA18A38C2698}" presName="hierChild5" presStyleCnt="0"/>
      <dgm:spPr/>
    </dgm:pt>
    <dgm:pt modelId="{5EAF1AE6-543F-46D6-BACE-941D75539E0C}" type="pres">
      <dgm:prSet presAssocID="{6C478E19-7A55-4963-ADB2-2E29170381C5}" presName="hierChild5" presStyleCnt="0"/>
      <dgm:spPr/>
    </dgm:pt>
    <dgm:pt modelId="{630DD005-3A3E-489C-8C5C-95C9F827F0A0}" type="pres">
      <dgm:prSet presAssocID="{4904787B-1793-49FC-AC50-C66AC1537C42}" presName="Name37" presStyleLbl="parChTrans1D3" presStyleIdx="1" presStyleCnt="2"/>
      <dgm:spPr/>
      <dgm:t>
        <a:bodyPr/>
        <a:lstStyle/>
        <a:p>
          <a:endParaRPr lang="en-US"/>
        </a:p>
      </dgm:t>
    </dgm:pt>
    <dgm:pt modelId="{B3212DA6-2B29-43F3-830C-27B2C2107624}" type="pres">
      <dgm:prSet presAssocID="{108146C6-271E-42B0-9070-B0F4F48898C9}" presName="hierRoot2" presStyleCnt="0">
        <dgm:presLayoutVars>
          <dgm:hierBranch val="init"/>
        </dgm:presLayoutVars>
      </dgm:prSet>
      <dgm:spPr/>
    </dgm:pt>
    <dgm:pt modelId="{5E0F71BF-9FBB-4FAC-A0EC-434AD4A13180}" type="pres">
      <dgm:prSet presAssocID="{108146C6-271E-42B0-9070-B0F4F48898C9}" presName="rootComposite" presStyleCnt="0"/>
      <dgm:spPr/>
    </dgm:pt>
    <dgm:pt modelId="{B5B9FA2C-F759-4CE8-8891-F6123DE07E52}" type="pres">
      <dgm:prSet presAssocID="{108146C6-271E-42B0-9070-B0F4F48898C9}" presName="rootText" presStyleLbl="node3" presStyleIdx="1" presStyleCnt="2" custScaleX="320795" custScaleY="38549">
        <dgm:presLayoutVars>
          <dgm:chPref val="3"/>
        </dgm:presLayoutVars>
      </dgm:prSet>
      <dgm:spPr/>
      <dgm:t>
        <a:bodyPr/>
        <a:lstStyle/>
        <a:p>
          <a:endParaRPr lang="en-US"/>
        </a:p>
      </dgm:t>
    </dgm:pt>
    <dgm:pt modelId="{5C4EBCB9-219F-4522-A36C-FD9760C71F91}" type="pres">
      <dgm:prSet presAssocID="{108146C6-271E-42B0-9070-B0F4F48898C9}" presName="rootConnector" presStyleLbl="node3" presStyleIdx="1" presStyleCnt="2"/>
      <dgm:spPr/>
      <dgm:t>
        <a:bodyPr/>
        <a:lstStyle/>
        <a:p>
          <a:endParaRPr lang="en-US"/>
        </a:p>
      </dgm:t>
    </dgm:pt>
    <dgm:pt modelId="{323D66D2-F7CC-4C67-8076-CF6C9CEF4674}" type="pres">
      <dgm:prSet presAssocID="{108146C6-271E-42B0-9070-B0F4F48898C9}" presName="hierChild4" presStyleCnt="0"/>
      <dgm:spPr/>
    </dgm:pt>
    <dgm:pt modelId="{68E6E95A-CA18-4814-859C-06D4DE089D95}" type="pres">
      <dgm:prSet presAssocID="{9E90F890-30C0-43A8-BA63-FF84ACCFCEE2}" presName="Name37" presStyleLbl="parChTrans1D4" presStyleIdx="1" presStyleCnt="2"/>
      <dgm:spPr/>
      <dgm:t>
        <a:bodyPr/>
        <a:lstStyle/>
        <a:p>
          <a:endParaRPr lang="en-US"/>
        </a:p>
      </dgm:t>
    </dgm:pt>
    <dgm:pt modelId="{909C0F7C-AE38-41D1-9CDD-92ACA04506F8}" type="pres">
      <dgm:prSet presAssocID="{8C1E6132-BCD9-4A93-9CF7-8F9CE44364A2}" presName="hierRoot2" presStyleCnt="0">
        <dgm:presLayoutVars>
          <dgm:hierBranch val="init"/>
        </dgm:presLayoutVars>
      </dgm:prSet>
      <dgm:spPr/>
    </dgm:pt>
    <dgm:pt modelId="{9330FC9A-58A9-4089-A98C-984A9589BD44}" type="pres">
      <dgm:prSet presAssocID="{8C1E6132-BCD9-4A93-9CF7-8F9CE44364A2}" presName="rootComposite" presStyleCnt="0"/>
      <dgm:spPr/>
    </dgm:pt>
    <dgm:pt modelId="{6CD551B0-3B73-4B50-9CC8-55AB20FB3EED}" type="pres">
      <dgm:prSet presAssocID="{8C1E6132-BCD9-4A93-9CF7-8F9CE44364A2}" presName="rootText" presStyleLbl="node4" presStyleIdx="1" presStyleCnt="2" custScaleX="285798" custScaleY="142857" custLinFactNeighborX="23365">
        <dgm:presLayoutVars>
          <dgm:chPref val="3"/>
        </dgm:presLayoutVars>
      </dgm:prSet>
      <dgm:spPr/>
      <dgm:t>
        <a:bodyPr/>
        <a:lstStyle/>
        <a:p>
          <a:endParaRPr lang="en-US"/>
        </a:p>
      </dgm:t>
    </dgm:pt>
    <dgm:pt modelId="{BD533A5C-DB73-479D-A281-740169EB6387}" type="pres">
      <dgm:prSet presAssocID="{8C1E6132-BCD9-4A93-9CF7-8F9CE44364A2}" presName="rootConnector" presStyleLbl="node4" presStyleIdx="1" presStyleCnt="2"/>
      <dgm:spPr/>
      <dgm:t>
        <a:bodyPr/>
        <a:lstStyle/>
        <a:p>
          <a:endParaRPr lang="en-US"/>
        </a:p>
      </dgm:t>
    </dgm:pt>
    <dgm:pt modelId="{63FB51CE-0797-47D7-BCD3-B73CDB6975FE}" type="pres">
      <dgm:prSet presAssocID="{8C1E6132-BCD9-4A93-9CF7-8F9CE44364A2}" presName="hierChild4" presStyleCnt="0"/>
      <dgm:spPr/>
    </dgm:pt>
    <dgm:pt modelId="{87B2AD62-54B5-4DA4-82FF-F1513DA47048}" type="pres">
      <dgm:prSet presAssocID="{8C1E6132-BCD9-4A93-9CF7-8F9CE44364A2}" presName="hierChild5" presStyleCnt="0"/>
      <dgm:spPr/>
    </dgm:pt>
    <dgm:pt modelId="{5F318F0E-D828-4096-B347-4C37AF6CA30A}" type="pres">
      <dgm:prSet presAssocID="{108146C6-271E-42B0-9070-B0F4F48898C9}" presName="hierChild5" presStyleCnt="0"/>
      <dgm:spPr/>
    </dgm:pt>
    <dgm:pt modelId="{0EF1F38C-5431-414A-B643-99F7619AAB14}" type="pres">
      <dgm:prSet presAssocID="{A6D68EDE-7344-4635-AE58-F5CF0C5C9247}" presName="hierChild5" presStyleCnt="0"/>
      <dgm:spPr/>
    </dgm:pt>
    <dgm:pt modelId="{AA7D24E1-D44F-4058-94CE-5E3146BB0669}" type="pres">
      <dgm:prSet presAssocID="{4DB2C43B-3040-40E7-8447-A546EA4F0A58}" presName="hierChild3" presStyleCnt="0"/>
      <dgm:spPr/>
    </dgm:pt>
  </dgm:ptLst>
  <dgm:cxnLst>
    <dgm:cxn modelId="{3B9E8265-D9E3-41DD-8E23-ECC68D02E653}" type="presOf" srcId="{108146C6-271E-42B0-9070-B0F4F48898C9}" destId="{B5B9FA2C-F759-4CE8-8891-F6123DE07E52}" srcOrd="0" destOrd="0" presId="urn:microsoft.com/office/officeart/2005/8/layout/orgChart1"/>
    <dgm:cxn modelId="{FE40CC9C-A6BF-4F57-9986-B0755E75BC52}" srcId="{A6D68EDE-7344-4635-AE58-F5CF0C5C9247}" destId="{108146C6-271E-42B0-9070-B0F4F48898C9}" srcOrd="1" destOrd="0" parTransId="{4904787B-1793-49FC-AC50-C66AC1537C42}" sibTransId="{9FBCCC33-9800-4C95-8FE0-CF9AE129A31B}"/>
    <dgm:cxn modelId="{E984E1C2-5EA9-4738-83CF-4A3CA91E8673}" type="presOf" srcId="{257B117C-B26C-446B-A97B-749E8DBF9AA5}" destId="{2A5EA35C-91E9-4560-B668-B69A7F855D49}" srcOrd="0" destOrd="0" presId="urn:microsoft.com/office/officeart/2005/8/layout/orgChart1"/>
    <dgm:cxn modelId="{100170DE-9C66-49D1-96D0-869786EFE271}" srcId="{108146C6-271E-42B0-9070-B0F4F48898C9}" destId="{8C1E6132-BCD9-4A93-9CF7-8F9CE44364A2}" srcOrd="0" destOrd="0" parTransId="{9E90F890-30C0-43A8-BA63-FF84ACCFCEE2}" sibTransId="{29382E99-1E31-4FCD-81CF-32E63194C195}"/>
    <dgm:cxn modelId="{4A44A3B0-2333-41E8-8F0B-F377426AE917}" type="presOf" srcId="{A6D68EDE-7344-4635-AE58-F5CF0C5C9247}" destId="{DFEE828C-54D0-4420-965D-1E9E9BE1E64D}" srcOrd="0" destOrd="0" presId="urn:microsoft.com/office/officeart/2005/8/layout/orgChart1"/>
    <dgm:cxn modelId="{FB630705-AE61-4773-91A0-058CF8D99CE8}" type="presOf" srcId="{4DB2C43B-3040-40E7-8447-A546EA4F0A58}" destId="{27FD339C-186B-4336-A452-E260DFB7E102}" srcOrd="1" destOrd="0" presId="urn:microsoft.com/office/officeart/2005/8/layout/orgChart1"/>
    <dgm:cxn modelId="{7B9ED7FF-01C5-4105-A7F8-C2416D33598B}" type="presOf" srcId="{4904787B-1793-49FC-AC50-C66AC1537C42}" destId="{630DD005-3A3E-489C-8C5C-95C9F827F0A0}" srcOrd="0" destOrd="0" presId="urn:microsoft.com/office/officeart/2005/8/layout/orgChart1"/>
    <dgm:cxn modelId="{67DDC860-BAA6-4B69-A97C-4D551415BCB5}" type="presOf" srcId="{6C478E19-7A55-4963-ADB2-2E29170381C5}" destId="{98E38A69-1BFE-4D53-8184-9F7C6738CE69}" srcOrd="0" destOrd="0" presId="urn:microsoft.com/office/officeart/2005/8/layout/orgChart1"/>
    <dgm:cxn modelId="{025FC5C5-7C07-4A58-B609-B825A730E23F}" type="presOf" srcId="{936D8725-8E40-4950-9856-72C2D5629186}" destId="{739B36A1-507C-4C7B-9501-AAEF5F3868EE}" srcOrd="0" destOrd="0" presId="urn:microsoft.com/office/officeart/2005/8/layout/orgChart1"/>
    <dgm:cxn modelId="{B163FF87-BE96-4C51-A266-D83CD5747C8B}" type="presOf" srcId="{6C478E19-7A55-4963-ADB2-2E29170381C5}" destId="{68C2D775-6A68-4488-9696-ED63D9BEC6C9}" srcOrd="1" destOrd="0" presId="urn:microsoft.com/office/officeart/2005/8/layout/orgChart1"/>
    <dgm:cxn modelId="{74529CA6-B5AA-4FB4-9D9E-402ADD8F4FF7}" type="presOf" srcId="{E6F923EB-58EB-47A8-8A6B-BA18A38C2698}" destId="{A5782C86-30D8-4CA5-92C6-7BF4AD0EAF9B}" srcOrd="0" destOrd="0" presId="urn:microsoft.com/office/officeart/2005/8/layout/orgChart1"/>
    <dgm:cxn modelId="{17DD91A7-8412-4564-9CF2-906B848B316E}" type="presOf" srcId="{4DB2C43B-3040-40E7-8447-A546EA4F0A58}" destId="{F689D2A9-478A-47D6-AD12-F605021894C7}" srcOrd="0" destOrd="0" presId="urn:microsoft.com/office/officeart/2005/8/layout/orgChart1"/>
    <dgm:cxn modelId="{47373E77-4AA3-40EA-B2F2-4FF40BC6150A}" type="presOf" srcId="{108146C6-271E-42B0-9070-B0F4F48898C9}" destId="{5C4EBCB9-219F-4522-A36C-FD9760C71F91}" srcOrd="1" destOrd="0" presId="urn:microsoft.com/office/officeart/2005/8/layout/orgChart1"/>
    <dgm:cxn modelId="{E91A0A6C-3DA2-4E8B-BB70-D9AAC2C0715A}" type="presOf" srcId="{A6D68EDE-7344-4635-AE58-F5CF0C5C9247}" destId="{E8F03B64-D7B6-411E-A559-04EA51048329}" srcOrd="1" destOrd="0" presId="urn:microsoft.com/office/officeart/2005/8/layout/orgChart1"/>
    <dgm:cxn modelId="{A54A3840-683F-4C24-B07E-453761054B37}" srcId="{4DB2C43B-3040-40E7-8447-A546EA4F0A58}" destId="{A6D68EDE-7344-4635-AE58-F5CF0C5C9247}" srcOrd="0" destOrd="0" parTransId="{F749134F-AA90-40E6-8D76-4250F37B26E4}" sibTransId="{1BEC84D5-F9E1-4E04-AE58-91BAEF515578}"/>
    <dgm:cxn modelId="{A66C4327-5F3A-4CB2-879B-3807B19977A4}" type="presOf" srcId="{E6F923EB-58EB-47A8-8A6B-BA18A38C2698}" destId="{B879FEFE-C125-4EE0-AD1C-90768D0FE513}" srcOrd="1" destOrd="0" presId="urn:microsoft.com/office/officeart/2005/8/layout/orgChart1"/>
    <dgm:cxn modelId="{306B9019-4893-4EA6-B7FE-38C2998BB17A}" srcId="{6C478E19-7A55-4963-ADB2-2E29170381C5}" destId="{E6F923EB-58EB-47A8-8A6B-BA18A38C2698}" srcOrd="0" destOrd="0" parTransId="{936D8725-8E40-4950-9856-72C2D5629186}" sibTransId="{8C036C08-72BD-42BF-957B-97A645F46D82}"/>
    <dgm:cxn modelId="{47FB2A69-7E8D-45AC-912E-4F927234F6B2}" type="presOf" srcId="{9E90F890-30C0-43A8-BA63-FF84ACCFCEE2}" destId="{68E6E95A-CA18-4814-859C-06D4DE089D95}" srcOrd="0" destOrd="0" presId="urn:microsoft.com/office/officeart/2005/8/layout/orgChart1"/>
    <dgm:cxn modelId="{F5585ACB-11F4-4D70-B76A-AA05032D6AA4}" srcId="{A6D68EDE-7344-4635-AE58-F5CF0C5C9247}" destId="{6C478E19-7A55-4963-ADB2-2E29170381C5}" srcOrd="0" destOrd="0" parTransId="{D860BF63-1A8E-4CAC-87CB-1DE6BB2D069A}" sibTransId="{187EAEBE-C1CA-40C8-832F-5F591A14AD78}"/>
    <dgm:cxn modelId="{99ECD5AA-B1C1-4C8A-9EED-3E3D11E2A8F1}" type="presOf" srcId="{D860BF63-1A8E-4CAC-87CB-1DE6BB2D069A}" destId="{007953AF-F8B3-465F-BEA1-58EB373C4560}" srcOrd="0" destOrd="0" presId="urn:microsoft.com/office/officeart/2005/8/layout/orgChart1"/>
    <dgm:cxn modelId="{B7E429B1-A08D-4866-B2C6-B75B16D29E7F}" type="presOf" srcId="{8C1E6132-BCD9-4A93-9CF7-8F9CE44364A2}" destId="{6CD551B0-3B73-4B50-9CC8-55AB20FB3EED}" srcOrd="0" destOrd="0" presId="urn:microsoft.com/office/officeart/2005/8/layout/orgChart1"/>
    <dgm:cxn modelId="{404C1C3E-B105-4154-827D-513F2F2B6D17}" type="presOf" srcId="{F749134F-AA90-40E6-8D76-4250F37B26E4}" destId="{DF643032-6602-471E-943B-03E0A02B6CB0}" srcOrd="0" destOrd="0" presId="urn:microsoft.com/office/officeart/2005/8/layout/orgChart1"/>
    <dgm:cxn modelId="{86B83AA4-7B5D-4E76-8F2D-1C45C7B9DDCE}" srcId="{257B117C-B26C-446B-A97B-749E8DBF9AA5}" destId="{4DB2C43B-3040-40E7-8447-A546EA4F0A58}" srcOrd="0" destOrd="0" parTransId="{45ACEA87-BEB6-486C-BC82-16CE598DBFB3}" sibTransId="{FBADA9B9-489C-4CD4-AF4A-97802967CF39}"/>
    <dgm:cxn modelId="{0777D682-A8C8-49CE-ABC4-898E504CCC7F}" type="presOf" srcId="{8C1E6132-BCD9-4A93-9CF7-8F9CE44364A2}" destId="{BD533A5C-DB73-479D-A281-740169EB6387}" srcOrd="1" destOrd="0" presId="urn:microsoft.com/office/officeart/2005/8/layout/orgChart1"/>
    <dgm:cxn modelId="{C4A29627-3FDE-478D-9EE5-8EF6782F2850}" type="presParOf" srcId="{2A5EA35C-91E9-4560-B668-B69A7F855D49}" destId="{FE65E83D-2372-4DEE-81A1-2FF800F8BB77}" srcOrd="0" destOrd="0" presId="urn:microsoft.com/office/officeart/2005/8/layout/orgChart1"/>
    <dgm:cxn modelId="{FC84D0F1-49BA-4353-9437-045F7EAB0F90}" type="presParOf" srcId="{FE65E83D-2372-4DEE-81A1-2FF800F8BB77}" destId="{8879490B-57DB-4E3B-9C9A-D1A33B7DB62D}" srcOrd="0" destOrd="0" presId="urn:microsoft.com/office/officeart/2005/8/layout/orgChart1"/>
    <dgm:cxn modelId="{80B6211B-2781-492A-BC5C-F5520D91E652}" type="presParOf" srcId="{8879490B-57DB-4E3B-9C9A-D1A33B7DB62D}" destId="{F689D2A9-478A-47D6-AD12-F605021894C7}" srcOrd="0" destOrd="0" presId="urn:microsoft.com/office/officeart/2005/8/layout/orgChart1"/>
    <dgm:cxn modelId="{D8D29B3C-8F29-45D9-B8A5-83007E26E918}" type="presParOf" srcId="{8879490B-57DB-4E3B-9C9A-D1A33B7DB62D}" destId="{27FD339C-186B-4336-A452-E260DFB7E102}" srcOrd="1" destOrd="0" presId="urn:microsoft.com/office/officeart/2005/8/layout/orgChart1"/>
    <dgm:cxn modelId="{84E866F5-1D06-4642-B917-1F315B26474E}" type="presParOf" srcId="{FE65E83D-2372-4DEE-81A1-2FF800F8BB77}" destId="{AA82857F-B295-4396-BFDB-5757FA554787}" srcOrd="1" destOrd="0" presId="urn:microsoft.com/office/officeart/2005/8/layout/orgChart1"/>
    <dgm:cxn modelId="{EB9E0DAF-20C8-4BF3-A8AE-F84BBA4DC331}" type="presParOf" srcId="{AA82857F-B295-4396-BFDB-5757FA554787}" destId="{DF643032-6602-471E-943B-03E0A02B6CB0}" srcOrd="0" destOrd="0" presId="urn:microsoft.com/office/officeart/2005/8/layout/orgChart1"/>
    <dgm:cxn modelId="{6A266B76-4A5E-4E05-9E59-B8EB7DFBD1EF}" type="presParOf" srcId="{AA82857F-B295-4396-BFDB-5757FA554787}" destId="{F26DD1BD-471B-444A-ACE8-BC6CC2EF19E3}" srcOrd="1" destOrd="0" presId="urn:microsoft.com/office/officeart/2005/8/layout/orgChart1"/>
    <dgm:cxn modelId="{9EE8CE5D-7868-47D6-AE8F-7886033085C1}" type="presParOf" srcId="{F26DD1BD-471B-444A-ACE8-BC6CC2EF19E3}" destId="{E9FC8B5B-B17E-4D48-8FB1-B04295C2EFA6}" srcOrd="0" destOrd="0" presId="urn:microsoft.com/office/officeart/2005/8/layout/orgChart1"/>
    <dgm:cxn modelId="{BD9D17C1-76E9-4FDC-95B4-CDA05500DB69}" type="presParOf" srcId="{E9FC8B5B-B17E-4D48-8FB1-B04295C2EFA6}" destId="{DFEE828C-54D0-4420-965D-1E9E9BE1E64D}" srcOrd="0" destOrd="0" presId="urn:microsoft.com/office/officeart/2005/8/layout/orgChart1"/>
    <dgm:cxn modelId="{009AF61B-87E8-43FE-A176-32D945568CAB}" type="presParOf" srcId="{E9FC8B5B-B17E-4D48-8FB1-B04295C2EFA6}" destId="{E8F03B64-D7B6-411E-A559-04EA51048329}" srcOrd="1" destOrd="0" presId="urn:microsoft.com/office/officeart/2005/8/layout/orgChart1"/>
    <dgm:cxn modelId="{D503CA45-FB45-4CF1-B2C0-A2BA31B99DE8}" type="presParOf" srcId="{F26DD1BD-471B-444A-ACE8-BC6CC2EF19E3}" destId="{EC6BE160-16CD-4CFA-B578-8A8BE59F2361}" srcOrd="1" destOrd="0" presId="urn:microsoft.com/office/officeart/2005/8/layout/orgChart1"/>
    <dgm:cxn modelId="{0BC9F782-5729-4713-B55A-5E1C4928ACAD}" type="presParOf" srcId="{EC6BE160-16CD-4CFA-B578-8A8BE59F2361}" destId="{007953AF-F8B3-465F-BEA1-58EB373C4560}" srcOrd="0" destOrd="0" presId="urn:microsoft.com/office/officeart/2005/8/layout/orgChart1"/>
    <dgm:cxn modelId="{F404B400-0BF9-4F61-A56E-71CCB3D95B74}" type="presParOf" srcId="{EC6BE160-16CD-4CFA-B578-8A8BE59F2361}" destId="{52DE38E1-599C-41B6-A5CC-1B1015033155}" srcOrd="1" destOrd="0" presId="urn:microsoft.com/office/officeart/2005/8/layout/orgChart1"/>
    <dgm:cxn modelId="{BA6FDE43-8641-4EA5-A781-711B1E4064E6}" type="presParOf" srcId="{52DE38E1-599C-41B6-A5CC-1B1015033155}" destId="{A6C1FACC-1071-4754-8E06-ABAD81FEAED8}" srcOrd="0" destOrd="0" presId="urn:microsoft.com/office/officeart/2005/8/layout/orgChart1"/>
    <dgm:cxn modelId="{004125F6-359A-4B6F-AF7C-212D0A69DE99}" type="presParOf" srcId="{A6C1FACC-1071-4754-8E06-ABAD81FEAED8}" destId="{98E38A69-1BFE-4D53-8184-9F7C6738CE69}" srcOrd="0" destOrd="0" presId="urn:microsoft.com/office/officeart/2005/8/layout/orgChart1"/>
    <dgm:cxn modelId="{0AC193D2-DEEA-42AC-93B1-EE1CCACECF9A}" type="presParOf" srcId="{A6C1FACC-1071-4754-8E06-ABAD81FEAED8}" destId="{68C2D775-6A68-4488-9696-ED63D9BEC6C9}" srcOrd="1" destOrd="0" presId="urn:microsoft.com/office/officeart/2005/8/layout/orgChart1"/>
    <dgm:cxn modelId="{BAC591A8-BF50-4A33-8A13-3BDF41487057}" type="presParOf" srcId="{52DE38E1-599C-41B6-A5CC-1B1015033155}" destId="{82172DBC-DD5D-44A2-8858-4731D5CB590D}" srcOrd="1" destOrd="0" presId="urn:microsoft.com/office/officeart/2005/8/layout/orgChart1"/>
    <dgm:cxn modelId="{985D16F6-BEA8-4A75-ADC6-A67135DED0B0}" type="presParOf" srcId="{82172DBC-DD5D-44A2-8858-4731D5CB590D}" destId="{739B36A1-507C-4C7B-9501-AAEF5F3868EE}" srcOrd="0" destOrd="0" presId="urn:microsoft.com/office/officeart/2005/8/layout/orgChart1"/>
    <dgm:cxn modelId="{1D94C67C-5A58-45AC-91BA-E92840DD972E}" type="presParOf" srcId="{82172DBC-DD5D-44A2-8858-4731D5CB590D}" destId="{CDDD0CA1-A1F7-4B04-A9B2-F04151036718}" srcOrd="1" destOrd="0" presId="urn:microsoft.com/office/officeart/2005/8/layout/orgChart1"/>
    <dgm:cxn modelId="{15F6D8C5-18C5-474F-8E19-83E4C09C9B29}" type="presParOf" srcId="{CDDD0CA1-A1F7-4B04-A9B2-F04151036718}" destId="{1BF4A6DF-7208-4BB2-8B2A-EB01F46EF256}" srcOrd="0" destOrd="0" presId="urn:microsoft.com/office/officeart/2005/8/layout/orgChart1"/>
    <dgm:cxn modelId="{7D990589-7992-4A0A-8B1D-C885F05A1965}" type="presParOf" srcId="{1BF4A6DF-7208-4BB2-8B2A-EB01F46EF256}" destId="{A5782C86-30D8-4CA5-92C6-7BF4AD0EAF9B}" srcOrd="0" destOrd="0" presId="urn:microsoft.com/office/officeart/2005/8/layout/orgChart1"/>
    <dgm:cxn modelId="{72820B7B-6FDA-4DAD-860E-494EA7042D07}" type="presParOf" srcId="{1BF4A6DF-7208-4BB2-8B2A-EB01F46EF256}" destId="{B879FEFE-C125-4EE0-AD1C-90768D0FE513}" srcOrd="1" destOrd="0" presId="urn:microsoft.com/office/officeart/2005/8/layout/orgChart1"/>
    <dgm:cxn modelId="{C54BECE6-F65E-441D-AABD-7EFB253270F5}" type="presParOf" srcId="{CDDD0CA1-A1F7-4B04-A9B2-F04151036718}" destId="{D0E2FBFE-F605-4E12-ACB0-9EB240E0AF42}" srcOrd="1" destOrd="0" presId="urn:microsoft.com/office/officeart/2005/8/layout/orgChart1"/>
    <dgm:cxn modelId="{F466D455-14D0-4991-8F55-3829EBDA709E}" type="presParOf" srcId="{CDDD0CA1-A1F7-4B04-A9B2-F04151036718}" destId="{0FDD029E-E27D-481B-959A-9F0DAFCFCE75}" srcOrd="2" destOrd="0" presId="urn:microsoft.com/office/officeart/2005/8/layout/orgChart1"/>
    <dgm:cxn modelId="{F8BA8D82-90B7-4E72-8FE4-099104DF2B92}" type="presParOf" srcId="{52DE38E1-599C-41B6-A5CC-1B1015033155}" destId="{5EAF1AE6-543F-46D6-BACE-941D75539E0C}" srcOrd="2" destOrd="0" presId="urn:microsoft.com/office/officeart/2005/8/layout/orgChart1"/>
    <dgm:cxn modelId="{2B5AFB58-6EBB-4BF5-9979-D64E7FAF76CB}" type="presParOf" srcId="{EC6BE160-16CD-4CFA-B578-8A8BE59F2361}" destId="{630DD005-3A3E-489C-8C5C-95C9F827F0A0}" srcOrd="2" destOrd="0" presId="urn:microsoft.com/office/officeart/2005/8/layout/orgChart1"/>
    <dgm:cxn modelId="{4AE0583F-66FE-454D-BF44-81E1971475D3}" type="presParOf" srcId="{EC6BE160-16CD-4CFA-B578-8A8BE59F2361}" destId="{B3212DA6-2B29-43F3-830C-27B2C2107624}" srcOrd="3" destOrd="0" presId="urn:microsoft.com/office/officeart/2005/8/layout/orgChart1"/>
    <dgm:cxn modelId="{EA2F8ED3-A70D-4F6D-8E40-3D85EE71DD3E}" type="presParOf" srcId="{B3212DA6-2B29-43F3-830C-27B2C2107624}" destId="{5E0F71BF-9FBB-4FAC-A0EC-434AD4A13180}" srcOrd="0" destOrd="0" presId="urn:microsoft.com/office/officeart/2005/8/layout/orgChart1"/>
    <dgm:cxn modelId="{A12DBF96-CB48-4AB9-A257-63C3D8057A37}" type="presParOf" srcId="{5E0F71BF-9FBB-4FAC-A0EC-434AD4A13180}" destId="{B5B9FA2C-F759-4CE8-8891-F6123DE07E52}" srcOrd="0" destOrd="0" presId="urn:microsoft.com/office/officeart/2005/8/layout/orgChart1"/>
    <dgm:cxn modelId="{92629FE0-735B-4E6A-98E5-26B29D8D0106}" type="presParOf" srcId="{5E0F71BF-9FBB-4FAC-A0EC-434AD4A13180}" destId="{5C4EBCB9-219F-4522-A36C-FD9760C71F91}" srcOrd="1" destOrd="0" presId="urn:microsoft.com/office/officeart/2005/8/layout/orgChart1"/>
    <dgm:cxn modelId="{216379F5-4005-4655-91B2-9CEE25F115C6}" type="presParOf" srcId="{B3212DA6-2B29-43F3-830C-27B2C2107624}" destId="{323D66D2-F7CC-4C67-8076-CF6C9CEF4674}" srcOrd="1" destOrd="0" presId="urn:microsoft.com/office/officeart/2005/8/layout/orgChart1"/>
    <dgm:cxn modelId="{72218DD6-8CB0-4F35-9796-22EA6C05CBA4}" type="presParOf" srcId="{323D66D2-F7CC-4C67-8076-CF6C9CEF4674}" destId="{68E6E95A-CA18-4814-859C-06D4DE089D95}" srcOrd="0" destOrd="0" presId="urn:microsoft.com/office/officeart/2005/8/layout/orgChart1"/>
    <dgm:cxn modelId="{F1A0AE5E-D9F3-4DA2-8E80-5265C31C5FC3}" type="presParOf" srcId="{323D66D2-F7CC-4C67-8076-CF6C9CEF4674}" destId="{909C0F7C-AE38-41D1-9CDD-92ACA04506F8}" srcOrd="1" destOrd="0" presId="urn:microsoft.com/office/officeart/2005/8/layout/orgChart1"/>
    <dgm:cxn modelId="{5D3B3201-8047-410B-8900-22AF27F31E53}" type="presParOf" srcId="{909C0F7C-AE38-41D1-9CDD-92ACA04506F8}" destId="{9330FC9A-58A9-4089-A98C-984A9589BD44}" srcOrd="0" destOrd="0" presId="urn:microsoft.com/office/officeart/2005/8/layout/orgChart1"/>
    <dgm:cxn modelId="{E32687C9-1E1E-4535-AF5A-2BAD66883D0F}" type="presParOf" srcId="{9330FC9A-58A9-4089-A98C-984A9589BD44}" destId="{6CD551B0-3B73-4B50-9CC8-55AB20FB3EED}" srcOrd="0" destOrd="0" presId="urn:microsoft.com/office/officeart/2005/8/layout/orgChart1"/>
    <dgm:cxn modelId="{6EC787C5-5593-4342-9F27-9F710A453919}" type="presParOf" srcId="{9330FC9A-58A9-4089-A98C-984A9589BD44}" destId="{BD533A5C-DB73-479D-A281-740169EB6387}" srcOrd="1" destOrd="0" presId="urn:microsoft.com/office/officeart/2005/8/layout/orgChart1"/>
    <dgm:cxn modelId="{1B44D7B3-F1B1-48E2-9F8C-AAEFA217ACED}" type="presParOf" srcId="{909C0F7C-AE38-41D1-9CDD-92ACA04506F8}" destId="{63FB51CE-0797-47D7-BCD3-B73CDB6975FE}" srcOrd="1" destOrd="0" presId="urn:microsoft.com/office/officeart/2005/8/layout/orgChart1"/>
    <dgm:cxn modelId="{F74AC26F-2000-4FE7-A768-30031A9599CC}" type="presParOf" srcId="{909C0F7C-AE38-41D1-9CDD-92ACA04506F8}" destId="{87B2AD62-54B5-4DA4-82FF-F1513DA47048}" srcOrd="2" destOrd="0" presId="urn:microsoft.com/office/officeart/2005/8/layout/orgChart1"/>
    <dgm:cxn modelId="{14A2ABAE-DCC2-42DC-897D-59442C9E5F5E}" type="presParOf" srcId="{B3212DA6-2B29-43F3-830C-27B2C2107624}" destId="{5F318F0E-D828-4096-B347-4C37AF6CA30A}" srcOrd="2" destOrd="0" presId="urn:microsoft.com/office/officeart/2005/8/layout/orgChart1"/>
    <dgm:cxn modelId="{645855E9-2A65-472C-82DD-A0BFA965D3D6}" type="presParOf" srcId="{F26DD1BD-471B-444A-ACE8-BC6CC2EF19E3}" destId="{0EF1F38C-5431-414A-B643-99F7619AAB14}" srcOrd="2" destOrd="0" presId="urn:microsoft.com/office/officeart/2005/8/layout/orgChart1"/>
    <dgm:cxn modelId="{2ACF980E-16E5-42B8-BADF-BFA47E67283B}" type="presParOf" srcId="{FE65E83D-2372-4DEE-81A1-2FF800F8BB77}" destId="{AA7D24E1-D44F-4058-94CE-5E3146BB066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091D61-D807-46E7-9DE0-A9BB1E88CB2F}" type="doc">
      <dgm:prSet loTypeId="urn:microsoft.com/office/officeart/2005/8/layout/process4" loCatId="list" qsTypeId="urn:microsoft.com/office/officeart/2005/8/quickstyle/simple2" qsCatId="simple" csTypeId="urn:microsoft.com/office/officeart/2005/8/colors/colorful4" csCatId="colorful" phldr="1"/>
      <dgm:spPr/>
      <dgm:t>
        <a:bodyPr/>
        <a:lstStyle/>
        <a:p>
          <a:endParaRPr lang="es-EC"/>
        </a:p>
      </dgm:t>
    </dgm:pt>
    <dgm:pt modelId="{92A4987D-A4DE-48DE-BBB9-1C3DC9274E4A}">
      <dgm:prSet phldrT="[Texto]" custT="1"/>
      <dgm:spPr/>
      <dgm:t>
        <a:bodyPr/>
        <a:lstStyle/>
        <a:p>
          <a:r>
            <a:rPr lang="es-EC" sz="1500" dirty="0" smtClean="0"/>
            <a:t>Enfoque de investigación</a:t>
          </a:r>
          <a:endParaRPr lang="es-EC" sz="1500" dirty="0"/>
        </a:p>
      </dgm:t>
    </dgm:pt>
    <dgm:pt modelId="{D24BA54D-9DA3-4212-AB47-BC4AB0A33BF8}" type="parTrans" cxnId="{C19A17A9-A5E1-436D-A762-DDCE33367F33}">
      <dgm:prSet/>
      <dgm:spPr/>
      <dgm:t>
        <a:bodyPr/>
        <a:lstStyle/>
        <a:p>
          <a:endParaRPr lang="es-EC" sz="1500">
            <a:solidFill>
              <a:schemeClr val="tx1"/>
            </a:solidFill>
          </a:endParaRPr>
        </a:p>
      </dgm:t>
    </dgm:pt>
    <dgm:pt modelId="{F88B701E-3B4B-4DB8-9197-3408E0AD5A82}" type="sibTrans" cxnId="{C19A17A9-A5E1-436D-A762-DDCE33367F33}">
      <dgm:prSet/>
      <dgm:spPr/>
      <dgm:t>
        <a:bodyPr/>
        <a:lstStyle/>
        <a:p>
          <a:endParaRPr lang="es-EC" sz="1500">
            <a:solidFill>
              <a:schemeClr val="tx1"/>
            </a:solidFill>
          </a:endParaRPr>
        </a:p>
      </dgm:t>
    </dgm:pt>
    <dgm:pt modelId="{2127E99F-E714-4984-ADBF-2C44EB2DFB12}">
      <dgm:prSet phldrT="[Texto]" custT="1"/>
      <dgm:spPr/>
      <dgm:t>
        <a:bodyPr/>
        <a:lstStyle/>
        <a:p>
          <a:r>
            <a:rPr lang="es-EC" sz="1500" dirty="0" smtClean="0"/>
            <a:t>Cuantitativo (Indicadores financieros y datos numéricos)</a:t>
          </a:r>
          <a:endParaRPr lang="es-EC" sz="1500" dirty="0"/>
        </a:p>
      </dgm:t>
    </dgm:pt>
    <dgm:pt modelId="{67E977E3-C088-4073-818B-E8B523871469}" type="parTrans" cxnId="{DFC2BC63-67C7-4033-B0B8-97B07C97749C}">
      <dgm:prSet/>
      <dgm:spPr/>
      <dgm:t>
        <a:bodyPr/>
        <a:lstStyle/>
        <a:p>
          <a:endParaRPr lang="es-EC" sz="1500">
            <a:solidFill>
              <a:schemeClr val="tx1"/>
            </a:solidFill>
          </a:endParaRPr>
        </a:p>
      </dgm:t>
    </dgm:pt>
    <dgm:pt modelId="{5503D7DD-4CE6-4D97-8B90-2DC2A375F8EF}" type="sibTrans" cxnId="{DFC2BC63-67C7-4033-B0B8-97B07C97749C}">
      <dgm:prSet/>
      <dgm:spPr/>
      <dgm:t>
        <a:bodyPr/>
        <a:lstStyle/>
        <a:p>
          <a:endParaRPr lang="es-EC" sz="1500">
            <a:solidFill>
              <a:schemeClr val="tx1"/>
            </a:solidFill>
          </a:endParaRPr>
        </a:p>
      </dgm:t>
    </dgm:pt>
    <dgm:pt modelId="{A344CEC6-9EDB-4AC2-A2B1-1834BEABC3DA}">
      <dgm:prSet phldrT="[Texto]" custT="1"/>
      <dgm:spPr/>
      <dgm:t>
        <a:bodyPr/>
        <a:lstStyle/>
        <a:p>
          <a:r>
            <a:rPr lang="es-EC" sz="1500" dirty="0" smtClean="0"/>
            <a:t>Documental (Estados financieros)</a:t>
          </a:r>
          <a:endParaRPr lang="es-EC" sz="1500" dirty="0"/>
        </a:p>
      </dgm:t>
    </dgm:pt>
    <dgm:pt modelId="{E642C6AD-58D7-44D3-A603-F69C7F84462C}" type="parTrans" cxnId="{E7BB4FC0-6888-4CDD-A3CB-73DE654EB371}">
      <dgm:prSet/>
      <dgm:spPr/>
      <dgm:t>
        <a:bodyPr/>
        <a:lstStyle/>
        <a:p>
          <a:endParaRPr lang="es-EC" sz="1500">
            <a:solidFill>
              <a:schemeClr val="tx1"/>
            </a:solidFill>
          </a:endParaRPr>
        </a:p>
      </dgm:t>
    </dgm:pt>
    <dgm:pt modelId="{5B9E167B-BE0B-4BE4-976E-2F12DC5B2B90}" type="sibTrans" cxnId="{E7BB4FC0-6888-4CDD-A3CB-73DE654EB371}">
      <dgm:prSet/>
      <dgm:spPr/>
      <dgm:t>
        <a:bodyPr/>
        <a:lstStyle/>
        <a:p>
          <a:endParaRPr lang="es-EC" sz="1500">
            <a:solidFill>
              <a:schemeClr val="tx1"/>
            </a:solidFill>
          </a:endParaRPr>
        </a:p>
      </dgm:t>
    </dgm:pt>
    <dgm:pt modelId="{F1053A62-EDB8-4ADA-B68D-616CCC37334A}">
      <dgm:prSet phldrT="[Texto]" custT="1"/>
      <dgm:spPr/>
      <dgm:t>
        <a:bodyPr/>
        <a:lstStyle/>
        <a:p>
          <a:r>
            <a:rPr lang="es-EC" sz="1500" smtClean="0"/>
            <a:t>Modalidad</a:t>
          </a:r>
          <a:endParaRPr lang="es-EC" sz="1500" dirty="0"/>
        </a:p>
      </dgm:t>
    </dgm:pt>
    <dgm:pt modelId="{5D583FC9-48C5-4110-99F7-D7BE6EDC96A4}" type="sibTrans" cxnId="{8CDC416C-143E-44F9-B0D1-5EC16EEA88E3}">
      <dgm:prSet/>
      <dgm:spPr/>
      <dgm:t>
        <a:bodyPr/>
        <a:lstStyle/>
        <a:p>
          <a:endParaRPr lang="es-EC" sz="1500">
            <a:solidFill>
              <a:schemeClr val="tx1"/>
            </a:solidFill>
          </a:endParaRPr>
        </a:p>
      </dgm:t>
    </dgm:pt>
    <dgm:pt modelId="{E3528CD1-AB2C-44D6-A073-432630BB067D}" type="parTrans" cxnId="{8CDC416C-143E-44F9-B0D1-5EC16EEA88E3}">
      <dgm:prSet/>
      <dgm:spPr/>
      <dgm:t>
        <a:bodyPr/>
        <a:lstStyle/>
        <a:p>
          <a:endParaRPr lang="es-EC" sz="1500">
            <a:solidFill>
              <a:schemeClr val="tx1"/>
            </a:solidFill>
          </a:endParaRPr>
        </a:p>
      </dgm:t>
    </dgm:pt>
    <dgm:pt modelId="{A51278A3-CCAC-4741-A1BA-FF2DEC55E79A}" type="pres">
      <dgm:prSet presAssocID="{3B091D61-D807-46E7-9DE0-A9BB1E88CB2F}" presName="Name0" presStyleCnt="0">
        <dgm:presLayoutVars>
          <dgm:dir/>
          <dgm:animLvl val="lvl"/>
          <dgm:resizeHandles val="exact"/>
        </dgm:presLayoutVars>
      </dgm:prSet>
      <dgm:spPr/>
      <dgm:t>
        <a:bodyPr/>
        <a:lstStyle/>
        <a:p>
          <a:endParaRPr lang="en-US"/>
        </a:p>
      </dgm:t>
    </dgm:pt>
    <dgm:pt modelId="{6DDED939-F8C1-467D-B66F-ACDEBBD2F287}" type="pres">
      <dgm:prSet presAssocID="{F1053A62-EDB8-4ADA-B68D-616CCC37334A}" presName="boxAndChildren" presStyleCnt="0"/>
      <dgm:spPr/>
      <dgm:t>
        <a:bodyPr/>
        <a:lstStyle/>
        <a:p>
          <a:endParaRPr lang="es-ES"/>
        </a:p>
      </dgm:t>
    </dgm:pt>
    <dgm:pt modelId="{7B11E4D1-318A-489D-AC7B-24CC6C7B15CB}" type="pres">
      <dgm:prSet presAssocID="{F1053A62-EDB8-4ADA-B68D-616CCC37334A}" presName="parentTextBox" presStyleLbl="node1" presStyleIdx="0" presStyleCnt="2"/>
      <dgm:spPr/>
      <dgm:t>
        <a:bodyPr/>
        <a:lstStyle/>
        <a:p>
          <a:endParaRPr lang="en-US"/>
        </a:p>
      </dgm:t>
    </dgm:pt>
    <dgm:pt modelId="{7483E001-8CD0-4BD4-934D-74834AD2DA17}" type="pres">
      <dgm:prSet presAssocID="{F1053A62-EDB8-4ADA-B68D-616CCC37334A}" presName="entireBox" presStyleLbl="node1" presStyleIdx="0" presStyleCnt="2"/>
      <dgm:spPr/>
      <dgm:t>
        <a:bodyPr/>
        <a:lstStyle/>
        <a:p>
          <a:endParaRPr lang="en-US"/>
        </a:p>
      </dgm:t>
    </dgm:pt>
    <dgm:pt modelId="{B864D8E4-DDCC-4D00-B5E7-12AA4B0FB3ED}" type="pres">
      <dgm:prSet presAssocID="{F1053A62-EDB8-4ADA-B68D-616CCC37334A}" presName="descendantBox" presStyleCnt="0"/>
      <dgm:spPr/>
      <dgm:t>
        <a:bodyPr/>
        <a:lstStyle/>
        <a:p>
          <a:endParaRPr lang="es-ES"/>
        </a:p>
      </dgm:t>
    </dgm:pt>
    <dgm:pt modelId="{7A65B5D5-BFB5-4216-989E-90DA00321EBF}" type="pres">
      <dgm:prSet presAssocID="{A344CEC6-9EDB-4AC2-A2B1-1834BEABC3DA}" presName="childTextBox" presStyleLbl="fgAccFollowNode1" presStyleIdx="0" presStyleCnt="2">
        <dgm:presLayoutVars>
          <dgm:bulletEnabled val="1"/>
        </dgm:presLayoutVars>
      </dgm:prSet>
      <dgm:spPr/>
      <dgm:t>
        <a:bodyPr/>
        <a:lstStyle/>
        <a:p>
          <a:endParaRPr lang="en-US"/>
        </a:p>
      </dgm:t>
    </dgm:pt>
    <dgm:pt modelId="{01B87661-1B59-4154-8514-71F5F76924A4}" type="pres">
      <dgm:prSet presAssocID="{F88B701E-3B4B-4DB8-9197-3408E0AD5A82}" presName="sp" presStyleCnt="0"/>
      <dgm:spPr/>
      <dgm:t>
        <a:bodyPr/>
        <a:lstStyle/>
        <a:p>
          <a:endParaRPr lang="es-ES"/>
        </a:p>
      </dgm:t>
    </dgm:pt>
    <dgm:pt modelId="{6F7A26ED-5574-4A73-93ED-CC8E59CD34AA}" type="pres">
      <dgm:prSet presAssocID="{92A4987D-A4DE-48DE-BBB9-1C3DC9274E4A}" presName="arrowAndChildren" presStyleCnt="0"/>
      <dgm:spPr/>
      <dgm:t>
        <a:bodyPr/>
        <a:lstStyle/>
        <a:p>
          <a:endParaRPr lang="es-ES"/>
        </a:p>
      </dgm:t>
    </dgm:pt>
    <dgm:pt modelId="{D45A254A-99D4-45C6-8C8E-9AC7255CA9CA}" type="pres">
      <dgm:prSet presAssocID="{92A4987D-A4DE-48DE-BBB9-1C3DC9274E4A}" presName="parentTextArrow" presStyleLbl="node1" presStyleIdx="0" presStyleCnt="2"/>
      <dgm:spPr/>
      <dgm:t>
        <a:bodyPr/>
        <a:lstStyle/>
        <a:p>
          <a:endParaRPr lang="en-US"/>
        </a:p>
      </dgm:t>
    </dgm:pt>
    <dgm:pt modelId="{7F68BC53-936F-4E24-8BF9-2933845BF412}" type="pres">
      <dgm:prSet presAssocID="{92A4987D-A4DE-48DE-BBB9-1C3DC9274E4A}" presName="arrow" presStyleLbl="node1" presStyleIdx="1" presStyleCnt="2" custLinFactNeighborX="394" custLinFactNeighborY="-5131"/>
      <dgm:spPr/>
      <dgm:t>
        <a:bodyPr/>
        <a:lstStyle/>
        <a:p>
          <a:endParaRPr lang="en-US"/>
        </a:p>
      </dgm:t>
    </dgm:pt>
    <dgm:pt modelId="{49B40B04-BECB-4193-89A6-B28252BED10D}" type="pres">
      <dgm:prSet presAssocID="{92A4987D-A4DE-48DE-BBB9-1C3DC9274E4A}" presName="descendantArrow" presStyleCnt="0"/>
      <dgm:spPr/>
      <dgm:t>
        <a:bodyPr/>
        <a:lstStyle/>
        <a:p>
          <a:endParaRPr lang="es-ES"/>
        </a:p>
      </dgm:t>
    </dgm:pt>
    <dgm:pt modelId="{FB8B57CB-53D0-46D5-8094-B7537222780B}" type="pres">
      <dgm:prSet presAssocID="{2127E99F-E714-4984-ADBF-2C44EB2DFB12}" presName="childTextArrow" presStyleLbl="fgAccFollowNode1" presStyleIdx="1" presStyleCnt="2">
        <dgm:presLayoutVars>
          <dgm:bulletEnabled val="1"/>
        </dgm:presLayoutVars>
      </dgm:prSet>
      <dgm:spPr/>
      <dgm:t>
        <a:bodyPr/>
        <a:lstStyle/>
        <a:p>
          <a:endParaRPr lang="en-US"/>
        </a:p>
      </dgm:t>
    </dgm:pt>
  </dgm:ptLst>
  <dgm:cxnLst>
    <dgm:cxn modelId="{F21A48D8-416A-41D5-8E58-4F498BC9AAA4}" type="presOf" srcId="{F1053A62-EDB8-4ADA-B68D-616CCC37334A}" destId="{7483E001-8CD0-4BD4-934D-74834AD2DA17}" srcOrd="1" destOrd="0" presId="urn:microsoft.com/office/officeart/2005/8/layout/process4"/>
    <dgm:cxn modelId="{D172232A-C538-4D67-976C-974CD49CB7B5}" type="presOf" srcId="{2127E99F-E714-4984-ADBF-2C44EB2DFB12}" destId="{FB8B57CB-53D0-46D5-8094-B7537222780B}" srcOrd="0" destOrd="0" presId="urn:microsoft.com/office/officeart/2005/8/layout/process4"/>
    <dgm:cxn modelId="{DFC2BC63-67C7-4033-B0B8-97B07C97749C}" srcId="{92A4987D-A4DE-48DE-BBB9-1C3DC9274E4A}" destId="{2127E99F-E714-4984-ADBF-2C44EB2DFB12}" srcOrd="0" destOrd="0" parTransId="{67E977E3-C088-4073-818B-E8B523871469}" sibTransId="{5503D7DD-4CE6-4D97-8B90-2DC2A375F8EF}"/>
    <dgm:cxn modelId="{E7BB4FC0-6888-4CDD-A3CB-73DE654EB371}" srcId="{F1053A62-EDB8-4ADA-B68D-616CCC37334A}" destId="{A344CEC6-9EDB-4AC2-A2B1-1834BEABC3DA}" srcOrd="0" destOrd="0" parTransId="{E642C6AD-58D7-44D3-A603-F69C7F84462C}" sibTransId="{5B9E167B-BE0B-4BE4-976E-2F12DC5B2B90}"/>
    <dgm:cxn modelId="{0E6417C5-E74E-42C0-B8F6-F57D3D7A5DA5}" type="presOf" srcId="{92A4987D-A4DE-48DE-BBB9-1C3DC9274E4A}" destId="{7F68BC53-936F-4E24-8BF9-2933845BF412}" srcOrd="1" destOrd="0" presId="urn:microsoft.com/office/officeart/2005/8/layout/process4"/>
    <dgm:cxn modelId="{C19A17A9-A5E1-436D-A762-DDCE33367F33}" srcId="{3B091D61-D807-46E7-9DE0-A9BB1E88CB2F}" destId="{92A4987D-A4DE-48DE-BBB9-1C3DC9274E4A}" srcOrd="0" destOrd="0" parTransId="{D24BA54D-9DA3-4212-AB47-BC4AB0A33BF8}" sibTransId="{F88B701E-3B4B-4DB8-9197-3408E0AD5A82}"/>
    <dgm:cxn modelId="{1D3758A1-FED7-4E80-9D5E-9F3E3D88366B}" type="presOf" srcId="{3B091D61-D807-46E7-9DE0-A9BB1E88CB2F}" destId="{A51278A3-CCAC-4741-A1BA-FF2DEC55E79A}" srcOrd="0" destOrd="0" presId="urn:microsoft.com/office/officeart/2005/8/layout/process4"/>
    <dgm:cxn modelId="{70920551-6516-42E6-80F2-A044BD041ACB}" type="presOf" srcId="{A344CEC6-9EDB-4AC2-A2B1-1834BEABC3DA}" destId="{7A65B5D5-BFB5-4216-989E-90DA00321EBF}" srcOrd="0" destOrd="0" presId="urn:microsoft.com/office/officeart/2005/8/layout/process4"/>
    <dgm:cxn modelId="{109309B3-18E8-4E46-B93A-6F1D45A644EC}" type="presOf" srcId="{F1053A62-EDB8-4ADA-B68D-616CCC37334A}" destId="{7B11E4D1-318A-489D-AC7B-24CC6C7B15CB}" srcOrd="0" destOrd="0" presId="urn:microsoft.com/office/officeart/2005/8/layout/process4"/>
    <dgm:cxn modelId="{8CDC416C-143E-44F9-B0D1-5EC16EEA88E3}" srcId="{3B091D61-D807-46E7-9DE0-A9BB1E88CB2F}" destId="{F1053A62-EDB8-4ADA-B68D-616CCC37334A}" srcOrd="1" destOrd="0" parTransId="{E3528CD1-AB2C-44D6-A073-432630BB067D}" sibTransId="{5D583FC9-48C5-4110-99F7-D7BE6EDC96A4}"/>
    <dgm:cxn modelId="{6D8F7F4F-ABEE-4B79-A340-300DED08F68B}" type="presOf" srcId="{92A4987D-A4DE-48DE-BBB9-1C3DC9274E4A}" destId="{D45A254A-99D4-45C6-8C8E-9AC7255CA9CA}" srcOrd="0" destOrd="0" presId="urn:microsoft.com/office/officeart/2005/8/layout/process4"/>
    <dgm:cxn modelId="{D2617862-EE00-471F-91BC-2954259A0D8C}" type="presParOf" srcId="{A51278A3-CCAC-4741-A1BA-FF2DEC55E79A}" destId="{6DDED939-F8C1-467D-B66F-ACDEBBD2F287}" srcOrd="0" destOrd="0" presId="urn:microsoft.com/office/officeart/2005/8/layout/process4"/>
    <dgm:cxn modelId="{BC04D8EB-067A-4278-B683-27C690904C06}" type="presParOf" srcId="{6DDED939-F8C1-467D-B66F-ACDEBBD2F287}" destId="{7B11E4D1-318A-489D-AC7B-24CC6C7B15CB}" srcOrd="0" destOrd="0" presId="urn:microsoft.com/office/officeart/2005/8/layout/process4"/>
    <dgm:cxn modelId="{49E94B64-1AD7-4A95-8B43-67631A7A08F9}" type="presParOf" srcId="{6DDED939-F8C1-467D-B66F-ACDEBBD2F287}" destId="{7483E001-8CD0-4BD4-934D-74834AD2DA17}" srcOrd="1" destOrd="0" presId="urn:microsoft.com/office/officeart/2005/8/layout/process4"/>
    <dgm:cxn modelId="{0F04F858-F376-438F-90F1-52D0D2F53AC8}" type="presParOf" srcId="{6DDED939-F8C1-467D-B66F-ACDEBBD2F287}" destId="{B864D8E4-DDCC-4D00-B5E7-12AA4B0FB3ED}" srcOrd="2" destOrd="0" presId="urn:microsoft.com/office/officeart/2005/8/layout/process4"/>
    <dgm:cxn modelId="{2371EE3C-6471-44E1-AB95-EDACF7C7D280}" type="presParOf" srcId="{B864D8E4-DDCC-4D00-B5E7-12AA4B0FB3ED}" destId="{7A65B5D5-BFB5-4216-989E-90DA00321EBF}" srcOrd="0" destOrd="0" presId="urn:microsoft.com/office/officeart/2005/8/layout/process4"/>
    <dgm:cxn modelId="{ED3AACE0-EE5A-4AC5-8785-F5EB6736CCDD}" type="presParOf" srcId="{A51278A3-CCAC-4741-A1BA-FF2DEC55E79A}" destId="{01B87661-1B59-4154-8514-71F5F76924A4}" srcOrd="1" destOrd="0" presId="urn:microsoft.com/office/officeart/2005/8/layout/process4"/>
    <dgm:cxn modelId="{68B928CD-7D7D-4676-9FBB-BBF8ABFAF989}" type="presParOf" srcId="{A51278A3-CCAC-4741-A1BA-FF2DEC55E79A}" destId="{6F7A26ED-5574-4A73-93ED-CC8E59CD34AA}" srcOrd="2" destOrd="0" presId="urn:microsoft.com/office/officeart/2005/8/layout/process4"/>
    <dgm:cxn modelId="{BC6F0A8C-9CE1-42BE-989B-C9E992B24C50}" type="presParOf" srcId="{6F7A26ED-5574-4A73-93ED-CC8E59CD34AA}" destId="{D45A254A-99D4-45C6-8C8E-9AC7255CA9CA}" srcOrd="0" destOrd="0" presId="urn:microsoft.com/office/officeart/2005/8/layout/process4"/>
    <dgm:cxn modelId="{5FB253B5-69A8-447A-9684-F078C99BB3F4}" type="presParOf" srcId="{6F7A26ED-5574-4A73-93ED-CC8E59CD34AA}" destId="{7F68BC53-936F-4E24-8BF9-2933845BF412}" srcOrd="1" destOrd="0" presId="urn:microsoft.com/office/officeart/2005/8/layout/process4"/>
    <dgm:cxn modelId="{55069267-D236-4FB3-8778-BC1050013744}" type="presParOf" srcId="{6F7A26ED-5574-4A73-93ED-CC8E59CD34AA}" destId="{49B40B04-BECB-4193-89A6-B28252BED10D}" srcOrd="2" destOrd="0" presId="urn:microsoft.com/office/officeart/2005/8/layout/process4"/>
    <dgm:cxn modelId="{D00856D7-EB44-4955-B732-E13B91EEC74F}" type="presParOf" srcId="{49B40B04-BECB-4193-89A6-B28252BED10D}" destId="{FB8B57CB-53D0-46D5-8094-B7537222780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B091D61-D807-46E7-9DE0-A9BB1E88CB2F}" type="doc">
      <dgm:prSet loTypeId="urn:microsoft.com/office/officeart/2005/8/layout/process4" loCatId="list" qsTypeId="urn:microsoft.com/office/officeart/2005/8/quickstyle/3d1" qsCatId="3D" csTypeId="urn:microsoft.com/office/officeart/2005/8/colors/colorful3" csCatId="colorful" phldr="1"/>
      <dgm:spPr/>
      <dgm:t>
        <a:bodyPr/>
        <a:lstStyle/>
        <a:p>
          <a:endParaRPr lang="es-EC"/>
        </a:p>
      </dgm:t>
    </dgm:pt>
    <dgm:pt modelId="{92A4987D-A4DE-48DE-BBB9-1C3DC9274E4A}">
      <dgm:prSet phldrT="[Texto]" custT="1"/>
      <dgm:spPr/>
      <dgm:t>
        <a:bodyPr/>
        <a:lstStyle/>
        <a:p>
          <a:r>
            <a:rPr lang="es-EC" sz="1500" dirty="0" smtClean="0"/>
            <a:t>Tipo de investigación</a:t>
          </a:r>
          <a:endParaRPr lang="es-EC" sz="1500" dirty="0"/>
        </a:p>
      </dgm:t>
    </dgm:pt>
    <dgm:pt modelId="{D24BA54D-9DA3-4212-AB47-BC4AB0A33BF8}" type="parTrans" cxnId="{C19A17A9-A5E1-436D-A762-DDCE33367F33}">
      <dgm:prSet/>
      <dgm:spPr/>
      <dgm:t>
        <a:bodyPr/>
        <a:lstStyle/>
        <a:p>
          <a:endParaRPr lang="es-EC" sz="1500">
            <a:solidFill>
              <a:schemeClr val="tx1"/>
            </a:solidFill>
          </a:endParaRPr>
        </a:p>
      </dgm:t>
    </dgm:pt>
    <dgm:pt modelId="{F88B701E-3B4B-4DB8-9197-3408E0AD5A82}" type="sibTrans" cxnId="{C19A17A9-A5E1-436D-A762-DDCE33367F33}">
      <dgm:prSet/>
      <dgm:spPr/>
      <dgm:t>
        <a:bodyPr/>
        <a:lstStyle/>
        <a:p>
          <a:endParaRPr lang="es-EC" sz="1500">
            <a:solidFill>
              <a:schemeClr val="tx1"/>
            </a:solidFill>
          </a:endParaRPr>
        </a:p>
      </dgm:t>
    </dgm:pt>
    <dgm:pt modelId="{2127E99F-E714-4984-ADBF-2C44EB2DFB12}">
      <dgm:prSet phldrT="[Texto]" custT="1"/>
      <dgm:spPr/>
      <dgm:t>
        <a:bodyPr/>
        <a:lstStyle/>
        <a:p>
          <a:r>
            <a:rPr lang="es-EC" sz="1500" smtClean="0"/>
            <a:t>Descriptiva (Narrar las características y relaciones existentes entre las variables)</a:t>
          </a:r>
          <a:endParaRPr lang="es-EC" sz="1500" dirty="0"/>
        </a:p>
      </dgm:t>
    </dgm:pt>
    <dgm:pt modelId="{67E977E3-C088-4073-818B-E8B523871469}" type="parTrans" cxnId="{DFC2BC63-67C7-4033-B0B8-97B07C97749C}">
      <dgm:prSet/>
      <dgm:spPr/>
      <dgm:t>
        <a:bodyPr/>
        <a:lstStyle/>
        <a:p>
          <a:endParaRPr lang="es-EC" sz="1500">
            <a:solidFill>
              <a:schemeClr val="tx1"/>
            </a:solidFill>
          </a:endParaRPr>
        </a:p>
      </dgm:t>
    </dgm:pt>
    <dgm:pt modelId="{5503D7DD-4CE6-4D97-8B90-2DC2A375F8EF}" type="sibTrans" cxnId="{DFC2BC63-67C7-4033-B0B8-97B07C97749C}">
      <dgm:prSet/>
      <dgm:spPr/>
      <dgm:t>
        <a:bodyPr/>
        <a:lstStyle/>
        <a:p>
          <a:endParaRPr lang="es-EC" sz="1500">
            <a:solidFill>
              <a:schemeClr val="tx1"/>
            </a:solidFill>
          </a:endParaRPr>
        </a:p>
      </dgm:t>
    </dgm:pt>
    <dgm:pt modelId="{F1053A62-EDB8-4ADA-B68D-616CCC37334A}">
      <dgm:prSet phldrT="[Texto]" custT="1"/>
      <dgm:spPr/>
      <dgm:t>
        <a:bodyPr/>
        <a:lstStyle/>
        <a:p>
          <a:r>
            <a:rPr lang="es-EC" sz="1500" smtClean="0"/>
            <a:t>Técnicas de recolección de información</a:t>
          </a:r>
          <a:endParaRPr lang="es-EC" sz="1500" dirty="0"/>
        </a:p>
      </dgm:t>
    </dgm:pt>
    <dgm:pt modelId="{E3528CD1-AB2C-44D6-A073-432630BB067D}" type="parTrans" cxnId="{8CDC416C-143E-44F9-B0D1-5EC16EEA88E3}">
      <dgm:prSet/>
      <dgm:spPr/>
      <dgm:t>
        <a:bodyPr/>
        <a:lstStyle/>
        <a:p>
          <a:endParaRPr lang="es-EC" sz="1500">
            <a:solidFill>
              <a:schemeClr val="tx1"/>
            </a:solidFill>
          </a:endParaRPr>
        </a:p>
      </dgm:t>
    </dgm:pt>
    <dgm:pt modelId="{5D583FC9-48C5-4110-99F7-D7BE6EDC96A4}" type="sibTrans" cxnId="{8CDC416C-143E-44F9-B0D1-5EC16EEA88E3}">
      <dgm:prSet/>
      <dgm:spPr/>
      <dgm:t>
        <a:bodyPr/>
        <a:lstStyle/>
        <a:p>
          <a:endParaRPr lang="es-EC" sz="1500">
            <a:solidFill>
              <a:schemeClr val="tx1"/>
            </a:solidFill>
          </a:endParaRPr>
        </a:p>
      </dgm:t>
    </dgm:pt>
    <dgm:pt modelId="{A344CEC6-9EDB-4AC2-A2B1-1834BEABC3DA}">
      <dgm:prSet phldrT="[Texto]" custT="1"/>
      <dgm:spPr/>
      <dgm:t>
        <a:bodyPr/>
        <a:lstStyle/>
        <a:p>
          <a:r>
            <a:rPr lang="es-EC" sz="1500" smtClean="0"/>
            <a:t>Observación sistemática, fuentes de información secundarias, análisis teórico, de cifras e indicadores</a:t>
          </a:r>
          <a:endParaRPr lang="es-EC" sz="1500" dirty="0"/>
        </a:p>
      </dgm:t>
    </dgm:pt>
    <dgm:pt modelId="{E642C6AD-58D7-44D3-A603-F69C7F84462C}" type="parTrans" cxnId="{E7BB4FC0-6888-4CDD-A3CB-73DE654EB371}">
      <dgm:prSet/>
      <dgm:spPr/>
      <dgm:t>
        <a:bodyPr/>
        <a:lstStyle/>
        <a:p>
          <a:endParaRPr lang="es-EC" sz="1500">
            <a:solidFill>
              <a:schemeClr val="tx1"/>
            </a:solidFill>
          </a:endParaRPr>
        </a:p>
      </dgm:t>
    </dgm:pt>
    <dgm:pt modelId="{5B9E167B-BE0B-4BE4-976E-2F12DC5B2B90}" type="sibTrans" cxnId="{E7BB4FC0-6888-4CDD-A3CB-73DE654EB371}">
      <dgm:prSet/>
      <dgm:spPr/>
      <dgm:t>
        <a:bodyPr/>
        <a:lstStyle/>
        <a:p>
          <a:endParaRPr lang="es-EC" sz="1500">
            <a:solidFill>
              <a:schemeClr val="tx1"/>
            </a:solidFill>
          </a:endParaRPr>
        </a:p>
      </dgm:t>
    </dgm:pt>
    <dgm:pt modelId="{A51278A3-CCAC-4741-A1BA-FF2DEC55E79A}" type="pres">
      <dgm:prSet presAssocID="{3B091D61-D807-46E7-9DE0-A9BB1E88CB2F}" presName="Name0" presStyleCnt="0">
        <dgm:presLayoutVars>
          <dgm:dir/>
          <dgm:animLvl val="lvl"/>
          <dgm:resizeHandles val="exact"/>
        </dgm:presLayoutVars>
      </dgm:prSet>
      <dgm:spPr/>
      <dgm:t>
        <a:bodyPr/>
        <a:lstStyle/>
        <a:p>
          <a:endParaRPr lang="en-US"/>
        </a:p>
      </dgm:t>
    </dgm:pt>
    <dgm:pt modelId="{6DDED939-F8C1-467D-B66F-ACDEBBD2F287}" type="pres">
      <dgm:prSet presAssocID="{F1053A62-EDB8-4ADA-B68D-616CCC37334A}" presName="boxAndChildren" presStyleCnt="0"/>
      <dgm:spPr/>
      <dgm:t>
        <a:bodyPr/>
        <a:lstStyle/>
        <a:p>
          <a:endParaRPr lang="es-ES"/>
        </a:p>
      </dgm:t>
    </dgm:pt>
    <dgm:pt modelId="{7B11E4D1-318A-489D-AC7B-24CC6C7B15CB}" type="pres">
      <dgm:prSet presAssocID="{F1053A62-EDB8-4ADA-B68D-616CCC37334A}" presName="parentTextBox" presStyleLbl="node1" presStyleIdx="0" presStyleCnt="2"/>
      <dgm:spPr/>
      <dgm:t>
        <a:bodyPr/>
        <a:lstStyle/>
        <a:p>
          <a:endParaRPr lang="en-US"/>
        </a:p>
      </dgm:t>
    </dgm:pt>
    <dgm:pt modelId="{7483E001-8CD0-4BD4-934D-74834AD2DA17}" type="pres">
      <dgm:prSet presAssocID="{F1053A62-EDB8-4ADA-B68D-616CCC37334A}" presName="entireBox" presStyleLbl="node1" presStyleIdx="0" presStyleCnt="2"/>
      <dgm:spPr/>
      <dgm:t>
        <a:bodyPr/>
        <a:lstStyle/>
        <a:p>
          <a:endParaRPr lang="en-US"/>
        </a:p>
      </dgm:t>
    </dgm:pt>
    <dgm:pt modelId="{B864D8E4-DDCC-4D00-B5E7-12AA4B0FB3ED}" type="pres">
      <dgm:prSet presAssocID="{F1053A62-EDB8-4ADA-B68D-616CCC37334A}" presName="descendantBox" presStyleCnt="0"/>
      <dgm:spPr/>
      <dgm:t>
        <a:bodyPr/>
        <a:lstStyle/>
        <a:p>
          <a:endParaRPr lang="es-ES"/>
        </a:p>
      </dgm:t>
    </dgm:pt>
    <dgm:pt modelId="{7A65B5D5-BFB5-4216-989E-90DA00321EBF}" type="pres">
      <dgm:prSet presAssocID="{A344CEC6-9EDB-4AC2-A2B1-1834BEABC3DA}" presName="childTextBox" presStyleLbl="fgAccFollowNode1" presStyleIdx="0" presStyleCnt="2">
        <dgm:presLayoutVars>
          <dgm:bulletEnabled val="1"/>
        </dgm:presLayoutVars>
      </dgm:prSet>
      <dgm:spPr/>
      <dgm:t>
        <a:bodyPr/>
        <a:lstStyle/>
        <a:p>
          <a:endParaRPr lang="en-US"/>
        </a:p>
      </dgm:t>
    </dgm:pt>
    <dgm:pt modelId="{01B87661-1B59-4154-8514-71F5F76924A4}" type="pres">
      <dgm:prSet presAssocID="{F88B701E-3B4B-4DB8-9197-3408E0AD5A82}" presName="sp" presStyleCnt="0"/>
      <dgm:spPr/>
      <dgm:t>
        <a:bodyPr/>
        <a:lstStyle/>
        <a:p>
          <a:endParaRPr lang="es-ES"/>
        </a:p>
      </dgm:t>
    </dgm:pt>
    <dgm:pt modelId="{6F7A26ED-5574-4A73-93ED-CC8E59CD34AA}" type="pres">
      <dgm:prSet presAssocID="{92A4987D-A4DE-48DE-BBB9-1C3DC9274E4A}" presName="arrowAndChildren" presStyleCnt="0"/>
      <dgm:spPr/>
      <dgm:t>
        <a:bodyPr/>
        <a:lstStyle/>
        <a:p>
          <a:endParaRPr lang="es-ES"/>
        </a:p>
      </dgm:t>
    </dgm:pt>
    <dgm:pt modelId="{D45A254A-99D4-45C6-8C8E-9AC7255CA9CA}" type="pres">
      <dgm:prSet presAssocID="{92A4987D-A4DE-48DE-BBB9-1C3DC9274E4A}" presName="parentTextArrow" presStyleLbl="node1" presStyleIdx="0" presStyleCnt="2"/>
      <dgm:spPr/>
      <dgm:t>
        <a:bodyPr/>
        <a:lstStyle/>
        <a:p>
          <a:endParaRPr lang="en-US"/>
        </a:p>
      </dgm:t>
    </dgm:pt>
    <dgm:pt modelId="{7F68BC53-936F-4E24-8BF9-2933845BF412}" type="pres">
      <dgm:prSet presAssocID="{92A4987D-A4DE-48DE-BBB9-1C3DC9274E4A}" presName="arrow" presStyleLbl="node1" presStyleIdx="1" presStyleCnt="2"/>
      <dgm:spPr/>
      <dgm:t>
        <a:bodyPr/>
        <a:lstStyle/>
        <a:p>
          <a:endParaRPr lang="en-US"/>
        </a:p>
      </dgm:t>
    </dgm:pt>
    <dgm:pt modelId="{49B40B04-BECB-4193-89A6-B28252BED10D}" type="pres">
      <dgm:prSet presAssocID="{92A4987D-A4DE-48DE-BBB9-1C3DC9274E4A}" presName="descendantArrow" presStyleCnt="0"/>
      <dgm:spPr/>
      <dgm:t>
        <a:bodyPr/>
        <a:lstStyle/>
        <a:p>
          <a:endParaRPr lang="es-ES"/>
        </a:p>
      </dgm:t>
    </dgm:pt>
    <dgm:pt modelId="{FB8B57CB-53D0-46D5-8094-B7537222780B}" type="pres">
      <dgm:prSet presAssocID="{2127E99F-E714-4984-ADBF-2C44EB2DFB12}" presName="childTextArrow" presStyleLbl="fgAccFollowNode1" presStyleIdx="1" presStyleCnt="2">
        <dgm:presLayoutVars>
          <dgm:bulletEnabled val="1"/>
        </dgm:presLayoutVars>
      </dgm:prSet>
      <dgm:spPr/>
      <dgm:t>
        <a:bodyPr/>
        <a:lstStyle/>
        <a:p>
          <a:endParaRPr lang="en-US"/>
        </a:p>
      </dgm:t>
    </dgm:pt>
  </dgm:ptLst>
  <dgm:cxnLst>
    <dgm:cxn modelId="{F21A48D8-416A-41D5-8E58-4F498BC9AAA4}" type="presOf" srcId="{F1053A62-EDB8-4ADA-B68D-616CCC37334A}" destId="{7483E001-8CD0-4BD4-934D-74834AD2DA17}" srcOrd="1" destOrd="0" presId="urn:microsoft.com/office/officeart/2005/8/layout/process4"/>
    <dgm:cxn modelId="{D172232A-C538-4D67-976C-974CD49CB7B5}" type="presOf" srcId="{2127E99F-E714-4984-ADBF-2C44EB2DFB12}" destId="{FB8B57CB-53D0-46D5-8094-B7537222780B}" srcOrd="0" destOrd="0" presId="urn:microsoft.com/office/officeart/2005/8/layout/process4"/>
    <dgm:cxn modelId="{DFC2BC63-67C7-4033-B0B8-97B07C97749C}" srcId="{92A4987D-A4DE-48DE-BBB9-1C3DC9274E4A}" destId="{2127E99F-E714-4984-ADBF-2C44EB2DFB12}" srcOrd="0" destOrd="0" parTransId="{67E977E3-C088-4073-818B-E8B523871469}" sibTransId="{5503D7DD-4CE6-4D97-8B90-2DC2A375F8EF}"/>
    <dgm:cxn modelId="{E7BB4FC0-6888-4CDD-A3CB-73DE654EB371}" srcId="{F1053A62-EDB8-4ADA-B68D-616CCC37334A}" destId="{A344CEC6-9EDB-4AC2-A2B1-1834BEABC3DA}" srcOrd="0" destOrd="0" parTransId="{E642C6AD-58D7-44D3-A603-F69C7F84462C}" sibTransId="{5B9E167B-BE0B-4BE4-976E-2F12DC5B2B90}"/>
    <dgm:cxn modelId="{0E6417C5-E74E-42C0-B8F6-F57D3D7A5DA5}" type="presOf" srcId="{92A4987D-A4DE-48DE-BBB9-1C3DC9274E4A}" destId="{7F68BC53-936F-4E24-8BF9-2933845BF412}" srcOrd="1" destOrd="0" presId="urn:microsoft.com/office/officeart/2005/8/layout/process4"/>
    <dgm:cxn modelId="{C19A17A9-A5E1-436D-A762-DDCE33367F33}" srcId="{3B091D61-D807-46E7-9DE0-A9BB1E88CB2F}" destId="{92A4987D-A4DE-48DE-BBB9-1C3DC9274E4A}" srcOrd="0" destOrd="0" parTransId="{D24BA54D-9DA3-4212-AB47-BC4AB0A33BF8}" sibTransId="{F88B701E-3B4B-4DB8-9197-3408E0AD5A82}"/>
    <dgm:cxn modelId="{1D3758A1-FED7-4E80-9D5E-9F3E3D88366B}" type="presOf" srcId="{3B091D61-D807-46E7-9DE0-A9BB1E88CB2F}" destId="{A51278A3-CCAC-4741-A1BA-FF2DEC55E79A}" srcOrd="0" destOrd="0" presId="urn:microsoft.com/office/officeart/2005/8/layout/process4"/>
    <dgm:cxn modelId="{70920551-6516-42E6-80F2-A044BD041ACB}" type="presOf" srcId="{A344CEC6-9EDB-4AC2-A2B1-1834BEABC3DA}" destId="{7A65B5D5-BFB5-4216-989E-90DA00321EBF}" srcOrd="0" destOrd="0" presId="urn:microsoft.com/office/officeart/2005/8/layout/process4"/>
    <dgm:cxn modelId="{109309B3-18E8-4E46-B93A-6F1D45A644EC}" type="presOf" srcId="{F1053A62-EDB8-4ADA-B68D-616CCC37334A}" destId="{7B11E4D1-318A-489D-AC7B-24CC6C7B15CB}" srcOrd="0" destOrd="0" presId="urn:microsoft.com/office/officeart/2005/8/layout/process4"/>
    <dgm:cxn modelId="{8CDC416C-143E-44F9-B0D1-5EC16EEA88E3}" srcId="{3B091D61-D807-46E7-9DE0-A9BB1E88CB2F}" destId="{F1053A62-EDB8-4ADA-B68D-616CCC37334A}" srcOrd="1" destOrd="0" parTransId="{E3528CD1-AB2C-44D6-A073-432630BB067D}" sibTransId="{5D583FC9-48C5-4110-99F7-D7BE6EDC96A4}"/>
    <dgm:cxn modelId="{6D8F7F4F-ABEE-4B79-A340-300DED08F68B}" type="presOf" srcId="{92A4987D-A4DE-48DE-BBB9-1C3DC9274E4A}" destId="{D45A254A-99D4-45C6-8C8E-9AC7255CA9CA}" srcOrd="0" destOrd="0" presId="urn:microsoft.com/office/officeart/2005/8/layout/process4"/>
    <dgm:cxn modelId="{D2617862-EE00-471F-91BC-2954259A0D8C}" type="presParOf" srcId="{A51278A3-CCAC-4741-A1BA-FF2DEC55E79A}" destId="{6DDED939-F8C1-467D-B66F-ACDEBBD2F287}" srcOrd="0" destOrd="0" presId="urn:microsoft.com/office/officeart/2005/8/layout/process4"/>
    <dgm:cxn modelId="{BC04D8EB-067A-4278-B683-27C690904C06}" type="presParOf" srcId="{6DDED939-F8C1-467D-B66F-ACDEBBD2F287}" destId="{7B11E4D1-318A-489D-AC7B-24CC6C7B15CB}" srcOrd="0" destOrd="0" presId="urn:microsoft.com/office/officeart/2005/8/layout/process4"/>
    <dgm:cxn modelId="{49E94B64-1AD7-4A95-8B43-67631A7A08F9}" type="presParOf" srcId="{6DDED939-F8C1-467D-B66F-ACDEBBD2F287}" destId="{7483E001-8CD0-4BD4-934D-74834AD2DA17}" srcOrd="1" destOrd="0" presId="urn:microsoft.com/office/officeart/2005/8/layout/process4"/>
    <dgm:cxn modelId="{0F04F858-F376-438F-90F1-52D0D2F53AC8}" type="presParOf" srcId="{6DDED939-F8C1-467D-B66F-ACDEBBD2F287}" destId="{B864D8E4-DDCC-4D00-B5E7-12AA4B0FB3ED}" srcOrd="2" destOrd="0" presId="urn:microsoft.com/office/officeart/2005/8/layout/process4"/>
    <dgm:cxn modelId="{2371EE3C-6471-44E1-AB95-EDACF7C7D280}" type="presParOf" srcId="{B864D8E4-DDCC-4D00-B5E7-12AA4B0FB3ED}" destId="{7A65B5D5-BFB5-4216-989E-90DA00321EBF}" srcOrd="0" destOrd="0" presId="urn:microsoft.com/office/officeart/2005/8/layout/process4"/>
    <dgm:cxn modelId="{ED3AACE0-EE5A-4AC5-8785-F5EB6736CCDD}" type="presParOf" srcId="{A51278A3-CCAC-4741-A1BA-FF2DEC55E79A}" destId="{01B87661-1B59-4154-8514-71F5F76924A4}" srcOrd="1" destOrd="0" presId="urn:microsoft.com/office/officeart/2005/8/layout/process4"/>
    <dgm:cxn modelId="{68B928CD-7D7D-4676-9FBB-BBF8ABFAF989}" type="presParOf" srcId="{A51278A3-CCAC-4741-A1BA-FF2DEC55E79A}" destId="{6F7A26ED-5574-4A73-93ED-CC8E59CD34AA}" srcOrd="2" destOrd="0" presId="urn:microsoft.com/office/officeart/2005/8/layout/process4"/>
    <dgm:cxn modelId="{BC6F0A8C-9CE1-42BE-989B-C9E992B24C50}" type="presParOf" srcId="{6F7A26ED-5574-4A73-93ED-CC8E59CD34AA}" destId="{D45A254A-99D4-45C6-8C8E-9AC7255CA9CA}" srcOrd="0" destOrd="0" presId="urn:microsoft.com/office/officeart/2005/8/layout/process4"/>
    <dgm:cxn modelId="{5FB253B5-69A8-447A-9684-F078C99BB3F4}" type="presParOf" srcId="{6F7A26ED-5574-4A73-93ED-CC8E59CD34AA}" destId="{7F68BC53-936F-4E24-8BF9-2933845BF412}" srcOrd="1" destOrd="0" presId="urn:microsoft.com/office/officeart/2005/8/layout/process4"/>
    <dgm:cxn modelId="{55069267-D236-4FB3-8778-BC1050013744}" type="presParOf" srcId="{6F7A26ED-5574-4A73-93ED-CC8E59CD34AA}" destId="{49B40B04-BECB-4193-89A6-B28252BED10D}" srcOrd="2" destOrd="0" presId="urn:microsoft.com/office/officeart/2005/8/layout/process4"/>
    <dgm:cxn modelId="{D00856D7-EB44-4955-B732-E13B91EEC74F}" type="presParOf" srcId="{49B40B04-BECB-4193-89A6-B28252BED10D}" destId="{FB8B57CB-53D0-46D5-8094-B7537222780B}"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43B2A-0C4F-4666-A9C5-F168DC7451CC}">
      <dsp:nvSpPr>
        <dsp:cNvPr id="0" name=""/>
        <dsp:cNvSpPr/>
      </dsp:nvSpPr>
      <dsp:spPr>
        <a:xfrm rot="16200000">
          <a:off x="-351186" y="352228"/>
          <a:ext cx="3412668" cy="2708211"/>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s-EC" sz="1600" kern="1200" dirty="0" smtClean="0"/>
            <a:t>Analizar la aplicación de la Ley Orgánica de Apoyo Humanitario y su influencia en la liquidez de los bancos medianos, mediante la revisión de la información que reposa en la Superintendencia de bancos.</a:t>
          </a:r>
          <a:endParaRPr lang="es-EC" sz="1600" kern="1200" dirty="0"/>
        </a:p>
      </dsp:txBody>
      <dsp:txXfrm rot="5400000">
        <a:off x="1043" y="682533"/>
        <a:ext cx="2708211" cy="2047600"/>
      </dsp:txXfrm>
    </dsp:sp>
    <dsp:sp modelId="{7D114643-BCC8-4659-BAD6-7BDB9F64C501}">
      <dsp:nvSpPr>
        <dsp:cNvPr id="0" name=""/>
        <dsp:cNvSpPr/>
      </dsp:nvSpPr>
      <dsp:spPr>
        <a:xfrm rot="16200000">
          <a:off x="2560140" y="352228"/>
          <a:ext cx="3412668" cy="2708211"/>
        </a:xfrm>
        <a:prstGeom prst="flowChartManualOperation">
          <a:avLst/>
        </a:prstGeom>
        <a:solidFill>
          <a:schemeClr val="accent5">
            <a:hueOff val="167073"/>
            <a:satOff val="4598"/>
            <a:lumOff val="5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s-EC" sz="1600" kern="1200" dirty="0" smtClean="0"/>
            <a:t>Establecer la metodología de investigación adecuada para el análisis de la liquidez de los bancos medianos, la cual permita establecer las variables, técnicas, métodos y procedimientos para la investigación.</a:t>
          </a:r>
          <a:endParaRPr lang="es-EC" sz="1600" kern="1200" dirty="0">
            <a:latin typeface="Times New Roman" pitchFamily="18" charset="0"/>
            <a:cs typeface="Times New Roman" pitchFamily="18" charset="0"/>
          </a:endParaRPr>
        </a:p>
      </dsp:txBody>
      <dsp:txXfrm rot="5400000">
        <a:off x="2912369" y="682533"/>
        <a:ext cx="2708211" cy="2047600"/>
      </dsp:txXfrm>
    </dsp:sp>
    <dsp:sp modelId="{582F2C65-1179-4FBB-98AF-151943E0BC58}">
      <dsp:nvSpPr>
        <dsp:cNvPr id="0" name=""/>
        <dsp:cNvSpPr/>
      </dsp:nvSpPr>
      <dsp:spPr>
        <a:xfrm rot="16200000">
          <a:off x="5471466" y="352228"/>
          <a:ext cx="3412668" cy="2708211"/>
        </a:xfrm>
        <a:prstGeom prst="flowChartManualOperation">
          <a:avLst/>
        </a:prstGeom>
        <a:solidFill>
          <a:schemeClr val="accent5">
            <a:hueOff val="334146"/>
            <a:satOff val="9197"/>
            <a:lumOff val="1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s-EC" sz="1600" kern="1200" dirty="0" smtClean="0"/>
            <a:t>Determinar el impacto de la liquidez después de la aplicación de la Ley de Apoyo Humanitario, a través de la aplicación de los indicadores de liquidez y morosidad, las mismas que permitan la comprobación de la hipótesis</a:t>
          </a:r>
          <a:endParaRPr lang="es-EC" sz="1600" kern="1200" dirty="0">
            <a:latin typeface="Times New Roman" pitchFamily="18" charset="0"/>
            <a:cs typeface="Times New Roman" pitchFamily="18" charset="0"/>
          </a:endParaRPr>
        </a:p>
      </dsp:txBody>
      <dsp:txXfrm rot="5400000">
        <a:off x="5823695" y="682533"/>
        <a:ext cx="2708211" cy="20476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F3C07-7D75-4E23-868A-C7CE45C1F3D2}">
      <dsp:nvSpPr>
        <dsp:cNvPr id="0" name=""/>
        <dsp:cNvSpPr/>
      </dsp:nvSpPr>
      <dsp:spPr>
        <a:xfrm>
          <a:off x="-6013797" y="-920448"/>
          <a:ext cx="7160944" cy="7160944"/>
        </a:xfrm>
        <a:prstGeom prst="blockArc">
          <a:avLst>
            <a:gd name="adj1" fmla="val 18900000"/>
            <a:gd name="adj2" fmla="val 2700000"/>
            <a:gd name="adj3" fmla="val 302"/>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599282-5FDF-4CC9-AAC6-1EF6E4A4C55A}">
      <dsp:nvSpPr>
        <dsp:cNvPr id="0" name=""/>
        <dsp:cNvSpPr/>
      </dsp:nvSpPr>
      <dsp:spPr>
        <a:xfrm>
          <a:off x="738422" y="532004"/>
          <a:ext cx="7779644" cy="106400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4558" tIns="38100" rIns="38100" bIns="38100" numCol="1" spcCol="1270" anchor="ctr" anchorCtr="0">
          <a:noAutofit/>
        </a:bodyPr>
        <a:lstStyle/>
        <a:p>
          <a:pPr lvl="0" algn="l" defTabSz="666750">
            <a:lnSpc>
              <a:spcPct val="90000"/>
            </a:lnSpc>
            <a:spcBef>
              <a:spcPct val="0"/>
            </a:spcBef>
            <a:spcAft>
              <a:spcPct val="35000"/>
            </a:spcAft>
          </a:pPr>
          <a:r>
            <a:rPr lang="es-EC" sz="1500" b="0" kern="1200" dirty="0" smtClean="0"/>
            <a:t>Se deben mejorar las condiciones para las colocaciones, fomentar el emprendimiento en los clientes, mediante propuestas de financiamiento y análisis de mercado para un mejor rendimiento de las colocaciones y así asegurar su retorno a las instituciones financieras.</a:t>
          </a:r>
          <a:endParaRPr lang="es-ES" sz="1500" kern="1200" dirty="0"/>
        </a:p>
      </dsp:txBody>
      <dsp:txXfrm>
        <a:off x="738422" y="532004"/>
        <a:ext cx="7779644" cy="1064009"/>
      </dsp:txXfrm>
    </dsp:sp>
    <dsp:sp modelId="{60E6ECF0-F900-4E64-8EAA-78F43238DCEE}">
      <dsp:nvSpPr>
        <dsp:cNvPr id="0" name=""/>
        <dsp:cNvSpPr/>
      </dsp:nvSpPr>
      <dsp:spPr>
        <a:xfrm>
          <a:off x="73416" y="399003"/>
          <a:ext cx="1330012" cy="1330012"/>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52FE69-2D54-41AB-8265-1DAF2DCE5AF8}">
      <dsp:nvSpPr>
        <dsp:cNvPr id="0" name=""/>
        <dsp:cNvSpPr/>
      </dsp:nvSpPr>
      <dsp:spPr>
        <a:xfrm>
          <a:off x="1125190" y="2128019"/>
          <a:ext cx="7392877" cy="1064009"/>
        </a:xfrm>
        <a:prstGeom prst="rect">
          <a:avLst/>
        </a:prstGeom>
        <a:solidFill>
          <a:schemeClr val="accent5">
            <a:hueOff val="167073"/>
            <a:satOff val="4598"/>
            <a:lumOff val="5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4558" tIns="38100" rIns="38100" bIns="38100" numCol="1" spcCol="1270" anchor="ctr" anchorCtr="0">
          <a:noAutofit/>
        </a:bodyPr>
        <a:lstStyle/>
        <a:p>
          <a:pPr lvl="0" algn="l" defTabSz="666750">
            <a:lnSpc>
              <a:spcPct val="90000"/>
            </a:lnSpc>
            <a:spcBef>
              <a:spcPct val="0"/>
            </a:spcBef>
            <a:spcAft>
              <a:spcPct val="35000"/>
            </a:spcAft>
          </a:pPr>
          <a:r>
            <a:rPr lang="es-EC" sz="1500" b="0" kern="1200" dirty="0" smtClean="0"/>
            <a:t>La creación de nuevos productos para incrementar las colocaciones, permitiendo de esta forma incrementar los ingresos por colocaciones y pagos en menor tiempo de las instituciones financieras.</a:t>
          </a:r>
          <a:endParaRPr lang="es-ES" sz="1500" kern="1200" dirty="0"/>
        </a:p>
      </dsp:txBody>
      <dsp:txXfrm>
        <a:off x="1125190" y="2128019"/>
        <a:ext cx="7392877" cy="1064009"/>
      </dsp:txXfrm>
    </dsp:sp>
    <dsp:sp modelId="{469D3749-E3DC-4E71-85BB-5935A94322CB}">
      <dsp:nvSpPr>
        <dsp:cNvPr id="0" name=""/>
        <dsp:cNvSpPr/>
      </dsp:nvSpPr>
      <dsp:spPr>
        <a:xfrm>
          <a:off x="460184" y="1995018"/>
          <a:ext cx="1330012" cy="1330012"/>
        </a:xfrm>
        <a:prstGeom prst="ellipse">
          <a:avLst/>
        </a:prstGeom>
        <a:solidFill>
          <a:schemeClr val="lt1">
            <a:hueOff val="0"/>
            <a:satOff val="0"/>
            <a:lumOff val="0"/>
            <a:alphaOff val="0"/>
          </a:schemeClr>
        </a:solidFill>
        <a:ln w="25400" cap="flat" cmpd="sng" algn="ctr">
          <a:solidFill>
            <a:schemeClr val="accent5">
              <a:hueOff val="167073"/>
              <a:satOff val="4598"/>
              <a:lumOff val="5784"/>
              <a:alphaOff val="0"/>
            </a:schemeClr>
          </a:solidFill>
          <a:prstDash val="solid"/>
        </a:ln>
        <a:effectLst/>
      </dsp:spPr>
      <dsp:style>
        <a:lnRef idx="2">
          <a:scrgbClr r="0" g="0" b="0"/>
        </a:lnRef>
        <a:fillRef idx="1">
          <a:scrgbClr r="0" g="0" b="0"/>
        </a:fillRef>
        <a:effectRef idx="0">
          <a:scrgbClr r="0" g="0" b="0"/>
        </a:effectRef>
        <a:fontRef idx="minor"/>
      </dsp:style>
    </dsp:sp>
    <dsp:sp modelId="{0EC4E2B2-3D55-492D-A5E2-1FF657152942}">
      <dsp:nvSpPr>
        <dsp:cNvPr id="0" name=""/>
        <dsp:cNvSpPr/>
      </dsp:nvSpPr>
      <dsp:spPr>
        <a:xfrm>
          <a:off x="738422" y="3724033"/>
          <a:ext cx="7779644" cy="1064009"/>
        </a:xfrm>
        <a:prstGeom prst="rect">
          <a:avLst/>
        </a:prstGeom>
        <a:solidFill>
          <a:schemeClr val="accent5">
            <a:hueOff val="334146"/>
            <a:satOff val="9197"/>
            <a:lumOff val="1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4558" tIns="38100" rIns="38100" bIns="38100" numCol="1" spcCol="1270" anchor="ctr" anchorCtr="0">
          <a:noAutofit/>
        </a:bodyPr>
        <a:lstStyle/>
        <a:p>
          <a:pPr lvl="0" algn="l" defTabSz="666750">
            <a:lnSpc>
              <a:spcPct val="90000"/>
            </a:lnSpc>
            <a:spcBef>
              <a:spcPct val="0"/>
            </a:spcBef>
            <a:spcAft>
              <a:spcPct val="35000"/>
            </a:spcAft>
          </a:pPr>
          <a:r>
            <a:rPr lang="es-EC" sz="1500" b="0" kern="1200" dirty="0" smtClean="0"/>
            <a:t>Las instituciones financieras deben trabajar en nuevas propuestas de pagos y financiamientos a fin de que los clientes que caigan en mora, no sean afectados por la política de crédito, es decir proponer al cliente nuevas vías de pago para que este no pierda su capacidad de endeudamiento, y como es reciproco el banco tampoco pierda potenciales clientes e ingresos.</a:t>
          </a:r>
          <a:endParaRPr lang="es-ES" sz="1500" kern="1200" dirty="0"/>
        </a:p>
      </dsp:txBody>
      <dsp:txXfrm>
        <a:off x="738422" y="3724033"/>
        <a:ext cx="7779644" cy="1064009"/>
      </dsp:txXfrm>
    </dsp:sp>
    <dsp:sp modelId="{9BF17F72-39EC-48CD-AAE4-1E982B95052A}">
      <dsp:nvSpPr>
        <dsp:cNvPr id="0" name=""/>
        <dsp:cNvSpPr/>
      </dsp:nvSpPr>
      <dsp:spPr>
        <a:xfrm>
          <a:off x="73416" y="3591032"/>
          <a:ext cx="1330012" cy="1330012"/>
        </a:xfrm>
        <a:prstGeom prst="ellipse">
          <a:avLst/>
        </a:prstGeom>
        <a:solidFill>
          <a:schemeClr val="lt1">
            <a:hueOff val="0"/>
            <a:satOff val="0"/>
            <a:lumOff val="0"/>
            <a:alphaOff val="0"/>
          </a:schemeClr>
        </a:solidFill>
        <a:ln w="25400" cap="flat" cmpd="sng" algn="ctr">
          <a:solidFill>
            <a:schemeClr val="accent5">
              <a:hueOff val="334146"/>
              <a:satOff val="9197"/>
              <a:lumOff val="1156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7D3F1-CDCC-434F-AAD7-5684D72706ED}">
      <dsp:nvSpPr>
        <dsp:cNvPr id="0" name=""/>
        <dsp:cNvSpPr/>
      </dsp:nvSpPr>
      <dsp:spPr>
        <a:xfrm>
          <a:off x="1598243" y="623"/>
          <a:ext cx="7536448" cy="1275155"/>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a:lnSpc>
              <a:spcPct val="90000"/>
            </a:lnSpc>
            <a:spcBef>
              <a:spcPct val="0"/>
            </a:spcBef>
            <a:spcAft>
              <a:spcPct val="15000"/>
            </a:spcAft>
            <a:buChar char="••"/>
          </a:pPr>
          <a:r>
            <a:rPr lang="es-EC" sz="1800" kern="1200" dirty="0" smtClean="0"/>
            <a:t>Determinar la incidencia de la aplicación de la Ley Orgánica de Apoyo Humanitario en la liquidez de los bancos medianos de Ecuador a través del análisis de la información que reposa en la Superintendencia de Bancos</a:t>
          </a:r>
          <a:r>
            <a:rPr lang="es-EC" sz="2400" kern="1200" dirty="0" smtClean="0"/>
            <a:t>.</a:t>
          </a:r>
          <a:endParaRPr lang="es-EC" sz="2400" kern="1200" dirty="0">
            <a:latin typeface="+mn-lt"/>
          </a:endParaRPr>
        </a:p>
      </dsp:txBody>
      <dsp:txXfrm>
        <a:off x="1598243" y="160017"/>
        <a:ext cx="7058265" cy="956367"/>
      </dsp:txXfrm>
    </dsp:sp>
    <dsp:sp modelId="{FD325CCE-D871-4766-ADA7-1054B5EBE8C8}">
      <dsp:nvSpPr>
        <dsp:cNvPr id="0" name=""/>
        <dsp:cNvSpPr/>
      </dsp:nvSpPr>
      <dsp:spPr>
        <a:xfrm>
          <a:off x="0" y="0"/>
          <a:ext cx="1588934" cy="127515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kern="1200" dirty="0"/>
            <a:t>Objetivo General</a:t>
          </a:r>
        </a:p>
      </dsp:txBody>
      <dsp:txXfrm>
        <a:off x="62248" y="62248"/>
        <a:ext cx="1464438" cy="1150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F7187-6B90-432B-AFAE-366C9A19C13B}">
      <dsp:nvSpPr>
        <dsp:cNvPr id="0" name=""/>
        <dsp:cNvSpPr/>
      </dsp:nvSpPr>
      <dsp:spPr>
        <a:xfrm>
          <a:off x="262898" y="2283"/>
          <a:ext cx="3161217" cy="235978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14:m xmlns:a14="http://schemas.microsoft.com/office/drawing/2010/main">
            <m:oMath xmlns:m="http://schemas.openxmlformats.org/officeDocument/2006/math">
              <m:sSub>
                <m:sSubPr>
                  <m:ctrlPr>
                    <a:rPr lang="es-EC" sz="2300" i="1" kern="1200" smtClean="0">
                      <a:latin typeface="Cambria Math" panose="02040503050406030204" pitchFamily="18" charset="0"/>
                    </a:rPr>
                  </m:ctrlPr>
                </m:sSubPr>
                <m:e>
                  <m:r>
                    <a:rPr lang="es-EC" sz="2300" b="0" i="1" kern="1200" smtClean="0">
                      <a:latin typeface="Cambria Math"/>
                    </a:rPr>
                    <m:t>𝐻</m:t>
                  </m:r>
                </m:e>
                <m:sub>
                  <m:r>
                    <a:rPr lang="es-EC" sz="2300" b="0" i="1" kern="1200" smtClean="0">
                      <a:latin typeface="Cambria Math" panose="02040503050406030204" pitchFamily="18" charset="0"/>
                    </a:rPr>
                    <m:t>𝑂</m:t>
                  </m:r>
                  <m:r>
                    <a:rPr lang="es-EC" sz="2300" b="0" i="1" kern="1200" smtClean="0">
                      <a:latin typeface="Cambria Math"/>
                    </a:rPr>
                    <m:t>  </m:t>
                  </m:r>
                </m:sub>
              </m:sSub>
            </m:oMath>
          </a14:m>
          <a:r>
            <a:rPr lang="es-EC" sz="2300" kern="1200" dirty="0" smtClean="0"/>
            <a:t>.  La aplicación de la Ley Orgánica de Apoyo Humanitario afecta la liquidez de los bancos medianos en el Ecuador.</a:t>
          </a:r>
          <a:endParaRPr lang="es-EC" sz="2300" kern="1200" dirty="0"/>
        </a:p>
      </dsp:txBody>
      <dsp:txXfrm>
        <a:off x="318191" y="57576"/>
        <a:ext cx="3050631" cy="2304489"/>
      </dsp:txXfrm>
    </dsp:sp>
    <dsp:sp modelId="{64A70AD0-4A36-4A23-B82D-ACE0CC7648B2}">
      <dsp:nvSpPr>
        <dsp:cNvPr id="0" name=""/>
        <dsp:cNvSpPr/>
      </dsp:nvSpPr>
      <dsp:spPr>
        <a:xfrm>
          <a:off x="262898" y="2362065"/>
          <a:ext cx="3161217" cy="1014706"/>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82550" bIns="0" numCol="1" spcCol="1270" anchor="ctr" anchorCtr="0">
          <a:noAutofit/>
        </a:bodyPr>
        <a:lstStyle/>
        <a:p>
          <a:pPr lvl="0" algn="l" defTabSz="2889250">
            <a:lnSpc>
              <a:spcPct val="90000"/>
            </a:lnSpc>
            <a:spcBef>
              <a:spcPct val="0"/>
            </a:spcBef>
            <a:spcAft>
              <a:spcPct val="35000"/>
            </a:spcAft>
          </a:pPr>
          <a:r>
            <a:rPr lang="es-EC" sz="6500" kern="1200" dirty="0" smtClean="0"/>
            <a:t> </a:t>
          </a:r>
          <a:endParaRPr lang="es-EC" sz="6500" kern="1200" dirty="0"/>
        </a:p>
      </dsp:txBody>
      <dsp:txXfrm>
        <a:off x="262898" y="2362065"/>
        <a:ext cx="2226209" cy="1014706"/>
      </dsp:txXfrm>
    </dsp:sp>
    <dsp:sp modelId="{2BAAB911-3252-49CC-B0A3-F2E06A9FF02B}">
      <dsp:nvSpPr>
        <dsp:cNvPr id="0" name=""/>
        <dsp:cNvSpPr/>
      </dsp:nvSpPr>
      <dsp:spPr>
        <a:xfrm>
          <a:off x="2578533" y="2523242"/>
          <a:ext cx="1106426" cy="110642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5000" r="-35000"/>
          </a:stretch>
        </a:blip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BF3A1E-1840-40F4-8A87-F21BD3622A46}">
      <dsp:nvSpPr>
        <dsp:cNvPr id="0" name=""/>
        <dsp:cNvSpPr/>
      </dsp:nvSpPr>
      <dsp:spPr>
        <a:xfrm>
          <a:off x="3959070" y="2283"/>
          <a:ext cx="3161217" cy="235978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5">
              <a:hueOff val="334146"/>
              <a:satOff val="9197"/>
              <a:lumOff val="1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14:m xmlns:a14="http://schemas.microsoft.com/office/drawing/2010/main">
            <m:oMath xmlns:m="http://schemas.openxmlformats.org/officeDocument/2006/math">
              <m:sSub>
                <m:sSubPr>
                  <m:ctrlPr>
                    <a:rPr lang="es-EC" sz="2300" i="1" kern="1200" smtClean="0">
                      <a:latin typeface="Cambria Math" panose="02040503050406030204" pitchFamily="18" charset="0"/>
                    </a:rPr>
                  </m:ctrlPr>
                </m:sSubPr>
                <m:e>
                  <m:r>
                    <a:rPr lang="es-EC" sz="2300" b="0" i="1" kern="1200" smtClean="0">
                      <a:latin typeface="Cambria Math"/>
                    </a:rPr>
                    <m:t>𝐻</m:t>
                  </m:r>
                </m:e>
                <m:sub>
                  <m:r>
                    <a:rPr lang="es-EC" sz="2300" b="0" i="1" kern="1200" smtClean="0">
                      <a:latin typeface="Cambria Math" panose="02040503050406030204" pitchFamily="18" charset="0"/>
                    </a:rPr>
                    <m:t>1</m:t>
                  </m:r>
                  <m:r>
                    <a:rPr lang="es-EC" sz="2300" b="0" i="1" kern="1200" smtClean="0">
                      <a:latin typeface="Cambria Math"/>
                    </a:rPr>
                    <m:t>  </m:t>
                  </m:r>
                </m:sub>
              </m:sSub>
            </m:oMath>
          </a14:m>
          <a:r>
            <a:rPr lang="es-EC" sz="2300" kern="1200" dirty="0" smtClean="0"/>
            <a:t>La aplicación de la Ley Orgánica de Apoyo Humanitario no afecta la liquidez de los bancos medianos en el Ecuador.</a:t>
          </a:r>
          <a:endParaRPr lang="es-EC" sz="2300" kern="1200" dirty="0"/>
        </a:p>
      </dsp:txBody>
      <dsp:txXfrm>
        <a:off x="4014363" y="57576"/>
        <a:ext cx="3050631" cy="2304489"/>
      </dsp:txXfrm>
    </dsp:sp>
    <dsp:sp modelId="{6885F7F2-FC6D-4667-BAA5-2E9B7E4B7D20}">
      <dsp:nvSpPr>
        <dsp:cNvPr id="0" name=""/>
        <dsp:cNvSpPr/>
      </dsp:nvSpPr>
      <dsp:spPr>
        <a:xfrm>
          <a:off x="3959070" y="2362065"/>
          <a:ext cx="3161217" cy="1014706"/>
        </a:xfrm>
        <a:prstGeom prst="rect">
          <a:avLst/>
        </a:prstGeom>
        <a:solidFill>
          <a:schemeClr val="accent5">
            <a:hueOff val="334146"/>
            <a:satOff val="9197"/>
            <a:lumOff val="11569"/>
            <a:alphaOff val="0"/>
          </a:schemeClr>
        </a:solidFill>
        <a:ln w="25400" cap="flat" cmpd="sng" algn="ctr">
          <a:solidFill>
            <a:schemeClr val="accent5">
              <a:hueOff val="334146"/>
              <a:satOff val="9197"/>
              <a:lumOff val="1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82550" bIns="0" numCol="1" spcCol="1270" anchor="ctr" anchorCtr="0">
          <a:noAutofit/>
        </a:bodyPr>
        <a:lstStyle/>
        <a:p>
          <a:pPr lvl="0" algn="l" defTabSz="2889250">
            <a:lnSpc>
              <a:spcPct val="90000"/>
            </a:lnSpc>
            <a:spcBef>
              <a:spcPct val="0"/>
            </a:spcBef>
            <a:spcAft>
              <a:spcPct val="35000"/>
            </a:spcAft>
          </a:pPr>
          <a:endParaRPr lang="es-EC" sz="6500" kern="1200" dirty="0"/>
        </a:p>
      </dsp:txBody>
      <dsp:txXfrm>
        <a:off x="3959070" y="2362065"/>
        <a:ext cx="2226209" cy="1014706"/>
      </dsp:txXfrm>
    </dsp:sp>
    <dsp:sp modelId="{F4E1A5E6-A815-44F0-9BA7-23DB46BF2EA3}">
      <dsp:nvSpPr>
        <dsp:cNvPr id="0" name=""/>
        <dsp:cNvSpPr/>
      </dsp:nvSpPr>
      <dsp:spPr>
        <a:xfrm>
          <a:off x="6274705" y="2523242"/>
          <a:ext cx="1106426" cy="1106426"/>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64000" r="-64000"/>
          </a:stretch>
        </a:blip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55AD3-F6D4-4E6D-88AF-CBB9772A4762}">
      <dsp:nvSpPr>
        <dsp:cNvPr id="0" name=""/>
        <dsp:cNvSpPr/>
      </dsp:nvSpPr>
      <dsp:spPr>
        <a:xfrm>
          <a:off x="1484715" y="2323740"/>
          <a:ext cx="2780580" cy="1854647"/>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es-EC" sz="1500" kern="1200" dirty="0" smtClean="0"/>
            <a:t>Se incentiva a la productividad mediante créditos productivos, que permitan la reactivación de la economía y proteger el empleo.</a:t>
          </a:r>
          <a:endParaRPr lang="es-ES" sz="1500" kern="1200" dirty="0"/>
        </a:p>
      </dsp:txBody>
      <dsp:txXfrm>
        <a:off x="1929607" y="2323740"/>
        <a:ext cx="2335687" cy="1854647"/>
      </dsp:txXfrm>
    </dsp:sp>
    <dsp:sp modelId="{31296AE6-CDF8-4BDF-A6C0-326D8F4876B8}">
      <dsp:nvSpPr>
        <dsp:cNvPr id="0" name=""/>
        <dsp:cNvSpPr/>
      </dsp:nvSpPr>
      <dsp:spPr>
        <a:xfrm>
          <a:off x="1738" y="1582252"/>
          <a:ext cx="1853720" cy="185372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178050">
            <a:lnSpc>
              <a:spcPct val="90000"/>
            </a:lnSpc>
            <a:spcBef>
              <a:spcPct val="0"/>
            </a:spcBef>
            <a:spcAft>
              <a:spcPct val="35000"/>
            </a:spcAft>
          </a:pPr>
          <a:r>
            <a:rPr lang="es-ES" sz="4900" kern="1200" dirty="0" smtClean="0"/>
            <a:t>Art. 10</a:t>
          </a:r>
          <a:endParaRPr lang="es-ES" sz="4900" kern="1200" dirty="0"/>
        </a:p>
      </dsp:txBody>
      <dsp:txXfrm>
        <a:off x="273209" y="1853723"/>
        <a:ext cx="1310778" cy="1310778"/>
      </dsp:txXfrm>
    </dsp:sp>
    <dsp:sp modelId="{447BB048-E882-446F-A857-E120BD275D58}">
      <dsp:nvSpPr>
        <dsp:cNvPr id="0" name=""/>
        <dsp:cNvSpPr/>
      </dsp:nvSpPr>
      <dsp:spPr>
        <a:xfrm>
          <a:off x="6119016" y="2323740"/>
          <a:ext cx="2780580" cy="1854647"/>
        </a:xfrm>
        <a:prstGeom prst="rect">
          <a:avLst/>
        </a:prstGeom>
        <a:solidFill>
          <a:schemeClr val="accent4">
            <a:tint val="40000"/>
            <a:alpha val="90000"/>
            <a:hueOff val="-21235080"/>
            <a:satOff val="-30483"/>
            <a:lumOff val="-4230"/>
            <a:alphaOff val="0"/>
          </a:schemeClr>
        </a:solidFill>
        <a:ln w="25400" cap="flat" cmpd="sng" algn="ctr">
          <a:solidFill>
            <a:schemeClr val="accent4">
              <a:tint val="40000"/>
              <a:alpha val="90000"/>
              <a:hueOff val="-21235080"/>
              <a:satOff val="-30483"/>
              <a:lumOff val="-42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es-EC" sz="1500" kern="1200" dirty="0" smtClean="0"/>
            <a:t>La Junta de Política y Regulación Monetaria debía revisar y analizar las tasas de interés a fin de viabilizar los procesos de otorgamiento de créditos.</a:t>
          </a:r>
          <a:endParaRPr lang="es-ES" sz="1500" kern="1200" dirty="0"/>
        </a:p>
      </dsp:txBody>
      <dsp:txXfrm>
        <a:off x="6563909" y="2323740"/>
        <a:ext cx="2335687" cy="1854647"/>
      </dsp:txXfrm>
    </dsp:sp>
    <dsp:sp modelId="{BEC585D4-C173-476B-8BE7-57DF154F02AA}">
      <dsp:nvSpPr>
        <dsp:cNvPr id="0" name=""/>
        <dsp:cNvSpPr/>
      </dsp:nvSpPr>
      <dsp:spPr>
        <a:xfrm>
          <a:off x="4636040" y="1582252"/>
          <a:ext cx="1853720" cy="1853720"/>
        </a:xfrm>
        <a:prstGeom prst="ellipse">
          <a:avLst/>
        </a:prstGeom>
        <a:solidFill>
          <a:schemeClr val="accent4">
            <a:hueOff val="-20991160"/>
            <a:satOff val="1799"/>
            <a:lumOff val="-209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178050">
            <a:lnSpc>
              <a:spcPct val="90000"/>
            </a:lnSpc>
            <a:spcBef>
              <a:spcPct val="0"/>
            </a:spcBef>
            <a:spcAft>
              <a:spcPct val="35000"/>
            </a:spcAft>
          </a:pPr>
          <a:r>
            <a:rPr lang="es-ES" sz="4900" kern="1200" dirty="0" smtClean="0"/>
            <a:t>Art. 11</a:t>
          </a:r>
          <a:endParaRPr lang="es-ES" sz="4900" kern="1200" dirty="0"/>
        </a:p>
      </dsp:txBody>
      <dsp:txXfrm>
        <a:off x="4907511" y="1853723"/>
        <a:ext cx="1310778" cy="13107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64D68-959F-4F3E-9C21-ABF50659E636}">
      <dsp:nvSpPr>
        <dsp:cNvPr id="0" name=""/>
        <dsp:cNvSpPr/>
      </dsp:nvSpPr>
      <dsp:spPr>
        <a:xfrm>
          <a:off x="1639007" y="2371333"/>
          <a:ext cx="538870" cy="1126383"/>
        </a:xfrm>
        <a:custGeom>
          <a:avLst/>
          <a:gdLst/>
          <a:ahLst/>
          <a:cxnLst/>
          <a:rect l="0" t="0" r="0" b="0"/>
          <a:pathLst>
            <a:path>
              <a:moveTo>
                <a:pt x="0" y="0"/>
              </a:moveTo>
              <a:lnTo>
                <a:pt x="269435" y="0"/>
              </a:lnTo>
              <a:lnTo>
                <a:pt x="269435" y="1126383"/>
              </a:lnTo>
              <a:lnTo>
                <a:pt x="538870" y="112638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1877227" y="2903309"/>
        <a:ext cx="62432" cy="62432"/>
      </dsp:txXfrm>
    </dsp:sp>
    <dsp:sp modelId="{132EA92B-EB00-43C4-A6B8-B86F10C6D15D}">
      <dsp:nvSpPr>
        <dsp:cNvPr id="0" name=""/>
        <dsp:cNvSpPr/>
      </dsp:nvSpPr>
      <dsp:spPr>
        <a:xfrm>
          <a:off x="5133508" y="2325613"/>
          <a:ext cx="591126" cy="91440"/>
        </a:xfrm>
        <a:custGeom>
          <a:avLst/>
          <a:gdLst/>
          <a:ahLst/>
          <a:cxnLst/>
          <a:rect l="0" t="0" r="0" b="0"/>
          <a:pathLst>
            <a:path>
              <a:moveTo>
                <a:pt x="0" y="45720"/>
              </a:moveTo>
              <a:lnTo>
                <a:pt x="591126"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5414293" y="2356555"/>
        <a:ext cx="29556" cy="29556"/>
      </dsp:txXfrm>
    </dsp:sp>
    <dsp:sp modelId="{C926B25A-B9DB-41E7-90CD-71A7A8B3D449}">
      <dsp:nvSpPr>
        <dsp:cNvPr id="0" name=""/>
        <dsp:cNvSpPr/>
      </dsp:nvSpPr>
      <dsp:spPr>
        <a:xfrm>
          <a:off x="1639007" y="2325613"/>
          <a:ext cx="538870" cy="91440"/>
        </a:xfrm>
        <a:custGeom>
          <a:avLst/>
          <a:gdLst/>
          <a:ahLst/>
          <a:cxnLst/>
          <a:rect l="0" t="0" r="0" b="0"/>
          <a:pathLst>
            <a:path>
              <a:moveTo>
                <a:pt x="0" y="45720"/>
              </a:moveTo>
              <a:lnTo>
                <a:pt x="538870"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1894971" y="2357861"/>
        <a:ext cx="26943" cy="26943"/>
      </dsp:txXfrm>
    </dsp:sp>
    <dsp:sp modelId="{7020C728-7C1A-45F2-AE1F-29D6D14C13D5}">
      <dsp:nvSpPr>
        <dsp:cNvPr id="0" name=""/>
        <dsp:cNvSpPr/>
      </dsp:nvSpPr>
      <dsp:spPr>
        <a:xfrm>
          <a:off x="5133508" y="1199230"/>
          <a:ext cx="591126" cy="91440"/>
        </a:xfrm>
        <a:custGeom>
          <a:avLst/>
          <a:gdLst/>
          <a:ahLst/>
          <a:cxnLst/>
          <a:rect l="0" t="0" r="0" b="0"/>
          <a:pathLst>
            <a:path>
              <a:moveTo>
                <a:pt x="0" y="45720"/>
              </a:moveTo>
              <a:lnTo>
                <a:pt x="591126"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5414293" y="1230171"/>
        <a:ext cx="29556" cy="29556"/>
      </dsp:txXfrm>
    </dsp:sp>
    <dsp:sp modelId="{9642277B-95D2-49E2-BF77-BD7C294A7F64}">
      <dsp:nvSpPr>
        <dsp:cNvPr id="0" name=""/>
        <dsp:cNvSpPr/>
      </dsp:nvSpPr>
      <dsp:spPr>
        <a:xfrm>
          <a:off x="1639007" y="1244950"/>
          <a:ext cx="538870" cy="1126383"/>
        </a:xfrm>
        <a:custGeom>
          <a:avLst/>
          <a:gdLst/>
          <a:ahLst/>
          <a:cxnLst/>
          <a:rect l="0" t="0" r="0" b="0"/>
          <a:pathLst>
            <a:path>
              <a:moveTo>
                <a:pt x="0" y="1126383"/>
              </a:moveTo>
              <a:lnTo>
                <a:pt x="269435" y="1126383"/>
              </a:lnTo>
              <a:lnTo>
                <a:pt x="269435" y="0"/>
              </a:lnTo>
              <a:lnTo>
                <a:pt x="538870"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1877227" y="1776925"/>
        <a:ext cx="62432" cy="62432"/>
      </dsp:txXfrm>
    </dsp:sp>
    <dsp:sp modelId="{841DFD5D-ACE2-4533-862A-2E996C2CD1DC}">
      <dsp:nvSpPr>
        <dsp:cNvPr id="0" name=""/>
        <dsp:cNvSpPr/>
      </dsp:nvSpPr>
      <dsp:spPr>
        <a:xfrm rot="16200000">
          <a:off x="-1182878" y="1920780"/>
          <a:ext cx="4742667" cy="90110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smtClean="0"/>
            <a:t>Sistema Financiero Nacional</a:t>
          </a:r>
          <a:endParaRPr lang="es-EC" sz="3200" kern="1200" dirty="0"/>
        </a:p>
      </dsp:txBody>
      <dsp:txXfrm>
        <a:off x="-1182878" y="1920780"/>
        <a:ext cx="4742667" cy="901106"/>
      </dsp:txXfrm>
    </dsp:sp>
    <dsp:sp modelId="{43EEEF4C-9709-4D53-8A0F-3EB2540134F5}">
      <dsp:nvSpPr>
        <dsp:cNvPr id="0" name=""/>
        <dsp:cNvSpPr/>
      </dsp:nvSpPr>
      <dsp:spPr>
        <a:xfrm>
          <a:off x="2177878" y="794396"/>
          <a:ext cx="2955630" cy="90110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smtClean="0"/>
            <a:t>Sistema financiero popular y solidario</a:t>
          </a:r>
          <a:endParaRPr lang="es-EC" sz="1800" kern="1200" dirty="0"/>
        </a:p>
      </dsp:txBody>
      <dsp:txXfrm>
        <a:off x="2177878" y="794396"/>
        <a:ext cx="2955630" cy="901106"/>
      </dsp:txXfrm>
    </dsp:sp>
    <dsp:sp modelId="{3F42D2F0-1AC5-408B-8C87-0E92962FCDA2}">
      <dsp:nvSpPr>
        <dsp:cNvPr id="0" name=""/>
        <dsp:cNvSpPr/>
      </dsp:nvSpPr>
      <dsp:spPr>
        <a:xfrm>
          <a:off x="5724634" y="794396"/>
          <a:ext cx="2955630" cy="90110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smtClean="0"/>
            <a:t>Cooperativas de ahorro y crédito, mutualistas, bancos comunales y cajas de ahorro</a:t>
          </a:r>
          <a:endParaRPr lang="es-EC" sz="1800" kern="1200" dirty="0"/>
        </a:p>
      </dsp:txBody>
      <dsp:txXfrm>
        <a:off x="5724634" y="794396"/>
        <a:ext cx="2955630" cy="901106"/>
      </dsp:txXfrm>
    </dsp:sp>
    <dsp:sp modelId="{B98AB829-9290-41B2-A4AC-95DE180EF4A8}">
      <dsp:nvSpPr>
        <dsp:cNvPr id="0" name=""/>
        <dsp:cNvSpPr/>
      </dsp:nvSpPr>
      <dsp:spPr>
        <a:xfrm>
          <a:off x="2177878" y="1920780"/>
          <a:ext cx="2955630" cy="90110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smtClean="0"/>
            <a:t>Sector financiero privado</a:t>
          </a:r>
          <a:endParaRPr lang="es-EC" sz="1800" kern="1200" dirty="0"/>
        </a:p>
      </dsp:txBody>
      <dsp:txXfrm>
        <a:off x="2177878" y="1920780"/>
        <a:ext cx="2955630" cy="901106"/>
      </dsp:txXfrm>
    </dsp:sp>
    <dsp:sp modelId="{FD194CDC-B4AA-4351-9AB6-27C4E76373D3}">
      <dsp:nvSpPr>
        <dsp:cNvPr id="0" name=""/>
        <dsp:cNvSpPr/>
      </dsp:nvSpPr>
      <dsp:spPr>
        <a:xfrm>
          <a:off x="5724634" y="1920780"/>
          <a:ext cx="2955630" cy="90110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smtClean="0"/>
            <a:t>Bancos, entidades de servicios financieros y de servicios auxiliares</a:t>
          </a:r>
          <a:endParaRPr lang="es-EC" sz="1800" kern="1200" dirty="0"/>
        </a:p>
      </dsp:txBody>
      <dsp:txXfrm>
        <a:off x="5724634" y="1920780"/>
        <a:ext cx="2955630" cy="901106"/>
      </dsp:txXfrm>
    </dsp:sp>
    <dsp:sp modelId="{BCF34C5F-B62B-4850-A79F-37F54D94246A}">
      <dsp:nvSpPr>
        <dsp:cNvPr id="0" name=""/>
        <dsp:cNvSpPr/>
      </dsp:nvSpPr>
      <dsp:spPr>
        <a:xfrm>
          <a:off x="2177878" y="3047163"/>
          <a:ext cx="2955630" cy="90110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smtClean="0"/>
            <a:t>Sector financiero público</a:t>
          </a:r>
          <a:endParaRPr lang="es-EC" sz="1800" kern="1200" dirty="0"/>
        </a:p>
      </dsp:txBody>
      <dsp:txXfrm>
        <a:off x="2177878" y="3047163"/>
        <a:ext cx="2955630" cy="9011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6E95A-CA18-4814-859C-06D4DE089D95}">
      <dsp:nvSpPr>
        <dsp:cNvPr id="0" name=""/>
        <dsp:cNvSpPr/>
      </dsp:nvSpPr>
      <dsp:spPr>
        <a:xfrm>
          <a:off x="4131391" y="3313515"/>
          <a:ext cx="669942" cy="782455"/>
        </a:xfrm>
        <a:custGeom>
          <a:avLst/>
          <a:gdLst/>
          <a:ahLst/>
          <a:cxnLst/>
          <a:rect l="0" t="0" r="0" b="0"/>
          <a:pathLst>
            <a:path>
              <a:moveTo>
                <a:pt x="0" y="0"/>
              </a:moveTo>
              <a:lnTo>
                <a:pt x="0" y="782455"/>
              </a:lnTo>
              <a:lnTo>
                <a:pt x="669942" y="78245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0DD005-3A3E-489C-8C5C-95C9F827F0A0}">
      <dsp:nvSpPr>
        <dsp:cNvPr id="0" name=""/>
        <dsp:cNvSpPr/>
      </dsp:nvSpPr>
      <dsp:spPr>
        <a:xfrm>
          <a:off x="4060353" y="2757870"/>
          <a:ext cx="1841370" cy="289725"/>
        </a:xfrm>
        <a:custGeom>
          <a:avLst/>
          <a:gdLst/>
          <a:ahLst/>
          <a:cxnLst/>
          <a:rect l="0" t="0" r="0" b="0"/>
          <a:pathLst>
            <a:path>
              <a:moveTo>
                <a:pt x="0" y="0"/>
              </a:moveTo>
              <a:lnTo>
                <a:pt x="0" y="144862"/>
              </a:lnTo>
              <a:lnTo>
                <a:pt x="1841370" y="144862"/>
              </a:lnTo>
              <a:lnTo>
                <a:pt x="1841370" y="289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9B36A1-507C-4C7B-9501-AAEF5F3868EE}">
      <dsp:nvSpPr>
        <dsp:cNvPr id="0" name=""/>
        <dsp:cNvSpPr/>
      </dsp:nvSpPr>
      <dsp:spPr>
        <a:xfrm>
          <a:off x="284203" y="3336789"/>
          <a:ext cx="417202" cy="758235"/>
        </a:xfrm>
        <a:custGeom>
          <a:avLst/>
          <a:gdLst/>
          <a:ahLst/>
          <a:cxnLst/>
          <a:rect l="0" t="0" r="0" b="0"/>
          <a:pathLst>
            <a:path>
              <a:moveTo>
                <a:pt x="0" y="0"/>
              </a:moveTo>
              <a:lnTo>
                <a:pt x="0" y="758235"/>
              </a:lnTo>
              <a:lnTo>
                <a:pt x="417202" y="7582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7953AF-F8B3-465F-BEA1-58EB373C4560}">
      <dsp:nvSpPr>
        <dsp:cNvPr id="0" name=""/>
        <dsp:cNvSpPr/>
      </dsp:nvSpPr>
      <dsp:spPr>
        <a:xfrm>
          <a:off x="1396743" y="2757870"/>
          <a:ext cx="2663610" cy="289725"/>
        </a:xfrm>
        <a:custGeom>
          <a:avLst/>
          <a:gdLst/>
          <a:ahLst/>
          <a:cxnLst/>
          <a:rect l="0" t="0" r="0" b="0"/>
          <a:pathLst>
            <a:path>
              <a:moveTo>
                <a:pt x="2663610" y="0"/>
              </a:moveTo>
              <a:lnTo>
                <a:pt x="2663610" y="144862"/>
              </a:lnTo>
              <a:lnTo>
                <a:pt x="0" y="144862"/>
              </a:lnTo>
              <a:lnTo>
                <a:pt x="0" y="289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643032-6602-471E-943B-03E0A02B6CB0}">
      <dsp:nvSpPr>
        <dsp:cNvPr id="0" name=""/>
        <dsp:cNvSpPr/>
      </dsp:nvSpPr>
      <dsp:spPr>
        <a:xfrm>
          <a:off x="4014633" y="1366057"/>
          <a:ext cx="91440" cy="289725"/>
        </a:xfrm>
        <a:custGeom>
          <a:avLst/>
          <a:gdLst/>
          <a:ahLst/>
          <a:cxnLst/>
          <a:rect l="0" t="0" r="0" b="0"/>
          <a:pathLst>
            <a:path>
              <a:moveTo>
                <a:pt x="45720" y="0"/>
              </a:moveTo>
              <a:lnTo>
                <a:pt x="45720" y="28972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89D2A9-478A-47D6-AD12-F605021894C7}">
      <dsp:nvSpPr>
        <dsp:cNvPr id="0" name=""/>
        <dsp:cNvSpPr/>
      </dsp:nvSpPr>
      <dsp:spPr>
        <a:xfrm>
          <a:off x="2441140" y="653188"/>
          <a:ext cx="3238425" cy="71286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a:latin typeface="Arial" panose="020B0604020202020204" pitchFamily="34" charset="0"/>
              <a:ea typeface="Tahoma" panose="020B0604030504040204" pitchFamily="34" charset="0"/>
              <a:cs typeface="Arial" panose="020B0604020202020204" pitchFamily="34" charset="0"/>
            </a:rPr>
            <a:t>Intermediarios financieros</a:t>
          </a:r>
        </a:p>
      </dsp:txBody>
      <dsp:txXfrm>
        <a:off x="2441140" y="653188"/>
        <a:ext cx="3238425" cy="712869"/>
      </dsp:txXfrm>
    </dsp:sp>
    <dsp:sp modelId="{DFEE828C-54D0-4420-965D-1E9E9BE1E64D}">
      <dsp:nvSpPr>
        <dsp:cNvPr id="0" name=""/>
        <dsp:cNvSpPr/>
      </dsp:nvSpPr>
      <dsp:spPr>
        <a:xfrm>
          <a:off x="1888738" y="1655782"/>
          <a:ext cx="4343231" cy="1102087"/>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a:latin typeface="Arial" panose="020B0604020202020204" pitchFamily="34" charset="0"/>
              <a:ea typeface="Tahoma" panose="020B0604030504040204" pitchFamily="34" charset="0"/>
              <a:cs typeface="Arial" panose="020B0604020202020204" pitchFamily="34" charset="0"/>
            </a:rPr>
            <a:t>Son organizaciones que actúan como mediadores entre unidades económicas deficitarias y unidades con excedentes de liquidez</a:t>
          </a:r>
        </a:p>
      </dsp:txBody>
      <dsp:txXfrm>
        <a:off x="1888738" y="1655782"/>
        <a:ext cx="4343231" cy="1102087"/>
      </dsp:txXfrm>
    </dsp:sp>
    <dsp:sp modelId="{98E38A69-1BFE-4D53-8184-9F7C6738CE69}">
      <dsp:nvSpPr>
        <dsp:cNvPr id="0" name=""/>
        <dsp:cNvSpPr/>
      </dsp:nvSpPr>
      <dsp:spPr>
        <a:xfrm>
          <a:off x="6068" y="3047595"/>
          <a:ext cx="2781349" cy="289194"/>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latin typeface="Arial" panose="020B0604020202020204" pitchFamily="34" charset="0"/>
              <a:ea typeface="Tahoma" panose="020B0604030504040204" pitchFamily="34" charset="0"/>
              <a:cs typeface="Arial" panose="020B0604020202020204" pitchFamily="34" charset="0"/>
            </a:rPr>
            <a:t>Captación</a:t>
          </a:r>
          <a:endParaRPr lang="es-EC" sz="1600" kern="1200" dirty="0">
            <a:latin typeface="Arial" panose="020B0604020202020204" pitchFamily="34" charset="0"/>
            <a:ea typeface="Tahoma" panose="020B0604030504040204" pitchFamily="34" charset="0"/>
            <a:cs typeface="Arial" panose="020B0604020202020204" pitchFamily="34" charset="0"/>
          </a:endParaRPr>
        </a:p>
      </dsp:txBody>
      <dsp:txXfrm>
        <a:off x="6068" y="3047595"/>
        <a:ext cx="2781349" cy="289194"/>
      </dsp:txXfrm>
    </dsp:sp>
    <dsp:sp modelId="{A5782C86-30D8-4CA5-92C6-7BF4AD0EAF9B}">
      <dsp:nvSpPr>
        <dsp:cNvPr id="0" name=""/>
        <dsp:cNvSpPr/>
      </dsp:nvSpPr>
      <dsp:spPr>
        <a:xfrm>
          <a:off x="701405" y="3626515"/>
          <a:ext cx="3804135" cy="937020"/>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a:latin typeface="Arial" panose="020B0604020202020204" pitchFamily="34" charset="0"/>
              <a:ea typeface="Tahoma" panose="020B0604030504040204" pitchFamily="34" charset="0"/>
              <a:cs typeface="Arial" panose="020B0604020202020204" pitchFamily="34" charset="0"/>
            </a:rPr>
            <a:t>Bancos comerciales, cooperativas de ahorro y </a:t>
          </a:r>
          <a:r>
            <a:rPr lang="es-EC" sz="1600" kern="1200" dirty="0" smtClean="0">
              <a:latin typeface="Arial" panose="020B0604020202020204" pitchFamily="34" charset="0"/>
              <a:ea typeface="Tahoma" panose="020B0604030504040204" pitchFamily="34" charset="0"/>
              <a:cs typeface="Arial" panose="020B0604020202020204" pitchFamily="34" charset="0"/>
            </a:rPr>
            <a:t>crédito.</a:t>
          </a:r>
          <a:endParaRPr lang="es-EC" sz="1600" kern="1200" dirty="0">
            <a:latin typeface="Arial" panose="020B0604020202020204" pitchFamily="34" charset="0"/>
            <a:ea typeface="Tahoma" panose="020B0604030504040204" pitchFamily="34" charset="0"/>
            <a:cs typeface="Arial" panose="020B0604020202020204" pitchFamily="34" charset="0"/>
          </a:endParaRPr>
        </a:p>
      </dsp:txBody>
      <dsp:txXfrm>
        <a:off x="701405" y="3626515"/>
        <a:ext cx="3804135" cy="937020"/>
      </dsp:txXfrm>
    </dsp:sp>
    <dsp:sp modelId="{B5B9FA2C-F759-4CE8-8891-F6123DE07E52}">
      <dsp:nvSpPr>
        <dsp:cNvPr id="0" name=""/>
        <dsp:cNvSpPr/>
      </dsp:nvSpPr>
      <dsp:spPr>
        <a:xfrm>
          <a:off x="3688808" y="3047595"/>
          <a:ext cx="4425830" cy="265919"/>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latin typeface="Arial" panose="020B0604020202020204" pitchFamily="34" charset="0"/>
              <a:ea typeface="Tahoma" panose="020B0604030504040204" pitchFamily="34" charset="0"/>
              <a:cs typeface="Arial" panose="020B0604020202020204" pitchFamily="34" charset="0"/>
            </a:rPr>
            <a:t>Colocación</a:t>
          </a:r>
          <a:endParaRPr lang="es-EC" sz="1600" kern="1200" dirty="0">
            <a:latin typeface="Arial" panose="020B0604020202020204" pitchFamily="34" charset="0"/>
            <a:ea typeface="Tahoma" panose="020B0604030504040204" pitchFamily="34" charset="0"/>
            <a:cs typeface="Arial" panose="020B0604020202020204" pitchFamily="34" charset="0"/>
          </a:endParaRPr>
        </a:p>
      </dsp:txBody>
      <dsp:txXfrm>
        <a:off x="3688808" y="3047595"/>
        <a:ext cx="4425830" cy="265919"/>
      </dsp:txXfrm>
    </dsp:sp>
    <dsp:sp modelId="{6CD551B0-3B73-4B50-9CC8-55AB20FB3EED}">
      <dsp:nvSpPr>
        <dsp:cNvPr id="0" name=""/>
        <dsp:cNvSpPr/>
      </dsp:nvSpPr>
      <dsp:spPr>
        <a:xfrm>
          <a:off x="4801334" y="3603240"/>
          <a:ext cx="3942996" cy="985459"/>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latin typeface="Arial" panose="020B0604020202020204" pitchFamily="34" charset="0"/>
              <a:ea typeface="Tahoma" panose="020B0604030504040204" pitchFamily="34" charset="0"/>
              <a:cs typeface="Arial" panose="020B0604020202020204" pitchFamily="34" charset="0"/>
            </a:rPr>
            <a:t>Clientes,</a:t>
          </a:r>
          <a:r>
            <a:rPr lang="es-EC" sz="1600" kern="1200" baseline="0" dirty="0" smtClean="0">
              <a:latin typeface="Arial" panose="020B0604020202020204" pitchFamily="34" charset="0"/>
              <a:ea typeface="Tahoma" panose="020B0604030504040204" pitchFamily="34" charset="0"/>
              <a:cs typeface="Arial" panose="020B0604020202020204" pitchFamily="34" charset="0"/>
            </a:rPr>
            <a:t> empresas.</a:t>
          </a:r>
          <a:endParaRPr lang="es-EC" sz="1600" kern="1200" dirty="0">
            <a:latin typeface="Arial" panose="020B0604020202020204" pitchFamily="34" charset="0"/>
            <a:ea typeface="Tahoma" panose="020B0604030504040204" pitchFamily="34" charset="0"/>
            <a:cs typeface="Arial" panose="020B0604020202020204" pitchFamily="34" charset="0"/>
          </a:endParaRPr>
        </a:p>
      </dsp:txBody>
      <dsp:txXfrm>
        <a:off x="4801334" y="3603240"/>
        <a:ext cx="3942996" cy="9854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3E001-8CD0-4BD4-934D-74834AD2DA17}">
      <dsp:nvSpPr>
        <dsp:cNvPr id="0" name=""/>
        <dsp:cNvSpPr/>
      </dsp:nvSpPr>
      <dsp:spPr>
        <a:xfrm>
          <a:off x="0" y="1955728"/>
          <a:ext cx="4148042" cy="1283169"/>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smtClean="0"/>
            <a:t>Modalidad</a:t>
          </a:r>
          <a:endParaRPr lang="es-EC" sz="1500" kern="1200" dirty="0"/>
        </a:p>
      </dsp:txBody>
      <dsp:txXfrm>
        <a:off x="0" y="1955728"/>
        <a:ext cx="4148042" cy="692911"/>
      </dsp:txXfrm>
    </dsp:sp>
    <dsp:sp modelId="{7A65B5D5-BFB5-4216-989E-90DA00321EBF}">
      <dsp:nvSpPr>
        <dsp:cNvPr id="0" name=""/>
        <dsp:cNvSpPr/>
      </dsp:nvSpPr>
      <dsp:spPr>
        <a:xfrm>
          <a:off x="0" y="2622977"/>
          <a:ext cx="4148042" cy="590258"/>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kern="1200" dirty="0" smtClean="0"/>
            <a:t>Documental (Estados financieros)</a:t>
          </a:r>
          <a:endParaRPr lang="es-EC" sz="1500" kern="1200" dirty="0"/>
        </a:p>
      </dsp:txBody>
      <dsp:txXfrm>
        <a:off x="0" y="2622977"/>
        <a:ext cx="4148042" cy="590258"/>
      </dsp:txXfrm>
    </dsp:sp>
    <dsp:sp modelId="{7F68BC53-936F-4E24-8BF9-2933845BF412}">
      <dsp:nvSpPr>
        <dsp:cNvPr id="0" name=""/>
        <dsp:cNvSpPr/>
      </dsp:nvSpPr>
      <dsp:spPr>
        <a:xfrm rot="10800000">
          <a:off x="0" y="0"/>
          <a:ext cx="4148042" cy="1973515"/>
        </a:xfrm>
        <a:prstGeom prst="upArrowCallout">
          <a:avLst/>
        </a:prstGeom>
        <a:solidFill>
          <a:schemeClr val="accent4">
            <a:hueOff val="-20991160"/>
            <a:satOff val="1799"/>
            <a:lumOff val="-2098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t>Enfoque de investigación</a:t>
          </a:r>
          <a:endParaRPr lang="es-EC" sz="1500" kern="1200" dirty="0"/>
        </a:p>
      </dsp:txBody>
      <dsp:txXfrm rot="-10800000">
        <a:off x="0" y="0"/>
        <a:ext cx="4148042" cy="692703"/>
      </dsp:txXfrm>
    </dsp:sp>
    <dsp:sp modelId="{FB8B57CB-53D0-46D5-8094-B7537222780B}">
      <dsp:nvSpPr>
        <dsp:cNvPr id="0" name=""/>
        <dsp:cNvSpPr/>
      </dsp:nvSpPr>
      <dsp:spPr>
        <a:xfrm>
          <a:off x="0" y="694165"/>
          <a:ext cx="4148042" cy="590081"/>
        </a:xfrm>
        <a:prstGeom prst="rect">
          <a:avLst/>
        </a:prstGeom>
        <a:solidFill>
          <a:schemeClr val="accent4">
            <a:tint val="40000"/>
            <a:alpha val="90000"/>
            <a:hueOff val="-21235080"/>
            <a:satOff val="-30483"/>
            <a:lumOff val="-4230"/>
            <a:alphaOff val="0"/>
          </a:schemeClr>
        </a:solidFill>
        <a:ln w="25400" cap="flat" cmpd="sng" algn="ctr">
          <a:solidFill>
            <a:schemeClr val="accent4">
              <a:tint val="40000"/>
              <a:alpha val="90000"/>
              <a:hueOff val="-21235080"/>
              <a:satOff val="-30483"/>
              <a:lumOff val="-42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kern="1200" dirty="0" smtClean="0"/>
            <a:t>Cuantitativo (Indicadores financieros y datos numéricos)</a:t>
          </a:r>
          <a:endParaRPr lang="es-EC" sz="1500" kern="1200" dirty="0"/>
        </a:p>
      </dsp:txBody>
      <dsp:txXfrm>
        <a:off x="0" y="694165"/>
        <a:ext cx="4148042" cy="5900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3E001-8CD0-4BD4-934D-74834AD2DA17}">
      <dsp:nvSpPr>
        <dsp:cNvPr id="0" name=""/>
        <dsp:cNvSpPr/>
      </dsp:nvSpPr>
      <dsp:spPr>
        <a:xfrm>
          <a:off x="0" y="1955728"/>
          <a:ext cx="3808512" cy="128316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smtClean="0"/>
            <a:t>Técnicas de recolección de información</a:t>
          </a:r>
          <a:endParaRPr lang="es-EC" sz="1500" kern="1200" dirty="0"/>
        </a:p>
      </dsp:txBody>
      <dsp:txXfrm>
        <a:off x="0" y="1955728"/>
        <a:ext cx="3808512" cy="692911"/>
      </dsp:txXfrm>
    </dsp:sp>
    <dsp:sp modelId="{7A65B5D5-BFB5-4216-989E-90DA00321EBF}">
      <dsp:nvSpPr>
        <dsp:cNvPr id="0" name=""/>
        <dsp:cNvSpPr/>
      </dsp:nvSpPr>
      <dsp:spPr>
        <a:xfrm>
          <a:off x="0" y="2622977"/>
          <a:ext cx="3808512" cy="590258"/>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kern="1200" smtClean="0"/>
            <a:t>Observación sistemática, fuentes de información secundarias, análisis teórico, de cifras e indicadores</a:t>
          </a:r>
          <a:endParaRPr lang="es-EC" sz="1500" kern="1200" dirty="0"/>
        </a:p>
      </dsp:txBody>
      <dsp:txXfrm>
        <a:off x="0" y="2622977"/>
        <a:ext cx="3808512" cy="590258"/>
      </dsp:txXfrm>
    </dsp:sp>
    <dsp:sp modelId="{7F68BC53-936F-4E24-8BF9-2933845BF412}">
      <dsp:nvSpPr>
        <dsp:cNvPr id="0" name=""/>
        <dsp:cNvSpPr/>
      </dsp:nvSpPr>
      <dsp:spPr>
        <a:xfrm rot="10800000">
          <a:off x="0" y="1461"/>
          <a:ext cx="3808512" cy="1973515"/>
        </a:xfrm>
        <a:prstGeom prst="upArrowCallout">
          <a:avLst/>
        </a:prstGeom>
        <a:gradFill rotWithShape="0">
          <a:gsLst>
            <a:gs pos="0">
              <a:schemeClr val="accent3">
                <a:hueOff val="20821956"/>
                <a:satOff val="15379"/>
                <a:lumOff val="34119"/>
                <a:alphaOff val="0"/>
                <a:shade val="51000"/>
                <a:satMod val="130000"/>
              </a:schemeClr>
            </a:gs>
            <a:gs pos="80000">
              <a:schemeClr val="accent3">
                <a:hueOff val="20821956"/>
                <a:satOff val="15379"/>
                <a:lumOff val="34119"/>
                <a:alphaOff val="0"/>
                <a:shade val="93000"/>
                <a:satMod val="130000"/>
              </a:schemeClr>
            </a:gs>
            <a:gs pos="100000">
              <a:schemeClr val="accent3">
                <a:hueOff val="20821956"/>
                <a:satOff val="15379"/>
                <a:lumOff val="341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t>Tipo de investigación</a:t>
          </a:r>
          <a:endParaRPr lang="es-EC" sz="1500" kern="1200" dirty="0"/>
        </a:p>
      </dsp:txBody>
      <dsp:txXfrm rot="-10800000">
        <a:off x="0" y="1461"/>
        <a:ext cx="3808512" cy="692703"/>
      </dsp:txXfrm>
    </dsp:sp>
    <dsp:sp modelId="{FB8B57CB-53D0-46D5-8094-B7537222780B}">
      <dsp:nvSpPr>
        <dsp:cNvPr id="0" name=""/>
        <dsp:cNvSpPr/>
      </dsp:nvSpPr>
      <dsp:spPr>
        <a:xfrm>
          <a:off x="0" y="694165"/>
          <a:ext cx="3808512" cy="590081"/>
        </a:xfrm>
        <a:prstGeom prst="rect">
          <a:avLst/>
        </a:prstGeom>
        <a:solidFill>
          <a:schemeClr val="accent3">
            <a:tint val="40000"/>
            <a:alpha val="90000"/>
            <a:hueOff val="21151003"/>
            <a:satOff val="48489"/>
            <a:lumOff val="6938"/>
            <a:alphaOff val="0"/>
          </a:schemeClr>
        </a:solidFill>
        <a:ln w="9525" cap="flat" cmpd="sng" algn="ctr">
          <a:solidFill>
            <a:schemeClr val="accent3">
              <a:tint val="40000"/>
              <a:alpha val="90000"/>
              <a:hueOff val="21151003"/>
              <a:satOff val="48489"/>
              <a:lumOff val="693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kern="1200" smtClean="0"/>
            <a:t>Descriptiva (Narrar las características y relaciones existentes entre las variables)</a:t>
          </a:r>
          <a:endParaRPr lang="es-EC" sz="1500" kern="1200" dirty="0"/>
        </a:p>
      </dsp:txBody>
      <dsp:txXfrm>
        <a:off x="0" y="694165"/>
        <a:ext cx="3808512" cy="5900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E64B9-2196-4E8F-B002-8DA1E6B04EB2}">
      <dsp:nvSpPr>
        <dsp:cNvPr id="0" name=""/>
        <dsp:cNvSpPr/>
      </dsp:nvSpPr>
      <dsp:spPr>
        <a:xfrm>
          <a:off x="-5616822" y="-859990"/>
          <a:ext cx="6688533" cy="6688533"/>
        </a:xfrm>
        <a:prstGeom prst="blockArc">
          <a:avLst>
            <a:gd name="adj1" fmla="val 18900000"/>
            <a:gd name="adj2" fmla="val 2700000"/>
            <a:gd name="adj3" fmla="val 323"/>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9406D1-1F04-4503-9510-2EDD12F02B1A}">
      <dsp:nvSpPr>
        <dsp:cNvPr id="0" name=""/>
        <dsp:cNvSpPr/>
      </dsp:nvSpPr>
      <dsp:spPr>
        <a:xfrm>
          <a:off x="758173" y="504059"/>
          <a:ext cx="7905290" cy="99371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8758" tIns="27940" rIns="27940" bIns="27940" numCol="1" spcCol="1270" anchor="ctr" anchorCtr="0">
          <a:noAutofit/>
        </a:bodyPr>
        <a:lstStyle/>
        <a:p>
          <a:pPr lvl="0" algn="l" defTabSz="488950">
            <a:lnSpc>
              <a:spcPct val="90000"/>
            </a:lnSpc>
            <a:spcBef>
              <a:spcPct val="0"/>
            </a:spcBef>
            <a:spcAft>
              <a:spcPct val="35000"/>
            </a:spcAft>
          </a:pPr>
          <a:r>
            <a:rPr lang="es-EC" sz="1100" kern="1200" dirty="0" smtClean="0"/>
            <a:t>La cartera de créditos adopto una tendencia decreciente, con un promedio de pérdida del 1,27% para el periodo, lo que significa que las colocaciones bajaron a pesar del incentivo que el gobierno ha implementado mediante la Ley Orgánica de Apoyo Humanitario, al ser la cartera de crédito su principal fuente financiamiento implica una disminución también en las nuevas colocaciones de fondos.</a:t>
          </a:r>
          <a:endParaRPr lang="es-ES" sz="1100" kern="1200" dirty="0"/>
        </a:p>
      </dsp:txBody>
      <dsp:txXfrm>
        <a:off x="758173" y="504059"/>
        <a:ext cx="7905290" cy="993710"/>
      </dsp:txXfrm>
    </dsp:sp>
    <dsp:sp modelId="{B102301E-0C16-42D7-A8B1-9D84277127D3}">
      <dsp:nvSpPr>
        <dsp:cNvPr id="0" name=""/>
        <dsp:cNvSpPr/>
      </dsp:nvSpPr>
      <dsp:spPr>
        <a:xfrm>
          <a:off x="68566" y="372641"/>
          <a:ext cx="1242138" cy="1242138"/>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DFBC3B-7257-4C74-B483-D92E2ECAEDB9}">
      <dsp:nvSpPr>
        <dsp:cNvPr id="0" name=""/>
        <dsp:cNvSpPr/>
      </dsp:nvSpPr>
      <dsp:spPr>
        <a:xfrm>
          <a:off x="1050848" y="1987420"/>
          <a:ext cx="7544077" cy="993710"/>
        </a:xfrm>
        <a:prstGeom prst="rect">
          <a:avLst/>
        </a:prstGeom>
        <a:solidFill>
          <a:schemeClr val="accent5">
            <a:hueOff val="167073"/>
            <a:satOff val="4598"/>
            <a:lumOff val="5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8758" tIns="27940" rIns="27940" bIns="27940" numCol="1" spcCol="1270" anchor="ctr" anchorCtr="0">
          <a:noAutofit/>
        </a:bodyPr>
        <a:lstStyle/>
        <a:p>
          <a:pPr lvl="0" algn="l" defTabSz="488950">
            <a:lnSpc>
              <a:spcPct val="90000"/>
            </a:lnSpc>
            <a:spcBef>
              <a:spcPct val="0"/>
            </a:spcBef>
            <a:spcAft>
              <a:spcPct val="35000"/>
            </a:spcAft>
          </a:pPr>
          <a:r>
            <a:rPr lang="es-EC" sz="1100" kern="1200" dirty="0" smtClean="0"/>
            <a:t>El incumplimiento de los pagos se ve reflejado en la liquidez de los bancos, donde se pudo observar que estos obtuvieron una liquidez promedio 42%, lo que nos ayuda a entender que la liquidez en este periodo se ha mantenido, siendo diciembre el mes con mayor liquidez con un 44%, mismo que mes que también representó el periodo con mayor captación de depósitos, por otra parte, los fondos disponibles se mantuvieron en tendencia positiva con un promedio de crecimiento del 3,71%, esto debido a que los clientes mantenían sus fondos óptimos para emergencias.</a:t>
          </a:r>
          <a:endParaRPr lang="es-ES" sz="1100" kern="1200" dirty="0"/>
        </a:p>
      </dsp:txBody>
      <dsp:txXfrm>
        <a:off x="1050848" y="1987420"/>
        <a:ext cx="7544077" cy="993710"/>
      </dsp:txXfrm>
    </dsp:sp>
    <dsp:sp modelId="{B5693BFC-AAD6-4451-A962-434F77AFE16D}">
      <dsp:nvSpPr>
        <dsp:cNvPr id="0" name=""/>
        <dsp:cNvSpPr/>
      </dsp:nvSpPr>
      <dsp:spPr>
        <a:xfrm>
          <a:off x="429779" y="1863207"/>
          <a:ext cx="1242138" cy="1242138"/>
        </a:xfrm>
        <a:prstGeom prst="ellipse">
          <a:avLst/>
        </a:prstGeom>
        <a:solidFill>
          <a:schemeClr val="lt1">
            <a:hueOff val="0"/>
            <a:satOff val="0"/>
            <a:lumOff val="0"/>
            <a:alphaOff val="0"/>
          </a:schemeClr>
        </a:solidFill>
        <a:ln w="25400" cap="flat" cmpd="sng" algn="ctr">
          <a:solidFill>
            <a:schemeClr val="accent5">
              <a:hueOff val="167073"/>
              <a:satOff val="4598"/>
              <a:lumOff val="5784"/>
              <a:alphaOff val="0"/>
            </a:schemeClr>
          </a:solidFill>
          <a:prstDash val="solid"/>
        </a:ln>
        <a:effectLst/>
      </dsp:spPr>
      <dsp:style>
        <a:lnRef idx="2">
          <a:scrgbClr r="0" g="0" b="0"/>
        </a:lnRef>
        <a:fillRef idx="1">
          <a:scrgbClr r="0" g="0" b="0"/>
        </a:fillRef>
        <a:effectRef idx="0">
          <a:scrgbClr r="0" g="0" b="0"/>
        </a:effectRef>
        <a:fontRef idx="minor"/>
      </dsp:style>
    </dsp:sp>
    <dsp:sp modelId="{DD57B9AA-36B0-4FFC-8E37-F5126583BD97}">
      <dsp:nvSpPr>
        <dsp:cNvPr id="0" name=""/>
        <dsp:cNvSpPr/>
      </dsp:nvSpPr>
      <dsp:spPr>
        <a:xfrm>
          <a:off x="689635" y="3477986"/>
          <a:ext cx="7905290" cy="993710"/>
        </a:xfrm>
        <a:prstGeom prst="rect">
          <a:avLst/>
        </a:prstGeom>
        <a:solidFill>
          <a:schemeClr val="accent5">
            <a:hueOff val="334146"/>
            <a:satOff val="9197"/>
            <a:lumOff val="1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8758" tIns="27940" rIns="27940" bIns="27940" numCol="1" spcCol="1270" anchor="ctr" anchorCtr="0">
          <a:noAutofit/>
        </a:bodyPr>
        <a:lstStyle/>
        <a:p>
          <a:pPr lvl="0" algn="l" defTabSz="488950">
            <a:lnSpc>
              <a:spcPct val="90000"/>
            </a:lnSpc>
            <a:spcBef>
              <a:spcPct val="0"/>
            </a:spcBef>
            <a:spcAft>
              <a:spcPct val="35000"/>
            </a:spcAft>
          </a:pPr>
          <a:r>
            <a:rPr lang="es-EC" sz="1100" b="0" kern="1200" dirty="0" smtClean="0"/>
            <a:t>La morosidad es uno de los puntos clave de esta investigación, esta obtuvo una tasa promedio del 2,95% durante el periodo, lo que nos indica que la cartera bruta improductiva no influyo en este periodo, pero para este análisis también se debe considerar que la aplicación de la Ley Orgánica y su Reglamento disponen nuevos plazos de pagos a fin de que no se generen valores por mora e intereses por este rubro y tampoco afecte el periodo de pagos.</a:t>
          </a:r>
          <a:endParaRPr lang="es-ES" sz="1100" kern="1200" dirty="0"/>
        </a:p>
      </dsp:txBody>
      <dsp:txXfrm>
        <a:off x="689635" y="3477986"/>
        <a:ext cx="7905290" cy="993710"/>
      </dsp:txXfrm>
    </dsp:sp>
    <dsp:sp modelId="{B29A1748-3F92-4F48-BC6E-4E5687B193A8}">
      <dsp:nvSpPr>
        <dsp:cNvPr id="0" name=""/>
        <dsp:cNvSpPr/>
      </dsp:nvSpPr>
      <dsp:spPr>
        <a:xfrm>
          <a:off x="68566" y="3353772"/>
          <a:ext cx="1242138" cy="1242138"/>
        </a:xfrm>
        <a:prstGeom prst="ellipse">
          <a:avLst/>
        </a:prstGeom>
        <a:solidFill>
          <a:schemeClr val="lt1">
            <a:hueOff val="0"/>
            <a:satOff val="0"/>
            <a:lumOff val="0"/>
            <a:alphaOff val="0"/>
          </a:schemeClr>
        </a:solidFill>
        <a:ln w="25400" cap="flat" cmpd="sng" algn="ctr">
          <a:solidFill>
            <a:schemeClr val="accent5">
              <a:hueOff val="334146"/>
              <a:satOff val="9197"/>
              <a:lumOff val="1156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7BD8D-B440-4A5B-A0F6-73E86914681D}" type="datetimeFigureOut">
              <a:rPr lang="es-EC" smtClean="0"/>
              <a:t>13/9/2021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718F07-0CE8-4121-9673-72151FB23D28}" type="slidenum">
              <a:rPr lang="es-EC" smtClean="0"/>
              <a:t>‹Nº›</a:t>
            </a:fld>
            <a:endParaRPr lang="es-EC"/>
          </a:p>
        </p:txBody>
      </p:sp>
    </p:spTree>
    <p:extLst>
      <p:ext uri="{BB962C8B-B14F-4D97-AF65-F5344CB8AC3E}">
        <p14:creationId xmlns:p14="http://schemas.microsoft.com/office/powerpoint/2010/main" val="353496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43000" y="685800"/>
            <a:ext cx="4572000" cy="3429000"/>
          </a:xfrm>
        </p:spPr>
      </p:sp>
      <p:sp>
        <p:nvSpPr>
          <p:cNvPr id="3" name="Marcador de notas 2"/>
          <p:cNvSpPr>
            <a:spLocks noGrp="1"/>
          </p:cNvSpPr>
          <p:nvPr>
            <p:ph type="body" idx="1"/>
          </p:nvPr>
        </p:nvSpPr>
        <p:spPr/>
        <p:txBody>
          <a:bodyPr/>
          <a:lstStyle/>
          <a:p>
            <a:endParaRPr lang="es-ES" sz="1200" b="1" kern="1200" dirty="0">
              <a:solidFill>
                <a:schemeClr val="tx1"/>
              </a:solidFill>
              <a:effectLst>
                <a:outerShdw blurRad="50800" dist="38100" dir="13500000" algn="br" rotWithShape="0">
                  <a:prstClr val="black">
                    <a:alpha val="40000"/>
                  </a:prstClr>
                </a:outerShdw>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129F254C-65A5-400A-BB9A-34A9427948C7}" type="slidenum">
              <a:rPr lang="es-EC" smtClean="0"/>
              <a:t>1</a:t>
            </a:fld>
            <a:endParaRPr lang="es-EC" dirty="0"/>
          </a:p>
        </p:txBody>
      </p:sp>
    </p:spTree>
    <p:extLst>
      <p:ext uri="{BB962C8B-B14F-4D97-AF65-F5344CB8AC3E}">
        <p14:creationId xmlns:p14="http://schemas.microsoft.com/office/powerpoint/2010/main" val="159709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10"/>
          </p:nvPr>
        </p:nvSpPr>
        <p:spPr/>
        <p:txBody>
          <a:bodyPr rtlCol="0"/>
          <a:lstStyle/>
          <a:p>
            <a:pPr rtl="0"/>
            <a:fld id="{DC0D42F3-CDD5-4B19-B3DB-7C5223465AF0}" type="slidenum">
              <a:rPr lang="es-ES" smtClean="0"/>
              <a:t>8</a:t>
            </a:fld>
            <a:endParaRPr lang="es-ES"/>
          </a:p>
        </p:txBody>
      </p:sp>
    </p:spTree>
    <p:extLst>
      <p:ext uri="{BB962C8B-B14F-4D97-AF65-F5344CB8AC3E}">
        <p14:creationId xmlns:p14="http://schemas.microsoft.com/office/powerpoint/2010/main" val="41816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0" y="981075"/>
          <a:ext cx="9144000" cy="5616575"/>
        </p:xfrm>
        <a:graphic>
          <a:graphicData uri="http://schemas.openxmlformats.org/presentationml/2006/ole">
            <mc:AlternateContent xmlns:mc="http://schemas.openxmlformats.org/markup-compatibility/2006">
              <mc:Choice xmlns:v="urn:schemas-microsoft-com:vml" Requires="v">
                <p:oleObj spid="_x0000_s1087" name="CorelDRAW" r:id="rId3" imgW="9151920" imgH="5621400" progId="">
                  <p:embed/>
                </p:oleObj>
              </mc:Choice>
              <mc:Fallback>
                <p:oleObj name="CorelDRAW" r:id="rId3" imgW="9151920" imgH="5621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9144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457200" y="6245225"/>
            <a:ext cx="2133600" cy="476250"/>
          </a:xfrm>
          <a:prstGeom prst="rect">
            <a:avLst/>
          </a:prstGeom>
          <a:noFill/>
          <a:ln w="9525">
            <a:noFill/>
            <a:miter lim="800000"/>
            <a:headEnd/>
            <a:tailEnd/>
          </a:ln>
          <a:effectLst/>
        </p:spPr>
        <p:txBody>
          <a:bodyPr/>
          <a:lstStyle/>
          <a:p>
            <a:endParaRPr lang="es-ES" sz="1400" dirty="0"/>
          </a:p>
        </p:txBody>
      </p:sp>
      <p:sp>
        <p:nvSpPr>
          <p:cNvPr id="17433" name="Rectangle 25"/>
          <p:cNvSpPr>
            <a:spLocks noChangeArrowheads="1"/>
          </p:cNvSpPr>
          <p:nvPr/>
        </p:nvSpPr>
        <p:spPr bwMode="auto">
          <a:xfrm>
            <a:off x="3124200" y="6245225"/>
            <a:ext cx="2895600" cy="476250"/>
          </a:xfrm>
          <a:prstGeom prst="rect">
            <a:avLst/>
          </a:prstGeom>
          <a:noFill/>
          <a:ln w="9525">
            <a:noFill/>
            <a:miter lim="800000"/>
            <a:headEnd/>
            <a:tailEnd/>
          </a:ln>
          <a:effectLst/>
        </p:spPr>
        <p:txBody>
          <a:bodyPr/>
          <a:lstStyle/>
          <a:p>
            <a:pPr algn="ctr"/>
            <a:endParaRPr lang="es-ES" sz="1400" dirty="0"/>
          </a:p>
        </p:txBody>
      </p:sp>
      <p:sp>
        <p:nvSpPr>
          <p:cNvPr id="17434" name="Rectangle 26"/>
          <p:cNvSpPr>
            <a:spLocks noChangeArrowheads="1"/>
          </p:cNvSpPr>
          <p:nvPr/>
        </p:nvSpPr>
        <p:spPr bwMode="auto">
          <a:xfrm>
            <a:off x="457200" y="6245225"/>
            <a:ext cx="2133600" cy="476250"/>
          </a:xfrm>
          <a:prstGeom prst="rect">
            <a:avLst/>
          </a:prstGeom>
          <a:noFill/>
          <a:ln w="9525">
            <a:noFill/>
            <a:miter lim="800000"/>
            <a:headEnd/>
            <a:tailEnd/>
          </a:ln>
          <a:effectLst/>
        </p:spPr>
        <p:txBody>
          <a:bodyPr/>
          <a:lstStyle/>
          <a:p>
            <a:endParaRPr lang="es-ES" sz="1400" dirty="0"/>
          </a:p>
        </p:txBody>
      </p:sp>
      <p:sp>
        <p:nvSpPr>
          <p:cNvPr id="17435" name="Rectangle 27"/>
          <p:cNvSpPr>
            <a:spLocks noChangeArrowheads="1"/>
          </p:cNvSpPr>
          <p:nvPr/>
        </p:nvSpPr>
        <p:spPr bwMode="auto">
          <a:xfrm>
            <a:off x="3124200" y="6245225"/>
            <a:ext cx="2895600" cy="476250"/>
          </a:xfrm>
          <a:prstGeom prst="rect">
            <a:avLst/>
          </a:prstGeom>
          <a:noFill/>
          <a:ln w="9525">
            <a:noFill/>
            <a:miter lim="800000"/>
            <a:headEnd/>
            <a:tailEnd/>
          </a:ln>
          <a:effectLst/>
        </p:spPr>
        <p:txBody>
          <a:bodyPr/>
          <a:lstStyle/>
          <a:p>
            <a:pPr algn="ctr"/>
            <a:endParaRPr lang="es-ES" sz="1400" dirty="0"/>
          </a:p>
        </p:txBody>
      </p:sp>
      <p:pic>
        <p:nvPicPr>
          <p:cNvPr id="17456" name="Picture 48" descr="bannner 2"/>
          <p:cNvPicPr>
            <a:picLocks noChangeAspect="1" noChangeArrowheads="1"/>
          </p:cNvPicPr>
          <p:nvPr/>
        </p:nvPicPr>
        <p:blipFill>
          <a:blip r:embed="rId5" cstate="print"/>
          <a:srcRect/>
          <a:stretch>
            <a:fillRect/>
          </a:stretch>
        </p:blipFill>
        <p:spPr bwMode="auto">
          <a:xfrm>
            <a:off x="0" y="5722938"/>
            <a:ext cx="9144000" cy="1135062"/>
          </a:xfrm>
          <a:prstGeom prst="rect">
            <a:avLst/>
          </a:prstGeom>
          <a:noFill/>
        </p:spPr>
      </p:pic>
      <p:sp>
        <p:nvSpPr>
          <p:cNvPr id="17458" name="Oval 50"/>
          <p:cNvSpPr>
            <a:spLocks noChangeArrowheads="1"/>
          </p:cNvSpPr>
          <p:nvPr/>
        </p:nvSpPr>
        <p:spPr bwMode="auto">
          <a:xfrm>
            <a:off x="217488" y="260350"/>
            <a:ext cx="792162" cy="792163"/>
          </a:xfrm>
          <a:prstGeom prst="ellipse">
            <a:avLst/>
          </a:prstGeom>
          <a:solidFill>
            <a:schemeClr val="bg1"/>
          </a:solidFill>
          <a:ln w="9525">
            <a:noFill/>
            <a:round/>
            <a:headEnd/>
            <a:tailEnd/>
          </a:ln>
          <a:effectLst/>
        </p:spPr>
        <p:txBody>
          <a:bodyPr wrap="none" anchor="ctr"/>
          <a:lstStyle/>
          <a:p>
            <a:endParaRPr lang="es-ES"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35816" y="188640"/>
            <a:ext cx="2880000" cy="624924"/>
          </a:xfrm>
          <a:prstGeom prst="rect">
            <a:avLst/>
          </a:prstGeom>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2B7010F4-6F1A-47A8-B921-C232083C6956}" type="datetimeFigureOut">
              <a:rPr lang="es-EC" smtClean="0"/>
              <a:t>13/9/2021</a:t>
            </a:fld>
            <a:endParaRPr lang="es-EC"/>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C"/>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59FE126-F303-4656-977E-0AD1EEC87DC0}" type="slidenum">
              <a:rPr lang="es-EC" smtClean="0"/>
              <a:t>‹Nº›</a:t>
            </a:fld>
            <a:endParaRPr lang="es-EC"/>
          </a:p>
        </p:txBody>
      </p:sp>
    </p:spTree>
    <p:extLst>
      <p:ext uri="{BB962C8B-B14F-4D97-AF65-F5344CB8AC3E}">
        <p14:creationId xmlns:p14="http://schemas.microsoft.com/office/powerpoint/2010/main" val="105908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67544" y="1556792"/>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45" name="Rectangle 21"/>
          <p:cNvSpPr>
            <a:spLocks noChangeArrowheads="1"/>
          </p:cNvSpPr>
          <p:nvPr/>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47" name="Line 23"/>
          <p:cNvSpPr>
            <a:spLocks noChangeShapeType="1"/>
          </p:cNvSpPr>
          <p:nvPr/>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048" name="Line 24"/>
          <p:cNvSpPr>
            <a:spLocks noChangeShapeType="1"/>
          </p:cNvSpPr>
          <p:nvPr/>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rcRect l="7594" t="38806" r="7258" b="30597"/>
          <a:stretch/>
        </p:blipFill>
        <p:spPr bwMode="auto">
          <a:xfrm>
            <a:off x="6660232" y="5906861"/>
            <a:ext cx="2452285" cy="624920"/>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3">
            <a:extLst>
              <a:ext uri="{28A0092B-C50C-407E-A947-70E740481C1C}">
                <a14:useLocalDpi xmlns:a14="http://schemas.microsoft.com/office/drawing/2010/main" val="0"/>
              </a:ext>
            </a:extLst>
          </a:blip>
          <a:srcRect t="18030" r="70410"/>
          <a:stretch/>
        </p:blipFill>
        <p:spPr>
          <a:xfrm>
            <a:off x="1654" y="1784638"/>
            <a:ext cx="2725070" cy="4216112"/>
          </a:xfrm>
          <a:prstGeom prst="rect">
            <a:avLst/>
          </a:prstGeom>
        </p:spPr>
      </p:pic>
      <p:pic>
        <p:nvPicPr>
          <p:cNvPr id="1028" name="Picture 4" descr="Resultado de imagen para SELLO ESP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4200"/>
          <a:stretch/>
        </p:blipFill>
        <p:spPr bwMode="auto">
          <a:xfrm>
            <a:off x="174387" y="974639"/>
            <a:ext cx="808856" cy="810000"/>
          </a:xfrm>
          <a:prstGeom prst="rect">
            <a:avLst/>
          </a:prstGeom>
          <a:noFill/>
          <a:extLst>
            <a:ext uri="{909E8E84-426E-40DD-AFC4-6F175D3DCCD1}">
              <a14:hiddenFill xmlns:a14="http://schemas.microsoft.com/office/drawing/2010/main">
                <a:solidFill>
                  <a:srgbClr val="FFFFFF"/>
                </a:solidFill>
              </a14:hiddenFill>
            </a:ext>
          </a:extLst>
        </p:spPr>
      </p:pic>
      <p:sp>
        <p:nvSpPr>
          <p:cNvPr id="18" name="1 Título"/>
          <p:cNvSpPr txBox="1">
            <a:spLocks/>
          </p:cNvSpPr>
          <p:nvPr/>
        </p:nvSpPr>
        <p:spPr bwMode="auto">
          <a:xfrm>
            <a:off x="1874626" y="1196633"/>
            <a:ext cx="5940409" cy="594066"/>
          </a:xfrm>
          <a:prstGeom prst="rect">
            <a:avLst/>
          </a:prstGeom>
          <a:noFill/>
          <a:ln w="9525">
            <a:noFill/>
            <a:miter lim="800000"/>
            <a:headEnd/>
            <a:tailEnd/>
          </a:ln>
        </p:spPr>
        <p:txBody>
          <a:bodyPr anchor="ctr"/>
          <a:lstStyle/>
          <a:p>
            <a:pPr algn="ctr"/>
            <a:r>
              <a:rPr lang="es-EC" sz="1500" b="1" dirty="0">
                <a:latin typeface="Times New Roman" panose="02020603050405020304" pitchFamily="18" charset="0"/>
                <a:cs typeface="Times New Roman" panose="02020603050405020304" pitchFamily="18" charset="0"/>
              </a:rPr>
              <a:t>PROYECTO DE TITULACIÓN PREVIO A LA OBTENCIÓN DEL TÍTULO DE </a:t>
            </a:r>
            <a:r>
              <a:rPr lang="es-EC" sz="1500" b="1" dirty="0" smtClean="0">
                <a:latin typeface="Times New Roman" panose="02020603050405020304" pitchFamily="18" charset="0"/>
                <a:cs typeface="Times New Roman" panose="02020603050405020304" pitchFamily="18" charset="0"/>
              </a:rPr>
              <a:t>INGENIERA </a:t>
            </a:r>
            <a:r>
              <a:rPr lang="es-EC" sz="1500" b="1" dirty="0">
                <a:latin typeface="Times New Roman" panose="02020603050405020304" pitchFamily="18" charset="0"/>
                <a:cs typeface="Times New Roman" panose="02020603050405020304" pitchFamily="18" charset="0"/>
              </a:rPr>
              <a:t>EN </a:t>
            </a:r>
            <a:r>
              <a:rPr lang="es-EC" sz="1500" b="1" dirty="0" smtClean="0">
                <a:latin typeface="Times New Roman" panose="02020603050405020304" pitchFamily="18" charset="0"/>
                <a:cs typeface="Times New Roman" panose="02020603050405020304" pitchFamily="18" charset="0"/>
              </a:rPr>
              <a:t>FINANZAS, CONTADORA PUBLICA-AUDITORA</a:t>
            </a:r>
            <a:endParaRPr lang="es-ES" altLang="es-ES" sz="1500" b="1" dirty="0">
              <a:latin typeface="Times New Roman" panose="02020603050405020304" pitchFamily="18" charset="0"/>
              <a:cs typeface="Times New Roman" panose="02020603050405020304" pitchFamily="18" charset="0"/>
            </a:endParaRPr>
          </a:p>
        </p:txBody>
      </p:sp>
      <p:sp>
        <p:nvSpPr>
          <p:cNvPr id="19" name="3 Rectángulo"/>
          <p:cNvSpPr/>
          <p:nvPr/>
        </p:nvSpPr>
        <p:spPr>
          <a:xfrm>
            <a:off x="1974313" y="2132191"/>
            <a:ext cx="5741033" cy="784830"/>
          </a:xfrm>
          <a:prstGeom prst="rect">
            <a:avLst/>
          </a:prstGeom>
        </p:spPr>
        <p:txBody>
          <a:bodyPr wrap="square">
            <a:spAutoFit/>
          </a:bodyPr>
          <a:lstStyle/>
          <a:p>
            <a:r>
              <a:rPr lang="es-ES" sz="1500" b="1" dirty="0">
                <a:latin typeface="Times New Roman" panose="02020603050405020304" pitchFamily="18" charset="0"/>
                <a:cs typeface="Times New Roman" panose="02020603050405020304" pitchFamily="18" charset="0"/>
              </a:rPr>
              <a:t>TEMA</a:t>
            </a:r>
            <a:r>
              <a:rPr lang="es-ES" sz="1500" b="1" dirty="0" smtClean="0">
                <a:latin typeface="Times New Roman" panose="02020603050405020304" pitchFamily="18" charset="0"/>
                <a:cs typeface="Times New Roman" panose="02020603050405020304" pitchFamily="18" charset="0"/>
              </a:rPr>
              <a:t>: </a:t>
            </a:r>
            <a:r>
              <a:rPr lang="es-EC" sz="1500" dirty="0" smtClean="0">
                <a:latin typeface="Times New Roman" pitchFamily="18" charset="0"/>
                <a:cs typeface="Times New Roman" pitchFamily="18" charset="0"/>
              </a:rPr>
              <a:t>“</a:t>
            </a:r>
            <a:r>
              <a:rPr lang="es-EC" sz="1500" dirty="0">
                <a:latin typeface="Times New Roman" panose="02020603050405020304" pitchFamily="18" charset="0"/>
                <a:cs typeface="Times New Roman" panose="02020603050405020304" pitchFamily="18" charset="0"/>
              </a:rPr>
              <a:t>ANÁLISIS DE LA LEY ORGÁNICA DE APOYO HUMANITARIO Y SU EFECTO EN LA LIQUIDEZ DE LOS BANCOS MEDIANOS DEL ECUADOR” </a:t>
            </a:r>
          </a:p>
        </p:txBody>
      </p:sp>
      <p:sp>
        <p:nvSpPr>
          <p:cNvPr id="21" name="5 Rectángulo"/>
          <p:cNvSpPr/>
          <p:nvPr/>
        </p:nvSpPr>
        <p:spPr>
          <a:xfrm>
            <a:off x="2439807" y="3574276"/>
            <a:ext cx="5040438" cy="569387"/>
          </a:xfrm>
          <a:prstGeom prst="rect">
            <a:avLst/>
          </a:prstGeom>
        </p:spPr>
        <p:txBody>
          <a:bodyPr wrap="square">
            <a:spAutoFit/>
          </a:bodyPr>
          <a:lstStyle/>
          <a:p>
            <a:pPr algn="ctr"/>
            <a:r>
              <a:rPr lang="es-ES" sz="1500" b="1" dirty="0" smtClean="0">
                <a:latin typeface="Times New Roman" panose="02020603050405020304" pitchFamily="18" charset="0"/>
                <a:cs typeface="Times New Roman" panose="02020603050405020304" pitchFamily="18" charset="0"/>
              </a:rPr>
              <a:t>AUTOR:</a:t>
            </a:r>
            <a:endParaRPr lang="es-EC" sz="1500" b="1" dirty="0">
              <a:latin typeface="Times New Roman" panose="02020603050405020304" pitchFamily="18" charset="0"/>
              <a:cs typeface="Times New Roman" panose="02020603050405020304" pitchFamily="18" charset="0"/>
            </a:endParaRPr>
          </a:p>
          <a:p>
            <a:pPr algn="ctr"/>
            <a:r>
              <a:rPr lang="es-EC" sz="1500" dirty="0" smtClean="0">
                <a:latin typeface="Times New Roman" pitchFamily="18" charset="0"/>
                <a:cs typeface="Times New Roman" pitchFamily="18" charset="0"/>
              </a:rPr>
              <a:t>GUALAN ESPIN VANESSA CAROLINA </a:t>
            </a:r>
            <a:endParaRPr lang="es-EC" sz="1500" dirty="0">
              <a:latin typeface="Times New Roman" pitchFamily="18" charset="0"/>
              <a:cs typeface="Times New Roman" pitchFamily="18" charset="0"/>
            </a:endParaRPr>
          </a:p>
        </p:txBody>
      </p:sp>
      <p:sp>
        <p:nvSpPr>
          <p:cNvPr id="24" name="8 Rectángulo"/>
          <p:cNvSpPr/>
          <p:nvPr/>
        </p:nvSpPr>
        <p:spPr>
          <a:xfrm>
            <a:off x="2259425" y="4745621"/>
            <a:ext cx="5401202" cy="569387"/>
          </a:xfrm>
          <a:prstGeom prst="rect">
            <a:avLst/>
          </a:prstGeom>
        </p:spPr>
        <p:txBody>
          <a:bodyPr wrap="square">
            <a:spAutoFit/>
          </a:bodyPr>
          <a:lstStyle/>
          <a:p>
            <a:pPr algn="ctr"/>
            <a:r>
              <a:rPr lang="es-ES" sz="1500" b="1" dirty="0" smtClean="0">
                <a:latin typeface="Times New Roman" panose="02020603050405020304" pitchFamily="18" charset="0"/>
                <a:cs typeface="Times New Roman" panose="02020603050405020304" pitchFamily="18" charset="0"/>
              </a:rPr>
              <a:t>DIRECTOR: </a:t>
            </a:r>
            <a:endParaRPr lang="es-ES" sz="1500" b="1" dirty="0">
              <a:latin typeface="Times New Roman" panose="02020603050405020304" pitchFamily="18" charset="0"/>
              <a:cs typeface="Times New Roman" panose="02020603050405020304" pitchFamily="18" charset="0"/>
            </a:endParaRPr>
          </a:p>
          <a:p>
            <a:pPr algn="ctr"/>
            <a:r>
              <a:rPr lang="es-EC" sz="1500" dirty="0" smtClean="0">
                <a:latin typeface="Times New Roman" pitchFamily="18" charset="0"/>
                <a:cs typeface="Times New Roman" pitchFamily="18" charset="0"/>
              </a:rPr>
              <a:t>ING.GALVEZ FONSECA ANA LUCIA </a:t>
            </a:r>
            <a:endParaRPr lang="es-EC"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227132"/>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smtClean="0"/>
              <a:t>Análisis de Captaciones</a:t>
            </a:r>
            <a:endParaRPr lang="es-ES" sz="2400" noProof="1"/>
          </a:p>
        </p:txBody>
      </p:sp>
      <p:graphicFrame>
        <p:nvGraphicFramePr>
          <p:cNvPr id="6" name="Gráfico 5"/>
          <p:cNvGraphicFramePr/>
          <p:nvPr>
            <p:extLst>
              <p:ext uri="{D42A27DB-BD31-4B8C-83A1-F6EECF244321}">
                <p14:modId xmlns:p14="http://schemas.microsoft.com/office/powerpoint/2010/main" val="3694272130"/>
              </p:ext>
            </p:extLst>
          </p:nvPr>
        </p:nvGraphicFramePr>
        <p:xfrm>
          <a:off x="539552" y="1156111"/>
          <a:ext cx="7560840" cy="46491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88705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smtClean="0"/>
              <a:t>Análisis de Colocaciones</a:t>
            </a:r>
            <a:endParaRPr lang="es-ES" sz="2400" noProof="1"/>
          </a:p>
        </p:txBody>
      </p:sp>
      <p:graphicFrame>
        <p:nvGraphicFramePr>
          <p:cNvPr id="5" name="Gráfico 4"/>
          <p:cNvGraphicFramePr>
            <a:graphicFrameLocks/>
          </p:cNvGraphicFramePr>
          <p:nvPr>
            <p:extLst>
              <p:ext uri="{D42A27DB-BD31-4B8C-83A1-F6EECF244321}">
                <p14:modId xmlns:p14="http://schemas.microsoft.com/office/powerpoint/2010/main" val="452867623"/>
              </p:ext>
            </p:extLst>
          </p:nvPr>
        </p:nvGraphicFramePr>
        <p:xfrm>
          <a:off x="790092" y="1143000"/>
          <a:ext cx="7526324"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19461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dirty="0"/>
              <a:t>Indicador de Liquidez </a:t>
            </a:r>
            <a:endParaRPr lang="en-US" dirty="0"/>
          </a:p>
          <a:p>
            <a:pPr algn="l"/>
            <a:endParaRPr lang="es-ES" sz="2400" b="1" noProof="1"/>
          </a:p>
        </p:txBody>
      </p:sp>
      <p:graphicFrame>
        <p:nvGraphicFramePr>
          <p:cNvPr id="5" name="Gráfico 4"/>
          <p:cNvGraphicFramePr/>
          <p:nvPr>
            <p:extLst>
              <p:ext uri="{D42A27DB-BD31-4B8C-83A1-F6EECF244321}">
                <p14:modId xmlns:p14="http://schemas.microsoft.com/office/powerpoint/2010/main" val="1091346678"/>
              </p:ext>
            </p:extLst>
          </p:nvPr>
        </p:nvGraphicFramePr>
        <p:xfrm>
          <a:off x="683568" y="1340768"/>
          <a:ext cx="7776864"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27214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dirty="0"/>
              <a:t>Indicador de </a:t>
            </a:r>
            <a:r>
              <a:rPr lang="es-EC" dirty="0" smtClean="0"/>
              <a:t>Morosidad </a:t>
            </a:r>
            <a:endParaRPr lang="en-US" dirty="0"/>
          </a:p>
          <a:p>
            <a:pPr algn="l"/>
            <a:endParaRPr lang="es-ES" sz="2400" noProof="1"/>
          </a:p>
        </p:txBody>
      </p:sp>
      <p:graphicFrame>
        <p:nvGraphicFramePr>
          <p:cNvPr id="5" name="Gráfico 4"/>
          <p:cNvGraphicFramePr/>
          <p:nvPr>
            <p:extLst>
              <p:ext uri="{D42A27DB-BD31-4B8C-83A1-F6EECF244321}">
                <p14:modId xmlns:p14="http://schemas.microsoft.com/office/powerpoint/2010/main" val="4186449429"/>
              </p:ext>
            </p:extLst>
          </p:nvPr>
        </p:nvGraphicFramePr>
        <p:xfrm>
          <a:off x="934108" y="1148083"/>
          <a:ext cx="7056784"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5160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3676" y="105596"/>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s-EC" b="1" dirty="0" smtClean="0"/>
              <a:t>Comprobación de Hipótesis </a:t>
            </a:r>
            <a:endParaRPr lang="en-US" b="1" dirty="0"/>
          </a:p>
          <a:p>
            <a:pPr algn="l"/>
            <a:endParaRPr lang="es-ES" sz="2400" b="1" noProof="1"/>
          </a:p>
        </p:txBody>
      </p:sp>
      <p:graphicFrame>
        <p:nvGraphicFramePr>
          <p:cNvPr id="6" name="Tabla 5"/>
          <p:cNvGraphicFramePr>
            <a:graphicFrameLocks noGrp="1"/>
          </p:cNvGraphicFramePr>
          <p:nvPr>
            <p:extLst>
              <p:ext uri="{D42A27DB-BD31-4B8C-83A1-F6EECF244321}">
                <p14:modId xmlns:p14="http://schemas.microsoft.com/office/powerpoint/2010/main" val="2859065448"/>
              </p:ext>
            </p:extLst>
          </p:nvPr>
        </p:nvGraphicFramePr>
        <p:xfrm>
          <a:off x="1050102" y="1268761"/>
          <a:ext cx="6828483" cy="4788482"/>
        </p:xfrm>
        <a:graphic>
          <a:graphicData uri="http://schemas.openxmlformats.org/drawingml/2006/table">
            <a:tbl>
              <a:tblPr firstRow="1" firstCol="1" bandRow="1">
                <a:tableStyleId>{91EBBBCC-DAD2-459C-BE2E-F6DE35CF9A28}</a:tableStyleId>
              </a:tblPr>
              <a:tblGrid>
                <a:gridCol w="2651610">
                  <a:extLst>
                    <a:ext uri="{9D8B030D-6E8A-4147-A177-3AD203B41FA5}">
                      <a16:colId xmlns:a16="http://schemas.microsoft.com/office/drawing/2014/main" val="2442361850"/>
                    </a:ext>
                  </a:extLst>
                </a:gridCol>
                <a:gridCol w="2030883">
                  <a:extLst>
                    <a:ext uri="{9D8B030D-6E8A-4147-A177-3AD203B41FA5}">
                      <a16:colId xmlns:a16="http://schemas.microsoft.com/office/drawing/2014/main" val="1454249062"/>
                    </a:ext>
                  </a:extLst>
                </a:gridCol>
                <a:gridCol w="2145990">
                  <a:extLst>
                    <a:ext uri="{9D8B030D-6E8A-4147-A177-3AD203B41FA5}">
                      <a16:colId xmlns:a16="http://schemas.microsoft.com/office/drawing/2014/main" val="1134730244"/>
                    </a:ext>
                  </a:extLst>
                </a:gridCol>
              </a:tblGrid>
              <a:tr h="457685">
                <a:tc>
                  <a:txBody>
                    <a:bodyPr/>
                    <a:lstStyle/>
                    <a:p>
                      <a:pPr algn="ctr">
                        <a:lnSpc>
                          <a:spcPct val="200000"/>
                        </a:lnSpc>
                        <a:spcAft>
                          <a:spcPts val="0"/>
                        </a:spcAft>
                      </a:pPr>
                      <a:r>
                        <a:rPr lang="es-EC" sz="1600" dirty="0">
                          <a:effectLst/>
                        </a:rPr>
                        <a:t>Mes</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dirty="0">
                          <a:effectLst/>
                        </a:rPr>
                        <a:t>Liquidez</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dirty="0">
                          <a:effectLst/>
                        </a:rPr>
                        <a:t>Morosidad</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278820384"/>
                  </a:ext>
                </a:extLst>
              </a:tr>
              <a:tr h="457685">
                <a:tc>
                  <a:txBody>
                    <a:bodyPr/>
                    <a:lstStyle/>
                    <a:p>
                      <a:pPr algn="l">
                        <a:lnSpc>
                          <a:spcPct val="200000"/>
                        </a:lnSpc>
                        <a:spcAft>
                          <a:spcPts val="0"/>
                        </a:spcAft>
                      </a:pPr>
                      <a:r>
                        <a:rPr lang="es-EC" sz="1600" dirty="0">
                          <a:effectLst/>
                        </a:rPr>
                        <a:t>Julio 2020</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67%</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2.11%</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630944685"/>
                  </a:ext>
                </a:extLst>
              </a:tr>
              <a:tr h="457685">
                <a:tc>
                  <a:txBody>
                    <a:bodyPr/>
                    <a:lstStyle/>
                    <a:p>
                      <a:pPr algn="l">
                        <a:lnSpc>
                          <a:spcPct val="200000"/>
                        </a:lnSpc>
                        <a:spcAft>
                          <a:spcPts val="0"/>
                        </a:spcAft>
                      </a:pPr>
                      <a:r>
                        <a:rPr lang="es-EC" sz="1600">
                          <a:effectLst/>
                        </a:rPr>
                        <a:t>Agosto 2020</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dirty="0">
                          <a:effectLst/>
                        </a:rPr>
                        <a:t>65%</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2.32%</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636096964"/>
                  </a:ext>
                </a:extLst>
              </a:tr>
              <a:tr h="915370">
                <a:tc>
                  <a:txBody>
                    <a:bodyPr/>
                    <a:lstStyle/>
                    <a:p>
                      <a:pPr algn="l">
                        <a:lnSpc>
                          <a:spcPct val="200000"/>
                        </a:lnSpc>
                        <a:spcAft>
                          <a:spcPts val="0"/>
                        </a:spcAft>
                      </a:pPr>
                      <a:r>
                        <a:rPr lang="es-EC" sz="1600" dirty="0">
                          <a:effectLst/>
                        </a:rPr>
                        <a:t>Septiembre 2020</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69%</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4.97%</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93898685"/>
                  </a:ext>
                </a:extLst>
              </a:tr>
              <a:tr h="457685">
                <a:tc>
                  <a:txBody>
                    <a:bodyPr/>
                    <a:lstStyle/>
                    <a:p>
                      <a:pPr algn="l">
                        <a:lnSpc>
                          <a:spcPct val="200000"/>
                        </a:lnSpc>
                        <a:spcAft>
                          <a:spcPts val="0"/>
                        </a:spcAft>
                      </a:pPr>
                      <a:r>
                        <a:rPr lang="es-EC" sz="1600">
                          <a:effectLst/>
                        </a:rPr>
                        <a:t>Octubre 2020</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69%</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2.89%</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497959980"/>
                  </a:ext>
                </a:extLst>
              </a:tr>
              <a:tr h="457685">
                <a:tc>
                  <a:txBody>
                    <a:bodyPr/>
                    <a:lstStyle/>
                    <a:p>
                      <a:pPr algn="l">
                        <a:lnSpc>
                          <a:spcPct val="200000"/>
                        </a:lnSpc>
                        <a:spcAft>
                          <a:spcPts val="0"/>
                        </a:spcAft>
                      </a:pPr>
                      <a:r>
                        <a:rPr lang="es-EC" sz="1600">
                          <a:effectLst/>
                        </a:rPr>
                        <a:t>Noviembre 2020</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dirty="0">
                          <a:effectLst/>
                        </a:rPr>
                        <a:t>68%</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2.88%</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91011652"/>
                  </a:ext>
                </a:extLst>
              </a:tr>
              <a:tr h="457685">
                <a:tc>
                  <a:txBody>
                    <a:bodyPr/>
                    <a:lstStyle/>
                    <a:p>
                      <a:pPr algn="l">
                        <a:lnSpc>
                          <a:spcPct val="200000"/>
                        </a:lnSpc>
                        <a:spcAft>
                          <a:spcPts val="0"/>
                        </a:spcAft>
                      </a:pPr>
                      <a:r>
                        <a:rPr lang="es-EC" sz="1600">
                          <a:effectLst/>
                        </a:rPr>
                        <a:t>Diciembre 2020</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77%</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2.56%</a:t>
                      </a:r>
                      <a:endParaRPr lang="en-US" sz="16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61555434"/>
                  </a:ext>
                </a:extLst>
              </a:tr>
              <a:tr h="947032">
                <a:tc gridSpan="2">
                  <a:txBody>
                    <a:bodyPr/>
                    <a:lstStyle/>
                    <a:p>
                      <a:pPr algn="ctr">
                        <a:lnSpc>
                          <a:spcPct val="200000"/>
                        </a:lnSpc>
                        <a:spcAft>
                          <a:spcPts val="0"/>
                        </a:spcAft>
                      </a:pPr>
                      <a:r>
                        <a:rPr lang="es-EC" sz="1600" dirty="0">
                          <a:effectLst/>
                        </a:rPr>
                        <a:t>Coeficiente de Correlación  de Pearson</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hMerge="1">
                  <a:txBody>
                    <a:bodyPr/>
                    <a:lstStyle/>
                    <a:p>
                      <a:endParaRPr lang="en-US"/>
                    </a:p>
                  </a:txBody>
                  <a:tcPr/>
                </a:tc>
                <a:tc>
                  <a:txBody>
                    <a:bodyPr/>
                    <a:lstStyle/>
                    <a:p>
                      <a:pPr algn="ctr">
                        <a:lnSpc>
                          <a:spcPct val="200000"/>
                        </a:lnSpc>
                        <a:spcAft>
                          <a:spcPts val="0"/>
                        </a:spcAft>
                      </a:pPr>
                      <a:r>
                        <a:rPr lang="es-EC" sz="1600" dirty="0" smtClean="0">
                          <a:effectLst/>
                        </a:rPr>
                        <a:t>0.195</a:t>
                      </a:r>
                      <a:endParaRPr lang="en-US" sz="16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491661029"/>
                  </a:ext>
                </a:extLst>
              </a:tr>
            </a:tbl>
          </a:graphicData>
        </a:graphic>
      </p:graphicFrame>
      <p:sp>
        <p:nvSpPr>
          <p:cNvPr id="8" name="Título 1">
            <a:extLst>
              <a:ext uri="{FF2B5EF4-FFF2-40B4-BE49-F238E27FC236}">
                <a16:creationId xmlns:a16="http://schemas.microsoft.com/office/drawing/2014/main" id="{73E4CE93-FEB6-4799-8C7D-B319F0FD8867}"/>
              </a:ext>
            </a:extLst>
          </p:cNvPr>
          <p:cNvSpPr txBox="1">
            <a:spLocks/>
          </p:cNvSpPr>
          <p:nvPr/>
        </p:nvSpPr>
        <p:spPr>
          <a:xfrm>
            <a:off x="13676" y="703695"/>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dirty="0" smtClean="0"/>
              <a:t>Relación Liquidez-Morosidad</a:t>
            </a:r>
            <a:endParaRPr lang="en-US" dirty="0"/>
          </a:p>
          <a:p>
            <a:pPr algn="l"/>
            <a:endParaRPr lang="es-ES" sz="2400" b="1" noProof="1"/>
          </a:p>
        </p:txBody>
      </p:sp>
    </p:spTree>
    <p:extLst>
      <p:ext uri="{BB962C8B-B14F-4D97-AF65-F5344CB8AC3E}">
        <p14:creationId xmlns:p14="http://schemas.microsoft.com/office/powerpoint/2010/main" val="36437598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3676" y="703695"/>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dirty="0" smtClean="0"/>
              <a:t>Correlación de Pearson</a:t>
            </a:r>
            <a:endParaRPr lang="en-US" dirty="0"/>
          </a:p>
          <a:p>
            <a:pPr algn="l"/>
            <a:endParaRPr lang="es-ES" sz="2400" noProof="1"/>
          </a:p>
        </p:txBody>
      </p:sp>
      <p:graphicFrame>
        <p:nvGraphicFramePr>
          <p:cNvPr id="5" name="Tabla 4"/>
          <p:cNvGraphicFramePr>
            <a:graphicFrameLocks noGrp="1"/>
          </p:cNvGraphicFramePr>
          <p:nvPr>
            <p:extLst>
              <p:ext uri="{D42A27DB-BD31-4B8C-83A1-F6EECF244321}">
                <p14:modId xmlns:p14="http://schemas.microsoft.com/office/powerpoint/2010/main" val="1665256379"/>
              </p:ext>
            </p:extLst>
          </p:nvPr>
        </p:nvGraphicFramePr>
        <p:xfrm>
          <a:off x="1835696" y="1484784"/>
          <a:ext cx="5760640" cy="4376208"/>
        </p:xfrm>
        <a:graphic>
          <a:graphicData uri="http://schemas.openxmlformats.org/drawingml/2006/table">
            <a:tbl>
              <a:tblPr firstRow="1" firstCol="1" bandRow="1">
                <a:tableStyleId>{C4B1156A-380E-4F78-BDF5-A606A8083BF9}</a:tableStyleId>
              </a:tblPr>
              <a:tblGrid>
                <a:gridCol w="2398152">
                  <a:extLst>
                    <a:ext uri="{9D8B030D-6E8A-4147-A177-3AD203B41FA5}">
                      <a16:colId xmlns:a16="http://schemas.microsoft.com/office/drawing/2014/main" val="2302914208"/>
                    </a:ext>
                  </a:extLst>
                </a:gridCol>
                <a:gridCol w="3362488">
                  <a:extLst>
                    <a:ext uri="{9D8B030D-6E8A-4147-A177-3AD203B41FA5}">
                      <a16:colId xmlns:a16="http://schemas.microsoft.com/office/drawing/2014/main" val="2114510596"/>
                    </a:ext>
                  </a:extLst>
                </a:gridCol>
              </a:tblGrid>
              <a:tr h="378606">
                <a:tc>
                  <a:txBody>
                    <a:bodyPr/>
                    <a:lstStyle/>
                    <a:p>
                      <a:pPr algn="l">
                        <a:lnSpc>
                          <a:spcPct val="200000"/>
                        </a:lnSpc>
                        <a:spcAft>
                          <a:spcPts val="0"/>
                        </a:spcAft>
                      </a:pPr>
                      <a:r>
                        <a:rPr lang="es-EC" sz="1400">
                          <a:effectLst/>
                        </a:rPr>
                        <a:t>Variable dependiente</a:t>
                      </a:r>
                      <a:endParaRPr lang="en-US" sz="14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Nivel de liquidez</a:t>
                      </a:r>
                      <a:endParaRPr lang="en-US" sz="1400" b="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713008626"/>
                  </a:ext>
                </a:extLst>
              </a:tr>
              <a:tr h="465594">
                <a:tc>
                  <a:txBody>
                    <a:bodyPr/>
                    <a:lstStyle/>
                    <a:p>
                      <a:pPr algn="l">
                        <a:lnSpc>
                          <a:spcPct val="200000"/>
                        </a:lnSpc>
                        <a:spcAft>
                          <a:spcPts val="0"/>
                        </a:spcAft>
                      </a:pPr>
                      <a:r>
                        <a:rPr lang="es-EC" sz="1400" dirty="0">
                          <a:effectLst/>
                        </a:rPr>
                        <a:t>Variable independiente</a:t>
                      </a:r>
                      <a:endParaRPr lang="en-US" sz="14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Nivel de morosidad</a:t>
                      </a:r>
                      <a:endParaRPr lang="en-US" sz="14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0805959"/>
                  </a:ext>
                </a:extLst>
              </a:tr>
              <a:tr h="484218">
                <a:tc>
                  <a:txBody>
                    <a:bodyPr/>
                    <a:lstStyle/>
                    <a:p>
                      <a:pPr algn="l">
                        <a:lnSpc>
                          <a:spcPct val="200000"/>
                        </a:lnSpc>
                        <a:spcAft>
                          <a:spcPts val="0"/>
                        </a:spcAft>
                      </a:pPr>
                      <a:r>
                        <a:rPr lang="es-EC" sz="1400">
                          <a:effectLst/>
                        </a:rPr>
                        <a:t>R Pearson</a:t>
                      </a:r>
                      <a:endParaRPr lang="en-US" sz="14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0.195</a:t>
                      </a:r>
                      <a:endParaRPr lang="en-US" sz="14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14118308"/>
                  </a:ext>
                </a:extLst>
              </a:tr>
              <a:tr h="1272547">
                <a:tc>
                  <a:txBody>
                    <a:bodyPr/>
                    <a:lstStyle/>
                    <a:p>
                      <a:pPr algn="l">
                        <a:lnSpc>
                          <a:spcPct val="200000"/>
                        </a:lnSpc>
                        <a:spcAft>
                          <a:spcPts val="0"/>
                        </a:spcAft>
                      </a:pPr>
                      <a:r>
                        <a:rPr lang="es-EC" sz="1400">
                          <a:effectLst/>
                        </a:rPr>
                        <a:t>Muestra</a:t>
                      </a:r>
                      <a:endParaRPr lang="en-US" sz="14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l">
                        <a:lnSpc>
                          <a:spcPct val="200000"/>
                        </a:lnSpc>
                        <a:spcAft>
                          <a:spcPts val="0"/>
                        </a:spcAft>
                      </a:pPr>
                      <a:r>
                        <a:rPr lang="es-EC" sz="1400">
                          <a:effectLst/>
                        </a:rPr>
                        <a:t>Estados financieros mensuales del periodo comprendido entre julio y diciembre del 2020</a:t>
                      </a:r>
                      <a:endParaRPr lang="en-US" sz="14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874358452"/>
                  </a:ext>
                </a:extLst>
              </a:tr>
              <a:tr h="1719516">
                <a:tc>
                  <a:txBody>
                    <a:bodyPr/>
                    <a:lstStyle/>
                    <a:p>
                      <a:pPr algn="l">
                        <a:lnSpc>
                          <a:spcPct val="200000"/>
                        </a:lnSpc>
                        <a:spcAft>
                          <a:spcPts val="0"/>
                        </a:spcAft>
                      </a:pPr>
                      <a:r>
                        <a:rPr lang="es-EC" sz="1400">
                          <a:effectLst/>
                        </a:rPr>
                        <a:t>Interpretación</a:t>
                      </a:r>
                      <a:endParaRPr lang="en-US" sz="140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l">
                        <a:lnSpc>
                          <a:spcPct val="200000"/>
                        </a:lnSpc>
                        <a:spcAft>
                          <a:spcPts val="0"/>
                        </a:spcAft>
                      </a:pPr>
                      <a:r>
                        <a:rPr lang="es-EC" sz="1400" dirty="0">
                          <a:effectLst/>
                        </a:rPr>
                        <a:t>No existe correlación entre las variables, es decir el nivel de morosidad no afecta el nivel de liquidez de los bancos medianos.</a:t>
                      </a:r>
                      <a:endParaRPr lang="en-US" sz="1400" dirty="0">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252861823"/>
                  </a:ext>
                </a:extLst>
              </a:tr>
            </a:tbl>
          </a:graphicData>
        </a:graphic>
      </p:graphicFrame>
    </p:spTree>
    <p:extLst>
      <p:ext uri="{BB962C8B-B14F-4D97-AF65-F5344CB8AC3E}">
        <p14:creationId xmlns:p14="http://schemas.microsoft.com/office/powerpoint/2010/main" val="38759312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3676" y="105596"/>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s-EC" b="1" dirty="0" smtClean="0"/>
              <a:t>Conclusiones</a:t>
            </a:r>
            <a:endParaRPr lang="en-US" b="1" dirty="0"/>
          </a:p>
          <a:p>
            <a:pPr algn="l"/>
            <a:endParaRPr lang="es-ES" sz="2400" b="1" noProof="1"/>
          </a:p>
        </p:txBody>
      </p:sp>
      <p:graphicFrame>
        <p:nvGraphicFramePr>
          <p:cNvPr id="5" name="Diagrama 4"/>
          <p:cNvGraphicFramePr/>
          <p:nvPr>
            <p:extLst>
              <p:ext uri="{D42A27DB-BD31-4B8C-83A1-F6EECF244321}">
                <p14:modId xmlns:p14="http://schemas.microsoft.com/office/powerpoint/2010/main" val="1242909116"/>
              </p:ext>
            </p:extLst>
          </p:nvPr>
        </p:nvGraphicFramePr>
        <p:xfrm>
          <a:off x="251520" y="764704"/>
          <a:ext cx="866349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15264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3676" y="105596"/>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s-EC" b="1" dirty="0" smtClean="0"/>
              <a:t>Recomendaciones</a:t>
            </a:r>
            <a:endParaRPr lang="en-US" b="1" dirty="0"/>
          </a:p>
          <a:p>
            <a:pPr algn="l"/>
            <a:endParaRPr lang="es-ES" sz="2400" b="1" noProof="1"/>
          </a:p>
        </p:txBody>
      </p:sp>
      <p:graphicFrame>
        <p:nvGraphicFramePr>
          <p:cNvPr id="5" name="Diagrama 4"/>
          <p:cNvGraphicFramePr/>
          <p:nvPr>
            <p:extLst>
              <p:ext uri="{D42A27DB-BD31-4B8C-83A1-F6EECF244321}">
                <p14:modId xmlns:p14="http://schemas.microsoft.com/office/powerpoint/2010/main" val="3475130018"/>
              </p:ext>
            </p:extLst>
          </p:nvPr>
        </p:nvGraphicFramePr>
        <p:xfrm>
          <a:off x="323528" y="557224"/>
          <a:ext cx="8591484" cy="5320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440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91269"/>
            <a:ext cx="8229600" cy="4525963"/>
          </a:xfrm>
        </p:spPr>
        <p:txBody>
          <a:bodyPr/>
          <a:lstStyle/>
          <a:p>
            <a:endParaRPr lang="es-EC"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382042"/>
            <a:ext cx="5472608"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5623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5638"/>
            <a:ext cx="8229600" cy="1143000"/>
          </a:xfrm>
        </p:spPr>
        <p:txBody>
          <a:bodyPr/>
          <a:lstStyle/>
          <a:p>
            <a:r>
              <a:rPr lang="es-EC" dirty="0" smtClean="0">
                <a:ln w="0"/>
                <a:solidFill>
                  <a:schemeClr val="tx1"/>
                </a:solidFill>
                <a:effectLst>
                  <a:outerShdw blurRad="38100" dist="19050" dir="2700000" algn="tl" rotWithShape="0">
                    <a:schemeClr val="dk1">
                      <a:alpha val="40000"/>
                    </a:schemeClr>
                  </a:outerShdw>
                </a:effectLst>
              </a:rPr>
              <a:t>Objetivos</a:t>
            </a:r>
            <a:endParaRPr lang="es-EC" dirty="0">
              <a:ln w="0"/>
              <a:solidFill>
                <a:schemeClr val="tx1"/>
              </a:solidFill>
              <a:effectLst>
                <a:outerShdw blurRad="38100" dist="19050" dir="2700000" algn="tl" rotWithShape="0">
                  <a:schemeClr val="dk1">
                    <a:alpha val="40000"/>
                  </a:schemeClr>
                </a:outerShdw>
              </a:effectLst>
            </a:endParaRPr>
          </a:p>
        </p:txBody>
      </p:sp>
      <p:graphicFrame>
        <p:nvGraphicFramePr>
          <p:cNvPr id="5" name="4 Diagrama"/>
          <p:cNvGraphicFramePr/>
          <p:nvPr>
            <p:extLst>
              <p:ext uri="{D42A27DB-BD31-4B8C-83A1-F6EECF244321}">
                <p14:modId xmlns:p14="http://schemas.microsoft.com/office/powerpoint/2010/main" val="1256325173"/>
              </p:ext>
            </p:extLst>
          </p:nvPr>
        </p:nvGraphicFramePr>
        <p:xfrm>
          <a:off x="305526" y="2464604"/>
          <a:ext cx="8532948" cy="3412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555776" y="2009795"/>
            <a:ext cx="4032448" cy="338554"/>
          </a:xfrm>
          <a:prstGeom prst="rect">
            <a:avLst/>
          </a:prstGeom>
          <a:solidFill>
            <a:schemeClr val="accent4">
              <a:lumMod val="60000"/>
              <a:lumOff val="40000"/>
            </a:schemeClr>
          </a:solidFill>
          <a:ln>
            <a:solidFill>
              <a:schemeClr val="accent3">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sz="1600" b="1" dirty="0" smtClean="0">
                <a:solidFill>
                  <a:schemeClr val="bg1"/>
                </a:solidFill>
                <a:latin typeface="Times New Roman" pitchFamily="18" charset="0"/>
                <a:cs typeface="Times New Roman" pitchFamily="18" charset="0"/>
              </a:rPr>
              <a:t>Objetivos Específicos</a:t>
            </a:r>
            <a:endParaRPr lang="es-EC" sz="1600" b="1" dirty="0">
              <a:solidFill>
                <a:schemeClr val="bg1"/>
              </a:solidFill>
              <a:latin typeface="Times New Roman" pitchFamily="18" charset="0"/>
              <a:cs typeface="Times New Roman" pitchFamily="18" charset="0"/>
            </a:endParaRPr>
          </a:p>
        </p:txBody>
      </p:sp>
      <p:graphicFrame>
        <p:nvGraphicFramePr>
          <p:cNvPr id="7" name="Diagrama 6">
            <a:extLst>
              <a:ext uri="{FF2B5EF4-FFF2-40B4-BE49-F238E27FC236}">
                <a16:creationId xmlns:a16="http://schemas.microsoft.com/office/drawing/2014/main" id="{F8EA73AC-E67A-4F58-A634-85D275A1224F}"/>
              </a:ext>
            </a:extLst>
          </p:cNvPr>
          <p:cNvGraphicFramePr/>
          <p:nvPr>
            <p:extLst>
              <p:ext uri="{D42A27DB-BD31-4B8C-83A1-F6EECF244321}">
                <p14:modId xmlns:p14="http://schemas.microsoft.com/office/powerpoint/2010/main" val="2179620334"/>
              </p:ext>
            </p:extLst>
          </p:nvPr>
        </p:nvGraphicFramePr>
        <p:xfrm>
          <a:off x="0" y="617138"/>
          <a:ext cx="9144000" cy="12764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094502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82960" y="116632"/>
            <a:ext cx="8229600" cy="1143000"/>
          </a:xfrm>
        </p:spPr>
        <p:txBody>
          <a:bodyPr/>
          <a:lstStyle/>
          <a:p>
            <a:r>
              <a:rPr lang="es-EC" dirty="0" smtClean="0">
                <a:ln w="0"/>
                <a:solidFill>
                  <a:schemeClr val="tx1"/>
                </a:solidFill>
                <a:effectLst>
                  <a:outerShdw blurRad="38100" dist="19050" dir="2700000" algn="tl" rotWithShape="0">
                    <a:schemeClr val="dk1">
                      <a:alpha val="40000"/>
                    </a:schemeClr>
                  </a:outerShdw>
                </a:effectLst>
              </a:rPr>
              <a:t>Hipótesis</a:t>
            </a:r>
            <a:endParaRPr lang="es-EC" dirty="0">
              <a:ln w="0"/>
              <a:solidFill>
                <a:schemeClr val="tx1"/>
              </a:solidFill>
              <a:effectLst>
                <a:outerShdw blurRad="38100" dist="19050" dir="2700000" algn="tl" rotWithShape="0">
                  <a:schemeClr val="dk1">
                    <a:alpha val="40000"/>
                  </a:schemeClr>
                </a:outerShdw>
              </a:effectLst>
            </a:endParaRPr>
          </a:p>
        </p:txBody>
      </p:sp>
      <mc:AlternateContent xmlns:mc="http://schemas.openxmlformats.org/markup-compatibility/2006" xmlns:a14="http://schemas.microsoft.com/office/drawing/2010/main">
        <mc:Choice Requires="a14">
          <p:graphicFrame>
            <p:nvGraphicFramePr>
              <p:cNvPr id="5" name="4 Diagrama"/>
              <p:cNvGraphicFramePr/>
              <p:nvPr>
                <p:extLst>
                  <p:ext uri="{D42A27DB-BD31-4B8C-83A1-F6EECF244321}">
                    <p14:modId xmlns:p14="http://schemas.microsoft.com/office/powerpoint/2010/main" val="3274173642"/>
                  </p:ext>
                </p:extLst>
              </p:nvPr>
            </p:nvGraphicFramePr>
            <p:xfrm>
              <a:off x="875745" y="1700808"/>
              <a:ext cx="7644030" cy="3631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5" name="4 Diagrama"/>
              <p:cNvGraphicFramePr/>
              <p:nvPr>
                <p:extLst>
                  <p:ext uri="{D42A27DB-BD31-4B8C-83A1-F6EECF244321}">
                    <p14:modId xmlns:p14="http://schemas.microsoft.com/office/powerpoint/2010/main" val="3274173642"/>
                  </p:ext>
                </p:extLst>
              </p:nvPr>
            </p:nvGraphicFramePr>
            <p:xfrm>
              <a:off x="875745" y="1700808"/>
              <a:ext cx="7644030" cy="36319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val="38558347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669535" y="119872"/>
            <a:ext cx="8229600" cy="1143000"/>
          </a:xfrm>
        </p:spPr>
        <p:txBody>
          <a:bodyPr/>
          <a:lstStyle/>
          <a:p>
            <a:r>
              <a:rPr lang="es-EC" dirty="0" smtClean="0">
                <a:ln w="0"/>
                <a:solidFill>
                  <a:schemeClr val="tx1"/>
                </a:solidFill>
                <a:effectLst>
                  <a:outerShdw blurRad="38100" dist="19050" dir="2700000" algn="tl" rotWithShape="0">
                    <a:schemeClr val="dk1">
                      <a:alpha val="40000"/>
                    </a:schemeClr>
                  </a:outerShdw>
                </a:effectLst>
              </a:rPr>
              <a:t>Marco Teórico</a:t>
            </a:r>
            <a:endParaRPr lang="es-EC" dirty="0">
              <a:ln w="0"/>
              <a:solidFill>
                <a:schemeClr val="tx1"/>
              </a:solidFill>
              <a:effectLst>
                <a:outerShdw blurRad="38100" dist="19050" dir="2700000" algn="tl" rotWithShape="0">
                  <a:schemeClr val="dk1">
                    <a:alpha val="40000"/>
                  </a:schemeClr>
                </a:outerShdw>
              </a:effectLst>
            </a:endParaRPr>
          </a:p>
        </p:txBody>
      </p:sp>
      <p:sp>
        <p:nvSpPr>
          <p:cNvPr id="5"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smtClean="0"/>
              <a:t>Ley Organica de Apoyo Humanitario</a:t>
            </a:r>
            <a:endParaRPr lang="es-ES" sz="2400" noProof="1"/>
          </a:p>
        </p:txBody>
      </p:sp>
      <p:graphicFrame>
        <p:nvGraphicFramePr>
          <p:cNvPr id="6" name="Diagrama 5"/>
          <p:cNvGraphicFramePr/>
          <p:nvPr>
            <p:extLst>
              <p:ext uri="{D42A27DB-BD31-4B8C-83A1-F6EECF244321}">
                <p14:modId xmlns:p14="http://schemas.microsoft.com/office/powerpoint/2010/main" val="1484210778"/>
              </p:ext>
            </p:extLst>
          </p:nvPr>
        </p:nvGraphicFramePr>
        <p:xfrm>
          <a:off x="-2201" y="476672"/>
          <a:ext cx="8901336"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3400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smtClean="0"/>
              <a:t>Sistema Financiero</a:t>
            </a:r>
            <a:endParaRPr lang="es-ES" sz="2400" noProof="1"/>
          </a:p>
        </p:txBody>
      </p:sp>
      <p:graphicFrame>
        <p:nvGraphicFramePr>
          <p:cNvPr id="5" name="Marcador de contenido 5">
            <a:extLst>
              <a:ext uri="{FF2B5EF4-FFF2-40B4-BE49-F238E27FC236}">
                <a16:creationId xmlns:a16="http://schemas.microsoft.com/office/drawing/2014/main" id="{AFE74445-BCDE-4F59-8722-9A1D7B5B6D2F}"/>
              </a:ext>
            </a:extLst>
          </p:cNvPr>
          <p:cNvGraphicFramePr>
            <a:graphicFrameLocks noGrp="1"/>
          </p:cNvGraphicFramePr>
          <p:nvPr>
            <p:ph idx="1"/>
            <p:extLst>
              <p:ext uri="{D42A27DB-BD31-4B8C-83A1-F6EECF244321}">
                <p14:modId xmlns:p14="http://schemas.microsoft.com/office/powerpoint/2010/main" val="4152679823"/>
              </p:ext>
            </p:extLst>
          </p:nvPr>
        </p:nvGraphicFramePr>
        <p:xfrm>
          <a:off x="-252355" y="1120374"/>
          <a:ext cx="9365911" cy="474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2093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488" y="4766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smtClean="0"/>
              <a:t>Intermediación Financiera </a:t>
            </a:r>
            <a:endParaRPr lang="es-ES" sz="2400" noProof="1"/>
          </a:p>
        </p:txBody>
      </p:sp>
      <p:graphicFrame>
        <p:nvGraphicFramePr>
          <p:cNvPr id="5" name="Marcador de contenido 14">
            <a:extLst>
              <a:ext uri="{FF2B5EF4-FFF2-40B4-BE49-F238E27FC236}">
                <a16:creationId xmlns:a16="http://schemas.microsoft.com/office/drawing/2014/main" id="{808E75F3-EF68-470F-85FC-3CEC790129B2}"/>
              </a:ext>
            </a:extLst>
          </p:cNvPr>
          <p:cNvGraphicFramePr>
            <a:graphicFrameLocks noGrp="1"/>
          </p:cNvGraphicFramePr>
          <p:nvPr>
            <p:ph idx="1"/>
            <p:extLst>
              <p:ext uri="{D42A27DB-BD31-4B8C-83A1-F6EECF244321}">
                <p14:modId xmlns:p14="http://schemas.microsoft.com/office/powerpoint/2010/main" val="183565447"/>
              </p:ext>
            </p:extLst>
          </p:nvPr>
        </p:nvGraphicFramePr>
        <p:xfrm>
          <a:off x="185427" y="928300"/>
          <a:ext cx="8744331" cy="5241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062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E4CE93-FEB6-4799-8C7D-B319F0FD8867}"/>
              </a:ext>
            </a:extLst>
          </p:cNvPr>
          <p:cNvSpPr txBox="1">
            <a:spLocks/>
          </p:cNvSpPr>
          <p:nvPr/>
        </p:nvSpPr>
        <p:spPr>
          <a:xfrm>
            <a:off x="17659" y="338771"/>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smtClean="0"/>
              <a:t>Bancos del Ecuador </a:t>
            </a:r>
            <a:endParaRPr lang="es-ES" sz="2400" noProof="1"/>
          </a:p>
        </p:txBody>
      </p:sp>
      <p:graphicFrame>
        <p:nvGraphicFramePr>
          <p:cNvPr id="5" name="Tabla 4"/>
          <p:cNvGraphicFramePr>
            <a:graphicFrameLocks noGrp="1"/>
          </p:cNvGraphicFramePr>
          <p:nvPr>
            <p:extLst>
              <p:ext uri="{D42A27DB-BD31-4B8C-83A1-F6EECF244321}">
                <p14:modId xmlns:p14="http://schemas.microsoft.com/office/powerpoint/2010/main" val="3523372066"/>
              </p:ext>
            </p:extLst>
          </p:nvPr>
        </p:nvGraphicFramePr>
        <p:xfrm>
          <a:off x="1043608" y="1125458"/>
          <a:ext cx="7200800" cy="1696435"/>
        </p:xfrm>
        <a:graphic>
          <a:graphicData uri="http://schemas.openxmlformats.org/drawingml/2006/table">
            <a:tbl>
              <a:tblPr firstRow="1" firstCol="1" bandRow="1">
                <a:tableStyleId>{C4B1156A-380E-4F78-BDF5-A606A8083BF9}</a:tableStyleId>
              </a:tblPr>
              <a:tblGrid>
                <a:gridCol w="3843303">
                  <a:extLst>
                    <a:ext uri="{9D8B030D-6E8A-4147-A177-3AD203B41FA5}">
                      <a16:colId xmlns:a16="http://schemas.microsoft.com/office/drawing/2014/main" val="1343967381"/>
                    </a:ext>
                  </a:extLst>
                </a:gridCol>
                <a:gridCol w="3357497">
                  <a:extLst>
                    <a:ext uri="{9D8B030D-6E8A-4147-A177-3AD203B41FA5}">
                      <a16:colId xmlns:a16="http://schemas.microsoft.com/office/drawing/2014/main" val="1878155621"/>
                    </a:ext>
                  </a:extLst>
                </a:gridCol>
              </a:tblGrid>
              <a:tr h="304337">
                <a:tc>
                  <a:txBody>
                    <a:bodyPr/>
                    <a:lstStyle/>
                    <a:p>
                      <a:pPr algn="ctr">
                        <a:lnSpc>
                          <a:spcPct val="200000"/>
                        </a:lnSpc>
                        <a:spcAft>
                          <a:spcPts val="0"/>
                        </a:spcAft>
                      </a:pPr>
                      <a:r>
                        <a:rPr lang="es-EC" sz="1200" dirty="0">
                          <a:effectLst/>
                        </a:rPr>
                        <a:t>Tamaño</a:t>
                      </a:r>
                      <a:endParaRPr lang="en-US" sz="1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tc>
                <a:tc>
                  <a:txBody>
                    <a:bodyPr/>
                    <a:lstStyle/>
                    <a:p>
                      <a:pPr algn="ctr">
                        <a:lnSpc>
                          <a:spcPct val="200000"/>
                        </a:lnSpc>
                        <a:spcAft>
                          <a:spcPts val="0"/>
                        </a:spcAft>
                      </a:pPr>
                      <a:r>
                        <a:rPr lang="es-EC" sz="1200" dirty="0">
                          <a:effectLst/>
                        </a:rPr>
                        <a:t>Total de Activos</a:t>
                      </a:r>
                      <a:endParaRPr lang="en-US" sz="1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34906651"/>
                  </a:ext>
                </a:extLst>
              </a:tr>
              <a:tr h="304337">
                <a:tc>
                  <a:txBody>
                    <a:bodyPr/>
                    <a:lstStyle/>
                    <a:p>
                      <a:pPr algn="l">
                        <a:lnSpc>
                          <a:spcPct val="200000"/>
                        </a:lnSpc>
                        <a:spcAft>
                          <a:spcPts val="0"/>
                        </a:spcAft>
                      </a:pPr>
                      <a:r>
                        <a:rPr lang="es-EC" sz="1200">
                          <a:effectLst/>
                        </a:rPr>
                        <a:t>Bancos Grandes</a:t>
                      </a:r>
                      <a:endParaRPr lang="en-US" sz="120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l">
                        <a:lnSpc>
                          <a:spcPct val="200000"/>
                        </a:lnSpc>
                        <a:spcAft>
                          <a:spcPts val="0"/>
                        </a:spcAft>
                      </a:pPr>
                      <a:r>
                        <a:rPr lang="es-EC" sz="1200">
                          <a:effectLst/>
                        </a:rPr>
                        <a:t>+ de USD 1.000 Millones</a:t>
                      </a:r>
                      <a:endParaRPr lang="en-US" sz="120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303859211"/>
                  </a:ext>
                </a:extLst>
              </a:tr>
              <a:tr h="599155">
                <a:tc>
                  <a:txBody>
                    <a:bodyPr/>
                    <a:lstStyle/>
                    <a:p>
                      <a:pPr algn="l">
                        <a:lnSpc>
                          <a:spcPct val="200000"/>
                        </a:lnSpc>
                        <a:spcAft>
                          <a:spcPts val="0"/>
                        </a:spcAft>
                      </a:pPr>
                      <a:r>
                        <a:rPr lang="es-EC" sz="1200">
                          <a:effectLst/>
                        </a:rPr>
                        <a:t>Bancos Medianos</a:t>
                      </a:r>
                      <a:endParaRPr lang="en-US" sz="120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l">
                        <a:lnSpc>
                          <a:spcPct val="200000"/>
                        </a:lnSpc>
                        <a:spcAft>
                          <a:spcPts val="0"/>
                        </a:spcAft>
                      </a:pPr>
                      <a:r>
                        <a:rPr lang="es-EC" sz="1200">
                          <a:effectLst/>
                        </a:rPr>
                        <a:t>+ de USD 200 millones a USD 1.000 Millones</a:t>
                      </a:r>
                      <a:endParaRPr lang="en-US" sz="120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054257202"/>
                  </a:ext>
                </a:extLst>
              </a:tr>
              <a:tr h="304337">
                <a:tc>
                  <a:txBody>
                    <a:bodyPr/>
                    <a:lstStyle/>
                    <a:p>
                      <a:pPr algn="l">
                        <a:lnSpc>
                          <a:spcPct val="200000"/>
                        </a:lnSpc>
                        <a:spcAft>
                          <a:spcPts val="0"/>
                        </a:spcAft>
                      </a:pPr>
                      <a:r>
                        <a:rPr lang="es-EC" sz="1200">
                          <a:effectLst/>
                        </a:rPr>
                        <a:t>Bancos Pequeños</a:t>
                      </a:r>
                      <a:endParaRPr lang="en-US" sz="120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algn="l">
                        <a:lnSpc>
                          <a:spcPct val="200000"/>
                        </a:lnSpc>
                        <a:spcAft>
                          <a:spcPts val="0"/>
                        </a:spcAft>
                      </a:pPr>
                      <a:r>
                        <a:rPr lang="es-EC" sz="1200" dirty="0">
                          <a:effectLst/>
                        </a:rPr>
                        <a:t>- de SD 200 millones</a:t>
                      </a:r>
                      <a:endParaRPr lang="en-US" sz="1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003540934"/>
                  </a:ext>
                </a:extLst>
              </a:tr>
            </a:tbl>
          </a:graphicData>
        </a:graphic>
      </p:graphicFrame>
      <p:sp>
        <p:nvSpPr>
          <p:cNvPr id="6" name="5 CuadroTexto"/>
          <p:cNvSpPr txBox="1"/>
          <p:nvPr/>
        </p:nvSpPr>
        <p:spPr>
          <a:xfrm>
            <a:off x="3204770" y="690661"/>
            <a:ext cx="2878476" cy="338554"/>
          </a:xfrm>
          <a:prstGeom prst="rect">
            <a:avLst/>
          </a:prstGeom>
          <a:solidFill>
            <a:schemeClr val="accent4">
              <a:lumMod val="60000"/>
              <a:lumOff val="40000"/>
            </a:schemeClr>
          </a:solidFill>
          <a:ln>
            <a:solidFill>
              <a:schemeClr val="accent3">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sz="1600" b="1" dirty="0" smtClean="0">
                <a:solidFill>
                  <a:schemeClr val="bg1"/>
                </a:solidFill>
                <a:latin typeface="Times New Roman" pitchFamily="18" charset="0"/>
                <a:cs typeface="Times New Roman" pitchFamily="18" charset="0"/>
              </a:rPr>
              <a:t>Clasificación</a:t>
            </a:r>
            <a:endParaRPr lang="es-EC" sz="1600" b="1" dirty="0">
              <a:solidFill>
                <a:schemeClr val="bg1"/>
              </a:solidFill>
              <a:latin typeface="Times New Roman" pitchFamily="18" charset="0"/>
              <a:cs typeface="Times New Roman" pitchFamily="18" charset="0"/>
            </a:endParaRPr>
          </a:p>
        </p:txBody>
      </p:sp>
      <p:sp>
        <p:nvSpPr>
          <p:cNvPr id="8" name="5 CuadroTexto"/>
          <p:cNvSpPr txBox="1"/>
          <p:nvPr/>
        </p:nvSpPr>
        <p:spPr>
          <a:xfrm>
            <a:off x="3060754" y="2903136"/>
            <a:ext cx="3022492" cy="338554"/>
          </a:xfrm>
          <a:prstGeom prst="rect">
            <a:avLst/>
          </a:prstGeom>
          <a:solidFill>
            <a:schemeClr val="accent4">
              <a:lumMod val="60000"/>
              <a:lumOff val="40000"/>
            </a:schemeClr>
          </a:solidFill>
          <a:ln>
            <a:solidFill>
              <a:schemeClr val="accent3">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sz="1600" b="1" dirty="0" smtClean="0">
                <a:solidFill>
                  <a:schemeClr val="bg1"/>
                </a:solidFill>
                <a:latin typeface="Times New Roman" pitchFamily="18" charset="0"/>
                <a:cs typeface="Times New Roman" pitchFamily="18" charset="0"/>
              </a:rPr>
              <a:t>Bancos Medianos</a:t>
            </a:r>
            <a:endParaRPr lang="es-EC" sz="1600" b="1" dirty="0">
              <a:solidFill>
                <a:schemeClr val="bg1"/>
              </a:solidFill>
              <a:latin typeface="Times New Roman" pitchFamily="18" charset="0"/>
              <a:cs typeface="Times New Roman" pitchFamily="18"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2497801378"/>
              </p:ext>
            </p:extLst>
          </p:nvPr>
        </p:nvGraphicFramePr>
        <p:xfrm>
          <a:off x="2196272" y="3322933"/>
          <a:ext cx="4824000" cy="2656581"/>
        </p:xfrm>
        <a:graphic>
          <a:graphicData uri="http://schemas.openxmlformats.org/drawingml/2006/table">
            <a:tbl>
              <a:tblPr>
                <a:tableStyleId>{C4B1156A-380E-4F78-BDF5-A606A8083BF9}</a:tableStyleId>
              </a:tblPr>
              <a:tblGrid>
                <a:gridCol w="2412000">
                  <a:extLst>
                    <a:ext uri="{9D8B030D-6E8A-4147-A177-3AD203B41FA5}">
                      <a16:colId xmlns:a16="http://schemas.microsoft.com/office/drawing/2014/main" val="1764308379"/>
                    </a:ext>
                  </a:extLst>
                </a:gridCol>
                <a:gridCol w="2412000">
                  <a:extLst>
                    <a:ext uri="{9D8B030D-6E8A-4147-A177-3AD203B41FA5}">
                      <a16:colId xmlns:a16="http://schemas.microsoft.com/office/drawing/2014/main" val="4033961661"/>
                    </a:ext>
                  </a:extLst>
                </a:gridCol>
              </a:tblGrid>
              <a:tr h="466107">
                <a:tc>
                  <a:txBody>
                    <a:bodyPr/>
                    <a:lstStyle/>
                    <a:p>
                      <a:pPr algn="ctr">
                        <a:lnSpc>
                          <a:spcPct val="107000"/>
                        </a:lnSpc>
                        <a:spcAft>
                          <a:spcPts val="800"/>
                        </a:spcAft>
                      </a:pPr>
                      <a:r>
                        <a:rPr lang="es-EC" sz="1400" b="1" dirty="0">
                          <a:effectLst/>
                        </a:rPr>
                        <a:t>Nombre Del Banco</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EC" sz="1400" b="1" dirty="0">
                          <a:effectLst/>
                        </a:rPr>
                        <a:t>Activo</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87031289"/>
                  </a:ext>
                </a:extLst>
              </a:tr>
              <a:tr h="214043">
                <a:tc>
                  <a:txBody>
                    <a:bodyPr/>
                    <a:lstStyle/>
                    <a:p>
                      <a:pPr algn="just">
                        <a:lnSpc>
                          <a:spcPct val="107000"/>
                        </a:lnSpc>
                        <a:spcAft>
                          <a:spcPts val="800"/>
                        </a:spcAft>
                      </a:pPr>
                      <a:r>
                        <a:rPr lang="es-EC" sz="1400" dirty="0">
                          <a:effectLst/>
                        </a:rPr>
                        <a:t>Rumiñahui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$993.11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11820485"/>
                  </a:ext>
                </a:extLst>
              </a:tr>
              <a:tr h="214043">
                <a:tc>
                  <a:txBody>
                    <a:bodyPr/>
                    <a:lstStyle/>
                    <a:p>
                      <a:pPr algn="just">
                        <a:lnSpc>
                          <a:spcPct val="107000"/>
                        </a:lnSpc>
                        <a:spcAft>
                          <a:spcPts val="800"/>
                        </a:spcAft>
                      </a:pPr>
                      <a:r>
                        <a:rPr lang="es-EC" sz="1400" dirty="0">
                          <a:effectLst/>
                        </a:rPr>
                        <a:t>Machala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$861.29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243454493"/>
                  </a:ext>
                </a:extLst>
              </a:tr>
              <a:tr h="214043">
                <a:tc>
                  <a:txBody>
                    <a:bodyPr/>
                    <a:lstStyle/>
                    <a:p>
                      <a:pPr algn="just">
                        <a:lnSpc>
                          <a:spcPct val="107000"/>
                        </a:lnSpc>
                        <a:spcAft>
                          <a:spcPts val="800"/>
                        </a:spcAft>
                      </a:pPr>
                      <a:r>
                        <a:rPr lang="es-EC" sz="1400" dirty="0">
                          <a:effectLst/>
                        </a:rPr>
                        <a:t>Solidario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$762.84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650252576"/>
                  </a:ext>
                </a:extLst>
              </a:tr>
              <a:tr h="214043">
                <a:tc>
                  <a:txBody>
                    <a:bodyPr/>
                    <a:lstStyle/>
                    <a:p>
                      <a:pPr algn="just">
                        <a:lnSpc>
                          <a:spcPct val="107000"/>
                        </a:lnSpc>
                        <a:spcAft>
                          <a:spcPts val="800"/>
                        </a:spcAft>
                      </a:pPr>
                      <a:r>
                        <a:rPr lang="es-EC" sz="1400" dirty="0" smtClean="0">
                          <a:effectLst/>
                        </a:rPr>
                        <a:t>CITIBANK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$616.24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107192311"/>
                  </a:ext>
                </a:extLst>
              </a:tr>
              <a:tr h="214043">
                <a:tc>
                  <a:txBody>
                    <a:bodyPr/>
                    <a:lstStyle/>
                    <a:p>
                      <a:pPr algn="just">
                        <a:lnSpc>
                          <a:spcPct val="107000"/>
                        </a:lnSpc>
                        <a:spcAft>
                          <a:spcPts val="800"/>
                        </a:spcAft>
                      </a:pPr>
                      <a:r>
                        <a:rPr lang="es-EC" sz="1400" dirty="0">
                          <a:effectLst/>
                        </a:rPr>
                        <a:t>Loja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$562.76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96114937"/>
                  </a:ext>
                </a:extLst>
              </a:tr>
              <a:tr h="214043">
                <a:tc>
                  <a:txBody>
                    <a:bodyPr/>
                    <a:lstStyle/>
                    <a:p>
                      <a:pPr algn="just">
                        <a:lnSpc>
                          <a:spcPct val="107000"/>
                        </a:lnSpc>
                        <a:spcAft>
                          <a:spcPts val="800"/>
                        </a:spcAft>
                      </a:pPr>
                      <a:r>
                        <a:rPr lang="es-EC" sz="1400" dirty="0">
                          <a:effectLst/>
                        </a:rPr>
                        <a:t>Procredit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$489.18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773120477"/>
                  </a:ext>
                </a:extLst>
              </a:tr>
              <a:tr h="214043">
                <a:tc>
                  <a:txBody>
                    <a:bodyPr/>
                    <a:lstStyle/>
                    <a:p>
                      <a:pPr algn="just">
                        <a:lnSpc>
                          <a:spcPct val="107000"/>
                        </a:lnSpc>
                        <a:spcAft>
                          <a:spcPts val="800"/>
                        </a:spcAft>
                      </a:pPr>
                      <a:r>
                        <a:rPr lang="es-EC" sz="1400" dirty="0">
                          <a:effectLst/>
                        </a:rPr>
                        <a:t>Amazonas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$241.32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60387119"/>
                  </a:ext>
                </a:extLst>
              </a:tr>
              <a:tr h="288010">
                <a:tc>
                  <a:txBody>
                    <a:bodyPr/>
                    <a:lstStyle/>
                    <a:p>
                      <a:pPr algn="just">
                        <a:lnSpc>
                          <a:spcPct val="107000"/>
                        </a:lnSpc>
                        <a:spcAft>
                          <a:spcPts val="800"/>
                        </a:spcAft>
                      </a:pPr>
                      <a:r>
                        <a:rPr lang="es-EC" sz="1400" dirty="0">
                          <a:effectLst/>
                        </a:rPr>
                        <a:t>Codesarrollo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$203.82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30621764"/>
                  </a:ext>
                </a:extLst>
              </a:tr>
              <a:tr h="214043">
                <a:tc>
                  <a:txBody>
                    <a:bodyPr/>
                    <a:lstStyle/>
                    <a:p>
                      <a:pPr algn="just">
                        <a:lnSpc>
                          <a:spcPct val="107000"/>
                        </a:lnSpc>
                        <a:spcAft>
                          <a:spcPts val="800"/>
                        </a:spcAft>
                      </a:pPr>
                      <a:r>
                        <a:rPr lang="es-EC" sz="14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lnSpc>
                          <a:spcPct val="107000"/>
                        </a:lnSpc>
                        <a:spcAft>
                          <a:spcPts val="800"/>
                        </a:spcAft>
                      </a:pPr>
                      <a:r>
                        <a:rPr lang="es-EC" sz="1400" dirty="0">
                          <a:effectLst/>
                        </a:rPr>
                        <a:t>$4,730.56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057984524"/>
                  </a:ext>
                </a:extLst>
              </a:tr>
            </a:tbl>
          </a:graphicData>
        </a:graphic>
      </p:graphicFrame>
    </p:spTree>
    <p:extLst>
      <p:ext uri="{BB962C8B-B14F-4D97-AF65-F5344CB8AC3E}">
        <p14:creationId xmlns:p14="http://schemas.microsoft.com/office/powerpoint/2010/main" val="2660042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a:extLst>
              <a:ext uri="{FF2B5EF4-FFF2-40B4-BE49-F238E27FC236}">
                <a16:creationId xmlns:a16="http://schemas.microsoft.com/office/drawing/2014/main" id="{7D3B0353-E9A4-4C21-8EBC-3BF44B6AB885}"/>
              </a:ext>
            </a:extLst>
          </p:cNvPr>
          <p:cNvGraphicFramePr>
            <a:graphicFrameLocks noGrp="1"/>
          </p:cNvGraphicFramePr>
          <p:nvPr>
            <p:ph idx="1"/>
            <p:extLst>
              <p:ext uri="{D42A27DB-BD31-4B8C-83A1-F6EECF244321}">
                <p14:modId xmlns:p14="http://schemas.microsoft.com/office/powerpoint/2010/main" val="819276511"/>
              </p:ext>
            </p:extLst>
          </p:nvPr>
        </p:nvGraphicFramePr>
        <p:xfrm>
          <a:off x="251520" y="1484784"/>
          <a:ext cx="4148042"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Marcador de contenido 1">
            <a:extLst>
              <a:ext uri="{FF2B5EF4-FFF2-40B4-BE49-F238E27FC236}">
                <a16:creationId xmlns:a16="http://schemas.microsoft.com/office/drawing/2014/main" id="{22CBC148-D4A7-449F-B76F-8EF3CEBD23C3}"/>
              </a:ext>
            </a:extLst>
          </p:cNvPr>
          <p:cNvGraphicFramePr>
            <a:graphicFrameLocks/>
          </p:cNvGraphicFramePr>
          <p:nvPr>
            <p:extLst>
              <p:ext uri="{D42A27DB-BD31-4B8C-83A1-F6EECF244321}">
                <p14:modId xmlns:p14="http://schemas.microsoft.com/office/powerpoint/2010/main" val="2153660206"/>
              </p:ext>
            </p:extLst>
          </p:nvPr>
        </p:nvGraphicFramePr>
        <p:xfrm>
          <a:off x="5004048" y="1484784"/>
          <a:ext cx="3808512" cy="32403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1 Título"/>
          <p:cNvSpPr>
            <a:spLocks noGrp="1"/>
          </p:cNvSpPr>
          <p:nvPr>
            <p:ph type="title"/>
          </p:nvPr>
        </p:nvSpPr>
        <p:spPr>
          <a:xfrm>
            <a:off x="683568" y="0"/>
            <a:ext cx="8229600" cy="1143000"/>
          </a:xfrm>
        </p:spPr>
        <p:txBody>
          <a:bodyPr/>
          <a:lstStyle/>
          <a:p>
            <a:r>
              <a:rPr lang="es-EC" dirty="0" smtClean="0">
                <a:ln w="0"/>
                <a:solidFill>
                  <a:schemeClr val="tx1"/>
                </a:solidFill>
                <a:effectLst>
                  <a:outerShdw blurRad="38100" dist="19050" dir="2700000" algn="tl" rotWithShape="0">
                    <a:schemeClr val="dk1">
                      <a:alpha val="40000"/>
                    </a:schemeClr>
                  </a:outerShdw>
                </a:effectLst>
              </a:rPr>
              <a:t>Marco Metodológico</a:t>
            </a:r>
            <a:endParaRPr lang="es-EC"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672232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683568" y="0"/>
            <a:ext cx="8229600" cy="1143000"/>
          </a:xfrm>
        </p:spPr>
        <p:txBody>
          <a:bodyPr/>
          <a:lstStyle/>
          <a:p>
            <a:r>
              <a:rPr lang="es-EC" b="0" dirty="0" smtClean="0">
                <a:ln w="0"/>
                <a:solidFill>
                  <a:schemeClr val="tx1"/>
                </a:solidFill>
                <a:effectLst>
                  <a:outerShdw blurRad="38100" dist="19050" dir="2700000" algn="tl" rotWithShape="0">
                    <a:schemeClr val="dk1">
                      <a:alpha val="40000"/>
                    </a:schemeClr>
                  </a:outerShdw>
                </a:effectLst>
              </a:rPr>
              <a:t>Análisis de datos</a:t>
            </a:r>
            <a:endParaRPr lang="es-EC" b="0" dirty="0">
              <a:ln w="0"/>
              <a:solidFill>
                <a:schemeClr val="tx1"/>
              </a:solidFill>
              <a:effectLst>
                <a:outerShdw blurRad="38100" dist="19050" dir="2700000" algn="tl" rotWithShape="0">
                  <a:schemeClr val="dk1">
                    <a:alpha val="40000"/>
                  </a:schemeClr>
                </a:outerShdw>
              </a:effectLst>
            </a:endParaRPr>
          </a:p>
        </p:txBody>
      </p:sp>
      <p:sp>
        <p:nvSpPr>
          <p:cNvPr id="7" name="Título 1">
            <a:extLst>
              <a:ext uri="{FF2B5EF4-FFF2-40B4-BE49-F238E27FC236}">
                <a16:creationId xmlns:a16="http://schemas.microsoft.com/office/drawing/2014/main" id="{73E4CE93-FEB6-4799-8C7D-B319F0FD8867}"/>
              </a:ext>
            </a:extLst>
          </p:cNvPr>
          <p:cNvSpPr txBox="1">
            <a:spLocks/>
          </p:cNvSpPr>
          <p:nvPr/>
        </p:nvSpPr>
        <p:spPr>
          <a:xfrm>
            <a:off x="11832" y="691372"/>
            <a:ext cx="8901336" cy="45162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s-EC" sz="2400" noProof="1"/>
              <a:t>Análisis </a:t>
            </a:r>
            <a:r>
              <a:rPr lang="es-EC" sz="2400" noProof="1" smtClean="0"/>
              <a:t>a los Estados Financieros</a:t>
            </a:r>
            <a:endParaRPr lang="es-ES" sz="2400" noProof="1"/>
          </a:p>
        </p:txBody>
      </p:sp>
      <p:graphicFrame>
        <p:nvGraphicFramePr>
          <p:cNvPr id="8" name="Gráfico 7"/>
          <p:cNvGraphicFramePr/>
          <p:nvPr>
            <p:extLst>
              <p:ext uri="{D42A27DB-BD31-4B8C-83A1-F6EECF244321}">
                <p14:modId xmlns:p14="http://schemas.microsoft.com/office/powerpoint/2010/main" val="1441605116"/>
              </p:ext>
            </p:extLst>
          </p:nvPr>
        </p:nvGraphicFramePr>
        <p:xfrm>
          <a:off x="395536" y="1143000"/>
          <a:ext cx="8445624" cy="4806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6421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espe tema">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espe tema</Template>
  <TotalTime>21086</TotalTime>
  <Words>1002</Words>
  <Application>Microsoft Office PowerPoint</Application>
  <PresentationFormat>Presentación en pantalla (4:3)</PresentationFormat>
  <Paragraphs>134</Paragraphs>
  <Slides>18</Slides>
  <Notes>2</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5" baseType="lpstr">
      <vt:lpstr>Arial</vt:lpstr>
      <vt:lpstr>Calibri</vt:lpstr>
      <vt:lpstr>Cambria Math</vt:lpstr>
      <vt:lpstr>Tahoma</vt:lpstr>
      <vt:lpstr>Times New Roman</vt:lpstr>
      <vt:lpstr>espe tema</vt:lpstr>
      <vt:lpstr>CorelDRAW</vt:lpstr>
      <vt:lpstr>Presentación de PowerPoint</vt:lpstr>
      <vt:lpstr>Objetivos</vt:lpstr>
      <vt:lpstr>Hipótesis</vt:lpstr>
      <vt:lpstr>Marco Teórico</vt:lpstr>
      <vt:lpstr>Presentación de PowerPoint</vt:lpstr>
      <vt:lpstr>Presentación de PowerPoint</vt:lpstr>
      <vt:lpstr>Presentación de PowerPoint</vt:lpstr>
      <vt:lpstr>Marco Metodológico</vt:lpstr>
      <vt:lpstr>Análisis de datos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dc:creator>
  <cp:lastModifiedBy>Usuario</cp:lastModifiedBy>
  <cp:revision>96</cp:revision>
  <dcterms:created xsi:type="dcterms:W3CDTF">2019-07-01T16:41:40Z</dcterms:created>
  <dcterms:modified xsi:type="dcterms:W3CDTF">2021-09-13T16:17:40Z</dcterms:modified>
  <cp:contentStatus/>
</cp:coreProperties>
</file>