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7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66" r:id="rId15"/>
    <p:sldId id="265" r:id="rId16"/>
    <p:sldId id="281" r:id="rId17"/>
    <p:sldId id="280" r:id="rId18"/>
    <p:sldId id="284" r:id="rId19"/>
    <p:sldId id="283" r:id="rId20"/>
    <p:sldId id="290" r:id="rId21"/>
    <p:sldId id="292" r:id="rId22"/>
    <p:sldId id="293" r:id="rId23"/>
    <p:sldId id="297" r:id="rId24"/>
    <p:sldId id="296" r:id="rId25"/>
    <p:sldId id="295" r:id="rId26"/>
    <p:sldId id="291" r:id="rId27"/>
    <p:sldId id="282" r:id="rId28"/>
    <p:sldId id="298" r:id="rId29"/>
    <p:sldId id="299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AA364-C0B8-4313-B057-D42CAA27F99E}" type="doc">
      <dgm:prSet loTypeId="urn:microsoft.com/office/officeart/2005/8/layout/hList7" loCatId="list" qsTypeId="urn:microsoft.com/office/officeart/2005/8/quickstyle/simple1" qsCatId="simple" csTypeId="urn:microsoft.com/office/officeart/2005/8/colors/accent6_1" csCatId="accent6" phldr="1"/>
      <dgm:spPr/>
    </dgm:pt>
    <dgm:pt modelId="{5080922F-1974-4278-8C08-C814FEC9569C}">
      <dgm:prSet phldrT="[Texto]"/>
      <dgm:spPr/>
      <dgm:t>
        <a:bodyPr/>
        <a:lstStyle/>
        <a:p>
          <a:r>
            <a:rPr lang="es-EC" b="1" dirty="0" smtClean="0"/>
            <a:t>Grados alcohólicos </a:t>
          </a:r>
          <a:endParaRPr lang="es-EC" dirty="0"/>
        </a:p>
      </dgm:t>
    </dgm:pt>
    <dgm:pt modelId="{CE844800-85DD-4D8E-BC5F-750F0ED71E93}" type="parTrans" cxnId="{CD3AD8D8-0382-4A0A-8C2F-1E1BC139FF4E}">
      <dgm:prSet/>
      <dgm:spPr/>
      <dgm:t>
        <a:bodyPr/>
        <a:lstStyle/>
        <a:p>
          <a:endParaRPr lang="es-EC"/>
        </a:p>
      </dgm:t>
    </dgm:pt>
    <dgm:pt modelId="{C3E2F639-E709-4D15-A8C3-F61564B8E220}" type="sibTrans" cxnId="{CD3AD8D8-0382-4A0A-8C2F-1E1BC139FF4E}">
      <dgm:prSet/>
      <dgm:spPr/>
      <dgm:t>
        <a:bodyPr/>
        <a:lstStyle/>
        <a:p>
          <a:endParaRPr lang="es-EC"/>
        </a:p>
      </dgm:t>
    </dgm:pt>
    <dgm:pt modelId="{A7C5868E-3067-4650-A6A5-9F098810B24F}">
      <dgm:prSet phldrT="[Texto]"/>
      <dgm:spPr/>
      <dgm:t>
        <a:bodyPr/>
        <a:lstStyle/>
        <a:p>
          <a:r>
            <a:rPr lang="es-EC" b="1" dirty="0" smtClean="0"/>
            <a:t>Acidez </a:t>
          </a:r>
          <a:endParaRPr lang="es-EC" dirty="0"/>
        </a:p>
      </dgm:t>
    </dgm:pt>
    <dgm:pt modelId="{44E866BB-EA1D-4552-AAF1-2D055169C98C}" type="parTrans" cxnId="{6666AFF6-D64C-4D48-9C58-935A5A0BB44F}">
      <dgm:prSet/>
      <dgm:spPr/>
      <dgm:t>
        <a:bodyPr/>
        <a:lstStyle/>
        <a:p>
          <a:endParaRPr lang="es-EC"/>
        </a:p>
      </dgm:t>
    </dgm:pt>
    <dgm:pt modelId="{456FFE24-3EF0-450D-A896-046DA061EB2E}" type="sibTrans" cxnId="{6666AFF6-D64C-4D48-9C58-935A5A0BB44F}">
      <dgm:prSet/>
      <dgm:spPr/>
      <dgm:t>
        <a:bodyPr/>
        <a:lstStyle/>
        <a:p>
          <a:endParaRPr lang="es-EC"/>
        </a:p>
      </dgm:t>
    </dgm:pt>
    <dgm:pt modelId="{4EF43A72-95E9-4CF3-AE50-9A88BDD163DE}">
      <dgm:prSet phldrT="[Texto]"/>
      <dgm:spPr/>
      <dgm:t>
        <a:bodyPr/>
        <a:lstStyle/>
        <a:p>
          <a:r>
            <a:rPr lang="es-EC" b="1" dirty="0" smtClean="0"/>
            <a:t>pH</a:t>
          </a:r>
          <a:endParaRPr lang="es-EC" dirty="0"/>
        </a:p>
      </dgm:t>
    </dgm:pt>
    <dgm:pt modelId="{3595EF79-DE7E-4F73-99A3-CAB3A370C166}" type="parTrans" cxnId="{165DFFFC-8727-4FE7-8C28-A91E4946A636}">
      <dgm:prSet/>
      <dgm:spPr/>
      <dgm:t>
        <a:bodyPr/>
        <a:lstStyle/>
        <a:p>
          <a:endParaRPr lang="es-EC"/>
        </a:p>
      </dgm:t>
    </dgm:pt>
    <dgm:pt modelId="{9BEAFCC5-06C5-4497-9383-5326405DD1C1}" type="sibTrans" cxnId="{165DFFFC-8727-4FE7-8C28-A91E4946A636}">
      <dgm:prSet/>
      <dgm:spPr/>
      <dgm:t>
        <a:bodyPr/>
        <a:lstStyle/>
        <a:p>
          <a:endParaRPr lang="es-EC"/>
        </a:p>
      </dgm:t>
    </dgm:pt>
    <dgm:pt modelId="{6313DA1B-4237-4415-B099-710E0560A5C1}">
      <dgm:prSet phldrT="[Texto]"/>
      <dgm:spPr/>
      <dgm:t>
        <a:bodyPr/>
        <a:lstStyle/>
        <a:p>
          <a:r>
            <a:rPr lang="es-EC" b="1" dirty="0" smtClean="0"/>
            <a:t>Densidad</a:t>
          </a:r>
          <a:endParaRPr lang="es-EC" dirty="0"/>
        </a:p>
      </dgm:t>
    </dgm:pt>
    <dgm:pt modelId="{088D096B-F1A6-4F36-84EA-88F431CB593D}" type="parTrans" cxnId="{6108033F-D80B-4072-884A-E662AB6F345D}">
      <dgm:prSet/>
      <dgm:spPr/>
      <dgm:t>
        <a:bodyPr/>
        <a:lstStyle/>
        <a:p>
          <a:endParaRPr lang="es-EC"/>
        </a:p>
      </dgm:t>
    </dgm:pt>
    <dgm:pt modelId="{97E28264-8F95-4140-B682-836C98C3A4D2}" type="sibTrans" cxnId="{6108033F-D80B-4072-884A-E662AB6F345D}">
      <dgm:prSet/>
      <dgm:spPr/>
      <dgm:t>
        <a:bodyPr/>
        <a:lstStyle/>
        <a:p>
          <a:endParaRPr lang="es-EC"/>
        </a:p>
      </dgm:t>
    </dgm:pt>
    <dgm:pt modelId="{E1F5F265-57B1-4C36-AEE9-092D801BC57D}">
      <dgm:prSet phldrT="[Texto]"/>
      <dgm:spPr/>
      <dgm:t>
        <a:bodyPr/>
        <a:lstStyle/>
        <a:p>
          <a:r>
            <a:rPr lang="es-EC" b="1" dirty="0" smtClean="0"/>
            <a:t>° Brix</a:t>
          </a:r>
          <a:endParaRPr lang="es-EC" dirty="0"/>
        </a:p>
      </dgm:t>
    </dgm:pt>
    <dgm:pt modelId="{AF0DC5AD-5FDD-4185-926E-C0E44C523126}" type="parTrans" cxnId="{C0310A7E-2184-4DF4-9A76-876C55C3387B}">
      <dgm:prSet/>
      <dgm:spPr/>
      <dgm:t>
        <a:bodyPr/>
        <a:lstStyle/>
        <a:p>
          <a:endParaRPr lang="es-EC"/>
        </a:p>
      </dgm:t>
    </dgm:pt>
    <dgm:pt modelId="{EA5D66F5-B563-4BA3-B2D9-B01C40C8D0BD}" type="sibTrans" cxnId="{C0310A7E-2184-4DF4-9A76-876C55C3387B}">
      <dgm:prSet/>
      <dgm:spPr/>
      <dgm:t>
        <a:bodyPr/>
        <a:lstStyle/>
        <a:p>
          <a:endParaRPr lang="es-EC"/>
        </a:p>
      </dgm:t>
    </dgm:pt>
    <dgm:pt modelId="{6674B304-87CE-4FA7-BD8F-08A7E6A6FAFF}" type="pres">
      <dgm:prSet presAssocID="{F19AA364-C0B8-4313-B057-D42CAA27F99E}" presName="Name0" presStyleCnt="0">
        <dgm:presLayoutVars>
          <dgm:dir/>
          <dgm:resizeHandles val="exact"/>
        </dgm:presLayoutVars>
      </dgm:prSet>
      <dgm:spPr/>
    </dgm:pt>
    <dgm:pt modelId="{930E73D9-4567-483B-991B-14E004774827}" type="pres">
      <dgm:prSet presAssocID="{F19AA364-C0B8-4313-B057-D42CAA27F99E}" presName="fgShape" presStyleLbl="fgShp" presStyleIdx="0" presStyleCnt="1"/>
      <dgm:spPr/>
    </dgm:pt>
    <dgm:pt modelId="{8A98A772-E011-4852-9DD5-D1B1984B9769}" type="pres">
      <dgm:prSet presAssocID="{F19AA364-C0B8-4313-B057-D42CAA27F99E}" presName="linComp" presStyleCnt="0"/>
      <dgm:spPr/>
    </dgm:pt>
    <dgm:pt modelId="{FA459894-A05D-4D16-BAD1-A3E832941161}" type="pres">
      <dgm:prSet presAssocID="{5080922F-1974-4278-8C08-C814FEC9569C}" presName="compNode" presStyleCnt="0"/>
      <dgm:spPr/>
    </dgm:pt>
    <dgm:pt modelId="{2570BF6D-0848-475B-8CFB-6190DA2528BA}" type="pres">
      <dgm:prSet presAssocID="{5080922F-1974-4278-8C08-C814FEC9569C}" presName="bkgdShape" presStyleLbl="node1" presStyleIdx="0" presStyleCnt="5"/>
      <dgm:spPr/>
      <dgm:t>
        <a:bodyPr/>
        <a:lstStyle/>
        <a:p>
          <a:endParaRPr lang="es-EC"/>
        </a:p>
      </dgm:t>
    </dgm:pt>
    <dgm:pt modelId="{F7E0D432-8AA7-4A1B-880E-925FC1E7C614}" type="pres">
      <dgm:prSet presAssocID="{5080922F-1974-4278-8C08-C814FEC9569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AB4DBA-A5B8-4096-8523-2C6CD54D94D8}" type="pres">
      <dgm:prSet presAssocID="{5080922F-1974-4278-8C08-C814FEC9569C}" presName="invisiNode" presStyleLbl="node1" presStyleIdx="0" presStyleCnt="5"/>
      <dgm:spPr/>
    </dgm:pt>
    <dgm:pt modelId="{D433A478-91CB-4699-A44B-4A2664986B09}" type="pres">
      <dgm:prSet presAssocID="{5080922F-1974-4278-8C08-C814FEC9569C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ED006E-9BF7-40E7-B79E-53D1BDFF665A}" type="pres">
      <dgm:prSet presAssocID="{C3E2F639-E709-4D15-A8C3-F61564B8E22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39C0DE2-4EC2-4B44-9685-440C69F64644}" type="pres">
      <dgm:prSet presAssocID="{6313DA1B-4237-4415-B099-710E0560A5C1}" presName="compNode" presStyleCnt="0"/>
      <dgm:spPr/>
    </dgm:pt>
    <dgm:pt modelId="{3B360851-FB23-46CB-91AC-A95FA5FF6563}" type="pres">
      <dgm:prSet presAssocID="{6313DA1B-4237-4415-B099-710E0560A5C1}" presName="bkgdShape" presStyleLbl="node1" presStyleIdx="1" presStyleCnt="5"/>
      <dgm:spPr/>
      <dgm:t>
        <a:bodyPr/>
        <a:lstStyle/>
        <a:p>
          <a:endParaRPr lang="es-EC"/>
        </a:p>
      </dgm:t>
    </dgm:pt>
    <dgm:pt modelId="{E4097469-E3A6-4536-B2AA-60C91D5CC83D}" type="pres">
      <dgm:prSet presAssocID="{6313DA1B-4237-4415-B099-710E0560A5C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8E38C3-2963-44AA-99F6-F3F8C3F112A5}" type="pres">
      <dgm:prSet presAssocID="{6313DA1B-4237-4415-B099-710E0560A5C1}" presName="invisiNode" presStyleLbl="node1" presStyleIdx="1" presStyleCnt="5"/>
      <dgm:spPr/>
    </dgm:pt>
    <dgm:pt modelId="{7B1E338C-E9D5-4DF0-9625-755CBCCEF6E0}" type="pres">
      <dgm:prSet presAssocID="{6313DA1B-4237-4415-B099-710E0560A5C1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51258A9-4044-4515-BD04-76358578F6F2}" type="pres">
      <dgm:prSet presAssocID="{97E28264-8F95-4140-B682-836C98C3A4D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9A4F837-50EA-4F30-A1A7-372912EB6908}" type="pres">
      <dgm:prSet presAssocID="{E1F5F265-57B1-4C36-AEE9-092D801BC57D}" presName="compNode" presStyleCnt="0"/>
      <dgm:spPr/>
    </dgm:pt>
    <dgm:pt modelId="{6ED42CF5-CA0F-45D7-AF5B-09D5D6E89BC1}" type="pres">
      <dgm:prSet presAssocID="{E1F5F265-57B1-4C36-AEE9-092D801BC57D}" presName="bkgdShape" presStyleLbl="node1" presStyleIdx="2" presStyleCnt="5"/>
      <dgm:spPr/>
      <dgm:t>
        <a:bodyPr/>
        <a:lstStyle/>
        <a:p>
          <a:endParaRPr lang="es-EC"/>
        </a:p>
      </dgm:t>
    </dgm:pt>
    <dgm:pt modelId="{49CC15E1-D645-41E3-99CB-538E99E4F756}" type="pres">
      <dgm:prSet presAssocID="{E1F5F265-57B1-4C36-AEE9-092D801BC57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CFF5DD-5FD2-4D7D-808C-D736492AC1EC}" type="pres">
      <dgm:prSet presAssocID="{E1F5F265-57B1-4C36-AEE9-092D801BC57D}" presName="invisiNode" presStyleLbl="node1" presStyleIdx="2" presStyleCnt="5"/>
      <dgm:spPr/>
    </dgm:pt>
    <dgm:pt modelId="{26A46069-8808-4802-B399-C643B1CDDA7E}" type="pres">
      <dgm:prSet presAssocID="{E1F5F265-57B1-4C36-AEE9-092D801BC57D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802F7F2-30EE-432E-BD01-468BA2E57E01}" type="pres">
      <dgm:prSet presAssocID="{EA5D66F5-B563-4BA3-B2D9-B01C40C8D0B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FBE9A1F-6C6F-4985-82B3-7604E96E71F5}" type="pres">
      <dgm:prSet presAssocID="{A7C5868E-3067-4650-A6A5-9F098810B24F}" presName="compNode" presStyleCnt="0"/>
      <dgm:spPr/>
    </dgm:pt>
    <dgm:pt modelId="{28C75F0F-EED9-482E-8A56-ABA7453E6C3A}" type="pres">
      <dgm:prSet presAssocID="{A7C5868E-3067-4650-A6A5-9F098810B24F}" presName="bkgdShape" presStyleLbl="node1" presStyleIdx="3" presStyleCnt="5"/>
      <dgm:spPr/>
      <dgm:t>
        <a:bodyPr/>
        <a:lstStyle/>
        <a:p>
          <a:endParaRPr lang="es-EC"/>
        </a:p>
      </dgm:t>
    </dgm:pt>
    <dgm:pt modelId="{E6381EF2-ED63-4726-B458-A287D2A2EA77}" type="pres">
      <dgm:prSet presAssocID="{A7C5868E-3067-4650-A6A5-9F098810B24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947657-3736-4E87-A350-D19617CE4DCE}" type="pres">
      <dgm:prSet presAssocID="{A7C5868E-3067-4650-A6A5-9F098810B24F}" presName="invisiNode" presStyleLbl="node1" presStyleIdx="3" presStyleCnt="5"/>
      <dgm:spPr/>
    </dgm:pt>
    <dgm:pt modelId="{CDF20817-79C4-449D-A892-844903490199}" type="pres">
      <dgm:prSet presAssocID="{A7C5868E-3067-4650-A6A5-9F098810B24F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81D9684-4373-467C-957C-5F4E2E0CF541}" type="pres">
      <dgm:prSet presAssocID="{456FFE24-3EF0-450D-A896-046DA061EB2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289724D-C4F0-4D9A-A498-08A350562AA6}" type="pres">
      <dgm:prSet presAssocID="{4EF43A72-95E9-4CF3-AE50-9A88BDD163DE}" presName="compNode" presStyleCnt="0"/>
      <dgm:spPr/>
    </dgm:pt>
    <dgm:pt modelId="{75C3F7C3-E0FA-48BF-A9B4-74B0646F0CCF}" type="pres">
      <dgm:prSet presAssocID="{4EF43A72-95E9-4CF3-AE50-9A88BDD163DE}" presName="bkgdShape" presStyleLbl="node1" presStyleIdx="4" presStyleCnt="5" custAng="0" custLinFactNeighborX="-1694" custLinFactNeighborY="-8131"/>
      <dgm:spPr/>
      <dgm:t>
        <a:bodyPr/>
        <a:lstStyle/>
        <a:p>
          <a:endParaRPr lang="es-EC"/>
        </a:p>
      </dgm:t>
    </dgm:pt>
    <dgm:pt modelId="{2B21325B-65F5-47E5-8BB9-AAB6D74EF9BA}" type="pres">
      <dgm:prSet presAssocID="{4EF43A72-95E9-4CF3-AE50-9A88BDD163DE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CD2C49-0FEF-48FA-85A7-1AFD9AF9BD2F}" type="pres">
      <dgm:prSet presAssocID="{4EF43A72-95E9-4CF3-AE50-9A88BDD163DE}" presName="invisiNode" presStyleLbl="node1" presStyleIdx="4" presStyleCnt="5"/>
      <dgm:spPr/>
    </dgm:pt>
    <dgm:pt modelId="{5759F0AB-4EFF-45B1-8CC6-5E00858B4F3B}" type="pres">
      <dgm:prSet presAssocID="{4EF43A72-95E9-4CF3-AE50-9A88BDD163DE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EDF3B37C-5FF5-4B22-A8C2-95EBCD5C8435}" type="presOf" srcId="{4EF43A72-95E9-4CF3-AE50-9A88BDD163DE}" destId="{2B21325B-65F5-47E5-8BB9-AAB6D74EF9BA}" srcOrd="1" destOrd="0" presId="urn:microsoft.com/office/officeart/2005/8/layout/hList7"/>
    <dgm:cxn modelId="{6666AFF6-D64C-4D48-9C58-935A5A0BB44F}" srcId="{F19AA364-C0B8-4313-B057-D42CAA27F99E}" destId="{A7C5868E-3067-4650-A6A5-9F098810B24F}" srcOrd="3" destOrd="0" parTransId="{44E866BB-EA1D-4552-AAF1-2D055169C98C}" sibTransId="{456FFE24-3EF0-450D-A896-046DA061EB2E}"/>
    <dgm:cxn modelId="{208ED971-2FF4-4635-B56F-365F11E710B5}" type="presOf" srcId="{4EF43A72-95E9-4CF3-AE50-9A88BDD163DE}" destId="{75C3F7C3-E0FA-48BF-A9B4-74B0646F0CCF}" srcOrd="0" destOrd="0" presId="urn:microsoft.com/office/officeart/2005/8/layout/hList7"/>
    <dgm:cxn modelId="{8199EC1E-039B-44B8-B2DC-E334341E2BD9}" type="presOf" srcId="{6313DA1B-4237-4415-B099-710E0560A5C1}" destId="{E4097469-E3A6-4536-B2AA-60C91D5CC83D}" srcOrd="1" destOrd="0" presId="urn:microsoft.com/office/officeart/2005/8/layout/hList7"/>
    <dgm:cxn modelId="{5FE9477D-5379-455F-9F0F-F27F01662BB4}" type="presOf" srcId="{E1F5F265-57B1-4C36-AEE9-092D801BC57D}" destId="{49CC15E1-D645-41E3-99CB-538E99E4F756}" srcOrd="1" destOrd="0" presId="urn:microsoft.com/office/officeart/2005/8/layout/hList7"/>
    <dgm:cxn modelId="{6108033F-D80B-4072-884A-E662AB6F345D}" srcId="{F19AA364-C0B8-4313-B057-D42CAA27F99E}" destId="{6313DA1B-4237-4415-B099-710E0560A5C1}" srcOrd="1" destOrd="0" parTransId="{088D096B-F1A6-4F36-84EA-88F431CB593D}" sibTransId="{97E28264-8F95-4140-B682-836C98C3A4D2}"/>
    <dgm:cxn modelId="{FCB86E09-93AA-4986-8C1D-1BCA3221AAC8}" type="presOf" srcId="{F19AA364-C0B8-4313-B057-D42CAA27F99E}" destId="{6674B304-87CE-4FA7-BD8F-08A7E6A6FAFF}" srcOrd="0" destOrd="0" presId="urn:microsoft.com/office/officeart/2005/8/layout/hList7"/>
    <dgm:cxn modelId="{64ED2135-5B47-4FBA-A8FC-797440254498}" type="presOf" srcId="{EA5D66F5-B563-4BA3-B2D9-B01C40C8D0BD}" destId="{9802F7F2-30EE-432E-BD01-468BA2E57E01}" srcOrd="0" destOrd="0" presId="urn:microsoft.com/office/officeart/2005/8/layout/hList7"/>
    <dgm:cxn modelId="{4594B6BB-BAB2-415E-97D1-E6E4E92F2832}" type="presOf" srcId="{A7C5868E-3067-4650-A6A5-9F098810B24F}" destId="{28C75F0F-EED9-482E-8A56-ABA7453E6C3A}" srcOrd="0" destOrd="0" presId="urn:microsoft.com/office/officeart/2005/8/layout/hList7"/>
    <dgm:cxn modelId="{31E3E7DB-8DF0-4C9A-B177-661880F0BF3E}" type="presOf" srcId="{97E28264-8F95-4140-B682-836C98C3A4D2}" destId="{451258A9-4044-4515-BD04-76358578F6F2}" srcOrd="0" destOrd="0" presId="urn:microsoft.com/office/officeart/2005/8/layout/hList7"/>
    <dgm:cxn modelId="{C56C571F-9D8E-4F00-9339-9B2CDE2D1A09}" type="presOf" srcId="{5080922F-1974-4278-8C08-C814FEC9569C}" destId="{2570BF6D-0848-475B-8CFB-6190DA2528BA}" srcOrd="0" destOrd="0" presId="urn:microsoft.com/office/officeart/2005/8/layout/hList7"/>
    <dgm:cxn modelId="{231FE7C9-191A-43A4-84A9-31FAA20A5FA0}" type="presOf" srcId="{6313DA1B-4237-4415-B099-710E0560A5C1}" destId="{3B360851-FB23-46CB-91AC-A95FA5FF6563}" srcOrd="0" destOrd="0" presId="urn:microsoft.com/office/officeart/2005/8/layout/hList7"/>
    <dgm:cxn modelId="{07D43EF6-8B26-4ED1-9664-27893BD64B6F}" type="presOf" srcId="{A7C5868E-3067-4650-A6A5-9F098810B24F}" destId="{E6381EF2-ED63-4726-B458-A287D2A2EA77}" srcOrd="1" destOrd="0" presId="urn:microsoft.com/office/officeart/2005/8/layout/hList7"/>
    <dgm:cxn modelId="{9E538B42-B439-451E-BD03-FFC92B7337C4}" type="presOf" srcId="{E1F5F265-57B1-4C36-AEE9-092D801BC57D}" destId="{6ED42CF5-CA0F-45D7-AF5B-09D5D6E89BC1}" srcOrd="0" destOrd="0" presId="urn:microsoft.com/office/officeart/2005/8/layout/hList7"/>
    <dgm:cxn modelId="{0E76F27C-9096-4992-A9FB-5F5147785876}" type="presOf" srcId="{C3E2F639-E709-4D15-A8C3-F61564B8E220}" destId="{C8ED006E-9BF7-40E7-B79E-53D1BDFF665A}" srcOrd="0" destOrd="0" presId="urn:microsoft.com/office/officeart/2005/8/layout/hList7"/>
    <dgm:cxn modelId="{C0310A7E-2184-4DF4-9A76-876C55C3387B}" srcId="{F19AA364-C0B8-4313-B057-D42CAA27F99E}" destId="{E1F5F265-57B1-4C36-AEE9-092D801BC57D}" srcOrd="2" destOrd="0" parTransId="{AF0DC5AD-5FDD-4185-926E-C0E44C523126}" sibTransId="{EA5D66F5-B563-4BA3-B2D9-B01C40C8D0BD}"/>
    <dgm:cxn modelId="{DF43DC24-338A-41CA-8B3C-B17348723B7F}" type="presOf" srcId="{5080922F-1974-4278-8C08-C814FEC9569C}" destId="{F7E0D432-8AA7-4A1B-880E-925FC1E7C614}" srcOrd="1" destOrd="0" presId="urn:microsoft.com/office/officeart/2005/8/layout/hList7"/>
    <dgm:cxn modelId="{19552F14-D371-4C62-9B15-88DD5801C11C}" type="presOf" srcId="{456FFE24-3EF0-450D-A896-046DA061EB2E}" destId="{681D9684-4373-467C-957C-5F4E2E0CF541}" srcOrd="0" destOrd="0" presId="urn:microsoft.com/office/officeart/2005/8/layout/hList7"/>
    <dgm:cxn modelId="{CD3AD8D8-0382-4A0A-8C2F-1E1BC139FF4E}" srcId="{F19AA364-C0B8-4313-B057-D42CAA27F99E}" destId="{5080922F-1974-4278-8C08-C814FEC9569C}" srcOrd="0" destOrd="0" parTransId="{CE844800-85DD-4D8E-BC5F-750F0ED71E93}" sibTransId="{C3E2F639-E709-4D15-A8C3-F61564B8E220}"/>
    <dgm:cxn modelId="{165DFFFC-8727-4FE7-8C28-A91E4946A636}" srcId="{F19AA364-C0B8-4313-B057-D42CAA27F99E}" destId="{4EF43A72-95E9-4CF3-AE50-9A88BDD163DE}" srcOrd="4" destOrd="0" parTransId="{3595EF79-DE7E-4F73-99A3-CAB3A370C166}" sibTransId="{9BEAFCC5-06C5-4497-9383-5326405DD1C1}"/>
    <dgm:cxn modelId="{155F5CC4-63C7-4CB4-A987-5F289DEEE1F9}" type="presParOf" srcId="{6674B304-87CE-4FA7-BD8F-08A7E6A6FAFF}" destId="{930E73D9-4567-483B-991B-14E004774827}" srcOrd="0" destOrd="0" presId="urn:microsoft.com/office/officeart/2005/8/layout/hList7"/>
    <dgm:cxn modelId="{40F137B4-9402-4DF9-BE05-8F067A6E93C2}" type="presParOf" srcId="{6674B304-87CE-4FA7-BD8F-08A7E6A6FAFF}" destId="{8A98A772-E011-4852-9DD5-D1B1984B9769}" srcOrd="1" destOrd="0" presId="urn:microsoft.com/office/officeart/2005/8/layout/hList7"/>
    <dgm:cxn modelId="{B0C1EF42-0C4B-4DA6-94DE-D5B231FD3CCD}" type="presParOf" srcId="{8A98A772-E011-4852-9DD5-D1B1984B9769}" destId="{FA459894-A05D-4D16-BAD1-A3E832941161}" srcOrd="0" destOrd="0" presId="urn:microsoft.com/office/officeart/2005/8/layout/hList7"/>
    <dgm:cxn modelId="{22FE2438-6330-42CF-89D4-E25A4D90AF87}" type="presParOf" srcId="{FA459894-A05D-4D16-BAD1-A3E832941161}" destId="{2570BF6D-0848-475B-8CFB-6190DA2528BA}" srcOrd="0" destOrd="0" presId="urn:microsoft.com/office/officeart/2005/8/layout/hList7"/>
    <dgm:cxn modelId="{61783B34-959E-4495-9E65-DD0B7E6A2F30}" type="presParOf" srcId="{FA459894-A05D-4D16-BAD1-A3E832941161}" destId="{F7E0D432-8AA7-4A1B-880E-925FC1E7C614}" srcOrd="1" destOrd="0" presId="urn:microsoft.com/office/officeart/2005/8/layout/hList7"/>
    <dgm:cxn modelId="{32A8CF21-AC44-4DD8-843C-C11ED8838A0A}" type="presParOf" srcId="{FA459894-A05D-4D16-BAD1-A3E832941161}" destId="{64AB4DBA-A5B8-4096-8523-2C6CD54D94D8}" srcOrd="2" destOrd="0" presId="urn:microsoft.com/office/officeart/2005/8/layout/hList7"/>
    <dgm:cxn modelId="{84577110-8894-4750-9671-20B4C29C6823}" type="presParOf" srcId="{FA459894-A05D-4D16-BAD1-A3E832941161}" destId="{D433A478-91CB-4699-A44B-4A2664986B09}" srcOrd="3" destOrd="0" presId="urn:microsoft.com/office/officeart/2005/8/layout/hList7"/>
    <dgm:cxn modelId="{F7C48A4E-C824-423F-8392-103DB08C390E}" type="presParOf" srcId="{8A98A772-E011-4852-9DD5-D1B1984B9769}" destId="{C8ED006E-9BF7-40E7-B79E-53D1BDFF665A}" srcOrd="1" destOrd="0" presId="urn:microsoft.com/office/officeart/2005/8/layout/hList7"/>
    <dgm:cxn modelId="{6776D3CE-345B-47B6-8D10-AC9BD4F48ECC}" type="presParOf" srcId="{8A98A772-E011-4852-9DD5-D1B1984B9769}" destId="{839C0DE2-4EC2-4B44-9685-440C69F64644}" srcOrd="2" destOrd="0" presId="urn:microsoft.com/office/officeart/2005/8/layout/hList7"/>
    <dgm:cxn modelId="{05EEBB02-09B6-47BD-96E3-B57DAD6FBEFE}" type="presParOf" srcId="{839C0DE2-4EC2-4B44-9685-440C69F64644}" destId="{3B360851-FB23-46CB-91AC-A95FA5FF6563}" srcOrd="0" destOrd="0" presId="urn:microsoft.com/office/officeart/2005/8/layout/hList7"/>
    <dgm:cxn modelId="{3EE73D37-B988-40C5-9B9E-46D1D342625C}" type="presParOf" srcId="{839C0DE2-4EC2-4B44-9685-440C69F64644}" destId="{E4097469-E3A6-4536-B2AA-60C91D5CC83D}" srcOrd="1" destOrd="0" presId="urn:microsoft.com/office/officeart/2005/8/layout/hList7"/>
    <dgm:cxn modelId="{B2428CF2-3415-4915-A45D-3B294D5074F9}" type="presParOf" srcId="{839C0DE2-4EC2-4B44-9685-440C69F64644}" destId="{018E38C3-2963-44AA-99F6-F3F8C3F112A5}" srcOrd="2" destOrd="0" presId="urn:microsoft.com/office/officeart/2005/8/layout/hList7"/>
    <dgm:cxn modelId="{6C9B1F10-89DE-4B5B-818F-30E613E27859}" type="presParOf" srcId="{839C0DE2-4EC2-4B44-9685-440C69F64644}" destId="{7B1E338C-E9D5-4DF0-9625-755CBCCEF6E0}" srcOrd="3" destOrd="0" presId="urn:microsoft.com/office/officeart/2005/8/layout/hList7"/>
    <dgm:cxn modelId="{244664E9-40C9-4B3C-BE86-D61C46327B1C}" type="presParOf" srcId="{8A98A772-E011-4852-9DD5-D1B1984B9769}" destId="{451258A9-4044-4515-BD04-76358578F6F2}" srcOrd="3" destOrd="0" presId="urn:microsoft.com/office/officeart/2005/8/layout/hList7"/>
    <dgm:cxn modelId="{DFFBE9BB-3043-40DC-BF57-883DFC894C17}" type="presParOf" srcId="{8A98A772-E011-4852-9DD5-D1B1984B9769}" destId="{39A4F837-50EA-4F30-A1A7-372912EB6908}" srcOrd="4" destOrd="0" presId="urn:microsoft.com/office/officeart/2005/8/layout/hList7"/>
    <dgm:cxn modelId="{F298F043-EE82-48AD-BB48-AD82818B9AD6}" type="presParOf" srcId="{39A4F837-50EA-4F30-A1A7-372912EB6908}" destId="{6ED42CF5-CA0F-45D7-AF5B-09D5D6E89BC1}" srcOrd="0" destOrd="0" presId="urn:microsoft.com/office/officeart/2005/8/layout/hList7"/>
    <dgm:cxn modelId="{B4EACCBF-97A0-44F4-9FA3-968CB63BD041}" type="presParOf" srcId="{39A4F837-50EA-4F30-A1A7-372912EB6908}" destId="{49CC15E1-D645-41E3-99CB-538E99E4F756}" srcOrd="1" destOrd="0" presId="urn:microsoft.com/office/officeart/2005/8/layout/hList7"/>
    <dgm:cxn modelId="{07BE7428-84E9-4693-A186-77D8668FEF65}" type="presParOf" srcId="{39A4F837-50EA-4F30-A1A7-372912EB6908}" destId="{ECCFF5DD-5FD2-4D7D-808C-D736492AC1EC}" srcOrd="2" destOrd="0" presId="urn:microsoft.com/office/officeart/2005/8/layout/hList7"/>
    <dgm:cxn modelId="{FAD26C3C-8C83-437F-AFB1-2FB6391D0A07}" type="presParOf" srcId="{39A4F837-50EA-4F30-A1A7-372912EB6908}" destId="{26A46069-8808-4802-B399-C643B1CDDA7E}" srcOrd="3" destOrd="0" presId="urn:microsoft.com/office/officeart/2005/8/layout/hList7"/>
    <dgm:cxn modelId="{8358B3AE-D747-4514-B7CE-1F66CB46EC1B}" type="presParOf" srcId="{8A98A772-E011-4852-9DD5-D1B1984B9769}" destId="{9802F7F2-30EE-432E-BD01-468BA2E57E01}" srcOrd="5" destOrd="0" presId="urn:microsoft.com/office/officeart/2005/8/layout/hList7"/>
    <dgm:cxn modelId="{731011BB-D353-405D-9617-70E3BBC29C67}" type="presParOf" srcId="{8A98A772-E011-4852-9DD5-D1B1984B9769}" destId="{CFBE9A1F-6C6F-4985-82B3-7604E96E71F5}" srcOrd="6" destOrd="0" presId="urn:microsoft.com/office/officeart/2005/8/layout/hList7"/>
    <dgm:cxn modelId="{F62B74F7-78CA-4E98-A31B-8599746E383C}" type="presParOf" srcId="{CFBE9A1F-6C6F-4985-82B3-7604E96E71F5}" destId="{28C75F0F-EED9-482E-8A56-ABA7453E6C3A}" srcOrd="0" destOrd="0" presId="urn:microsoft.com/office/officeart/2005/8/layout/hList7"/>
    <dgm:cxn modelId="{E1EF1E5C-3488-40D7-B79C-A9F7907ECBE2}" type="presParOf" srcId="{CFBE9A1F-6C6F-4985-82B3-7604E96E71F5}" destId="{E6381EF2-ED63-4726-B458-A287D2A2EA77}" srcOrd="1" destOrd="0" presId="urn:microsoft.com/office/officeart/2005/8/layout/hList7"/>
    <dgm:cxn modelId="{6D852484-0DE9-4A14-A0CE-4475FC8E3548}" type="presParOf" srcId="{CFBE9A1F-6C6F-4985-82B3-7604E96E71F5}" destId="{77947657-3736-4E87-A350-D19617CE4DCE}" srcOrd="2" destOrd="0" presId="urn:microsoft.com/office/officeart/2005/8/layout/hList7"/>
    <dgm:cxn modelId="{12DFA5B0-D553-40CF-B6C3-4531F3FFFE81}" type="presParOf" srcId="{CFBE9A1F-6C6F-4985-82B3-7604E96E71F5}" destId="{CDF20817-79C4-449D-A892-844903490199}" srcOrd="3" destOrd="0" presId="urn:microsoft.com/office/officeart/2005/8/layout/hList7"/>
    <dgm:cxn modelId="{48E80FF9-6C52-4106-9277-DE24359AFC13}" type="presParOf" srcId="{8A98A772-E011-4852-9DD5-D1B1984B9769}" destId="{681D9684-4373-467C-957C-5F4E2E0CF541}" srcOrd="7" destOrd="0" presId="urn:microsoft.com/office/officeart/2005/8/layout/hList7"/>
    <dgm:cxn modelId="{3EDC3717-3BF8-48D3-BC67-36D799586B7B}" type="presParOf" srcId="{8A98A772-E011-4852-9DD5-D1B1984B9769}" destId="{0289724D-C4F0-4D9A-A498-08A350562AA6}" srcOrd="8" destOrd="0" presId="urn:microsoft.com/office/officeart/2005/8/layout/hList7"/>
    <dgm:cxn modelId="{5466990D-EF5D-44E0-993A-EE073CEF39A0}" type="presParOf" srcId="{0289724D-C4F0-4D9A-A498-08A350562AA6}" destId="{75C3F7C3-E0FA-48BF-A9B4-74B0646F0CCF}" srcOrd="0" destOrd="0" presId="urn:microsoft.com/office/officeart/2005/8/layout/hList7"/>
    <dgm:cxn modelId="{35F717FC-9A2C-4A15-8DB3-B5909BC92795}" type="presParOf" srcId="{0289724D-C4F0-4D9A-A498-08A350562AA6}" destId="{2B21325B-65F5-47E5-8BB9-AAB6D74EF9BA}" srcOrd="1" destOrd="0" presId="urn:microsoft.com/office/officeart/2005/8/layout/hList7"/>
    <dgm:cxn modelId="{069F61D9-1A3A-439D-8430-3B4E36C24425}" type="presParOf" srcId="{0289724D-C4F0-4D9A-A498-08A350562AA6}" destId="{DECD2C49-0FEF-48FA-85A7-1AFD9AF9BD2F}" srcOrd="2" destOrd="0" presId="urn:microsoft.com/office/officeart/2005/8/layout/hList7"/>
    <dgm:cxn modelId="{6A4C6233-36A7-4B72-9048-9AF47E9D367C}" type="presParOf" srcId="{0289724D-C4F0-4D9A-A498-08A350562AA6}" destId="{5759F0AB-4EFF-45B1-8CC6-5E00858B4F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AEA74-D8CB-4FFF-B7BA-92AE9FE4FCCD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96660190-3103-4E94-ACEB-15BAD06939DC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Diluciones seriadas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2ED1E-0435-4A4C-A012-B5EE220217F4}" type="parTrans" cxnId="{0B104C9F-B4F9-4708-BEF2-3D94CB071E78}">
      <dgm:prSet/>
      <dgm:spPr/>
      <dgm:t>
        <a:bodyPr/>
        <a:lstStyle/>
        <a:p>
          <a:endParaRPr lang="es-EC"/>
        </a:p>
      </dgm:t>
    </dgm:pt>
    <dgm:pt modelId="{66540C1A-CDE2-4F86-B94C-EF6696D15C52}" type="sibTrans" cxnId="{0B104C9F-B4F9-4708-BEF2-3D94CB071E78}">
      <dgm:prSet/>
      <dgm:spPr/>
      <dgm:t>
        <a:bodyPr/>
        <a:lstStyle/>
        <a:p>
          <a:endParaRPr lang="es-EC"/>
        </a:p>
      </dgm:t>
    </dgm:pt>
    <dgm:pt modelId="{5F003BD1-9EBA-490A-A130-BF3CDE8DD0DA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Recuento total de aerobios mesófilos 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1A294-253A-493C-8CC6-795D822EE696}" type="parTrans" cxnId="{EC8C9A6B-366D-49EC-9862-6DD7023E34B3}">
      <dgm:prSet/>
      <dgm:spPr/>
      <dgm:t>
        <a:bodyPr/>
        <a:lstStyle/>
        <a:p>
          <a:endParaRPr lang="es-EC"/>
        </a:p>
      </dgm:t>
    </dgm:pt>
    <dgm:pt modelId="{BC62151B-CB73-4683-9476-858CF57370D9}" type="sibTrans" cxnId="{EC8C9A6B-366D-49EC-9862-6DD7023E34B3}">
      <dgm:prSet/>
      <dgm:spPr/>
      <dgm:t>
        <a:bodyPr/>
        <a:lstStyle/>
        <a:p>
          <a:endParaRPr lang="es-EC"/>
        </a:p>
      </dgm:t>
    </dgm:pt>
    <dgm:pt modelId="{B39CBC53-11C4-4B72-99C0-92C53ECD7B31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Coliformes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5BF63-2CE7-4B85-945E-EE37BDCADB7A}" type="parTrans" cxnId="{DB31F4D5-C8FE-4E9C-8DBF-F0ECACB0A361}">
      <dgm:prSet/>
      <dgm:spPr/>
      <dgm:t>
        <a:bodyPr/>
        <a:lstStyle/>
        <a:p>
          <a:endParaRPr lang="es-EC"/>
        </a:p>
      </dgm:t>
    </dgm:pt>
    <dgm:pt modelId="{437CBC89-0D7E-4024-953B-5F470423915D}" type="sibTrans" cxnId="{DB31F4D5-C8FE-4E9C-8DBF-F0ECACB0A361}">
      <dgm:prSet/>
      <dgm:spPr/>
      <dgm:t>
        <a:bodyPr/>
        <a:lstStyle/>
        <a:p>
          <a:endParaRPr lang="es-EC"/>
        </a:p>
      </dgm:t>
    </dgm:pt>
    <dgm:pt modelId="{9046C91A-45D3-4877-8B16-CEB6BC0B076E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Mohos y levaduras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D4ADA-148B-48C1-9806-6E21569C0CB0}" type="parTrans" cxnId="{F9C60068-D747-4850-95E6-C340B1ADDE81}">
      <dgm:prSet/>
      <dgm:spPr/>
      <dgm:t>
        <a:bodyPr/>
        <a:lstStyle/>
        <a:p>
          <a:endParaRPr lang="es-EC"/>
        </a:p>
      </dgm:t>
    </dgm:pt>
    <dgm:pt modelId="{1315E710-424B-49CB-86C4-BA2061744C59}" type="sibTrans" cxnId="{F9C60068-D747-4850-95E6-C340B1ADDE81}">
      <dgm:prSet/>
      <dgm:spPr/>
      <dgm:t>
        <a:bodyPr/>
        <a:lstStyle/>
        <a:p>
          <a:endParaRPr lang="es-EC"/>
        </a:p>
      </dgm:t>
    </dgm:pt>
    <dgm:pt modelId="{B869BD45-0B36-4EFF-9760-9117C82AB86F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Bacterias acido lácticas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35B47-7ABA-428F-B43F-CED68B0888A7}" type="parTrans" cxnId="{0B078F72-7747-4280-910F-28F84095A16E}">
      <dgm:prSet/>
      <dgm:spPr/>
      <dgm:t>
        <a:bodyPr/>
        <a:lstStyle/>
        <a:p>
          <a:endParaRPr lang="es-EC"/>
        </a:p>
      </dgm:t>
    </dgm:pt>
    <dgm:pt modelId="{3B816F51-A6A1-4007-9360-582201F80E43}" type="sibTrans" cxnId="{0B078F72-7747-4280-910F-28F84095A16E}">
      <dgm:prSet/>
      <dgm:spPr/>
      <dgm:t>
        <a:bodyPr/>
        <a:lstStyle/>
        <a:p>
          <a:endParaRPr lang="es-EC"/>
        </a:p>
      </dgm:t>
    </dgm:pt>
    <dgm:pt modelId="{D7BB8864-3D9C-4632-9917-2598586817EE}" type="pres">
      <dgm:prSet presAssocID="{F2FAEA74-D8CB-4FFF-B7BA-92AE9FE4FCCD}" presName="linearFlow" presStyleCnt="0">
        <dgm:presLayoutVars>
          <dgm:dir/>
          <dgm:resizeHandles val="exact"/>
        </dgm:presLayoutVars>
      </dgm:prSet>
      <dgm:spPr/>
    </dgm:pt>
    <dgm:pt modelId="{63360F63-8ABD-4C83-8C80-AC4275DAB86C}" type="pres">
      <dgm:prSet presAssocID="{96660190-3103-4E94-ACEB-15BAD06939DC}" presName="composite" presStyleCnt="0"/>
      <dgm:spPr/>
    </dgm:pt>
    <dgm:pt modelId="{FFFDFF4D-E008-45B7-A354-F854E28618EB}" type="pres">
      <dgm:prSet presAssocID="{96660190-3103-4E94-ACEB-15BAD06939DC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003CD5-A769-4C61-B39B-93A0C6BCC3C1}" type="pres">
      <dgm:prSet presAssocID="{96660190-3103-4E94-ACEB-15BAD06939D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4C3A48-963D-4F0A-8413-CF9DB853D7E7}" type="pres">
      <dgm:prSet presAssocID="{66540C1A-CDE2-4F86-B94C-EF6696D15C52}" presName="spacing" presStyleCnt="0"/>
      <dgm:spPr/>
    </dgm:pt>
    <dgm:pt modelId="{BD325B51-BFF9-4A41-B624-809E11297C50}" type="pres">
      <dgm:prSet presAssocID="{5F003BD1-9EBA-490A-A130-BF3CDE8DD0DA}" presName="composite" presStyleCnt="0"/>
      <dgm:spPr/>
    </dgm:pt>
    <dgm:pt modelId="{2ECEECBB-2BDF-491F-BDD8-8893E8A27305}" type="pres">
      <dgm:prSet presAssocID="{5F003BD1-9EBA-490A-A130-BF3CDE8DD0DA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71BEB4C-8D2E-48FC-AAB1-C9863E085BB1}" type="pres">
      <dgm:prSet presAssocID="{5F003BD1-9EBA-490A-A130-BF3CDE8DD0D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3AB416-D6F4-4681-A079-5312C4B4713C}" type="pres">
      <dgm:prSet presAssocID="{BC62151B-CB73-4683-9476-858CF57370D9}" presName="spacing" presStyleCnt="0"/>
      <dgm:spPr/>
    </dgm:pt>
    <dgm:pt modelId="{CB776435-DE6E-4777-AA1B-F07793114994}" type="pres">
      <dgm:prSet presAssocID="{B39CBC53-11C4-4B72-99C0-92C53ECD7B31}" presName="composite" presStyleCnt="0"/>
      <dgm:spPr/>
    </dgm:pt>
    <dgm:pt modelId="{05E7FBFD-DF73-4B1A-AA0E-B206076B57E7}" type="pres">
      <dgm:prSet presAssocID="{B39CBC53-11C4-4B72-99C0-92C53ECD7B31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198C5EB-4ABD-4BB0-95C4-09D1D10750B4}" type="pres">
      <dgm:prSet presAssocID="{B39CBC53-11C4-4B72-99C0-92C53ECD7B3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0CD62A-189C-4836-912E-D50964F0114A}" type="pres">
      <dgm:prSet presAssocID="{437CBC89-0D7E-4024-953B-5F470423915D}" presName="spacing" presStyleCnt="0"/>
      <dgm:spPr/>
    </dgm:pt>
    <dgm:pt modelId="{1D266D10-FDE8-46E6-BAE1-7AC211373DC4}" type="pres">
      <dgm:prSet presAssocID="{9046C91A-45D3-4877-8B16-CEB6BC0B076E}" presName="composite" presStyleCnt="0"/>
      <dgm:spPr/>
    </dgm:pt>
    <dgm:pt modelId="{9E522BC6-E12B-44FC-BA41-F5D47CB677FA}" type="pres">
      <dgm:prSet presAssocID="{9046C91A-45D3-4877-8B16-CEB6BC0B076E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63728B2-9959-45D8-BA7F-72196F66C595}" type="pres">
      <dgm:prSet presAssocID="{9046C91A-45D3-4877-8B16-CEB6BC0B076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B9AA5A-A9E3-4BD3-909C-FA653EFE90C3}" type="pres">
      <dgm:prSet presAssocID="{1315E710-424B-49CB-86C4-BA2061744C59}" presName="spacing" presStyleCnt="0"/>
      <dgm:spPr/>
    </dgm:pt>
    <dgm:pt modelId="{211A15FE-E41C-47F9-BA48-9EE8A1C1EFE1}" type="pres">
      <dgm:prSet presAssocID="{B869BD45-0B36-4EFF-9760-9117C82AB86F}" presName="composite" presStyleCnt="0"/>
      <dgm:spPr/>
    </dgm:pt>
    <dgm:pt modelId="{1281E78D-5778-489D-B69C-E9EB5355E8B4}" type="pres">
      <dgm:prSet presAssocID="{B869BD45-0B36-4EFF-9760-9117C82AB86F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E63092A-73E7-4E6C-8AA1-6C71023BB204}" type="pres">
      <dgm:prSet presAssocID="{B869BD45-0B36-4EFF-9760-9117C82AB86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FE0B6C-E103-4F4D-A7BA-722E00EB9456}" type="presOf" srcId="{B39CBC53-11C4-4B72-99C0-92C53ECD7B31}" destId="{C198C5EB-4ABD-4BB0-95C4-09D1D10750B4}" srcOrd="0" destOrd="0" presId="urn:microsoft.com/office/officeart/2005/8/layout/vList3"/>
    <dgm:cxn modelId="{ED424DC9-4F4C-49E0-AE26-8B87B34A1A86}" type="presOf" srcId="{9046C91A-45D3-4877-8B16-CEB6BC0B076E}" destId="{B63728B2-9959-45D8-BA7F-72196F66C595}" srcOrd="0" destOrd="0" presId="urn:microsoft.com/office/officeart/2005/8/layout/vList3"/>
    <dgm:cxn modelId="{3E554FEA-6422-4DF5-967E-2567CEFD586E}" type="presOf" srcId="{96660190-3103-4E94-ACEB-15BAD06939DC}" destId="{64003CD5-A769-4C61-B39B-93A0C6BCC3C1}" srcOrd="0" destOrd="0" presId="urn:microsoft.com/office/officeart/2005/8/layout/vList3"/>
    <dgm:cxn modelId="{DB31F4D5-C8FE-4E9C-8DBF-F0ECACB0A361}" srcId="{F2FAEA74-D8CB-4FFF-B7BA-92AE9FE4FCCD}" destId="{B39CBC53-11C4-4B72-99C0-92C53ECD7B31}" srcOrd="2" destOrd="0" parTransId="{F5F5BF63-2CE7-4B85-945E-EE37BDCADB7A}" sibTransId="{437CBC89-0D7E-4024-953B-5F470423915D}"/>
    <dgm:cxn modelId="{EC8C9A6B-366D-49EC-9862-6DD7023E34B3}" srcId="{F2FAEA74-D8CB-4FFF-B7BA-92AE9FE4FCCD}" destId="{5F003BD1-9EBA-490A-A130-BF3CDE8DD0DA}" srcOrd="1" destOrd="0" parTransId="{B221A294-253A-493C-8CC6-795D822EE696}" sibTransId="{BC62151B-CB73-4683-9476-858CF57370D9}"/>
    <dgm:cxn modelId="{F9C60068-D747-4850-95E6-C340B1ADDE81}" srcId="{F2FAEA74-D8CB-4FFF-B7BA-92AE9FE4FCCD}" destId="{9046C91A-45D3-4877-8B16-CEB6BC0B076E}" srcOrd="3" destOrd="0" parTransId="{A51D4ADA-148B-48C1-9806-6E21569C0CB0}" sibTransId="{1315E710-424B-49CB-86C4-BA2061744C59}"/>
    <dgm:cxn modelId="{9A66561F-537F-4ABC-847F-AD7DFC0ED470}" type="presOf" srcId="{B869BD45-0B36-4EFF-9760-9117C82AB86F}" destId="{2E63092A-73E7-4E6C-8AA1-6C71023BB204}" srcOrd="0" destOrd="0" presId="urn:microsoft.com/office/officeart/2005/8/layout/vList3"/>
    <dgm:cxn modelId="{0B104C9F-B4F9-4708-BEF2-3D94CB071E78}" srcId="{F2FAEA74-D8CB-4FFF-B7BA-92AE9FE4FCCD}" destId="{96660190-3103-4E94-ACEB-15BAD06939DC}" srcOrd="0" destOrd="0" parTransId="{FFB2ED1E-0435-4A4C-A012-B5EE220217F4}" sibTransId="{66540C1A-CDE2-4F86-B94C-EF6696D15C52}"/>
    <dgm:cxn modelId="{0B078F72-7747-4280-910F-28F84095A16E}" srcId="{F2FAEA74-D8CB-4FFF-B7BA-92AE9FE4FCCD}" destId="{B869BD45-0B36-4EFF-9760-9117C82AB86F}" srcOrd="4" destOrd="0" parTransId="{0BE35B47-7ABA-428F-B43F-CED68B0888A7}" sibTransId="{3B816F51-A6A1-4007-9360-582201F80E43}"/>
    <dgm:cxn modelId="{85F3D06B-1244-4E42-A3B3-05A49AB6D989}" type="presOf" srcId="{F2FAEA74-D8CB-4FFF-B7BA-92AE9FE4FCCD}" destId="{D7BB8864-3D9C-4632-9917-2598586817EE}" srcOrd="0" destOrd="0" presId="urn:microsoft.com/office/officeart/2005/8/layout/vList3"/>
    <dgm:cxn modelId="{DB231A10-3163-4F1C-A6F3-0CF78A1C2A73}" type="presOf" srcId="{5F003BD1-9EBA-490A-A130-BF3CDE8DD0DA}" destId="{771BEB4C-8D2E-48FC-AAB1-C9863E085BB1}" srcOrd="0" destOrd="0" presId="urn:microsoft.com/office/officeart/2005/8/layout/vList3"/>
    <dgm:cxn modelId="{5DC4E93A-A121-47AF-A1A3-2E3CF0DCA8BD}" type="presParOf" srcId="{D7BB8864-3D9C-4632-9917-2598586817EE}" destId="{63360F63-8ABD-4C83-8C80-AC4275DAB86C}" srcOrd="0" destOrd="0" presId="urn:microsoft.com/office/officeart/2005/8/layout/vList3"/>
    <dgm:cxn modelId="{0225D3BE-EB77-4818-B2BC-D489CBF43DB9}" type="presParOf" srcId="{63360F63-8ABD-4C83-8C80-AC4275DAB86C}" destId="{FFFDFF4D-E008-45B7-A354-F854E28618EB}" srcOrd="0" destOrd="0" presId="urn:microsoft.com/office/officeart/2005/8/layout/vList3"/>
    <dgm:cxn modelId="{40F2EEBD-1DFA-43EC-853B-C720E3364177}" type="presParOf" srcId="{63360F63-8ABD-4C83-8C80-AC4275DAB86C}" destId="{64003CD5-A769-4C61-B39B-93A0C6BCC3C1}" srcOrd="1" destOrd="0" presId="urn:microsoft.com/office/officeart/2005/8/layout/vList3"/>
    <dgm:cxn modelId="{A0F0406D-1457-4F3D-96FD-6E6D29336F86}" type="presParOf" srcId="{D7BB8864-3D9C-4632-9917-2598586817EE}" destId="{424C3A48-963D-4F0A-8413-CF9DB853D7E7}" srcOrd="1" destOrd="0" presId="urn:microsoft.com/office/officeart/2005/8/layout/vList3"/>
    <dgm:cxn modelId="{F1865A29-6B96-437B-99B8-B1B922314789}" type="presParOf" srcId="{D7BB8864-3D9C-4632-9917-2598586817EE}" destId="{BD325B51-BFF9-4A41-B624-809E11297C50}" srcOrd="2" destOrd="0" presId="urn:microsoft.com/office/officeart/2005/8/layout/vList3"/>
    <dgm:cxn modelId="{75E80E11-C07F-4D35-9E03-2A1667052675}" type="presParOf" srcId="{BD325B51-BFF9-4A41-B624-809E11297C50}" destId="{2ECEECBB-2BDF-491F-BDD8-8893E8A27305}" srcOrd="0" destOrd="0" presId="urn:microsoft.com/office/officeart/2005/8/layout/vList3"/>
    <dgm:cxn modelId="{4ADC8709-D9F5-40DF-AEE9-610807B8FFB9}" type="presParOf" srcId="{BD325B51-BFF9-4A41-B624-809E11297C50}" destId="{771BEB4C-8D2E-48FC-AAB1-C9863E085BB1}" srcOrd="1" destOrd="0" presId="urn:microsoft.com/office/officeart/2005/8/layout/vList3"/>
    <dgm:cxn modelId="{A8F4747C-97E2-4735-AFE8-673C69A1ED5C}" type="presParOf" srcId="{D7BB8864-3D9C-4632-9917-2598586817EE}" destId="{4F3AB416-D6F4-4681-A079-5312C4B4713C}" srcOrd="3" destOrd="0" presId="urn:microsoft.com/office/officeart/2005/8/layout/vList3"/>
    <dgm:cxn modelId="{9FD198E0-3D1C-4668-86A0-763BE737D32E}" type="presParOf" srcId="{D7BB8864-3D9C-4632-9917-2598586817EE}" destId="{CB776435-DE6E-4777-AA1B-F07793114994}" srcOrd="4" destOrd="0" presId="urn:microsoft.com/office/officeart/2005/8/layout/vList3"/>
    <dgm:cxn modelId="{EAC2F2C4-2368-428D-9862-5D9E2E79C43D}" type="presParOf" srcId="{CB776435-DE6E-4777-AA1B-F07793114994}" destId="{05E7FBFD-DF73-4B1A-AA0E-B206076B57E7}" srcOrd="0" destOrd="0" presId="urn:microsoft.com/office/officeart/2005/8/layout/vList3"/>
    <dgm:cxn modelId="{DFBDCAF7-B77C-40F0-A8B4-132D7C3CF412}" type="presParOf" srcId="{CB776435-DE6E-4777-AA1B-F07793114994}" destId="{C198C5EB-4ABD-4BB0-95C4-09D1D10750B4}" srcOrd="1" destOrd="0" presId="urn:microsoft.com/office/officeart/2005/8/layout/vList3"/>
    <dgm:cxn modelId="{59D2383D-5837-49DF-A16B-3020CAF0B06A}" type="presParOf" srcId="{D7BB8864-3D9C-4632-9917-2598586817EE}" destId="{8F0CD62A-189C-4836-912E-D50964F0114A}" srcOrd="5" destOrd="0" presId="urn:microsoft.com/office/officeart/2005/8/layout/vList3"/>
    <dgm:cxn modelId="{D38085CB-4E85-4CDB-AE1F-03515CD4856A}" type="presParOf" srcId="{D7BB8864-3D9C-4632-9917-2598586817EE}" destId="{1D266D10-FDE8-46E6-BAE1-7AC211373DC4}" srcOrd="6" destOrd="0" presId="urn:microsoft.com/office/officeart/2005/8/layout/vList3"/>
    <dgm:cxn modelId="{1C7CF59B-215E-4BC4-9C2D-4E3993B3018C}" type="presParOf" srcId="{1D266D10-FDE8-46E6-BAE1-7AC211373DC4}" destId="{9E522BC6-E12B-44FC-BA41-F5D47CB677FA}" srcOrd="0" destOrd="0" presId="urn:microsoft.com/office/officeart/2005/8/layout/vList3"/>
    <dgm:cxn modelId="{C7C24AB6-DC19-4F41-B913-4221619D321B}" type="presParOf" srcId="{1D266D10-FDE8-46E6-BAE1-7AC211373DC4}" destId="{B63728B2-9959-45D8-BA7F-72196F66C595}" srcOrd="1" destOrd="0" presId="urn:microsoft.com/office/officeart/2005/8/layout/vList3"/>
    <dgm:cxn modelId="{7376B1AD-0290-4952-82B9-E3BB3932E077}" type="presParOf" srcId="{D7BB8864-3D9C-4632-9917-2598586817EE}" destId="{61B9AA5A-A9E3-4BD3-909C-FA653EFE90C3}" srcOrd="7" destOrd="0" presId="urn:microsoft.com/office/officeart/2005/8/layout/vList3"/>
    <dgm:cxn modelId="{4B8BC20B-B139-46CC-83F2-CFC3FCF9AF4E}" type="presParOf" srcId="{D7BB8864-3D9C-4632-9917-2598586817EE}" destId="{211A15FE-E41C-47F9-BA48-9EE8A1C1EFE1}" srcOrd="8" destOrd="0" presId="urn:microsoft.com/office/officeart/2005/8/layout/vList3"/>
    <dgm:cxn modelId="{CED52192-6AD4-478B-B6E3-E03ECB8A1A4B}" type="presParOf" srcId="{211A15FE-E41C-47F9-BA48-9EE8A1C1EFE1}" destId="{1281E78D-5778-489D-B69C-E9EB5355E8B4}" srcOrd="0" destOrd="0" presId="urn:microsoft.com/office/officeart/2005/8/layout/vList3"/>
    <dgm:cxn modelId="{CC13EB69-8DFF-4E10-8380-88C9A70F536E}" type="presParOf" srcId="{211A15FE-E41C-47F9-BA48-9EE8A1C1EFE1}" destId="{2E63092A-73E7-4E6C-8AA1-6C71023BB2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364EB-7475-437E-97D6-3483126F586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E9B7E1D3-F7B8-4EA5-B6BA-2E6688A35FA2}">
      <dgm:prSet phldrT="[Texto]" custT="1"/>
      <dgm:spPr>
        <a:ln>
          <a:solidFill>
            <a:srgbClr val="E1515F"/>
          </a:solidFill>
        </a:ln>
      </dgm:spPr>
      <dgm:t>
        <a:bodyPr/>
        <a:lstStyle/>
        <a:p>
          <a:r>
            <a:rPr lang="es-EC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Factor A</a:t>
          </a:r>
          <a:endParaRPr lang="es-EC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E2A4E-3720-4AFD-860D-E96A416FD1DC}" type="parTrans" cxnId="{9CA39A43-0280-48FE-98A0-9910C2C3D55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C2A3F-9214-4200-8F15-9675D24FD603}" type="sibTrans" cxnId="{9CA39A43-0280-48FE-98A0-9910C2C3D55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873A9-ED29-40E8-A0AD-563395FA5CC7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concluye que se acepta la hipótesis alternativa.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1F08B-B684-47E2-A83D-7E04443BDC1B}" type="parTrans" cxnId="{83420360-B2A2-4420-A340-1F9FB5ADDF2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3E929-FB5A-4A56-87C4-9A416347BA84}" type="sibTrans" cxnId="{83420360-B2A2-4420-A340-1F9FB5ADDF2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39AB3-C986-4B90-8A35-15758678A28F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base a la producción de ácido láctico, pH, densidad óptica y producción de sustancias de tipo bacteriocina, se concluye que </a:t>
          </a:r>
          <a:r>
            <a:rPr lang="es-EC" sz="12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Bacillus</a:t>
          </a:r>
          <a:r>
            <a:rPr lang="es-EC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licheniformis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fue la colonia con mejor rendimiento.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20EEA-CB96-4454-BDC7-34E9FCC5DFD4}" type="parTrans" cxnId="{5362A17B-5FC9-4A99-B762-F2D41E461DF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2B1F4-BFAD-4948-B389-95E9C6E73497}" type="sibTrans" cxnId="{5362A17B-5FC9-4A99-B762-F2D41E461DF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0E2C3-A9B6-4E4F-92AE-1D06F55C6946}">
      <dgm:prSet phldrT="[Texto]" custT="1"/>
      <dgm:spPr>
        <a:ln>
          <a:solidFill>
            <a:srgbClr val="E1515F"/>
          </a:solidFill>
        </a:ln>
      </dgm:spPr>
      <dgm:t>
        <a:bodyPr/>
        <a:lstStyle/>
        <a:p>
          <a:r>
            <a:rPr lang="es-EC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Factor B</a:t>
          </a:r>
          <a:endParaRPr lang="es-EC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0E716-BC69-4C38-960F-4936C17C0D82}" type="parTrans" cxnId="{F728F5B7-A6F1-40ED-8E10-4F74DA2637A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53B57-9148-4B10-9C20-08883D5E1811}" type="sibTrans" cxnId="{F728F5B7-A6F1-40ED-8E10-4F74DA2637A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F390E-3567-442B-A887-77F16A734555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concluye que se acepta la hipótesis alternativa.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DDEAE-9512-4F9F-AA10-3E4B3C385485}" type="parTrans" cxnId="{E0C2EB34-B828-44F6-83EC-CADDBC8C089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F9766-6890-4EE9-9BE2-20873CAB59F1}" type="sibTrans" cxnId="{E0C2EB34-B828-44F6-83EC-CADDBC8C089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5A19F-7A8D-4A4E-BA9B-C1ED1B26AB5A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cuanto a los resultados de acidez, ° Brix, pH y densidad óptica, se concluye que sacarosa fue la fuente de carbono que presento mejores resultados en el medio.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3533D-08B5-4965-B878-02FEE552E9D4}" type="parTrans" cxnId="{FEE4A7F1-A836-4E39-8979-EEFB3D43817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F8CE8-97C7-4567-89FB-54A61808F921}" type="sibTrans" cxnId="{FEE4A7F1-A836-4E39-8979-EEFB3D43817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AC500-FD2C-4F66-AB69-40ADE11C1B44}">
      <dgm:prSet phldrT="[Texto]" custT="1"/>
      <dgm:spPr>
        <a:ln>
          <a:solidFill>
            <a:srgbClr val="E1515F"/>
          </a:solidFill>
        </a:ln>
      </dgm:spPr>
      <dgm:t>
        <a:bodyPr/>
        <a:lstStyle/>
        <a:p>
          <a:r>
            <a:rPr lang="es-EC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Interacción </a:t>
          </a:r>
          <a:r>
            <a:rPr lang="es-EC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AxB</a:t>
          </a:r>
          <a:r>
            <a:rPr lang="es-EC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532CC-09A6-4AA8-9DCC-A245FFA3F645}" type="parTrans" cxnId="{71C1BADF-34CD-4703-8646-2E79CD7B4DB0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ECCDB-4643-404B-8F0A-719F4772E917}" type="sibTrans" cxnId="{71C1BADF-34CD-4703-8646-2E79CD7B4DB0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25555-1C86-45CB-853D-746BCCFE0DA3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concluye que se acepta la hipótesis alternativa.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F53C5-BA23-495F-94C9-9F2150F8595E}" type="parTrans" cxnId="{FD2DCA72-B013-4BDC-B3C6-AB6F30A2EBA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736B8-C726-4E7B-A165-457A6483C953}" type="sibTrans" cxnId="{FD2DCA72-B013-4BDC-B3C6-AB6F30A2EBA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18BBF-53D6-4362-8F78-1AD76C2520CE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base a los resultados de pH, acidez, densidad óptica y grados Brix, se concluye que la mejor interacción fue la de</a:t>
          </a:r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Bacillus</a:t>
          </a:r>
          <a:r>
            <a:rPr lang="es-EC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licheniformis</a:t>
          </a:r>
          <a:r>
            <a:rPr lang="es-EC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medio suplementado con sacarosa.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5AA2B-DCEA-4710-95B4-041A269D02FB}" type="parTrans" cxnId="{E8F2E916-E7AB-4853-8AE7-6EBC8CC5D12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FE352-4C00-49FD-929A-1153FD668AC2}" type="sibTrans" cxnId="{E8F2E916-E7AB-4853-8AE7-6EBC8CC5D12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3E23B-E6FE-4110-A55C-FCD5E3BFBABE}">
      <dgm:prSet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 respecto a la actividad inhibitoria, se concluye que los medios suplementados con fructosa tuvieron mejores rendimientos.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763D1D-D0B8-4627-A9CB-EC6875659851}" type="parTrans" cxnId="{CC9356B0-E436-4229-9445-DF161977F8F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42271-78C6-42E7-8F34-7CB76EED3C55}" type="sibTrans" cxnId="{CC9356B0-E436-4229-9445-DF161977F8F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D3377-EDB2-4CF4-82FC-D28B680853F1}">
      <dgm:prSet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cuanto a la actividad inhibitoria, se concluye que la mejor interacción encontrada fue tanto  de</a:t>
          </a:r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Bacillus</a:t>
          </a:r>
          <a:r>
            <a:rPr lang="es-EC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licheniformis</a:t>
          </a:r>
          <a:r>
            <a:rPr lang="es-EC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como </a:t>
          </a:r>
          <a:r>
            <a:rPr lang="es-EC" sz="12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Staphylococcus</a:t>
          </a:r>
          <a:r>
            <a:rPr lang="es-EC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sciuri</a:t>
          </a:r>
          <a:r>
            <a:rPr lang="es-EC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con fructosa.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868B9-BE1C-423A-B9D9-31A84F8864CB}" type="parTrans" cxnId="{ABFCCC9F-B1EB-4F28-8C31-CEE4EF9466BB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43AAE-4F11-4DF9-9331-239E7BF3D3D2}" type="sibTrans" cxnId="{ABFCCC9F-B1EB-4F28-8C31-CEE4EF9466BB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61A3E-93BC-43CD-BA65-A5642A884080}" type="pres">
      <dgm:prSet presAssocID="{439364EB-7475-437E-97D6-3483126F5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CB8A22-ED8F-4654-9626-3C747CA30903}" type="pres">
      <dgm:prSet presAssocID="{E9B7E1D3-F7B8-4EA5-B6BA-2E6688A35FA2}" presName="linNode" presStyleCnt="0"/>
      <dgm:spPr/>
    </dgm:pt>
    <dgm:pt modelId="{01241F8D-AE8B-4D1B-9333-ABFCAD8362D2}" type="pres">
      <dgm:prSet presAssocID="{E9B7E1D3-F7B8-4EA5-B6BA-2E6688A35FA2}" presName="parentText" presStyleLbl="node1" presStyleIdx="0" presStyleCnt="3" custScaleY="4138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36EF95-7DF4-45AC-BE06-18DE2FBF0B61}" type="pres">
      <dgm:prSet presAssocID="{E9B7E1D3-F7B8-4EA5-B6BA-2E6688A35FA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1A4C74-7D59-47E5-A31D-8E64C88B46F0}" type="pres">
      <dgm:prSet presAssocID="{571C2A3F-9214-4200-8F15-9675D24FD603}" presName="sp" presStyleCnt="0"/>
      <dgm:spPr/>
    </dgm:pt>
    <dgm:pt modelId="{CC9254E2-9286-49CB-8C9C-040E8F4074D8}" type="pres">
      <dgm:prSet presAssocID="{7A30E2C3-A9B6-4E4F-92AE-1D06F55C6946}" presName="linNode" presStyleCnt="0"/>
      <dgm:spPr/>
    </dgm:pt>
    <dgm:pt modelId="{5CB96557-60E1-484A-ADCC-7734A3681116}" type="pres">
      <dgm:prSet presAssocID="{7A30E2C3-A9B6-4E4F-92AE-1D06F55C6946}" presName="parentText" presStyleLbl="node1" presStyleIdx="1" presStyleCnt="3" custScaleY="4516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40A78B-5861-4B62-B30C-EC7F453DF973}" type="pres">
      <dgm:prSet presAssocID="{7A30E2C3-A9B6-4E4F-92AE-1D06F55C694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0E7FAC-DF7C-40CD-BA13-ED8EFE1F2714}" type="pres">
      <dgm:prSet presAssocID="{89553B57-9148-4B10-9C20-08883D5E1811}" presName="sp" presStyleCnt="0"/>
      <dgm:spPr/>
    </dgm:pt>
    <dgm:pt modelId="{8405A781-230A-4914-93B5-5309C82E3B17}" type="pres">
      <dgm:prSet presAssocID="{33EAC500-FD2C-4F66-AB69-40ADE11C1B44}" presName="linNode" presStyleCnt="0"/>
      <dgm:spPr/>
    </dgm:pt>
    <dgm:pt modelId="{EB6167BA-262C-4246-9A88-217A15AA4A7B}" type="pres">
      <dgm:prSet presAssocID="{33EAC500-FD2C-4F66-AB69-40ADE11C1B44}" presName="parentText" presStyleLbl="node1" presStyleIdx="2" presStyleCnt="3" custScaleY="3758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552D32-F63E-4775-BE07-AC63B46AE714}" type="pres">
      <dgm:prSet presAssocID="{33EAC500-FD2C-4F66-AB69-40ADE11C1B4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F2E916-E7AB-4853-8AE7-6EBC8CC5D121}" srcId="{33EAC500-FD2C-4F66-AB69-40ADE11C1B44}" destId="{09618BBF-53D6-4362-8F78-1AD76C2520CE}" srcOrd="1" destOrd="0" parTransId="{51F5AA2B-DCEA-4710-95B4-041A269D02FB}" sibTransId="{394FE352-4C00-49FD-929A-1153FD668AC2}"/>
    <dgm:cxn modelId="{5362A17B-5FC9-4A99-B762-F2D41E461DF9}" srcId="{E9B7E1D3-F7B8-4EA5-B6BA-2E6688A35FA2}" destId="{F3439AB3-C986-4B90-8A35-15758678A28F}" srcOrd="1" destOrd="0" parTransId="{72620EEA-CB96-4454-BDC7-34E9FCC5DFD4}" sibTransId="{2942B1F4-BFAD-4948-B389-95E9C6E73497}"/>
    <dgm:cxn modelId="{41C4B5E7-719F-4F06-AAED-79D2D54DF411}" type="presOf" srcId="{F3439AB3-C986-4B90-8A35-15758678A28F}" destId="{DE36EF95-7DF4-45AC-BE06-18DE2FBF0B61}" srcOrd="0" destOrd="1" presId="urn:microsoft.com/office/officeart/2005/8/layout/vList5"/>
    <dgm:cxn modelId="{9D588ECE-B4AE-40F2-A419-BAD78921AF70}" type="presOf" srcId="{76025555-1C86-45CB-853D-746BCCFE0DA3}" destId="{36552D32-F63E-4775-BE07-AC63B46AE714}" srcOrd="0" destOrd="0" presId="urn:microsoft.com/office/officeart/2005/8/layout/vList5"/>
    <dgm:cxn modelId="{A3D381FD-C176-402E-8C09-414FA9029BC8}" type="presOf" srcId="{7A30E2C3-A9B6-4E4F-92AE-1D06F55C6946}" destId="{5CB96557-60E1-484A-ADCC-7734A3681116}" srcOrd="0" destOrd="0" presId="urn:microsoft.com/office/officeart/2005/8/layout/vList5"/>
    <dgm:cxn modelId="{001E973D-0EAA-4CAC-AF95-0A44E26AC373}" type="presOf" srcId="{E9B7E1D3-F7B8-4EA5-B6BA-2E6688A35FA2}" destId="{01241F8D-AE8B-4D1B-9333-ABFCAD8362D2}" srcOrd="0" destOrd="0" presId="urn:microsoft.com/office/officeart/2005/8/layout/vList5"/>
    <dgm:cxn modelId="{189879DF-C764-44B8-87DD-86AAC9A0F91B}" type="presOf" srcId="{78FF390E-3567-442B-A887-77F16A734555}" destId="{9A40A78B-5861-4B62-B30C-EC7F453DF973}" srcOrd="0" destOrd="0" presId="urn:microsoft.com/office/officeart/2005/8/layout/vList5"/>
    <dgm:cxn modelId="{FD2DCA72-B013-4BDC-B3C6-AB6F30A2EBA7}" srcId="{33EAC500-FD2C-4F66-AB69-40ADE11C1B44}" destId="{76025555-1C86-45CB-853D-746BCCFE0DA3}" srcOrd="0" destOrd="0" parTransId="{A11F53C5-BA23-495F-94C9-9F2150F8595E}" sibTransId="{5D1736B8-C726-4E7B-A165-457A6483C953}"/>
    <dgm:cxn modelId="{E568F4F4-843B-437D-B5D7-EFC4FCB06F39}" type="presOf" srcId="{4B45A19F-7A8D-4A4E-BA9B-C1ED1B26AB5A}" destId="{9A40A78B-5861-4B62-B30C-EC7F453DF973}" srcOrd="0" destOrd="1" presId="urn:microsoft.com/office/officeart/2005/8/layout/vList5"/>
    <dgm:cxn modelId="{C87F109A-669D-4339-988C-1D34E5194B6D}" type="presOf" srcId="{95E873A9-ED29-40E8-A0AD-563395FA5CC7}" destId="{DE36EF95-7DF4-45AC-BE06-18DE2FBF0B61}" srcOrd="0" destOrd="0" presId="urn:microsoft.com/office/officeart/2005/8/layout/vList5"/>
    <dgm:cxn modelId="{71C1BADF-34CD-4703-8646-2E79CD7B4DB0}" srcId="{439364EB-7475-437E-97D6-3483126F5861}" destId="{33EAC500-FD2C-4F66-AB69-40ADE11C1B44}" srcOrd="2" destOrd="0" parTransId="{B37532CC-09A6-4AA8-9DCC-A245FFA3F645}" sibTransId="{D21ECCDB-4643-404B-8F0A-719F4772E917}"/>
    <dgm:cxn modelId="{9CA39A43-0280-48FE-98A0-9910C2C3D557}" srcId="{439364EB-7475-437E-97D6-3483126F5861}" destId="{E9B7E1D3-F7B8-4EA5-B6BA-2E6688A35FA2}" srcOrd="0" destOrd="0" parTransId="{3EDE2A4E-3720-4AFD-860D-E96A416FD1DC}" sibTransId="{571C2A3F-9214-4200-8F15-9675D24FD603}"/>
    <dgm:cxn modelId="{38C69697-6141-432B-BD5E-CBB720623353}" type="presOf" srcId="{02DD3377-EDB2-4CF4-82FC-D28B680853F1}" destId="{36552D32-F63E-4775-BE07-AC63B46AE714}" srcOrd="0" destOrd="2" presId="urn:microsoft.com/office/officeart/2005/8/layout/vList5"/>
    <dgm:cxn modelId="{EB1AD64F-8DD0-4BF5-865F-755851FE4DDC}" type="presOf" srcId="{09618BBF-53D6-4362-8F78-1AD76C2520CE}" destId="{36552D32-F63E-4775-BE07-AC63B46AE714}" srcOrd="0" destOrd="1" presId="urn:microsoft.com/office/officeart/2005/8/layout/vList5"/>
    <dgm:cxn modelId="{F728F5B7-A6F1-40ED-8E10-4F74DA2637A7}" srcId="{439364EB-7475-437E-97D6-3483126F5861}" destId="{7A30E2C3-A9B6-4E4F-92AE-1D06F55C6946}" srcOrd="1" destOrd="0" parTransId="{16B0E716-BC69-4C38-960F-4936C17C0D82}" sibTransId="{89553B57-9148-4B10-9C20-08883D5E1811}"/>
    <dgm:cxn modelId="{E0C2EB34-B828-44F6-83EC-CADDBC8C089A}" srcId="{7A30E2C3-A9B6-4E4F-92AE-1D06F55C6946}" destId="{78FF390E-3567-442B-A887-77F16A734555}" srcOrd="0" destOrd="0" parTransId="{EB3DDEAE-9512-4F9F-AA10-3E4B3C385485}" sibTransId="{A04F9766-6890-4EE9-9BE2-20873CAB59F1}"/>
    <dgm:cxn modelId="{4FA520F1-7D98-453B-BDEB-8EC27D527C0E}" type="presOf" srcId="{4DF3E23B-E6FE-4110-A55C-FCD5E3BFBABE}" destId="{9A40A78B-5861-4B62-B30C-EC7F453DF973}" srcOrd="0" destOrd="2" presId="urn:microsoft.com/office/officeart/2005/8/layout/vList5"/>
    <dgm:cxn modelId="{FEE4A7F1-A836-4E39-8979-EEFB3D438174}" srcId="{7A30E2C3-A9B6-4E4F-92AE-1D06F55C6946}" destId="{4B45A19F-7A8D-4A4E-BA9B-C1ED1B26AB5A}" srcOrd="1" destOrd="0" parTransId="{D9C3533D-08B5-4965-B878-02FEE552E9D4}" sibTransId="{B43F8CE8-97C7-4567-89FB-54A61808F921}"/>
    <dgm:cxn modelId="{CC9356B0-E436-4229-9445-DF161977F8F2}" srcId="{7A30E2C3-A9B6-4E4F-92AE-1D06F55C6946}" destId="{4DF3E23B-E6FE-4110-A55C-FCD5E3BFBABE}" srcOrd="2" destOrd="0" parTransId="{6C763D1D-D0B8-4627-A9CB-EC6875659851}" sibTransId="{C5942271-78C6-42E7-8F34-7CB76EED3C55}"/>
    <dgm:cxn modelId="{ABFCCC9F-B1EB-4F28-8C31-CEE4EF9466BB}" srcId="{33EAC500-FD2C-4F66-AB69-40ADE11C1B44}" destId="{02DD3377-EDB2-4CF4-82FC-D28B680853F1}" srcOrd="2" destOrd="0" parTransId="{6F0868B9-BE1C-423A-B9D9-31A84F8864CB}" sibTransId="{72C43AAE-4F11-4DF9-9331-239E7BF3D3D2}"/>
    <dgm:cxn modelId="{83420360-B2A2-4420-A340-1F9FB5ADDF22}" srcId="{E9B7E1D3-F7B8-4EA5-B6BA-2E6688A35FA2}" destId="{95E873A9-ED29-40E8-A0AD-563395FA5CC7}" srcOrd="0" destOrd="0" parTransId="{5BF1F08B-B684-47E2-A83D-7E04443BDC1B}" sibTransId="{A0D3E929-FB5A-4A56-87C4-9A416347BA84}"/>
    <dgm:cxn modelId="{7CD09E82-07D3-4F54-9694-070005AA9318}" type="presOf" srcId="{33EAC500-FD2C-4F66-AB69-40ADE11C1B44}" destId="{EB6167BA-262C-4246-9A88-217A15AA4A7B}" srcOrd="0" destOrd="0" presId="urn:microsoft.com/office/officeart/2005/8/layout/vList5"/>
    <dgm:cxn modelId="{299C5B64-BF36-4C59-8B4F-8CC85E3007B6}" type="presOf" srcId="{439364EB-7475-437E-97D6-3483126F5861}" destId="{AEA61A3E-93BC-43CD-BA65-A5642A884080}" srcOrd="0" destOrd="0" presId="urn:microsoft.com/office/officeart/2005/8/layout/vList5"/>
    <dgm:cxn modelId="{F47D6C9F-2FE7-4817-B6C2-8DE443BE9F80}" type="presParOf" srcId="{AEA61A3E-93BC-43CD-BA65-A5642A884080}" destId="{5BCB8A22-ED8F-4654-9626-3C747CA30903}" srcOrd="0" destOrd="0" presId="urn:microsoft.com/office/officeart/2005/8/layout/vList5"/>
    <dgm:cxn modelId="{13DF5157-7BD8-41A3-85A9-B2E992085A76}" type="presParOf" srcId="{5BCB8A22-ED8F-4654-9626-3C747CA30903}" destId="{01241F8D-AE8B-4D1B-9333-ABFCAD8362D2}" srcOrd="0" destOrd="0" presId="urn:microsoft.com/office/officeart/2005/8/layout/vList5"/>
    <dgm:cxn modelId="{D1352528-91F0-41AE-8969-15A835488406}" type="presParOf" srcId="{5BCB8A22-ED8F-4654-9626-3C747CA30903}" destId="{DE36EF95-7DF4-45AC-BE06-18DE2FBF0B61}" srcOrd="1" destOrd="0" presId="urn:microsoft.com/office/officeart/2005/8/layout/vList5"/>
    <dgm:cxn modelId="{5CA545BE-9261-467D-ACD5-BB96D837BCB9}" type="presParOf" srcId="{AEA61A3E-93BC-43CD-BA65-A5642A884080}" destId="{BC1A4C74-7D59-47E5-A31D-8E64C88B46F0}" srcOrd="1" destOrd="0" presId="urn:microsoft.com/office/officeart/2005/8/layout/vList5"/>
    <dgm:cxn modelId="{5320E736-22BA-47E6-BF08-3F80FCA9F865}" type="presParOf" srcId="{AEA61A3E-93BC-43CD-BA65-A5642A884080}" destId="{CC9254E2-9286-49CB-8C9C-040E8F4074D8}" srcOrd="2" destOrd="0" presId="urn:microsoft.com/office/officeart/2005/8/layout/vList5"/>
    <dgm:cxn modelId="{7406B81B-FB0E-4C31-8EB9-0D7F48D33A39}" type="presParOf" srcId="{CC9254E2-9286-49CB-8C9C-040E8F4074D8}" destId="{5CB96557-60E1-484A-ADCC-7734A3681116}" srcOrd="0" destOrd="0" presId="urn:microsoft.com/office/officeart/2005/8/layout/vList5"/>
    <dgm:cxn modelId="{8B0DD84C-55AE-412E-B087-EA2FA3F4D291}" type="presParOf" srcId="{CC9254E2-9286-49CB-8C9C-040E8F4074D8}" destId="{9A40A78B-5861-4B62-B30C-EC7F453DF973}" srcOrd="1" destOrd="0" presId="urn:microsoft.com/office/officeart/2005/8/layout/vList5"/>
    <dgm:cxn modelId="{1804421F-852D-4F12-9E05-F6CF5B59F68E}" type="presParOf" srcId="{AEA61A3E-93BC-43CD-BA65-A5642A884080}" destId="{2E0E7FAC-DF7C-40CD-BA13-ED8EFE1F2714}" srcOrd="3" destOrd="0" presId="urn:microsoft.com/office/officeart/2005/8/layout/vList5"/>
    <dgm:cxn modelId="{A4CC8D75-67EB-479B-B5FE-524290E4D824}" type="presParOf" srcId="{AEA61A3E-93BC-43CD-BA65-A5642A884080}" destId="{8405A781-230A-4914-93B5-5309C82E3B17}" srcOrd="4" destOrd="0" presId="urn:microsoft.com/office/officeart/2005/8/layout/vList5"/>
    <dgm:cxn modelId="{16883012-A66F-4ED9-AE9F-AD3BB4C22667}" type="presParOf" srcId="{8405A781-230A-4914-93B5-5309C82E3B17}" destId="{EB6167BA-262C-4246-9A88-217A15AA4A7B}" srcOrd="0" destOrd="0" presId="urn:microsoft.com/office/officeart/2005/8/layout/vList5"/>
    <dgm:cxn modelId="{795FC912-8D81-4098-8C00-39B9A12814B0}" type="presParOf" srcId="{8405A781-230A-4914-93B5-5309C82E3B17}" destId="{36552D32-F63E-4775-BE07-AC63B46AE714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2692A-5B42-494C-87FD-EF840A9480D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A8C5559-9191-47CE-9B1B-B0D5E240EC8E}">
      <dgm:prSet phldrT="[Texto]"/>
      <dgm:spPr/>
      <dgm:t>
        <a:bodyPr/>
        <a:lstStyle/>
        <a:p>
          <a:r>
            <a:rPr lang="es-EC" dirty="0" smtClean="0"/>
            <a:t>En base al estudio de los parámetros cinéticos microbianos y actividad antimicrobiana de tres cepas de bacterias aisladas de la bebida fermentada (malá), se recomienda  </a:t>
          </a:r>
          <a:r>
            <a:rPr lang="es-EC" i="1" dirty="0" err="1" smtClean="0"/>
            <a:t>Bacillus</a:t>
          </a:r>
          <a:r>
            <a:rPr lang="es-EC" i="1" dirty="0" smtClean="0"/>
            <a:t> </a:t>
          </a:r>
          <a:r>
            <a:rPr lang="es-EC" i="1" dirty="0" err="1" smtClean="0"/>
            <a:t>licheniformis</a:t>
          </a:r>
          <a:r>
            <a:rPr lang="es-EC" i="1" dirty="0" smtClean="0"/>
            <a:t> </a:t>
          </a:r>
          <a:r>
            <a:rPr lang="es-EC" dirty="0" smtClean="0"/>
            <a:t> como organismo modelo. </a:t>
          </a:r>
        </a:p>
      </dgm:t>
    </dgm:pt>
    <dgm:pt modelId="{133C7884-9802-4609-8C19-4869DB315FAC}" type="parTrans" cxnId="{7A320EF7-36F6-4850-8796-7430155698F2}">
      <dgm:prSet/>
      <dgm:spPr/>
      <dgm:t>
        <a:bodyPr/>
        <a:lstStyle/>
        <a:p>
          <a:endParaRPr lang="es-EC"/>
        </a:p>
      </dgm:t>
    </dgm:pt>
    <dgm:pt modelId="{A2020CF5-BB5E-4698-90E4-85726DFCC221}" type="sibTrans" cxnId="{7A320EF7-36F6-4850-8796-7430155698F2}">
      <dgm:prSet/>
      <dgm:spPr/>
      <dgm:t>
        <a:bodyPr/>
        <a:lstStyle/>
        <a:p>
          <a:endParaRPr lang="es-EC"/>
        </a:p>
      </dgm:t>
    </dgm:pt>
    <dgm:pt modelId="{CC0C91FF-E275-4C44-885F-283BF18CD4F9}">
      <dgm:prSet phldrT="[Texto]"/>
      <dgm:spPr/>
      <dgm:t>
        <a:bodyPr/>
        <a:lstStyle/>
        <a:p>
          <a:r>
            <a:rPr lang="es-EC" dirty="0" smtClean="0"/>
            <a:t>Con respecto a las cuatro fuentes de carbono distintas  estudiadas, se recomienda sacarosa por presentar mejores valores en los parámetros de crecimiento y fructosa por sus óptimos resultados para la actividad antimicrobiana.  </a:t>
          </a:r>
          <a:endParaRPr lang="es-EC" dirty="0"/>
        </a:p>
      </dgm:t>
    </dgm:pt>
    <dgm:pt modelId="{C6C724B8-AD12-49A3-846F-D563F9D1F56E}" type="parTrans" cxnId="{DFD49FC0-BA1A-4C82-BF1F-7D4270CB904F}">
      <dgm:prSet/>
      <dgm:spPr/>
      <dgm:t>
        <a:bodyPr/>
        <a:lstStyle/>
        <a:p>
          <a:endParaRPr lang="es-EC"/>
        </a:p>
      </dgm:t>
    </dgm:pt>
    <dgm:pt modelId="{467E1999-6966-404E-BEEE-B3CD6F85EAFC}" type="sibTrans" cxnId="{DFD49FC0-BA1A-4C82-BF1F-7D4270CB904F}">
      <dgm:prSet/>
      <dgm:spPr/>
      <dgm:t>
        <a:bodyPr/>
        <a:lstStyle/>
        <a:p>
          <a:endParaRPr lang="es-EC"/>
        </a:p>
      </dgm:t>
    </dgm:pt>
    <dgm:pt modelId="{2FCE3215-1C2B-4BB7-B472-CF470C29D49C}">
      <dgm:prSet phldrT="[Texto]"/>
      <dgm:spPr/>
      <dgm:t>
        <a:bodyPr/>
        <a:lstStyle/>
        <a:p>
          <a:r>
            <a:rPr lang="es-EC" dirty="0" smtClean="0"/>
            <a:t>A pesar de considerarse como un patógeno, es recomendable utilizar </a:t>
          </a:r>
          <a:r>
            <a:rPr lang="es-EC" i="1" dirty="0" smtClean="0"/>
            <a:t>S. </a:t>
          </a:r>
          <a:r>
            <a:rPr lang="es-EC" i="1" dirty="0" err="1" smtClean="0"/>
            <a:t>sciuri</a:t>
          </a:r>
          <a:r>
            <a:rPr lang="es-EC" dirty="0" smtClean="0"/>
            <a:t> como cultivo iniciador en productos fermentados pero es necesario estudiar exhaustivamente su rol durante la fermentación. </a:t>
          </a:r>
          <a:endParaRPr lang="es-EC" dirty="0"/>
        </a:p>
      </dgm:t>
    </dgm:pt>
    <dgm:pt modelId="{C336A6F0-9E18-437F-84AB-636EFD876E87}" type="parTrans" cxnId="{938AC153-0AE9-4D78-BB8D-BB760E90576E}">
      <dgm:prSet/>
      <dgm:spPr/>
      <dgm:t>
        <a:bodyPr/>
        <a:lstStyle/>
        <a:p>
          <a:endParaRPr lang="es-EC"/>
        </a:p>
      </dgm:t>
    </dgm:pt>
    <dgm:pt modelId="{2F192F58-B8E8-44D2-8626-0F6144E0601D}" type="sibTrans" cxnId="{938AC153-0AE9-4D78-BB8D-BB760E90576E}">
      <dgm:prSet/>
      <dgm:spPr/>
      <dgm:t>
        <a:bodyPr/>
        <a:lstStyle/>
        <a:p>
          <a:endParaRPr lang="es-EC"/>
        </a:p>
      </dgm:t>
    </dgm:pt>
    <dgm:pt modelId="{6A5963CE-A5FC-4B19-878D-3638BF6B9E82}" type="pres">
      <dgm:prSet presAssocID="{AA82692A-5B42-494C-87FD-EF840A9480DE}" presName="compositeShape" presStyleCnt="0">
        <dgm:presLayoutVars>
          <dgm:dir/>
          <dgm:resizeHandles/>
        </dgm:presLayoutVars>
      </dgm:prSet>
      <dgm:spPr/>
    </dgm:pt>
    <dgm:pt modelId="{5AB23DEE-A771-4B44-94F1-A9C619606D4E}" type="pres">
      <dgm:prSet presAssocID="{AA82692A-5B42-494C-87FD-EF840A9480DE}" presName="pyramid" presStyleLbl="node1" presStyleIdx="0" presStyleCnt="1" custScaleX="85000" custScaleY="87914" custLinFactNeighborX="-2614" custLinFactNeighborY="6417"/>
      <dgm:spPr>
        <a:solidFill>
          <a:srgbClr val="E1515F"/>
        </a:solidFill>
      </dgm:spPr>
    </dgm:pt>
    <dgm:pt modelId="{8A7A3A41-6B63-43EF-8576-C49B153D3CBE}" type="pres">
      <dgm:prSet presAssocID="{AA82692A-5B42-494C-87FD-EF840A9480DE}" presName="theList" presStyleCnt="0"/>
      <dgm:spPr/>
    </dgm:pt>
    <dgm:pt modelId="{971D5E31-4740-41A8-9F62-9F337FF999EB}" type="pres">
      <dgm:prSet presAssocID="{AA8C5559-9191-47CE-9B1B-B0D5E240EC8E}" presName="aNode" presStyleLbl="fgAcc1" presStyleIdx="0" presStyleCnt="3" custScaleY="747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BC208C-BCE4-4B33-8106-FAE354E55D7F}" type="pres">
      <dgm:prSet presAssocID="{AA8C5559-9191-47CE-9B1B-B0D5E240EC8E}" presName="aSpace" presStyleCnt="0"/>
      <dgm:spPr/>
    </dgm:pt>
    <dgm:pt modelId="{C8D64D06-6B2A-42D6-816C-F92376B4D182}" type="pres">
      <dgm:prSet presAssocID="{CC0C91FF-E275-4C44-885F-283BF18CD4F9}" presName="aNode" presStyleLbl="fgAcc1" presStyleIdx="1" presStyleCnt="3" custScaleY="559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82D7DA-ACD0-4512-AF2C-30EFB16A4987}" type="pres">
      <dgm:prSet presAssocID="{CC0C91FF-E275-4C44-885F-283BF18CD4F9}" presName="aSpace" presStyleCnt="0"/>
      <dgm:spPr/>
    </dgm:pt>
    <dgm:pt modelId="{9721973E-BB84-4D93-ADD7-07E3AF5152AB}" type="pres">
      <dgm:prSet presAssocID="{2FCE3215-1C2B-4BB7-B472-CF470C29D49C}" presName="aNode" presStyleLbl="fgAcc1" presStyleIdx="2" presStyleCnt="3" custScaleY="561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5FAAA1-6666-4FD8-AEB9-A142B17F68E7}" type="pres">
      <dgm:prSet presAssocID="{2FCE3215-1C2B-4BB7-B472-CF470C29D49C}" presName="aSpace" presStyleCnt="0"/>
      <dgm:spPr/>
    </dgm:pt>
  </dgm:ptLst>
  <dgm:cxnLst>
    <dgm:cxn modelId="{7A320EF7-36F6-4850-8796-7430155698F2}" srcId="{AA82692A-5B42-494C-87FD-EF840A9480DE}" destId="{AA8C5559-9191-47CE-9B1B-B0D5E240EC8E}" srcOrd="0" destOrd="0" parTransId="{133C7884-9802-4609-8C19-4869DB315FAC}" sibTransId="{A2020CF5-BB5E-4698-90E4-85726DFCC221}"/>
    <dgm:cxn modelId="{F9D7D438-889D-4E41-AB32-99B86903201B}" type="presOf" srcId="{CC0C91FF-E275-4C44-885F-283BF18CD4F9}" destId="{C8D64D06-6B2A-42D6-816C-F92376B4D182}" srcOrd="0" destOrd="0" presId="urn:microsoft.com/office/officeart/2005/8/layout/pyramid2"/>
    <dgm:cxn modelId="{B2D17E1D-F22C-4904-A8F1-68A416FC2F0D}" type="presOf" srcId="{AA8C5559-9191-47CE-9B1B-B0D5E240EC8E}" destId="{971D5E31-4740-41A8-9F62-9F337FF999EB}" srcOrd="0" destOrd="0" presId="urn:microsoft.com/office/officeart/2005/8/layout/pyramid2"/>
    <dgm:cxn modelId="{DFD49FC0-BA1A-4C82-BF1F-7D4270CB904F}" srcId="{AA82692A-5B42-494C-87FD-EF840A9480DE}" destId="{CC0C91FF-E275-4C44-885F-283BF18CD4F9}" srcOrd="1" destOrd="0" parTransId="{C6C724B8-AD12-49A3-846F-D563F9D1F56E}" sibTransId="{467E1999-6966-404E-BEEE-B3CD6F85EAFC}"/>
    <dgm:cxn modelId="{938AC153-0AE9-4D78-BB8D-BB760E90576E}" srcId="{AA82692A-5B42-494C-87FD-EF840A9480DE}" destId="{2FCE3215-1C2B-4BB7-B472-CF470C29D49C}" srcOrd="2" destOrd="0" parTransId="{C336A6F0-9E18-437F-84AB-636EFD876E87}" sibTransId="{2F192F58-B8E8-44D2-8626-0F6144E0601D}"/>
    <dgm:cxn modelId="{55731068-264F-44BA-B339-E2ABEC206A4C}" type="presOf" srcId="{AA82692A-5B42-494C-87FD-EF840A9480DE}" destId="{6A5963CE-A5FC-4B19-878D-3638BF6B9E82}" srcOrd="0" destOrd="0" presId="urn:microsoft.com/office/officeart/2005/8/layout/pyramid2"/>
    <dgm:cxn modelId="{58A311FD-6DC4-4D8B-9AFC-C61C023933D4}" type="presOf" srcId="{2FCE3215-1C2B-4BB7-B472-CF470C29D49C}" destId="{9721973E-BB84-4D93-ADD7-07E3AF5152AB}" srcOrd="0" destOrd="0" presId="urn:microsoft.com/office/officeart/2005/8/layout/pyramid2"/>
    <dgm:cxn modelId="{BC7A2F05-49D2-438D-9018-20D03FAC6A21}" type="presParOf" srcId="{6A5963CE-A5FC-4B19-878D-3638BF6B9E82}" destId="{5AB23DEE-A771-4B44-94F1-A9C619606D4E}" srcOrd="0" destOrd="0" presId="urn:microsoft.com/office/officeart/2005/8/layout/pyramid2"/>
    <dgm:cxn modelId="{75966E8C-04A6-4505-A862-4B78625F2B6E}" type="presParOf" srcId="{6A5963CE-A5FC-4B19-878D-3638BF6B9E82}" destId="{8A7A3A41-6B63-43EF-8576-C49B153D3CBE}" srcOrd="1" destOrd="0" presId="urn:microsoft.com/office/officeart/2005/8/layout/pyramid2"/>
    <dgm:cxn modelId="{3029DFAC-FD6C-4FEE-A87A-8399DF407D43}" type="presParOf" srcId="{8A7A3A41-6B63-43EF-8576-C49B153D3CBE}" destId="{971D5E31-4740-41A8-9F62-9F337FF999EB}" srcOrd="0" destOrd="0" presId="urn:microsoft.com/office/officeart/2005/8/layout/pyramid2"/>
    <dgm:cxn modelId="{24C3CC2A-70D4-4F40-968D-D1B8A2D79FF4}" type="presParOf" srcId="{8A7A3A41-6B63-43EF-8576-C49B153D3CBE}" destId="{A5BC208C-BCE4-4B33-8106-FAE354E55D7F}" srcOrd="1" destOrd="0" presId="urn:microsoft.com/office/officeart/2005/8/layout/pyramid2"/>
    <dgm:cxn modelId="{475F9453-ABC8-482A-93D6-499AD50BFC1F}" type="presParOf" srcId="{8A7A3A41-6B63-43EF-8576-C49B153D3CBE}" destId="{C8D64D06-6B2A-42D6-816C-F92376B4D182}" srcOrd="2" destOrd="0" presId="urn:microsoft.com/office/officeart/2005/8/layout/pyramid2"/>
    <dgm:cxn modelId="{7E7F39B8-695D-49A4-8303-58FA1C721DD3}" type="presParOf" srcId="{8A7A3A41-6B63-43EF-8576-C49B153D3CBE}" destId="{8A82D7DA-ACD0-4512-AF2C-30EFB16A4987}" srcOrd="3" destOrd="0" presId="urn:microsoft.com/office/officeart/2005/8/layout/pyramid2"/>
    <dgm:cxn modelId="{738B57FC-B041-49D1-9393-0A42287BA46D}" type="presParOf" srcId="{8A7A3A41-6B63-43EF-8576-C49B153D3CBE}" destId="{9721973E-BB84-4D93-ADD7-07E3AF5152AB}" srcOrd="4" destOrd="0" presId="urn:microsoft.com/office/officeart/2005/8/layout/pyramid2"/>
    <dgm:cxn modelId="{0CEA966B-4D69-43B5-977A-ABF6F9009DD1}" type="presParOf" srcId="{8A7A3A41-6B63-43EF-8576-C49B153D3CBE}" destId="{735FAAA1-6666-4FD8-AEB9-A142B17F68E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0BF6D-0848-475B-8CFB-6190DA2528BA}">
      <dsp:nvSpPr>
        <dsp:cNvPr id="0" name=""/>
        <dsp:cNvSpPr/>
      </dsp:nvSpPr>
      <dsp:spPr>
        <a:xfrm>
          <a:off x="0" y="0"/>
          <a:ext cx="1691096" cy="4087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Grados alcohólicos </a:t>
          </a:r>
          <a:endParaRPr lang="es-EC" sz="2300" kern="1200" dirty="0"/>
        </a:p>
      </dsp:txBody>
      <dsp:txXfrm>
        <a:off x="0" y="1635162"/>
        <a:ext cx="1691096" cy="1635162"/>
      </dsp:txXfrm>
    </dsp:sp>
    <dsp:sp modelId="{D433A478-91CB-4699-A44B-4A2664986B09}">
      <dsp:nvSpPr>
        <dsp:cNvPr id="0" name=""/>
        <dsp:cNvSpPr/>
      </dsp:nvSpPr>
      <dsp:spPr>
        <a:xfrm>
          <a:off x="164911" y="245274"/>
          <a:ext cx="1361273" cy="13612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0851-FB23-46CB-91AC-A95FA5FF6563}">
      <dsp:nvSpPr>
        <dsp:cNvPr id="0" name=""/>
        <dsp:cNvSpPr/>
      </dsp:nvSpPr>
      <dsp:spPr>
        <a:xfrm>
          <a:off x="1741829" y="0"/>
          <a:ext cx="1691096" cy="4087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Densidad</a:t>
          </a:r>
          <a:endParaRPr lang="es-EC" sz="2300" kern="1200" dirty="0"/>
        </a:p>
      </dsp:txBody>
      <dsp:txXfrm>
        <a:off x="1741829" y="1635162"/>
        <a:ext cx="1691096" cy="1635162"/>
      </dsp:txXfrm>
    </dsp:sp>
    <dsp:sp modelId="{7B1E338C-E9D5-4DF0-9625-755CBCCEF6E0}">
      <dsp:nvSpPr>
        <dsp:cNvPr id="0" name=""/>
        <dsp:cNvSpPr/>
      </dsp:nvSpPr>
      <dsp:spPr>
        <a:xfrm>
          <a:off x="1906740" y="245274"/>
          <a:ext cx="1361273" cy="13612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42CF5-CA0F-45D7-AF5B-09D5D6E89BC1}">
      <dsp:nvSpPr>
        <dsp:cNvPr id="0" name=""/>
        <dsp:cNvSpPr/>
      </dsp:nvSpPr>
      <dsp:spPr>
        <a:xfrm>
          <a:off x="3483658" y="0"/>
          <a:ext cx="1691096" cy="4087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° Brix</a:t>
          </a:r>
          <a:endParaRPr lang="es-EC" sz="2300" kern="1200" dirty="0"/>
        </a:p>
      </dsp:txBody>
      <dsp:txXfrm>
        <a:off x="3483658" y="1635162"/>
        <a:ext cx="1691096" cy="1635162"/>
      </dsp:txXfrm>
    </dsp:sp>
    <dsp:sp modelId="{26A46069-8808-4802-B399-C643B1CDDA7E}">
      <dsp:nvSpPr>
        <dsp:cNvPr id="0" name=""/>
        <dsp:cNvSpPr/>
      </dsp:nvSpPr>
      <dsp:spPr>
        <a:xfrm>
          <a:off x="3648569" y="245274"/>
          <a:ext cx="1361273" cy="136127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75F0F-EED9-482E-8A56-ABA7453E6C3A}">
      <dsp:nvSpPr>
        <dsp:cNvPr id="0" name=""/>
        <dsp:cNvSpPr/>
      </dsp:nvSpPr>
      <dsp:spPr>
        <a:xfrm>
          <a:off x="5225487" y="0"/>
          <a:ext cx="1691096" cy="4087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Acidez </a:t>
          </a:r>
          <a:endParaRPr lang="es-EC" sz="2300" kern="1200" dirty="0"/>
        </a:p>
      </dsp:txBody>
      <dsp:txXfrm>
        <a:off x="5225487" y="1635162"/>
        <a:ext cx="1691096" cy="1635162"/>
      </dsp:txXfrm>
    </dsp:sp>
    <dsp:sp modelId="{CDF20817-79C4-449D-A892-844903490199}">
      <dsp:nvSpPr>
        <dsp:cNvPr id="0" name=""/>
        <dsp:cNvSpPr/>
      </dsp:nvSpPr>
      <dsp:spPr>
        <a:xfrm>
          <a:off x="5390399" y="245274"/>
          <a:ext cx="1361273" cy="136127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3F7C3-E0FA-48BF-A9B4-74B0646F0CCF}">
      <dsp:nvSpPr>
        <dsp:cNvPr id="0" name=""/>
        <dsp:cNvSpPr/>
      </dsp:nvSpPr>
      <dsp:spPr>
        <a:xfrm>
          <a:off x="6938669" y="0"/>
          <a:ext cx="1691096" cy="4087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pH</a:t>
          </a:r>
          <a:endParaRPr lang="es-EC" sz="2300" kern="1200" dirty="0"/>
        </a:p>
      </dsp:txBody>
      <dsp:txXfrm>
        <a:off x="6938669" y="1635162"/>
        <a:ext cx="1691096" cy="1635162"/>
      </dsp:txXfrm>
    </dsp:sp>
    <dsp:sp modelId="{5759F0AB-4EFF-45B1-8CC6-5E00858B4F3B}">
      <dsp:nvSpPr>
        <dsp:cNvPr id="0" name=""/>
        <dsp:cNvSpPr/>
      </dsp:nvSpPr>
      <dsp:spPr>
        <a:xfrm>
          <a:off x="7132228" y="245274"/>
          <a:ext cx="1361273" cy="136127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E73D9-4567-483B-991B-14E004774827}">
      <dsp:nvSpPr>
        <dsp:cNvPr id="0" name=""/>
        <dsp:cNvSpPr/>
      </dsp:nvSpPr>
      <dsp:spPr>
        <a:xfrm>
          <a:off x="346336" y="3270325"/>
          <a:ext cx="7965739" cy="613186"/>
        </a:xfrm>
        <a:prstGeom prst="leftRigh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03CD5-A769-4C61-B39B-93A0C6BCC3C1}">
      <dsp:nvSpPr>
        <dsp:cNvPr id="0" name=""/>
        <dsp:cNvSpPr/>
      </dsp:nvSpPr>
      <dsp:spPr>
        <a:xfrm rot="10800000">
          <a:off x="1528886" y="3493"/>
          <a:ext cx="5337557" cy="7378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Diluciones seriadas</a:t>
          </a:r>
          <a:endParaRPr lang="es-EC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13350" y="3493"/>
        <a:ext cx="5153093" cy="737856"/>
      </dsp:txXfrm>
    </dsp:sp>
    <dsp:sp modelId="{FFFDFF4D-E008-45B7-A354-F854E28618EB}">
      <dsp:nvSpPr>
        <dsp:cNvPr id="0" name=""/>
        <dsp:cNvSpPr/>
      </dsp:nvSpPr>
      <dsp:spPr>
        <a:xfrm>
          <a:off x="1159958" y="3493"/>
          <a:ext cx="737856" cy="7378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BEB4C-8D2E-48FC-AAB1-C9863E085BB1}">
      <dsp:nvSpPr>
        <dsp:cNvPr id="0" name=""/>
        <dsp:cNvSpPr/>
      </dsp:nvSpPr>
      <dsp:spPr>
        <a:xfrm rot="10800000">
          <a:off x="1528886" y="961605"/>
          <a:ext cx="5337557" cy="7378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Recuento total de aerobios mesófilos  </a:t>
          </a:r>
          <a:endParaRPr lang="es-EC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13350" y="961605"/>
        <a:ext cx="5153093" cy="737856"/>
      </dsp:txXfrm>
    </dsp:sp>
    <dsp:sp modelId="{2ECEECBB-2BDF-491F-BDD8-8893E8A27305}">
      <dsp:nvSpPr>
        <dsp:cNvPr id="0" name=""/>
        <dsp:cNvSpPr/>
      </dsp:nvSpPr>
      <dsp:spPr>
        <a:xfrm>
          <a:off x="1159958" y="961605"/>
          <a:ext cx="737856" cy="7378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8C5EB-4ABD-4BB0-95C4-09D1D10750B4}">
      <dsp:nvSpPr>
        <dsp:cNvPr id="0" name=""/>
        <dsp:cNvSpPr/>
      </dsp:nvSpPr>
      <dsp:spPr>
        <a:xfrm rot="10800000">
          <a:off x="1528886" y="1919718"/>
          <a:ext cx="5337557" cy="7378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Coliformes</a:t>
          </a:r>
          <a:endParaRPr lang="es-EC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13350" y="1919718"/>
        <a:ext cx="5153093" cy="737856"/>
      </dsp:txXfrm>
    </dsp:sp>
    <dsp:sp modelId="{05E7FBFD-DF73-4B1A-AA0E-B206076B57E7}">
      <dsp:nvSpPr>
        <dsp:cNvPr id="0" name=""/>
        <dsp:cNvSpPr/>
      </dsp:nvSpPr>
      <dsp:spPr>
        <a:xfrm>
          <a:off x="1159958" y="1919718"/>
          <a:ext cx="737856" cy="7378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728B2-9959-45D8-BA7F-72196F66C595}">
      <dsp:nvSpPr>
        <dsp:cNvPr id="0" name=""/>
        <dsp:cNvSpPr/>
      </dsp:nvSpPr>
      <dsp:spPr>
        <a:xfrm rot="10800000">
          <a:off x="1528886" y="2877830"/>
          <a:ext cx="5337557" cy="7378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Mohos y levaduras </a:t>
          </a:r>
          <a:endParaRPr lang="es-EC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13350" y="2877830"/>
        <a:ext cx="5153093" cy="737856"/>
      </dsp:txXfrm>
    </dsp:sp>
    <dsp:sp modelId="{9E522BC6-E12B-44FC-BA41-F5D47CB677FA}">
      <dsp:nvSpPr>
        <dsp:cNvPr id="0" name=""/>
        <dsp:cNvSpPr/>
      </dsp:nvSpPr>
      <dsp:spPr>
        <a:xfrm>
          <a:off x="1159958" y="2877830"/>
          <a:ext cx="737856" cy="73785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3092A-73E7-4E6C-8AA1-6C71023BB204}">
      <dsp:nvSpPr>
        <dsp:cNvPr id="0" name=""/>
        <dsp:cNvSpPr/>
      </dsp:nvSpPr>
      <dsp:spPr>
        <a:xfrm rot="10800000">
          <a:off x="1528886" y="3835943"/>
          <a:ext cx="5337557" cy="7378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37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Bacterias acido lácticas </a:t>
          </a:r>
          <a:endParaRPr lang="es-EC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13350" y="3835943"/>
        <a:ext cx="5153093" cy="737856"/>
      </dsp:txXfrm>
    </dsp:sp>
    <dsp:sp modelId="{1281E78D-5778-489D-B69C-E9EB5355E8B4}">
      <dsp:nvSpPr>
        <dsp:cNvPr id="0" name=""/>
        <dsp:cNvSpPr/>
      </dsp:nvSpPr>
      <dsp:spPr>
        <a:xfrm>
          <a:off x="1159958" y="3835943"/>
          <a:ext cx="737856" cy="73785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EF95-7DF4-45AC-BE06-18DE2FBF0B61}">
      <dsp:nvSpPr>
        <dsp:cNvPr id="0" name=""/>
        <dsp:cNvSpPr/>
      </dsp:nvSpPr>
      <dsp:spPr>
        <a:xfrm rot="5400000">
          <a:off x="5314017" y="-2142207"/>
          <a:ext cx="1352408" cy="56378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concluye que se acepta la hipótesis alternativa.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base a la producción de ácido láctico, pH, densidad óptica y producción de sustancias de tipo bacteriocina, se concluye que </a:t>
          </a:r>
          <a:r>
            <a:rPr lang="es-EC" sz="12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Bacillus</a:t>
          </a:r>
          <a:r>
            <a:rPr lang="es-EC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licheniformis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fue la colonia con mejor rendimiento. 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71294" y="66535"/>
        <a:ext cx="5571837" cy="1220370"/>
      </dsp:txXfrm>
    </dsp:sp>
    <dsp:sp modelId="{01241F8D-AE8B-4D1B-9333-ABFCAD8362D2}">
      <dsp:nvSpPr>
        <dsp:cNvPr id="0" name=""/>
        <dsp:cNvSpPr/>
      </dsp:nvSpPr>
      <dsp:spPr>
        <a:xfrm>
          <a:off x="0" y="326894"/>
          <a:ext cx="3171294" cy="6996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151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Factor A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54" y="361048"/>
        <a:ext cx="3102986" cy="631343"/>
      </dsp:txXfrm>
    </dsp:sp>
    <dsp:sp modelId="{9A40A78B-5861-4B62-B30C-EC7F453DF973}">
      <dsp:nvSpPr>
        <dsp:cNvPr id="0" name=""/>
        <dsp:cNvSpPr/>
      </dsp:nvSpPr>
      <dsp:spPr>
        <a:xfrm rot="5400000">
          <a:off x="5314017" y="-705273"/>
          <a:ext cx="1352408" cy="56378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concluye que se acepta la hipótesis alternativa.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cuanto a los resultados de acidez, ° Brix, pH y densidad óptica, se concluye que sacarosa fue la fuente de carbono que presento mejores resultados en el medio.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 respecto a la actividad inhibitoria, se concluye que los medios suplementados con fructosa tuvieron mejores rendimientos.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71294" y="1503469"/>
        <a:ext cx="5571837" cy="1220370"/>
      </dsp:txXfrm>
    </dsp:sp>
    <dsp:sp modelId="{5CB96557-60E1-484A-ADCC-7734A3681116}">
      <dsp:nvSpPr>
        <dsp:cNvPr id="0" name=""/>
        <dsp:cNvSpPr/>
      </dsp:nvSpPr>
      <dsp:spPr>
        <a:xfrm>
          <a:off x="0" y="1731937"/>
          <a:ext cx="3171294" cy="7634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151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Factor B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68" y="1769205"/>
        <a:ext cx="3096758" cy="688898"/>
      </dsp:txXfrm>
    </dsp:sp>
    <dsp:sp modelId="{36552D32-F63E-4775-BE07-AC63B46AE714}">
      <dsp:nvSpPr>
        <dsp:cNvPr id="0" name=""/>
        <dsp:cNvSpPr/>
      </dsp:nvSpPr>
      <dsp:spPr>
        <a:xfrm rot="5400000">
          <a:off x="5314017" y="731661"/>
          <a:ext cx="1352408" cy="56378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concluye que se acepta la hipótesis alternativa.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base a los resultados de pH, acidez, densidad óptica y grados Brix, se concluye que la mejor interacción fue la de</a:t>
          </a: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Bacillus</a:t>
          </a:r>
          <a:r>
            <a:rPr lang="es-EC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licheniformis</a:t>
          </a:r>
          <a:r>
            <a:rPr lang="es-EC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medio suplementado con sacarosa. 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cuanto a la actividad inhibitoria, se concluye que la mejor interacción encontrada fue tanto  de</a:t>
          </a: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Bacillus</a:t>
          </a:r>
          <a:r>
            <a:rPr lang="es-EC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licheniformis</a:t>
          </a:r>
          <a:r>
            <a:rPr lang="es-EC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como </a:t>
          </a:r>
          <a:r>
            <a:rPr lang="es-EC" sz="12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Staphylococcus</a:t>
          </a:r>
          <a:r>
            <a:rPr lang="es-EC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sciuri</a:t>
          </a:r>
          <a:r>
            <a:rPr lang="es-EC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con fructosa. 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71294" y="2940404"/>
        <a:ext cx="5571837" cy="1220370"/>
      </dsp:txXfrm>
    </dsp:sp>
    <dsp:sp modelId="{EB6167BA-262C-4246-9A88-217A15AA4A7B}">
      <dsp:nvSpPr>
        <dsp:cNvPr id="0" name=""/>
        <dsp:cNvSpPr/>
      </dsp:nvSpPr>
      <dsp:spPr>
        <a:xfrm>
          <a:off x="0" y="3232942"/>
          <a:ext cx="3171294" cy="6352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151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Interacción </a:t>
          </a:r>
          <a:r>
            <a:rPr lang="es-EC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AxB</a:t>
          </a: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2" y="3263954"/>
        <a:ext cx="3109270" cy="573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23DEE-A771-4B44-94F1-A9C619606D4E}">
      <dsp:nvSpPr>
        <dsp:cNvPr id="0" name=""/>
        <dsp:cNvSpPr/>
      </dsp:nvSpPr>
      <dsp:spPr>
        <a:xfrm>
          <a:off x="1009822" y="654900"/>
          <a:ext cx="4605866" cy="4763766"/>
        </a:xfrm>
        <a:prstGeom prst="triangle">
          <a:avLst/>
        </a:prstGeom>
        <a:solidFill>
          <a:srgbClr val="E151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D5E31-4740-41A8-9F62-9F337FF999EB}">
      <dsp:nvSpPr>
        <dsp:cNvPr id="0" name=""/>
        <dsp:cNvSpPr/>
      </dsp:nvSpPr>
      <dsp:spPr>
        <a:xfrm>
          <a:off x="3454399" y="542276"/>
          <a:ext cx="3522133" cy="14442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 base al estudio de los parámetros cinéticos microbianos y actividad antimicrobiana de tres cepas de bacterias aisladas de la bebida fermentada (malá), se recomienda  </a:t>
          </a:r>
          <a:r>
            <a:rPr lang="es-EC" sz="1200" i="1" kern="1200" dirty="0" err="1" smtClean="0"/>
            <a:t>Bacillus</a:t>
          </a:r>
          <a:r>
            <a:rPr lang="es-EC" sz="1200" i="1" kern="1200" dirty="0" smtClean="0"/>
            <a:t> </a:t>
          </a:r>
          <a:r>
            <a:rPr lang="es-EC" sz="1200" i="1" kern="1200" dirty="0" err="1" smtClean="0"/>
            <a:t>licheniformis</a:t>
          </a:r>
          <a:r>
            <a:rPr lang="es-EC" sz="1200" i="1" kern="1200" dirty="0" smtClean="0"/>
            <a:t> </a:t>
          </a:r>
          <a:r>
            <a:rPr lang="es-EC" sz="1200" kern="1200" dirty="0" smtClean="0"/>
            <a:t> como organismo modelo. </a:t>
          </a:r>
        </a:p>
      </dsp:txBody>
      <dsp:txXfrm>
        <a:off x="3524901" y="612778"/>
        <a:ext cx="3381129" cy="1303243"/>
      </dsp:txXfrm>
    </dsp:sp>
    <dsp:sp modelId="{C8D64D06-6B2A-42D6-816C-F92376B4D182}">
      <dsp:nvSpPr>
        <dsp:cNvPr id="0" name=""/>
        <dsp:cNvSpPr/>
      </dsp:nvSpPr>
      <dsp:spPr>
        <a:xfrm>
          <a:off x="3454399" y="2228088"/>
          <a:ext cx="3522133" cy="10810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 respecto a las cuatro fuentes de carbono distintas  estudiadas, se recomienda sacarosa por presentar mejores valores en los parámetros de crecimiento y fructosa por sus óptimos resultados para la actividad antimicrobiana.  </a:t>
          </a:r>
          <a:endParaRPr lang="es-EC" sz="1200" kern="1200" dirty="0"/>
        </a:p>
      </dsp:txBody>
      <dsp:txXfrm>
        <a:off x="3507170" y="2280859"/>
        <a:ext cx="3416591" cy="975469"/>
      </dsp:txXfrm>
    </dsp:sp>
    <dsp:sp modelId="{9721973E-BB84-4D93-ADD7-07E3AF5152AB}">
      <dsp:nvSpPr>
        <dsp:cNvPr id="0" name=""/>
        <dsp:cNvSpPr/>
      </dsp:nvSpPr>
      <dsp:spPr>
        <a:xfrm>
          <a:off x="3454399" y="3550664"/>
          <a:ext cx="3522133" cy="10841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 pesar de considerarse como un patógeno, es recomendable utilizar </a:t>
          </a:r>
          <a:r>
            <a:rPr lang="es-EC" sz="1200" i="1" kern="1200" dirty="0" smtClean="0"/>
            <a:t>S. </a:t>
          </a:r>
          <a:r>
            <a:rPr lang="es-EC" sz="1200" i="1" kern="1200" dirty="0" err="1" smtClean="0"/>
            <a:t>sciuri</a:t>
          </a:r>
          <a:r>
            <a:rPr lang="es-EC" sz="1200" kern="1200" dirty="0" smtClean="0"/>
            <a:t> como cultivo iniciador en productos fermentados pero es necesario estudiar exhaustivamente su rol durante la fermentación. </a:t>
          </a:r>
          <a:endParaRPr lang="es-EC" sz="1200" kern="1200" dirty="0"/>
        </a:p>
      </dsp:txBody>
      <dsp:txXfrm>
        <a:off x="3507323" y="3603588"/>
        <a:ext cx="3416285" cy="978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404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051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564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305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4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76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048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90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09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1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E903-B7F3-4406-A837-B630F79D9682}" type="datetimeFigureOut">
              <a:rPr lang="es-EC" smtClean="0"/>
              <a:t>06/09/2021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E5EC-FDDF-4BD2-A988-87ACABE318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43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80408"/>
            <a:ext cx="9144000" cy="2387600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Aislamiento y caracterización de bacterias productoras de bacteriocinas a partir de una bebida fermentada tradicional de la nacionalidad Tsáchila (malá</a:t>
            </a:r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00565"/>
            <a:ext cx="9144000" cy="19526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 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Uribe Aveiga, Briggith Nathaly </a:t>
            </a:r>
            <a:endParaRPr lang="es-EC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EC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Directora: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Sánchez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Llaguno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Sungey Naynee</a:t>
            </a:r>
          </a:p>
          <a:p>
            <a:pPr>
              <a:lnSpc>
                <a:spcPct val="100000"/>
              </a:lnSpc>
            </a:pPr>
            <a:endParaRPr lang="es-ES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Santo Domingo, Ecuador.</a:t>
            </a:r>
          </a:p>
          <a:p>
            <a:r>
              <a:rPr lang="es-EC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s-EC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288" t="26655" r="49402" b="31634"/>
          <a:stretch/>
        </p:blipFill>
        <p:spPr>
          <a:xfrm>
            <a:off x="0" y="183637"/>
            <a:ext cx="1622738" cy="28591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6553223"/>
            <a:ext cx="1054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Ovando, 2017</a:t>
            </a:r>
            <a:endParaRPr lang="es-EC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7288" t="26655" r="49402" b="31634"/>
          <a:stretch/>
        </p:blipFill>
        <p:spPr>
          <a:xfrm>
            <a:off x="0" y="3602038"/>
            <a:ext cx="1622738" cy="28591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7288" t="26655" r="49402" b="31634"/>
          <a:stretch/>
        </p:blipFill>
        <p:spPr>
          <a:xfrm>
            <a:off x="10569262" y="181736"/>
            <a:ext cx="1622738" cy="28591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7288" t="26655" r="49402" b="31634"/>
          <a:stretch/>
        </p:blipFill>
        <p:spPr>
          <a:xfrm>
            <a:off x="10564969" y="3509963"/>
            <a:ext cx="1622738" cy="28591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38" y="435208"/>
            <a:ext cx="6264323" cy="11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42517" y="1624490"/>
            <a:ext cx="10368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ESTABLECIMIENTO DE SISTEMAS DE FERMENTACIÓN BACTERIANO Y PRODUCCIÓN DE BACTERIOCINA</a:t>
            </a:r>
            <a:endParaRPr lang="es-EC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95963" y="2692117"/>
            <a:ext cx="6417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indent="-548640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CARACTERIZACIÓN E IDENTIFICACIÓN BACTERIANA </a:t>
            </a:r>
            <a:endParaRPr lang="es-EC" b="1" dirty="0">
              <a:effectLst/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99182" y="3420928"/>
            <a:ext cx="1642437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Tinción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Gram 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7609" y="3422830"/>
            <a:ext cx="2024913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Morfología celular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92066" y="3440916"/>
            <a:ext cx="2807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Caracterización molecular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r="14931"/>
          <a:stretch/>
        </p:blipFill>
        <p:spPr>
          <a:xfrm>
            <a:off x="4693957" y="4087247"/>
            <a:ext cx="2621218" cy="20819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8"/>
          <a:stretch/>
        </p:blipFill>
        <p:spPr>
          <a:xfrm>
            <a:off x="1297105" y="4087247"/>
            <a:ext cx="2918186" cy="20819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r="28169" b="2136"/>
          <a:stretch/>
        </p:blipFill>
        <p:spPr>
          <a:xfrm>
            <a:off x="8008756" y="4114700"/>
            <a:ext cx="2890490" cy="22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7694" y="1526632"/>
            <a:ext cx="5748305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indent="-548640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CRECIMIENTO EN SISTEMA DE FERMENTACIÓN </a:t>
            </a:r>
            <a:endParaRPr lang="es-EC" b="1" dirty="0">
              <a:effectLst/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5" y="2161108"/>
            <a:ext cx="4488892" cy="252717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87321" y="4590147"/>
            <a:ext cx="657955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indent="-548640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REGISTRO DE PARÁMETROS CINÉTICOS MICROBIANOS</a:t>
            </a:r>
            <a:endParaRPr lang="es-EC" b="1" dirty="0">
              <a:effectLst/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98321" y="5152096"/>
            <a:ext cx="2567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 Brix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ácido 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láctico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Densidad óptica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99390" y="2318505"/>
            <a:ext cx="6490249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OBTENCIÓN DE BACTERIOCINA </a:t>
            </a:r>
            <a:r>
              <a:rPr lang="es-EC" sz="1400" b="1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(</a:t>
            </a:r>
            <a:r>
              <a:rPr lang="es-EC" sz="1400" b="1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según Fuentes y et </a:t>
            </a:r>
            <a:r>
              <a:rPr lang="es-EC" sz="1400" b="1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al </a:t>
            </a:r>
            <a:r>
              <a:rPr lang="es-EC" sz="1400" b="1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2016</a:t>
            </a:r>
            <a:r>
              <a:rPr lang="es-EC" sz="1400" b="1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) </a:t>
            </a:r>
            <a:endParaRPr lang="es-EC" sz="1400" b="1" dirty="0">
              <a:effectLst/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3572"/>
          <a:stretch/>
        </p:blipFill>
        <p:spPr>
          <a:xfrm>
            <a:off x="7977879" y="2974883"/>
            <a:ext cx="2299462" cy="36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43144" y="1557202"/>
            <a:ext cx="7505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ENSAYOS DE ACTIVIDAD BACTERIOCINA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7099" y="2080422"/>
            <a:ext cx="7602828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Método de difusión de discos (según </a:t>
            </a:r>
            <a:r>
              <a:rPr lang="es-EC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Balouiri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al, 2016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6" b="6666"/>
          <a:stretch/>
        </p:blipFill>
        <p:spPr>
          <a:xfrm>
            <a:off x="1576873" y="3093049"/>
            <a:ext cx="2621640" cy="30607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22530"/>
          <a:stretch/>
        </p:blipFill>
        <p:spPr>
          <a:xfrm>
            <a:off x="6228639" y="3168228"/>
            <a:ext cx="2994598" cy="29855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38291" y="622455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E. 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coli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5659008" y="622455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R. </a:t>
            </a:r>
            <a:r>
              <a:rPr lang="es-ES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stolonifer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5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16305" y="1481906"/>
            <a:ext cx="5959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91165" y="2251879"/>
            <a:ext cx="11273307" cy="56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Caracterización de los parámetros fisicoquímicos y microbiológicos de la bebida fermentada (malá). </a:t>
            </a:r>
            <a:endParaRPr lang="es-EC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25067" t="31305" r="18929" b="51381"/>
          <a:stretch/>
        </p:blipFill>
        <p:spPr bwMode="auto">
          <a:xfrm>
            <a:off x="1127625" y="3150507"/>
            <a:ext cx="6110302" cy="111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24800" t="36048" r="18524" b="42129"/>
          <a:stretch/>
        </p:blipFill>
        <p:spPr bwMode="auto">
          <a:xfrm>
            <a:off x="857169" y="4602204"/>
            <a:ext cx="6380758" cy="1391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5"/>
          <a:srcRect l="36933" t="50040" r="31593" b="22917"/>
          <a:stretch/>
        </p:blipFill>
        <p:spPr bwMode="auto">
          <a:xfrm>
            <a:off x="7881871" y="4602204"/>
            <a:ext cx="3905898" cy="2134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7881871" y="4080859"/>
            <a:ext cx="3522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de la secuenciación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7" name="2 CuadroTexto"/>
          <p:cNvSpPr txBox="1"/>
          <p:nvPr/>
        </p:nvSpPr>
        <p:spPr>
          <a:xfrm>
            <a:off x="136611" y="1727106"/>
            <a:ext cx="2200798" cy="584775"/>
          </a:xfrm>
          <a:prstGeom prst="rect">
            <a:avLst/>
          </a:prstGeom>
          <a:solidFill>
            <a:srgbClr val="E1515F"/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(Colonias)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7" y="2339795"/>
            <a:ext cx="4948717" cy="3896188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89902" y="25053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657600" y="8886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151799" y="6954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2 CuadroTexto"/>
          <p:cNvSpPr txBox="1"/>
          <p:nvPr/>
        </p:nvSpPr>
        <p:spPr>
          <a:xfrm>
            <a:off x="5929958" y="1729507"/>
            <a:ext cx="220079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(Fuentes de carbono)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68003"/>
              </p:ext>
            </p:extLst>
          </p:nvPr>
        </p:nvGraphicFramePr>
        <p:xfrm>
          <a:off x="6568225" y="2339795"/>
          <a:ext cx="4762994" cy="3607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Graph" r:id="rId5" imgW="3054559" imgH="2305058" progId="STATISTICA.Graph">
                  <p:embed/>
                </p:oleObj>
              </mc:Choice>
              <mc:Fallback>
                <p:oleObj name="Graph" r:id="rId5" imgW="3054559" imgH="2305058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225" y="2339795"/>
                        <a:ext cx="4762994" cy="3607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ángulo 18"/>
          <p:cNvSpPr/>
          <p:nvPr/>
        </p:nvSpPr>
        <p:spPr>
          <a:xfrm>
            <a:off x="690783" y="6334780"/>
            <a:ext cx="10810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ha informado que algunas de las especies del género </a:t>
            </a:r>
            <a:r>
              <a:rPr lang="es-EC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también producen ácido láctico en cantidades considerables a través de procesos fermentativos, como </a:t>
            </a:r>
            <a:r>
              <a:rPr lang="es-EC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licheniformis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(Wang, </a:t>
            </a:r>
            <a:r>
              <a:rPr lang="es-EC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Zhao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Chamu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s-EC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Shanmugam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2011)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14736" y="3774387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14,058 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2809896" y="4143719"/>
            <a:ext cx="93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11,958 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3746884" y="484825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8,6962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7030357" y="3714029"/>
            <a:ext cx="93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10,611 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7858678" y="521758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14,127 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8529162" y="3554787"/>
            <a:ext cx="93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11,646 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9488606" y="405074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9,9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614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8684"/>
              </p:ext>
            </p:extLst>
          </p:nvPr>
        </p:nvGraphicFramePr>
        <p:xfrm>
          <a:off x="719451" y="2311881"/>
          <a:ext cx="5103816" cy="384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Graph" r:id="rId4" imgW="3161709" imgH="2393225" progId="STATISTICA.Graph">
                  <p:embed/>
                </p:oleObj>
              </mc:Choice>
              <mc:Fallback>
                <p:oleObj name="Graph" r:id="rId4" imgW="3161709" imgH="2393225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1" y="2311881"/>
                        <a:ext cx="5103816" cy="3844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626791"/>
              </p:ext>
            </p:extLst>
          </p:nvPr>
        </p:nvGraphicFramePr>
        <p:xfrm>
          <a:off x="6349284" y="2311881"/>
          <a:ext cx="4889321" cy="371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Graph" r:id="rId6" imgW="3034277" imgH="2347794" progId="STATISTICA.Graph">
                  <p:embed/>
                </p:oleObj>
              </mc:Choice>
              <mc:Fallback>
                <p:oleObj name="Graph" r:id="rId6" imgW="3034277" imgH="2347794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284" y="2311881"/>
                        <a:ext cx="4889321" cy="3715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2 CuadroTexto"/>
          <p:cNvSpPr txBox="1"/>
          <p:nvPr/>
        </p:nvSpPr>
        <p:spPr>
          <a:xfrm>
            <a:off x="136611" y="1727106"/>
            <a:ext cx="2200798" cy="584775"/>
          </a:xfrm>
          <a:prstGeom prst="rect">
            <a:avLst/>
          </a:prstGeom>
          <a:solidFill>
            <a:srgbClr val="E1515F"/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(Colonias)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5929958" y="1729507"/>
            <a:ext cx="220079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(Fuentes de carbono)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6314" y="6369143"/>
            <a:ext cx="1050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Oceanobacillus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licheniformis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bacterias con mayor disposición de consumo de estos azucares.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80767" y="378651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9,465 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3145653" y="45451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9,35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4086360" y="317993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9,7125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7030357" y="317993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9,4 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7717822" y="4905091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9,483 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8543689" y="4376851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9,7 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9314634" y="354927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9,45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37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3446" y="39409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22327"/>
              </p:ext>
            </p:extLst>
          </p:nvPr>
        </p:nvGraphicFramePr>
        <p:xfrm>
          <a:off x="600987" y="2345631"/>
          <a:ext cx="4918002" cy="371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Graph" r:id="rId4" imgW="2617155" imgH="1985884" progId="STATISTICA.Graph">
                  <p:embed/>
                </p:oleObj>
              </mc:Choice>
              <mc:Fallback>
                <p:oleObj name="Graph" r:id="rId4" imgW="2617155" imgH="1985884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87" y="2345631"/>
                        <a:ext cx="4918002" cy="3712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081562"/>
              </p:ext>
            </p:extLst>
          </p:nvPr>
        </p:nvGraphicFramePr>
        <p:xfrm>
          <a:off x="6031448" y="2345631"/>
          <a:ext cx="4820814" cy="361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Graph" r:id="rId6" imgW="2584627" imgH="1958549" progId="STATISTICA.Graph">
                  <p:embed/>
                </p:oleObj>
              </mc:Choice>
              <mc:Fallback>
                <p:oleObj name="Graph" r:id="rId6" imgW="2584627" imgH="1958549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1448" y="2345631"/>
                        <a:ext cx="4820814" cy="3615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2 CuadroTexto"/>
          <p:cNvSpPr txBox="1"/>
          <p:nvPr/>
        </p:nvSpPr>
        <p:spPr>
          <a:xfrm>
            <a:off x="136611" y="1727106"/>
            <a:ext cx="2200798" cy="584775"/>
          </a:xfrm>
          <a:prstGeom prst="rect">
            <a:avLst/>
          </a:prstGeom>
          <a:solidFill>
            <a:srgbClr val="E1515F"/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(Colonias)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5929958" y="1729507"/>
            <a:ext cx="220079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(Fuentes de carbono)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28530" y="6414479"/>
            <a:ext cx="11202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Especies de </a:t>
            </a:r>
            <a:r>
              <a:rPr lang="es-E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presentan alta estabilidad al calor y capacidad para sobrevivir en pH bajo.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otros, 2019)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06822" y="495610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3,83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901230" y="437902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mtClean="0">
                <a:latin typeface="Arial" panose="020B0604020202020204" pitchFamily="34" charset="0"/>
                <a:ea typeface="Calibri" panose="020F0502020204030204" pitchFamily="34" charset="0"/>
              </a:rPr>
              <a:t>3,965 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4029025" y="299075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4,2387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6520193" y="452178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4,015 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7346060" y="516690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3,867 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8159718" y="481482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4,001 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8985585" y="4144811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4,161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63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2009" y="33098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109405"/>
              </p:ext>
            </p:extLst>
          </p:nvPr>
        </p:nvGraphicFramePr>
        <p:xfrm>
          <a:off x="560071" y="2311881"/>
          <a:ext cx="4815731" cy="361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Graph" r:id="rId4" imgW="2734638" imgH="2060961" progId="STATISTICA.Graph">
                  <p:embed/>
                </p:oleObj>
              </mc:Choice>
              <mc:Fallback>
                <p:oleObj name="Graph" r:id="rId4" imgW="2734638" imgH="2060961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1" y="2311881"/>
                        <a:ext cx="4815731" cy="3611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263306"/>
              </p:ext>
            </p:extLst>
          </p:nvPr>
        </p:nvGraphicFramePr>
        <p:xfrm>
          <a:off x="6131085" y="2311881"/>
          <a:ext cx="5107654" cy="383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Graph" r:id="rId6" imgW="2938224" imgH="2212655" progId="STATISTICA.Graph">
                  <p:embed/>
                </p:oleObj>
              </mc:Choice>
              <mc:Fallback>
                <p:oleObj name="Graph" r:id="rId6" imgW="2938224" imgH="2212655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085" y="2311881"/>
                        <a:ext cx="5107654" cy="3830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2 CuadroTexto"/>
          <p:cNvSpPr txBox="1"/>
          <p:nvPr/>
        </p:nvSpPr>
        <p:spPr>
          <a:xfrm>
            <a:off x="136611" y="1727106"/>
            <a:ext cx="2200798" cy="584775"/>
          </a:xfrm>
          <a:prstGeom prst="rect">
            <a:avLst/>
          </a:prstGeom>
          <a:solidFill>
            <a:srgbClr val="E1515F"/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(Colonias)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5929958" y="1729507"/>
            <a:ext cx="220079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(Fuentes de carbono)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6611" y="6182888"/>
            <a:ext cx="1087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licheniformis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bacteria con mínimos requerimientos nutricionales en comparación con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Oceanobacillus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Staphylococcus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sciuri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37010" y="430546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1,8391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188970" y="456877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1,7317 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3317144" y="417224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1,4329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6660955" y="398758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1,5498 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7459984" y="276863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1,8018 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8219818" y="309647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1,6213 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9052909" y="371232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1,6986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81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3896" y="29269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534486"/>
              </p:ext>
            </p:extLst>
          </p:nvPr>
        </p:nvGraphicFramePr>
        <p:xfrm>
          <a:off x="642707" y="2311880"/>
          <a:ext cx="4733096" cy="360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Graph" r:id="rId4" imgW="3054941" imgH="2306983" progId="STATISTICA.Graph">
                  <p:embed/>
                </p:oleObj>
              </mc:Choice>
              <mc:Fallback>
                <p:oleObj name="Graph" r:id="rId4" imgW="3054941" imgH="2306983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07" y="2311880"/>
                        <a:ext cx="4733096" cy="3600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63430"/>
              </p:ext>
            </p:extLst>
          </p:nvPr>
        </p:nvGraphicFramePr>
        <p:xfrm>
          <a:off x="6191147" y="2348357"/>
          <a:ext cx="4748012" cy="356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Graph" r:id="rId6" imgW="3481631" imgH="2635012" progId="STATISTICA.Graph">
                  <p:embed/>
                </p:oleObj>
              </mc:Choice>
              <mc:Fallback>
                <p:oleObj name="Graph" r:id="rId6" imgW="3481631" imgH="2635012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147" y="2348357"/>
                        <a:ext cx="4748012" cy="3564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2 CuadroTexto"/>
          <p:cNvSpPr txBox="1"/>
          <p:nvPr/>
        </p:nvSpPr>
        <p:spPr>
          <a:xfrm>
            <a:off x="136611" y="1727106"/>
            <a:ext cx="2200798" cy="584775"/>
          </a:xfrm>
          <a:prstGeom prst="rect">
            <a:avLst/>
          </a:prstGeom>
          <a:solidFill>
            <a:srgbClr val="E1515F"/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(Colonias)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5929958" y="1729507"/>
            <a:ext cx="220079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(Fuentes de carbono)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6611" y="6168229"/>
            <a:ext cx="11596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caso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licheniformis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han reportado ciertas bacteriocinas como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bacilocina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490,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bacitracina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liquenicidina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liquenina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Smitha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Bhat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68734" y="4362921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7,166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343272" y="326549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7,166 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3477944" y="401005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7,250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6617423" y="326549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6,333 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7443290" y="354780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6,389 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8269157" y="411234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7,722 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9191224" y="412341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8,333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146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6823" y="2472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16843"/>
              </p:ext>
            </p:extLst>
          </p:nvPr>
        </p:nvGraphicFramePr>
        <p:xfrm>
          <a:off x="898817" y="2311881"/>
          <a:ext cx="4754063" cy="360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Graph" r:id="rId4" imgW="3142193" imgH="2385910" progId="STATISTICA.Graph">
                  <p:embed/>
                </p:oleObj>
              </mc:Choice>
              <mc:Fallback>
                <p:oleObj name="Graph" r:id="rId4" imgW="3142193" imgH="2385910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817" y="2311881"/>
                        <a:ext cx="4754063" cy="3607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507563"/>
              </p:ext>
            </p:extLst>
          </p:nvPr>
        </p:nvGraphicFramePr>
        <p:xfrm>
          <a:off x="6551697" y="2311881"/>
          <a:ext cx="4870229" cy="366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Graph" r:id="rId6" imgW="3237863" imgH="2446357" progId="STATISTICA.Graph">
                  <p:embed/>
                </p:oleObj>
              </mc:Choice>
              <mc:Fallback>
                <p:oleObj name="Graph" r:id="rId6" imgW="3237863" imgH="2446357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97" y="2311881"/>
                        <a:ext cx="4870229" cy="3666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2 CuadroTexto"/>
          <p:cNvSpPr txBox="1"/>
          <p:nvPr/>
        </p:nvSpPr>
        <p:spPr>
          <a:xfrm>
            <a:off x="136611" y="1727106"/>
            <a:ext cx="2200798" cy="584775"/>
          </a:xfrm>
          <a:prstGeom prst="rect">
            <a:avLst/>
          </a:prstGeom>
          <a:solidFill>
            <a:srgbClr val="E1515F"/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(Colonias)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5929958" y="1729507"/>
            <a:ext cx="220079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E1515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(Fuentes de carbono)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3954" y="6077310"/>
            <a:ext cx="11835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cuanto a </a:t>
            </a:r>
            <a:r>
              <a:rPr lang="es-EC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</a:t>
            </a:r>
            <a:r>
              <a:rPr lang="es-EC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licheniformis</a:t>
            </a:r>
            <a:r>
              <a:rPr lang="es-EC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trabajo de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(He, </a:t>
            </a:r>
            <a:r>
              <a:rPr lang="es-EC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s-EC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2006</a:t>
            </a: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se 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evidenció la eficacia de bacteriocinas de esta especie contra 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varias especies de bacterias Gram-positivas y patógenos fúngicos, como </a:t>
            </a:r>
            <a:r>
              <a:rPr lang="es-EC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Alternaria</a:t>
            </a:r>
            <a:r>
              <a:rPr lang="es-EC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brassicae</a:t>
            </a:r>
            <a:r>
              <a:rPr lang="es-EC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Fusarium </a:t>
            </a:r>
            <a:r>
              <a:rPr lang="es-EC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oxysporum</a:t>
            </a:r>
            <a:r>
              <a:rPr lang="es-EC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Guignardia</a:t>
            </a:r>
            <a:r>
              <a:rPr lang="es-EC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3647" y="343785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7,687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612311" y="409005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5,750 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3738693" y="400993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5,812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7030357" y="311796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6,166 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7856224" y="358573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5,583 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8682091" y="339174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7,166 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9507958" y="349017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6,750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160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7388" y="357387"/>
            <a:ext cx="6858000" cy="6143226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785839" y="357388"/>
            <a:ext cx="6858000" cy="614322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6" y="2933541"/>
            <a:ext cx="2905343" cy="29053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85" y="1869281"/>
            <a:ext cx="3260682" cy="171448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23052" y="2258991"/>
            <a:ext cx="215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s-EC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rmentación</a:t>
            </a:r>
            <a:endParaRPr lang="es-EC" sz="2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42" y="1869281"/>
            <a:ext cx="4338336" cy="43383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24" y="3843867"/>
            <a:ext cx="3723065" cy="27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569459" y="1819928"/>
            <a:ext cx="3053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9397" y="28204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172759"/>
              </p:ext>
            </p:extLst>
          </p:nvPr>
        </p:nvGraphicFramePr>
        <p:xfrm>
          <a:off x="489397" y="2486582"/>
          <a:ext cx="5451686" cy="403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Graph" r:id="rId4" imgW="2524760" imgH="1890395" progId="STATISTICA.Graph">
                  <p:embed/>
                </p:oleObj>
              </mc:Choice>
              <mc:Fallback>
                <p:oleObj name="Graph" r:id="rId4" imgW="2524760" imgH="1890395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97" y="2486582"/>
                        <a:ext cx="5451686" cy="4037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95999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248474"/>
              </p:ext>
            </p:extLst>
          </p:nvPr>
        </p:nvGraphicFramePr>
        <p:xfrm>
          <a:off x="6250915" y="2218673"/>
          <a:ext cx="5185524" cy="457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Graph" r:id="rId6" imgW="5840093" imgH="5141431" progId="STATISTICA.Graph">
                  <p:embed/>
                </p:oleObj>
              </mc:Choice>
              <mc:Fallback>
                <p:oleObj name="Graph" r:id="rId6" imgW="5840093" imgH="5141431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915" y="2218673"/>
                        <a:ext cx="5185524" cy="4573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5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569459" y="1819928"/>
            <a:ext cx="3053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9397" y="28204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03123"/>
              </p:ext>
            </p:extLst>
          </p:nvPr>
        </p:nvGraphicFramePr>
        <p:xfrm>
          <a:off x="347088" y="2343148"/>
          <a:ext cx="5028714" cy="382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Graph" r:id="rId4" imgW="2865755" imgH="2172335" progId="STATISTICA.Graph">
                  <p:embed/>
                </p:oleObj>
              </mc:Choice>
              <mc:Fallback>
                <p:oleObj name="Graph" r:id="rId4" imgW="2865755" imgH="2172335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88" y="2343148"/>
                        <a:ext cx="5028714" cy="3825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93206" y="22815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851351"/>
              </p:ext>
            </p:extLst>
          </p:nvPr>
        </p:nvGraphicFramePr>
        <p:xfrm>
          <a:off x="5707265" y="2281593"/>
          <a:ext cx="5934075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Graph" r:id="rId6" imgW="5825934" imgH="4396050" progId="STATISTICA.Graph">
                  <p:embed/>
                </p:oleObj>
              </mc:Choice>
              <mc:Fallback>
                <p:oleObj name="Graph" r:id="rId6" imgW="5825934" imgH="4396050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265" y="2281593"/>
                        <a:ext cx="5934075" cy="446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1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569459" y="1819928"/>
            <a:ext cx="3053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9397" y="28204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79138"/>
              </p:ext>
            </p:extLst>
          </p:nvPr>
        </p:nvGraphicFramePr>
        <p:xfrm>
          <a:off x="798489" y="2405141"/>
          <a:ext cx="5061398" cy="3879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Graph" r:id="rId4" imgW="2617537" imgH="1989734" progId="STATISTICA.Graph">
                  <p:embed/>
                </p:oleObj>
              </mc:Choice>
              <mc:Fallback>
                <p:oleObj name="Graph" r:id="rId4" imgW="2617537" imgH="1989734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89" y="2405141"/>
                        <a:ext cx="5061398" cy="3879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89552" y="18199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98627"/>
              </p:ext>
            </p:extLst>
          </p:nvPr>
        </p:nvGraphicFramePr>
        <p:xfrm>
          <a:off x="6095999" y="2381733"/>
          <a:ext cx="5677691" cy="427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Graph" r:id="rId6" imgW="5170401" imgH="3899387" progId="STATISTICA.Graph">
                  <p:embed/>
                </p:oleObj>
              </mc:Choice>
              <mc:Fallback>
                <p:oleObj name="Graph" r:id="rId6" imgW="5170401" imgH="3899387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2381733"/>
                        <a:ext cx="5677691" cy="42764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0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569459" y="1819928"/>
            <a:ext cx="3053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9397" y="28204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611409"/>
              </p:ext>
            </p:extLst>
          </p:nvPr>
        </p:nvGraphicFramePr>
        <p:xfrm>
          <a:off x="489396" y="2496547"/>
          <a:ext cx="5122339" cy="386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Graph" r:id="rId4" imgW="3247430" imgH="2467917" progId="STATISTICA.Graph">
                  <p:embed/>
                </p:oleObj>
              </mc:Choice>
              <mc:Fallback>
                <p:oleObj name="Graph" r:id="rId4" imgW="3247430" imgH="2467917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96" y="2496547"/>
                        <a:ext cx="5122339" cy="3865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47752" y="18199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205275"/>
              </p:ext>
            </p:extLst>
          </p:nvPr>
        </p:nvGraphicFramePr>
        <p:xfrm>
          <a:off x="5675288" y="2281593"/>
          <a:ext cx="5537916" cy="4186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Graph" r:id="rId6" imgW="5825934" imgH="4396050" progId="STATISTICA.Graph">
                  <p:embed/>
                </p:oleObj>
              </mc:Choice>
              <mc:Fallback>
                <p:oleObj name="Graph" r:id="rId6" imgW="5825934" imgH="4396050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288" y="2281593"/>
                        <a:ext cx="5537916" cy="4186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6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569459" y="1819928"/>
            <a:ext cx="3053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9397" y="28204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31057"/>
              </p:ext>
            </p:extLst>
          </p:nvPr>
        </p:nvGraphicFramePr>
        <p:xfrm>
          <a:off x="816212" y="2804813"/>
          <a:ext cx="4642759" cy="354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Graph" r:id="rId4" imgW="2863218" imgH="2162219" progId="STATISTICA.Graph">
                  <p:embed/>
                </p:oleObj>
              </mc:Choice>
              <mc:Fallback>
                <p:oleObj name="Graph" r:id="rId4" imgW="2863218" imgH="2162219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12" y="2804813"/>
                        <a:ext cx="4642759" cy="3544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62896" y="9848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786959"/>
              </p:ext>
            </p:extLst>
          </p:nvPr>
        </p:nvGraphicFramePr>
        <p:xfrm>
          <a:off x="5565272" y="2390775"/>
          <a:ext cx="5934075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Graph" r:id="rId6" imgW="5825934" imgH="4396050" progId="STATISTICA.Graph">
                  <p:embed/>
                </p:oleObj>
              </mc:Choice>
              <mc:Fallback>
                <p:oleObj name="Graph" r:id="rId6" imgW="5825934" imgH="4396050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272" y="2390775"/>
                        <a:ext cx="5934075" cy="446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1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569459" y="1819928"/>
            <a:ext cx="3053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9397" y="28204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267690"/>
              </p:ext>
            </p:extLst>
          </p:nvPr>
        </p:nvGraphicFramePr>
        <p:xfrm>
          <a:off x="629495" y="2653048"/>
          <a:ext cx="4885458" cy="368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Graph" r:id="rId4" imgW="3247430" imgH="2446357" progId="STATISTICA.Graph">
                  <p:embed/>
                </p:oleObj>
              </mc:Choice>
              <mc:Fallback>
                <p:oleObj name="Graph" r:id="rId4" imgW="3247430" imgH="2446357" progId="STATISTICA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95" y="2653048"/>
                        <a:ext cx="4885458" cy="3683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32133" y="18199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66287"/>
              </p:ext>
            </p:extLst>
          </p:nvPr>
        </p:nvGraphicFramePr>
        <p:xfrm>
          <a:off x="5581864" y="2287631"/>
          <a:ext cx="5934075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Graph" r:id="rId6" imgW="5825934" imgH="4396050" progId="STATISTICA.Graph">
                  <p:embed/>
                </p:oleObj>
              </mc:Choice>
              <mc:Fallback>
                <p:oleObj name="Graph" r:id="rId6" imgW="5825934" imgH="4396050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864" y="2287631"/>
                        <a:ext cx="5934075" cy="446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6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6611" y="1296708"/>
            <a:ext cx="523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</a:rPr>
              <a:t>RESULTADOS Y DISCUSIÓN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16210" t="13308" r="7439" b="17219"/>
          <a:stretch/>
        </p:blipFill>
        <p:spPr bwMode="auto">
          <a:xfrm>
            <a:off x="322330" y="2333109"/>
            <a:ext cx="6069266" cy="3616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96" y="1819928"/>
            <a:ext cx="5307330" cy="42475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lipse 10"/>
          <p:cNvSpPr/>
          <p:nvPr/>
        </p:nvSpPr>
        <p:spPr>
          <a:xfrm>
            <a:off x="9564293" y="3671587"/>
            <a:ext cx="687705" cy="544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8357556" y="3671587"/>
            <a:ext cx="1013554" cy="544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3" name="Elipse 12"/>
          <p:cNvSpPr/>
          <p:nvPr/>
        </p:nvSpPr>
        <p:spPr>
          <a:xfrm>
            <a:off x="8690260" y="3012618"/>
            <a:ext cx="1252229" cy="544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55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7995" y="1415534"/>
            <a:ext cx="3148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Times New Roman" panose="02020603050405020304" pitchFamily="18" charset="0"/>
              </a:rPr>
              <a:t>CONCLUSIONES </a:t>
            </a:r>
            <a:endParaRPr lang="es-EC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22242215"/>
              </p:ext>
            </p:extLst>
          </p:nvPr>
        </p:nvGraphicFramePr>
        <p:xfrm>
          <a:off x="1648495" y="2057580"/>
          <a:ext cx="8809150" cy="422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66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4572" y="1296708"/>
            <a:ext cx="5089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atin typeface="Times New Roman" panose="02020603050405020304" pitchFamily="18" charset="0"/>
              </a:rPr>
              <a:t>RECOMENDACIONES</a:t>
            </a:r>
            <a:r>
              <a:rPr lang="es-EC" sz="2000" b="1" dirty="0" smtClean="0">
                <a:solidFill>
                  <a:srgbClr val="626262"/>
                </a:solidFill>
                <a:latin typeface="Times New Roman" panose="02020603050405020304" pitchFamily="18" charset="0"/>
              </a:rPr>
              <a:t> </a:t>
            </a:r>
            <a:endParaRPr lang="es-EC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69438330"/>
              </p:ext>
            </p:extLst>
          </p:nvPr>
        </p:nvGraphicFramePr>
        <p:xfrm>
          <a:off x="2431075" y="12967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43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290"/>
            <a:ext cx="10248811" cy="6516710"/>
          </a:xfrm>
        </p:spPr>
      </p:pic>
    </p:spTree>
    <p:extLst>
      <p:ext uri="{BB962C8B-B14F-4D97-AF65-F5344CB8AC3E}">
        <p14:creationId xmlns:p14="http://schemas.microsoft.com/office/powerpoint/2010/main" val="20286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" r="43617" b="296"/>
          <a:stretch/>
        </p:blipFill>
        <p:spPr>
          <a:xfrm>
            <a:off x="0" y="-12879"/>
            <a:ext cx="1635617" cy="4351338"/>
          </a:xfrm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4"/>
          <a:stretch/>
        </p:blipFill>
        <p:spPr>
          <a:xfrm>
            <a:off x="10947042" y="2506662"/>
            <a:ext cx="1244958" cy="435133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914659" y="1392738"/>
            <a:ext cx="9277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just">
              <a:lnSpc>
                <a:spcPct val="200000"/>
              </a:lnSpc>
              <a:spcAft>
                <a:spcPts val="800"/>
              </a:spcAft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Aislar y caracterizar bacterias productoras de bacteriocinas a partir de una bebida fermentada tradicional de la nacionalidad Tsáchila (malá). 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75138" y="3199490"/>
            <a:ext cx="90323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Caracterizar los parámetros fisicoquímicos y microbiológicos de la bebida fermentada (malá). </a:t>
            </a:r>
            <a:endParaRPr lang="es-EC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Estudiar el comportamiento de los parámetros cinéticos microbianos y actividad antimicrobiana de tres cepas de bacterias aisladas de la bebida fermentada (malá). </a:t>
            </a:r>
            <a:endParaRPr lang="es-EC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 los parámetros de crecimiento y producción de bacteriocina en base a cuatro fuentes de carbono distintas</a:t>
            </a:r>
            <a:r>
              <a:rPr lang="es-EC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69977" y="1005376"/>
            <a:ext cx="152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General</a:t>
            </a:r>
            <a:r>
              <a:rPr lang="es-E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469977" y="2681961"/>
            <a:ext cx="21330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  <a:r>
              <a:rPr lang="es-ES" sz="2800" b="1" dirty="0" smtClean="0">
                <a:ea typeface="+mj-ea"/>
                <a:cs typeface="+mj-cs"/>
              </a:rPr>
              <a:t> </a:t>
            </a:r>
            <a:endParaRPr lang="en-US" sz="28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55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095252" y="1376500"/>
            <a:ext cx="3228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MX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584102" y="3734872"/>
            <a:ext cx="3799268" cy="269168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E15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cepas bacterianas estudiadas no influyen en los parámetros cinéticos microbianos y la actividad antimicrobiana. 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cepas bacterianas estudiadas influyen en los parámetros cinéticos microbianos y la actividad antimicrobiana. </a:t>
            </a:r>
          </a:p>
          <a:p>
            <a:pPr algn="ctr"/>
            <a:endParaRPr lang="es-EC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7570295" y="3734872"/>
            <a:ext cx="4252511" cy="2691684"/>
          </a:xfrm>
          <a:prstGeom prst="roundRect">
            <a:avLst/>
          </a:prstGeom>
          <a:solidFill>
            <a:srgbClr val="E151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cuatro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fuentes de carbono empleadas no influyen en los parámetros de crecimiento y producción de bacteriocina.  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cuatro fuentes de carbono empleadas influyen en los parámetros de crecimiento y producción de bacteriocina.  </a:t>
            </a:r>
          </a:p>
          <a:p>
            <a:pPr algn="ctr"/>
            <a:endParaRPr lang="es-EC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437212" y="2550268"/>
            <a:ext cx="2318868" cy="657169"/>
          </a:xfrm>
          <a:prstGeom prst="roundRect">
            <a:avLst/>
          </a:prstGeom>
          <a:solidFill>
            <a:srgbClr val="E15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A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410861" y="2550268"/>
            <a:ext cx="2318868" cy="65716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B 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echa doblada hacia arriba 22"/>
          <p:cNvSpPr/>
          <p:nvPr/>
        </p:nvSpPr>
        <p:spPr>
          <a:xfrm rot="5400000">
            <a:off x="409327" y="3699629"/>
            <a:ext cx="2066211" cy="1081827"/>
          </a:xfrm>
          <a:prstGeom prst="bentUpArrow">
            <a:avLst>
              <a:gd name="adj1" fmla="val 8139"/>
              <a:gd name="adj2" fmla="val 19545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lecha doblada hacia arriba 23"/>
          <p:cNvSpPr/>
          <p:nvPr/>
        </p:nvSpPr>
        <p:spPr>
          <a:xfrm rot="5400000">
            <a:off x="6421616" y="3699629"/>
            <a:ext cx="2066211" cy="1081827"/>
          </a:xfrm>
          <a:prstGeom prst="bentUpArrow">
            <a:avLst>
              <a:gd name="adj1" fmla="val 8139"/>
              <a:gd name="adj2" fmla="val 19545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79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pic>
        <p:nvPicPr>
          <p:cNvPr id="7" name="image10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9" y="2057113"/>
            <a:ext cx="5707488" cy="45755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Elipse 7"/>
          <p:cNvSpPr/>
          <p:nvPr/>
        </p:nvSpPr>
        <p:spPr>
          <a:xfrm>
            <a:off x="4700789" y="2459865"/>
            <a:ext cx="1236372" cy="425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3237963" y="3449392"/>
            <a:ext cx="1236372" cy="425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7559896" y="1980681"/>
                <a:ext cx="3582581" cy="190308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-457200" algn="ctr">
                  <a:lnSpc>
                    <a:spcPct val="150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s-EC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Ubicación Política </a:t>
                </a:r>
              </a:p>
              <a:p>
                <a:pPr>
                  <a:spcAft>
                    <a:spcPts val="800"/>
                  </a:spcAft>
                </a:pPr>
                <a:r>
                  <a:rPr lang="es-EC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País: 	Ecuador</a:t>
                </a:r>
                <a:endParaRPr lang="es-EC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s-EC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Provincia:  	</a:t>
                </a:r>
                <a:r>
                  <a:rPr lang="es-EC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Santo </a:t>
                </a:r>
                <a:r>
                  <a:rPr lang="es-EC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Domingo de los </a:t>
                </a:r>
                <a:r>
                  <a:rPr lang="es-EC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Tsáchilas</a:t>
                </a:r>
              </a:p>
              <a:p>
                <a:pPr>
                  <a:spcAft>
                    <a:spcPts val="800"/>
                  </a:spcAft>
                </a:pPr>
                <a:r>
                  <a:rPr lang="es-EC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Cantón</a:t>
                </a:r>
                <a:r>
                  <a:rPr lang="es-EC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	</a:t>
                </a:r>
                <a:r>
                  <a:rPr lang="es-EC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Santo </a:t>
                </a:r>
                <a:r>
                  <a:rPr lang="es-EC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Domingo</a:t>
                </a:r>
              </a:p>
              <a:p>
                <a:pPr>
                  <a:spcAft>
                    <a:spcPts val="800"/>
                  </a:spcAft>
                </a:pPr>
                <a:r>
                  <a:rPr lang="es-EC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Parroquia: 	</a:t>
                </a:r>
                <a:r>
                  <a:rPr lang="es-EC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Luz </a:t>
                </a:r>
                <a:r>
                  <a:rPr lang="es-EC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América </a:t>
                </a:r>
              </a:p>
              <a:p>
                <a:pPr>
                  <a:spcAft>
                    <a:spcPts val="800"/>
                  </a:spcAft>
                </a:pPr>
                <a:r>
                  <a:rPr lang="es-EC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Sector: 	</a:t>
                </a:r>
                <a:r>
                  <a:rPr lang="es-EC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Vía Quevedo 23</a:t>
                </a:r>
                <a:r>
                  <a:rPr lang="es-EC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C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4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EC" sz="14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s-ES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C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96" y="1980681"/>
                <a:ext cx="3582581" cy="1903085"/>
              </a:xfrm>
              <a:prstGeom prst="rect">
                <a:avLst/>
              </a:prstGeom>
              <a:blipFill rotWithShape="0">
                <a:blip r:embed="rId4"/>
                <a:stretch>
                  <a:fillRect l="-339" b="-2388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2600243" y="1322967"/>
            <a:ext cx="698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UBICACIÓN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559896" y="4093463"/>
            <a:ext cx="3582581" cy="253915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Ubicación Ecológica </a:t>
            </a:r>
            <a:endParaRPr lang="es-EC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Zona de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vida:           Bosque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húmedo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Tropical</a:t>
            </a:r>
          </a:p>
          <a:p>
            <a:pPr>
              <a:spcAft>
                <a:spcPts val="800"/>
              </a:spcAft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Altitud:                     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224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msnm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 media:  24,6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º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Precipitación:            2860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año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Humedad relativa:     85%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Heliofanía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739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horas luz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año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Suelos:                       Francos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Arenoso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17592" y="1388825"/>
            <a:ext cx="6156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EXPERIMETAL </a:t>
            </a:r>
            <a:endParaRPr lang="es-MX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55335"/>
              </p:ext>
            </p:extLst>
          </p:nvPr>
        </p:nvGraphicFramePr>
        <p:xfrm>
          <a:off x="817557" y="2331077"/>
          <a:ext cx="4887784" cy="2347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7431"/>
                <a:gridCol w="2660353"/>
              </a:tblGrid>
              <a:tr h="218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880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Colonia (A)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A1:  </a:t>
                      </a:r>
                      <a:r>
                        <a:rPr lang="es-EC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Bacillus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licheniformis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Oceanobacillus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A3: Staphylococcus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sciuri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783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carbono (B)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Glucosa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B2: Sacarosa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B3: Lactosa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B4: Fructosa 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9366" t="24025" r="27958" b="11907"/>
          <a:stretch/>
        </p:blipFill>
        <p:spPr>
          <a:xfrm>
            <a:off x="6246253" y="2331077"/>
            <a:ext cx="5203066" cy="439169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246253" y="1773545"/>
            <a:ext cx="3161315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>
              <a:lnSpc>
                <a:spcPct val="200000"/>
              </a:lnSpc>
              <a:spcBef>
                <a:spcPts val="200"/>
              </a:spcBef>
              <a:spcAft>
                <a:spcPts val="1200"/>
              </a:spcAft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Tratamientos a comparar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75868" y="4856584"/>
            <a:ext cx="238688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b="1" dirty="0" smtClean="0">
                <a:effectLst/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Tipo de diseño</a:t>
            </a:r>
            <a:endParaRPr lang="es-EC" sz="2400" b="1" dirty="0">
              <a:effectLst/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275868" y="5344090"/>
            <a:ext cx="4403770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Esquema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bifactorial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AxB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en un D.B.C.A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1275868" y="5806262"/>
            <a:ext cx="4403770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tratamientos con tres repeticiones: 36 UE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75868" y="6294412"/>
            <a:ext cx="4403770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rueba de significancia: </a:t>
            </a:r>
            <a:r>
              <a:rPr lang="es-EC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5%.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angular 18"/>
          <p:cNvCxnSpPr/>
          <p:nvPr/>
        </p:nvCxnSpPr>
        <p:spPr>
          <a:xfrm rot="10800000" flipV="1">
            <a:off x="1263168" y="5091745"/>
            <a:ext cx="12700" cy="428419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/>
          <p:nvPr/>
        </p:nvCxnSpPr>
        <p:spPr>
          <a:xfrm rot="10800000" flipV="1">
            <a:off x="1263168" y="5521621"/>
            <a:ext cx="12700" cy="428419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/>
          <p:nvPr/>
        </p:nvCxnSpPr>
        <p:spPr>
          <a:xfrm rot="10800000" flipV="1">
            <a:off x="1263168" y="5950040"/>
            <a:ext cx="12700" cy="428419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41803" y="1296708"/>
            <a:ext cx="794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OBTENCIÓN DE LA MATERIA PRIMA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07" y="2349533"/>
            <a:ext cx="2115122" cy="37569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13" y="2000693"/>
            <a:ext cx="4028514" cy="41933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45" y="2496547"/>
            <a:ext cx="2909552" cy="32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1341" y="1121896"/>
            <a:ext cx="11349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400" b="1" dirty="0" smtClean="0">
                <a:effectLst/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CARACTERIZACIÓN FISICOQUÍMICA  DE LA BEBIDA FERMENTADA</a:t>
            </a:r>
            <a:endParaRPr lang="es-EC" sz="2400" b="1" dirty="0">
              <a:effectLst/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77881268"/>
              </p:ext>
            </p:extLst>
          </p:nvPr>
        </p:nvGraphicFramePr>
        <p:xfrm>
          <a:off x="1695822" y="2205316"/>
          <a:ext cx="8658413" cy="408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83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96869"/>
            <a:ext cx="11987279" cy="11998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2360" y="1296708"/>
            <a:ext cx="11698941" cy="744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400" b="1" dirty="0" smtClean="0">
                <a:effectLst/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CARACTERIZACIÓN MICROBIOLÓGICA DE LA BEBIDA FERMENTADA</a:t>
            </a:r>
            <a:endParaRPr lang="es-EC" sz="2400" b="1" dirty="0">
              <a:effectLst/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25163979"/>
              </p:ext>
            </p:extLst>
          </p:nvPr>
        </p:nvGraphicFramePr>
        <p:xfrm>
          <a:off x="2031998" y="2138082"/>
          <a:ext cx="8026402" cy="457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8977719" y="5234498"/>
            <a:ext cx="213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 INEN 1 529-11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77719" y="6095110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Reuben</a:t>
            </a:r>
            <a:r>
              <a:rPr lang="es-EC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al, 2019;</a:t>
            </a:r>
          </a:p>
          <a:p>
            <a:r>
              <a:rPr lang="es-EC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Ünlü</a:t>
            </a:r>
            <a:r>
              <a:rPr lang="es-EC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 al, 2015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77719" y="4465638"/>
            <a:ext cx="1996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 INEN 1529-7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77718" y="3416172"/>
            <a:ext cx="1996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 INEN 1529-5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1094</Words>
  <Application>Microsoft Office PowerPoint</Application>
  <PresentationFormat>Panorámica</PresentationFormat>
  <Paragraphs>200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Yu Gothic Light</vt:lpstr>
      <vt:lpstr>Arial</vt:lpstr>
      <vt:lpstr>Calibri</vt:lpstr>
      <vt:lpstr>Calibri Light</vt:lpstr>
      <vt:lpstr>Cambria Math</vt:lpstr>
      <vt:lpstr>Symbol</vt:lpstr>
      <vt:lpstr>Times New Roman</vt:lpstr>
      <vt:lpstr>Tema de Office</vt:lpstr>
      <vt:lpstr>Graph</vt:lpstr>
      <vt:lpstr>Aislamiento y caracterización de bacterias productoras de bacteriocinas a partir de una bebida fermentada tradicional de la nacionalidad Tsáchila (malá)</vt:lpstr>
      <vt:lpstr>v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BRIYI</dc:creator>
  <cp:lastModifiedBy>BRIYI</cp:lastModifiedBy>
  <cp:revision>34</cp:revision>
  <dcterms:created xsi:type="dcterms:W3CDTF">2021-09-06T02:17:34Z</dcterms:created>
  <dcterms:modified xsi:type="dcterms:W3CDTF">2021-09-06T16:43:47Z</dcterms:modified>
</cp:coreProperties>
</file>