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6858000" cx="9144000"/>
  <p:notesSz cx="7099300" cy="10234600"/>
  <p:embeddedFontLst>
    <p:embeddedFont>
      <p:font typeface="Maven Pro"/>
      <p:regular r:id="rId66"/>
      <p:bold r:id="rId67"/>
    </p:embeddedFont>
    <p:embeddedFont>
      <p:font typeface="Comfortaa"/>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MavenPro-regular.fntdata"/><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Comfortaa-regular.fntdata"/><Relationship Id="rId23" Type="http://schemas.openxmlformats.org/officeDocument/2006/relationships/slide" Target="slides/slide18.xml"/><Relationship Id="rId67" Type="http://schemas.openxmlformats.org/officeDocument/2006/relationships/font" Target="fonts/MavenPro-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Comfortaa-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6363" cy="511731"/>
          </a:xfrm>
          <a:prstGeom prst="rect">
            <a:avLst/>
          </a:prstGeom>
          <a:noFill/>
          <a:ln>
            <a:noFill/>
          </a:ln>
        </p:spPr>
        <p:txBody>
          <a:bodyPr anchorCtr="0" anchor="t" bIns="49925" lIns="99875" spcFirstLastPara="1" rIns="99875" wrap="square" tIns="499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1293" y="0"/>
            <a:ext cx="3076363" cy="511731"/>
          </a:xfrm>
          <a:prstGeom prst="rect">
            <a:avLst/>
          </a:prstGeom>
          <a:noFill/>
          <a:ln>
            <a:noFill/>
          </a:ln>
        </p:spPr>
        <p:txBody>
          <a:bodyPr anchorCtr="0" anchor="t" bIns="49925" lIns="99875" spcFirstLastPara="1" rIns="99875" wrap="square" tIns="49925">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9930" y="4861443"/>
            <a:ext cx="5679440" cy="4605576"/>
          </a:xfrm>
          <a:prstGeom prst="rect">
            <a:avLst/>
          </a:prstGeom>
          <a:noFill/>
          <a:ln>
            <a:noFill/>
          </a:ln>
        </p:spPr>
        <p:txBody>
          <a:bodyPr anchorCtr="0" anchor="t" bIns="49925" lIns="99875" spcFirstLastPara="1" rIns="99875" wrap="square" tIns="499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6"/>
            <a:ext cx="3076363" cy="511731"/>
          </a:xfrm>
          <a:prstGeom prst="rect">
            <a:avLst/>
          </a:prstGeom>
          <a:noFill/>
          <a:ln>
            <a:noFill/>
          </a:ln>
        </p:spPr>
        <p:txBody>
          <a:bodyPr anchorCtr="0" anchor="b" bIns="49925" lIns="99875" spcFirstLastPara="1" rIns="99875" wrap="square" tIns="499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1293" y="9721106"/>
            <a:ext cx="3076363" cy="511731"/>
          </a:xfrm>
          <a:prstGeom prst="rect">
            <a:avLst/>
          </a:prstGeom>
          <a:noFill/>
          <a:ln>
            <a:noFill/>
          </a:ln>
        </p:spPr>
        <p:txBody>
          <a:bodyPr anchorCtr="0" anchor="b" bIns="49925" lIns="99875" spcFirstLastPara="1" rIns="99875" wrap="square" tIns="499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C"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65" name="Google Shape;65;p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74" name="Google Shape;174;p1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85" name="Google Shape;185;p1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97" name="Google Shape;197;p1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209" name="Google Shape;209;p1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4: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rPr b="1" lang="es-EC"/>
              <a:t>PET (1): Polietileno tereftalato: </a:t>
            </a:r>
            <a:r>
              <a:rPr lang="es-EC"/>
              <a:t>Botellas de agua, aceite, detergentes liquidos, bebidas, medicamentos.</a:t>
            </a:r>
            <a:endParaRPr/>
          </a:p>
          <a:p>
            <a:pPr indent="0" lvl="0" marL="0" rtl="0" algn="l">
              <a:lnSpc>
                <a:spcPct val="100000"/>
              </a:lnSpc>
              <a:spcBef>
                <a:spcPts val="0"/>
              </a:spcBef>
              <a:spcAft>
                <a:spcPts val="0"/>
              </a:spcAft>
              <a:buSzPts val="1400"/>
              <a:buNone/>
            </a:pPr>
            <a:r>
              <a:rPr b="1" lang="es-EC"/>
              <a:t>PE-HD (2): Polietileno alta densidad: </a:t>
            </a:r>
            <a:r>
              <a:rPr lang="es-EC"/>
              <a:t>Envases de uso doméstico, bolsas plásticas, implementos de aseo.</a:t>
            </a:r>
            <a:endParaRPr/>
          </a:p>
          <a:p>
            <a:pPr indent="0" lvl="0" marL="0" rtl="0" algn="l">
              <a:lnSpc>
                <a:spcPct val="100000"/>
              </a:lnSpc>
              <a:spcBef>
                <a:spcPts val="0"/>
              </a:spcBef>
              <a:spcAft>
                <a:spcPts val="0"/>
              </a:spcAft>
              <a:buSzPts val="1400"/>
              <a:buNone/>
            </a:pPr>
            <a:r>
              <a:rPr b="1" lang="es-EC"/>
              <a:t>PVC (3): Policloruro de vinilo: </a:t>
            </a:r>
            <a:r>
              <a:rPr lang="es-EC"/>
              <a:t>Tubos, cañerías, cables eléctricos, detergentes.</a:t>
            </a:r>
            <a:endParaRPr/>
          </a:p>
          <a:p>
            <a:pPr indent="0" lvl="0" marL="0" rtl="0" algn="l">
              <a:lnSpc>
                <a:spcPct val="100000"/>
              </a:lnSpc>
              <a:spcBef>
                <a:spcPts val="0"/>
              </a:spcBef>
              <a:spcAft>
                <a:spcPts val="0"/>
              </a:spcAft>
              <a:buSzPts val="1400"/>
              <a:buNone/>
            </a:pPr>
            <a:r>
              <a:rPr b="1" lang="es-EC"/>
              <a:t>PE-LD (4): Polietileno baja densidad: </a:t>
            </a:r>
            <a:r>
              <a:rPr lang="es-EC"/>
              <a:t>Envases de cremas, shampoo, manteles, bolsas de basura y leche.</a:t>
            </a:r>
            <a:endParaRPr/>
          </a:p>
          <a:p>
            <a:pPr indent="0" lvl="0" marL="0" rtl="0" algn="l">
              <a:lnSpc>
                <a:spcPct val="100000"/>
              </a:lnSpc>
              <a:spcBef>
                <a:spcPts val="0"/>
              </a:spcBef>
              <a:spcAft>
                <a:spcPts val="0"/>
              </a:spcAft>
              <a:buSzPts val="1400"/>
              <a:buNone/>
            </a:pPr>
            <a:r>
              <a:rPr b="1" lang="es-EC"/>
              <a:t>PP (5): Polipropileno: </a:t>
            </a:r>
            <a:r>
              <a:rPr lang="es-EC"/>
              <a:t>Recipientes de alimentos, hieleras, vasos, platos, jeringas desechables</a:t>
            </a:r>
            <a:endParaRPr/>
          </a:p>
          <a:p>
            <a:pPr indent="0" lvl="0" marL="0" rtl="0" algn="l">
              <a:lnSpc>
                <a:spcPct val="100000"/>
              </a:lnSpc>
              <a:spcBef>
                <a:spcPts val="0"/>
              </a:spcBef>
              <a:spcAft>
                <a:spcPts val="0"/>
              </a:spcAft>
              <a:buSzPts val="1400"/>
              <a:buNone/>
            </a:pPr>
            <a:r>
              <a:rPr b="1" lang="es-EC"/>
              <a:t>PS (6): Poliestireno: </a:t>
            </a:r>
            <a:r>
              <a:rPr lang="es-EC"/>
              <a:t>Envases de yogurt, helado, platos, cubiertos y vasos desechables, </a:t>
            </a:r>
            <a:endParaRPr/>
          </a:p>
          <a:p>
            <a:pPr indent="0" lvl="0" marL="0" rtl="0" algn="l">
              <a:lnSpc>
                <a:spcPct val="100000"/>
              </a:lnSpc>
              <a:spcBef>
                <a:spcPts val="0"/>
              </a:spcBef>
              <a:spcAft>
                <a:spcPts val="0"/>
              </a:spcAft>
              <a:buSzPts val="1400"/>
              <a:buNone/>
            </a:pPr>
            <a:r>
              <a:rPr b="1" lang="es-EC"/>
              <a:t>(7): Otros materiales plásticos laminados: </a:t>
            </a:r>
            <a:r>
              <a:rPr lang="es-EC"/>
              <a:t>Aislantes eléctricos, teléfonos, juguetes, articulos medicos.</a:t>
            </a:r>
            <a:endParaRPr/>
          </a:p>
        </p:txBody>
      </p:sp>
      <p:sp>
        <p:nvSpPr>
          <p:cNvPr id="221" name="Google Shape;221;p14: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5: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Clr>
                <a:schemeClr val="dk1"/>
              </a:buClr>
              <a:buSzPts val="1100"/>
              <a:buFont typeface="Arial"/>
              <a:buNone/>
            </a:pPr>
            <a:r>
              <a:rPr lang="es-EC"/>
              <a:t>Obtenido de </a:t>
            </a:r>
            <a:r>
              <a:rPr b="1" lang="es-EC"/>
              <a:t>ONEP </a:t>
            </a:r>
            <a:r>
              <a:rPr lang="es-EC"/>
              <a:t>(ONU Medio AMbiente, 2018) </a:t>
            </a:r>
            <a:endParaRPr/>
          </a:p>
          <a:p>
            <a:pPr indent="-317500" lvl="0" marL="457200" rtl="0" algn="l">
              <a:lnSpc>
                <a:spcPct val="100000"/>
              </a:lnSpc>
              <a:spcBef>
                <a:spcPts val="0"/>
              </a:spcBef>
              <a:spcAft>
                <a:spcPts val="0"/>
              </a:spcAft>
              <a:buSzPts val="1400"/>
              <a:buChar char="●"/>
            </a:pPr>
            <a:r>
              <a:rPr b="1" lang="es-EC"/>
              <a:t>40%</a:t>
            </a:r>
            <a:r>
              <a:rPr lang="es-EC"/>
              <a:t> de los residuos plásticos </a:t>
            </a:r>
            <a:r>
              <a:rPr b="1" lang="es-EC"/>
              <a:t>no son enviados a</a:t>
            </a:r>
            <a:r>
              <a:rPr lang="es-EC"/>
              <a:t> instalaciones de </a:t>
            </a:r>
            <a:r>
              <a:rPr b="1" lang="es-EC"/>
              <a:t>reciclaje </a:t>
            </a:r>
            <a:r>
              <a:rPr lang="es-EC"/>
              <a:t>o </a:t>
            </a:r>
            <a:r>
              <a:rPr b="1" lang="es-EC"/>
              <a:t>vertederos controlados</a:t>
            </a:r>
            <a:endParaRPr b="1"/>
          </a:p>
          <a:p>
            <a:pPr indent="-317500" lvl="0" marL="457200" rtl="0" algn="l">
              <a:lnSpc>
                <a:spcPct val="100000"/>
              </a:lnSpc>
              <a:spcBef>
                <a:spcPts val="0"/>
              </a:spcBef>
              <a:spcAft>
                <a:spcPts val="0"/>
              </a:spcAft>
              <a:buSzPts val="1400"/>
              <a:buChar char="●"/>
            </a:pPr>
            <a:r>
              <a:rPr b="1" lang="es-EC"/>
              <a:t>145.000 toneladas</a:t>
            </a:r>
            <a:r>
              <a:rPr lang="es-EC"/>
              <a:t> por día de residuos se </a:t>
            </a:r>
            <a:r>
              <a:rPr b="1" lang="es-EC"/>
              <a:t>destinan </a:t>
            </a:r>
            <a:r>
              <a:rPr lang="es-EC"/>
              <a:t>a </a:t>
            </a:r>
            <a:r>
              <a:rPr b="1" lang="es-EC"/>
              <a:t>basurales</a:t>
            </a:r>
            <a:r>
              <a:rPr lang="es-EC"/>
              <a:t>, incluyendo </a:t>
            </a:r>
            <a:r>
              <a:rPr b="1" lang="es-EC"/>
              <a:t>17.000 toneladas</a:t>
            </a:r>
            <a:r>
              <a:rPr lang="es-EC"/>
              <a:t> por día de desechos </a:t>
            </a:r>
            <a:r>
              <a:rPr b="1" lang="es-EC"/>
              <a:t>plásticos</a:t>
            </a:r>
            <a:endParaRPr b="1"/>
          </a:p>
          <a:p>
            <a:pPr indent="-317500" lvl="0" marL="457200" rtl="0" algn="l">
              <a:lnSpc>
                <a:spcPct val="100000"/>
              </a:lnSpc>
              <a:spcBef>
                <a:spcPts val="0"/>
              </a:spcBef>
              <a:spcAft>
                <a:spcPts val="0"/>
              </a:spcAft>
              <a:buSzPts val="1400"/>
              <a:buChar char="●"/>
            </a:pPr>
            <a:r>
              <a:rPr b="1" lang="es-EC"/>
              <a:t>4,8 y 12,7 millones de toneladas</a:t>
            </a:r>
            <a:r>
              <a:rPr lang="es-EC"/>
              <a:t> de residuos cada año como</a:t>
            </a:r>
            <a:r>
              <a:rPr b="1" lang="es-EC"/>
              <a:t> basura marina o partículas de micro plástico</a:t>
            </a:r>
            <a:endParaRPr b="1"/>
          </a:p>
        </p:txBody>
      </p:sp>
      <p:sp>
        <p:nvSpPr>
          <p:cNvPr id="263" name="Google Shape;263;p1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6: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6: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rPr lang="es-EC"/>
              <a:t>Obtenido del </a:t>
            </a:r>
            <a:r>
              <a:rPr b="1" lang="es-EC"/>
              <a:t>Gobierno Autónomo Descentralizado Provincial de Santo Domingo de los Tsáchilas</a:t>
            </a:r>
            <a:r>
              <a:rPr lang="es-EC"/>
              <a:t>.</a:t>
            </a:r>
            <a:endParaRPr/>
          </a:p>
          <a:p>
            <a:pPr indent="0" lvl="0" marL="0" rtl="0" algn="l">
              <a:lnSpc>
                <a:spcPct val="100000"/>
              </a:lnSpc>
              <a:spcBef>
                <a:spcPts val="0"/>
              </a:spcBef>
              <a:spcAft>
                <a:spcPts val="0"/>
              </a:spcAft>
              <a:buSzPts val="1400"/>
              <a:buNone/>
            </a:pPr>
            <a:r>
              <a:rPr b="1" lang="es-EC"/>
              <a:t>Estadísticas </a:t>
            </a:r>
            <a:r>
              <a:rPr lang="es-EC"/>
              <a:t>obtenidas de </a:t>
            </a:r>
            <a:r>
              <a:rPr b="1" lang="es-EC"/>
              <a:t>Castro</a:t>
            </a:r>
            <a:r>
              <a:rPr lang="es-EC"/>
              <a:t>, 2016 y </a:t>
            </a:r>
            <a:r>
              <a:rPr b="1" lang="es-EC"/>
              <a:t>Actualización del diagnóstico del Plan de Desarrollo y Ordenamiento Territorial de la parroquia Luz de América, 2016</a:t>
            </a:r>
            <a:endParaRPr b="1"/>
          </a:p>
          <a:p>
            <a:pPr indent="0" lvl="0" marL="0" rtl="0" algn="l">
              <a:lnSpc>
                <a:spcPct val="100000"/>
              </a:lnSpc>
              <a:spcBef>
                <a:spcPts val="0"/>
              </a:spcBef>
              <a:spcAft>
                <a:spcPts val="0"/>
              </a:spcAft>
              <a:buSzPts val="1400"/>
              <a:buNone/>
            </a:pPr>
            <a:r>
              <a:rPr b="1" lang="es-EC"/>
              <a:t>Santo Domingo</a:t>
            </a:r>
            <a:endParaRPr b="1"/>
          </a:p>
          <a:p>
            <a:pPr indent="-317500" lvl="0" marL="457200" rtl="0" algn="l">
              <a:lnSpc>
                <a:spcPct val="100000"/>
              </a:lnSpc>
              <a:spcBef>
                <a:spcPts val="0"/>
              </a:spcBef>
              <a:spcAft>
                <a:spcPts val="0"/>
              </a:spcAft>
              <a:buSzPts val="1400"/>
              <a:buChar char="●"/>
            </a:pPr>
            <a:r>
              <a:rPr lang="es-EC"/>
              <a:t>Tiene </a:t>
            </a:r>
            <a:r>
              <a:rPr b="1" lang="es-EC"/>
              <a:t>uno </a:t>
            </a:r>
            <a:r>
              <a:rPr lang="es-EC"/>
              <a:t>de los </a:t>
            </a:r>
            <a:r>
              <a:rPr b="1" lang="es-EC"/>
              <a:t>9 cantone</a:t>
            </a:r>
            <a:r>
              <a:rPr lang="es-EC"/>
              <a:t>s que generan el </a:t>
            </a:r>
            <a:r>
              <a:rPr b="1" lang="es-EC"/>
              <a:t>70 %</a:t>
            </a:r>
            <a:r>
              <a:rPr lang="es-EC"/>
              <a:t> del total de </a:t>
            </a:r>
            <a:r>
              <a:rPr b="1" lang="es-EC"/>
              <a:t>residuos sólidos</a:t>
            </a:r>
            <a:r>
              <a:rPr lang="es-EC"/>
              <a:t> a nivel nacional</a:t>
            </a:r>
            <a:endParaRPr/>
          </a:p>
          <a:p>
            <a:pPr indent="0" lvl="0" marL="0" rtl="0" algn="l">
              <a:lnSpc>
                <a:spcPct val="100000"/>
              </a:lnSpc>
              <a:spcBef>
                <a:spcPts val="0"/>
              </a:spcBef>
              <a:spcAft>
                <a:spcPts val="0"/>
              </a:spcAft>
              <a:buSzPts val="1400"/>
              <a:buNone/>
            </a:pPr>
            <a:r>
              <a:rPr b="1" lang="es-EC"/>
              <a:t>Luz de américa</a:t>
            </a:r>
            <a:endParaRPr b="1"/>
          </a:p>
          <a:p>
            <a:pPr indent="-317500" lvl="0" marL="457200" rtl="0" algn="l">
              <a:lnSpc>
                <a:spcPct val="100000"/>
              </a:lnSpc>
              <a:spcBef>
                <a:spcPts val="0"/>
              </a:spcBef>
              <a:spcAft>
                <a:spcPts val="0"/>
              </a:spcAft>
              <a:buSzPts val="1400"/>
              <a:buChar char="●"/>
            </a:pPr>
            <a:r>
              <a:rPr lang="es-EC"/>
              <a:t>Genera un </a:t>
            </a:r>
            <a:r>
              <a:rPr b="1" lang="es-EC"/>
              <a:t>54,94% de residuos de alimentos</a:t>
            </a:r>
            <a:r>
              <a:rPr lang="es-EC"/>
              <a:t> y </a:t>
            </a:r>
            <a:r>
              <a:rPr b="1" lang="es-EC"/>
              <a:t>22,92 % de material reciclable</a:t>
            </a:r>
            <a:r>
              <a:rPr lang="es-EC"/>
              <a:t>, los demás son residuos de todo tipo no reciclables o biodegradables</a:t>
            </a:r>
            <a:endParaRPr/>
          </a:p>
          <a:p>
            <a:pPr indent="-317500" lvl="0" marL="457200" rtl="0" algn="l">
              <a:lnSpc>
                <a:spcPct val="100000"/>
              </a:lnSpc>
              <a:spcBef>
                <a:spcPts val="0"/>
              </a:spcBef>
              <a:spcAft>
                <a:spcPts val="0"/>
              </a:spcAft>
              <a:buSzPts val="1400"/>
              <a:buChar char="●"/>
            </a:pPr>
            <a:r>
              <a:rPr lang="es-EC"/>
              <a:t>Campañas para el manejo integral de residuos sólidos y </a:t>
            </a:r>
            <a:r>
              <a:rPr b="1" lang="es-EC"/>
              <a:t>capacitar al 50% de la población sobre el tema de las 3R</a:t>
            </a:r>
            <a:endParaRPr b="1"/>
          </a:p>
        </p:txBody>
      </p:sp>
      <p:sp>
        <p:nvSpPr>
          <p:cNvPr id="276" name="Google Shape;276;p16: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7: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7: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Clr>
                <a:schemeClr val="dk1"/>
              </a:buClr>
              <a:buSzPts val="1100"/>
              <a:buFont typeface="Arial"/>
              <a:buNone/>
            </a:pPr>
            <a:r>
              <a:rPr b="1" lang="es-EC"/>
              <a:t>Artículos 20 y 21: </a:t>
            </a:r>
            <a:r>
              <a:rPr lang="es-EC"/>
              <a:t>Fomentar la industria de recuperación y la construcción de centros de acopio destinados al acondicionamiento, para tener lugares de tratamiento y reutilización de residuos plásticos .</a:t>
            </a:r>
            <a:endParaRPr/>
          </a:p>
          <a:p>
            <a:pPr indent="0" lvl="0" marL="0" rtl="0" algn="l">
              <a:lnSpc>
                <a:spcPct val="100000"/>
              </a:lnSpc>
              <a:spcBef>
                <a:spcPts val="0"/>
              </a:spcBef>
              <a:spcAft>
                <a:spcPts val="0"/>
              </a:spcAft>
              <a:buSzPts val="1400"/>
              <a:buNone/>
            </a:pPr>
            <a:r>
              <a:rPr b="1" lang="es-EC"/>
              <a:t>Artículo 18: </a:t>
            </a:r>
            <a:r>
              <a:rPr lang="es-EC"/>
              <a:t>Fomentar el control del ciclo de vida de productos plásticos, programas de selección y reducción de residuos plásticos.</a:t>
            </a:r>
            <a:endParaRPr/>
          </a:p>
          <a:p>
            <a:pPr indent="0" lvl="0" marL="0" rtl="0" algn="l">
              <a:lnSpc>
                <a:spcPct val="100000"/>
              </a:lnSpc>
              <a:spcBef>
                <a:spcPts val="0"/>
              </a:spcBef>
              <a:spcAft>
                <a:spcPts val="0"/>
              </a:spcAft>
              <a:buSzPts val="1400"/>
              <a:buNone/>
            </a:pPr>
            <a:r>
              <a:rPr b="1" lang="es-EC"/>
              <a:t>Artículo 9: </a:t>
            </a:r>
            <a:r>
              <a:rPr lang="es-EC"/>
              <a:t>Simbología del plástico, siendo este internacional, para saber el tipo de materia prima usada en el producto, facilitando así la gestión de residuos sólidos.</a:t>
            </a:r>
            <a:endParaRPr/>
          </a:p>
          <a:p>
            <a:pPr indent="0" lvl="0" marL="0" rtl="0" algn="l">
              <a:lnSpc>
                <a:spcPct val="100000"/>
              </a:lnSpc>
              <a:spcBef>
                <a:spcPts val="0"/>
              </a:spcBef>
              <a:spcAft>
                <a:spcPts val="0"/>
              </a:spcAft>
              <a:buSzPts val="1400"/>
              <a:buNone/>
            </a:pPr>
            <a:r>
              <a:rPr lang="es-EC"/>
              <a:t>También debe contener el número de veces que se ha sometido al proceso de reciclado.</a:t>
            </a:r>
            <a:endParaRPr/>
          </a:p>
          <a:p>
            <a:pPr indent="0" lvl="0" marL="0" rtl="0" algn="l">
              <a:lnSpc>
                <a:spcPct val="100000"/>
              </a:lnSpc>
              <a:spcBef>
                <a:spcPts val="0"/>
              </a:spcBef>
              <a:spcAft>
                <a:spcPts val="0"/>
              </a:spcAft>
              <a:buSzPts val="1400"/>
              <a:buNone/>
            </a:pPr>
            <a:r>
              <a:rPr b="1" lang="es-EC"/>
              <a:t>Artículo 15: </a:t>
            </a:r>
            <a:r>
              <a:rPr lang="es-EC"/>
              <a:t>Ejecutar capacitaciones y difusiones del sistema internacional para la codificación de resina plástica, ayudando a la sociedad a reconocer los tipos de plásticos y así fomentar el hábito de reciclaje</a:t>
            </a:r>
            <a:endParaRPr/>
          </a:p>
        </p:txBody>
      </p:sp>
      <p:sp>
        <p:nvSpPr>
          <p:cNvPr id="291" name="Google Shape;291;p17: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8: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8: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La autora </a:t>
            </a:r>
            <a:r>
              <a:rPr b="1" lang="es-EC"/>
              <a:t>Lasse Rouhiainen</a:t>
            </a:r>
            <a:r>
              <a:rPr lang="es-EC"/>
              <a:t>, define a la </a:t>
            </a:r>
            <a:r>
              <a:rPr b="1" lang="es-EC"/>
              <a:t>IA </a:t>
            </a:r>
            <a:r>
              <a:rPr lang="es-EC"/>
              <a:t>como “</a:t>
            </a:r>
            <a:r>
              <a:rPr b="1" lang="es-EC"/>
              <a:t>la capacidad de las máquinas para usar algoritmos, aprender de los datos y utilizar lo aprendido en la toma de decisiones tal y como lo haría un ser humano</a:t>
            </a:r>
            <a:r>
              <a:rPr lang="es-EC"/>
              <a:t>”.</a:t>
            </a:r>
            <a:endParaRPr/>
          </a:p>
          <a:p>
            <a:pPr indent="-317500" lvl="0" marL="457200" rtl="0" algn="l">
              <a:lnSpc>
                <a:spcPct val="100000"/>
              </a:lnSpc>
              <a:spcBef>
                <a:spcPts val="0"/>
              </a:spcBef>
              <a:spcAft>
                <a:spcPts val="0"/>
              </a:spcAft>
              <a:buSzPts val="1400"/>
              <a:buChar char="●"/>
            </a:pPr>
            <a:r>
              <a:rPr lang="es-EC"/>
              <a:t>El </a:t>
            </a:r>
            <a:r>
              <a:rPr b="1" lang="es-EC"/>
              <a:t>ML </a:t>
            </a:r>
            <a:r>
              <a:rPr lang="es-EC"/>
              <a:t>se centra en el </a:t>
            </a:r>
            <a:r>
              <a:rPr b="1" lang="es-EC"/>
              <a:t>desarrollo de programas</a:t>
            </a:r>
            <a:r>
              <a:rPr lang="es-EC"/>
              <a:t> que pueden c</a:t>
            </a:r>
            <a:r>
              <a:rPr b="1" lang="es-EC"/>
              <a:t>ambiar cuando se exponen a nuevos datos,</a:t>
            </a:r>
            <a:r>
              <a:rPr lang="es-EC"/>
              <a:t> esto mediante la utilización de </a:t>
            </a:r>
            <a:r>
              <a:rPr b="1" lang="es-EC"/>
              <a:t>algoritmos </a:t>
            </a:r>
            <a:r>
              <a:rPr lang="es-EC"/>
              <a:t>que aprenden de los patrones de datos y así usar el conocimiento adquirido para tomar </a:t>
            </a:r>
            <a:r>
              <a:rPr b="1" lang="es-EC"/>
              <a:t>decisiones</a:t>
            </a:r>
            <a:r>
              <a:rPr lang="es-EC"/>
              <a:t>. </a:t>
            </a:r>
            <a:endParaRPr/>
          </a:p>
          <a:p>
            <a:pPr indent="-317500" lvl="0" marL="457200" rtl="0" algn="l">
              <a:lnSpc>
                <a:spcPct val="100000"/>
              </a:lnSpc>
              <a:spcBef>
                <a:spcPts val="0"/>
              </a:spcBef>
              <a:spcAft>
                <a:spcPts val="0"/>
              </a:spcAft>
              <a:buSzPts val="1400"/>
              <a:buChar char="●"/>
            </a:pPr>
            <a:r>
              <a:rPr lang="es-EC"/>
              <a:t>El </a:t>
            </a:r>
            <a:r>
              <a:rPr b="1" lang="es-EC"/>
              <a:t>aprendizaje profundo</a:t>
            </a:r>
            <a:r>
              <a:rPr lang="es-EC"/>
              <a:t> usa </a:t>
            </a:r>
            <a:r>
              <a:rPr b="1" lang="es-EC"/>
              <a:t>redes neuronales,</a:t>
            </a:r>
            <a:r>
              <a:rPr lang="es-EC"/>
              <a:t> estas son las encargadas de </a:t>
            </a:r>
            <a:r>
              <a:rPr b="1" lang="es-EC"/>
              <a:t>reconocer relaciones y patrones complejos en los dato</a:t>
            </a:r>
            <a:r>
              <a:rPr lang="es-EC"/>
              <a:t>s, mediante su organización en </a:t>
            </a:r>
            <a:r>
              <a:rPr b="1" lang="es-EC"/>
              <a:t>capas</a:t>
            </a:r>
            <a:r>
              <a:rPr lang="es-EC"/>
              <a:t>. </a:t>
            </a:r>
            <a:endParaRPr/>
          </a:p>
          <a:p>
            <a:pPr indent="-317500" lvl="0" marL="457200" rtl="0" algn="l">
              <a:lnSpc>
                <a:spcPct val="100000"/>
              </a:lnSpc>
              <a:spcBef>
                <a:spcPts val="0"/>
              </a:spcBef>
              <a:spcAft>
                <a:spcPts val="0"/>
              </a:spcAft>
              <a:buClr>
                <a:schemeClr val="dk1"/>
              </a:buClr>
              <a:buSzPts val="1400"/>
              <a:buChar char="●"/>
            </a:pPr>
            <a:r>
              <a:rPr lang="es-EC"/>
              <a:t>Una</a:t>
            </a:r>
            <a:r>
              <a:rPr b="1" lang="es-EC"/>
              <a:t> red neuronal convolucional</a:t>
            </a:r>
            <a:r>
              <a:rPr lang="es-EC"/>
              <a:t> se compone de </a:t>
            </a:r>
            <a:r>
              <a:rPr b="1" lang="es-EC"/>
              <a:t>tres capas:</a:t>
            </a:r>
            <a:r>
              <a:rPr lang="es-EC"/>
              <a:t> </a:t>
            </a:r>
            <a:r>
              <a:rPr b="1" lang="es-EC"/>
              <a:t>convolución y agrupación,</a:t>
            </a:r>
            <a:r>
              <a:rPr lang="es-EC"/>
              <a:t> encargadas de la extracción de características. La </a:t>
            </a:r>
            <a:r>
              <a:rPr b="1" lang="es-EC"/>
              <a:t>clasificación </a:t>
            </a:r>
            <a:r>
              <a:rPr lang="es-EC"/>
              <a:t>es la que conecta las capas encargadas de asignar características extraídas a la salida final</a:t>
            </a:r>
            <a:endParaRPr/>
          </a:p>
        </p:txBody>
      </p:sp>
      <p:sp>
        <p:nvSpPr>
          <p:cNvPr id="307" name="Google Shape;307;p18: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Las </a:t>
            </a:r>
            <a:r>
              <a:rPr b="1" lang="es-EC"/>
              <a:t>redes malladas</a:t>
            </a:r>
            <a:r>
              <a:rPr lang="es-EC"/>
              <a:t> o Mesh permite tener </a:t>
            </a:r>
            <a:r>
              <a:rPr b="1" lang="es-EC"/>
              <a:t>varios caminos</a:t>
            </a:r>
            <a:r>
              <a:rPr lang="es-EC"/>
              <a:t> para que se comuniquen entre los diferentes puntos. Su gran ventaja es que, si un </a:t>
            </a:r>
            <a:r>
              <a:rPr b="1" lang="es-EC"/>
              <a:t>nodo dejará de funcionar</a:t>
            </a:r>
            <a:r>
              <a:rPr lang="es-EC"/>
              <a:t>, éste no afectará el</a:t>
            </a:r>
            <a:r>
              <a:rPr b="1" lang="es-EC"/>
              <a:t> funcionamiento de la red</a:t>
            </a:r>
            <a:r>
              <a:rPr lang="es-EC"/>
              <a:t>.</a:t>
            </a:r>
            <a:endParaRPr/>
          </a:p>
          <a:p>
            <a:pPr indent="-317500" lvl="0" marL="457200" rtl="0" algn="l">
              <a:lnSpc>
                <a:spcPct val="100000"/>
              </a:lnSpc>
              <a:spcBef>
                <a:spcPts val="0"/>
              </a:spcBef>
              <a:spcAft>
                <a:spcPts val="0"/>
              </a:spcAft>
              <a:buSzPts val="1400"/>
              <a:buChar char="●"/>
            </a:pPr>
            <a:r>
              <a:rPr lang="es-EC"/>
              <a:t>En el </a:t>
            </a:r>
            <a:r>
              <a:rPr b="1" lang="es-EC"/>
              <a:t>protocolo de enrutamiento</a:t>
            </a:r>
            <a:r>
              <a:rPr lang="es-EC"/>
              <a:t>, el intercambio de información establece </a:t>
            </a:r>
            <a:r>
              <a:rPr b="1" lang="es-EC"/>
              <a:t>tablas de enrutamiento</a:t>
            </a:r>
            <a:r>
              <a:rPr lang="es-EC"/>
              <a:t> que define por </a:t>
            </a:r>
            <a:r>
              <a:rPr b="1" lang="es-EC"/>
              <a:t>donde debe viajar</a:t>
            </a:r>
            <a:r>
              <a:rPr lang="es-EC"/>
              <a:t> el paquete para llegar a su destino final, si se llegase a</a:t>
            </a:r>
            <a:r>
              <a:rPr b="1" lang="es-EC"/>
              <a:t> detectar un inconveniente</a:t>
            </a:r>
            <a:r>
              <a:rPr lang="es-EC"/>
              <a:t> en un camino, el router debe </a:t>
            </a:r>
            <a:r>
              <a:rPr b="1" lang="es-EC"/>
              <a:t>seleccionar una nueva ruta</a:t>
            </a:r>
            <a:endParaRPr b="1"/>
          </a:p>
          <a:p>
            <a:pPr indent="-317500" lvl="0" marL="457200" rtl="0" algn="l">
              <a:lnSpc>
                <a:spcPct val="100000"/>
              </a:lnSpc>
              <a:spcBef>
                <a:spcPts val="0"/>
              </a:spcBef>
              <a:spcAft>
                <a:spcPts val="0"/>
              </a:spcAft>
              <a:buSzPts val="1400"/>
              <a:buChar char="●"/>
            </a:pPr>
            <a:r>
              <a:rPr lang="es-EC"/>
              <a:t>Los </a:t>
            </a:r>
            <a:r>
              <a:rPr b="1" lang="es-EC"/>
              <a:t>dispositivos embebidos</a:t>
            </a:r>
            <a:r>
              <a:rPr lang="es-EC"/>
              <a:t> que contienen estos </a:t>
            </a:r>
            <a:r>
              <a:rPr b="1" lang="es-EC"/>
              <a:t>sistemas</a:t>
            </a:r>
            <a:r>
              <a:rPr lang="es-EC"/>
              <a:t>, deben tener un tamaño </a:t>
            </a:r>
            <a:r>
              <a:rPr b="1" lang="es-EC"/>
              <a:t>reducido</a:t>
            </a:r>
            <a:r>
              <a:rPr lang="es-EC"/>
              <a:t>, buen </a:t>
            </a:r>
            <a:r>
              <a:rPr b="1" lang="es-EC"/>
              <a:t>desempeño </a:t>
            </a:r>
            <a:r>
              <a:rPr lang="es-EC"/>
              <a:t>para el procesamiento de datos dentro del tiempo de respuesta válida y poco </a:t>
            </a:r>
            <a:r>
              <a:rPr b="1" lang="es-EC"/>
              <a:t>consumo </a:t>
            </a:r>
            <a:r>
              <a:rPr lang="es-EC"/>
              <a:t>de energía</a:t>
            </a:r>
            <a:endParaRPr/>
          </a:p>
        </p:txBody>
      </p:sp>
      <p:sp>
        <p:nvSpPr>
          <p:cNvPr id="321" name="Google Shape;321;p1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2: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80" name="Google Shape;80;p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0: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b="1" lang="es-EC"/>
              <a:t>TR1 (2021)</a:t>
            </a:r>
            <a:r>
              <a:rPr lang="es-EC"/>
              <a:t> contenedor de botellas PET que integra </a:t>
            </a:r>
            <a:r>
              <a:rPr b="1" lang="es-EC"/>
              <a:t>sensores </a:t>
            </a:r>
            <a:r>
              <a:rPr lang="es-EC"/>
              <a:t>y usa escáner de </a:t>
            </a:r>
            <a:r>
              <a:rPr b="1" lang="es-EC"/>
              <a:t>códigos de barras</a:t>
            </a:r>
            <a:r>
              <a:rPr lang="es-EC"/>
              <a:t> para la detección de botellas PET. Estos códigos identifican envases de </a:t>
            </a:r>
            <a:r>
              <a:rPr b="1" lang="es-EC"/>
              <a:t>bebidas </a:t>
            </a:r>
            <a:r>
              <a:rPr lang="es-EC"/>
              <a:t>que circulan en el mercado </a:t>
            </a:r>
            <a:r>
              <a:rPr b="1" lang="es-EC"/>
              <a:t>previamente </a:t>
            </a:r>
            <a:r>
              <a:rPr lang="es-EC"/>
              <a:t>ingresados</a:t>
            </a:r>
            <a:endParaRPr/>
          </a:p>
          <a:p>
            <a:pPr indent="-317500" lvl="0" marL="457200" rtl="0" algn="l">
              <a:lnSpc>
                <a:spcPct val="100000"/>
              </a:lnSpc>
              <a:spcBef>
                <a:spcPts val="0"/>
              </a:spcBef>
              <a:spcAft>
                <a:spcPts val="0"/>
              </a:spcAft>
              <a:buSzPts val="1400"/>
              <a:buChar char="●"/>
            </a:pPr>
            <a:r>
              <a:rPr b="1" lang="es-EC"/>
              <a:t>TR2 (2017)</a:t>
            </a:r>
            <a:r>
              <a:rPr lang="es-EC"/>
              <a:t> por medio de </a:t>
            </a:r>
            <a:r>
              <a:rPr b="1" lang="es-EC"/>
              <a:t>sensores capacitivos</a:t>
            </a:r>
            <a:r>
              <a:rPr lang="es-EC"/>
              <a:t> se busca y clasifica los objetos, basándose en el </a:t>
            </a:r>
            <a:r>
              <a:rPr b="1" lang="es-EC"/>
              <a:t>valor dieléctrico del compuesto</a:t>
            </a:r>
            <a:endParaRPr b="1"/>
          </a:p>
          <a:p>
            <a:pPr indent="-317500" lvl="0" marL="457200" rtl="0" algn="l">
              <a:lnSpc>
                <a:spcPct val="100000"/>
              </a:lnSpc>
              <a:spcBef>
                <a:spcPts val="0"/>
              </a:spcBef>
              <a:spcAft>
                <a:spcPts val="0"/>
              </a:spcAft>
              <a:buSzPts val="1400"/>
              <a:buChar char="●"/>
            </a:pPr>
            <a:r>
              <a:rPr b="1" lang="es-EC"/>
              <a:t>TR3 (2020) </a:t>
            </a:r>
            <a:r>
              <a:rPr lang="es-EC"/>
              <a:t>usa </a:t>
            </a:r>
            <a:r>
              <a:rPr b="1" lang="es-EC"/>
              <a:t>red neuronal convolucional</a:t>
            </a:r>
            <a:r>
              <a:rPr lang="es-EC"/>
              <a:t> efectuada en un dispositivo embebido para separar los materiales en </a:t>
            </a:r>
            <a:r>
              <a:rPr b="1" lang="es-EC"/>
              <a:t>las plantas de reciclaje</a:t>
            </a:r>
            <a:endParaRPr b="1"/>
          </a:p>
          <a:p>
            <a:pPr indent="-317500" lvl="0" marL="457200" rtl="0" algn="l">
              <a:lnSpc>
                <a:spcPct val="100000"/>
              </a:lnSpc>
              <a:spcBef>
                <a:spcPts val="0"/>
              </a:spcBef>
              <a:spcAft>
                <a:spcPts val="0"/>
              </a:spcAft>
              <a:buSzPts val="1400"/>
              <a:buChar char="●"/>
            </a:pPr>
            <a:r>
              <a:rPr b="1" lang="es-EC"/>
              <a:t>TR4 (2021)</a:t>
            </a:r>
            <a:r>
              <a:rPr lang="es-EC"/>
              <a:t> usaron librerías </a:t>
            </a:r>
            <a:r>
              <a:rPr b="1" lang="es-EC"/>
              <a:t>ML5.JS</a:t>
            </a:r>
            <a:r>
              <a:rPr lang="es-EC"/>
              <a:t>( librería de acceso a los algoritmos y modelos de aprendizaje automático usando Javascript y </a:t>
            </a:r>
            <a:r>
              <a:rPr b="1" lang="es-EC"/>
              <a:t>tensorflow</a:t>
            </a:r>
            <a:r>
              <a:rPr lang="es-EC"/>
              <a:t>.js) para el reconocimiento de objetos</a:t>
            </a:r>
            <a:endParaRPr/>
          </a:p>
        </p:txBody>
      </p:sp>
      <p:sp>
        <p:nvSpPr>
          <p:cNvPr id="334" name="Google Shape;334;p2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ee2a1c0dd4_0_0: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ee2a1c0dd4_0_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spcBef>
                <a:spcPts val="0"/>
              </a:spcBef>
              <a:spcAft>
                <a:spcPts val="0"/>
              </a:spcAft>
              <a:buClr>
                <a:schemeClr val="dk1"/>
              </a:buClr>
              <a:buSzPts val="1400"/>
              <a:buChar char="●"/>
            </a:pPr>
            <a:r>
              <a:rPr b="1" lang="es-EC"/>
              <a:t>TR1 (2021)</a:t>
            </a:r>
            <a:r>
              <a:rPr lang="es-EC"/>
              <a:t> Los códigos identifican envases de bebidas que circulan en el mercado previamente ingresados </a:t>
            </a:r>
            <a:endParaRPr/>
          </a:p>
          <a:p>
            <a:pPr indent="-317500" lvl="0" marL="457200" rtl="0" algn="l">
              <a:spcBef>
                <a:spcPts val="0"/>
              </a:spcBef>
              <a:spcAft>
                <a:spcPts val="0"/>
              </a:spcAft>
              <a:buClr>
                <a:schemeClr val="dk1"/>
              </a:buClr>
              <a:buSzPts val="1400"/>
              <a:buChar char="●"/>
            </a:pPr>
            <a:r>
              <a:rPr b="1" lang="es-EC"/>
              <a:t>TR2 (2017)</a:t>
            </a:r>
            <a:r>
              <a:rPr lang="es-EC"/>
              <a:t> Determina cualquier tipo de plástico aunque no sea de tipo reciclable</a:t>
            </a:r>
            <a:endParaRPr b="1"/>
          </a:p>
          <a:p>
            <a:pPr indent="-317500" lvl="0" marL="457200" rtl="0" algn="l">
              <a:spcBef>
                <a:spcPts val="0"/>
              </a:spcBef>
              <a:spcAft>
                <a:spcPts val="0"/>
              </a:spcAft>
              <a:buClr>
                <a:schemeClr val="dk1"/>
              </a:buClr>
              <a:buSzPts val="1400"/>
              <a:buChar char="●"/>
            </a:pPr>
            <a:r>
              <a:rPr b="1" lang="es-EC"/>
              <a:t>TR3 (2020) </a:t>
            </a:r>
            <a:r>
              <a:rPr lang="es-EC"/>
              <a:t>Sólo construyen el modelo, pero usan muchos recursos para el mismo, haciéndolo poco eficiente</a:t>
            </a:r>
            <a:endParaRPr b="1"/>
          </a:p>
          <a:p>
            <a:pPr indent="-317500" lvl="0" marL="457200" rtl="0" algn="l">
              <a:spcBef>
                <a:spcPts val="0"/>
              </a:spcBef>
              <a:spcAft>
                <a:spcPts val="0"/>
              </a:spcAft>
              <a:buClr>
                <a:schemeClr val="dk1"/>
              </a:buClr>
              <a:buSzPts val="1400"/>
              <a:buChar char="●"/>
            </a:pPr>
            <a:r>
              <a:rPr b="1" lang="es-EC"/>
              <a:t>TR4 (2021)</a:t>
            </a:r>
            <a:r>
              <a:rPr lang="es-EC"/>
              <a:t> Su diseño contiene 3 depósitos diferentes, haciéndola poco eficiente por su gran tamaño y espacio reducido de los contenedores al igual de usar componentes de electrónica y no contener redes neuronales como método de detección de objetos.</a:t>
            </a:r>
            <a:endParaRPr/>
          </a:p>
          <a:p>
            <a:pPr indent="0" lvl="0" marL="0" rtl="0" algn="l">
              <a:lnSpc>
                <a:spcPct val="100000"/>
              </a:lnSpc>
              <a:spcBef>
                <a:spcPts val="0"/>
              </a:spcBef>
              <a:spcAft>
                <a:spcPts val="0"/>
              </a:spcAft>
              <a:buNone/>
            </a:pPr>
            <a:r>
              <a:t/>
            </a:r>
            <a:endParaRPr/>
          </a:p>
        </p:txBody>
      </p:sp>
      <p:sp>
        <p:nvSpPr>
          <p:cNvPr id="345" name="Google Shape;345;gee2a1c0dd4_0_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2: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56" name="Google Shape;356;p2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68" name="Google Shape;368;p2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4: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4: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80" name="Google Shape;380;p24: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5: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391" name="Google Shape;391;p2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6: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6: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Uno de los protocolos para redes Ad Hoc móviles es el protocolo </a:t>
            </a:r>
            <a:r>
              <a:rPr b="1" lang="es-EC"/>
              <a:t>Better Approach To Mobile Adhoc Networking </a:t>
            </a:r>
            <a:r>
              <a:rPr lang="es-EC"/>
              <a:t>o </a:t>
            </a:r>
            <a:r>
              <a:rPr b="1" lang="es-EC"/>
              <a:t>B.A.T.M.A.N</a:t>
            </a:r>
            <a:r>
              <a:rPr lang="es-EC"/>
              <a:t>.</a:t>
            </a:r>
            <a:endParaRPr/>
          </a:p>
          <a:p>
            <a:pPr indent="-317500" lvl="0" marL="457200" rtl="0" algn="l">
              <a:lnSpc>
                <a:spcPct val="100000"/>
              </a:lnSpc>
              <a:spcBef>
                <a:spcPts val="0"/>
              </a:spcBef>
              <a:spcAft>
                <a:spcPts val="0"/>
              </a:spcAft>
              <a:buSzPts val="1400"/>
              <a:buChar char="●"/>
            </a:pPr>
            <a:r>
              <a:rPr b="1" lang="es-EC"/>
              <a:t>B.A.T.M.A.N: </a:t>
            </a:r>
            <a:r>
              <a:rPr lang="es-EC"/>
              <a:t>protocolo de enrutamiento dedicado a redes de tipo mesh/ad-hoc inalámbricas multisalto</a:t>
            </a:r>
            <a:endParaRPr/>
          </a:p>
          <a:p>
            <a:pPr indent="-317500" lvl="0" marL="457200" rtl="0" algn="l">
              <a:lnSpc>
                <a:spcPct val="100000"/>
              </a:lnSpc>
              <a:spcBef>
                <a:spcPts val="0"/>
              </a:spcBef>
              <a:spcAft>
                <a:spcPts val="0"/>
              </a:spcAft>
              <a:buSzPts val="1400"/>
              <a:buChar char="●"/>
            </a:pPr>
            <a:r>
              <a:rPr b="1" lang="es-EC"/>
              <a:t>Redes Ad Hoc móviles: </a:t>
            </a:r>
            <a:r>
              <a:rPr lang="es-EC"/>
              <a:t>redes malladas con  movilidad y enrutamiento dinámico</a:t>
            </a:r>
            <a:endParaRPr/>
          </a:p>
          <a:p>
            <a:pPr indent="-317500" lvl="0" marL="457200" rtl="0" algn="l">
              <a:lnSpc>
                <a:spcPct val="100000"/>
              </a:lnSpc>
              <a:spcBef>
                <a:spcPts val="0"/>
              </a:spcBef>
              <a:spcAft>
                <a:spcPts val="0"/>
              </a:spcAft>
              <a:buSzPts val="1400"/>
              <a:buChar char="●"/>
            </a:pPr>
            <a:r>
              <a:rPr b="1" lang="es-EC"/>
              <a:t>OpenWRT: </a:t>
            </a:r>
            <a:r>
              <a:rPr lang="es-EC"/>
              <a:t>sistema embebido que permite conmutar el tráfico de red. Ofrece la facilidad de reemplazar un firmware original por uno potente.</a:t>
            </a:r>
            <a:endParaRPr/>
          </a:p>
        </p:txBody>
      </p:sp>
      <p:sp>
        <p:nvSpPr>
          <p:cNvPr id="402" name="Google Shape;402;p26: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7: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7: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La </a:t>
            </a:r>
            <a:r>
              <a:rPr b="1" lang="es-EC"/>
              <a:t>red </a:t>
            </a:r>
            <a:r>
              <a:rPr lang="es-EC"/>
              <a:t>tendrá comunicación</a:t>
            </a:r>
            <a:r>
              <a:rPr b="1" lang="es-EC"/>
              <a:t> punto a punto</a:t>
            </a:r>
            <a:r>
              <a:rPr lang="es-EC"/>
              <a:t>, permitiendo establecer comunicación directa entre </a:t>
            </a:r>
            <a:r>
              <a:rPr b="1" lang="es-EC"/>
              <a:t>nodos</a:t>
            </a:r>
            <a:r>
              <a:rPr lang="es-EC"/>
              <a:t>, cada nodo conocerá los equipos que estén a su </a:t>
            </a:r>
            <a:r>
              <a:rPr b="1" lang="es-EC"/>
              <a:t>alcance</a:t>
            </a:r>
            <a:r>
              <a:rPr lang="es-EC"/>
              <a:t>, haciendo que se encuentre las mejores rutas para llegar a un destino.</a:t>
            </a:r>
            <a:endParaRPr/>
          </a:p>
        </p:txBody>
      </p:sp>
      <p:sp>
        <p:nvSpPr>
          <p:cNvPr id="419" name="Google Shape;419;p27: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8: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8: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Los pines </a:t>
            </a:r>
            <a:r>
              <a:rPr b="1" lang="es-EC"/>
              <a:t>TX, RX, GND y VCC</a:t>
            </a:r>
            <a:r>
              <a:rPr lang="es-EC"/>
              <a:t> se encuentran especificados (</a:t>
            </a:r>
            <a:r>
              <a:rPr b="1" lang="es-EC"/>
              <a:t>recuadro rojo</a:t>
            </a:r>
            <a:r>
              <a:rPr lang="es-EC"/>
              <a:t>) en la imagen para una mejor apreciación de los mismos.</a:t>
            </a:r>
            <a:endParaRPr/>
          </a:p>
          <a:p>
            <a:pPr indent="-317500" lvl="0" marL="457200" rtl="0" algn="l">
              <a:lnSpc>
                <a:spcPct val="100000"/>
              </a:lnSpc>
              <a:spcBef>
                <a:spcPts val="0"/>
              </a:spcBef>
              <a:spcAft>
                <a:spcPts val="0"/>
              </a:spcAft>
              <a:buSzPts val="1400"/>
              <a:buChar char="●"/>
            </a:pPr>
            <a:r>
              <a:rPr lang="es-EC"/>
              <a:t>Se realiza un puente entre el pin TX al pin TP18 de la placa, para habilitar la comunicación bidireccional</a:t>
            </a:r>
            <a:endParaRPr/>
          </a:p>
        </p:txBody>
      </p:sp>
      <p:sp>
        <p:nvSpPr>
          <p:cNvPr id="430" name="Google Shape;430;p28: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9: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2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Ingresar a la de S</a:t>
            </a:r>
            <a:r>
              <a:rPr b="1" lang="es-EC"/>
              <a:t>ystem Tools - Firmware upgrade</a:t>
            </a:r>
            <a:r>
              <a:rPr lang="es-EC"/>
              <a:t> para cargar el archivo</a:t>
            </a:r>
            <a:endParaRPr/>
          </a:p>
          <a:p>
            <a:pPr indent="-317500" lvl="0" marL="457200" rtl="0" algn="l">
              <a:lnSpc>
                <a:spcPct val="100000"/>
              </a:lnSpc>
              <a:spcBef>
                <a:spcPts val="0"/>
              </a:spcBef>
              <a:spcAft>
                <a:spcPts val="0"/>
              </a:spcAft>
              <a:buSzPts val="1400"/>
              <a:buChar char="●"/>
            </a:pPr>
            <a:r>
              <a:rPr lang="es-EC"/>
              <a:t>ingresar al router mediante </a:t>
            </a:r>
            <a:r>
              <a:rPr b="1" lang="es-EC"/>
              <a:t>SCP</a:t>
            </a:r>
            <a:r>
              <a:rPr lang="es-EC"/>
              <a:t> (Simple Communication Protocol) al directorio </a:t>
            </a:r>
            <a:r>
              <a:rPr b="1" lang="es-EC"/>
              <a:t>“/tmp”</a:t>
            </a:r>
            <a:r>
              <a:rPr lang="es-EC"/>
              <a:t> para copiar el archivo de actualización del sistema OpenWRT</a:t>
            </a:r>
            <a:endParaRPr/>
          </a:p>
        </p:txBody>
      </p:sp>
      <p:sp>
        <p:nvSpPr>
          <p:cNvPr id="441" name="Google Shape;441;p2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92" name="Google Shape;92;p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0: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3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452" name="Google Shape;452;p3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1: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3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Actualizar los paquetes a través del comando “</a:t>
            </a:r>
            <a:r>
              <a:rPr b="1" lang="es-EC"/>
              <a:t>opkg update</a:t>
            </a:r>
            <a:r>
              <a:rPr lang="es-EC"/>
              <a:t>”</a:t>
            </a:r>
            <a:endParaRPr/>
          </a:p>
          <a:p>
            <a:pPr indent="-317500" lvl="0" marL="457200" rtl="0" algn="l">
              <a:lnSpc>
                <a:spcPct val="100000"/>
              </a:lnSpc>
              <a:spcBef>
                <a:spcPts val="0"/>
              </a:spcBef>
              <a:spcAft>
                <a:spcPts val="0"/>
              </a:spcAft>
              <a:buSzPts val="1400"/>
              <a:buChar char="●"/>
            </a:pPr>
            <a:r>
              <a:rPr lang="es-EC"/>
              <a:t>Listar los paquetes instalados filtrando por batman “</a:t>
            </a:r>
            <a:r>
              <a:rPr b="1" lang="es-EC"/>
              <a:t>opkg list </a:t>
            </a:r>
            <a:r>
              <a:rPr b="1" lang="es-EC" sz="1100"/>
              <a:t>| grep batman</a:t>
            </a:r>
            <a:r>
              <a:rPr lang="es-EC"/>
              <a:t>”</a:t>
            </a:r>
            <a:endParaRPr/>
          </a:p>
        </p:txBody>
      </p:sp>
      <p:sp>
        <p:nvSpPr>
          <p:cNvPr id="463" name="Google Shape;463;p3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2: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Se </a:t>
            </a:r>
            <a:r>
              <a:rPr lang="es-EC" sz="1100"/>
              <a:t>instala los paquetes del protocolo: </a:t>
            </a:r>
            <a:r>
              <a:rPr b="1" lang="es-EC" sz="1100"/>
              <a:t>batctl, batmand, kmod-batman-adv</a:t>
            </a:r>
            <a:r>
              <a:rPr lang="es-EC" sz="1100"/>
              <a:t>. Anteponiendo el comando “</a:t>
            </a:r>
            <a:r>
              <a:rPr b="1" lang="es-EC" sz="1100"/>
              <a:t>opkg install</a:t>
            </a:r>
            <a:r>
              <a:rPr lang="es-EC" sz="1100"/>
              <a:t>”</a:t>
            </a:r>
            <a:endParaRPr sz="1100"/>
          </a:p>
          <a:p>
            <a:pPr indent="-317500" lvl="0" marL="457200" rtl="0" algn="l">
              <a:lnSpc>
                <a:spcPct val="100000"/>
              </a:lnSpc>
              <a:spcBef>
                <a:spcPts val="0"/>
              </a:spcBef>
              <a:spcAft>
                <a:spcPts val="0"/>
              </a:spcAft>
              <a:buSzPts val="1400"/>
              <a:buChar char="●"/>
            </a:pPr>
            <a:r>
              <a:rPr lang="es-EC" sz="1100"/>
              <a:t>“</a:t>
            </a:r>
            <a:r>
              <a:rPr b="1" lang="es-EC" sz="1100"/>
              <a:t>lsmod | grep bat</a:t>
            </a:r>
            <a:r>
              <a:rPr lang="es-EC" sz="1100"/>
              <a:t>” se comprueba que los paquetes estén ejecutándose </a:t>
            </a:r>
            <a:endParaRPr sz="1100"/>
          </a:p>
          <a:p>
            <a:pPr indent="-298450" lvl="0" marL="457200" rtl="0" algn="l">
              <a:lnSpc>
                <a:spcPct val="100000"/>
              </a:lnSpc>
              <a:spcBef>
                <a:spcPts val="0"/>
              </a:spcBef>
              <a:spcAft>
                <a:spcPts val="0"/>
              </a:spcAft>
              <a:buSzPts val="1100"/>
              <a:buChar char="●"/>
            </a:pPr>
            <a:r>
              <a:rPr lang="es-EC" sz="1100"/>
              <a:t>“</a:t>
            </a:r>
            <a:r>
              <a:rPr b="1" lang="es-EC" sz="1100"/>
              <a:t>cat batman-adv</a:t>
            </a:r>
            <a:r>
              <a:rPr lang="es-EC" sz="1100"/>
              <a:t>” muestra las opciones de configuración de batman</a:t>
            </a:r>
            <a:endParaRPr sz="1100"/>
          </a:p>
        </p:txBody>
      </p:sp>
      <p:sp>
        <p:nvSpPr>
          <p:cNvPr id="474" name="Google Shape;474;p3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486" name="Google Shape;486;p3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4: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34: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Para configurar cada nodo ingresamos al directorio “</a:t>
            </a:r>
            <a:r>
              <a:rPr b="1" lang="es-EC"/>
              <a:t>etc/config/</a:t>
            </a:r>
            <a:r>
              <a:rPr b="1" lang="es-EC" sz="1100"/>
              <a:t>wireless</a:t>
            </a:r>
            <a:r>
              <a:rPr lang="es-EC"/>
              <a:t>” </a:t>
            </a:r>
            <a:endParaRPr/>
          </a:p>
          <a:p>
            <a:pPr indent="-317500" lvl="1" marL="914400" rtl="0" algn="l">
              <a:lnSpc>
                <a:spcPct val="100000"/>
              </a:lnSpc>
              <a:spcBef>
                <a:spcPts val="0"/>
              </a:spcBef>
              <a:spcAft>
                <a:spcPts val="0"/>
              </a:spcAft>
              <a:buSzPts val="1400"/>
              <a:buChar char="○"/>
            </a:pPr>
            <a:r>
              <a:rPr lang="es-EC"/>
              <a:t>SSID (Service Set Identifier o Identificador de Conjunto de Servicios) </a:t>
            </a:r>
            <a:endParaRPr/>
          </a:p>
          <a:p>
            <a:pPr indent="-317500" lvl="1" marL="914400" rtl="0" algn="l">
              <a:lnSpc>
                <a:spcPct val="100000"/>
              </a:lnSpc>
              <a:spcBef>
                <a:spcPts val="0"/>
              </a:spcBef>
              <a:spcAft>
                <a:spcPts val="0"/>
              </a:spcAft>
              <a:buSzPts val="1400"/>
              <a:buChar char="○"/>
            </a:pPr>
            <a:r>
              <a:rPr lang="es-EC"/>
              <a:t>BSSID (Basic Service Set Identifier o Identificador Básico de Conjunto de Servicios)</a:t>
            </a:r>
            <a:endParaRPr/>
          </a:p>
          <a:p>
            <a:pPr indent="-317500" lvl="0" marL="457200" rtl="0" algn="l">
              <a:lnSpc>
                <a:spcPct val="100000"/>
              </a:lnSpc>
              <a:spcBef>
                <a:spcPts val="0"/>
              </a:spcBef>
              <a:spcAft>
                <a:spcPts val="0"/>
              </a:spcAft>
              <a:buSzPts val="1400"/>
              <a:buChar char="●"/>
            </a:pPr>
            <a:r>
              <a:rPr lang="es-EC"/>
              <a:t>Ingresamos a “</a:t>
            </a:r>
            <a:r>
              <a:rPr b="1" lang="es-EC"/>
              <a:t>network</a:t>
            </a:r>
            <a:r>
              <a:rPr lang="es-EC"/>
              <a:t>”, donde se creará una interfaz</a:t>
            </a:r>
            <a:endParaRPr/>
          </a:p>
        </p:txBody>
      </p:sp>
      <p:sp>
        <p:nvSpPr>
          <p:cNvPr id="497" name="Google Shape;497;p34: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5: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3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Configurar la interfaz por donde se comunicarán los nodos, esta interfaz es la inalámbrica</a:t>
            </a:r>
            <a:endParaRPr/>
          </a:p>
          <a:p>
            <a:pPr indent="-317500" lvl="0" marL="457200" rtl="0" algn="l">
              <a:lnSpc>
                <a:spcPct val="100000"/>
              </a:lnSpc>
              <a:spcBef>
                <a:spcPts val="0"/>
              </a:spcBef>
              <a:spcAft>
                <a:spcPts val="0"/>
              </a:spcAft>
              <a:buSzPts val="1400"/>
              <a:buChar char="●"/>
            </a:pPr>
            <a:r>
              <a:rPr lang="es-EC"/>
              <a:t>El parámetro </a:t>
            </a:r>
            <a:r>
              <a:rPr b="1" lang="es-EC"/>
              <a:t>MTU(unidad máxima de transferencia) </a:t>
            </a:r>
            <a:r>
              <a:rPr lang="es-EC"/>
              <a:t>se lo modifica con el comando “</a:t>
            </a:r>
            <a:r>
              <a:rPr b="1" lang="es-EC"/>
              <a:t>echo 1532 &gt; /sys/class/net/wlan0-1/mtu</a:t>
            </a:r>
            <a:r>
              <a:rPr lang="es-EC"/>
              <a:t>”</a:t>
            </a:r>
            <a:endParaRPr/>
          </a:p>
          <a:p>
            <a:pPr indent="-317500" lvl="0" marL="457200" rtl="0" algn="l">
              <a:lnSpc>
                <a:spcPct val="100000"/>
              </a:lnSpc>
              <a:spcBef>
                <a:spcPts val="0"/>
              </a:spcBef>
              <a:spcAft>
                <a:spcPts val="0"/>
              </a:spcAft>
              <a:buSzPts val="1400"/>
              <a:buChar char="●"/>
            </a:pPr>
            <a:r>
              <a:rPr lang="es-EC"/>
              <a:t>Se levanta la </a:t>
            </a:r>
            <a:r>
              <a:rPr b="1" lang="es-EC"/>
              <a:t>interfaz </a:t>
            </a:r>
            <a:r>
              <a:rPr lang="es-EC"/>
              <a:t>con el protocolo batman a traves de “</a:t>
            </a:r>
            <a:r>
              <a:rPr b="1" lang="es-EC"/>
              <a:t>echo 1 &gt; /sys/class/net/wlan0-1/batman_adv/mesh_iface</a:t>
            </a:r>
            <a:r>
              <a:rPr lang="es-EC"/>
              <a:t>” y “</a:t>
            </a:r>
            <a:r>
              <a:rPr b="1" lang="es-EC"/>
              <a:t>echo bat0 &gt; /sys/class/net/wlan0-1/batman_adv/mesh_iface</a:t>
            </a:r>
            <a:r>
              <a:rPr lang="es-EC"/>
              <a:t>”</a:t>
            </a:r>
            <a:endParaRPr/>
          </a:p>
          <a:p>
            <a:pPr indent="-317500" lvl="0" marL="457200" rtl="0" algn="l">
              <a:lnSpc>
                <a:spcPct val="100000"/>
              </a:lnSpc>
              <a:spcBef>
                <a:spcPts val="0"/>
              </a:spcBef>
              <a:spcAft>
                <a:spcPts val="0"/>
              </a:spcAft>
              <a:buSzPts val="1400"/>
              <a:buChar char="●"/>
            </a:pPr>
            <a:r>
              <a:rPr lang="es-EC"/>
              <a:t>Los comandos deben ser ejecutados cada vez que se enciendan los nodos, con el script se ejecutan los comandos para la activación de la interfaz bat0 configurada para B.A.T.M.A.N. </a:t>
            </a:r>
            <a:endParaRPr/>
          </a:p>
          <a:p>
            <a:pPr indent="-317500" lvl="0" marL="457200" rtl="0" algn="l">
              <a:lnSpc>
                <a:spcPct val="100000"/>
              </a:lnSpc>
              <a:spcBef>
                <a:spcPts val="0"/>
              </a:spcBef>
              <a:spcAft>
                <a:spcPts val="0"/>
              </a:spcAft>
              <a:buSzPts val="1400"/>
              <a:buChar char="●"/>
            </a:pPr>
            <a:r>
              <a:rPr lang="es-EC"/>
              <a:t>Se ejecuta el comando “</a:t>
            </a:r>
            <a:r>
              <a:rPr b="1" lang="es-EC"/>
              <a:t>batctl o –n</a:t>
            </a:r>
            <a:r>
              <a:rPr lang="es-EC"/>
              <a:t>” que permite analizar la comunicación de los nodos, observando el próximo salto o nodo vecino, por el cual, el protocolo ha definido que es el mejor camino para transmitir la información</a:t>
            </a:r>
            <a:endParaRPr/>
          </a:p>
        </p:txBody>
      </p:sp>
      <p:sp>
        <p:nvSpPr>
          <p:cNvPr id="508" name="Google Shape;508;p3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6: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36: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rPr b="1" lang="es-EC"/>
              <a:t>OpenCV</a:t>
            </a:r>
            <a:r>
              <a:rPr lang="es-EC"/>
              <a:t> pertenece a la categoría "Procesamiento y administración de imágenes" de la pila tecnológica (Una biblioteca- operaciones específicas)</a:t>
            </a:r>
            <a:endParaRPr/>
          </a:p>
          <a:p>
            <a:pPr indent="0" lvl="0" marL="0" rtl="0" algn="l">
              <a:lnSpc>
                <a:spcPct val="100000"/>
              </a:lnSpc>
              <a:spcBef>
                <a:spcPts val="0"/>
              </a:spcBef>
              <a:spcAft>
                <a:spcPts val="0"/>
              </a:spcAft>
              <a:buSzPts val="1400"/>
              <a:buNone/>
            </a:pPr>
            <a:r>
              <a:rPr b="1" lang="es-EC"/>
              <a:t>TensorFlow</a:t>
            </a:r>
            <a:r>
              <a:rPr lang="es-EC"/>
              <a:t> se puede clasificar principalmente en "Herramientas de aprendizaje automático". (Un marco - esqueleto)</a:t>
            </a:r>
            <a:endParaRPr/>
          </a:p>
          <a:p>
            <a:pPr indent="0" lvl="0" marL="0" rtl="0" algn="l">
              <a:lnSpc>
                <a:spcPct val="100000"/>
              </a:lnSpc>
              <a:spcBef>
                <a:spcPts val="0"/>
              </a:spcBef>
              <a:spcAft>
                <a:spcPts val="0"/>
              </a:spcAft>
              <a:buSzPts val="1400"/>
              <a:buNone/>
            </a:pPr>
            <a:r>
              <a:rPr b="1" lang="es-EC"/>
              <a:t>Keras</a:t>
            </a:r>
            <a:r>
              <a:rPr lang="es-EC"/>
              <a:t> es una biblioteca de Redes Neuronales que es capaz de ejecutarse sobre TensorFlow.</a:t>
            </a:r>
            <a:endParaRPr/>
          </a:p>
          <a:p>
            <a:pPr indent="0" lvl="0" marL="0" rtl="0" algn="l">
              <a:lnSpc>
                <a:spcPct val="100000"/>
              </a:lnSpc>
              <a:spcBef>
                <a:spcPts val="0"/>
              </a:spcBef>
              <a:spcAft>
                <a:spcPts val="0"/>
              </a:spcAft>
              <a:buSzPts val="1400"/>
              <a:buNone/>
            </a:pPr>
            <a:r>
              <a:rPr b="1" lang="es-EC"/>
              <a:t>Protocol Buffers</a:t>
            </a:r>
            <a:r>
              <a:rPr lang="es-EC"/>
              <a:t> es una biblioteca que se utiliza para serializar datos estructurados, ayudando a la configuración del modelo y los parámetros de entrenamiento.</a:t>
            </a:r>
            <a:endParaRPr/>
          </a:p>
          <a:p>
            <a:pPr indent="0" lvl="0" marL="0" rtl="0" algn="l">
              <a:lnSpc>
                <a:spcPct val="100000"/>
              </a:lnSpc>
              <a:spcBef>
                <a:spcPts val="0"/>
              </a:spcBef>
              <a:spcAft>
                <a:spcPts val="0"/>
              </a:spcAft>
              <a:buSzPts val="1400"/>
              <a:buNone/>
            </a:pPr>
            <a:r>
              <a:rPr b="1" lang="es-EC"/>
              <a:t>LabelImg </a:t>
            </a:r>
            <a:r>
              <a:rPr lang="es-EC"/>
              <a:t>es la herramienta de anotación gráfica de imágenes.</a:t>
            </a:r>
            <a:endParaRPr/>
          </a:p>
        </p:txBody>
      </p:sp>
      <p:sp>
        <p:nvSpPr>
          <p:cNvPr id="520" name="Google Shape;520;p36: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7: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37: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36" name="Google Shape;536;p37: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8: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38: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rPr lang="es-EC"/>
              <a:t>conda create -n tensorflow pip python=3.9</a:t>
            </a:r>
            <a:endParaRPr/>
          </a:p>
          <a:p>
            <a:pPr indent="0" lvl="0" marL="0" rtl="0" algn="l">
              <a:lnSpc>
                <a:spcPct val="100000"/>
              </a:lnSpc>
              <a:spcBef>
                <a:spcPts val="0"/>
              </a:spcBef>
              <a:spcAft>
                <a:spcPts val="0"/>
              </a:spcAft>
              <a:buSzPts val="1400"/>
              <a:buNone/>
            </a:pPr>
            <a:r>
              <a:rPr lang="es-EC"/>
              <a:t>conda activate tensorflow</a:t>
            </a:r>
            <a:endParaRPr/>
          </a:p>
          <a:p>
            <a:pPr indent="0" lvl="0" marL="0" rtl="0" algn="l">
              <a:lnSpc>
                <a:spcPct val="100000"/>
              </a:lnSpc>
              <a:spcBef>
                <a:spcPts val="0"/>
              </a:spcBef>
              <a:spcAft>
                <a:spcPts val="0"/>
              </a:spcAft>
              <a:buSzPts val="1400"/>
              <a:buNone/>
            </a:pPr>
            <a:r>
              <a:rPr lang="es-EC"/>
              <a:t>pip install --ignore-installed --upgrade tensorflow==2.5.0</a:t>
            </a:r>
            <a:endParaRPr/>
          </a:p>
        </p:txBody>
      </p:sp>
      <p:sp>
        <p:nvSpPr>
          <p:cNvPr id="548" name="Google Shape;548;p38: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9: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3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Esta </a:t>
            </a:r>
            <a:r>
              <a:rPr b="1" lang="es-EC"/>
              <a:t>API </a:t>
            </a:r>
            <a:r>
              <a:rPr lang="es-EC"/>
              <a:t>proporciona un marco de trabajo compilado sobre tensorflow, dando la posibilidad de </a:t>
            </a:r>
            <a:r>
              <a:rPr b="1" lang="es-EC"/>
              <a:t>construir, implementar y entrenar modelos</a:t>
            </a:r>
            <a:r>
              <a:rPr lang="es-EC"/>
              <a:t> de detección de objetos. La API contiene </a:t>
            </a:r>
            <a:r>
              <a:rPr b="1" lang="es-EC"/>
              <a:t>modelos de detección de objetos previamente entrenados</a:t>
            </a:r>
            <a:r>
              <a:rPr lang="es-EC"/>
              <a:t>.</a:t>
            </a:r>
            <a:endParaRPr/>
          </a:p>
          <a:p>
            <a:pPr indent="-317500" lvl="0" marL="457200" rtl="0" algn="l">
              <a:lnSpc>
                <a:spcPct val="100000"/>
              </a:lnSpc>
              <a:spcBef>
                <a:spcPts val="0"/>
              </a:spcBef>
              <a:spcAft>
                <a:spcPts val="0"/>
              </a:spcAft>
              <a:buSzPts val="1400"/>
              <a:buChar char="●"/>
            </a:pPr>
            <a:r>
              <a:rPr lang="es-EC"/>
              <a:t>Repositorio en Github </a:t>
            </a:r>
            <a:r>
              <a:rPr b="1" lang="es-EC"/>
              <a:t>Tensorflow Models</a:t>
            </a:r>
            <a:r>
              <a:rPr lang="es-EC"/>
              <a:t> </a:t>
            </a:r>
            <a:endParaRPr/>
          </a:p>
          <a:p>
            <a:pPr indent="-317500" lvl="0" marL="457200" rtl="0" algn="l">
              <a:lnSpc>
                <a:spcPct val="100000"/>
              </a:lnSpc>
              <a:spcBef>
                <a:spcPts val="0"/>
              </a:spcBef>
              <a:spcAft>
                <a:spcPts val="0"/>
              </a:spcAft>
              <a:buSzPts val="1400"/>
              <a:buChar char="●"/>
            </a:pPr>
            <a:r>
              <a:rPr lang="es-EC"/>
              <a:t>Para</a:t>
            </a:r>
            <a:r>
              <a:rPr b="1" lang="es-EC"/>
              <a:t> instalar la API</a:t>
            </a:r>
            <a:r>
              <a:rPr lang="es-EC"/>
              <a:t> se ingresa a </a:t>
            </a:r>
            <a:r>
              <a:rPr b="1" lang="es-EC"/>
              <a:t>models/research/object_detection/packages/tf2</a:t>
            </a:r>
            <a:r>
              <a:rPr lang="es-EC"/>
              <a:t> y se ejecuta el archivo </a:t>
            </a:r>
            <a:r>
              <a:rPr b="1" lang="es-EC"/>
              <a:t>setup.py</a:t>
            </a:r>
            <a:r>
              <a:rPr lang="es-EC"/>
              <a:t> que contiene la </a:t>
            </a:r>
            <a:r>
              <a:rPr b="1" lang="es-EC"/>
              <a:t>instalación de todas las librerías</a:t>
            </a:r>
            <a:r>
              <a:rPr lang="es-EC"/>
              <a:t> necesarias</a:t>
            </a:r>
            <a:endParaRPr/>
          </a:p>
        </p:txBody>
      </p:sp>
      <p:sp>
        <p:nvSpPr>
          <p:cNvPr id="561" name="Google Shape;561;p3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4: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rPr lang="es-EC"/>
              <a:t>Obtenido de </a:t>
            </a:r>
            <a:r>
              <a:rPr b="1" lang="es-EC"/>
              <a:t>ONEP </a:t>
            </a:r>
            <a:r>
              <a:rPr lang="es-EC"/>
              <a:t>artículo “</a:t>
            </a:r>
            <a:r>
              <a:rPr b="1" lang="es-EC"/>
              <a:t>Reciclaje de plástico: el sector está listo para un nuevo impulso</a:t>
            </a:r>
            <a:r>
              <a:rPr lang="es-EC"/>
              <a:t>, 2019” </a:t>
            </a:r>
            <a:endParaRPr/>
          </a:p>
        </p:txBody>
      </p:sp>
      <p:sp>
        <p:nvSpPr>
          <p:cNvPr id="104" name="Google Shape;104;p4: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0: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4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574" name="Google Shape;574;p4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1: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4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b="1" lang="es-EC"/>
              <a:t>LabelImg </a:t>
            </a:r>
            <a:r>
              <a:rPr lang="es-EC"/>
              <a:t>permite escoger diferentes </a:t>
            </a:r>
            <a:r>
              <a:rPr b="1" lang="es-EC"/>
              <a:t>formatos de etiquetado</a:t>
            </a:r>
            <a:r>
              <a:rPr lang="es-EC"/>
              <a:t>, pero </a:t>
            </a:r>
            <a:r>
              <a:rPr b="1" lang="es-EC"/>
              <a:t>Tensorflow </a:t>
            </a:r>
            <a:r>
              <a:rPr lang="es-EC"/>
              <a:t>admite el formato </a:t>
            </a:r>
            <a:r>
              <a:rPr b="1" lang="es-EC"/>
              <a:t>Pascal VO</a:t>
            </a:r>
            <a:r>
              <a:rPr lang="es-EC"/>
              <a:t>C (conjunto de datos que permite construir y evaluar algoritmos para clasificación de imágenes, detección de objetos y segmentación)</a:t>
            </a:r>
            <a:endParaRPr/>
          </a:p>
          <a:p>
            <a:pPr indent="-317500" lvl="0" marL="457200" rtl="0" algn="l">
              <a:lnSpc>
                <a:spcPct val="100000"/>
              </a:lnSpc>
              <a:spcBef>
                <a:spcPts val="0"/>
              </a:spcBef>
              <a:spcAft>
                <a:spcPts val="0"/>
              </a:spcAft>
              <a:buSzPts val="1400"/>
              <a:buChar char="●"/>
            </a:pPr>
            <a:r>
              <a:rPr lang="es-EC"/>
              <a:t>Para el </a:t>
            </a:r>
            <a:r>
              <a:rPr b="1" lang="es-EC"/>
              <a:t>entrenamiento</a:t>
            </a:r>
            <a:r>
              <a:rPr lang="es-EC"/>
              <a:t>, </a:t>
            </a:r>
            <a:r>
              <a:rPr b="1" lang="es-EC"/>
              <a:t>Tensorflow </a:t>
            </a:r>
            <a:r>
              <a:rPr lang="es-EC"/>
              <a:t>necesita de un </a:t>
            </a:r>
            <a:r>
              <a:rPr b="1" lang="es-EC"/>
              <a:t>mapa de etiquetas</a:t>
            </a:r>
            <a:r>
              <a:rPr lang="es-EC"/>
              <a:t> con formato </a:t>
            </a:r>
            <a:r>
              <a:rPr b="1" lang="es-EC"/>
              <a:t>pbtxt </a:t>
            </a:r>
            <a:r>
              <a:rPr lang="es-EC"/>
              <a:t>(Archivo de texto grafico de TensorFlow) este mapa es el que asigna las etiquetas con </a:t>
            </a:r>
            <a:r>
              <a:rPr b="1" lang="es-EC"/>
              <a:t>valores enteros</a:t>
            </a:r>
            <a:r>
              <a:rPr lang="es-EC"/>
              <a:t>.</a:t>
            </a:r>
            <a:endParaRPr/>
          </a:p>
        </p:txBody>
      </p:sp>
      <p:sp>
        <p:nvSpPr>
          <p:cNvPr id="587" name="Google Shape;587;p4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2: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4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Convertir los datos en un </a:t>
            </a:r>
            <a:r>
              <a:rPr b="1" lang="es-EC"/>
              <a:t>registro</a:t>
            </a:r>
            <a:r>
              <a:rPr lang="es-EC"/>
              <a:t>. Crear los archivos en el formato propio de </a:t>
            </a:r>
            <a:r>
              <a:rPr b="1" lang="es-EC"/>
              <a:t>Tensorflow TFRecord </a:t>
            </a:r>
            <a:r>
              <a:rPr lang="es-EC"/>
              <a:t>(Formato para almacenar una secuencia de registros binarios).</a:t>
            </a:r>
            <a:endParaRPr/>
          </a:p>
          <a:p>
            <a:pPr indent="-317500" lvl="0" marL="457200" rtl="0" algn="l">
              <a:lnSpc>
                <a:spcPct val="100000"/>
              </a:lnSpc>
              <a:spcBef>
                <a:spcPts val="0"/>
              </a:spcBef>
              <a:spcAft>
                <a:spcPts val="0"/>
              </a:spcAft>
              <a:buSzPts val="1400"/>
              <a:buChar char="●"/>
            </a:pPr>
            <a:r>
              <a:rPr lang="es-EC"/>
              <a:t>La </a:t>
            </a:r>
            <a:r>
              <a:rPr b="1" lang="es-EC"/>
              <a:t>API</a:t>
            </a:r>
            <a:r>
              <a:rPr lang="es-EC"/>
              <a:t> de Tensoflow contiene un </a:t>
            </a:r>
            <a:r>
              <a:rPr b="1" lang="es-EC"/>
              <a:t>script </a:t>
            </a:r>
            <a:r>
              <a:rPr lang="es-EC"/>
              <a:t>que permite recorrer los archivos de tipo “.</a:t>
            </a:r>
            <a:r>
              <a:rPr b="1" lang="es-EC"/>
              <a:t>xml</a:t>
            </a:r>
            <a:r>
              <a:rPr lang="es-EC"/>
              <a:t>” y así generar el archivo de registro.</a:t>
            </a:r>
            <a:endParaRPr/>
          </a:p>
        </p:txBody>
      </p:sp>
      <p:sp>
        <p:nvSpPr>
          <p:cNvPr id="601" name="Google Shape;601;p4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4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b="1" lang="es-EC"/>
              <a:t>Tensorflow </a:t>
            </a:r>
            <a:r>
              <a:rPr lang="es-EC"/>
              <a:t>contiene varios </a:t>
            </a:r>
            <a:r>
              <a:rPr b="1" lang="es-EC"/>
              <a:t>modelos </a:t>
            </a:r>
            <a:r>
              <a:rPr lang="es-EC"/>
              <a:t>muy eficientes, el recomendado es el modelo </a:t>
            </a:r>
            <a:r>
              <a:rPr b="1" lang="es-EC"/>
              <a:t>SSD ResNet50 V1 FPN 640x640</a:t>
            </a:r>
            <a:r>
              <a:rPr lang="es-EC"/>
              <a:t>,por su relación </a:t>
            </a:r>
            <a:r>
              <a:rPr b="1" lang="es-EC"/>
              <a:t>rendimiento – velocidad</a:t>
            </a:r>
            <a:r>
              <a:rPr lang="es-EC"/>
              <a:t> es buena teniendo en cuenta los </a:t>
            </a:r>
            <a:r>
              <a:rPr b="1" lang="es-EC"/>
              <a:t>recursos</a:t>
            </a:r>
            <a:r>
              <a:rPr lang="es-EC"/>
              <a:t>.</a:t>
            </a:r>
            <a:endParaRPr/>
          </a:p>
          <a:p>
            <a:pPr indent="-317500" lvl="0" marL="457200" rtl="0" algn="l">
              <a:lnSpc>
                <a:spcPct val="100000"/>
              </a:lnSpc>
              <a:spcBef>
                <a:spcPts val="0"/>
              </a:spcBef>
              <a:spcAft>
                <a:spcPts val="0"/>
              </a:spcAft>
              <a:buSzPts val="1400"/>
              <a:buChar char="●"/>
            </a:pPr>
            <a:r>
              <a:rPr lang="es-EC"/>
              <a:t>El modelo se lo puede descargar del repositorio de </a:t>
            </a:r>
            <a:r>
              <a:rPr b="1" lang="es-EC"/>
              <a:t>Github “TensorFlow 2 Detection Model Zoo”</a:t>
            </a:r>
            <a:endParaRPr b="1"/>
          </a:p>
        </p:txBody>
      </p:sp>
      <p:sp>
        <p:nvSpPr>
          <p:cNvPr id="615" name="Google Shape;615;p4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4: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44: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b="1" lang="es-EC"/>
              <a:t>Num_classes</a:t>
            </a:r>
            <a:r>
              <a:rPr lang="es-EC"/>
              <a:t>: Número de clases</a:t>
            </a:r>
            <a:endParaRPr/>
          </a:p>
          <a:p>
            <a:pPr indent="-317500" lvl="0" marL="457200" rtl="0" algn="l">
              <a:lnSpc>
                <a:spcPct val="100000"/>
              </a:lnSpc>
              <a:spcBef>
                <a:spcPts val="0"/>
              </a:spcBef>
              <a:spcAft>
                <a:spcPts val="0"/>
              </a:spcAft>
              <a:buSzPts val="1400"/>
              <a:buChar char="●"/>
            </a:pPr>
            <a:r>
              <a:rPr b="1" lang="es-EC"/>
              <a:t>batch_size: </a:t>
            </a:r>
            <a:r>
              <a:rPr lang="es-EC"/>
              <a:t>Número de muestras que se pasan al algoritmo en cada iteración de aprendizaje</a:t>
            </a:r>
            <a:endParaRPr/>
          </a:p>
          <a:p>
            <a:pPr indent="-317500" lvl="0" marL="457200" rtl="0" algn="l">
              <a:lnSpc>
                <a:spcPct val="100000"/>
              </a:lnSpc>
              <a:spcBef>
                <a:spcPts val="0"/>
              </a:spcBef>
              <a:spcAft>
                <a:spcPts val="0"/>
              </a:spcAft>
              <a:buSzPts val="1400"/>
              <a:buChar char="●"/>
            </a:pPr>
            <a:r>
              <a:rPr b="1" lang="es-EC"/>
              <a:t>fine_tune_checkpoint:</a:t>
            </a:r>
            <a:r>
              <a:rPr lang="es-EC"/>
              <a:t> Se especifica la ruta al punto de control del modelo pre-entrenado</a:t>
            </a:r>
            <a:endParaRPr/>
          </a:p>
          <a:p>
            <a:pPr indent="-317500" lvl="0" marL="457200" rtl="0" algn="l">
              <a:lnSpc>
                <a:spcPct val="100000"/>
              </a:lnSpc>
              <a:spcBef>
                <a:spcPts val="0"/>
              </a:spcBef>
              <a:spcAft>
                <a:spcPts val="0"/>
              </a:spcAft>
              <a:buSzPts val="1400"/>
              <a:buChar char="●"/>
            </a:pPr>
            <a:r>
              <a:rPr b="1" lang="es-EC"/>
              <a:t>label_map_path:</a:t>
            </a:r>
            <a:r>
              <a:rPr lang="es-EC"/>
              <a:t> Se especifica la ruta del archivo del mapa de etiquetas</a:t>
            </a:r>
            <a:endParaRPr/>
          </a:p>
          <a:p>
            <a:pPr indent="-317500" lvl="0" marL="457200" rtl="0" algn="l">
              <a:lnSpc>
                <a:spcPct val="100000"/>
              </a:lnSpc>
              <a:spcBef>
                <a:spcPts val="0"/>
              </a:spcBef>
              <a:spcAft>
                <a:spcPts val="0"/>
              </a:spcAft>
              <a:buSzPts val="1400"/>
              <a:buChar char="●"/>
            </a:pPr>
            <a:r>
              <a:rPr b="1" lang="es-EC"/>
              <a:t>input_path:</a:t>
            </a:r>
            <a:r>
              <a:rPr lang="es-EC"/>
              <a:t> Se especifica la ruta al archivo de entrenamiento TFRecord</a:t>
            </a:r>
            <a:endParaRPr/>
          </a:p>
        </p:txBody>
      </p:sp>
      <p:sp>
        <p:nvSpPr>
          <p:cNvPr id="628" name="Google Shape;628;p44: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5: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4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Con el</a:t>
            </a:r>
            <a:r>
              <a:rPr b="1" lang="es-EC"/>
              <a:t> script model_main_tf2.py</a:t>
            </a:r>
            <a:r>
              <a:rPr lang="es-EC"/>
              <a:t> se inicia el entrenamiento</a:t>
            </a:r>
            <a:endParaRPr/>
          </a:p>
          <a:p>
            <a:pPr indent="-317500" lvl="0" marL="457200" rtl="0" algn="l">
              <a:lnSpc>
                <a:spcPct val="100000"/>
              </a:lnSpc>
              <a:spcBef>
                <a:spcPts val="0"/>
              </a:spcBef>
              <a:spcAft>
                <a:spcPts val="0"/>
              </a:spcAft>
              <a:buSzPts val="1400"/>
              <a:buChar char="●"/>
            </a:pPr>
            <a:r>
              <a:rPr lang="es-EC"/>
              <a:t>Como </a:t>
            </a:r>
            <a:r>
              <a:rPr b="1" lang="es-EC"/>
              <a:t>salida</a:t>
            </a:r>
            <a:r>
              <a:rPr lang="es-EC"/>
              <a:t> de entrenamiento se tiene </a:t>
            </a:r>
            <a:r>
              <a:rPr b="1" lang="es-EC"/>
              <a:t>cada 100</a:t>
            </a:r>
            <a:r>
              <a:rPr lang="es-EC"/>
              <a:t>, ya que esto viene de forma predeterminada en el archivo de configuración.</a:t>
            </a:r>
            <a:endParaRPr/>
          </a:p>
          <a:p>
            <a:pPr indent="-317500" lvl="0" marL="457200" rtl="0" algn="l">
              <a:lnSpc>
                <a:spcPct val="100000"/>
              </a:lnSpc>
              <a:spcBef>
                <a:spcPts val="0"/>
              </a:spcBef>
              <a:spcAft>
                <a:spcPts val="0"/>
              </a:spcAft>
              <a:buSzPts val="1400"/>
              <a:buChar char="●"/>
            </a:pPr>
            <a:r>
              <a:rPr lang="es-EC"/>
              <a:t>El </a:t>
            </a:r>
            <a:r>
              <a:rPr b="1" lang="es-EC"/>
              <a:t>entrenamiento </a:t>
            </a:r>
            <a:r>
              <a:rPr lang="es-EC"/>
              <a:t>puede alcanzar un valor en su </a:t>
            </a:r>
            <a:r>
              <a:rPr b="1" lang="es-EC"/>
              <a:t>pérdida total</a:t>
            </a:r>
            <a:r>
              <a:rPr lang="es-EC"/>
              <a:t> de entre </a:t>
            </a:r>
            <a:r>
              <a:rPr b="1" lang="es-EC"/>
              <a:t>1 a 1.5</a:t>
            </a:r>
            <a:r>
              <a:rPr lang="es-EC"/>
              <a:t> si se quiere lograr un buen resultado, si la </a:t>
            </a:r>
            <a:r>
              <a:rPr b="1" lang="es-EC"/>
              <a:t>pérdida </a:t>
            </a:r>
            <a:r>
              <a:rPr lang="es-EC"/>
              <a:t>es muy </a:t>
            </a:r>
            <a:r>
              <a:rPr b="1" lang="es-EC"/>
              <a:t>baja </a:t>
            </a:r>
            <a:r>
              <a:rPr lang="es-EC"/>
              <a:t>puede que el modelo se </a:t>
            </a:r>
            <a:r>
              <a:rPr b="1" lang="es-EC"/>
              <a:t>sobreajuste</a:t>
            </a:r>
            <a:endParaRPr b="1"/>
          </a:p>
        </p:txBody>
      </p:sp>
      <p:sp>
        <p:nvSpPr>
          <p:cNvPr id="641" name="Google Shape;641;p4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6: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46: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Se </a:t>
            </a:r>
            <a:r>
              <a:rPr b="1" lang="es-EC"/>
              <a:t>extrae el gráfico de inferencia</a:t>
            </a:r>
            <a:r>
              <a:rPr lang="es-EC"/>
              <a:t> del modelo entrenado, mediante el script “</a:t>
            </a:r>
            <a:r>
              <a:rPr b="1" lang="es-EC"/>
              <a:t>exporter_main_v2.py</a:t>
            </a:r>
            <a:r>
              <a:rPr lang="es-EC"/>
              <a:t>” </a:t>
            </a:r>
            <a:endParaRPr/>
          </a:p>
          <a:p>
            <a:pPr indent="-317500" lvl="0" marL="457200" rtl="0" algn="l">
              <a:lnSpc>
                <a:spcPct val="100000"/>
              </a:lnSpc>
              <a:spcBef>
                <a:spcPts val="0"/>
              </a:spcBef>
              <a:spcAft>
                <a:spcPts val="0"/>
              </a:spcAft>
              <a:buSzPts val="1400"/>
              <a:buChar char="●"/>
            </a:pPr>
            <a:r>
              <a:rPr lang="es-EC"/>
              <a:t>Los archivos que se generan con la exportación son los </a:t>
            </a:r>
            <a:endParaRPr/>
          </a:p>
          <a:p>
            <a:pPr indent="-317500" lvl="1" marL="914400" rtl="0" algn="l">
              <a:lnSpc>
                <a:spcPct val="100000"/>
              </a:lnSpc>
              <a:spcBef>
                <a:spcPts val="0"/>
              </a:spcBef>
              <a:spcAft>
                <a:spcPts val="0"/>
              </a:spcAft>
              <a:buSzPts val="1400"/>
              <a:buChar char="○"/>
            </a:pPr>
            <a:r>
              <a:rPr b="1" lang="es-EC"/>
              <a:t>checkpoint: </a:t>
            </a:r>
            <a:r>
              <a:rPr lang="es-EC"/>
              <a:t>archivos para entrenar desde ese punto</a:t>
            </a:r>
            <a:endParaRPr/>
          </a:p>
          <a:p>
            <a:pPr indent="-317500" lvl="1" marL="914400" rtl="0" algn="l">
              <a:lnSpc>
                <a:spcPct val="100000"/>
              </a:lnSpc>
              <a:spcBef>
                <a:spcPts val="0"/>
              </a:spcBef>
              <a:spcAft>
                <a:spcPts val="0"/>
              </a:spcAft>
              <a:buSzPts val="1400"/>
              <a:buChar char="○"/>
            </a:pPr>
            <a:r>
              <a:rPr b="1" lang="es-EC"/>
              <a:t>saved model: </a:t>
            </a:r>
            <a:r>
              <a:rPr lang="es-EC"/>
              <a:t>modelo exportado</a:t>
            </a:r>
            <a:endParaRPr/>
          </a:p>
          <a:p>
            <a:pPr indent="-317500" lvl="1" marL="914400" rtl="0" algn="l">
              <a:lnSpc>
                <a:spcPct val="100000"/>
              </a:lnSpc>
              <a:spcBef>
                <a:spcPts val="0"/>
              </a:spcBef>
              <a:spcAft>
                <a:spcPts val="0"/>
              </a:spcAft>
              <a:buSzPts val="1400"/>
              <a:buChar char="○"/>
            </a:pPr>
            <a:r>
              <a:rPr b="1" lang="es-EC"/>
              <a:t> Config: </a:t>
            </a:r>
            <a:r>
              <a:rPr lang="es-EC"/>
              <a:t>parámetros para volver a entrenar el modelo</a:t>
            </a:r>
            <a:endParaRPr/>
          </a:p>
        </p:txBody>
      </p:sp>
      <p:sp>
        <p:nvSpPr>
          <p:cNvPr id="654" name="Google Shape;654;p46: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47: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47: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El </a:t>
            </a:r>
            <a:r>
              <a:rPr b="1" lang="es-EC"/>
              <a:t>script </a:t>
            </a:r>
            <a:r>
              <a:rPr lang="es-EC"/>
              <a:t>es en base al repositorio de </a:t>
            </a:r>
            <a:r>
              <a:rPr b="1" lang="es-EC"/>
              <a:t>Github “Training-a-Custom-TensorFlow-2.X-Object-Detector”</a:t>
            </a:r>
            <a:r>
              <a:rPr lang="es-EC"/>
              <a:t> redactado por </a:t>
            </a:r>
            <a:r>
              <a:rPr b="1" lang="es-EC"/>
              <a:t>Armaan Priyadarshan</a:t>
            </a:r>
            <a:r>
              <a:rPr lang="es-EC"/>
              <a:t> (2020)</a:t>
            </a:r>
            <a:endParaRPr/>
          </a:p>
          <a:p>
            <a:pPr indent="-317500" lvl="0" marL="457200" rtl="0" algn="l">
              <a:lnSpc>
                <a:spcPct val="100000"/>
              </a:lnSpc>
              <a:spcBef>
                <a:spcPts val="0"/>
              </a:spcBef>
              <a:spcAft>
                <a:spcPts val="0"/>
              </a:spcAft>
              <a:buSzPts val="1400"/>
              <a:buChar char="●"/>
            </a:pPr>
            <a:r>
              <a:rPr lang="es-EC"/>
              <a:t>Especificar la </a:t>
            </a:r>
            <a:r>
              <a:rPr b="1" lang="es-EC"/>
              <a:t>ruta de acceso al modelo</a:t>
            </a:r>
            <a:r>
              <a:rPr lang="es-EC"/>
              <a:t>, estos cambios se realizan sobre los argumentos de la variable </a:t>
            </a:r>
            <a:r>
              <a:rPr b="1" lang="es-EC"/>
              <a:t>“model”</a:t>
            </a:r>
            <a:r>
              <a:rPr lang="es-EC"/>
              <a:t> y </a:t>
            </a:r>
            <a:r>
              <a:rPr b="1" lang="es-EC"/>
              <a:t>“labels”</a:t>
            </a:r>
            <a:r>
              <a:rPr lang="es-EC"/>
              <a:t>. </a:t>
            </a:r>
            <a:endParaRPr/>
          </a:p>
          <a:p>
            <a:pPr indent="-317500" lvl="1" marL="914400" rtl="0" algn="l">
              <a:lnSpc>
                <a:spcPct val="100000"/>
              </a:lnSpc>
              <a:spcBef>
                <a:spcPts val="0"/>
              </a:spcBef>
              <a:spcAft>
                <a:spcPts val="0"/>
              </a:spcAft>
              <a:buSzPts val="1400"/>
              <a:buChar char="○"/>
            </a:pPr>
            <a:r>
              <a:rPr lang="es-EC"/>
              <a:t>Carpeta en la que se encuentra el modelo guardado</a:t>
            </a:r>
            <a:endParaRPr/>
          </a:p>
          <a:p>
            <a:pPr indent="-317500" lvl="1" marL="914400" rtl="0" algn="l">
              <a:lnSpc>
                <a:spcPct val="100000"/>
              </a:lnSpc>
              <a:spcBef>
                <a:spcPts val="0"/>
              </a:spcBef>
              <a:spcAft>
                <a:spcPts val="0"/>
              </a:spcAft>
              <a:buSzPts val="1400"/>
              <a:buChar char="○"/>
            </a:pPr>
            <a:r>
              <a:rPr lang="es-EC"/>
              <a:t>Dónde se encuentra el mapa de etiquetas</a:t>
            </a:r>
            <a:endParaRPr/>
          </a:p>
        </p:txBody>
      </p:sp>
      <p:sp>
        <p:nvSpPr>
          <p:cNvPr id="667" name="Google Shape;667;p47: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8: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48: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680" name="Google Shape;680;p48: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49: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4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693" name="Google Shape;693;p4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15000"/>
              </a:lnSpc>
              <a:spcBef>
                <a:spcPts val="0"/>
              </a:spcBef>
              <a:spcAft>
                <a:spcPts val="0"/>
              </a:spcAft>
              <a:buSzPts val="1400"/>
              <a:buNone/>
            </a:pPr>
            <a:r>
              <a:rPr b="1" lang="es-EC">
                <a:latin typeface="Arial"/>
                <a:ea typeface="Arial"/>
                <a:cs typeface="Arial"/>
                <a:sym typeface="Arial"/>
              </a:rPr>
              <a:t>REP:</a:t>
            </a:r>
            <a:r>
              <a:rPr lang="es-EC">
                <a:latin typeface="Arial"/>
                <a:ea typeface="Arial"/>
                <a:cs typeface="Arial"/>
                <a:sym typeface="Arial"/>
              </a:rPr>
              <a:t> Responsabilidad Extendida del Productor, obtenido de “Perspectiva de la Gestión de Residuos en América Latina y el Caribe, 2018, p. 81”</a:t>
            </a:r>
            <a:endParaRPr>
              <a:latin typeface="Arial"/>
              <a:ea typeface="Arial"/>
              <a:cs typeface="Arial"/>
              <a:sym typeface="Arial"/>
            </a:endParaRPr>
          </a:p>
          <a:p>
            <a:pPr indent="0" lvl="0" marL="0" rtl="0" algn="l">
              <a:lnSpc>
                <a:spcPct val="115000"/>
              </a:lnSpc>
              <a:spcBef>
                <a:spcPts val="0"/>
              </a:spcBef>
              <a:spcAft>
                <a:spcPts val="0"/>
              </a:spcAft>
              <a:buSzPts val="1400"/>
              <a:buNone/>
            </a:pPr>
            <a:r>
              <a:rPr b="1" lang="es-EC">
                <a:latin typeface="Arial"/>
                <a:ea typeface="Arial"/>
                <a:cs typeface="Arial"/>
                <a:sym typeface="Arial"/>
              </a:rPr>
              <a:t>Estadísticas</a:t>
            </a:r>
            <a:r>
              <a:rPr lang="es-EC">
                <a:latin typeface="Arial"/>
                <a:ea typeface="Arial"/>
                <a:cs typeface="Arial"/>
                <a:sym typeface="Arial"/>
              </a:rPr>
              <a:t> de la </a:t>
            </a:r>
            <a:r>
              <a:rPr b="1" lang="es-EC">
                <a:latin typeface="Arial"/>
                <a:ea typeface="Arial"/>
                <a:cs typeface="Arial"/>
                <a:sym typeface="Arial"/>
              </a:rPr>
              <a:t>provincia </a:t>
            </a:r>
            <a:r>
              <a:rPr lang="es-EC">
                <a:latin typeface="Arial"/>
                <a:ea typeface="Arial"/>
                <a:cs typeface="Arial"/>
                <a:sym typeface="Arial"/>
              </a:rPr>
              <a:t>obtenido de “</a:t>
            </a:r>
            <a:r>
              <a:rPr b="1" lang="es-EC">
                <a:latin typeface="Arial"/>
                <a:ea typeface="Arial"/>
                <a:cs typeface="Arial"/>
                <a:sym typeface="Arial"/>
              </a:rPr>
              <a:t>Gobierno Autónomo Descentralizado Provincial de Santo Domingo de los Tsáchilas</a:t>
            </a:r>
            <a:r>
              <a:rPr lang="es-EC">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0"/>
              </a:spcBef>
              <a:spcAft>
                <a:spcPts val="0"/>
              </a:spcAft>
              <a:buSzPts val="1400"/>
              <a:buNone/>
            </a:pPr>
            <a:r>
              <a:rPr b="1" lang="es-EC">
                <a:latin typeface="Arial"/>
                <a:ea typeface="Arial"/>
                <a:cs typeface="Arial"/>
                <a:sym typeface="Arial"/>
              </a:rPr>
              <a:t>Estadísticas</a:t>
            </a:r>
            <a:r>
              <a:rPr lang="es-EC">
                <a:latin typeface="Arial"/>
                <a:ea typeface="Arial"/>
                <a:cs typeface="Arial"/>
                <a:sym typeface="Arial"/>
              </a:rPr>
              <a:t> de la </a:t>
            </a:r>
            <a:r>
              <a:rPr b="1" lang="es-EC">
                <a:latin typeface="Arial"/>
                <a:ea typeface="Arial"/>
                <a:cs typeface="Arial"/>
                <a:sym typeface="Arial"/>
              </a:rPr>
              <a:t>parroquia </a:t>
            </a:r>
            <a:r>
              <a:rPr lang="es-EC">
                <a:latin typeface="Arial"/>
                <a:ea typeface="Arial"/>
                <a:cs typeface="Arial"/>
                <a:sym typeface="Arial"/>
              </a:rPr>
              <a:t>obtenido de “</a:t>
            </a:r>
            <a:r>
              <a:rPr b="1" lang="es-EC">
                <a:latin typeface="Arial"/>
                <a:ea typeface="Arial"/>
                <a:cs typeface="Arial"/>
                <a:sym typeface="Arial"/>
              </a:rPr>
              <a:t>Plan de Desarrollo y Ordenamiento Territorial de Luz de América 2030</a:t>
            </a:r>
            <a:r>
              <a:rPr lang="es-EC">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0"/>
              </a:spcBef>
              <a:spcAft>
                <a:spcPts val="0"/>
              </a:spcAft>
              <a:buSzPts val="1400"/>
              <a:buNone/>
            </a:pPr>
            <a:r>
              <a:t/>
            </a:r>
            <a:endParaRPr sz="1400">
              <a:solidFill>
                <a:srgbClr val="595959"/>
              </a:solidFill>
              <a:latin typeface="Arial"/>
              <a:ea typeface="Arial"/>
              <a:cs typeface="Arial"/>
              <a:sym typeface="Arial"/>
            </a:endParaRPr>
          </a:p>
        </p:txBody>
      </p:sp>
      <p:sp>
        <p:nvSpPr>
          <p:cNvPr id="116" name="Google Shape;116;p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50: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5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La encuesta ha sido </a:t>
            </a:r>
            <a:r>
              <a:rPr b="1" lang="es-EC"/>
              <a:t>distribuida </a:t>
            </a:r>
            <a:r>
              <a:rPr lang="es-EC"/>
              <a:t>en la población de la parroquia </a:t>
            </a:r>
            <a:r>
              <a:rPr b="1" lang="es-EC"/>
              <a:t>Luz de América</a:t>
            </a:r>
            <a:r>
              <a:rPr lang="es-EC"/>
              <a:t> de la provincia de Santo Domingo de los Tsáchilas</a:t>
            </a:r>
            <a:endParaRPr/>
          </a:p>
          <a:p>
            <a:pPr indent="-317500" lvl="0" marL="457200" rtl="0" algn="l">
              <a:lnSpc>
                <a:spcPct val="100000"/>
              </a:lnSpc>
              <a:spcBef>
                <a:spcPts val="0"/>
              </a:spcBef>
              <a:spcAft>
                <a:spcPts val="0"/>
              </a:spcAft>
              <a:buSzPts val="1400"/>
              <a:buChar char="●"/>
            </a:pPr>
            <a:r>
              <a:rPr lang="es-EC"/>
              <a:t>Se puede observar que los </a:t>
            </a:r>
            <a:r>
              <a:rPr b="1" lang="es-EC"/>
              <a:t>productos más consumidos</a:t>
            </a:r>
            <a:r>
              <a:rPr lang="es-EC"/>
              <a:t> son las</a:t>
            </a:r>
            <a:r>
              <a:rPr b="1" lang="es-EC"/>
              <a:t> fundas o bolsas plásticas y las botellas plásticas</a:t>
            </a:r>
            <a:endParaRPr b="1"/>
          </a:p>
        </p:txBody>
      </p:sp>
      <p:sp>
        <p:nvSpPr>
          <p:cNvPr id="705" name="Google Shape;705;p5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51: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51: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El principal </a:t>
            </a:r>
            <a:r>
              <a:rPr b="1" lang="es-EC"/>
              <a:t>problema </a:t>
            </a:r>
            <a:r>
              <a:rPr lang="es-EC"/>
              <a:t>de esta </a:t>
            </a:r>
            <a:r>
              <a:rPr b="1" lang="es-EC"/>
              <a:t>población </a:t>
            </a:r>
            <a:r>
              <a:rPr lang="es-EC"/>
              <a:t>es el poco hábito que se tiene acerca de la </a:t>
            </a:r>
            <a:r>
              <a:rPr b="1" lang="es-EC"/>
              <a:t>clasificación de residuos en el hogar</a:t>
            </a:r>
            <a:endParaRPr b="1"/>
          </a:p>
          <a:p>
            <a:pPr indent="-317500" lvl="0" marL="457200" rtl="0" algn="l">
              <a:lnSpc>
                <a:spcPct val="100000"/>
              </a:lnSpc>
              <a:spcBef>
                <a:spcPts val="0"/>
              </a:spcBef>
              <a:spcAft>
                <a:spcPts val="0"/>
              </a:spcAft>
              <a:buSzPts val="1400"/>
              <a:buChar char="●"/>
            </a:pPr>
            <a:r>
              <a:rPr lang="es-EC"/>
              <a:t>En los hogares si se separa los residuos plásticos de la basura común que se genera y estos son principalmente reutilizados en el hogar</a:t>
            </a:r>
            <a:endParaRPr/>
          </a:p>
          <a:p>
            <a:pPr indent="-317500" lvl="0" marL="457200" rtl="0" algn="l">
              <a:lnSpc>
                <a:spcPct val="100000"/>
              </a:lnSpc>
              <a:spcBef>
                <a:spcPts val="0"/>
              </a:spcBef>
              <a:spcAft>
                <a:spcPts val="0"/>
              </a:spcAft>
              <a:buSzPts val="1400"/>
              <a:buChar char="●"/>
            </a:pPr>
            <a:r>
              <a:rPr lang="es-EC"/>
              <a:t>Los residuos más </a:t>
            </a:r>
            <a:r>
              <a:rPr b="1" lang="es-EC"/>
              <a:t>clasificados </a:t>
            </a:r>
            <a:r>
              <a:rPr lang="es-EC"/>
              <a:t>son las </a:t>
            </a:r>
            <a:r>
              <a:rPr b="1" lang="es-EC"/>
              <a:t>botellas plásticas y las fundas o bolsas plásticas</a:t>
            </a:r>
            <a:endParaRPr b="1"/>
          </a:p>
        </p:txBody>
      </p:sp>
      <p:sp>
        <p:nvSpPr>
          <p:cNvPr id="718" name="Google Shape;718;p51: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2: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52: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La finalidad del presente proyecto de tesis es desarrollar las bases tecnológicas para su utilización en dicho proyecto de vinculación</a:t>
            </a:r>
            <a:endParaRPr/>
          </a:p>
        </p:txBody>
      </p:sp>
      <p:sp>
        <p:nvSpPr>
          <p:cNvPr id="731" name="Google Shape;731;p52: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3: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53: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lang="es-EC"/>
              <a:t>El </a:t>
            </a:r>
            <a:r>
              <a:rPr b="1" lang="es-EC"/>
              <a:t>diseño de la red</a:t>
            </a:r>
            <a:r>
              <a:rPr lang="es-EC"/>
              <a:t> servirán como base para los trabajos futuros sobre el proyecto y por consiguiente la implementación de los puntos inteligentes en la zona determinada como parte del proyecto de vinculación NEWPLAST</a:t>
            </a:r>
            <a:endParaRPr/>
          </a:p>
          <a:p>
            <a:pPr indent="-317500" lvl="0" marL="457200" rtl="0" algn="l">
              <a:lnSpc>
                <a:spcPct val="100000"/>
              </a:lnSpc>
              <a:spcBef>
                <a:spcPts val="0"/>
              </a:spcBef>
              <a:spcAft>
                <a:spcPts val="0"/>
              </a:spcAft>
              <a:buSzPts val="1400"/>
              <a:buChar char="●"/>
            </a:pPr>
            <a:r>
              <a:rPr lang="es-EC"/>
              <a:t>Se pudo determinar que las Raspberry Pi 3 B+ con las que se contaba no eran compatibles para ser implementadas como nodos de la red mallada ya que estas no cuentan con soporte 802.11s o IBSS ("ad hoc") para configurar una malla.</a:t>
            </a:r>
            <a:endParaRPr/>
          </a:p>
        </p:txBody>
      </p:sp>
      <p:sp>
        <p:nvSpPr>
          <p:cNvPr id="742" name="Google Shape;742;p53: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ee2a1c0e8e_0_25: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gee2a1c0e8e_0_2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317500" lvl="0" marL="457200" rtl="0" algn="l">
              <a:lnSpc>
                <a:spcPct val="100000"/>
              </a:lnSpc>
              <a:spcBef>
                <a:spcPts val="0"/>
              </a:spcBef>
              <a:spcAft>
                <a:spcPts val="0"/>
              </a:spcAft>
              <a:buSzPts val="1400"/>
              <a:buChar char="●"/>
            </a:pPr>
            <a:r>
              <a:rPr b="1" lang="es-EC"/>
              <a:t>Tensorflow </a:t>
            </a:r>
            <a:r>
              <a:rPr lang="es-EC"/>
              <a:t>permite hacer modelos más eficientes, mediante GPU (Graphics Processing Unit o Una unidad de procesamiento gráfico). Otra forma es optimizando el modelo a través de su conversión a Tensorflow Lite que es la solución ligera de TensorFlow para dispositivos móviles e integrados.</a:t>
            </a:r>
            <a:endParaRPr/>
          </a:p>
          <a:p>
            <a:pPr indent="-317500" lvl="0" marL="457200" rtl="0" algn="l">
              <a:lnSpc>
                <a:spcPct val="100000"/>
              </a:lnSpc>
              <a:spcBef>
                <a:spcPts val="0"/>
              </a:spcBef>
              <a:spcAft>
                <a:spcPts val="0"/>
              </a:spcAft>
              <a:buSzPts val="1400"/>
              <a:buChar char="●"/>
            </a:pPr>
            <a:r>
              <a:rPr lang="es-EC"/>
              <a:t>El tiempo de ejecución de la inferencia para probar el modelo entrenado varía:</a:t>
            </a:r>
            <a:endParaRPr/>
          </a:p>
          <a:p>
            <a:pPr indent="-228600" lvl="1" marL="914400" rtl="0" algn="l">
              <a:lnSpc>
                <a:spcPct val="100000"/>
              </a:lnSpc>
              <a:spcBef>
                <a:spcPts val="0"/>
              </a:spcBef>
              <a:spcAft>
                <a:spcPts val="0"/>
              </a:spcAft>
              <a:buSzPts val="1400"/>
              <a:buNone/>
            </a:pPr>
            <a:r>
              <a:rPr lang="es-EC"/>
              <a:t>Primera ejecución: 20 - 40 Seg.</a:t>
            </a:r>
            <a:endParaRPr/>
          </a:p>
          <a:p>
            <a:pPr indent="-228600" lvl="1" marL="914400" rtl="0" algn="l">
              <a:lnSpc>
                <a:spcPct val="100000"/>
              </a:lnSpc>
              <a:spcBef>
                <a:spcPts val="0"/>
              </a:spcBef>
              <a:spcAft>
                <a:spcPts val="0"/>
              </a:spcAft>
              <a:buSzPts val="1400"/>
              <a:buNone/>
            </a:pPr>
            <a:r>
              <a:rPr lang="es-EC"/>
              <a:t>Posteriores ejecuciones: 7 - 9 Seg.</a:t>
            </a:r>
            <a:endParaRPr/>
          </a:p>
          <a:p>
            <a:pPr indent="-317500" lvl="0" marL="457200" rtl="0" algn="l">
              <a:lnSpc>
                <a:spcPct val="100000"/>
              </a:lnSpc>
              <a:spcBef>
                <a:spcPts val="0"/>
              </a:spcBef>
              <a:spcAft>
                <a:spcPts val="0"/>
              </a:spcAft>
              <a:buSzPts val="1400"/>
              <a:buChar char="●"/>
            </a:pPr>
            <a:r>
              <a:rPr lang="es-EC"/>
              <a:t>El modelo cuenta con latencias que pueden ser eliminadas optimizando el modelo entrenado</a:t>
            </a:r>
            <a:endParaRPr/>
          </a:p>
          <a:p>
            <a:pPr indent="0" lvl="0" marL="0" rtl="0" algn="l">
              <a:lnSpc>
                <a:spcPct val="100000"/>
              </a:lnSpc>
              <a:spcBef>
                <a:spcPts val="0"/>
              </a:spcBef>
              <a:spcAft>
                <a:spcPts val="0"/>
              </a:spcAft>
              <a:buNone/>
            </a:pPr>
            <a:r>
              <a:t/>
            </a:r>
            <a:endParaRPr/>
          </a:p>
        </p:txBody>
      </p:sp>
      <p:sp>
        <p:nvSpPr>
          <p:cNvPr id="756" name="Google Shape;756;gee2a1c0e8e_0_2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4: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54: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772" name="Google Shape;772;p54: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5: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5: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228600" lvl="0" marL="457200" rtl="0" algn="l">
              <a:lnSpc>
                <a:spcPct val="100000"/>
              </a:lnSpc>
              <a:spcBef>
                <a:spcPts val="0"/>
              </a:spcBef>
              <a:spcAft>
                <a:spcPts val="0"/>
              </a:spcAft>
              <a:buSzPts val="1400"/>
              <a:buNone/>
            </a:pPr>
            <a:r>
              <a:t/>
            </a:r>
            <a:endParaRPr/>
          </a:p>
        </p:txBody>
      </p:sp>
      <p:sp>
        <p:nvSpPr>
          <p:cNvPr id="784" name="Google Shape;784;p55: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ee4fb5024d_1_0: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ee4fb5024d_1_0: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228600" lvl="0" marL="457200" rtl="0" algn="l">
              <a:lnSpc>
                <a:spcPct val="100000"/>
              </a:lnSpc>
              <a:spcBef>
                <a:spcPts val="0"/>
              </a:spcBef>
              <a:spcAft>
                <a:spcPts val="0"/>
              </a:spcAft>
              <a:buSzPts val="1400"/>
              <a:buNone/>
            </a:pPr>
            <a:r>
              <a:t/>
            </a:r>
            <a:endParaRPr/>
          </a:p>
        </p:txBody>
      </p:sp>
      <p:sp>
        <p:nvSpPr>
          <p:cNvPr id="794" name="Google Shape;794;gee4fb5024d_1_0: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56: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p56: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228600" lvl="0" marL="457200" rtl="0" algn="l">
              <a:lnSpc>
                <a:spcPct val="100000"/>
              </a:lnSpc>
              <a:spcBef>
                <a:spcPts val="0"/>
              </a:spcBef>
              <a:spcAft>
                <a:spcPts val="0"/>
              </a:spcAft>
              <a:buSzPts val="1400"/>
              <a:buNone/>
            </a:pPr>
            <a:r>
              <a:t/>
            </a:r>
            <a:endParaRPr/>
          </a:p>
        </p:txBody>
      </p:sp>
      <p:sp>
        <p:nvSpPr>
          <p:cNvPr id="803" name="Google Shape;803;p56: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ee4fb5024d_1_9:notes"/>
          <p:cNvSpPr/>
          <p:nvPr>
            <p:ph idx="2" type="sldImg"/>
          </p:nvPr>
        </p:nvSpPr>
        <p:spPr>
          <a:xfrm>
            <a:off x="990600" y="768350"/>
            <a:ext cx="5118000" cy="383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ee4fb5024d_1_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228600" lvl="0" marL="457200" rtl="0" algn="l">
              <a:lnSpc>
                <a:spcPct val="100000"/>
              </a:lnSpc>
              <a:spcBef>
                <a:spcPts val="0"/>
              </a:spcBef>
              <a:spcAft>
                <a:spcPts val="0"/>
              </a:spcAft>
              <a:buSzPts val="1400"/>
              <a:buNone/>
            </a:pPr>
            <a:r>
              <a:t/>
            </a:r>
            <a:endParaRPr/>
          </a:p>
        </p:txBody>
      </p:sp>
      <p:sp>
        <p:nvSpPr>
          <p:cNvPr id="813" name="Google Shape;813;gee4fb5024d_1_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6: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28" name="Google Shape;128;p6: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57: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57: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822" name="Google Shape;822;p57: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40" name="Google Shape;140;p7: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8: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a:p>
        </p:txBody>
      </p:sp>
      <p:sp>
        <p:nvSpPr>
          <p:cNvPr id="151" name="Google Shape;151;p8: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p:nvPr>
            <p:ph idx="2" type="sldImg"/>
          </p:nvPr>
        </p:nvSpPr>
        <p:spPr>
          <a:xfrm>
            <a:off x="990600" y="768350"/>
            <a:ext cx="5118100" cy="3838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9:notes"/>
          <p:cNvSpPr txBox="1"/>
          <p:nvPr>
            <p:ph idx="1" type="body"/>
          </p:nvPr>
        </p:nvSpPr>
        <p:spPr>
          <a:xfrm>
            <a:off x="709930" y="4861443"/>
            <a:ext cx="5679300" cy="4605600"/>
          </a:xfrm>
          <a:prstGeom prst="rect">
            <a:avLst/>
          </a:prstGeom>
          <a:noFill/>
          <a:ln>
            <a:noFill/>
          </a:ln>
        </p:spPr>
        <p:txBody>
          <a:bodyPr anchorCtr="0" anchor="t" bIns="49925" lIns="99875" spcFirstLastPara="1" rIns="99875" wrap="square" tIns="49925">
            <a:noAutofit/>
          </a:bodyPr>
          <a:lstStyle/>
          <a:p>
            <a:pPr indent="0" lvl="0" marL="0" rtl="0" algn="l">
              <a:lnSpc>
                <a:spcPct val="100000"/>
              </a:lnSpc>
              <a:spcBef>
                <a:spcPts val="0"/>
              </a:spcBef>
              <a:spcAft>
                <a:spcPts val="0"/>
              </a:spcAft>
              <a:buSzPts val="1400"/>
              <a:buNone/>
            </a:pPr>
            <a:r>
              <a:t/>
            </a:r>
            <a:endParaRPr sz="1400"/>
          </a:p>
        </p:txBody>
      </p:sp>
      <p:sp>
        <p:nvSpPr>
          <p:cNvPr id="163" name="Google Shape;163;p9:notes"/>
          <p:cNvSpPr txBox="1"/>
          <p:nvPr>
            <p:ph idx="12" type="sldNum"/>
          </p:nvPr>
        </p:nvSpPr>
        <p:spPr>
          <a:xfrm>
            <a:off x="4021293" y="9721106"/>
            <a:ext cx="3076500" cy="511800"/>
          </a:xfrm>
          <a:prstGeom prst="rect">
            <a:avLst/>
          </a:prstGeom>
          <a:noFill/>
          <a:ln>
            <a:noFill/>
          </a:ln>
        </p:spPr>
        <p:txBody>
          <a:bodyPr anchorCtr="0" anchor="b" bIns="49925" lIns="99875" spcFirstLastPara="1" rIns="99875" wrap="square" tIns="49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C"/>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jp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1"/>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9" name="Google Shape;49;p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2"/>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12"/>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3" name="Google Shape;53;p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p:cSld name="Diapositiva de título">
    <p:spTree>
      <p:nvGrpSpPr>
        <p:cNvPr id="54" name="Shape 54"/>
        <p:cNvGrpSpPr/>
        <p:nvPr/>
      </p:nvGrpSpPr>
      <p:grpSpPr>
        <a:xfrm>
          <a:off x="0" y="0"/>
          <a:ext cx="0" cy="0"/>
          <a:chOff x="0" y="0"/>
          <a:chExt cx="0" cy="0"/>
        </a:xfrm>
      </p:grpSpPr>
      <p:pic>
        <p:nvPicPr>
          <p:cNvPr id="55" name="Google Shape;55;p13"/>
          <p:cNvPicPr preferRelativeResize="0"/>
          <p:nvPr/>
        </p:nvPicPr>
        <p:blipFill rotWithShape="1">
          <a:blip r:embed="rId2">
            <a:alphaModFix/>
          </a:blip>
          <a:srcRect b="0" l="0" r="2675" t="0"/>
          <a:stretch/>
        </p:blipFill>
        <p:spPr>
          <a:xfrm>
            <a:off x="-19050" y="749300"/>
            <a:ext cx="9163050" cy="5360988"/>
          </a:xfrm>
          <a:prstGeom prst="rect">
            <a:avLst/>
          </a:prstGeom>
          <a:noFill/>
          <a:ln>
            <a:noFill/>
          </a:ln>
        </p:spPr>
      </p:pic>
      <p:sp>
        <p:nvSpPr>
          <p:cNvPr id="56" name="Google Shape;56;p13"/>
          <p:cNvSpPr/>
          <p:nvPr/>
        </p:nvSpPr>
        <p:spPr>
          <a:xfrm>
            <a:off x="3071813" y="2286000"/>
            <a:ext cx="2895600" cy="47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pie de pagina espe.jpg" id="57" name="Google Shape;57;p13"/>
          <p:cNvPicPr preferRelativeResize="0"/>
          <p:nvPr/>
        </p:nvPicPr>
        <p:blipFill rotWithShape="1">
          <a:blip r:embed="rId3">
            <a:alphaModFix/>
          </a:blip>
          <a:srcRect b="0" l="0" r="0" t="0"/>
          <a:stretch/>
        </p:blipFill>
        <p:spPr>
          <a:xfrm>
            <a:off x="0" y="5864225"/>
            <a:ext cx="9144000" cy="1065213"/>
          </a:xfrm>
          <a:prstGeom prst="rect">
            <a:avLst/>
          </a:prstGeom>
          <a:noFill/>
          <a:ln cap="flat" cmpd="sng" w="9525">
            <a:solidFill>
              <a:schemeClr val="dk1"/>
            </a:solidFill>
            <a:prstDash val="solid"/>
            <a:miter lim="800000"/>
            <a:headEnd len="sm" w="sm" type="none"/>
            <a:tailEnd len="sm" w="sm" type="none"/>
          </a:ln>
        </p:spPr>
      </p:pic>
      <p:sp>
        <p:nvSpPr>
          <p:cNvPr id="58" name="Google Shape;58;p13"/>
          <p:cNvSpPr txBox="1"/>
          <p:nvPr>
            <p:ph idx="10" type="dt"/>
          </p:nvPr>
        </p:nvSpPr>
        <p:spPr>
          <a:xfrm>
            <a:off x="385192" y="5661248"/>
            <a:ext cx="2026500" cy="216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 name="Google Shape;59;p13"/>
          <p:cNvSpPr txBox="1"/>
          <p:nvPr>
            <p:ph idx="11" type="ftr"/>
          </p:nvPr>
        </p:nvSpPr>
        <p:spPr>
          <a:xfrm>
            <a:off x="4388160" y="5662451"/>
            <a:ext cx="1447800" cy="213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13"/>
          <p:cNvSpPr txBox="1"/>
          <p:nvPr>
            <p:ph idx="12" type="sldNum"/>
          </p:nvPr>
        </p:nvSpPr>
        <p:spPr>
          <a:xfrm>
            <a:off x="7812360" y="5662451"/>
            <a:ext cx="874500" cy="213600"/>
          </a:xfrm>
          <a:prstGeom prst="rect">
            <a:avLst/>
          </a:prstGeom>
          <a:noFill/>
          <a:ln>
            <a:noFill/>
          </a:ln>
        </p:spPr>
        <p:txBody>
          <a:bodyPr anchorCtr="0" anchor="ctr" bIns="45700" lIns="91425" spcFirstLastPara="1" rIns="91425" wrap="square" tIns="45700">
            <a:normAutofit/>
          </a:bodyPr>
          <a:lstStyle>
            <a:lvl1pPr indent="0" lvl="0"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500"/>
              <a:buFont typeface="Arial"/>
              <a:buNone/>
              <a:defRPr b="1" i="0" sz="5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r>
              <a:rPr lang="es-EC"/>
              <a:t>VERSIÓN: </a:t>
            </a:r>
            <a:r>
              <a:rPr b="0" lang="es-EC"/>
              <a:t>1.1</a:t>
            </a:r>
            <a:endParaRPr b="0"/>
          </a:p>
        </p:txBody>
      </p:sp>
      <p:pic>
        <p:nvPicPr>
          <p:cNvPr id="61" name="Google Shape;61;p13"/>
          <p:cNvPicPr preferRelativeResize="0"/>
          <p:nvPr/>
        </p:nvPicPr>
        <p:blipFill rotWithShape="1">
          <a:blip r:embed="rId4">
            <a:alphaModFix/>
          </a:blip>
          <a:srcRect b="0" l="0" r="0" t="0"/>
          <a:stretch/>
        </p:blipFill>
        <p:spPr>
          <a:xfrm>
            <a:off x="343102" y="222164"/>
            <a:ext cx="2232000" cy="576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 name="Shape 15"/>
        <p:cNvGrpSpPr/>
        <p:nvPr/>
      </p:nvGrpSpPr>
      <p:grpSpPr>
        <a:xfrm>
          <a:off x="0" y="0"/>
          <a:ext cx="0" cy="0"/>
          <a:chOff x="0" y="0"/>
          <a:chExt cx="0" cy="0"/>
        </a:xfrm>
      </p:grpSpPr>
      <p:sp>
        <p:nvSpPr>
          <p:cNvPr id="16" name="Google Shape;16;p3"/>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 name="Google Shape;18;p3"/>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 name="Google Shape;19;p3"/>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 name="Google Shape;20;p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 name="Shape 21"/>
        <p:cNvGrpSpPr/>
        <p:nvPr/>
      </p:nvGrpSpPr>
      <p:grpSpPr>
        <a:xfrm>
          <a:off x="0" y="0"/>
          <a:ext cx="0" cy="0"/>
          <a:chOff x="0" y="0"/>
          <a:chExt cx="0" cy="0"/>
        </a:xfrm>
      </p:grpSpPr>
      <p:sp>
        <p:nvSpPr>
          <p:cNvPr id="22" name="Google Shape;22;p4"/>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3" name="Google Shape;23;p4"/>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8" name="Google Shape;28;p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6"/>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1" name="Google Shape;31;p6"/>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2" name="Google Shape;32;p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7"/>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5" name="Google Shape;35;p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 name="Google Shape;38;p8"/>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9" name="Google Shape;39;p8"/>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0" name="Google Shape;40;p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 name="Google Shape;43;p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10"/>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6" name="Google Shape;46;p1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 name="Google Shape;12;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C"/>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p:push/>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9.jp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9.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56.png"/><Relationship Id="rId5"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64.png"/><Relationship Id="rId7" Type="http://schemas.openxmlformats.org/officeDocument/2006/relationships/image" Target="../media/image53.png"/><Relationship Id="rId8"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2.png"/><Relationship Id="rId4" Type="http://schemas.openxmlformats.org/officeDocument/2006/relationships/image" Target="../media/image68.png"/><Relationship Id="rId5"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2.png"/><Relationship Id="rId4" Type="http://schemas.openxmlformats.org/officeDocument/2006/relationships/image" Target="../media/image70.png"/><Relationship Id="rId5"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2.png"/><Relationship Id="rId4" Type="http://schemas.openxmlformats.org/officeDocument/2006/relationships/image" Target="../media/image69.png"/><Relationship Id="rId5" Type="http://schemas.openxmlformats.org/officeDocument/2006/relationships/image" Target="../media/image73.png"/><Relationship Id="rId6"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2.png"/><Relationship Id="rId4" Type="http://schemas.openxmlformats.org/officeDocument/2006/relationships/image" Target="../media/image69.png"/><Relationship Id="rId5" Type="http://schemas.openxmlformats.org/officeDocument/2006/relationships/image" Target="../media/image81.png"/><Relationship Id="rId6"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2.png"/><Relationship Id="rId4" Type="http://schemas.openxmlformats.org/officeDocument/2006/relationships/image" Target="../media/image76.png"/><Relationship Id="rId5"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2.png"/><Relationship Id="rId4" Type="http://schemas.openxmlformats.org/officeDocument/2006/relationships/image" Target="../media/image71.png"/><Relationship Id="rId5"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2.png"/><Relationship Id="rId4" Type="http://schemas.openxmlformats.org/officeDocument/2006/relationships/image" Target="../media/image80.png"/><Relationship Id="rId5"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2.png"/><Relationship Id="rId4" Type="http://schemas.openxmlformats.org/officeDocument/2006/relationships/image" Target="../media/image79.png"/><Relationship Id="rId5"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2.png"/><Relationship Id="rId4" Type="http://schemas.openxmlformats.org/officeDocument/2006/relationships/image" Target="../media/image74.png"/><Relationship Id="rId5"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2.png"/><Relationship Id="rId4" Type="http://schemas.openxmlformats.org/officeDocument/2006/relationships/image" Target="../media/image74.png"/><Relationship Id="rId5"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9.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90.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7.png"/><Relationship Id="rId4" Type="http://schemas.openxmlformats.org/officeDocument/2006/relationships/image" Target="../media/image94.png"/><Relationship Id="rId5"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4.png"/><Relationship Id="rId4" Type="http://schemas.openxmlformats.org/officeDocument/2006/relationships/image" Target="../media/image91.png"/><Relationship Id="rId5" Type="http://schemas.openxmlformats.org/officeDocument/2006/relationships/image" Target="../media/image95.png"/><Relationship Id="rId6" Type="http://schemas.openxmlformats.org/officeDocument/2006/relationships/image" Target="../media/image86.png"/><Relationship Id="rId7"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97.png"/><Relationship Id="rId4" Type="http://schemas.openxmlformats.org/officeDocument/2006/relationships/image" Target="../media/image3.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8" name="Google Shape;68;p14"/>
          <p:cNvSpPr txBox="1"/>
          <p:nvPr/>
        </p:nvSpPr>
        <p:spPr>
          <a:xfrm>
            <a:off x="466650" y="2468325"/>
            <a:ext cx="8210700" cy="154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2800" u="none" cap="none" strike="noStrike">
                <a:solidFill>
                  <a:srgbClr val="000000"/>
                </a:solidFill>
                <a:latin typeface="Arial"/>
                <a:ea typeface="Arial"/>
                <a:cs typeface="Arial"/>
                <a:sym typeface="Arial"/>
              </a:rPr>
              <a:t>Diseño e implementación de puntos inteligentes para la recolección y clasificación de desechos plásticos</a:t>
            </a:r>
            <a:endParaRPr b="1" i="0" sz="4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2400" u="none" cap="none" strike="noStrike">
              <a:solidFill>
                <a:srgbClr val="000000"/>
              </a:solidFill>
              <a:latin typeface="Arial"/>
              <a:ea typeface="Arial"/>
              <a:cs typeface="Arial"/>
              <a:sym typeface="Arial"/>
            </a:endParaRPr>
          </a:p>
        </p:txBody>
      </p:sp>
      <p:sp>
        <p:nvSpPr>
          <p:cNvPr id="69" name="Google Shape;69;p14"/>
          <p:cNvSpPr txBox="1"/>
          <p:nvPr/>
        </p:nvSpPr>
        <p:spPr>
          <a:xfrm>
            <a:off x="341400" y="1663550"/>
            <a:ext cx="8461200" cy="71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1900" u="none" cap="none" strike="noStrike">
                <a:solidFill>
                  <a:srgbClr val="000000"/>
                </a:solidFill>
                <a:latin typeface="Arial"/>
                <a:ea typeface="Arial"/>
                <a:cs typeface="Arial"/>
                <a:sym typeface="Arial"/>
              </a:rPr>
              <a:t>Trabajo de titulación previo a la obtención del título de Ingeniero en Tecnologías de la Información.</a:t>
            </a:r>
            <a:endParaRPr b="1" i="0" sz="1300" u="none" cap="none" strike="noStrike">
              <a:solidFill>
                <a:srgbClr val="000000"/>
              </a:solidFill>
              <a:latin typeface="Arial"/>
              <a:ea typeface="Arial"/>
              <a:cs typeface="Arial"/>
              <a:sym typeface="Arial"/>
            </a:endParaRPr>
          </a:p>
        </p:txBody>
      </p:sp>
      <p:sp>
        <p:nvSpPr>
          <p:cNvPr id="70" name="Google Shape;70;p14"/>
          <p:cNvSpPr txBox="1"/>
          <p:nvPr/>
        </p:nvSpPr>
        <p:spPr>
          <a:xfrm>
            <a:off x="285300" y="4175575"/>
            <a:ext cx="8782500" cy="2042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1" i="0" lang="es-EC" sz="2100" u="none" cap="none" strike="noStrike">
                <a:solidFill>
                  <a:srgbClr val="000000"/>
                </a:solidFill>
                <a:latin typeface="Arial"/>
                <a:ea typeface="Arial"/>
                <a:cs typeface="Arial"/>
                <a:sym typeface="Arial"/>
              </a:rPr>
              <a:t>Autores:</a:t>
            </a:r>
            <a:endParaRPr b="1" i="0" sz="2100" u="none" cap="none" strike="noStrike">
              <a:solidFill>
                <a:srgbClr val="000000"/>
              </a:solidFill>
              <a:latin typeface="Arial"/>
              <a:ea typeface="Arial"/>
              <a:cs typeface="Arial"/>
              <a:sym typeface="Arial"/>
            </a:endParaRPr>
          </a:p>
          <a:p>
            <a:pPr indent="-361950" lvl="0" marL="457200" marR="0" rtl="0" algn="just">
              <a:lnSpc>
                <a:spcPct val="115000"/>
              </a:lnSpc>
              <a:spcBef>
                <a:spcPts val="0"/>
              </a:spcBef>
              <a:spcAft>
                <a:spcPts val="0"/>
              </a:spcAft>
              <a:buClr>
                <a:srgbClr val="000000"/>
              </a:buClr>
              <a:buSzPts val="2100"/>
              <a:buFont typeface="Arial"/>
              <a:buChar char="●"/>
            </a:pPr>
            <a:r>
              <a:rPr b="0" i="0" lang="es-EC" sz="2100" u="none" cap="none" strike="noStrike">
                <a:solidFill>
                  <a:srgbClr val="000000"/>
                </a:solidFill>
                <a:latin typeface="Arial"/>
                <a:ea typeface="Arial"/>
                <a:cs typeface="Arial"/>
                <a:sym typeface="Arial"/>
              </a:rPr>
              <a:t>Jonathan Alexander Barragán Intriago</a:t>
            </a:r>
            <a:endParaRPr b="0" i="0" sz="2100" u="none" cap="none" strike="noStrike">
              <a:solidFill>
                <a:srgbClr val="000000"/>
              </a:solidFill>
              <a:latin typeface="Arial"/>
              <a:ea typeface="Arial"/>
              <a:cs typeface="Arial"/>
              <a:sym typeface="Arial"/>
            </a:endParaRPr>
          </a:p>
          <a:p>
            <a:pPr indent="-361950" lvl="0" marL="457200" marR="0" rtl="0" algn="just">
              <a:lnSpc>
                <a:spcPct val="115000"/>
              </a:lnSpc>
              <a:spcBef>
                <a:spcPts val="0"/>
              </a:spcBef>
              <a:spcAft>
                <a:spcPts val="0"/>
              </a:spcAft>
              <a:buClr>
                <a:srgbClr val="000000"/>
              </a:buClr>
              <a:buSzPts val="2100"/>
              <a:buFont typeface="Arial"/>
              <a:buChar char="●"/>
            </a:pPr>
            <a:r>
              <a:rPr b="0" i="0" lang="es-EC" sz="2100" u="none" cap="none" strike="noStrike">
                <a:solidFill>
                  <a:srgbClr val="000000"/>
                </a:solidFill>
                <a:latin typeface="Arial"/>
                <a:ea typeface="Arial"/>
                <a:cs typeface="Arial"/>
                <a:sym typeface="Arial"/>
              </a:rPr>
              <a:t>Carlos Efrén Tapia Cervantes</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100"/>
              <a:buFont typeface="Arial"/>
              <a:buNone/>
            </a:pPr>
            <a:r>
              <a:rPr b="1" i="0" lang="es-EC" sz="2100" u="none" cap="none" strike="noStrike">
                <a:solidFill>
                  <a:srgbClr val="000000"/>
                </a:solidFill>
                <a:latin typeface="Arial"/>
                <a:ea typeface="Arial"/>
                <a:cs typeface="Arial"/>
                <a:sym typeface="Arial"/>
              </a:rPr>
              <a:t>                                              Tutor:</a:t>
            </a:r>
            <a:endParaRPr b="1" i="0" sz="21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100"/>
              <a:buFont typeface="Arial"/>
              <a:buNone/>
            </a:pPr>
            <a:r>
              <a:rPr b="0" i="0" lang="es-EC" sz="2100" u="none" cap="none" strike="noStrike">
                <a:solidFill>
                  <a:srgbClr val="000000"/>
                </a:solidFill>
                <a:latin typeface="Arial"/>
                <a:ea typeface="Arial"/>
                <a:cs typeface="Arial"/>
                <a:sym typeface="Arial"/>
              </a:rPr>
              <a:t>                                                 Ing. Germán Rodríguez Galán, Mgs.</a:t>
            </a:r>
            <a:endParaRPr b="0" i="0" sz="2100" u="none" cap="none" strike="noStrike">
              <a:solidFill>
                <a:srgbClr val="000000"/>
              </a:solidFill>
              <a:latin typeface="Arial"/>
              <a:ea typeface="Arial"/>
              <a:cs typeface="Arial"/>
              <a:sym typeface="Arial"/>
            </a:endParaRPr>
          </a:p>
        </p:txBody>
      </p:sp>
      <p:pic>
        <p:nvPicPr>
          <p:cNvPr id="71" name="Google Shape;71;p14"/>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72" name="Google Shape;72;p14"/>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cxnSp>
        <p:nvCxnSpPr>
          <p:cNvPr id="73" name="Google Shape;73;p14"/>
          <p:cNvCxnSpPr/>
          <p:nvPr/>
        </p:nvCxnSpPr>
        <p:spPr>
          <a:xfrm flipH="1" rot="10800000">
            <a:off x="442025" y="3998900"/>
            <a:ext cx="8237700" cy="13500"/>
          </a:xfrm>
          <a:prstGeom prst="straightConnector1">
            <a:avLst/>
          </a:prstGeom>
          <a:noFill/>
          <a:ln cap="flat" cmpd="sng" w="9525">
            <a:solidFill>
              <a:srgbClr val="1C4587"/>
            </a:solidFill>
            <a:prstDash val="solid"/>
            <a:round/>
            <a:headEnd len="sm" w="sm" type="none"/>
            <a:tailEnd len="sm" w="sm" type="none"/>
          </a:ln>
        </p:spPr>
      </p:cxnSp>
      <p:sp>
        <p:nvSpPr>
          <p:cNvPr id="74" name="Google Shape;74;p14"/>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4"/>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 name="Google Shape;76;p14"/>
          <p:cNvPicPr preferRelativeResize="0"/>
          <p:nvPr/>
        </p:nvPicPr>
        <p:blipFill rotWithShape="1">
          <a:blip r:embed="rId5">
            <a:alphaModFix/>
          </a:blip>
          <a:srcRect b="0" l="0" r="0" t="0"/>
          <a:stretch/>
        </p:blipFill>
        <p:spPr>
          <a:xfrm>
            <a:off x="6598550" y="3998900"/>
            <a:ext cx="2270200" cy="1770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8399" l="72645" r="0" t="0"/>
          <a:stretch/>
        </p:blipFill>
        <p:spPr>
          <a:xfrm>
            <a:off x="6653675" y="0"/>
            <a:ext cx="2501276" cy="6356625"/>
          </a:xfrm>
          <a:prstGeom prst="rect">
            <a:avLst/>
          </a:prstGeom>
          <a:noFill/>
          <a:ln>
            <a:noFill/>
          </a:ln>
        </p:spPr>
      </p:pic>
      <p:sp>
        <p:nvSpPr>
          <p:cNvPr id="177" name="Google Shape;177;p23"/>
          <p:cNvSpPr txBox="1"/>
          <p:nvPr>
            <p:ph idx="1" type="body"/>
          </p:nvPr>
        </p:nvSpPr>
        <p:spPr>
          <a:xfrm>
            <a:off x="311700" y="944700"/>
            <a:ext cx="6264900" cy="3555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s-EC" sz="1800"/>
              <a:t>La población debe tomar conciencia que no es necesario eliminar todos los desechos</a:t>
            </a:r>
            <a:endParaRPr sz="1800"/>
          </a:p>
          <a:p>
            <a:pPr indent="0" lvl="0" marL="457200" rtl="0" algn="l">
              <a:lnSpc>
                <a:spcPct val="115000"/>
              </a:lnSpc>
              <a:spcBef>
                <a:spcPts val="0"/>
              </a:spcBef>
              <a:spcAft>
                <a:spcPts val="0"/>
              </a:spcAft>
              <a:buSzPts val="1200"/>
              <a:buNone/>
            </a:pPr>
            <a:r>
              <a:t/>
            </a:r>
            <a:endParaRPr sz="1800"/>
          </a:p>
          <a:p>
            <a:pPr indent="-342900" lvl="0" marL="457200" rtl="0" algn="l">
              <a:lnSpc>
                <a:spcPct val="115000"/>
              </a:lnSpc>
              <a:spcBef>
                <a:spcPts val="0"/>
              </a:spcBef>
              <a:spcAft>
                <a:spcPts val="0"/>
              </a:spcAft>
              <a:buSzPts val="1800"/>
              <a:buChar char="●"/>
            </a:pPr>
            <a:r>
              <a:rPr lang="es-EC" sz="1800"/>
              <a:t>Existen desechos reciclables como el plástico</a:t>
            </a:r>
            <a:endParaRPr sz="1800"/>
          </a:p>
          <a:p>
            <a:pPr indent="0" lvl="0" marL="457200" rtl="0" algn="l">
              <a:lnSpc>
                <a:spcPct val="115000"/>
              </a:lnSpc>
              <a:spcBef>
                <a:spcPts val="0"/>
              </a:spcBef>
              <a:spcAft>
                <a:spcPts val="0"/>
              </a:spcAft>
              <a:buSzPts val="1200"/>
              <a:buNone/>
            </a:pPr>
            <a:r>
              <a:t/>
            </a:r>
            <a:endParaRPr sz="1800"/>
          </a:p>
          <a:p>
            <a:pPr indent="-342900" lvl="0" marL="457200" rtl="0" algn="l">
              <a:lnSpc>
                <a:spcPct val="115000"/>
              </a:lnSpc>
              <a:spcBef>
                <a:spcPts val="0"/>
              </a:spcBef>
              <a:spcAft>
                <a:spcPts val="0"/>
              </a:spcAft>
              <a:buSzPts val="1800"/>
              <a:buChar char="●"/>
            </a:pPr>
            <a:r>
              <a:rPr lang="es-EC" sz="1800"/>
              <a:t>La parroquia Luz de América, tiene un alto índice de generación de desechos  y es posible aprovechar estos desechos.</a:t>
            </a:r>
            <a:endParaRPr sz="1800"/>
          </a:p>
        </p:txBody>
      </p:sp>
      <p:sp>
        <p:nvSpPr>
          <p:cNvPr id="178" name="Google Shape;178;p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179" name="Google Shape;179;p23"/>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3"/>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3"/>
          <p:cNvSpPr txBox="1"/>
          <p:nvPr>
            <p:ph idx="1" type="body"/>
          </p:nvPr>
        </p:nvSpPr>
        <p:spPr>
          <a:xfrm>
            <a:off x="311700" y="3519325"/>
            <a:ext cx="5821800" cy="2762700"/>
          </a:xfrm>
          <a:prstGeom prst="rect">
            <a:avLst/>
          </a:prstGeom>
          <a:noFill/>
          <a:ln>
            <a:noFill/>
          </a:ln>
        </p:spPr>
        <p:txBody>
          <a:bodyPr anchorCtr="0" anchor="ctr" bIns="91425" lIns="91425" spcFirstLastPara="1" rIns="91425" wrap="square" tIns="91425">
            <a:noAutofit/>
          </a:bodyPr>
          <a:lstStyle/>
          <a:p>
            <a:pPr indent="0" lvl="0" marL="457200" rtl="0" algn="ctr">
              <a:lnSpc>
                <a:spcPct val="115000"/>
              </a:lnSpc>
              <a:spcBef>
                <a:spcPts val="0"/>
              </a:spcBef>
              <a:spcAft>
                <a:spcPts val="0"/>
              </a:spcAft>
              <a:buSzPts val="1200"/>
              <a:buNone/>
            </a:pPr>
            <a:r>
              <a:rPr lang="es-EC" sz="1800"/>
              <a:t>Se plantea:</a:t>
            </a:r>
            <a:endParaRPr sz="1800"/>
          </a:p>
          <a:p>
            <a:pPr indent="0" lvl="0" marL="457200" rtl="0" algn="ctr">
              <a:lnSpc>
                <a:spcPct val="115000"/>
              </a:lnSpc>
              <a:spcBef>
                <a:spcPts val="0"/>
              </a:spcBef>
              <a:spcAft>
                <a:spcPts val="0"/>
              </a:spcAft>
              <a:buSzPts val="1200"/>
              <a:buNone/>
            </a:pPr>
            <a:r>
              <a:rPr b="1" i="1" lang="es-EC" sz="1800"/>
              <a:t>El diseño y desarrollo de un prototipo de puntos inteligentes para la recolección y clasificación de desechos plásticos mediante nuevas tecnologías que permiten la automatización de procesos</a:t>
            </a:r>
            <a:endParaRPr b="1" i="1"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188" name="Google Shape;188;p24"/>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189" name="Google Shape;189;p24"/>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190" name="Google Shape;190;p24"/>
          <p:cNvSpPr/>
          <p:nvPr/>
        </p:nvSpPr>
        <p:spPr>
          <a:xfrm>
            <a:off x="1017975" y="2993400"/>
            <a:ext cx="7139400" cy="9984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4"/>
          <p:cNvSpPr txBox="1"/>
          <p:nvPr/>
        </p:nvSpPr>
        <p:spPr>
          <a:xfrm>
            <a:off x="1186475" y="3166650"/>
            <a:ext cx="6834900" cy="52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OBJETIVOS</a:t>
            </a:r>
            <a:endParaRPr b="1" i="0" sz="2400" u="none" cap="none" strike="noStrike">
              <a:solidFill>
                <a:srgbClr val="000000"/>
              </a:solidFill>
              <a:latin typeface="Arial"/>
              <a:ea typeface="Arial"/>
              <a:cs typeface="Arial"/>
              <a:sym typeface="Arial"/>
            </a:endParaRPr>
          </a:p>
        </p:txBody>
      </p:sp>
      <p:sp>
        <p:nvSpPr>
          <p:cNvPr id="192" name="Google Shape;192;p24"/>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4"/>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200" name="Google Shape;200;p25"/>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5"/>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5"/>
          <p:cNvSpPr txBox="1"/>
          <p:nvPr>
            <p:ph idx="4294967295" type="title"/>
          </p:nvPr>
        </p:nvSpPr>
        <p:spPr>
          <a:xfrm>
            <a:off x="311700" y="7408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Objetivo General.</a:t>
            </a:r>
            <a:endParaRPr b="1" sz="2100">
              <a:solidFill>
                <a:srgbClr val="404040"/>
              </a:solidFill>
            </a:endParaRPr>
          </a:p>
        </p:txBody>
      </p:sp>
      <p:sp>
        <p:nvSpPr>
          <p:cNvPr id="203" name="Google Shape;203;p25"/>
          <p:cNvSpPr txBox="1"/>
          <p:nvPr>
            <p:ph idx="4294967295" type="body"/>
          </p:nvPr>
        </p:nvSpPr>
        <p:spPr>
          <a:xfrm>
            <a:off x="311700" y="1265500"/>
            <a:ext cx="8419500" cy="138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es-EC"/>
              <a:t>Diseñar e implementar puntos inteligentes para recolectar y clasificar desechos plásticos en la Parroquia Luz de América, mediante el uso tecnologías como visión artificial.</a:t>
            </a:r>
            <a:endParaRPr/>
          </a:p>
        </p:txBody>
      </p:sp>
      <p:sp>
        <p:nvSpPr>
          <p:cNvPr id="204" name="Google Shape;204;p25"/>
          <p:cNvSpPr txBox="1"/>
          <p:nvPr>
            <p:ph idx="4294967295" type="title"/>
          </p:nvPr>
        </p:nvSpPr>
        <p:spPr>
          <a:xfrm>
            <a:off x="441000" y="28740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Objetivos Específicos.</a:t>
            </a:r>
            <a:endParaRPr b="1" sz="2100">
              <a:solidFill>
                <a:srgbClr val="404040"/>
              </a:solidFill>
            </a:endParaRPr>
          </a:p>
        </p:txBody>
      </p:sp>
      <p:sp>
        <p:nvSpPr>
          <p:cNvPr id="205" name="Google Shape;205;p25"/>
          <p:cNvSpPr txBox="1"/>
          <p:nvPr>
            <p:ph idx="4294967295" type="body"/>
          </p:nvPr>
        </p:nvSpPr>
        <p:spPr>
          <a:xfrm>
            <a:off x="441000" y="3606650"/>
            <a:ext cx="8419500" cy="2408100"/>
          </a:xfrm>
          <a:prstGeom prst="rect">
            <a:avLst/>
          </a:prstGeom>
          <a:noFill/>
          <a:ln>
            <a:noFill/>
          </a:ln>
        </p:spPr>
        <p:txBody>
          <a:bodyPr anchorCtr="0" anchor="t" bIns="91425" lIns="91425" spcFirstLastPara="1" rIns="91425" wrap="square" tIns="91425">
            <a:noAutofit/>
          </a:bodyPr>
          <a:lstStyle/>
          <a:p>
            <a:pPr indent="-342900" lvl="0" marL="457200" rtl="0" algn="just">
              <a:lnSpc>
                <a:spcPct val="115000"/>
              </a:lnSpc>
              <a:spcBef>
                <a:spcPts val="0"/>
              </a:spcBef>
              <a:spcAft>
                <a:spcPts val="0"/>
              </a:spcAft>
              <a:buSzPts val="1800"/>
              <a:buChar char="●"/>
            </a:pPr>
            <a:r>
              <a:rPr lang="es-EC"/>
              <a:t>Diseñar la infraestructura física de los puntos inteligentes para la recolección de desechos plásticos.</a:t>
            </a:r>
            <a:endParaRPr/>
          </a:p>
          <a:p>
            <a:pPr indent="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s-EC"/>
              <a:t>Implementar un sistema de comunicación en malla.</a:t>
            </a:r>
            <a:endParaRPr/>
          </a:p>
          <a:p>
            <a:pPr indent="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s-EC"/>
              <a:t>Implementar características de visión artificial para la clasificación inteligente de los desechos plásticos.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212" name="Google Shape;212;p26"/>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213" name="Google Shape;213;p26"/>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214" name="Google Shape;214;p26"/>
          <p:cNvSpPr/>
          <p:nvPr/>
        </p:nvSpPr>
        <p:spPr>
          <a:xfrm>
            <a:off x="1017975" y="2993400"/>
            <a:ext cx="7139400" cy="9984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6"/>
          <p:cNvSpPr txBox="1"/>
          <p:nvPr/>
        </p:nvSpPr>
        <p:spPr>
          <a:xfrm>
            <a:off x="1186475" y="3166650"/>
            <a:ext cx="6834900" cy="52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MARCO TEÓRICO</a:t>
            </a:r>
            <a:endParaRPr b="1" i="0" sz="3500" u="none" cap="none" strike="noStrike">
              <a:solidFill>
                <a:srgbClr val="000000"/>
              </a:solidFill>
              <a:latin typeface="Arial"/>
              <a:ea typeface="Arial"/>
              <a:cs typeface="Arial"/>
              <a:sym typeface="Arial"/>
            </a:endParaRPr>
          </a:p>
        </p:txBody>
      </p:sp>
      <p:sp>
        <p:nvSpPr>
          <p:cNvPr id="216" name="Google Shape;216;p26"/>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6"/>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7"/>
          <p:cNvPicPr preferRelativeResize="0"/>
          <p:nvPr/>
        </p:nvPicPr>
        <p:blipFill rotWithShape="1">
          <a:blip r:embed="rId3">
            <a:alphaModFix/>
          </a:blip>
          <a:srcRect b="18375" l="23581" r="13011" t="1663"/>
          <a:stretch/>
        </p:blipFill>
        <p:spPr>
          <a:xfrm>
            <a:off x="7389363" y="40076"/>
            <a:ext cx="1541637" cy="1458025"/>
          </a:xfrm>
          <a:prstGeom prst="rect">
            <a:avLst/>
          </a:prstGeom>
          <a:noFill/>
          <a:ln>
            <a:noFill/>
          </a:ln>
        </p:spPr>
      </p:pic>
      <p:pic>
        <p:nvPicPr>
          <p:cNvPr id="224" name="Google Shape;224;p27"/>
          <p:cNvPicPr preferRelativeResize="0"/>
          <p:nvPr/>
        </p:nvPicPr>
        <p:blipFill>
          <a:blip r:embed="rId4">
            <a:alphaModFix/>
          </a:blip>
          <a:stretch>
            <a:fillRect/>
          </a:stretch>
        </p:blipFill>
        <p:spPr>
          <a:xfrm>
            <a:off x="4656313" y="4143731"/>
            <a:ext cx="997971" cy="781875"/>
          </a:xfrm>
          <a:prstGeom prst="rect">
            <a:avLst/>
          </a:prstGeom>
          <a:noFill/>
          <a:ln>
            <a:noFill/>
          </a:ln>
        </p:spPr>
      </p:pic>
      <p:pic>
        <p:nvPicPr>
          <p:cNvPr id="225" name="Google Shape;225;p27"/>
          <p:cNvPicPr preferRelativeResize="0"/>
          <p:nvPr/>
        </p:nvPicPr>
        <p:blipFill>
          <a:blip r:embed="rId4">
            <a:alphaModFix/>
          </a:blip>
          <a:stretch>
            <a:fillRect/>
          </a:stretch>
        </p:blipFill>
        <p:spPr>
          <a:xfrm>
            <a:off x="4656313" y="3151943"/>
            <a:ext cx="997971" cy="781875"/>
          </a:xfrm>
          <a:prstGeom prst="rect">
            <a:avLst/>
          </a:prstGeom>
          <a:noFill/>
          <a:ln>
            <a:noFill/>
          </a:ln>
        </p:spPr>
      </p:pic>
      <p:pic>
        <p:nvPicPr>
          <p:cNvPr id="226" name="Google Shape;226;p27"/>
          <p:cNvPicPr preferRelativeResize="0"/>
          <p:nvPr/>
        </p:nvPicPr>
        <p:blipFill>
          <a:blip r:embed="rId4">
            <a:alphaModFix/>
          </a:blip>
          <a:stretch>
            <a:fillRect/>
          </a:stretch>
        </p:blipFill>
        <p:spPr>
          <a:xfrm>
            <a:off x="151388" y="5250093"/>
            <a:ext cx="997971" cy="781875"/>
          </a:xfrm>
          <a:prstGeom prst="rect">
            <a:avLst/>
          </a:prstGeom>
          <a:noFill/>
          <a:ln>
            <a:noFill/>
          </a:ln>
        </p:spPr>
      </p:pic>
      <p:pic>
        <p:nvPicPr>
          <p:cNvPr id="227" name="Google Shape;227;p27"/>
          <p:cNvPicPr preferRelativeResize="0"/>
          <p:nvPr/>
        </p:nvPicPr>
        <p:blipFill>
          <a:blip r:embed="rId4">
            <a:alphaModFix/>
          </a:blip>
          <a:stretch>
            <a:fillRect/>
          </a:stretch>
        </p:blipFill>
        <p:spPr>
          <a:xfrm>
            <a:off x="159288" y="4218243"/>
            <a:ext cx="997971" cy="781875"/>
          </a:xfrm>
          <a:prstGeom prst="rect">
            <a:avLst/>
          </a:prstGeom>
          <a:noFill/>
          <a:ln>
            <a:noFill/>
          </a:ln>
        </p:spPr>
      </p:pic>
      <p:pic>
        <p:nvPicPr>
          <p:cNvPr id="228" name="Google Shape;228;p27"/>
          <p:cNvPicPr preferRelativeResize="0"/>
          <p:nvPr/>
        </p:nvPicPr>
        <p:blipFill>
          <a:blip r:embed="rId4">
            <a:alphaModFix/>
          </a:blip>
          <a:stretch>
            <a:fillRect/>
          </a:stretch>
        </p:blipFill>
        <p:spPr>
          <a:xfrm>
            <a:off x="151388" y="3203043"/>
            <a:ext cx="997971" cy="781875"/>
          </a:xfrm>
          <a:prstGeom prst="rect">
            <a:avLst/>
          </a:prstGeom>
          <a:noFill/>
          <a:ln>
            <a:noFill/>
          </a:ln>
        </p:spPr>
      </p:pic>
      <p:pic>
        <p:nvPicPr>
          <p:cNvPr id="229" name="Google Shape;229;p27"/>
          <p:cNvPicPr preferRelativeResize="0"/>
          <p:nvPr/>
        </p:nvPicPr>
        <p:blipFill>
          <a:blip r:embed="rId4">
            <a:alphaModFix/>
          </a:blip>
          <a:stretch>
            <a:fillRect/>
          </a:stretch>
        </p:blipFill>
        <p:spPr>
          <a:xfrm>
            <a:off x="4656313" y="2133006"/>
            <a:ext cx="997971" cy="781875"/>
          </a:xfrm>
          <a:prstGeom prst="rect">
            <a:avLst/>
          </a:prstGeom>
          <a:noFill/>
          <a:ln>
            <a:noFill/>
          </a:ln>
        </p:spPr>
      </p:pic>
      <p:pic>
        <p:nvPicPr>
          <p:cNvPr id="230" name="Google Shape;230;p27"/>
          <p:cNvPicPr preferRelativeResize="0"/>
          <p:nvPr/>
        </p:nvPicPr>
        <p:blipFill>
          <a:blip r:embed="rId4">
            <a:alphaModFix/>
          </a:blip>
          <a:stretch>
            <a:fillRect/>
          </a:stretch>
        </p:blipFill>
        <p:spPr>
          <a:xfrm>
            <a:off x="151388" y="2277368"/>
            <a:ext cx="997971" cy="781875"/>
          </a:xfrm>
          <a:prstGeom prst="rect">
            <a:avLst/>
          </a:prstGeom>
          <a:noFill/>
          <a:ln>
            <a:noFill/>
          </a:ln>
        </p:spPr>
      </p:pic>
      <p:sp>
        <p:nvSpPr>
          <p:cNvPr id="231" name="Google Shape;231;p27"/>
          <p:cNvSpPr txBox="1"/>
          <p:nvPr/>
        </p:nvSpPr>
        <p:spPr>
          <a:xfrm>
            <a:off x="191375" y="2268488"/>
            <a:ext cx="918000" cy="71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s-EC" sz="2300" u="none" cap="none" strike="noStrike">
                <a:solidFill>
                  <a:srgbClr val="6AA84F"/>
                </a:solidFill>
                <a:latin typeface="Comic Sans MS"/>
                <a:ea typeface="Comic Sans MS"/>
                <a:cs typeface="Comic Sans MS"/>
                <a:sym typeface="Comic Sans MS"/>
              </a:rPr>
              <a:t>1</a:t>
            </a:r>
            <a:endParaRPr b="1" i="0" sz="2300" u="none" cap="none" strike="noStrike">
              <a:solidFill>
                <a:srgbClr val="6AA84F"/>
              </a:solidFill>
              <a:latin typeface="Comic Sans MS"/>
              <a:ea typeface="Comic Sans MS"/>
              <a:cs typeface="Comic Sans MS"/>
              <a:sym typeface="Comic Sans MS"/>
            </a:endParaRPr>
          </a:p>
        </p:txBody>
      </p:sp>
      <p:sp>
        <p:nvSpPr>
          <p:cNvPr id="232" name="Google Shape;232;p27"/>
          <p:cNvSpPr txBox="1"/>
          <p:nvPr/>
        </p:nvSpPr>
        <p:spPr>
          <a:xfrm>
            <a:off x="191375" y="4265050"/>
            <a:ext cx="918000" cy="71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s-EC" sz="2300" u="none" cap="none" strike="noStrike">
                <a:solidFill>
                  <a:srgbClr val="CC0000"/>
                </a:solidFill>
                <a:latin typeface="Comic Sans MS"/>
                <a:ea typeface="Comic Sans MS"/>
                <a:cs typeface="Comic Sans MS"/>
                <a:sym typeface="Comic Sans MS"/>
              </a:rPr>
              <a:t>3</a:t>
            </a:r>
            <a:endParaRPr b="1" i="0" sz="2300" u="none" cap="none" strike="noStrike">
              <a:solidFill>
                <a:srgbClr val="CC0000"/>
              </a:solidFill>
              <a:latin typeface="Comic Sans MS"/>
              <a:ea typeface="Comic Sans MS"/>
              <a:cs typeface="Comic Sans MS"/>
              <a:sym typeface="Comic Sans MS"/>
            </a:endParaRPr>
          </a:p>
        </p:txBody>
      </p:sp>
      <p:sp>
        <p:nvSpPr>
          <p:cNvPr id="233" name="Google Shape;233;p27"/>
          <p:cNvSpPr txBox="1"/>
          <p:nvPr/>
        </p:nvSpPr>
        <p:spPr>
          <a:xfrm>
            <a:off x="191375" y="5293600"/>
            <a:ext cx="918000" cy="71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s-EC" sz="2300" u="none" cap="none" strike="noStrike">
                <a:solidFill>
                  <a:srgbClr val="F1C232"/>
                </a:solidFill>
                <a:latin typeface="Comic Sans MS"/>
                <a:ea typeface="Comic Sans MS"/>
                <a:cs typeface="Comic Sans MS"/>
                <a:sym typeface="Comic Sans MS"/>
              </a:rPr>
              <a:t>4</a:t>
            </a:r>
            <a:endParaRPr b="1" i="0" sz="2300" u="none" cap="none" strike="noStrike">
              <a:solidFill>
                <a:srgbClr val="F1C232"/>
              </a:solidFill>
              <a:latin typeface="Comic Sans MS"/>
              <a:ea typeface="Comic Sans MS"/>
              <a:cs typeface="Comic Sans MS"/>
              <a:sym typeface="Comic Sans MS"/>
            </a:endParaRPr>
          </a:p>
        </p:txBody>
      </p:sp>
      <p:sp>
        <p:nvSpPr>
          <p:cNvPr id="234" name="Google Shape;234;p27"/>
          <p:cNvSpPr txBox="1"/>
          <p:nvPr/>
        </p:nvSpPr>
        <p:spPr>
          <a:xfrm>
            <a:off x="191375" y="3207475"/>
            <a:ext cx="918000" cy="71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s-EC" sz="2300" u="none" cap="none" strike="noStrike">
                <a:solidFill>
                  <a:srgbClr val="6AA84F"/>
                </a:solidFill>
                <a:latin typeface="Comic Sans MS"/>
                <a:ea typeface="Comic Sans MS"/>
                <a:cs typeface="Comic Sans MS"/>
                <a:sym typeface="Comic Sans MS"/>
              </a:rPr>
              <a:t>2</a:t>
            </a:r>
            <a:endParaRPr b="1" i="0" sz="2300" u="none" cap="none" strike="noStrike">
              <a:solidFill>
                <a:srgbClr val="6AA84F"/>
              </a:solidFill>
              <a:latin typeface="Comic Sans MS"/>
              <a:ea typeface="Comic Sans MS"/>
              <a:cs typeface="Comic Sans MS"/>
              <a:sym typeface="Comic Sans MS"/>
            </a:endParaRPr>
          </a:p>
        </p:txBody>
      </p:sp>
      <p:sp>
        <p:nvSpPr>
          <p:cNvPr id="235" name="Google Shape;235;p27"/>
          <p:cNvSpPr txBox="1"/>
          <p:nvPr/>
        </p:nvSpPr>
        <p:spPr>
          <a:xfrm>
            <a:off x="4696300" y="4170900"/>
            <a:ext cx="918000" cy="71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s-EC" sz="2300" u="none" cap="none" strike="noStrike">
                <a:solidFill>
                  <a:srgbClr val="CC0000"/>
                </a:solidFill>
                <a:latin typeface="Comic Sans MS"/>
                <a:ea typeface="Comic Sans MS"/>
                <a:cs typeface="Comic Sans MS"/>
                <a:sym typeface="Comic Sans MS"/>
              </a:rPr>
              <a:t>7</a:t>
            </a:r>
            <a:endParaRPr b="1" i="0" sz="2300" u="none" cap="none" strike="noStrike">
              <a:solidFill>
                <a:srgbClr val="CC0000"/>
              </a:solidFill>
              <a:latin typeface="Comic Sans MS"/>
              <a:ea typeface="Comic Sans MS"/>
              <a:cs typeface="Comic Sans MS"/>
              <a:sym typeface="Comic Sans MS"/>
            </a:endParaRPr>
          </a:p>
        </p:txBody>
      </p:sp>
      <p:sp>
        <p:nvSpPr>
          <p:cNvPr id="236" name="Google Shape;236;p27"/>
          <p:cNvSpPr txBox="1"/>
          <p:nvPr/>
        </p:nvSpPr>
        <p:spPr>
          <a:xfrm>
            <a:off x="4696300" y="3133650"/>
            <a:ext cx="918000" cy="71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s-EC" sz="2300" u="none" cap="none" strike="noStrike">
                <a:solidFill>
                  <a:srgbClr val="E69138"/>
                </a:solidFill>
                <a:latin typeface="Comic Sans MS"/>
                <a:ea typeface="Comic Sans MS"/>
                <a:cs typeface="Comic Sans MS"/>
                <a:sym typeface="Comic Sans MS"/>
              </a:rPr>
              <a:t>6</a:t>
            </a:r>
            <a:endParaRPr b="1" i="0" sz="2300" u="none" cap="none" strike="noStrike">
              <a:solidFill>
                <a:srgbClr val="E69138"/>
              </a:solidFill>
              <a:latin typeface="Comic Sans MS"/>
              <a:ea typeface="Comic Sans MS"/>
              <a:cs typeface="Comic Sans MS"/>
              <a:sym typeface="Comic Sans MS"/>
            </a:endParaRPr>
          </a:p>
        </p:txBody>
      </p:sp>
      <p:sp>
        <p:nvSpPr>
          <p:cNvPr id="237" name="Google Shape;237;p27"/>
          <p:cNvSpPr txBox="1"/>
          <p:nvPr/>
        </p:nvSpPr>
        <p:spPr>
          <a:xfrm>
            <a:off x="4696300" y="2128838"/>
            <a:ext cx="918000" cy="71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s-EC" sz="2300" u="none" cap="none" strike="noStrike">
                <a:solidFill>
                  <a:srgbClr val="F1C232"/>
                </a:solidFill>
                <a:latin typeface="Comic Sans MS"/>
                <a:ea typeface="Comic Sans MS"/>
                <a:cs typeface="Comic Sans MS"/>
                <a:sym typeface="Comic Sans MS"/>
              </a:rPr>
              <a:t>5</a:t>
            </a:r>
            <a:endParaRPr b="1" i="0" sz="2300" u="none" cap="none" strike="noStrike">
              <a:solidFill>
                <a:srgbClr val="F1C232"/>
              </a:solidFill>
              <a:latin typeface="Comic Sans MS"/>
              <a:ea typeface="Comic Sans MS"/>
              <a:cs typeface="Comic Sans MS"/>
              <a:sym typeface="Comic Sans MS"/>
            </a:endParaRPr>
          </a:p>
        </p:txBody>
      </p:sp>
      <p:sp>
        <p:nvSpPr>
          <p:cNvPr id="238" name="Google Shape;238;p27"/>
          <p:cNvSpPr txBox="1"/>
          <p:nvPr/>
        </p:nvSpPr>
        <p:spPr>
          <a:xfrm>
            <a:off x="7155965" y="1498111"/>
            <a:ext cx="2009400" cy="43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EC" sz="1500" u="none" cap="none" strike="noStrike">
                <a:solidFill>
                  <a:schemeClr val="accent5"/>
                </a:solidFill>
                <a:latin typeface="Maven Pro"/>
                <a:ea typeface="Maven Pro"/>
                <a:cs typeface="Maven Pro"/>
                <a:sym typeface="Maven Pro"/>
              </a:rPr>
              <a:t>Importancia del reciclaje</a:t>
            </a:r>
            <a:endParaRPr b="0" i="0" sz="1500" u="none" cap="none" strike="noStrike">
              <a:solidFill>
                <a:schemeClr val="accent5"/>
              </a:solidFill>
              <a:latin typeface="Maven Pro"/>
              <a:ea typeface="Maven Pro"/>
              <a:cs typeface="Maven Pro"/>
              <a:sym typeface="Maven Pro"/>
            </a:endParaRPr>
          </a:p>
        </p:txBody>
      </p:sp>
      <p:sp>
        <p:nvSpPr>
          <p:cNvPr id="239" name="Google Shape;239;p2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240" name="Google Shape;240;p27"/>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7"/>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7"/>
          <p:cNvSpPr txBox="1"/>
          <p:nvPr>
            <p:ph type="title"/>
          </p:nvPr>
        </p:nvSpPr>
        <p:spPr>
          <a:xfrm>
            <a:off x="311700" y="593375"/>
            <a:ext cx="6705300" cy="478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t>Fundamentos del reciclaje</a:t>
            </a:r>
            <a:endParaRPr b="1" sz="2100"/>
          </a:p>
        </p:txBody>
      </p:sp>
      <p:sp>
        <p:nvSpPr>
          <p:cNvPr id="243" name="Google Shape;243;p27"/>
          <p:cNvSpPr txBox="1"/>
          <p:nvPr>
            <p:ph idx="1" type="body"/>
          </p:nvPr>
        </p:nvSpPr>
        <p:spPr>
          <a:xfrm>
            <a:off x="311700" y="1180725"/>
            <a:ext cx="6835800" cy="748200"/>
          </a:xfrm>
          <a:prstGeom prst="rect">
            <a:avLst/>
          </a:prstGeom>
          <a:noFill/>
          <a:ln>
            <a:noFill/>
          </a:ln>
        </p:spPr>
        <p:txBody>
          <a:bodyPr anchorCtr="0" anchor="t" bIns="91425" lIns="91425" spcFirstLastPara="1" rIns="91425" wrap="square" tIns="91425">
            <a:normAutofit fontScale="92500" lnSpcReduction="10000"/>
          </a:bodyPr>
          <a:lstStyle/>
          <a:p>
            <a:pPr indent="-342900" lvl="0" marL="457200" rtl="0" algn="l">
              <a:lnSpc>
                <a:spcPct val="115000"/>
              </a:lnSpc>
              <a:spcBef>
                <a:spcPts val="0"/>
              </a:spcBef>
              <a:spcAft>
                <a:spcPts val="0"/>
              </a:spcAft>
              <a:buSzPct val="108108"/>
              <a:buChar char="●"/>
            </a:pPr>
            <a:r>
              <a:rPr lang="es-EC"/>
              <a:t>Técnica para convertir los desechos en materia prima y posteriormente ser reutilizados</a:t>
            </a:r>
            <a:endParaRPr/>
          </a:p>
        </p:txBody>
      </p:sp>
      <p:sp>
        <p:nvSpPr>
          <p:cNvPr id="244" name="Google Shape;244;p27"/>
          <p:cNvSpPr txBox="1"/>
          <p:nvPr/>
        </p:nvSpPr>
        <p:spPr>
          <a:xfrm>
            <a:off x="1109500" y="2263200"/>
            <a:ext cx="3586800" cy="70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2"/>
                </a:solidFill>
                <a:latin typeface="Arial"/>
                <a:ea typeface="Arial"/>
                <a:cs typeface="Arial"/>
                <a:sym typeface="Arial"/>
              </a:rPr>
              <a:t>PET (1): </a:t>
            </a:r>
            <a:r>
              <a:rPr b="0" i="0" lang="es-EC" sz="1600" u="none" cap="none" strike="noStrike">
                <a:solidFill>
                  <a:schemeClr val="dk2"/>
                </a:solidFill>
                <a:latin typeface="Arial"/>
                <a:ea typeface="Arial"/>
                <a:cs typeface="Arial"/>
                <a:sym typeface="Arial"/>
              </a:rPr>
              <a:t>Polietileno tereftalato</a:t>
            </a:r>
            <a:endParaRPr b="0" i="0" sz="1600" u="none" cap="none" strike="noStrike">
              <a:solidFill>
                <a:schemeClr val="dk2"/>
              </a:solidFill>
              <a:latin typeface="Arial"/>
              <a:ea typeface="Arial"/>
              <a:cs typeface="Arial"/>
              <a:sym typeface="Arial"/>
            </a:endParaRPr>
          </a:p>
        </p:txBody>
      </p:sp>
      <p:sp>
        <p:nvSpPr>
          <p:cNvPr id="245" name="Google Shape;245;p27"/>
          <p:cNvSpPr txBox="1"/>
          <p:nvPr/>
        </p:nvSpPr>
        <p:spPr>
          <a:xfrm>
            <a:off x="1109500" y="3207475"/>
            <a:ext cx="3586800" cy="717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2"/>
                </a:solidFill>
                <a:latin typeface="Arial"/>
                <a:ea typeface="Arial"/>
                <a:cs typeface="Arial"/>
                <a:sym typeface="Arial"/>
              </a:rPr>
              <a:t>PE-HD (2): </a:t>
            </a:r>
            <a:r>
              <a:rPr b="0" i="0" lang="es-EC" sz="1600" u="none" cap="none" strike="noStrike">
                <a:solidFill>
                  <a:schemeClr val="dk2"/>
                </a:solidFill>
                <a:latin typeface="Arial"/>
                <a:ea typeface="Arial"/>
                <a:cs typeface="Arial"/>
                <a:sym typeface="Arial"/>
              </a:rPr>
              <a:t>Polietileno alta densidad</a:t>
            </a:r>
            <a:endParaRPr b="0" i="0" sz="1600" u="none" cap="none" strike="noStrike">
              <a:solidFill>
                <a:schemeClr val="dk2"/>
              </a:solidFill>
              <a:latin typeface="Arial"/>
              <a:ea typeface="Arial"/>
              <a:cs typeface="Arial"/>
              <a:sym typeface="Arial"/>
            </a:endParaRPr>
          </a:p>
        </p:txBody>
      </p:sp>
      <p:sp>
        <p:nvSpPr>
          <p:cNvPr id="246" name="Google Shape;246;p27"/>
          <p:cNvSpPr txBox="1"/>
          <p:nvPr/>
        </p:nvSpPr>
        <p:spPr>
          <a:xfrm>
            <a:off x="5614550" y="3150675"/>
            <a:ext cx="3529500" cy="70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2"/>
                </a:solidFill>
                <a:latin typeface="Arial"/>
                <a:ea typeface="Arial"/>
                <a:cs typeface="Arial"/>
                <a:sym typeface="Arial"/>
              </a:rPr>
              <a:t>PS (6): </a:t>
            </a:r>
            <a:r>
              <a:rPr b="0" i="0" lang="es-EC" sz="1600" u="none" cap="none" strike="noStrike">
                <a:solidFill>
                  <a:schemeClr val="dk2"/>
                </a:solidFill>
                <a:latin typeface="Arial"/>
                <a:ea typeface="Arial"/>
                <a:cs typeface="Arial"/>
                <a:sym typeface="Arial"/>
              </a:rPr>
              <a:t>Poliestireno</a:t>
            </a:r>
            <a:endParaRPr b="0" i="0" sz="1600" u="none" cap="none" strike="noStrike">
              <a:solidFill>
                <a:schemeClr val="dk2"/>
              </a:solidFill>
              <a:latin typeface="Arial"/>
              <a:ea typeface="Arial"/>
              <a:cs typeface="Arial"/>
              <a:sym typeface="Arial"/>
            </a:endParaRPr>
          </a:p>
        </p:txBody>
      </p:sp>
      <p:sp>
        <p:nvSpPr>
          <p:cNvPr id="247" name="Google Shape;247;p27"/>
          <p:cNvSpPr txBox="1"/>
          <p:nvPr/>
        </p:nvSpPr>
        <p:spPr>
          <a:xfrm>
            <a:off x="1109500" y="5309875"/>
            <a:ext cx="3586800" cy="70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2"/>
                </a:solidFill>
                <a:latin typeface="Arial"/>
                <a:ea typeface="Arial"/>
                <a:cs typeface="Arial"/>
                <a:sym typeface="Arial"/>
              </a:rPr>
              <a:t>PE-LD (4): </a:t>
            </a:r>
            <a:r>
              <a:rPr b="0" i="0" lang="es-EC" sz="1600" u="none" cap="none" strike="noStrike">
                <a:solidFill>
                  <a:schemeClr val="dk2"/>
                </a:solidFill>
                <a:latin typeface="Arial"/>
                <a:ea typeface="Arial"/>
                <a:cs typeface="Arial"/>
                <a:sym typeface="Arial"/>
              </a:rPr>
              <a:t>Polietileno baja densidad</a:t>
            </a:r>
            <a:endParaRPr b="0" i="0" sz="1600" u="none" cap="none" strike="noStrike">
              <a:solidFill>
                <a:schemeClr val="dk2"/>
              </a:solidFill>
              <a:latin typeface="Arial"/>
              <a:ea typeface="Arial"/>
              <a:cs typeface="Arial"/>
              <a:sym typeface="Arial"/>
            </a:endParaRPr>
          </a:p>
        </p:txBody>
      </p:sp>
      <p:sp>
        <p:nvSpPr>
          <p:cNvPr id="248" name="Google Shape;248;p27"/>
          <p:cNvSpPr txBox="1"/>
          <p:nvPr/>
        </p:nvSpPr>
        <p:spPr>
          <a:xfrm>
            <a:off x="1109500" y="4281125"/>
            <a:ext cx="3586800" cy="70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2"/>
                </a:solidFill>
                <a:latin typeface="Arial"/>
                <a:ea typeface="Arial"/>
                <a:cs typeface="Arial"/>
                <a:sym typeface="Arial"/>
              </a:rPr>
              <a:t>PVC (3): </a:t>
            </a:r>
            <a:r>
              <a:rPr b="0" i="0" lang="es-EC" sz="1600" u="none" cap="none" strike="noStrike">
                <a:solidFill>
                  <a:schemeClr val="dk2"/>
                </a:solidFill>
                <a:latin typeface="Arial"/>
                <a:ea typeface="Arial"/>
                <a:cs typeface="Arial"/>
                <a:sym typeface="Arial"/>
              </a:rPr>
              <a:t>Policloruro de vinilo</a:t>
            </a:r>
            <a:endParaRPr b="0" i="0" sz="1600" u="none" cap="none" strike="noStrike">
              <a:solidFill>
                <a:schemeClr val="dk2"/>
              </a:solidFill>
              <a:latin typeface="Arial"/>
              <a:ea typeface="Arial"/>
              <a:cs typeface="Arial"/>
              <a:sym typeface="Arial"/>
            </a:endParaRPr>
          </a:p>
        </p:txBody>
      </p:sp>
      <p:sp>
        <p:nvSpPr>
          <p:cNvPr id="249" name="Google Shape;249;p27"/>
          <p:cNvSpPr txBox="1"/>
          <p:nvPr/>
        </p:nvSpPr>
        <p:spPr>
          <a:xfrm>
            <a:off x="5614425" y="2144975"/>
            <a:ext cx="3529500" cy="70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2"/>
                </a:solidFill>
                <a:latin typeface="Arial"/>
                <a:ea typeface="Arial"/>
                <a:cs typeface="Arial"/>
                <a:sym typeface="Arial"/>
              </a:rPr>
              <a:t>PP (5): </a:t>
            </a:r>
            <a:r>
              <a:rPr b="0" i="0" lang="es-EC" sz="1600" u="none" cap="none" strike="noStrike">
                <a:solidFill>
                  <a:schemeClr val="dk2"/>
                </a:solidFill>
                <a:latin typeface="Arial"/>
                <a:ea typeface="Arial"/>
                <a:cs typeface="Arial"/>
                <a:sym typeface="Arial"/>
              </a:rPr>
              <a:t>Polipropileno</a:t>
            </a:r>
            <a:endParaRPr b="0" i="0" sz="1600" u="none" cap="none" strike="noStrike">
              <a:solidFill>
                <a:schemeClr val="dk2"/>
              </a:solidFill>
              <a:latin typeface="Arial"/>
              <a:ea typeface="Arial"/>
              <a:cs typeface="Arial"/>
              <a:sym typeface="Arial"/>
            </a:endParaRPr>
          </a:p>
        </p:txBody>
      </p:sp>
      <p:sp>
        <p:nvSpPr>
          <p:cNvPr id="250" name="Google Shape;250;p27"/>
          <p:cNvSpPr txBox="1"/>
          <p:nvPr/>
        </p:nvSpPr>
        <p:spPr>
          <a:xfrm>
            <a:off x="5614550" y="4228250"/>
            <a:ext cx="3529500" cy="70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s-EC" sz="1600" u="none" cap="none" strike="noStrike">
                <a:solidFill>
                  <a:schemeClr val="dk2"/>
                </a:solidFill>
                <a:latin typeface="Arial"/>
                <a:ea typeface="Arial"/>
                <a:cs typeface="Arial"/>
                <a:sym typeface="Arial"/>
              </a:rPr>
              <a:t>(7): </a:t>
            </a:r>
            <a:r>
              <a:rPr b="0" i="0" lang="es-EC" sz="1600" u="none" cap="none" strike="noStrike">
                <a:solidFill>
                  <a:schemeClr val="dk2"/>
                </a:solidFill>
                <a:latin typeface="Arial"/>
                <a:ea typeface="Arial"/>
                <a:cs typeface="Arial"/>
                <a:sym typeface="Arial"/>
              </a:rPr>
              <a:t>Otros materiales plásticos laminados</a:t>
            </a:r>
            <a:endParaRPr b="0" i="0" sz="1600" u="none" cap="none" strike="noStrike">
              <a:solidFill>
                <a:schemeClr val="dk2"/>
              </a:solidFill>
              <a:latin typeface="Arial"/>
              <a:ea typeface="Arial"/>
              <a:cs typeface="Arial"/>
              <a:sym typeface="Arial"/>
            </a:endParaRPr>
          </a:p>
        </p:txBody>
      </p:sp>
      <p:sp>
        <p:nvSpPr>
          <p:cNvPr id="251" name="Google Shape;251;p27"/>
          <p:cNvSpPr/>
          <p:nvPr/>
        </p:nvSpPr>
        <p:spPr>
          <a:xfrm>
            <a:off x="4848825" y="5531725"/>
            <a:ext cx="981300" cy="322200"/>
          </a:xfrm>
          <a:prstGeom prst="roundRect">
            <a:avLst>
              <a:gd fmla="val 16667" name="adj"/>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7"/>
          <p:cNvSpPr/>
          <p:nvPr/>
        </p:nvSpPr>
        <p:spPr>
          <a:xfrm>
            <a:off x="5882400" y="5531725"/>
            <a:ext cx="981300" cy="322200"/>
          </a:xfrm>
          <a:prstGeom prst="roundRect">
            <a:avLst>
              <a:gd fmla="val 16667" name="adj"/>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7"/>
          <p:cNvSpPr/>
          <p:nvPr/>
        </p:nvSpPr>
        <p:spPr>
          <a:xfrm>
            <a:off x="6915975" y="5531725"/>
            <a:ext cx="981300" cy="322200"/>
          </a:xfrm>
          <a:prstGeom prst="roundRect">
            <a:avLst>
              <a:gd fmla="val 16667" name="adj"/>
            </a:avLst>
          </a:prstGeom>
          <a:solidFill>
            <a:srgbClr val="E691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7"/>
          <p:cNvSpPr/>
          <p:nvPr/>
        </p:nvSpPr>
        <p:spPr>
          <a:xfrm>
            <a:off x="7949550" y="5531725"/>
            <a:ext cx="981300" cy="322200"/>
          </a:xfrm>
          <a:prstGeom prst="roundRect">
            <a:avLst>
              <a:gd fmla="val 16667" name="adj"/>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7"/>
          <p:cNvSpPr txBox="1"/>
          <p:nvPr/>
        </p:nvSpPr>
        <p:spPr>
          <a:xfrm>
            <a:off x="4854300" y="5218400"/>
            <a:ext cx="4076700" cy="3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EC" sz="1500" u="none" cap="none" strike="noStrike">
                <a:solidFill>
                  <a:schemeClr val="accent5"/>
                </a:solidFill>
                <a:latin typeface="Maven Pro"/>
                <a:ea typeface="Maven Pro"/>
                <a:cs typeface="Maven Pro"/>
                <a:sym typeface="Maven Pro"/>
              </a:rPr>
              <a:t>Facilidad de reciclaje</a:t>
            </a:r>
            <a:endParaRPr b="0" i="0" sz="1500" u="none" cap="none" strike="noStrike">
              <a:solidFill>
                <a:schemeClr val="accent5"/>
              </a:solidFill>
              <a:latin typeface="Maven Pro"/>
              <a:ea typeface="Maven Pro"/>
              <a:cs typeface="Maven Pro"/>
              <a:sym typeface="Maven Pro"/>
            </a:endParaRPr>
          </a:p>
        </p:txBody>
      </p:sp>
      <p:sp>
        <p:nvSpPr>
          <p:cNvPr id="256" name="Google Shape;256;p27"/>
          <p:cNvSpPr txBox="1"/>
          <p:nvPr/>
        </p:nvSpPr>
        <p:spPr>
          <a:xfrm>
            <a:off x="4854300" y="5861950"/>
            <a:ext cx="981300" cy="3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EC" sz="1500" u="none" cap="none" strike="noStrike">
                <a:solidFill>
                  <a:srgbClr val="6AA84F"/>
                </a:solidFill>
                <a:latin typeface="Maven Pro"/>
                <a:ea typeface="Maven Pro"/>
                <a:cs typeface="Maven Pro"/>
                <a:sym typeface="Maven Pro"/>
              </a:rPr>
              <a:t>Fácil</a:t>
            </a:r>
            <a:endParaRPr b="0" i="0" sz="1500" u="none" cap="none" strike="noStrike">
              <a:solidFill>
                <a:srgbClr val="6AA84F"/>
              </a:solidFill>
              <a:latin typeface="Maven Pro"/>
              <a:ea typeface="Maven Pro"/>
              <a:cs typeface="Maven Pro"/>
              <a:sym typeface="Maven Pro"/>
            </a:endParaRPr>
          </a:p>
        </p:txBody>
      </p:sp>
      <p:sp>
        <p:nvSpPr>
          <p:cNvPr id="257" name="Google Shape;257;p27"/>
          <p:cNvSpPr txBox="1"/>
          <p:nvPr/>
        </p:nvSpPr>
        <p:spPr>
          <a:xfrm>
            <a:off x="5882400" y="5861950"/>
            <a:ext cx="981300" cy="3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EC" sz="1500" u="none" cap="none" strike="noStrike">
                <a:solidFill>
                  <a:srgbClr val="F1C232"/>
                </a:solidFill>
                <a:latin typeface="Maven Pro"/>
                <a:ea typeface="Maven Pro"/>
                <a:cs typeface="Maven Pro"/>
                <a:sym typeface="Maven Pro"/>
              </a:rPr>
              <a:t>Factible</a:t>
            </a:r>
            <a:endParaRPr b="0" i="0" sz="1500" u="none" cap="none" strike="noStrike">
              <a:solidFill>
                <a:srgbClr val="F1C232"/>
              </a:solidFill>
              <a:latin typeface="Maven Pro"/>
              <a:ea typeface="Maven Pro"/>
              <a:cs typeface="Maven Pro"/>
              <a:sym typeface="Maven Pro"/>
            </a:endParaRPr>
          </a:p>
        </p:txBody>
      </p:sp>
      <p:sp>
        <p:nvSpPr>
          <p:cNvPr id="258" name="Google Shape;258;p27"/>
          <p:cNvSpPr txBox="1"/>
          <p:nvPr/>
        </p:nvSpPr>
        <p:spPr>
          <a:xfrm>
            <a:off x="6915975" y="5861950"/>
            <a:ext cx="981300" cy="3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EC" sz="1500" u="none" cap="none" strike="noStrike">
                <a:solidFill>
                  <a:srgbClr val="E69138"/>
                </a:solidFill>
                <a:latin typeface="Maven Pro"/>
                <a:ea typeface="Maven Pro"/>
                <a:cs typeface="Maven Pro"/>
                <a:sym typeface="Maven Pro"/>
              </a:rPr>
              <a:t>Difícil</a:t>
            </a:r>
            <a:endParaRPr b="0" i="0" sz="1500" u="none" cap="none" strike="noStrike">
              <a:solidFill>
                <a:srgbClr val="E69138"/>
              </a:solidFill>
              <a:latin typeface="Maven Pro"/>
              <a:ea typeface="Maven Pro"/>
              <a:cs typeface="Maven Pro"/>
              <a:sym typeface="Maven Pro"/>
            </a:endParaRPr>
          </a:p>
        </p:txBody>
      </p:sp>
      <p:sp>
        <p:nvSpPr>
          <p:cNvPr id="259" name="Google Shape;259;p27"/>
          <p:cNvSpPr txBox="1"/>
          <p:nvPr/>
        </p:nvSpPr>
        <p:spPr>
          <a:xfrm>
            <a:off x="7813575" y="5861950"/>
            <a:ext cx="1330500" cy="3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EC" sz="1500" u="none" cap="none" strike="noStrike">
                <a:solidFill>
                  <a:srgbClr val="CC0000"/>
                </a:solidFill>
                <a:latin typeface="Maven Pro"/>
                <a:ea typeface="Maven Pro"/>
                <a:cs typeface="Maven Pro"/>
                <a:sym typeface="Maven Pro"/>
              </a:rPr>
              <a:t>Muy Difícil</a:t>
            </a:r>
            <a:endParaRPr b="0" i="0" sz="1500" u="none" cap="none" strike="noStrike">
              <a:solidFill>
                <a:srgbClr val="CC0000"/>
              </a:solidFill>
              <a:latin typeface="Maven Pro"/>
              <a:ea typeface="Maven Pro"/>
              <a:cs typeface="Maven Pro"/>
              <a:sym typeface="Maven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8"/>
          <p:cNvPicPr preferRelativeResize="0"/>
          <p:nvPr/>
        </p:nvPicPr>
        <p:blipFill rotWithShape="1">
          <a:blip r:embed="rId3">
            <a:alphaModFix/>
          </a:blip>
          <a:srcRect b="0" l="0" r="17114" t="0"/>
          <a:stretch/>
        </p:blipFill>
        <p:spPr>
          <a:xfrm>
            <a:off x="6881950" y="491199"/>
            <a:ext cx="2139200" cy="1935651"/>
          </a:xfrm>
          <a:prstGeom prst="rect">
            <a:avLst/>
          </a:prstGeom>
          <a:noFill/>
          <a:ln>
            <a:noFill/>
          </a:ln>
        </p:spPr>
      </p:pic>
      <p:sp>
        <p:nvSpPr>
          <p:cNvPr id="266" name="Google Shape;266;p28"/>
          <p:cNvSpPr txBox="1"/>
          <p:nvPr>
            <p:ph type="title"/>
          </p:nvPr>
        </p:nvSpPr>
        <p:spPr>
          <a:xfrm>
            <a:off x="306125" y="117696"/>
            <a:ext cx="8520600" cy="42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t>Manejo de residuos plásticos</a:t>
            </a:r>
            <a:endParaRPr b="1" sz="2100"/>
          </a:p>
        </p:txBody>
      </p:sp>
      <p:sp>
        <p:nvSpPr>
          <p:cNvPr id="267" name="Google Shape;267;p2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268" name="Google Shape;268;p28"/>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8"/>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8"/>
          <p:cNvSpPr txBox="1"/>
          <p:nvPr>
            <p:ph idx="1" type="body"/>
          </p:nvPr>
        </p:nvSpPr>
        <p:spPr>
          <a:xfrm>
            <a:off x="311700" y="546400"/>
            <a:ext cx="8379300" cy="355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s-EC" sz="1800"/>
              <a:t>Nivel global</a:t>
            </a:r>
            <a:endParaRPr b="1" sz="1800"/>
          </a:p>
          <a:p>
            <a:pPr indent="-342900" lvl="0" marL="457200" rtl="0" algn="l">
              <a:lnSpc>
                <a:spcPct val="115000"/>
              </a:lnSpc>
              <a:spcBef>
                <a:spcPts val="1200"/>
              </a:spcBef>
              <a:spcAft>
                <a:spcPts val="0"/>
              </a:spcAft>
              <a:buSzPts val="1800"/>
              <a:buChar char="●"/>
            </a:pPr>
            <a:r>
              <a:rPr lang="es-EC" sz="1800"/>
              <a:t>40% de residuos plásticos no son enviados a reciclaje</a:t>
            </a:r>
            <a:endParaRPr sz="1800"/>
          </a:p>
          <a:p>
            <a:pPr indent="0" lvl="0" marL="457200" rtl="0" algn="l">
              <a:lnSpc>
                <a:spcPct val="115000"/>
              </a:lnSpc>
              <a:spcBef>
                <a:spcPts val="0"/>
              </a:spcBef>
              <a:spcAft>
                <a:spcPts val="0"/>
              </a:spcAft>
              <a:buSzPts val="1800"/>
              <a:buNone/>
            </a:pPr>
            <a:r>
              <a:t/>
            </a:r>
            <a:endParaRPr sz="1800"/>
          </a:p>
          <a:p>
            <a:pPr indent="-342900" lvl="0" marL="457200" rtl="0" algn="l">
              <a:lnSpc>
                <a:spcPct val="115000"/>
              </a:lnSpc>
              <a:spcBef>
                <a:spcPts val="0"/>
              </a:spcBef>
              <a:spcAft>
                <a:spcPts val="0"/>
              </a:spcAft>
              <a:buSzPts val="1800"/>
              <a:buChar char="●"/>
            </a:pPr>
            <a:r>
              <a:rPr lang="es-EC" sz="1800"/>
              <a:t>145.000 toneladas por día de residuos se destinan a basurales</a:t>
            </a:r>
            <a:endParaRPr sz="1800"/>
          </a:p>
          <a:p>
            <a:pPr indent="0" lvl="0" marL="457200" rtl="0" algn="l">
              <a:lnSpc>
                <a:spcPct val="115000"/>
              </a:lnSpc>
              <a:spcBef>
                <a:spcPts val="0"/>
              </a:spcBef>
              <a:spcAft>
                <a:spcPts val="0"/>
              </a:spcAft>
              <a:buSzPts val="1800"/>
              <a:buNone/>
            </a:pPr>
            <a:r>
              <a:t/>
            </a:r>
            <a:endParaRPr sz="1800"/>
          </a:p>
          <a:p>
            <a:pPr indent="-342900" lvl="0" marL="457200" rtl="0" algn="l">
              <a:lnSpc>
                <a:spcPct val="115000"/>
              </a:lnSpc>
              <a:spcBef>
                <a:spcPts val="0"/>
              </a:spcBef>
              <a:spcAft>
                <a:spcPts val="0"/>
              </a:spcAft>
              <a:buSzPts val="1800"/>
              <a:buChar char="●"/>
            </a:pPr>
            <a:r>
              <a:rPr lang="es-EC" sz="1800"/>
              <a:t>4,8 a 12,7 millones de toneladas de residuos cada año terminan como basura marina</a:t>
            </a:r>
            <a:endParaRPr sz="1800"/>
          </a:p>
          <a:p>
            <a:pPr indent="0" lvl="0" marL="457200" rtl="0" algn="l">
              <a:lnSpc>
                <a:spcPct val="115000"/>
              </a:lnSpc>
              <a:spcBef>
                <a:spcPts val="0"/>
              </a:spcBef>
              <a:spcAft>
                <a:spcPts val="0"/>
              </a:spcAft>
              <a:buSzPts val="1800"/>
              <a:buNone/>
            </a:pPr>
            <a:r>
              <a:t/>
            </a:r>
            <a:endParaRPr sz="1800"/>
          </a:p>
          <a:p>
            <a:pPr indent="-342900" lvl="0" marL="457200" rtl="0" algn="l">
              <a:lnSpc>
                <a:spcPct val="115000"/>
              </a:lnSpc>
              <a:spcBef>
                <a:spcPts val="0"/>
              </a:spcBef>
              <a:spcAft>
                <a:spcPts val="0"/>
              </a:spcAft>
              <a:buSzPts val="1800"/>
              <a:buChar char="●"/>
            </a:pPr>
            <a:r>
              <a:rPr lang="es-EC" sz="1800"/>
              <a:t>90% de los residuos no se aprovechen para su reutilización</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1200"/>
              </a:spcAft>
              <a:buSzPts val="1800"/>
              <a:buNone/>
            </a:pPr>
            <a:r>
              <a:t/>
            </a:r>
            <a:endParaRPr/>
          </a:p>
        </p:txBody>
      </p:sp>
      <p:sp>
        <p:nvSpPr>
          <p:cNvPr id="271" name="Google Shape;271;p28"/>
          <p:cNvSpPr txBox="1"/>
          <p:nvPr/>
        </p:nvSpPr>
        <p:spPr>
          <a:xfrm>
            <a:off x="311700" y="3922600"/>
            <a:ext cx="7686600" cy="220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800"/>
              <a:buFont typeface="Arial"/>
              <a:buNone/>
            </a:pPr>
            <a:r>
              <a:rPr b="1" i="0" lang="es-EC" sz="1800" u="none" cap="none" strike="noStrike">
                <a:solidFill>
                  <a:schemeClr val="dk2"/>
                </a:solidFill>
                <a:latin typeface="Arial"/>
                <a:ea typeface="Arial"/>
                <a:cs typeface="Arial"/>
                <a:sym typeface="Arial"/>
              </a:rPr>
              <a:t>Ecuador</a:t>
            </a:r>
            <a:endParaRPr b="1" i="0" sz="1800" u="none" cap="none" strike="noStrike">
              <a:solidFill>
                <a:schemeClr val="dk2"/>
              </a:solidFill>
              <a:latin typeface="Arial"/>
              <a:ea typeface="Arial"/>
              <a:cs typeface="Arial"/>
              <a:sym typeface="Arial"/>
            </a:endParaRPr>
          </a:p>
          <a:p>
            <a:pPr indent="-342900" lvl="0" marL="457200" marR="0" rtl="0" algn="l">
              <a:lnSpc>
                <a:spcPct val="115000"/>
              </a:lnSpc>
              <a:spcBef>
                <a:spcPts val="1200"/>
              </a:spcBef>
              <a:spcAft>
                <a:spcPts val="0"/>
              </a:spcAft>
              <a:buClr>
                <a:schemeClr val="dk2"/>
              </a:buClr>
              <a:buSzPts val="1800"/>
              <a:buFont typeface="Arial"/>
              <a:buChar char="●"/>
            </a:pPr>
            <a:r>
              <a:rPr b="0" i="0" lang="es-EC" sz="1800" u="none" cap="none" strike="noStrike">
                <a:solidFill>
                  <a:schemeClr val="dk2"/>
                </a:solidFill>
                <a:latin typeface="Arial"/>
                <a:ea typeface="Arial"/>
                <a:cs typeface="Arial"/>
                <a:sym typeface="Arial"/>
              </a:rPr>
              <a:t>Las normas REP disponen que los productores deben cumplir con las metas anuales de recuperación.</a:t>
            </a:r>
            <a:endParaRPr b="0" i="0" sz="1800" u="none" cap="none" strike="noStrike">
              <a:solidFill>
                <a:schemeClr val="dk2"/>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15000"/>
              </a:lnSpc>
              <a:spcBef>
                <a:spcPts val="0"/>
              </a:spcBef>
              <a:spcAft>
                <a:spcPts val="0"/>
              </a:spcAft>
              <a:buClr>
                <a:schemeClr val="dk2"/>
              </a:buClr>
              <a:buSzPts val="1800"/>
              <a:buFont typeface="Arial"/>
              <a:buChar char="●"/>
            </a:pPr>
            <a:r>
              <a:rPr b="0" i="0" lang="es-EC" sz="1800" u="none" cap="none" strike="noStrike">
                <a:solidFill>
                  <a:schemeClr val="dk2"/>
                </a:solidFill>
                <a:latin typeface="Arial"/>
                <a:ea typeface="Arial"/>
                <a:cs typeface="Arial"/>
                <a:sym typeface="Arial"/>
              </a:rPr>
              <a:t>Las empresas deben registrarse y presentar o implementar un programa de gestión integral</a:t>
            </a:r>
            <a:endParaRPr b="0" i="0" sz="1400" u="none" cap="none" strike="noStrike">
              <a:solidFill>
                <a:srgbClr val="000000"/>
              </a:solidFill>
              <a:latin typeface="Arial"/>
              <a:ea typeface="Arial"/>
              <a:cs typeface="Arial"/>
              <a:sym typeface="Arial"/>
            </a:endParaRPr>
          </a:p>
        </p:txBody>
      </p:sp>
      <p:pic>
        <p:nvPicPr>
          <p:cNvPr id="272" name="Google Shape;272;p28"/>
          <p:cNvPicPr preferRelativeResize="0"/>
          <p:nvPr/>
        </p:nvPicPr>
        <p:blipFill rotWithShape="1">
          <a:blip r:embed="rId4">
            <a:alphaModFix/>
          </a:blip>
          <a:srcRect b="0" l="0" r="0" t="0"/>
          <a:stretch/>
        </p:blipFill>
        <p:spPr>
          <a:xfrm>
            <a:off x="7576637" y="4455737"/>
            <a:ext cx="1295825" cy="1467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29"/>
          <p:cNvPicPr preferRelativeResize="0"/>
          <p:nvPr/>
        </p:nvPicPr>
        <p:blipFill rotWithShape="1">
          <a:blip r:embed="rId3">
            <a:alphaModFix/>
          </a:blip>
          <a:srcRect b="54761" l="94977" r="0" t="0"/>
          <a:stretch/>
        </p:blipFill>
        <p:spPr>
          <a:xfrm>
            <a:off x="-6600" y="3493875"/>
            <a:ext cx="9155100" cy="523675"/>
          </a:xfrm>
          <a:prstGeom prst="rect">
            <a:avLst/>
          </a:prstGeom>
          <a:noFill/>
          <a:ln>
            <a:noFill/>
          </a:ln>
        </p:spPr>
      </p:pic>
      <p:pic>
        <p:nvPicPr>
          <p:cNvPr id="279" name="Google Shape;279;p29"/>
          <p:cNvPicPr preferRelativeResize="0"/>
          <p:nvPr/>
        </p:nvPicPr>
        <p:blipFill rotWithShape="1">
          <a:blip r:embed="rId3">
            <a:alphaModFix/>
          </a:blip>
          <a:srcRect b="54761" l="94977" r="0" t="0"/>
          <a:stretch/>
        </p:blipFill>
        <p:spPr>
          <a:xfrm>
            <a:off x="50" y="0"/>
            <a:ext cx="9155100" cy="1068449"/>
          </a:xfrm>
          <a:prstGeom prst="rect">
            <a:avLst/>
          </a:prstGeom>
          <a:noFill/>
          <a:ln>
            <a:noFill/>
          </a:ln>
        </p:spPr>
      </p:pic>
      <p:sp>
        <p:nvSpPr>
          <p:cNvPr id="280" name="Google Shape;280;p29"/>
          <p:cNvSpPr txBox="1"/>
          <p:nvPr>
            <p:ph idx="1" type="body"/>
          </p:nvPr>
        </p:nvSpPr>
        <p:spPr>
          <a:xfrm>
            <a:off x="311700" y="546400"/>
            <a:ext cx="8709458" cy="355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s-EC">
                <a:solidFill>
                  <a:schemeClr val="lt2"/>
                </a:solidFill>
              </a:rPr>
              <a:t>Provincia de Santo Domingo de los Tsáchilas</a:t>
            </a:r>
            <a:endParaRPr b="1" sz="1800">
              <a:solidFill>
                <a:schemeClr val="lt2"/>
              </a:solidFill>
            </a:endParaRPr>
          </a:p>
          <a:p>
            <a:pPr indent="0" lvl="0" marL="457200" rtl="0" algn="l">
              <a:lnSpc>
                <a:spcPct val="115000"/>
              </a:lnSpc>
              <a:spcBef>
                <a:spcPts val="1200"/>
              </a:spcBef>
              <a:spcAft>
                <a:spcPts val="0"/>
              </a:spcAft>
              <a:buSzPts val="1800"/>
              <a:buNone/>
            </a:pPr>
            <a:r>
              <a:t/>
            </a:r>
            <a:endParaRPr sz="1800"/>
          </a:p>
          <a:p>
            <a:pPr indent="-342900" lvl="0" marL="457200" rtl="0" algn="l">
              <a:lnSpc>
                <a:spcPct val="115000"/>
              </a:lnSpc>
              <a:spcBef>
                <a:spcPts val="0"/>
              </a:spcBef>
              <a:spcAft>
                <a:spcPts val="0"/>
              </a:spcAft>
              <a:buSzPts val="1800"/>
              <a:buChar char="●"/>
            </a:pPr>
            <a:r>
              <a:rPr lang="es-EC"/>
              <a:t>Pretende reducir el  empleo de plásticos de un solo uso </a:t>
            </a:r>
            <a:endParaRPr/>
          </a:p>
          <a:p>
            <a:pPr indent="0" lvl="0" marL="457200" rtl="0" algn="l">
              <a:lnSpc>
                <a:spcPct val="115000"/>
              </a:lnSpc>
              <a:spcBef>
                <a:spcPts val="0"/>
              </a:spcBef>
              <a:spcAft>
                <a:spcPts val="0"/>
              </a:spcAft>
              <a:buSzPts val="1800"/>
              <a:buNone/>
            </a:pPr>
            <a:r>
              <a:t/>
            </a:r>
            <a:endParaRPr/>
          </a:p>
          <a:p>
            <a:pPr indent="-342900" lvl="0" marL="457200" rtl="0" algn="just">
              <a:lnSpc>
                <a:spcPct val="115000"/>
              </a:lnSpc>
              <a:spcBef>
                <a:spcPts val="0"/>
              </a:spcBef>
              <a:spcAft>
                <a:spcPts val="0"/>
              </a:spcAft>
              <a:buSzPts val="1800"/>
              <a:buChar char="●"/>
            </a:pPr>
            <a:r>
              <a:rPr lang="es-EC"/>
              <a:t>Fomentando la separación en la fuente, así como el reciclaje de residuos sólidos</a:t>
            </a:r>
            <a:endParaRPr sz="1800"/>
          </a:p>
          <a:p>
            <a:pPr indent="0" lvl="0" marL="457200" rtl="0" algn="l">
              <a:lnSpc>
                <a:spcPct val="115000"/>
              </a:lnSpc>
              <a:spcBef>
                <a:spcPts val="0"/>
              </a:spcBef>
              <a:spcAft>
                <a:spcPts val="0"/>
              </a:spcAft>
              <a:buSzPts val="1800"/>
              <a:buNone/>
            </a:pPr>
            <a:r>
              <a:t/>
            </a:r>
            <a:endParaRPr sz="1800"/>
          </a:p>
          <a:p>
            <a:pPr indent="-342900" lvl="0" marL="457200" rtl="0" algn="l">
              <a:lnSpc>
                <a:spcPct val="115000"/>
              </a:lnSpc>
              <a:spcBef>
                <a:spcPts val="0"/>
              </a:spcBef>
              <a:spcAft>
                <a:spcPts val="0"/>
              </a:spcAft>
              <a:buSzPts val="1800"/>
              <a:buChar char="●"/>
            </a:pPr>
            <a:r>
              <a:rPr lang="es-EC"/>
              <a:t>Se integran a campañas para desincentivar el uso de plásticos de un solo uso</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Clr>
                <a:schemeClr val="dk1"/>
              </a:buClr>
              <a:buSzPts val="1100"/>
              <a:buFont typeface="Arial"/>
              <a:buNone/>
            </a:pPr>
            <a:r>
              <a:rPr b="1" lang="es-EC">
                <a:solidFill>
                  <a:schemeClr val="lt2"/>
                </a:solidFill>
              </a:rPr>
              <a:t>Parroquia Luz de América</a:t>
            </a:r>
            <a:endParaRPr b="1">
              <a:solidFill>
                <a:schemeClr val="lt2"/>
              </a:solidFill>
            </a:endParaRPr>
          </a:p>
          <a:p>
            <a:pPr indent="0" lvl="0" marL="457200" rtl="0" algn="l">
              <a:lnSpc>
                <a:spcPct val="100000"/>
              </a:lnSpc>
              <a:spcBef>
                <a:spcPts val="1200"/>
              </a:spcBef>
              <a:spcAft>
                <a:spcPts val="0"/>
              </a:spcAft>
              <a:buSzPts val="1800"/>
              <a:buNone/>
            </a:pPr>
            <a:r>
              <a:t/>
            </a:r>
            <a:endParaRPr sz="100"/>
          </a:p>
          <a:p>
            <a:pPr indent="-342900" lvl="0" marL="457200" rtl="0" algn="l">
              <a:lnSpc>
                <a:spcPct val="115000"/>
              </a:lnSpc>
              <a:spcBef>
                <a:spcPts val="1000"/>
              </a:spcBef>
              <a:spcAft>
                <a:spcPts val="0"/>
              </a:spcAft>
              <a:buSzPts val="1800"/>
              <a:buChar char="●"/>
            </a:pPr>
            <a:r>
              <a:rPr lang="es-EC"/>
              <a:t>Genera un 54,94% de residuos de alimentos y 22,92 % de material reciclable</a:t>
            </a:r>
            <a:endParaRPr/>
          </a:p>
          <a:p>
            <a:pPr indent="0" lvl="0" marL="457200" rtl="0" algn="l">
              <a:lnSpc>
                <a:spcPct val="115000"/>
              </a:lnSpc>
              <a:spcBef>
                <a:spcPts val="0"/>
              </a:spcBef>
              <a:spcAft>
                <a:spcPts val="0"/>
              </a:spcAft>
              <a:buClr>
                <a:schemeClr val="dk1"/>
              </a:buClr>
              <a:buSzPts val="1100"/>
              <a:buFont typeface="Arial"/>
              <a:buNone/>
            </a:pPr>
            <a:r>
              <a:t/>
            </a:r>
            <a:endParaRPr/>
          </a:p>
          <a:p>
            <a:pPr indent="-342900" lvl="0" marL="457200" rtl="0" algn="l">
              <a:lnSpc>
                <a:spcPct val="115000"/>
              </a:lnSpc>
              <a:spcBef>
                <a:spcPts val="0"/>
              </a:spcBef>
              <a:spcAft>
                <a:spcPts val="0"/>
              </a:spcAft>
              <a:buSzPts val="1800"/>
              <a:buChar char="●"/>
            </a:pPr>
            <a:r>
              <a:rPr lang="es-EC"/>
              <a:t>Plan piloto para el proceso de manejo integral de desechos sólidos iniciado en el año 2015</a:t>
            </a:r>
            <a:endParaRPr/>
          </a:p>
          <a:p>
            <a:pPr indent="0" lvl="0" marL="457200" rtl="0" algn="l">
              <a:lnSpc>
                <a:spcPct val="115000"/>
              </a:lnSpc>
              <a:spcBef>
                <a:spcPts val="0"/>
              </a:spcBef>
              <a:spcAft>
                <a:spcPts val="0"/>
              </a:spcAft>
              <a:buClr>
                <a:schemeClr val="dk1"/>
              </a:buClr>
              <a:buSzPts val="1100"/>
              <a:buFont typeface="Arial"/>
              <a:buNone/>
            </a:pPr>
            <a:r>
              <a:t/>
            </a:r>
            <a:endParaRPr/>
          </a:p>
          <a:p>
            <a:pPr indent="-342900" lvl="0" marL="457200" rtl="0" algn="l">
              <a:lnSpc>
                <a:spcPct val="115000"/>
              </a:lnSpc>
              <a:spcBef>
                <a:spcPts val="0"/>
              </a:spcBef>
              <a:spcAft>
                <a:spcPts val="0"/>
              </a:spcAft>
              <a:buSzPts val="1800"/>
              <a:buChar char="●"/>
            </a:pPr>
            <a:r>
              <a:rPr lang="es-EC"/>
              <a:t>Campañas para el manejo integral de residuos sólidos</a:t>
            </a:r>
            <a:endParaRPr/>
          </a:p>
        </p:txBody>
      </p:sp>
      <p:sp>
        <p:nvSpPr>
          <p:cNvPr id="281" name="Google Shape;281;p29"/>
          <p:cNvSpPr txBox="1"/>
          <p:nvPr>
            <p:ph type="title"/>
          </p:nvPr>
        </p:nvSpPr>
        <p:spPr>
          <a:xfrm>
            <a:off x="306125" y="117696"/>
            <a:ext cx="8520600" cy="42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chemeClr val="lt1"/>
                </a:solidFill>
              </a:rPr>
              <a:t>Manejo de residuos plásticos</a:t>
            </a:r>
            <a:endParaRPr b="1" sz="2100">
              <a:solidFill>
                <a:schemeClr val="lt1"/>
              </a:solidFill>
            </a:endParaRPr>
          </a:p>
        </p:txBody>
      </p:sp>
      <p:sp>
        <p:nvSpPr>
          <p:cNvPr id="282" name="Google Shape;282;p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283" name="Google Shape;283;p29"/>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9"/>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5" name="Google Shape;285;p29"/>
          <p:cNvPicPr preferRelativeResize="0"/>
          <p:nvPr/>
        </p:nvPicPr>
        <p:blipFill rotWithShape="1">
          <a:blip r:embed="rId3">
            <a:alphaModFix/>
          </a:blip>
          <a:srcRect b="54761" l="0" r="0" t="0"/>
          <a:stretch/>
        </p:blipFill>
        <p:spPr>
          <a:xfrm>
            <a:off x="5400850" y="0"/>
            <a:ext cx="3754100" cy="1068449"/>
          </a:xfrm>
          <a:prstGeom prst="rect">
            <a:avLst/>
          </a:prstGeom>
          <a:noFill/>
          <a:ln>
            <a:noFill/>
          </a:ln>
        </p:spPr>
      </p:pic>
      <p:pic>
        <p:nvPicPr>
          <p:cNvPr id="286" name="Google Shape;286;p29"/>
          <p:cNvPicPr preferRelativeResize="0"/>
          <p:nvPr/>
        </p:nvPicPr>
        <p:blipFill rotWithShape="1">
          <a:blip r:embed="rId3">
            <a:alphaModFix/>
          </a:blip>
          <a:srcRect b="54761" l="0" r="0" t="0"/>
          <a:stretch/>
        </p:blipFill>
        <p:spPr>
          <a:xfrm>
            <a:off x="5115390" y="3493867"/>
            <a:ext cx="2019880" cy="523684"/>
          </a:xfrm>
          <a:prstGeom prst="rect">
            <a:avLst/>
          </a:prstGeom>
          <a:noFill/>
          <a:ln>
            <a:noFill/>
          </a:ln>
        </p:spPr>
      </p:pic>
      <p:pic>
        <p:nvPicPr>
          <p:cNvPr id="287" name="Google Shape;287;p29"/>
          <p:cNvPicPr preferRelativeResize="0"/>
          <p:nvPr/>
        </p:nvPicPr>
        <p:blipFill rotWithShape="1">
          <a:blip r:embed="rId3">
            <a:alphaModFix/>
          </a:blip>
          <a:srcRect b="0" l="0" r="0" t="54761"/>
          <a:stretch/>
        </p:blipFill>
        <p:spPr>
          <a:xfrm>
            <a:off x="7135269" y="3490106"/>
            <a:ext cx="2019880" cy="5236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0"/>
          <p:cNvSpPr txBox="1"/>
          <p:nvPr>
            <p:ph idx="1" type="body"/>
          </p:nvPr>
        </p:nvSpPr>
        <p:spPr>
          <a:xfrm>
            <a:off x="311700" y="546400"/>
            <a:ext cx="8709600" cy="1395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s-EC"/>
              <a:t>En el Ecuador rige las </a:t>
            </a:r>
            <a:r>
              <a:rPr b="1" lang="es-EC"/>
              <a:t>Políticas para Gestión Integral de Plásticos (2014), </a:t>
            </a:r>
            <a:r>
              <a:rPr lang="es-EC"/>
              <a:t>en la cual se manifiesta el Acuerdo Ministerial 19</a:t>
            </a:r>
            <a:endParaRPr/>
          </a:p>
          <a:p>
            <a:pPr indent="-330200" lvl="1" marL="914400" rtl="0" algn="l">
              <a:lnSpc>
                <a:spcPct val="115000"/>
              </a:lnSpc>
              <a:spcBef>
                <a:spcPts val="0"/>
              </a:spcBef>
              <a:spcAft>
                <a:spcPts val="0"/>
              </a:spcAft>
              <a:buSzPts val="1600"/>
              <a:buChar char="○"/>
            </a:pPr>
            <a:r>
              <a:rPr lang="es-EC" sz="1600"/>
              <a:t>Cambiar la manera que consumen las ecuatorianas y los ecuatorianos el plástico</a:t>
            </a:r>
            <a:endParaRPr sz="1600"/>
          </a:p>
          <a:p>
            <a:pPr indent="-330200" lvl="1" marL="914400" rtl="0" algn="l">
              <a:lnSpc>
                <a:spcPct val="115000"/>
              </a:lnSpc>
              <a:spcBef>
                <a:spcPts val="0"/>
              </a:spcBef>
              <a:spcAft>
                <a:spcPts val="0"/>
              </a:spcAft>
              <a:buSzPts val="1600"/>
              <a:buChar char="○"/>
            </a:pPr>
            <a:r>
              <a:rPr lang="es-EC" sz="1600"/>
              <a:t>Formas de producción, del sector plástico</a:t>
            </a:r>
            <a:endParaRPr/>
          </a:p>
        </p:txBody>
      </p:sp>
      <p:sp>
        <p:nvSpPr>
          <p:cNvPr id="294" name="Google Shape;294;p30"/>
          <p:cNvSpPr txBox="1"/>
          <p:nvPr>
            <p:ph type="title"/>
          </p:nvPr>
        </p:nvSpPr>
        <p:spPr>
          <a:xfrm>
            <a:off x="306125" y="117696"/>
            <a:ext cx="8520600" cy="42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t>Leyes de reciclaje</a:t>
            </a:r>
            <a:endParaRPr b="1" sz="2100"/>
          </a:p>
        </p:txBody>
      </p:sp>
      <p:sp>
        <p:nvSpPr>
          <p:cNvPr id="295" name="Google Shape;295;p3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296" name="Google Shape;296;p30"/>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0"/>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30"/>
          <p:cNvSpPr txBox="1"/>
          <p:nvPr>
            <p:ph idx="1" type="body"/>
          </p:nvPr>
        </p:nvSpPr>
        <p:spPr>
          <a:xfrm>
            <a:off x="311700" y="2044500"/>
            <a:ext cx="4260300" cy="417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s-EC"/>
              <a:t>Artículo 20 y 21</a:t>
            </a:r>
            <a:endParaRPr b="1"/>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0" rtl="0" algn="ctr">
              <a:lnSpc>
                <a:spcPct val="115000"/>
              </a:lnSpc>
              <a:spcBef>
                <a:spcPts val="0"/>
              </a:spcBef>
              <a:spcAft>
                <a:spcPts val="0"/>
              </a:spcAft>
              <a:buSzPts val="1800"/>
              <a:buNone/>
            </a:pPr>
            <a:r>
              <a:rPr b="1" lang="es-EC"/>
              <a:t>Artículo 9</a:t>
            </a:r>
            <a:endParaRPr b="1"/>
          </a:p>
        </p:txBody>
      </p:sp>
      <p:sp>
        <p:nvSpPr>
          <p:cNvPr id="299" name="Google Shape;299;p30"/>
          <p:cNvSpPr txBox="1"/>
          <p:nvPr>
            <p:ph idx="1" type="body"/>
          </p:nvPr>
        </p:nvSpPr>
        <p:spPr>
          <a:xfrm>
            <a:off x="4760850" y="2044500"/>
            <a:ext cx="4260300" cy="417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s-EC"/>
              <a:t>Artículo 18</a:t>
            </a:r>
            <a:endParaRPr b="1"/>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457200" rtl="0" algn="l">
              <a:lnSpc>
                <a:spcPct val="115000"/>
              </a:lnSpc>
              <a:spcBef>
                <a:spcPts val="0"/>
              </a:spcBef>
              <a:spcAft>
                <a:spcPts val="0"/>
              </a:spcAft>
              <a:buSzPts val="1800"/>
              <a:buNone/>
            </a:pPr>
            <a:r>
              <a:t/>
            </a:r>
            <a:endParaRPr/>
          </a:p>
          <a:p>
            <a:pPr indent="0" lvl="0" marL="0" rtl="0" algn="ctr">
              <a:lnSpc>
                <a:spcPct val="115000"/>
              </a:lnSpc>
              <a:spcBef>
                <a:spcPts val="0"/>
              </a:spcBef>
              <a:spcAft>
                <a:spcPts val="0"/>
              </a:spcAft>
              <a:buSzPts val="1800"/>
              <a:buNone/>
            </a:pPr>
            <a:r>
              <a:rPr b="1" lang="es-EC"/>
              <a:t>Artículo 15</a:t>
            </a:r>
            <a:endParaRPr b="1"/>
          </a:p>
        </p:txBody>
      </p:sp>
      <p:pic>
        <p:nvPicPr>
          <p:cNvPr id="300" name="Google Shape;300;p30"/>
          <p:cNvPicPr preferRelativeResize="0"/>
          <p:nvPr/>
        </p:nvPicPr>
        <p:blipFill rotWithShape="1">
          <a:blip r:embed="rId3">
            <a:alphaModFix/>
          </a:blip>
          <a:srcRect b="12675" l="0" r="0" t="13106"/>
          <a:stretch/>
        </p:blipFill>
        <p:spPr>
          <a:xfrm>
            <a:off x="1099501" y="2419625"/>
            <a:ext cx="2684687" cy="1731537"/>
          </a:xfrm>
          <a:prstGeom prst="rect">
            <a:avLst/>
          </a:prstGeom>
          <a:noFill/>
          <a:ln>
            <a:noFill/>
          </a:ln>
        </p:spPr>
      </p:pic>
      <p:pic>
        <p:nvPicPr>
          <p:cNvPr id="301" name="Google Shape;301;p30"/>
          <p:cNvPicPr preferRelativeResize="0"/>
          <p:nvPr/>
        </p:nvPicPr>
        <p:blipFill rotWithShape="1">
          <a:blip r:embed="rId4">
            <a:alphaModFix/>
          </a:blip>
          <a:srcRect b="29299" l="0" r="0" t="36232"/>
          <a:stretch/>
        </p:blipFill>
        <p:spPr>
          <a:xfrm>
            <a:off x="4666425" y="2751175"/>
            <a:ext cx="4449149" cy="1068439"/>
          </a:xfrm>
          <a:prstGeom prst="rect">
            <a:avLst/>
          </a:prstGeom>
          <a:noFill/>
          <a:ln>
            <a:noFill/>
          </a:ln>
        </p:spPr>
      </p:pic>
      <p:pic>
        <p:nvPicPr>
          <p:cNvPr id="302" name="Google Shape;302;p30"/>
          <p:cNvPicPr preferRelativeResize="0"/>
          <p:nvPr/>
        </p:nvPicPr>
        <p:blipFill rotWithShape="1">
          <a:blip r:embed="rId5">
            <a:alphaModFix/>
          </a:blip>
          <a:srcRect b="0" l="0" r="0" t="0"/>
          <a:stretch/>
        </p:blipFill>
        <p:spPr>
          <a:xfrm>
            <a:off x="916925" y="4629075"/>
            <a:ext cx="3049825" cy="1524913"/>
          </a:xfrm>
          <a:prstGeom prst="rect">
            <a:avLst/>
          </a:prstGeom>
          <a:noFill/>
          <a:ln>
            <a:noFill/>
          </a:ln>
        </p:spPr>
      </p:pic>
      <p:pic>
        <p:nvPicPr>
          <p:cNvPr id="303" name="Google Shape;303;p30"/>
          <p:cNvPicPr preferRelativeResize="0"/>
          <p:nvPr/>
        </p:nvPicPr>
        <p:blipFill rotWithShape="1">
          <a:blip r:embed="rId6">
            <a:alphaModFix/>
          </a:blip>
          <a:srcRect b="0" l="0" r="0" t="0"/>
          <a:stretch/>
        </p:blipFill>
        <p:spPr>
          <a:xfrm>
            <a:off x="5819618" y="4525763"/>
            <a:ext cx="2142762" cy="1731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31"/>
          <p:cNvPicPr preferRelativeResize="0"/>
          <p:nvPr/>
        </p:nvPicPr>
        <p:blipFill rotWithShape="1">
          <a:blip r:embed="rId3">
            <a:alphaModFix/>
          </a:blip>
          <a:srcRect b="4716" l="9552" r="19262" t="0"/>
          <a:stretch/>
        </p:blipFill>
        <p:spPr>
          <a:xfrm>
            <a:off x="34525" y="1999200"/>
            <a:ext cx="2975276" cy="2986938"/>
          </a:xfrm>
          <a:prstGeom prst="rect">
            <a:avLst/>
          </a:prstGeom>
          <a:noFill/>
          <a:ln>
            <a:noFill/>
          </a:ln>
        </p:spPr>
      </p:pic>
      <p:sp>
        <p:nvSpPr>
          <p:cNvPr id="310" name="Google Shape;310;p31"/>
          <p:cNvSpPr txBox="1"/>
          <p:nvPr>
            <p:ph type="title"/>
          </p:nvPr>
        </p:nvSpPr>
        <p:spPr>
          <a:xfrm>
            <a:off x="306125" y="117696"/>
            <a:ext cx="8520600" cy="42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t>Sistemas inteligentes para el manejo de residuos</a:t>
            </a:r>
            <a:endParaRPr b="1" sz="2100"/>
          </a:p>
        </p:txBody>
      </p:sp>
      <p:sp>
        <p:nvSpPr>
          <p:cNvPr id="311" name="Google Shape;311;p3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312" name="Google Shape;312;p31"/>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1"/>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31"/>
          <p:cNvSpPr txBox="1"/>
          <p:nvPr>
            <p:ph idx="1" type="body"/>
          </p:nvPr>
        </p:nvSpPr>
        <p:spPr>
          <a:xfrm>
            <a:off x="306050" y="681900"/>
            <a:ext cx="8520600" cy="1056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SzPts val="1800"/>
              <a:buNone/>
            </a:pPr>
            <a:r>
              <a:rPr b="1" lang="es-EC"/>
              <a:t>Inteligencia Artificial</a:t>
            </a:r>
            <a:endParaRPr/>
          </a:p>
          <a:p>
            <a:pPr indent="0" lvl="0" marL="0" rtl="0" algn="r">
              <a:lnSpc>
                <a:spcPct val="115000"/>
              </a:lnSpc>
              <a:spcBef>
                <a:spcPts val="0"/>
              </a:spcBef>
              <a:spcAft>
                <a:spcPts val="0"/>
              </a:spcAft>
              <a:buSzPts val="1800"/>
              <a:buNone/>
            </a:pPr>
            <a:r>
              <a:rPr lang="es-EC"/>
              <a:t>Capacidad de las máquinas para aprender a tomar decisiones como lo haría un ser humano</a:t>
            </a:r>
            <a:endParaRPr b="1"/>
          </a:p>
          <a:p>
            <a:pPr indent="0" lvl="0" marL="2743200" rtl="0" algn="l">
              <a:lnSpc>
                <a:spcPct val="115000"/>
              </a:lnSpc>
              <a:spcBef>
                <a:spcPts val="0"/>
              </a:spcBef>
              <a:spcAft>
                <a:spcPts val="0"/>
              </a:spcAft>
              <a:buSzPts val="1800"/>
              <a:buNone/>
            </a:pPr>
            <a:r>
              <a:t/>
            </a:r>
            <a:endParaRPr b="1"/>
          </a:p>
        </p:txBody>
      </p:sp>
      <p:sp>
        <p:nvSpPr>
          <p:cNvPr id="315" name="Google Shape;315;p31"/>
          <p:cNvSpPr txBox="1"/>
          <p:nvPr/>
        </p:nvSpPr>
        <p:spPr>
          <a:xfrm>
            <a:off x="2328475" y="1890225"/>
            <a:ext cx="6509100" cy="1092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800"/>
              <a:buFont typeface="Arial"/>
              <a:buNone/>
            </a:pPr>
            <a:r>
              <a:rPr b="1" i="0" lang="es-EC" sz="1800" u="none" cap="none" strike="noStrike">
                <a:solidFill>
                  <a:schemeClr val="dk2"/>
                </a:solidFill>
                <a:latin typeface="Arial"/>
                <a:ea typeface="Arial"/>
                <a:cs typeface="Arial"/>
                <a:sym typeface="Arial"/>
              </a:rPr>
              <a:t>Aprendizaje Automático</a:t>
            </a:r>
            <a:endParaRPr b="1" i="0" sz="1800" u="none" cap="none" strike="noStrike">
              <a:solidFill>
                <a:schemeClr val="dk2"/>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Capacidad de las máquinas para aprender sin estar programadas para ello</a:t>
            </a:r>
            <a:endParaRPr b="0" i="0" sz="1800" u="none" cap="none" strike="noStrike">
              <a:solidFill>
                <a:schemeClr val="dk2"/>
              </a:solidFill>
              <a:latin typeface="Arial"/>
              <a:ea typeface="Arial"/>
              <a:cs typeface="Arial"/>
              <a:sym typeface="Arial"/>
            </a:endParaRPr>
          </a:p>
        </p:txBody>
      </p:sp>
      <p:sp>
        <p:nvSpPr>
          <p:cNvPr id="316" name="Google Shape;316;p31"/>
          <p:cNvSpPr txBox="1"/>
          <p:nvPr/>
        </p:nvSpPr>
        <p:spPr>
          <a:xfrm>
            <a:off x="1454825" y="4645675"/>
            <a:ext cx="7382700" cy="15234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800"/>
              <a:buFont typeface="Arial"/>
              <a:buNone/>
            </a:pPr>
            <a:r>
              <a:rPr b="1" i="0" lang="es-EC" sz="1800" u="none" cap="none" strike="noStrike">
                <a:solidFill>
                  <a:schemeClr val="dk2"/>
                </a:solidFill>
                <a:latin typeface="Arial"/>
                <a:ea typeface="Arial"/>
                <a:cs typeface="Arial"/>
                <a:sym typeface="Arial"/>
              </a:rPr>
              <a:t>Redes Neuronales Convolucionales</a:t>
            </a:r>
            <a:endParaRPr b="0" i="0" sz="1800" u="none" cap="none" strike="noStrike">
              <a:solidFill>
                <a:schemeClr val="dk2"/>
              </a:solidFill>
              <a:latin typeface="Arial"/>
              <a:ea typeface="Arial"/>
              <a:cs typeface="Arial"/>
              <a:sym typeface="Arial"/>
            </a:endParaRPr>
          </a:p>
          <a:p>
            <a:pPr indent="0" lvl="0" marL="0" marR="0" rtl="0" algn="r">
              <a:lnSpc>
                <a:spcPct val="115000"/>
              </a:lnSpc>
              <a:spcBef>
                <a:spcPts val="120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Modelo de red neuronal inspirado en la forma en la que la corteza visual procesa la información, para poder detectar características relevantes de las imágenes</a:t>
            </a:r>
            <a:endParaRPr b="0" i="0" sz="1800" u="none" cap="none" strike="noStrike">
              <a:solidFill>
                <a:schemeClr val="dk2"/>
              </a:solidFill>
              <a:latin typeface="Arial"/>
              <a:ea typeface="Arial"/>
              <a:cs typeface="Arial"/>
              <a:sym typeface="Arial"/>
            </a:endParaRPr>
          </a:p>
        </p:txBody>
      </p:sp>
      <p:sp>
        <p:nvSpPr>
          <p:cNvPr id="317" name="Google Shape;317;p31"/>
          <p:cNvSpPr txBox="1"/>
          <p:nvPr/>
        </p:nvSpPr>
        <p:spPr>
          <a:xfrm>
            <a:off x="2328450" y="3134750"/>
            <a:ext cx="6509100" cy="14175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800"/>
              <a:buFont typeface="Arial"/>
              <a:buNone/>
            </a:pPr>
            <a:r>
              <a:rPr b="1" i="0" lang="es-EC" sz="1800" u="none" cap="none" strike="noStrike">
                <a:solidFill>
                  <a:schemeClr val="dk2"/>
                </a:solidFill>
                <a:latin typeface="Arial"/>
                <a:ea typeface="Arial"/>
                <a:cs typeface="Arial"/>
                <a:sym typeface="Arial"/>
              </a:rPr>
              <a:t>Aprendizaje profundo</a:t>
            </a:r>
            <a:endParaRPr b="1" i="0" sz="1800" u="none" cap="none" strike="noStrike">
              <a:solidFill>
                <a:schemeClr val="dk2"/>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Capacidad de las máquinas para resolver problemas muy complejos a través de </a:t>
            </a:r>
            <a:endParaRPr b="0" i="0" sz="1800" u="none" cap="none" strike="noStrike">
              <a:solidFill>
                <a:schemeClr val="dk2"/>
              </a:solidFill>
              <a:latin typeface="Arial"/>
              <a:ea typeface="Arial"/>
              <a:cs typeface="Arial"/>
              <a:sym typeface="Arial"/>
            </a:endParaRPr>
          </a:p>
          <a:p>
            <a:pPr indent="457200" lvl="0" marL="1371600" marR="0" rtl="0" algn="r">
              <a:lnSpc>
                <a:spcPct val="115000"/>
              </a:lnSpc>
              <a:spcBef>
                <a:spcPts val="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grandes cantidades de datos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2"/>
          <p:cNvPicPr preferRelativeResize="0"/>
          <p:nvPr/>
        </p:nvPicPr>
        <p:blipFill rotWithShape="1">
          <a:blip r:embed="rId3">
            <a:alphaModFix/>
          </a:blip>
          <a:srcRect b="0" l="0" r="6820" t="34201"/>
          <a:stretch/>
        </p:blipFill>
        <p:spPr>
          <a:xfrm>
            <a:off x="4103775" y="3688985"/>
            <a:ext cx="5040200" cy="2669165"/>
          </a:xfrm>
          <a:prstGeom prst="rect">
            <a:avLst/>
          </a:prstGeom>
          <a:noFill/>
          <a:ln>
            <a:noFill/>
          </a:ln>
        </p:spPr>
      </p:pic>
      <p:sp>
        <p:nvSpPr>
          <p:cNvPr id="324" name="Google Shape;324;p32"/>
          <p:cNvSpPr txBox="1"/>
          <p:nvPr/>
        </p:nvSpPr>
        <p:spPr>
          <a:xfrm>
            <a:off x="306125" y="3901625"/>
            <a:ext cx="5444100" cy="1907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s-EC" sz="1800" u="none" cap="none" strike="noStrike">
                <a:solidFill>
                  <a:schemeClr val="dk2"/>
                </a:solidFill>
                <a:latin typeface="Arial"/>
                <a:ea typeface="Arial"/>
                <a:cs typeface="Arial"/>
                <a:sym typeface="Arial"/>
              </a:rPr>
              <a:t>Sistemas embebidos</a:t>
            </a:r>
            <a:endParaRPr b="1" i="0" sz="18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Diseñados para soluciones específicas, ejecutan de forma repetitiva el software para el que fueron creados</a:t>
            </a:r>
            <a:endParaRPr b="0" i="0" sz="1800" u="none" cap="none" strike="noStrike">
              <a:solidFill>
                <a:schemeClr val="dk2"/>
              </a:solidFill>
              <a:latin typeface="Arial"/>
              <a:ea typeface="Arial"/>
              <a:cs typeface="Arial"/>
              <a:sym typeface="Arial"/>
            </a:endParaRPr>
          </a:p>
        </p:txBody>
      </p:sp>
      <p:sp>
        <p:nvSpPr>
          <p:cNvPr id="325" name="Google Shape;325;p32"/>
          <p:cNvSpPr txBox="1"/>
          <p:nvPr>
            <p:ph type="title"/>
          </p:nvPr>
        </p:nvSpPr>
        <p:spPr>
          <a:xfrm>
            <a:off x="306125" y="117696"/>
            <a:ext cx="8520600" cy="42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t>Sistemas inteligentes para el manejo de residuos</a:t>
            </a:r>
            <a:endParaRPr b="1" sz="2100"/>
          </a:p>
        </p:txBody>
      </p:sp>
      <p:sp>
        <p:nvSpPr>
          <p:cNvPr id="326" name="Google Shape;326;p3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327" name="Google Shape;327;p32"/>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32"/>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32"/>
          <p:cNvSpPr txBox="1"/>
          <p:nvPr/>
        </p:nvSpPr>
        <p:spPr>
          <a:xfrm>
            <a:off x="2242450" y="734775"/>
            <a:ext cx="6230100" cy="1132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s-EC" sz="1800" u="none" cap="none" strike="noStrike">
                <a:solidFill>
                  <a:schemeClr val="dk2"/>
                </a:solidFill>
                <a:latin typeface="Arial"/>
                <a:ea typeface="Arial"/>
                <a:cs typeface="Arial"/>
                <a:sym typeface="Arial"/>
              </a:rPr>
              <a:t>Redes Malladas</a:t>
            </a:r>
            <a:endParaRPr b="1" i="0" sz="18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Sus componentes forman una malla, haciendo que sus nodos estén conectados unos con otros</a:t>
            </a:r>
            <a:endParaRPr b="0" i="0" sz="1800" u="none" cap="none" strike="noStrike">
              <a:solidFill>
                <a:schemeClr val="dk2"/>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ctr">
              <a:lnSpc>
                <a:spcPct val="115000"/>
              </a:lnSpc>
              <a:spcBef>
                <a:spcPts val="1000"/>
              </a:spcBef>
              <a:spcAft>
                <a:spcPts val="0"/>
              </a:spcAft>
              <a:buClr>
                <a:srgbClr val="000000"/>
              </a:buClr>
              <a:buSzPts val="1800"/>
              <a:buFont typeface="Arial"/>
              <a:buNone/>
            </a:pPr>
            <a:r>
              <a:rPr b="1" i="0" lang="es-EC" sz="1800" u="none" cap="none" strike="noStrike">
                <a:solidFill>
                  <a:schemeClr val="dk2"/>
                </a:solidFill>
                <a:latin typeface="Arial"/>
                <a:ea typeface="Arial"/>
                <a:cs typeface="Arial"/>
                <a:sym typeface="Arial"/>
              </a:rPr>
              <a:t>Protocolos de enrutamiento</a:t>
            </a:r>
            <a:endParaRPr b="1" i="0" sz="18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Reglas usadas en los router para establecer la comunicación con otros router</a:t>
            </a:r>
            <a:endParaRPr b="0" i="0" sz="1800" u="none" cap="none" strike="noStrike">
              <a:solidFill>
                <a:schemeClr val="dk2"/>
              </a:solidFill>
              <a:latin typeface="Arial"/>
              <a:ea typeface="Arial"/>
              <a:cs typeface="Arial"/>
              <a:sym typeface="Arial"/>
            </a:endParaRPr>
          </a:p>
        </p:txBody>
      </p:sp>
      <p:pic>
        <p:nvPicPr>
          <p:cNvPr id="330" name="Google Shape;330;p32"/>
          <p:cNvPicPr preferRelativeResize="0"/>
          <p:nvPr/>
        </p:nvPicPr>
        <p:blipFill rotWithShape="1">
          <a:blip r:embed="rId4">
            <a:alphaModFix/>
          </a:blip>
          <a:srcRect b="0" l="0" r="0" t="0"/>
          <a:stretch/>
        </p:blipFill>
        <p:spPr>
          <a:xfrm>
            <a:off x="480854" y="1025975"/>
            <a:ext cx="1936321" cy="197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83" name="Google Shape;83;p15"/>
          <p:cNvSpPr txBox="1"/>
          <p:nvPr/>
        </p:nvSpPr>
        <p:spPr>
          <a:xfrm>
            <a:off x="522375" y="1256725"/>
            <a:ext cx="84987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1" i="0" lang="es-EC" sz="3900" u="none" cap="none" strike="noStrike">
                <a:solidFill>
                  <a:srgbClr val="404040"/>
                </a:solidFill>
                <a:latin typeface="Arial"/>
                <a:ea typeface="Arial"/>
                <a:cs typeface="Arial"/>
                <a:sym typeface="Arial"/>
              </a:rPr>
              <a:t>Agenda</a:t>
            </a:r>
            <a:endParaRPr b="1" i="0" sz="500" u="none" cap="none" strike="noStrike">
              <a:solidFill>
                <a:srgbClr val="000000"/>
              </a:solidFill>
              <a:latin typeface="Arial"/>
              <a:ea typeface="Arial"/>
              <a:cs typeface="Arial"/>
              <a:sym typeface="Arial"/>
            </a:endParaRPr>
          </a:p>
        </p:txBody>
      </p:sp>
      <p:sp>
        <p:nvSpPr>
          <p:cNvPr id="84" name="Google Shape;84;p15"/>
          <p:cNvSpPr txBox="1"/>
          <p:nvPr/>
        </p:nvSpPr>
        <p:spPr>
          <a:xfrm>
            <a:off x="1017975" y="2117450"/>
            <a:ext cx="8003100" cy="3687600"/>
          </a:xfrm>
          <a:prstGeom prst="rect">
            <a:avLst/>
          </a:prstGeom>
          <a:noFill/>
          <a:ln>
            <a:noFill/>
          </a:ln>
        </p:spPr>
        <p:txBody>
          <a:bodyPr anchorCtr="0" anchor="t" bIns="91425" lIns="91425" spcFirstLastPara="1" rIns="91425" wrap="square" tIns="91425">
            <a:noAutofit/>
          </a:bodyPr>
          <a:lstStyle/>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rgbClr val="000000"/>
                </a:solidFill>
                <a:latin typeface="Arial"/>
                <a:ea typeface="Arial"/>
                <a:cs typeface="Arial"/>
                <a:sym typeface="Arial"/>
              </a:rPr>
              <a:t>Introducción.</a:t>
            </a:r>
            <a:endParaRPr b="0" i="0" sz="2200" u="none" cap="none" strike="noStrike">
              <a:solidFill>
                <a:srgbClr val="000000"/>
              </a:solidFill>
              <a:latin typeface="Arial"/>
              <a:ea typeface="Arial"/>
              <a:cs typeface="Arial"/>
              <a:sym typeface="Arial"/>
            </a:endParaRPr>
          </a:p>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rgbClr val="000000"/>
                </a:solidFill>
                <a:latin typeface="Arial"/>
                <a:ea typeface="Arial"/>
                <a:cs typeface="Arial"/>
                <a:sym typeface="Arial"/>
              </a:rPr>
              <a:t>Identificación del problema.</a:t>
            </a:r>
            <a:endParaRPr b="0" i="0" sz="2200" u="none" cap="none" strike="noStrike">
              <a:solidFill>
                <a:srgbClr val="000000"/>
              </a:solidFill>
              <a:latin typeface="Arial"/>
              <a:ea typeface="Arial"/>
              <a:cs typeface="Arial"/>
              <a:sym typeface="Arial"/>
            </a:endParaRPr>
          </a:p>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chemeClr val="dk1"/>
                </a:solidFill>
                <a:latin typeface="Arial"/>
                <a:ea typeface="Arial"/>
                <a:cs typeface="Arial"/>
                <a:sym typeface="Arial"/>
              </a:rPr>
              <a:t>Justificación del problema.</a:t>
            </a:r>
            <a:endParaRPr b="0" i="0" sz="2200" u="none" cap="none" strike="noStrike">
              <a:solidFill>
                <a:srgbClr val="000000"/>
              </a:solidFill>
              <a:latin typeface="Arial"/>
              <a:ea typeface="Arial"/>
              <a:cs typeface="Arial"/>
              <a:sym typeface="Arial"/>
            </a:endParaRPr>
          </a:p>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rgbClr val="000000"/>
                </a:solidFill>
                <a:latin typeface="Arial"/>
                <a:ea typeface="Arial"/>
                <a:cs typeface="Arial"/>
                <a:sym typeface="Arial"/>
              </a:rPr>
              <a:t>Objetivos.</a:t>
            </a:r>
            <a:endParaRPr b="0" i="0" sz="2200" u="none" cap="none" strike="noStrike">
              <a:solidFill>
                <a:srgbClr val="000000"/>
              </a:solidFill>
              <a:latin typeface="Arial"/>
              <a:ea typeface="Arial"/>
              <a:cs typeface="Arial"/>
              <a:sym typeface="Arial"/>
            </a:endParaRPr>
          </a:p>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rgbClr val="000000"/>
                </a:solidFill>
                <a:latin typeface="Arial"/>
                <a:ea typeface="Arial"/>
                <a:cs typeface="Arial"/>
                <a:sym typeface="Arial"/>
              </a:rPr>
              <a:t>Marco Teórico</a:t>
            </a:r>
            <a:endParaRPr b="0" i="0" sz="2200" u="none" cap="none" strike="noStrike">
              <a:solidFill>
                <a:srgbClr val="000000"/>
              </a:solidFill>
              <a:latin typeface="Arial"/>
              <a:ea typeface="Arial"/>
              <a:cs typeface="Arial"/>
              <a:sym typeface="Arial"/>
            </a:endParaRPr>
          </a:p>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rgbClr val="000000"/>
                </a:solidFill>
                <a:latin typeface="Arial"/>
                <a:ea typeface="Arial"/>
                <a:cs typeface="Arial"/>
                <a:sym typeface="Arial"/>
              </a:rPr>
              <a:t>Desarrollo.</a:t>
            </a:r>
            <a:endParaRPr b="0" i="0" sz="2200" u="none" cap="none" strike="noStrike">
              <a:solidFill>
                <a:srgbClr val="000000"/>
              </a:solidFill>
              <a:latin typeface="Arial"/>
              <a:ea typeface="Arial"/>
              <a:cs typeface="Arial"/>
              <a:sym typeface="Arial"/>
            </a:endParaRPr>
          </a:p>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rgbClr val="000000"/>
                </a:solidFill>
                <a:latin typeface="Arial"/>
                <a:ea typeface="Arial"/>
                <a:cs typeface="Arial"/>
                <a:sym typeface="Arial"/>
              </a:rPr>
              <a:t>Análisis de resultados.</a:t>
            </a:r>
            <a:endParaRPr b="0" i="0" sz="2200" u="none" cap="none" strike="noStrike">
              <a:solidFill>
                <a:srgbClr val="000000"/>
              </a:solidFill>
              <a:latin typeface="Arial"/>
              <a:ea typeface="Arial"/>
              <a:cs typeface="Arial"/>
              <a:sym typeface="Arial"/>
            </a:endParaRPr>
          </a:p>
          <a:p>
            <a:pPr indent="-368300" lvl="0" marL="457200" marR="0" rtl="0" algn="just">
              <a:lnSpc>
                <a:spcPct val="150000"/>
              </a:lnSpc>
              <a:spcBef>
                <a:spcPts val="0"/>
              </a:spcBef>
              <a:spcAft>
                <a:spcPts val="0"/>
              </a:spcAft>
              <a:buClr>
                <a:srgbClr val="63A537"/>
              </a:buClr>
              <a:buSzPts val="2200"/>
              <a:buFont typeface="Arial"/>
              <a:buChar char="❏"/>
            </a:pPr>
            <a:r>
              <a:rPr b="0" i="0" lang="es-EC" sz="2200" u="none" cap="none" strike="noStrike">
                <a:solidFill>
                  <a:srgbClr val="000000"/>
                </a:solidFill>
                <a:latin typeface="Arial"/>
                <a:ea typeface="Arial"/>
                <a:cs typeface="Arial"/>
                <a:sym typeface="Arial"/>
              </a:rPr>
              <a:t>Conclusiones y Recomendaciones.</a:t>
            </a:r>
            <a:endParaRPr b="0" i="0" sz="2200" u="none" cap="none" strike="noStrike">
              <a:solidFill>
                <a:srgbClr val="000000"/>
              </a:solidFill>
              <a:latin typeface="Arial"/>
              <a:ea typeface="Arial"/>
              <a:cs typeface="Arial"/>
              <a:sym typeface="Arial"/>
            </a:endParaRPr>
          </a:p>
        </p:txBody>
      </p:sp>
      <p:pic>
        <p:nvPicPr>
          <p:cNvPr id="85" name="Google Shape;85;p15"/>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86" name="Google Shape;86;p15"/>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87" name="Google Shape;87;p15"/>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5"/>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3"/>
          <p:cNvSpPr txBox="1"/>
          <p:nvPr>
            <p:ph type="title"/>
          </p:nvPr>
        </p:nvSpPr>
        <p:spPr>
          <a:xfrm>
            <a:off x="306125" y="117696"/>
            <a:ext cx="8520600" cy="42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t>Estado de arte</a:t>
            </a:r>
            <a:endParaRPr b="1" sz="2100"/>
          </a:p>
        </p:txBody>
      </p:sp>
      <p:sp>
        <p:nvSpPr>
          <p:cNvPr id="337" name="Google Shape;337;p3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338" name="Google Shape;338;p33"/>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33"/>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33"/>
          <p:cNvSpPr txBox="1"/>
          <p:nvPr/>
        </p:nvSpPr>
        <p:spPr>
          <a:xfrm>
            <a:off x="306125" y="895775"/>
            <a:ext cx="8520600" cy="1733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0" i="0" lang="es-EC" sz="1800" u="none" cap="none" strike="noStrike">
                <a:solidFill>
                  <a:schemeClr val="dk2"/>
                </a:solidFill>
                <a:latin typeface="Arial"/>
                <a:ea typeface="Arial"/>
                <a:cs typeface="Arial"/>
                <a:sym typeface="Arial"/>
              </a:rPr>
              <a:t>Se seleccionaron 18 redacciones relacionadas, se aplicaron filtros para la selección de aquellos con información relacionada a nuestra investigación. Los filtros aplicados fueron:  tipo y medios de publicación; área de investigación, lugar de desarrollo, ventana de tiempo.</a:t>
            </a:r>
            <a:endParaRPr b="0" i="0" sz="1800" u="none" cap="none" strike="noStrike">
              <a:solidFill>
                <a:schemeClr val="dk2"/>
              </a:solidFill>
              <a:latin typeface="Arial"/>
              <a:ea typeface="Arial"/>
              <a:cs typeface="Arial"/>
              <a:sym typeface="Arial"/>
            </a:endParaRPr>
          </a:p>
        </p:txBody>
      </p:sp>
      <p:pic>
        <p:nvPicPr>
          <p:cNvPr id="341" name="Google Shape;341;p33"/>
          <p:cNvPicPr preferRelativeResize="0"/>
          <p:nvPr/>
        </p:nvPicPr>
        <p:blipFill rotWithShape="1">
          <a:blip r:embed="rId3">
            <a:alphaModFix/>
          </a:blip>
          <a:srcRect b="0" l="0" r="0" t="0"/>
          <a:stretch/>
        </p:blipFill>
        <p:spPr>
          <a:xfrm>
            <a:off x="1156647" y="2776525"/>
            <a:ext cx="6841506" cy="3005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348" name="Google Shape;348;p34"/>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34"/>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4"/>
          <p:cNvSpPr txBox="1"/>
          <p:nvPr/>
        </p:nvSpPr>
        <p:spPr>
          <a:xfrm>
            <a:off x="306125" y="171975"/>
            <a:ext cx="4266000" cy="59433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1" lang="es-EC" sz="1800">
                <a:solidFill>
                  <a:schemeClr val="dk2"/>
                </a:solidFill>
              </a:rPr>
              <a:t>TR1 (Satuquinga, 2021)</a:t>
            </a:r>
            <a:endParaRPr b="1" sz="1800">
              <a:solidFill>
                <a:schemeClr val="dk2"/>
              </a:solidFill>
            </a:endParaRPr>
          </a:p>
          <a:p>
            <a:pPr indent="-342900" lvl="0" marL="457200" marR="0" rtl="0" algn="just">
              <a:lnSpc>
                <a:spcPct val="115000"/>
              </a:lnSpc>
              <a:spcBef>
                <a:spcPts val="0"/>
              </a:spcBef>
              <a:spcAft>
                <a:spcPts val="0"/>
              </a:spcAft>
              <a:buClr>
                <a:schemeClr val="dk2"/>
              </a:buClr>
              <a:buSzPts val="1800"/>
              <a:buChar char="●"/>
            </a:pPr>
            <a:r>
              <a:rPr lang="es-EC" sz="1800">
                <a:solidFill>
                  <a:schemeClr val="dk2"/>
                </a:solidFill>
              </a:rPr>
              <a:t>Sistema inteligente de reciclaje</a:t>
            </a:r>
            <a:endParaRPr sz="1800">
              <a:solidFill>
                <a:schemeClr val="dk2"/>
              </a:solidFill>
            </a:endParaRPr>
          </a:p>
          <a:p>
            <a:pPr indent="-342900" lvl="0" marL="457200" marR="0" rtl="0" algn="just">
              <a:lnSpc>
                <a:spcPct val="115000"/>
              </a:lnSpc>
              <a:spcBef>
                <a:spcPts val="0"/>
              </a:spcBef>
              <a:spcAft>
                <a:spcPts val="0"/>
              </a:spcAft>
              <a:buClr>
                <a:schemeClr val="dk2"/>
              </a:buClr>
              <a:buSzPts val="1800"/>
              <a:buChar char="●"/>
            </a:pPr>
            <a:r>
              <a:rPr lang="es-EC" sz="1800">
                <a:solidFill>
                  <a:schemeClr val="dk2"/>
                </a:solidFill>
              </a:rPr>
              <a:t>Contenedor de botellas PET</a:t>
            </a:r>
            <a:endParaRPr sz="1800">
              <a:solidFill>
                <a:schemeClr val="dk2"/>
              </a:solidFill>
            </a:endParaRPr>
          </a:p>
          <a:p>
            <a:pPr indent="-342900" lvl="0" marL="457200" marR="0" rtl="0" algn="just">
              <a:lnSpc>
                <a:spcPct val="115000"/>
              </a:lnSpc>
              <a:spcBef>
                <a:spcPts val="0"/>
              </a:spcBef>
              <a:spcAft>
                <a:spcPts val="0"/>
              </a:spcAft>
              <a:buClr>
                <a:schemeClr val="dk2"/>
              </a:buClr>
              <a:buSzPts val="1800"/>
              <a:buChar char="●"/>
            </a:pPr>
            <a:r>
              <a:rPr lang="es-EC" sz="1800">
                <a:solidFill>
                  <a:schemeClr val="dk2"/>
                </a:solidFill>
              </a:rPr>
              <a:t>Sensores y usa escáner de códigos de barras para la detección de botellas PET </a:t>
            </a:r>
            <a:endParaRPr sz="1800">
              <a:solidFill>
                <a:schemeClr val="dk2"/>
              </a:solidFill>
            </a:endParaRPr>
          </a:p>
          <a:p>
            <a:pPr indent="0" lvl="0" marL="0" rtl="0" algn="just">
              <a:lnSpc>
                <a:spcPct val="115000"/>
              </a:lnSpc>
              <a:spcBef>
                <a:spcPts val="0"/>
              </a:spcBef>
              <a:spcAft>
                <a:spcPts val="0"/>
              </a:spcAft>
              <a:buNone/>
            </a:pPr>
            <a:r>
              <a:rPr b="1" lang="es-EC" sz="1800">
                <a:solidFill>
                  <a:schemeClr val="dk2"/>
                </a:solidFill>
              </a:rPr>
              <a:t>TR2 (Mejía et al. 2017</a:t>
            </a:r>
            <a:r>
              <a:rPr b="1" lang="es-EC" sz="1800">
                <a:solidFill>
                  <a:schemeClr val="dk2"/>
                </a:solidFill>
              </a:rPr>
              <a:t>)</a:t>
            </a:r>
            <a:endParaRPr b="1"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Sistema de recolección y clasificación de basura</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Contenedor de plásticos y enlatados</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Sensores capacitivos para el valor dieléctrico del compuesto </a:t>
            </a:r>
            <a:endParaRPr sz="1800">
              <a:solidFill>
                <a:schemeClr val="dk2"/>
              </a:solidFill>
            </a:endParaRPr>
          </a:p>
        </p:txBody>
      </p:sp>
      <p:sp>
        <p:nvSpPr>
          <p:cNvPr id="351" name="Google Shape;351;p34"/>
          <p:cNvSpPr txBox="1"/>
          <p:nvPr/>
        </p:nvSpPr>
        <p:spPr>
          <a:xfrm>
            <a:off x="4755150" y="171975"/>
            <a:ext cx="4266000" cy="5925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800"/>
              <a:buFont typeface="Arial"/>
              <a:buNone/>
            </a:pPr>
            <a:r>
              <a:rPr b="1" lang="es-EC" sz="1800">
                <a:solidFill>
                  <a:schemeClr val="dk2"/>
                </a:solidFill>
              </a:rPr>
              <a:t>TR3 (Saavedra, 2020)</a:t>
            </a:r>
            <a:endParaRPr b="1"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Sistema de detección de residuos reciclables</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Red neuronal convolucional efectuada en un dispositivo embebido  </a:t>
            </a:r>
            <a:endParaRPr sz="1800">
              <a:solidFill>
                <a:schemeClr val="dk2"/>
              </a:solidFill>
            </a:endParaRPr>
          </a:p>
          <a:p>
            <a:pPr indent="0" lvl="0" marL="0" rtl="0" algn="just">
              <a:lnSpc>
                <a:spcPct val="115000"/>
              </a:lnSpc>
              <a:spcBef>
                <a:spcPts val="0"/>
              </a:spcBef>
              <a:spcAft>
                <a:spcPts val="0"/>
              </a:spcAft>
              <a:buNone/>
            </a:pPr>
            <a:r>
              <a:rPr b="1" lang="es-EC" sz="1800">
                <a:solidFill>
                  <a:schemeClr val="dk2"/>
                </a:solidFill>
              </a:rPr>
              <a:t>TR4 (Contreras &amp; Guevara, 2021)</a:t>
            </a:r>
            <a:endParaRPr b="1"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Sistema para la separación y clasificación de residuos</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Contenedor de residuos</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Librerías ML5.JS para el reconocimiento de objetos</a:t>
            </a:r>
            <a:endParaRPr sz="1800">
              <a:solidFill>
                <a:schemeClr val="dk2"/>
              </a:solidFill>
            </a:endParaRPr>
          </a:p>
        </p:txBody>
      </p:sp>
      <p:sp>
        <p:nvSpPr>
          <p:cNvPr id="352" name="Google Shape;352;p34"/>
          <p:cNvSpPr txBox="1"/>
          <p:nvPr/>
        </p:nvSpPr>
        <p:spPr>
          <a:xfrm>
            <a:off x="306125" y="4421475"/>
            <a:ext cx="8715000" cy="1693800"/>
          </a:xfrm>
          <a:prstGeom prst="rect">
            <a:avLst/>
          </a:prstGeom>
          <a:noFill/>
          <a:ln cap="flat" cmpd="sng" w="9525">
            <a:solidFill>
              <a:srgbClr val="63A537"/>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s-EC" sz="1800">
                <a:solidFill>
                  <a:schemeClr val="dk2"/>
                </a:solidFill>
              </a:rPr>
              <a:t>Proyecto desarrollado</a:t>
            </a:r>
            <a:endParaRPr b="1"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Puntos inteligentes para la recolección y clasificación de desechos plásticos</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Contenedor de plásticos</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Red neuronal convolucional</a:t>
            </a:r>
            <a:endParaRPr sz="1800">
              <a:solidFill>
                <a:schemeClr val="dk2"/>
              </a:solidFill>
            </a:endParaRPr>
          </a:p>
          <a:p>
            <a:pPr indent="-342900" lvl="0" marL="457200" rtl="0" algn="just">
              <a:lnSpc>
                <a:spcPct val="115000"/>
              </a:lnSpc>
              <a:spcBef>
                <a:spcPts val="0"/>
              </a:spcBef>
              <a:spcAft>
                <a:spcPts val="0"/>
              </a:spcAft>
              <a:buClr>
                <a:schemeClr val="dk2"/>
              </a:buClr>
              <a:buSzPts val="1800"/>
              <a:buChar char="●"/>
            </a:pPr>
            <a:r>
              <a:rPr lang="es-EC" sz="1800">
                <a:solidFill>
                  <a:schemeClr val="dk2"/>
                </a:solidFill>
              </a:rPr>
              <a:t>Comunicación entre los puntos</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359" name="Google Shape;359;p35"/>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360" name="Google Shape;360;p35"/>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361" name="Google Shape;361;p35"/>
          <p:cNvSpPr/>
          <p:nvPr/>
        </p:nvSpPr>
        <p:spPr>
          <a:xfrm>
            <a:off x="1017975" y="2993400"/>
            <a:ext cx="7139400" cy="9984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35"/>
          <p:cNvSpPr txBox="1"/>
          <p:nvPr/>
        </p:nvSpPr>
        <p:spPr>
          <a:xfrm>
            <a:off x="1186475" y="3166650"/>
            <a:ext cx="6834900" cy="52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DESARROLLO</a:t>
            </a:r>
            <a:endParaRPr b="1" i="0" sz="2400" u="none" cap="none" strike="noStrike">
              <a:solidFill>
                <a:srgbClr val="000000"/>
              </a:solidFill>
              <a:latin typeface="Arial"/>
              <a:ea typeface="Arial"/>
              <a:cs typeface="Arial"/>
              <a:sym typeface="Arial"/>
            </a:endParaRPr>
          </a:p>
        </p:txBody>
      </p:sp>
      <p:sp>
        <p:nvSpPr>
          <p:cNvPr id="363" name="Google Shape;363;p35"/>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35"/>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371" name="Google Shape;371;p36"/>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6"/>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36"/>
          <p:cNvSpPr txBox="1"/>
          <p:nvPr>
            <p:ph idx="4294967295" type="title"/>
          </p:nvPr>
        </p:nvSpPr>
        <p:spPr>
          <a:xfrm>
            <a:off x="169425" y="508507"/>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chemeClr val="dk2"/>
                </a:solidFill>
              </a:rPr>
              <a:t>Diseño  y simulación del punto de reciclaje.</a:t>
            </a:r>
            <a:endParaRPr b="1" sz="2100">
              <a:solidFill>
                <a:schemeClr val="dk2"/>
              </a:solidFill>
            </a:endParaRPr>
          </a:p>
        </p:txBody>
      </p:sp>
      <p:pic>
        <p:nvPicPr>
          <p:cNvPr id="374" name="Google Shape;374;p36"/>
          <p:cNvPicPr preferRelativeResize="0"/>
          <p:nvPr/>
        </p:nvPicPr>
        <p:blipFill rotWithShape="1">
          <a:blip r:embed="rId3">
            <a:alphaModFix/>
          </a:blip>
          <a:srcRect b="0" l="0" r="0" t="0"/>
          <a:stretch/>
        </p:blipFill>
        <p:spPr>
          <a:xfrm>
            <a:off x="340488" y="1908276"/>
            <a:ext cx="4231524" cy="1381549"/>
          </a:xfrm>
          <a:prstGeom prst="rect">
            <a:avLst/>
          </a:prstGeom>
          <a:noFill/>
          <a:ln>
            <a:noFill/>
          </a:ln>
        </p:spPr>
      </p:pic>
      <p:pic>
        <p:nvPicPr>
          <p:cNvPr id="375" name="Google Shape;375;p36"/>
          <p:cNvPicPr preferRelativeResize="0"/>
          <p:nvPr/>
        </p:nvPicPr>
        <p:blipFill rotWithShape="1">
          <a:blip r:embed="rId4">
            <a:alphaModFix/>
          </a:blip>
          <a:srcRect b="0" l="0" r="0" t="0"/>
          <a:stretch/>
        </p:blipFill>
        <p:spPr>
          <a:xfrm>
            <a:off x="3595425" y="4164906"/>
            <a:ext cx="4734899" cy="995375"/>
          </a:xfrm>
          <a:prstGeom prst="rect">
            <a:avLst/>
          </a:prstGeom>
          <a:noFill/>
          <a:ln>
            <a:noFill/>
          </a:ln>
        </p:spPr>
      </p:pic>
      <p:sp>
        <p:nvSpPr>
          <p:cNvPr id="376" name="Google Shape;376;p36"/>
          <p:cNvSpPr txBox="1"/>
          <p:nvPr>
            <p:ph idx="4294967295" type="title"/>
          </p:nvPr>
        </p:nvSpPr>
        <p:spPr>
          <a:xfrm>
            <a:off x="169425" y="1033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Software y Herramientas.</a:t>
            </a:r>
            <a:endParaRPr sz="2100">
              <a:solidFill>
                <a:srgbClr val="40404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383" name="Google Shape;383;p37"/>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37"/>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37"/>
          <p:cNvSpPr txBox="1"/>
          <p:nvPr>
            <p:ph idx="4294967295" type="title"/>
          </p:nvPr>
        </p:nvSpPr>
        <p:spPr>
          <a:xfrm>
            <a:off x="311550" y="39255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chemeClr val="dk2"/>
                </a:solidFill>
              </a:rPr>
              <a:t>Diseño del punto de reciclaje.</a:t>
            </a:r>
            <a:endParaRPr b="1" sz="2100">
              <a:solidFill>
                <a:schemeClr val="dk2"/>
              </a:solidFill>
            </a:endParaRPr>
          </a:p>
        </p:txBody>
      </p:sp>
      <p:pic>
        <p:nvPicPr>
          <p:cNvPr id="386" name="Google Shape;386;p37"/>
          <p:cNvPicPr preferRelativeResize="0"/>
          <p:nvPr/>
        </p:nvPicPr>
        <p:blipFill rotWithShape="1">
          <a:blip r:embed="rId3">
            <a:alphaModFix/>
          </a:blip>
          <a:srcRect b="0" l="0" r="0" t="0"/>
          <a:stretch/>
        </p:blipFill>
        <p:spPr>
          <a:xfrm>
            <a:off x="311550" y="1281100"/>
            <a:ext cx="4605514" cy="2977050"/>
          </a:xfrm>
          <a:prstGeom prst="rect">
            <a:avLst/>
          </a:prstGeom>
          <a:noFill/>
          <a:ln>
            <a:noFill/>
          </a:ln>
        </p:spPr>
      </p:pic>
      <p:pic>
        <p:nvPicPr>
          <p:cNvPr id="387" name="Google Shape;387;p37"/>
          <p:cNvPicPr preferRelativeResize="0"/>
          <p:nvPr/>
        </p:nvPicPr>
        <p:blipFill rotWithShape="1">
          <a:blip r:embed="rId4">
            <a:alphaModFix/>
          </a:blip>
          <a:srcRect b="0" l="0" r="0" t="0"/>
          <a:stretch/>
        </p:blipFill>
        <p:spPr>
          <a:xfrm>
            <a:off x="3242600" y="3058775"/>
            <a:ext cx="5624000" cy="2977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394" name="Google Shape;394;p38"/>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38"/>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38"/>
          <p:cNvSpPr txBox="1"/>
          <p:nvPr>
            <p:ph idx="4294967295" type="title"/>
          </p:nvPr>
        </p:nvSpPr>
        <p:spPr>
          <a:xfrm>
            <a:off x="311550" y="2720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del punto de reciclaje.</a:t>
            </a:r>
            <a:endParaRPr b="1" sz="2100">
              <a:solidFill>
                <a:srgbClr val="404040"/>
              </a:solidFill>
            </a:endParaRPr>
          </a:p>
        </p:txBody>
      </p:sp>
      <p:pic>
        <p:nvPicPr>
          <p:cNvPr id="397" name="Google Shape;397;p38"/>
          <p:cNvPicPr preferRelativeResize="0"/>
          <p:nvPr/>
        </p:nvPicPr>
        <p:blipFill rotWithShape="1">
          <a:blip r:embed="rId3">
            <a:alphaModFix/>
          </a:blip>
          <a:srcRect b="0" l="0" r="0" t="0"/>
          <a:stretch/>
        </p:blipFill>
        <p:spPr>
          <a:xfrm>
            <a:off x="6750" y="796700"/>
            <a:ext cx="4497552" cy="3984125"/>
          </a:xfrm>
          <a:prstGeom prst="rect">
            <a:avLst/>
          </a:prstGeom>
          <a:noFill/>
          <a:ln>
            <a:noFill/>
          </a:ln>
        </p:spPr>
      </p:pic>
      <p:pic>
        <p:nvPicPr>
          <p:cNvPr id="398" name="Google Shape;398;p38"/>
          <p:cNvPicPr preferRelativeResize="0"/>
          <p:nvPr/>
        </p:nvPicPr>
        <p:blipFill rotWithShape="1">
          <a:blip r:embed="rId4">
            <a:alphaModFix/>
          </a:blip>
          <a:srcRect b="0" l="0" r="0" t="0"/>
          <a:stretch/>
        </p:blipFill>
        <p:spPr>
          <a:xfrm>
            <a:off x="4657400" y="2081525"/>
            <a:ext cx="4497550" cy="42004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39"/>
          <p:cNvPicPr preferRelativeResize="0"/>
          <p:nvPr/>
        </p:nvPicPr>
        <p:blipFill rotWithShape="1">
          <a:blip r:embed="rId3">
            <a:alphaModFix/>
          </a:blip>
          <a:srcRect b="0" l="0" r="98693" t="0"/>
          <a:stretch/>
        </p:blipFill>
        <p:spPr>
          <a:xfrm>
            <a:off x="228000" y="3431925"/>
            <a:ext cx="1863924" cy="2662975"/>
          </a:xfrm>
          <a:prstGeom prst="rect">
            <a:avLst/>
          </a:prstGeom>
          <a:noFill/>
          <a:ln>
            <a:noFill/>
          </a:ln>
        </p:spPr>
      </p:pic>
      <p:sp>
        <p:nvSpPr>
          <p:cNvPr id="405" name="Google Shape;405;p3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06" name="Google Shape;406;p39"/>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39"/>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39"/>
          <p:cNvSpPr txBox="1"/>
          <p:nvPr>
            <p:ph idx="4294967295" type="title"/>
          </p:nvPr>
        </p:nvSpPr>
        <p:spPr>
          <a:xfrm>
            <a:off x="311550" y="448850"/>
            <a:ext cx="86154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chemeClr val="dk2"/>
                </a:solidFill>
              </a:rPr>
              <a:t>Diseño e implementación de la red en Malla</a:t>
            </a:r>
            <a:endParaRPr b="1" sz="2100">
              <a:solidFill>
                <a:schemeClr val="dk2"/>
              </a:solidFill>
            </a:endParaRPr>
          </a:p>
        </p:txBody>
      </p:sp>
      <p:sp>
        <p:nvSpPr>
          <p:cNvPr id="409" name="Google Shape;409;p39"/>
          <p:cNvSpPr txBox="1"/>
          <p:nvPr>
            <p:ph idx="4294967295" type="title"/>
          </p:nvPr>
        </p:nvSpPr>
        <p:spPr>
          <a:xfrm>
            <a:off x="311625" y="973550"/>
            <a:ext cx="86154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Firmware, equipos y protocolo.</a:t>
            </a:r>
            <a:endParaRPr sz="2100">
              <a:solidFill>
                <a:srgbClr val="404040"/>
              </a:solidFill>
            </a:endParaRPr>
          </a:p>
        </p:txBody>
      </p:sp>
      <p:pic>
        <p:nvPicPr>
          <p:cNvPr id="410" name="Google Shape;410;p39"/>
          <p:cNvPicPr preferRelativeResize="0"/>
          <p:nvPr/>
        </p:nvPicPr>
        <p:blipFill rotWithShape="1">
          <a:blip r:embed="rId4">
            <a:alphaModFix/>
          </a:blip>
          <a:srcRect b="0" l="0" r="0" t="0"/>
          <a:stretch/>
        </p:blipFill>
        <p:spPr>
          <a:xfrm>
            <a:off x="2888652" y="1775730"/>
            <a:ext cx="3461199" cy="1378720"/>
          </a:xfrm>
          <a:prstGeom prst="rect">
            <a:avLst/>
          </a:prstGeom>
          <a:noFill/>
          <a:ln>
            <a:noFill/>
          </a:ln>
        </p:spPr>
      </p:pic>
      <p:pic>
        <p:nvPicPr>
          <p:cNvPr id="411" name="Google Shape;411;p39"/>
          <p:cNvPicPr preferRelativeResize="0"/>
          <p:nvPr/>
        </p:nvPicPr>
        <p:blipFill rotWithShape="1">
          <a:blip r:embed="rId5">
            <a:alphaModFix/>
          </a:blip>
          <a:srcRect b="0" l="0" r="0" t="0"/>
          <a:stretch/>
        </p:blipFill>
        <p:spPr>
          <a:xfrm>
            <a:off x="227937" y="4233983"/>
            <a:ext cx="1662792" cy="633303"/>
          </a:xfrm>
          <a:prstGeom prst="rect">
            <a:avLst/>
          </a:prstGeom>
          <a:noFill/>
          <a:ln>
            <a:noFill/>
          </a:ln>
        </p:spPr>
      </p:pic>
      <p:pic>
        <p:nvPicPr>
          <p:cNvPr id="412" name="Google Shape;412;p39"/>
          <p:cNvPicPr preferRelativeResize="0"/>
          <p:nvPr/>
        </p:nvPicPr>
        <p:blipFill rotWithShape="1">
          <a:blip r:embed="rId3">
            <a:alphaModFix/>
          </a:blip>
          <a:srcRect b="0" l="0" r="0" t="0"/>
          <a:stretch/>
        </p:blipFill>
        <p:spPr>
          <a:xfrm>
            <a:off x="1890744" y="3431922"/>
            <a:ext cx="7036119" cy="2662978"/>
          </a:xfrm>
          <a:prstGeom prst="rect">
            <a:avLst/>
          </a:prstGeom>
          <a:noFill/>
          <a:ln>
            <a:noFill/>
          </a:ln>
        </p:spPr>
      </p:pic>
      <p:pic>
        <p:nvPicPr>
          <p:cNvPr id="413" name="Google Shape;413;p39"/>
          <p:cNvPicPr preferRelativeResize="0"/>
          <p:nvPr/>
        </p:nvPicPr>
        <p:blipFill rotWithShape="1">
          <a:blip r:embed="rId5">
            <a:alphaModFix/>
          </a:blip>
          <a:srcRect b="0" l="0" r="0" t="0"/>
          <a:stretch/>
        </p:blipFill>
        <p:spPr>
          <a:xfrm>
            <a:off x="227937" y="5242883"/>
            <a:ext cx="1662792" cy="633303"/>
          </a:xfrm>
          <a:prstGeom prst="rect">
            <a:avLst/>
          </a:prstGeom>
          <a:noFill/>
          <a:ln>
            <a:noFill/>
          </a:ln>
        </p:spPr>
      </p:pic>
      <p:sp>
        <p:nvSpPr>
          <p:cNvPr id="414" name="Google Shape;414;p39"/>
          <p:cNvSpPr/>
          <p:nvPr/>
        </p:nvSpPr>
        <p:spPr>
          <a:xfrm>
            <a:off x="6960200" y="3521725"/>
            <a:ext cx="1062300" cy="359400"/>
          </a:xfrm>
          <a:prstGeom prst="rect">
            <a:avLst/>
          </a:prstGeom>
          <a:solidFill>
            <a:schemeClr val="lt1"/>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5" name="Google Shape;415;p39"/>
          <p:cNvPicPr preferRelativeResize="0"/>
          <p:nvPr/>
        </p:nvPicPr>
        <p:blipFill rotWithShape="1">
          <a:blip r:embed="rId6">
            <a:alphaModFix/>
          </a:blip>
          <a:srcRect b="0" l="0" r="0" t="0"/>
          <a:stretch/>
        </p:blipFill>
        <p:spPr>
          <a:xfrm>
            <a:off x="7036400" y="3521725"/>
            <a:ext cx="1360512" cy="359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22" name="Google Shape;422;p40"/>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40"/>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40"/>
          <p:cNvSpPr txBox="1"/>
          <p:nvPr>
            <p:ph idx="4294967295" type="title"/>
          </p:nvPr>
        </p:nvSpPr>
        <p:spPr>
          <a:xfrm>
            <a:off x="311700" y="7408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425" name="Google Shape;425;p40"/>
          <p:cNvPicPr preferRelativeResize="0"/>
          <p:nvPr/>
        </p:nvPicPr>
        <p:blipFill rotWithShape="1">
          <a:blip r:embed="rId3">
            <a:alphaModFix/>
          </a:blip>
          <a:srcRect b="0" l="0" r="0" t="0"/>
          <a:stretch/>
        </p:blipFill>
        <p:spPr>
          <a:xfrm>
            <a:off x="311700" y="1485825"/>
            <a:ext cx="3961074" cy="3282625"/>
          </a:xfrm>
          <a:prstGeom prst="rect">
            <a:avLst/>
          </a:prstGeom>
          <a:noFill/>
          <a:ln>
            <a:noFill/>
          </a:ln>
        </p:spPr>
      </p:pic>
      <p:pic>
        <p:nvPicPr>
          <p:cNvPr id="426" name="Google Shape;426;p40"/>
          <p:cNvPicPr preferRelativeResize="0"/>
          <p:nvPr/>
        </p:nvPicPr>
        <p:blipFill rotWithShape="1">
          <a:blip r:embed="rId4">
            <a:alphaModFix/>
          </a:blip>
          <a:srcRect b="0" l="0" r="0" t="0"/>
          <a:stretch/>
        </p:blipFill>
        <p:spPr>
          <a:xfrm>
            <a:off x="4409575" y="2048700"/>
            <a:ext cx="4611574" cy="41689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33" name="Google Shape;433;p41"/>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41"/>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1"/>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436" name="Google Shape;436;p41"/>
          <p:cNvPicPr preferRelativeResize="0"/>
          <p:nvPr/>
        </p:nvPicPr>
        <p:blipFill rotWithShape="1">
          <a:blip r:embed="rId3">
            <a:alphaModFix/>
          </a:blip>
          <a:srcRect b="0" l="0" r="0" t="0"/>
          <a:stretch/>
        </p:blipFill>
        <p:spPr>
          <a:xfrm>
            <a:off x="311700" y="1118150"/>
            <a:ext cx="4808776" cy="3105150"/>
          </a:xfrm>
          <a:prstGeom prst="rect">
            <a:avLst/>
          </a:prstGeom>
          <a:noFill/>
          <a:ln>
            <a:noFill/>
          </a:ln>
        </p:spPr>
      </p:pic>
      <p:pic>
        <p:nvPicPr>
          <p:cNvPr id="437" name="Google Shape;437;p41"/>
          <p:cNvPicPr preferRelativeResize="0"/>
          <p:nvPr/>
        </p:nvPicPr>
        <p:blipFill rotWithShape="1">
          <a:blip r:embed="rId4">
            <a:alphaModFix/>
          </a:blip>
          <a:srcRect b="0" l="0" r="0" t="0"/>
          <a:stretch/>
        </p:blipFill>
        <p:spPr>
          <a:xfrm>
            <a:off x="4026950" y="4223300"/>
            <a:ext cx="4994200" cy="1979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44" name="Google Shape;444;p42"/>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42"/>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42"/>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447" name="Google Shape;447;p42"/>
          <p:cNvPicPr preferRelativeResize="0"/>
          <p:nvPr/>
        </p:nvPicPr>
        <p:blipFill rotWithShape="1">
          <a:blip r:embed="rId3">
            <a:alphaModFix/>
          </a:blip>
          <a:srcRect b="0" l="0" r="0" t="0"/>
          <a:stretch/>
        </p:blipFill>
        <p:spPr>
          <a:xfrm>
            <a:off x="246175" y="1157975"/>
            <a:ext cx="5739451" cy="3317901"/>
          </a:xfrm>
          <a:prstGeom prst="rect">
            <a:avLst/>
          </a:prstGeom>
          <a:noFill/>
          <a:ln>
            <a:noFill/>
          </a:ln>
        </p:spPr>
      </p:pic>
      <p:pic>
        <p:nvPicPr>
          <p:cNvPr id="448" name="Google Shape;448;p42"/>
          <p:cNvPicPr preferRelativeResize="0"/>
          <p:nvPr/>
        </p:nvPicPr>
        <p:blipFill rotWithShape="1">
          <a:blip r:embed="rId4">
            <a:alphaModFix/>
          </a:blip>
          <a:srcRect b="0" l="0" r="0" t="0"/>
          <a:stretch/>
        </p:blipFill>
        <p:spPr>
          <a:xfrm>
            <a:off x="3516425" y="3007425"/>
            <a:ext cx="5504723" cy="3113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95" name="Google Shape;95;p16"/>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96" name="Google Shape;96;p16"/>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97" name="Google Shape;97;p16"/>
          <p:cNvSpPr/>
          <p:nvPr/>
        </p:nvSpPr>
        <p:spPr>
          <a:xfrm>
            <a:off x="1017975" y="2993400"/>
            <a:ext cx="7139400" cy="9984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6"/>
          <p:cNvSpPr txBox="1"/>
          <p:nvPr/>
        </p:nvSpPr>
        <p:spPr>
          <a:xfrm>
            <a:off x="1017975" y="2993400"/>
            <a:ext cx="7139400" cy="998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INTRODUCCIÓN</a:t>
            </a:r>
            <a:endParaRPr b="1" i="0" sz="2400" u="none" cap="none" strike="noStrike">
              <a:solidFill>
                <a:srgbClr val="000000"/>
              </a:solidFill>
              <a:latin typeface="Arial"/>
              <a:ea typeface="Arial"/>
              <a:cs typeface="Arial"/>
              <a:sym typeface="Arial"/>
            </a:endParaRPr>
          </a:p>
        </p:txBody>
      </p:sp>
      <p:sp>
        <p:nvSpPr>
          <p:cNvPr id="99" name="Google Shape;99;p16"/>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6"/>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55" name="Google Shape;455;p43"/>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43"/>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3"/>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458" name="Google Shape;458;p43"/>
          <p:cNvPicPr preferRelativeResize="0"/>
          <p:nvPr/>
        </p:nvPicPr>
        <p:blipFill rotWithShape="1">
          <a:blip r:embed="rId3">
            <a:alphaModFix/>
          </a:blip>
          <a:srcRect b="0" l="0" r="0" t="0"/>
          <a:stretch/>
        </p:blipFill>
        <p:spPr>
          <a:xfrm>
            <a:off x="200925" y="1198525"/>
            <a:ext cx="5838151" cy="2953800"/>
          </a:xfrm>
          <a:prstGeom prst="rect">
            <a:avLst/>
          </a:prstGeom>
          <a:noFill/>
          <a:ln>
            <a:noFill/>
          </a:ln>
        </p:spPr>
      </p:pic>
      <p:pic>
        <p:nvPicPr>
          <p:cNvPr id="459" name="Google Shape;459;p43"/>
          <p:cNvPicPr preferRelativeResize="0"/>
          <p:nvPr/>
        </p:nvPicPr>
        <p:blipFill rotWithShape="1">
          <a:blip r:embed="rId4">
            <a:alphaModFix/>
          </a:blip>
          <a:srcRect b="0" l="0" r="0" t="0"/>
          <a:stretch/>
        </p:blipFill>
        <p:spPr>
          <a:xfrm>
            <a:off x="3434800" y="3214700"/>
            <a:ext cx="5720150" cy="30672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66" name="Google Shape;466;p44"/>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44"/>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44"/>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469" name="Google Shape;469;p44"/>
          <p:cNvPicPr preferRelativeResize="0"/>
          <p:nvPr/>
        </p:nvPicPr>
        <p:blipFill rotWithShape="1">
          <a:blip r:embed="rId3">
            <a:alphaModFix/>
          </a:blip>
          <a:srcRect b="0" l="0" r="0" t="0"/>
          <a:stretch/>
        </p:blipFill>
        <p:spPr>
          <a:xfrm>
            <a:off x="139000" y="1163400"/>
            <a:ext cx="6027550" cy="3228925"/>
          </a:xfrm>
          <a:prstGeom prst="rect">
            <a:avLst/>
          </a:prstGeom>
          <a:noFill/>
          <a:ln>
            <a:noFill/>
          </a:ln>
        </p:spPr>
      </p:pic>
      <p:pic>
        <p:nvPicPr>
          <p:cNvPr id="470" name="Google Shape;470;p44"/>
          <p:cNvPicPr preferRelativeResize="0"/>
          <p:nvPr/>
        </p:nvPicPr>
        <p:blipFill rotWithShape="1">
          <a:blip r:embed="rId4">
            <a:alphaModFix/>
          </a:blip>
          <a:srcRect b="0" l="0" r="0" t="0"/>
          <a:stretch/>
        </p:blipFill>
        <p:spPr>
          <a:xfrm>
            <a:off x="1620750" y="3929650"/>
            <a:ext cx="7400398" cy="2287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77" name="Google Shape;477;p45"/>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45"/>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45"/>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480" name="Google Shape;480;p45"/>
          <p:cNvPicPr preferRelativeResize="0"/>
          <p:nvPr/>
        </p:nvPicPr>
        <p:blipFill rotWithShape="1">
          <a:blip r:embed="rId3">
            <a:alphaModFix/>
          </a:blip>
          <a:srcRect b="0" l="0" r="0" t="0"/>
          <a:stretch/>
        </p:blipFill>
        <p:spPr>
          <a:xfrm>
            <a:off x="905400" y="4283625"/>
            <a:ext cx="6973502" cy="1933999"/>
          </a:xfrm>
          <a:prstGeom prst="rect">
            <a:avLst/>
          </a:prstGeom>
          <a:noFill/>
          <a:ln>
            <a:noFill/>
          </a:ln>
        </p:spPr>
      </p:pic>
      <p:pic>
        <p:nvPicPr>
          <p:cNvPr id="481" name="Google Shape;481;p45"/>
          <p:cNvPicPr preferRelativeResize="0"/>
          <p:nvPr/>
        </p:nvPicPr>
        <p:blipFill rotWithShape="1">
          <a:blip r:embed="rId4">
            <a:alphaModFix/>
          </a:blip>
          <a:srcRect b="0" l="0" r="0" t="0"/>
          <a:stretch/>
        </p:blipFill>
        <p:spPr>
          <a:xfrm>
            <a:off x="822125" y="1203600"/>
            <a:ext cx="6973502" cy="1877775"/>
          </a:xfrm>
          <a:prstGeom prst="rect">
            <a:avLst/>
          </a:prstGeom>
          <a:noFill/>
          <a:ln>
            <a:noFill/>
          </a:ln>
        </p:spPr>
      </p:pic>
      <p:pic>
        <p:nvPicPr>
          <p:cNvPr id="482" name="Google Shape;482;p45"/>
          <p:cNvPicPr preferRelativeResize="0"/>
          <p:nvPr/>
        </p:nvPicPr>
        <p:blipFill rotWithShape="1">
          <a:blip r:embed="rId5">
            <a:alphaModFix/>
          </a:blip>
          <a:srcRect b="0" l="0" r="0" t="0"/>
          <a:stretch/>
        </p:blipFill>
        <p:spPr>
          <a:xfrm>
            <a:off x="822125" y="2985163"/>
            <a:ext cx="6973502" cy="1234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489" name="Google Shape;489;p46"/>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46"/>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46"/>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492" name="Google Shape;492;p46"/>
          <p:cNvPicPr preferRelativeResize="0"/>
          <p:nvPr/>
        </p:nvPicPr>
        <p:blipFill rotWithShape="1">
          <a:blip r:embed="rId3">
            <a:alphaModFix/>
          </a:blip>
          <a:srcRect b="0" l="0" r="0" t="0"/>
          <a:stretch/>
        </p:blipFill>
        <p:spPr>
          <a:xfrm>
            <a:off x="146825" y="1415250"/>
            <a:ext cx="8839202" cy="1455543"/>
          </a:xfrm>
          <a:prstGeom prst="rect">
            <a:avLst/>
          </a:prstGeom>
          <a:noFill/>
          <a:ln>
            <a:noFill/>
          </a:ln>
        </p:spPr>
      </p:pic>
      <p:pic>
        <p:nvPicPr>
          <p:cNvPr id="493" name="Google Shape;493;p46"/>
          <p:cNvPicPr preferRelativeResize="0"/>
          <p:nvPr/>
        </p:nvPicPr>
        <p:blipFill rotWithShape="1">
          <a:blip r:embed="rId4">
            <a:alphaModFix/>
          </a:blip>
          <a:srcRect b="0" l="0" r="0" t="0"/>
          <a:stretch/>
        </p:blipFill>
        <p:spPr>
          <a:xfrm>
            <a:off x="146825" y="3234875"/>
            <a:ext cx="8695977" cy="2187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00" name="Google Shape;500;p47"/>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47"/>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47"/>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503" name="Google Shape;503;p47"/>
          <p:cNvPicPr preferRelativeResize="0"/>
          <p:nvPr/>
        </p:nvPicPr>
        <p:blipFill rotWithShape="1">
          <a:blip r:embed="rId3">
            <a:alphaModFix/>
          </a:blip>
          <a:srcRect b="0" l="0" r="0" t="0"/>
          <a:stretch/>
        </p:blipFill>
        <p:spPr>
          <a:xfrm>
            <a:off x="186850" y="1154075"/>
            <a:ext cx="6831875" cy="3225926"/>
          </a:xfrm>
          <a:prstGeom prst="rect">
            <a:avLst/>
          </a:prstGeom>
          <a:noFill/>
          <a:ln>
            <a:noFill/>
          </a:ln>
        </p:spPr>
      </p:pic>
      <p:pic>
        <p:nvPicPr>
          <p:cNvPr id="504" name="Google Shape;504;p47"/>
          <p:cNvPicPr preferRelativeResize="0"/>
          <p:nvPr/>
        </p:nvPicPr>
        <p:blipFill rotWithShape="1">
          <a:blip r:embed="rId4">
            <a:alphaModFix/>
          </a:blip>
          <a:srcRect b="0" l="0" r="0" t="0"/>
          <a:stretch/>
        </p:blipFill>
        <p:spPr>
          <a:xfrm>
            <a:off x="3643550" y="3218050"/>
            <a:ext cx="5377609" cy="29995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11" name="Google Shape;511;p48"/>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48"/>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48"/>
          <p:cNvSpPr txBox="1"/>
          <p:nvPr>
            <p:ph idx="4294967295" type="title"/>
          </p:nvPr>
        </p:nvSpPr>
        <p:spPr>
          <a:xfrm>
            <a:off x="311700" y="52647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Diseño de la red en Malla</a:t>
            </a:r>
            <a:endParaRPr b="1" sz="2100">
              <a:solidFill>
                <a:srgbClr val="404040"/>
              </a:solidFill>
            </a:endParaRPr>
          </a:p>
        </p:txBody>
      </p:sp>
      <p:pic>
        <p:nvPicPr>
          <p:cNvPr id="514" name="Google Shape;514;p48"/>
          <p:cNvPicPr preferRelativeResize="0"/>
          <p:nvPr/>
        </p:nvPicPr>
        <p:blipFill rotWithShape="1">
          <a:blip r:embed="rId3">
            <a:alphaModFix/>
          </a:blip>
          <a:srcRect b="0" l="0" r="0" t="0"/>
          <a:stretch/>
        </p:blipFill>
        <p:spPr>
          <a:xfrm>
            <a:off x="152400" y="1203575"/>
            <a:ext cx="8839202" cy="1441725"/>
          </a:xfrm>
          <a:prstGeom prst="rect">
            <a:avLst/>
          </a:prstGeom>
          <a:noFill/>
          <a:ln>
            <a:noFill/>
          </a:ln>
        </p:spPr>
      </p:pic>
      <p:pic>
        <p:nvPicPr>
          <p:cNvPr id="515" name="Google Shape;515;p48"/>
          <p:cNvPicPr preferRelativeResize="0"/>
          <p:nvPr/>
        </p:nvPicPr>
        <p:blipFill rotWithShape="1">
          <a:blip r:embed="rId4">
            <a:alphaModFix/>
          </a:blip>
          <a:srcRect b="0" l="0" r="0" t="0"/>
          <a:stretch/>
        </p:blipFill>
        <p:spPr>
          <a:xfrm>
            <a:off x="152400" y="2797700"/>
            <a:ext cx="8839201" cy="1457062"/>
          </a:xfrm>
          <a:prstGeom prst="rect">
            <a:avLst/>
          </a:prstGeom>
          <a:noFill/>
          <a:ln>
            <a:noFill/>
          </a:ln>
        </p:spPr>
      </p:pic>
      <p:pic>
        <p:nvPicPr>
          <p:cNvPr id="516" name="Google Shape;516;p48"/>
          <p:cNvPicPr preferRelativeResize="0"/>
          <p:nvPr/>
        </p:nvPicPr>
        <p:blipFill rotWithShape="1">
          <a:blip r:embed="rId5">
            <a:alphaModFix/>
          </a:blip>
          <a:srcRect b="0" l="0" r="0" t="0"/>
          <a:stretch/>
        </p:blipFill>
        <p:spPr>
          <a:xfrm>
            <a:off x="152400" y="4407162"/>
            <a:ext cx="8839202" cy="11699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23" name="Google Shape;523;p49"/>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49"/>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49"/>
          <p:cNvSpPr txBox="1"/>
          <p:nvPr>
            <p:ph idx="4294967295" type="title"/>
          </p:nvPr>
        </p:nvSpPr>
        <p:spPr>
          <a:xfrm>
            <a:off x="311550" y="39255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526" name="Google Shape;526;p49"/>
          <p:cNvSpPr txBox="1"/>
          <p:nvPr>
            <p:ph idx="4294967295" type="title"/>
          </p:nvPr>
        </p:nvSpPr>
        <p:spPr>
          <a:xfrm>
            <a:off x="311550" y="97355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Software, Herramientas y Lenguaje</a:t>
            </a:r>
            <a:endParaRPr sz="2100">
              <a:solidFill>
                <a:srgbClr val="404040"/>
              </a:solidFill>
            </a:endParaRPr>
          </a:p>
        </p:txBody>
      </p:sp>
      <p:pic>
        <p:nvPicPr>
          <p:cNvPr id="527" name="Google Shape;527;p49"/>
          <p:cNvPicPr preferRelativeResize="0"/>
          <p:nvPr/>
        </p:nvPicPr>
        <p:blipFill rotWithShape="1">
          <a:blip r:embed="rId3">
            <a:alphaModFix/>
          </a:blip>
          <a:srcRect b="21247" l="0" r="0" t="17216"/>
          <a:stretch/>
        </p:blipFill>
        <p:spPr>
          <a:xfrm>
            <a:off x="112225" y="1637925"/>
            <a:ext cx="4575876" cy="920425"/>
          </a:xfrm>
          <a:prstGeom prst="rect">
            <a:avLst/>
          </a:prstGeom>
          <a:noFill/>
          <a:ln>
            <a:noFill/>
          </a:ln>
        </p:spPr>
      </p:pic>
      <p:pic>
        <p:nvPicPr>
          <p:cNvPr id="528" name="Google Shape;528;p49"/>
          <p:cNvPicPr preferRelativeResize="0"/>
          <p:nvPr/>
        </p:nvPicPr>
        <p:blipFill rotWithShape="1">
          <a:blip r:embed="rId4">
            <a:alphaModFix/>
          </a:blip>
          <a:srcRect b="0" l="0" r="0" t="0"/>
          <a:stretch/>
        </p:blipFill>
        <p:spPr>
          <a:xfrm>
            <a:off x="404663" y="2999025"/>
            <a:ext cx="3991000" cy="1495750"/>
          </a:xfrm>
          <a:prstGeom prst="rect">
            <a:avLst/>
          </a:prstGeom>
          <a:noFill/>
          <a:ln>
            <a:noFill/>
          </a:ln>
        </p:spPr>
      </p:pic>
      <p:pic>
        <p:nvPicPr>
          <p:cNvPr id="529" name="Google Shape;529;p49"/>
          <p:cNvPicPr preferRelativeResize="0"/>
          <p:nvPr/>
        </p:nvPicPr>
        <p:blipFill rotWithShape="1">
          <a:blip r:embed="rId5">
            <a:alphaModFix/>
          </a:blip>
          <a:srcRect b="0" l="0" r="0" t="0"/>
          <a:stretch/>
        </p:blipFill>
        <p:spPr>
          <a:xfrm>
            <a:off x="4955575" y="4842912"/>
            <a:ext cx="3695700" cy="1238250"/>
          </a:xfrm>
          <a:prstGeom prst="rect">
            <a:avLst/>
          </a:prstGeom>
          <a:noFill/>
          <a:ln>
            <a:noFill/>
          </a:ln>
        </p:spPr>
      </p:pic>
      <p:pic>
        <p:nvPicPr>
          <p:cNvPr id="530" name="Google Shape;530;p49"/>
          <p:cNvPicPr preferRelativeResize="0"/>
          <p:nvPr/>
        </p:nvPicPr>
        <p:blipFill rotWithShape="1">
          <a:blip r:embed="rId6">
            <a:alphaModFix/>
          </a:blip>
          <a:srcRect b="0" l="0" r="0" t="0"/>
          <a:stretch/>
        </p:blipFill>
        <p:spPr>
          <a:xfrm>
            <a:off x="4828925" y="1498250"/>
            <a:ext cx="4315050" cy="1238250"/>
          </a:xfrm>
          <a:prstGeom prst="rect">
            <a:avLst/>
          </a:prstGeom>
          <a:noFill/>
          <a:ln>
            <a:noFill/>
          </a:ln>
        </p:spPr>
      </p:pic>
      <p:pic>
        <p:nvPicPr>
          <p:cNvPr id="531" name="Google Shape;531;p49"/>
          <p:cNvPicPr preferRelativeResize="0"/>
          <p:nvPr/>
        </p:nvPicPr>
        <p:blipFill rotWithShape="1">
          <a:blip r:embed="rId7">
            <a:alphaModFix/>
          </a:blip>
          <a:srcRect b="33471" l="23160" r="28936" t="25382"/>
          <a:stretch/>
        </p:blipFill>
        <p:spPr>
          <a:xfrm>
            <a:off x="5138600" y="2983900"/>
            <a:ext cx="3695700" cy="1378737"/>
          </a:xfrm>
          <a:prstGeom prst="rect">
            <a:avLst/>
          </a:prstGeom>
          <a:noFill/>
          <a:ln>
            <a:noFill/>
          </a:ln>
        </p:spPr>
      </p:pic>
      <p:pic>
        <p:nvPicPr>
          <p:cNvPr id="532" name="Google Shape;532;p49"/>
          <p:cNvPicPr preferRelativeResize="0"/>
          <p:nvPr/>
        </p:nvPicPr>
        <p:blipFill rotWithShape="1">
          <a:blip r:embed="rId8">
            <a:alphaModFix/>
          </a:blip>
          <a:srcRect b="0" l="0" r="0" t="0"/>
          <a:stretch/>
        </p:blipFill>
        <p:spPr>
          <a:xfrm>
            <a:off x="311550" y="4787775"/>
            <a:ext cx="3990975" cy="134851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39" name="Google Shape;539;p50"/>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50"/>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50"/>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542" name="Google Shape;542;p50"/>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543" name="Google Shape;543;p50"/>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544" name="Google Shape;544;p50"/>
          <p:cNvPicPr preferRelativeResize="0"/>
          <p:nvPr/>
        </p:nvPicPr>
        <p:blipFill rotWithShape="1">
          <a:blip r:embed="rId4">
            <a:alphaModFix/>
          </a:blip>
          <a:srcRect b="0" l="0" r="0" t="0"/>
          <a:stretch/>
        </p:blipFill>
        <p:spPr>
          <a:xfrm>
            <a:off x="1908250" y="1372863"/>
            <a:ext cx="6246150" cy="48769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51" name="Google Shape;551;p51"/>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1"/>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1"/>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554" name="Google Shape;554;p51"/>
          <p:cNvSpPr txBox="1"/>
          <p:nvPr>
            <p:ph idx="4294967295" type="title"/>
          </p:nvPr>
        </p:nvSpPr>
        <p:spPr>
          <a:xfrm>
            <a:off x="311550" y="816000"/>
            <a:ext cx="80190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555" name="Google Shape;555;p51"/>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556" name="Google Shape;556;p51"/>
          <p:cNvPicPr preferRelativeResize="0"/>
          <p:nvPr/>
        </p:nvPicPr>
        <p:blipFill rotWithShape="1">
          <a:blip r:embed="rId4">
            <a:alphaModFix/>
          </a:blip>
          <a:srcRect b="8474" l="0" r="0" t="0"/>
          <a:stretch/>
        </p:blipFill>
        <p:spPr>
          <a:xfrm>
            <a:off x="1864888" y="1386800"/>
            <a:ext cx="6480825" cy="612000"/>
          </a:xfrm>
          <a:prstGeom prst="rect">
            <a:avLst/>
          </a:prstGeom>
          <a:noFill/>
          <a:ln>
            <a:noFill/>
          </a:ln>
        </p:spPr>
      </p:pic>
      <p:pic>
        <p:nvPicPr>
          <p:cNvPr id="557" name="Google Shape;557;p51"/>
          <p:cNvPicPr preferRelativeResize="0"/>
          <p:nvPr/>
        </p:nvPicPr>
        <p:blipFill rotWithShape="1">
          <a:blip r:embed="rId5">
            <a:alphaModFix/>
          </a:blip>
          <a:srcRect b="0" l="0" r="0" t="0"/>
          <a:stretch/>
        </p:blipFill>
        <p:spPr>
          <a:xfrm>
            <a:off x="2684700" y="1998800"/>
            <a:ext cx="4841199" cy="3978349"/>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64" name="Google Shape;564;p52"/>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52"/>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52"/>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567" name="Google Shape;567;p52"/>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568" name="Google Shape;568;p52"/>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569" name="Google Shape;569;p52"/>
          <p:cNvPicPr preferRelativeResize="0"/>
          <p:nvPr/>
        </p:nvPicPr>
        <p:blipFill rotWithShape="1">
          <a:blip r:embed="rId4">
            <a:alphaModFix/>
          </a:blip>
          <a:srcRect b="0" l="0" r="0" t="0"/>
          <a:stretch/>
        </p:blipFill>
        <p:spPr>
          <a:xfrm>
            <a:off x="1558250" y="1763450"/>
            <a:ext cx="6914201" cy="645205"/>
          </a:xfrm>
          <a:prstGeom prst="rect">
            <a:avLst/>
          </a:prstGeom>
          <a:noFill/>
          <a:ln>
            <a:noFill/>
          </a:ln>
        </p:spPr>
      </p:pic>
      <p:pic>
        <p:nvPicPr>
          <p:cNvPr id="570" name="Google Shape;570;p52"/>
          <p:cNvPicPr preferRelativeResize="0"/>
          <p:nvPr/>
        </p:nvPicPr>
        <p:blipFill rotWithShape="1">
          <a:blip r:embed="rId5">
            <a:alphaModFix/>
          </a:blip>
          <a:srcRect b="0" l="0" r="0" t="0"/>
          <a:stretch/>
        </p:blipFill>
        <p:spPr>
          <a:xfrm>
            <a:off x="1558250" y="2430525"/>
            <a:ext cx="6772076" cy="3428676"/>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7"/>
          <p:cNvPicPr preferRelativeResize="0"/>
          <p:nvPr/>
        </p:nvPicPr>
        <p:blipFill>
          <a:blip r:embed="rId3">
            <a:alphaModFix/>
          </a:blip>
          <a:stretch>
            <a:fillRect/>
          </a:stretch>
        </p:blipFill>
        <p:spPr>
          <a:xfrm>
            <a:off x="4052100" y="2927750"/>
            <a:ext cx="1002500" cy="1002500"/>
          </a:xfrm>
          <a:prstGeom prst="rect">
            <a:avLst/>
          </a:prstGeom>
          <a:noFill/>
          <a:ln>
            <a:noFill/>
          </a:ln>
        </p:spPr>
      </p:pic>
      <p:sp>
        <p:nvSpPr>
          <p:cNvPr id="107" name="Google Shape;107;p17"/>
          <p:cNvSpPr txBox="1"/>
          <p:nvPr>
            <p:ph idx="2" type="body"/>
          </p:nvPr>
        </p:nvSpPr>
        <p:spPr>
          <a:xfrm>
            <a:off x="5080350" y="3591529"/>
            <a:ext cx="3837000" cy="246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SzPts val="1800"/>
              <a:buNone/>
            </a:pPr>
            <a:r>
              <a:rPr b="1" lang="es-EC" sz="2100"/>
              <a:t>América Latina y el Caribe</a:t>
            </a:r>
            <a:endParaRPr b="1" sz="2100"/>
          </a:p>
          <a:p>
            <a:pPr indent="-342900" lvl="0" marL="457200" marR="0" rtl="0" algn="l">
              <a:lnSpc>
                <a:spcPct val="115000"/>
              </a:lnSpc>
              <a:spcBef>
                <a:spcPts val="1200"/>
              </a:spcBef>
              <a:spcAft>
                <a:spcPts val="0"/>
              </a:spcAft>
              <a:buSzPts val="1800"/>
              <a:buChar char="●"/>
            </a:pPr>
            <a:r>
              <a:rPr lang="es-EC"/>
              <a:t>En 2014 género 541 000 toneladas por día </a:t>
            </a:r>
            <a:endParaRPr/>
          </a:p>
          <a:p>
            <a:pPr indent="0" lvl="0" marL="457200" marR="0" rtl="0" algn="l">
              <a:lnSpc>
                <a:spcPct val="115000"/>
              </a:lnSpc>
              <a:spcBef>
                <a:spcPts val="0"/>
              </a:spcBef>
              <a:spcAft>
                <a:spcPts val="0"/>
              </a:spcAft>
              <a:buSzPts val="1800"/>
              <a:buNone/>
            </a:pPr>
            <a:r>
              <a:t/>
            </a:r>
            <a:endParaRPr/>
          </a:p>
          <a:p>
            <a:pPr indent="-342900" lvl="0" marL="457200" marR="0" rtl="0" algn="l">
              <a:lnSpc>
                <a:spcPct val="115000"/>
              </a:lnSpc>
              <a:spcBef>
                <a:spcPts val="0"/>
              </a:spcBef>
              <a:spcAft>
                <a:spcPts val="0"/>
              </a:spcAft>
              <a:buSzPts val="1800"/>
              <a:buChar char="●"/>
            </a:pPr>
            <a:r>
              <a:rPr lang="es-EC"/>
              <a:t>Para 2050 se prevé genere 671 000 toneladas por día </a:t>
            </a:r>
            <a:endParaRPr/>
          </a:p>
        </p:txBody>
      </p:sp>
      <p:sp>
        <p:nvSpPr>
          <p:cNvPr id="108" name="Google Shape;108;p1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109" name="Google Shape;109;p17"/>
          <p:cNvSpPr txBox="1"/>
          <p:nvPr>
            <p:ph idx="2" type="body"/>
          </p:nvPr>
        </p:nvSpPr>
        <p:spPr>
          <a:xfrm>
            <a:off x="4939500" y="965429"/>
            <a:ext cx="3837000" cy="246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SzPts val="1800"/>
              <a:buNone/>
            </a:pPr>
            <a:r>
              <a:rPr b="1" lang="es-EC" sz="2100"/>
              <a:t>China</a:t>
            </a:r>
            <a:endParaRPr b="1" sz="2100"/>
          </a:p>
          <a:p>
            <a:pPr indent="-342900" lvl="0" marL="457200" marR="0" rtl="0" algn="l">
              <a:lnSpc>
                <a:spcPct val="115000"/>
              </a:lnSpc>
              <a:spcBef>
                <a:spcPts val="1200"/>
              </a:spcBef>
              <a:spcAft>
                <a:spcPts val="0"/>
              </a:spcAft>
              <a:buSzPts val="1800"/>
              <a:buChar char="●"/>
            </a:pPr>
            <a:r>
              <a:rPr lang="es-EC"/>
              <a:t>En 2019 dejó de recibir desechos plásticos extranjeros</a:t>
            </a:r>
            <a:endParaRPr/>
          </a:p>
          <a:p>
            <a:pPr indent="0" lvl="0" marL="457200" marR="0" rtl="0" algn="l">
              <a:lnSpc>
                <a:spcPct val="115000"/>
              </a:lnSpc>
              <a:spcBef>
                <a:spcPts val="0"/>
              </a:spcBef>
              <a:spcAft>
                <a:spcPts val="0"/>
              </a:spcAft>
              <a:buSzPts val="1800"/>
              <a:buNone/>
            </a:pPr>
            <a:r>
              <a:t/>
            </a:r>
            <a:endParaRPr/>
          </a:p>
          <a:p>
            <a:pPr indent="-342900" lvl="0" marL="457200" marR="0" rtl="0" algn="l">
              <a:lnSpc>
                <a:spcPct val="115000"/>
              </a:lnSpc>
              <a:spcBef>
                <a:spcPts val="0"/>
              </a:spcBef>
              <a:spcAft>
                <a:spcPts val="0"/>
              </a:spcAft>
              <a:buSzPts val="1800"/>
              <a:buChar char="●"/>
            </a:pPr>
            <a:r>
              <a:rPr lang="es-EC"/>
              <a:t>Este país importa casi la mitad de los residuos del mundo desde 1992 </a:t>
            </a:r>
            <a:endParaRPr/>
          </a:p>
        </p:txBody>
      </p:sp>
      <p:sp>
        <p:nvSpPr>
          <p:cNvPr id="110" name="Google Shape;110;p17"/>
          <p:cNvSpPr txBox="1"/>
          <p:nvPr>
            <p:ph idx="2" type="body"/>
          </p:nvPr>
        </p:nvSpPr>
        <p:spPr>
          <a:xfrm>
            <a:off x="367500" y="965558"/>
            <a:ext cx="3837000" cy="492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s-EC" sz="2100"/>
              <a:t>Programa de Naciones Unidas para el Medio Ambiente</a:t>
            </a:r>
            <a:endParaRPr b="1" sz="2100"/>
          </a:p>
          <a:p>
            <a:pPr indent="-342900" lvl="0" marL="457200" rtl="0" algn="l">
              <a:lnSpc>
                <a:spcPct val="115000"/>
              </a:lnSpc>
              <a:spcBef>
                <a:spcPts val="1200"/>
              </a:spcBef>
              <a:spcAft>
                <a:spcPts val="0"/>
              </a:spcAft>
              <a:buSzPts val="1800"/>
              <a:buChar char="●"/>
            </a:pPr>
            <a:r>
              <a:rPr lang="es-EC"/>
              <a:t>A nivel mundial se produce 300 millones de toneladas de residuos plásticos cada año</a:t>
            </a:r>
            <a:endParaRPr/>
          </a:p>
          <a:p>
            <a:pPr indent="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s-EC"/>
              <a:t>El 14% se recolecta para el reciclaje</a:t>
            </a:r>
            <a:endParaRPr/>
          </a:p>
          <a:p>
            <a:pPr indent="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s-EC"/>
              <a:t>En toda la historia, solo 9% se ha reciclado</a:t>
            </a:r>
            <a:endParaRPr/>
          </a:p>
        </p:txBody>
      </p:sp>
      <p:sp>
        <p:nvSpPr>
          <p:cNvPr id="111" name="Google Shape;111;p17"/>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7"/>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77" name="Google Shape;577;p53"/>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53"/>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53"/>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580" name="Google Shape;580;p53"/>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581" name="Google Shape;581;p53"/>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582" name="Google Shape;582;p53"/>
          <p:cNvPicPr preferRelativeResize="0"/>
          <p:nvPr/>
        </p:nvPicPr>
        <p:blipFill rotWithShape="1">
          <a:blip r:embed="rId4">
            <a:alphaModFix/>
          </a:blip>
          <a:srcRect b="0" l="0" r="0" t="0"/>
          <a:stretch/>
        </p:blipFill>
        <p:spPr>
          <a:xfrm>
            <a:off x="1532300" y="1763450"/>
            <a:ext cx="6940150" cy="687763"/>
          </a:xfrm>
          <a:prstGeom prst="rect">
            <a:avLst/>
          </a:prstGeom>
          <a:noFill/>
          <a:ln>
            <a:noFill/>
          </a:ln>
        </p:spPr>
      </p:pic>
      <p:pic>
        <p:nvPicPr>
          <p:cNvPr id="583" name="Google Shape;583;p53"/>
          <p:cNvPicPr preferRelativeResize="0"/>
          <p:nvPr/>
        </p:nvPicPr>
        <p:blipFill rotWithShape="1">
          <a:blip r:embed="rId5">
            <a:alphaModFix/>
          </a:blip>
          <a:srcRect b="0" l="0" r="0" t="0"/>
          <a:stretch/>
        </p:blipFill>
        <p:spPr>
          <a:xfrm>
            <a:off x="1532300" y="2603625"/>
            <a:ext cx="6868425" cy="3255574"/>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5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590" name="Google Shape;590;p54"/>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4"/>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4"/>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593" name="Google Shape;593;p54"/>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594" name="Google Shape;594;p54"/>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595" name="Google Shape;595;p54"/>
          <p:cNvPicPr preferRelativeResize="0"/>
          <p:nvPr/>
        </p:nvPicPr>
        <p:blipFill rotWithShape="1">
          <a:blip r:embed="rId4">
            <a:alphaModFix/>
          </a:blip>
          <a:srcRect b="0" l="0" r="0" t="0"/>
          <a:stretch/>
        </p:blipFill>
        <p:spPr>
          <a:xfrm>
            <a:off x="1623075" y="1763450"/>
            <a:ext cx="7114725" cy="705975"/>
          </a:xfrm>
          <a:prstGeom prst="rect">
            <a:avLst/>
          </a:prstGeom>
          <a:noFill/>
          <a:ln>
            <a:noFill/>
          </a:ln>
        </p:spPr>
      </p:pic>
      <p:pic>
        <p:nvPicPr>
          <p:cNvPr id="596" name="Google Shape;596;p54"/>
          <p:cNvPicPr preferRelativeResize="0"/>
          <p:nvPr/>
        </p:nvPicPr>
        <p:blipFill rotWithShape="1">
          <a:blip r:embed="rId5">
            <a:alphaModFix/>
          </a:blip>
          <a:srcRect b="0" l="0" r="0" t="0"/>
          <a:stretch/>
        </p:blipFill>
        <p:spPr>
          <a:xfrm>
            <a:off x="1623075" y="2469425"/>
            <a:ext cx="7062850" cy="3507725"/>
          </a:xfrm>
          <a:prstGeom prst="rect">
            <a:avLst/>
          </a:prstGeom>
          <a:noFill/>
          <a:ln cap="flat" cmpd="sng" w="19050">
            <a:solidFill>
              <a:srgbClr val="63A537"/>
            </a:solidFill>
            <a:prstDash val="solid"/>
            <a:round/>
            <a:headEnd len="sm" w="sm" type="none"/>
            <a:tailEnd len="sm" w="sm" type="none"/>
          </a:ln>
        </p:spPr>
      </p:pic>
      <p:pic>
        <p:nvPicPr>
          <p:cNvPr id="597" name="Google Shape;597;p54"/>
          <p:cNvPicPr preferRelativeResize="0"/>
          <p:nvPr/>
        </p:nvPicPr>
        <p:blipFill rotWithShape="1">
          <a:blip r:embed="rId6">
            <a:alphaModFix/>
          </a:blip>
          <a:srcRect b="0" l="0" r="0" t="0"/>
          <a:stretch/>
        </p:blipFill>
        <p:spPr>
          <a:xfrm>
            <a:off x="6300550" y="4500775"/>
            <a:ext cx="2385375" cy="1476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04" name="Google Shape;604;p55"/>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55"/>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55"/>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607" name="Google Shape;607;p55"/>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608" name="Google Shape;608;p55"/>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609" name="Google Shape;609;p55"/>
          <p:cNvPicPr preferRelativeResize="0"/>
          <p:nvPr/>
        </p:nvPicPr>
        <p:blipFill rotWithShape="1">
          <a:blip r:embed="rId4">
            <a:alphaModFix/>
          </a:blip>
          <a:srcRect b="0" l="0" r="0" t="0"/>
          <a:stretch/>
        </p:blipFill>
        <p:spPr>
          <a:xfrm>
            <a:off x="1623075" y="1763450"/>
            <a:ext cx="7114725" cy="705975"/>
          </a:xfrm>
          <a:prstGeom prst="rect">
            <a:avLst/>
          </a:prstGeom>
          <a:noFill/>
          <a:ln>
            <a:noFill/>
          </a:ln>
        </p:spPr>
      </p:pic>
      <p:pic>
        <p:nvPicPr>
          <p:cNvPr id="610" name="Google Shape;610;p55"/>
          <p:cNvPicPr preferRelativeResize="0"/>
          <p:nvPr/>
        </p:nvPicPr>
        <p:blipFill rotWithShape="1">
          <a:blip r:embed="rId5">
            <a:alphaModFix/>
          </a:blip>
          <a:srcRect b="0" l="0" r="0" t="0"/>
          <a:stretch/>
        </p:blipFill>
        <p:spPr>
          <a:xfrm>
            <a:off x="2526050" y="5418963"/>
            <a:ext cx="5308776" cy="493850"/>
          </a:xfrm>
          <a:prstGeom prst="rect">
            <a:avLst/>
          </a:prstGeom>
          <a:noFill/>
          <a:ln cap="flat" cmpd="sng" w="19050">
            <a:solidFill>
              <a:srgbClr val="63A537"/>
            </a:solidFill>
            <a:prstDash val="solid"/>
            <a:round/>
            <a:headEnd len="sm" w="sm" type="none"/>
            <a:tailEnd len="sm" w="sm" type="none"/>
          </a:ln>
        </p:spPr>
      </p:pic>
      <p:pic>
        <p:nvPicPr>
          <p:cNvPr id="611" name="Google Shape;611;p55"/>
          <p:cNvPicPr preferRelativeResize="0"/>
          <p:nvPr/>
        </p:nvPicPr>
        <p:blipFill rotWithShape="1">
          <a:blip r:embed="rId6">
            <a:alphaModFix/>
          </a:blip>
          <a:srcRect b="0" l="0" r="0" t="0"/>
          <a:stretch/>
        </p:blipFill>
        <p:spPr>
          <a:xfrm>
            <a:off x="2526050" y="2488950"/>
            <a:ext cx="5308776" cy="2930025"/>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18" name="Google Shape;618;p56"/>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56"/>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56"/>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621" name="Google Shape;621;p56"/>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622" name="Google Shape;622;p56"/>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623" name="Google Shape;623;p56"/>
          <p:cNvPicPr preferRelativeResize="0"/>
          <p:nvPr/>
        </p:nvPicPr>
        <p:blipFill rotWithShape="1">
          <a:blip r:embed="rId4">
            <a:alphaModFix/>
          </a:blip>
          <a:srcRect b="0" l="0" r="0" t="0"/>
          <a:stretch/>
        </p:blipFill>
        <p:spPr>
          <a:xfrm>
            <a:off x="1558250" y="1763450"/>
            <a:ext cx="7101749" cy="684625"/>
          </a:xfrm>
          <a:prstGeom prst="rect">
            <a:avLst/>
          </a:prstGeom>
          <a:noFill/>
          <a:ln>
            <a:noFill/>
          </a:ln>
        </p:spPr>
      </p:pic>
      <p:pic>
        <p:nvPicPr>
          <p:cNvPr id="624" name="Google Shape;624;p56"/>
          <p:cNvPicPr preferRelativeResize="0"/>
          <p:nvPr/>
        </p:nvPicPr>
        <p:blipFill rotWithShape="1">
          <a:blip r:embed="rId5">
            <a:alphaModFix/>
          </a:blip>
          <a:srcRect b="0" l="0" r="0" t="0"/>
          <a:stretch/>
        </p:blipFill>
        <p:spPr>
          <a:xfrm>
            <a:off x="1558250" y="2509725"/>
            <a:ext cx="7101750" cy="3349474"/>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5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31" name="Google Shape;631;p57"/>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57"/>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57"/>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634" name="Google Shape;634;p57"/>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635" name="Google Shape;635;p57"/>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636" name="Google Shape;636;p57"/>
          <p:cNvPicPr preferRelativeResize="0"/>
          <p:nvPr/>
        </p:nvPicPr>
        <p:blipFill rotWithShape="1">
          <a:blip r:embed="rId4">
            <a:alphaModFix/>
          </a:blip>
          <a:srcRect b="0" l="0" r="0" t="0"/>
          <a:stretch/>
        </p:blipFill>
        <p:spPr>
          <a:xfrm>
            <a:off x="1545300" y="1763450"/>
            <a:ext cx="6927151" cy="676688"/>
          </a:xfrm>
          <a:prstGeom prst="rect">
            <a:avLst/>
          </a:prstGeom>
          <a:noFill/>
          <a:ln>
            <a:noFill/>
          </a:ln>
        </p:spPr>
      </p:pic>
      <p:pic>
        <p:nvPicPr>
          <p:cNvPr id="637" name="Google Shape;637;p57"/>
          <p:cNvPicPr preferRelativeResize="0"/>
          <p:nvPr/>
        </p:nvPicPr>
        <p:blipFill rotWithShape="1">
          <a:blip r:embed="rId5">
            <a:alphaModFix/>
          </a:blip>
          <a:srcRect b="0" l="0" r="0" t="0"/>
          <a:stretch/>
        </p:blipFill>
        <p:spPr>
          <a:xfrm>
            <a:off x="1545300" y="2514775"/>
            <a:ext cx="6927149" cy="3344425"/>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44" name="Google Shape;644;p58"/>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58"/>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58"/>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647" name="Google Shape;647;p58"/>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648" name="Google Shape;648;p58"/>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649" name="Google Shape;649;p58"/>
          <p:cNvPicPr preferRelativeResize="0"/>
          <p:nvPr/>
        </p:nvPicPr>
        <p:blipFill rotWithShape="1">
          <a:blip r:embed="rId4">
            <a:alphaModFix/>
          </a:blip>
          <a:srcRect b="8624" l="0" r="0" t="0"/>
          <a:stretch/>
        </p:blipFill>
        <p:spPr>
          <a:xfrm>
            <a:off x="1545275" y="1763450"/>
            <a:ext cx="7062876" cy="647875"/>
          </a:xfrm>
          <a:prstGeom prst="rect">
            <a:avLst/>
          </a:prstGeom>
          <a:noFill/>
          <a:ln>
            <a:noFill/>
          </a:ln>
        </p:spPr>
      </p:pic>
      <p:pic>
        <p:nvPicPr>
          <p:cNvPr id="650" name="Google Shape;650;p58"/>
          <p:cNvPicPr preferRelativeResize="0"/>
          <p:nvPr/>
        </p:nvPicPr>
        <p:blipFill rotWithShape="1">
          <a:blip r:embed="rId5">
            <a:alphaModFix/>
          </a:blip>
          <a:srcRect b="0" l="0" r="0" t="0"/>
          <a:stretch/>
        </p:blipFill>
        <p:spPr>
          <a:xfrm>
            <a:off x="1545275" y="2433625"/>
            <a:ext cx="7062873" cy="3425575"/>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5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57" name="Google Shape;657;p59"/>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59"/>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59"/>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660" name="Google Shape;660;p59"/>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661" name="Google Shape;661;p59"/>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662" name="Google Shape;662;p59"/>
          <p:cNvPicPr preferRelativeResize="0"/>
          <p:nvPr/>
        </p:nvPicPr>
        <p:blipFill rotWithShape="1">
          <a:blip r:embed="rId4">
            <a:alphaModFix/>
          </a:blip>
          <a:srcRect b="0" l="0" r="0" t="0"/>
          <a:stretch/>
        </p:blipFill>
        <p:spPr>
          <a:xfrm>
            <a:off x="1519350" y="1763450"/>
            <a:ext cx="6953100" cy="672014"/>
          </a:xfrm>
          <a:prstGeom prst="rect">
            <a:avLst/>
          </a:prstGeom>
          <a:noFill/>
          <a:ln>
            <a:noFill/>
          </a:ln>
        </p:spPr>
      </p:pic>
      <p:pic>
        <p:nvPicPr>
          <p:cNvPr id="663" name="Google Shape;663;p59"/>
          <p:cNvPicPr preferRelativeResize="0"/>
          <p:nvPr/>
        </p:nvPicPr>
        <p:blipFill rotWithShape="1">
          <a:blip r:embed="rId5">
            <a:alphaModFix/>
          </a:blip>
          <a:srcRect b="0" l="0" r="23960" t="0"/>
          <a:stretch/>
        </p:blipFill>
        <p:spPr>
          <a:xfrm>
            <a:off x="1519350" y="2427475"/>
            <a:ext cx="6953099" cy="2132575"/>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70" name="Google Shape;670;p60"/>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60"/>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60"/>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673" name="Google Shape;673;p60"/>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674" name="Google Shape;674;p60"/>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675" name="Google Shape;675;p60"/>
          <p:cNvPicPr preferRelativeResize="0"/>
          <p:nvPr/>
        </p:nvPicPr>
        <p:blipFill rotWithShape="1">
          <a:blip r:embed="rId4">
            <a:alphaModFix/>
          </a:blip>
          <a:srcRect b="0" l="0" r="0" t="0"/>
          <a:stretch/>
        </p:blipFill>
        <p:spPr>
          <a:xfrm>
            <a:off x="1620225" y="1763450"/>
            <a:ext cx="6852225" cy="670231"/>
          </a:xfrm>
          <a:prstGeom prst="rect">
            <a:avLst/>
          </a:prstGeom>
          <a:noFill/>
          <a:ln>
            <a:noFill/>
          </a:ln>
        </p:spPr>
      </p:pic>
      <p:pic>
        <p:nvPicPr>
          <p:cNvPr id="676" name="Google Shape;676;p60"/>
          <p:cNvPicPr preferRelativeResize="0"/>
          <p:nvPr/>
        </p:nvPicPr>
        <p:blipFill rotWithShape="1">
          <a:blip r:embed="rId5">
            <a:alphaModFix/>
          </a:blip>
          <a:srcRect b="0" l="0" r="0" t="0"/>
          <a:stretch/>
        </p:blipFill>
        <p:spPr>
          <a:xfrm>
            <a:off x="1672375" y="2433675"/>
            <a:ext cx="6800074" cy="3425525"/>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683" name="Google Shape;683;p61"/>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61"/>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61"/>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Detector de objetos en tiempo real.</a:t>
            </a:r>
            <a:endParaRPr b="1" sz="2100">
              <a:solidFill>
                <a:srgbClr val="404040"/>
              </a:solidFill>
            </a:endParaRPr>
          </a:p>
        </p:txBody>
      </p:sp>
      <p:sp>
        <p:nvSpPr>
          <p:cNvPr id="686" name="Google Shape;686;p61"/>
          <p:cNvSpPr txBox="1"/>
          <p:nvPr>
            <p:ph idx="4294967295" type="title"/>
          </p:nvPr>
        </p:nvSpPr>
        <p:spPr>
          <a:xfrm>
            <a:off x="311550" y="816000"/>
            <a:ext cx="80187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s-EC" sz="2100">
                <a:solidFill>
                  <a:srgbClr val="404040"/>
                </a:solidFill>
              </a:rPr>
              <a:t>Fases de creación.</a:t>
            </a:r>
            <a:endParaRPr sz="2100">
              <a:solidFill>
                <a:srgbClr val="404040"/>
              </a:solidFill>
            </a:endParaRPr>
          </a:p>
        </p:txBody>
      </p:sp>
      <p:pic>
        <p:nvPicPr>
          <p:cNvPr id="687" name="Google Shape;687;p61"/>
          <p:cNvPicPr preferRelativeResize="0"/>
          <p:nvPr/>
        </p:nvPicPr>
        <p:blipFill rotWithShape="1">
          <a:blip r:embed="rId3">
            <a:alphaModFix/>
          </a:blip>
          <a:srcRect b="0" l="0" r="0" t="0"/>
          <a:stretch/>
        </p:blipFill>
        <p:spPr>
          <a:xfrm>
            <a:off x="567650" y="1763450"/>
            <a:ext cx="838200" cy="4095750"/>
          </a:xfrm>
          <a:prstGeom prst="rect">
            <a:avLst/>
          </a:prstGeom>
          <a:noFill/>
          <a:ln>
            <a:noFill/>
          </a:ln>
        </p:spPr>
      </p:pic>
      <p:pic>
        <p:nvPicPr>
          <p:cNvPr id="688" name="Google Shape;688;p61"/>
          <p:cNvPicPr preferRelativeResize="0"/>
          <p:nvPr/>
        </p:nvPicPr>
        <p:blipFill rotWithShape="1">
          <a:blip r:embed="rId4">
            <a:alphaModFix/>
          </a:blip>
          <a:srcRect b="0" l="0" r="0" t="0"/>
          <a:stretch/>
        </p:blipFill>
        <p:spPr>
          <a:xfrm>
            <a:off x="1620225" y="1763450"/>
            <a:ext cx="6852225" cy="670231"/>
          </a:xfrm>
          <a:prstGeom prst="rect">
            <a:avLst/>
          </a:prstGeom>
          <a:noFill/>
          <a:ln>
            <a:noFill/>
          </a:ln>
        </p:spPr>
      </p:pic>
      <p:pic>
        <p:nvPicPr>
          <p:cNvPr id="689" name="Google Shape;689;p61"/>
          <p:cNvPicPr preferRelativeResize="0"/>
          <p:nvPr/>
        </p:nvPicPr>
        <p:blipFill rotWithShape="1">
          <a:blip r:embed="rId5">
            <a:alphaModFix/>
          </a:blip>
          <a:srcRect b="0" l="0" r="0" t="0"/>
          <a:stretch/>
        </p:blipFill>
        <p:spPr>
          <a:xfrm>
            <a:off x="1698300" y="2433675"/>
            <a:ext cx="6774150" cy="3425525"/>
          </a:xfrm>
          <a:prstGeom prst="rect">
            <a:avLst/>
          </a:prstGeom>
          <a:noFill/>
          <a:ln cap="flat" cmpd="sng" w="19050">
            <a:solidFill>
              <a:srgbClr val="63A537"/>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6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696" name="Google Shape;696;p62"/>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697" name="Google Shape;697;p62"/>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698" name="Google Shape;698;p62"/>
          <p:cNvSpPr/>
          <p:nvPr/>
        </p:nvSpPr>
        <p:spPr>
          <a:xfrm>
            <a:off x="1017975" y="2993400"/>
            <a:ext cx="7139400" cy="9984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62"/>
          <p:cNvSpPr txBox="1"/>
          <p:nvPr/>
        </p:nvSpPr>
        <p:spPr>
          <a:xfrm>
            <a:off x="1186475" y="3166650"/>
            <a:ext cx="6834900" cy="52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ANÁLISIS DE RESULTADOS</a:t>
            </a:r>
            <a:endParaRPr b="1" i="0" sz="2400" u="none" cap="none" strike="noStrike">
              <a:solidFill>
                <a:srgbClr val="000000"/>
              </a:solidFill>
              <a:latin typeface="Arial"/>
              <a:ea typeface="Arial"/>
              <a:cs typeface="Arial"/>
              <a:sym typeface="Arial"/>
            </a:endParaRPr>
          </a:p>
        </p:txBody>
      </p:sp>
      <p:sp>
        <p:nvSpPr>
          <p:cNvPr id="700" name="Google Shape;700;p62"/>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62"/>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8"/>
          <p:cNvPicPr preferRelativeResize="0"/>
          <p:nvPr/>
        </p:nvPicPr>
        <p:blipFill>
          <a:blip r:embed="rId3">
            <a:alphaModFix/>
          </a:blip>
          <a:stretch>
            <a:fillRect/>
          </a:stretch>
        </p:blipFill>
        <p:spPr>
          <a:xfrm flipH="1" rot="5400000">
            <a:off x="0" y="0"/>
            <a:ext cx="1504100" cy="1504100"/>
          </a:xfrm>
          <a:prstGeom prst="rect">
            <a:avLst/>
          </a:prstGeom>
          <a:noFill/>
          <a:ln>
            <a:noFill/>
          </a:ln>
        </p:spPr>
      </p:pic>
      <p:sp>
        <p:nvSpPr>
          <p:cNvPr id="119" name="Google Shape;119;p18"/>
          <p:cNvSpPr txBox="1"/>
          <p:nvPr>
            <p:ph idx="2" type="body"/>
          </p:nvPr>
        </p:nvSpPr>
        <p:spPr>
          <a:xfrm>
            <a:off x="367500" y="651100"/>
            <a:ext cx="4204500" cy="556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s-EC" sz="2100"/>
              <a:t>Ecuador</a:t>
            </a:r>
            <a:endParaRPr b="1" sz="2100"/>
          </a:p>
          <a:p>
            <a:pPr indent="-342900" lvl="0" marL="457200" rtl="0" algn="l">
              <a:lnSpc>
                <a:spcPct val="115000"/>
              </a:lnSpc>
              <a:spcBef>
                <a:spcPts val="1200"/>
              </a:spcBef>
              <a:spcAft>
                <a:spcPts val="0"/>
              </a:spcAft>
              <a:buSzPts val="1800"/>
              <a:buChar char="●"/>
            </a:pPr>
            <a:r>
              <a:rPr lang="es-EC"/>
              <a:t>Ministerio del Ambiente</a:t>
            </a:r>
            <a:endParaRPr/>
          </a:p>
          <a:p>
            <a:pPr indent="-323850" lvl="1" marL="914400" rtl="0" algn="l">
              <a:lnSpc>
                <a:spcPct val="115000"/>
              </a:lnSpc>
              <a:spcBef>
                <a:spcPts val="1000"/>
              </a:spcBef>
              <a:spcAft>
                <a:spcPts val="0"/>
              </a:spcAft>
              <a:buSzPts val="1500"/>
              <a:buChar char="○"/>
            </a:pPr>
            <a:r>
              <a:rPr lang="es-EC" sz="1500"/>
              <a:t>Desde 2013 cuenta con normas para la gestión integral de residuos </a:t>
            </a:r>
            <a:endParaRPr sz="1500"/>
          </a:p>
          <a:p>
            <a:pPr indent="-323850" lvl="1" marL="914400" rtl="0" algn="l">
              <a:lnSpc>
                <a:spcPct val="115000"/>
              </a:lnSpc>
              <a:spcBef>
                <a:spcPts val="1000"/>
              </a:spcBef>
              <a:spcAft>
                <a:spcPts val="0"/>
              </a:spcAft>
              <a:buSzPts val="1500"/>
              <a:buChar char="○"/>
            </a:pPr>
            <a:r>
              <a:rPr lang="es-EC" sz="1500"/>
              <a:t>Las normas se basan en el principio REP</a:t>
            </a:r>
            <a:endParaRPr sz="1500"/>
          </a:p>
          <a:p>
            <a:pPr indent="0" lvl="0" marL="914400" rtl="0" algn="l">
              <a:lnSpc>
                <a:spcPct val="115000"/>
              </a:lnSpc>
              <a:spcBef>
                <a:spcPts val="1000"/>
              </a:spcBef>
              <a:spcAft>
                <a:spcPts val="0"/>
              </a:spcAft>
              <a:buSzPts val="1800"/>
              <a:buNone/>
            </a:pPr>
            <a:r>
              <a:t/>
            </a:r>
            <a:endParaRPr sz="1500"/>
          </a:p>
          <a:p>
            <a:pPr indent="-342900" lvl="0" marL="457200" rtl="0" algn="l">
              <a:lnSpc>
                <a:spcPct val="115000"/>
              </a:lnSpc>
              <a:spcBef>
                <a:spcPts val="1000"/>
              </a:spcBef>
              <a:spcAft>
                <a:spcPts val="0"/>
              </a:spcAft>
              <a:buSzPts val="1800"/>
              <a:buChar char="●"/>
            </a:pPr>
            <a:r>
              <a:rPr lang="es-EC"/>
              <a:t>Responsabilidad Extendida del Productor</a:t>
            </a:r>
            <a:endParaRPr/>
          </a:p>
          <a:p>
            <a:pPr indent="-323850" lvl="1" marL="914400" marR="0" rtl="0" algn="l">
              <a:lnSpc>
                <a:spcPct val="115000"/>
              </a:lnSpc>
              <a:spcBef>
                <a:spcPts val="1000"/>
              </a:spcBef>
              <a:spcAft>
                <a:spcPts val="0"/>
              </a:spcAft>
              <a:buSzPts val="1500"/>
              <a:buChar char="○"/>
            </a:pPr>
            <a:r>
              <a:rPr lang="es-EC" sz="1500"/>
              <a:t>Responsabilidad de los productos que se colocan en el mercado</a:t>
            </a:r>
            <a:endParaRPr sz="1500"/>
          </a:p>
          <a:p>
            <a:pPr indent="-323850" lvl="1" marL="914400" marR="0" rtl="0" algn="l">
              <a:lnSpc>
                <a:spcPct val="115000"/>
              </a:lnSpc>
              <a:spcBef>
                <a:spcPts val="1000"/>
              </a:spcBef>
              <a:spcAft>
                <a:spcPts val="0"/>
              </a:spcAft>
              <a:buSzPts val="1500"/>
              <a:buChar char="○"/>
            </a:pPr>
            <a:r>
              <a:rPr lang="es-EC" sz="1500"/>
              <a:t>Recolección selectiva y gestión al final de su vida útil.</a:t>
            </a:r>
            <a:endParaRPr sz="1500"/>
          </a:p>
          <a:p>
            <a:pPr indent="-323850" lvl="1" marL="914400" marR="0" rtl="0" algn="l">
              <a:lnSpc>
                <a:spcPct val="115000"/>
              </a:lnSpc>
              <a:spcBef>
                <a:spcPts val="1000"/>
              </a:spcBef>
              <a:spcAft>
                <a:spcPts val="1000"/>
              </a:spcAft>
              <a:buSzPts val="1500"/>
              <a:buChar char="○"/>
            </a:pPr>
            <a:r>
              <a:rPr lang="es-EC" sz="1500"/>
              <a:t>Reusar o derivar a disposición final</a:t>
            </a:r>
            <a:endParaRPr/>
          </a:p>
        </p:txBody>
      </p:sp>
      <p:sp>
        <p:nvSpPr>
          <p:cNvPr id="120" name="Google Shape;120;p18"/>
          <p:cNvSpPr txBox="1"/>
          <p:nvPr>
            <p:ph idx="2" type="body"/>
          </p:nvPr>
        </p:nvSpPr>
        <p:spPr>
          <a:xfrm>
            <a:off x="5080350" y="3540229"/>
            <a:ext cx="3837000" cy="246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SzPts val="1800"/>
              <a:buNone/>
            </a:pPr>
            <a:r>
              <a:rPr b="1" lang="es-EC" sz="2100"/>
              <a:t>Parroquia Luz de América</a:t>
            </a:r>
            <a:endParaRPr b="1" sz="2100"/>
          </a:p>
          <a:p>
            <a:pPr indent="-342900" lvl="0" marL="457200" marR="0" rtl="0" algn="l">
              <a:lnSpc>
                <a:spcPct val="115000"/>
              </a:lnSpc>
              <a:spcBef>
                <a:spcPts val="1200"/>
              </a:spcBef>
              <a:spcAft>
                <a:spcPts val="0"/>
              </a:spcAft>
              <a:buSzPts val="1800"/>
              <a:buChar char="●"/>
            </a:pPr>
            <a:r>
              <a:rPr lang="es-EC"/>
              <a:t>La cobertura de recolección de basura es del 39%</a:t>
            </a:r>
            <a:endParaRPr/>
          </a:p>
          <a:p>
            <a:pPr indent="0" lvl="0" marL="457200" marR="0" rtl="0" algn="l">
              <a:lnSpc>
                <a:spcPct val="115000"/>
              </a:lnSpc>
              <a:spcBef>
                <a:spcPts val="0"/>
              </a:spcBef>
              <a:spcAft>
                <a:spcPts val="0"/>
              </a:spcAft>
              <a:buSzPts val="1800"/>
              <a:buNone/>
            </a:pPr>
            <a:r>
              <a:t/>
            </a:r>
            <a:endParaRPr/>
          </a:p>
          <a:p>
            <a:pPr indent="-342900" lvl="0" marL="457200" marR="0" rtl="0" algn="l">
              <a:lnSpc>
                <a:spcPct val="115000"/>
              </a:lnSpc>
              <a:spcBef>
                <a:spcPts val="0"/>
              </a:spcBef>
              <a:spcAft>
                <a:spcPts val="0"/>
              </a:spcAft>
              <a:buSzPts val="1800"/>
              <a:buChar char="●"/>
            </a:pPr>
            <a:r>
              <a:rPr lang="es-EC"/>
              <a:t>27% de las familias queman la basura y un 21% desechan su basura en terrenos baldíos</a:t>
            </a:r>
            <a:endParaRPr/>
          </a:p>
        </p:txBody>
      </p:sp>
      <p:sp>
        <p:nvSpPr>
          <p:cNvPr id="121" name="Google Shape;121;p1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122" name="Google Shape;122;p18"/>
          <p:cNvSpPr txBox="1"/>
          <p:nvPr>
            <p:ph idx="2" type="body"/>
          </p:nvPr>
        </p:nvSpPr>
        <p:spPr>
          <a:xfrm>
            <a:off x="5080350" y="651104"/>
            <a:ext cx="3837000" cy="2463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SzPts val="1800"/>
              <a:buNone/>
            </a:pPr>
            <a:r>
              <a:rPr b="1" lang="es-EC" sz="2116"/>
              <a:t>Provincia de Santo Domingo de los Tsáchilas</a:t>
            </a:r>
            <a:endParaRPr b="1" sz="2116"/>
          </a:p>
          <a:p>
            <a:pPr indent="-342900" lvl="0" marL="457200" marR="0" rtl="0" algn="l">
              <a:lnSpc>
                <a:spcPct val="115000"/>
              </a:lnSpc>
              <a:spcBef>
                <a:spcPts val="1200"/>
              </a:spcBef>
              <a:spcAft>
                <a:spcPts val="0"/>
              </a:spcAft>
              <a:buSzPts val="1800"/>
              <a:buChar char="●"/>
            </a:pPr>
            <a:r>
              <a:rPr lang="es-EC"/>
              <a:t>50% de la población clasifica la basura</a:t>
            </a:r>
            <a:endParaRPr/>
          </a:p>
          <a:p>
            <a:pPr indent="0" lvl="0" marL="457200" marR="0" rtl="0" algn="l">
              <a:lnSpc>
                <a:spcPct val="115000"/>
              </a:lnSpc>
              <a:spcBef>
                <a:spcPts val="0"/>
              </a:spcBef>
              <a:spcAft>
                <a:spcPts val="0"/>
              </a:spcAft>
              <a:buSzPts val="1800"/>
              <a:buNone/>
            </a:pPr>
            <a:r>
              <a:t/>
            </a:r>
            <a:endParaRPr/>
          </a:p>
          <a:p>
            <a:pPr indent="-342900" lvl="0" marL="457200" marR="0" rtl="0" algn="l">
              <a:lnSpc>
                <a:spcPct val="115000"/>
              </a:lnSpc>
              <a:spcBef>
                <a:spcPts val="0"/>
              </a:spcBef>
              <a:spcAft>
                <a:spcPts val="0"/>
              </a:spcAft>
              <a:buSzPts val="1800"/>
              <a:buChar char="●"/>
            </a:pPr>
            <a:r>
              <a:rPr lang="es-EC"/>
              <a:t>Tienen un 81% de cobertura de recolección de basura </a:t>
            </a:r>
            <a:endParaRPr/>
          </a:p>
        </p:txBody>
      </p:sp>
      <p:sp>
        <p:nvSpPr>
          <p:cNvPr id="123" name="Google Shape;123;p18"/>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8"/>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708" name="Google Shape;708;p63"/>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63"/>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63"/>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Encuesta en KoBoToolbox </a:t>
            </a:r>
            <a:endParaRPr b="1" sz="2100">
              <a:solidFill>
                <a:srgbClr val="404040"/>
              </a:solidFill>
            </a:endParaRPr>
          </a:p>
        </p:txBody>
      </p:sp>
      <p:sp>
        <p:nvSpPr>
          <p:cNvPr id="711" name="Google Shape;711;p63"/>
          <p:cNvSpPr txBox="1"/>
          <p:nvPr>
            <p:ph idx="4294967295" type="title"/>
          </p:nvPr>
        </p:nvSpPr>
        <p:spPr>
          <a:xfrm>
            <a:off x="5618675" y="860900"/>
            <a:ext cx="2959500" cy="2480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s-EC" sz="2100">
                <a:solidFill>
                  <a:srgbClr val="404040"/>
                </a:solidFill>
              </a:rPr>
              <a:t>Mapa de calor de encuestados</a:t>
            </a:r>
            <a:endParaRPr sz="2100">
              <a:solidFill>
                <a:srgbClr val="404040"/>
              </a:solidFill>
            </a:endParaRPr>
          </a:p>
        </p:txBody>
      </p:sp>
      <p:pic>
        <p:nvPicPr>
          <p:cNvPr id="712" name="Google Shape;712;p63"/>
          <p:cNvPicPr preferRelativeResize="0"/>
          <p:nvPr/>
        </p:nvPicPr>
        <p:blipFill rotWithShape="1">
          <a:blip r:embed="rId3">
            <a:alphaModFix/>
          </a:blip>
          <a:srcRect b="0" l="0" r="0" t="0"/>
          <a:stretch/>
        </p:blipFill>
        <p:spPr>
          <a:xfrm>
            <a:off x="311550" y="861050"/>
            <a:ext cx="5153350" cy="2480800"/>
          </a:xfrm>
          <a:prstGeom prst="rect">
            <a:avLst/>
          </a:prstGeom>
          <a:noFill/>
          <a:ln>
            <a:noFill/>
          </a:ln>
        </p:spPr>
      </p:pic>
      <p:pic>
        <p:nvPicPr>
          <p:cNvPr id="713" name="Google Shape;713;p63"/>
          <p:cNvPicPr preferRelativeResize="0"/>
          <p:nvPr/>
        </p:nvPicPr>
        <p:blipFill rotWithShape="1">
          <a:blip r:embed="rId4">
            <a:alphaModFix/>
          </a:blip>
          <a:srcRect b="0" l="0" r="0" t="0"/>
          <a:stretch/>
        </p:blipFill>
        <p:spPr>
          <a:xfrm>
            <a:off x="3063775" y="3141625"/>
            <a:ext cx="5957375" cy="2835550"/>
          </a:xfrm>
          <a:prstGeom prst="rect">
            <a:avLst/>
          </a:prstGeom>
          <a:noFill/>
          <a:ln>
            <a:noFill/>
          </a:ln>
        </p:spPr>
      </p:pic>
      <p:sp>
        <p:nvSpPr>
          <p:cNvPr id="714" name="Google Shape;714;p63"/>
          <p:cNvSpPr txBox="1"/>
          <p:nvPr>
            <p:ph idx="4294967295" type="title"/>
          </p:nvPr>
        </p:nvSpPr>
        <p:spPr>
          <a:xfrm>
            <a:off x="311550" y="3141625"/>
            <a:ext cx="2669700" cy="2835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s-EC" sz="2100">
                <a:solidFill>
                  <a:srgbClr val="404040"/>
                </a:solidFill>
              </a:rPr>
              <a:t>Productos más consumidos en los hogares de la zona</a:t>
            </a:r>
            <a:endParaRPr sz="2100">
              <a:solidFill>
                <a:srgbClr val="40404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721" name="Google Shape;721;p64"/>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64"/>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64"/>
          <p:cNvSpPr txBox="1"/>
          <p:nvPr>
            <p:ph idx="4294967295" type="title"/>
          </p:nvPr>
        </p:nvSpPr>
        <p:spPr>
          <a:xfrm>
            <a:off x="311550" y="245200"/>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Encuesta en KoBoToolbox </a:t>
            </a:r>
            <a:endParaRPr b="1" sz="2100">
              <a:solidFill>
                <a:srgbClr val="404040"/>
              </a:solidFill>
            </a:endParaRPr>
          </a:p>
        </p:txBody>
      </p:sp>
      <p:sp>
        <p:nvSpPr>
          <p:cNvPr id="724" name="Google Shape;724;p64"/>
          <p:cNvSpPr txBox="1"/>
          <p:nvPr>
            <p:ph idx="4294967295" type="title"/>
          </p:nvPr>
        </p:nvSpPr>
        <p:spPr>
          <a:xfrm>
            <a:off x="5846425" y="779650"/>
            <a:ext cx="3174600" cy="2596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s-EC" sz="2100">
                <a:solidFill>
                  <a:srgbClr val="404040"/>
                </a:solidFill>
              </a:rPr>
              <a:t>Porcentaje de población que clasifica los residuos en los hogares</a:t>
            </a:r>
            <a:endParaRPr sz="2100">
              <a:solidFill>
                <a:srgbClr val="404040"/>
              </a:solidFill>
            </a:endParaRPr>
          </a:p>
        </p:txBody>
      </p:sp>
      <p:sp>
        <p:nvSpPr>
          <p:cNvPr id="725" name="Google Shape;725;p64"/>
          <p:cNvSpPr txBox="1"/>
          <p:nvPr>
            <p:ph idx="4294967295" type="title"/>
          </p:nvPr>
        </p:nvSpPr>
        <p:spPr>
          <a:xfrm>
            <a:off x="311550" y="3366075"/>
            <a:ext cx="3449400" cy="2520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s-EC" sz="2100">
                <a:solidFill>
                  <a:srgbClr val="404040"/>
                </a:solidFill>
              </a:rPr>
              <a:t>Productos más consumidos en los hogares de la zona</a:t>
            </a:r>
            <a:endParaRPr sz="2100">
              <a:solidFill>
                <a:srgbClr val="404040"/>
              </a:solidFill>
            </a:endParaRPr>
          </a:p>
        </p:txBody>
      </p:sp>
      <p:pic>
        <p:nvPicPr>
          <p:cNvPr id="726" name="Google Shape;726;p64"/>
          <p:cNvPicPr preferRelativeResize="0"/>
          <p:nvPr/>
        </p:nvPicPr>
        <p:blipFill rotWithShape="1">
          <a:blip r:embed="rId3">
            <a:alphaModFix/>
          </a:blip>
          <a:srcRect b="0" l="0" r="0" t="0"/>
          <a:stretch/>
        </p:blipFill>
        <p:spPr>
          <a:xfrm>
            <a:off x="311550" y="769900"/>
            <a:ext cx="5449425" cy="2596180"/>
          </a:xfrm>
          <a:prstGeom prst="rect">
            <a:avLst/>
          </a:prstGeom>
          <a:noFill/>
          <a:ln>
            <a:noFill/>
          </a:ln>
        </p:spPr>
      </p:pic>
      <p:pic>
        <p:nvPicPr>
          <p:cNvPr id="727" name="Google Shape;727;p64"/>
          <p:cNvPicPr preferRelativeResize="0"/>
          <p:nvPr/>
        </p:nvPicPr>
        <p:blipFill rotWithShape="1">
          <a:blip r:embed="rId4">
            <a:alphaModFix/>
          </a:blip>
          <a:srcRect b="0" l="0" r="0" t="0"/>
          <a:stretch/>
        </p:blipFill>
        <p:spPr>
          <a:xfrm>
            <a:off x="3760950" y="3366075"/>
            <a:ext cx="5260075" cy="252045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734" name="Google Shape;734;p65"/>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65"/>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65"/>
          <p:cNvSpPr/>
          <p:nvPr/>
        </p:nvSpPr>
        <p:spPr>
          <a:xfrm>
            <a:off x="834571" y="984947"/>
            <a:ext cx="7743372" cy="1384995"/>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rgbClr val="000000"/>
              </a:buClr>
              <a:buSzPts val="2100"/>
              <a:buFont typeface="Noto Sans Symbols"/>
              <a:buChar char="❑"/>
            </a:pPr>
            <a:r>
              <a:rPr b="0" i="0" lang="es-EC" sz="2100" u="none" cap="none" strike="noStrike">
                <a:solidFill>
                  <a:srgbClr val="404040"/>
                </a:solidFill>
                <a:latin typeface="Arial"/>
                <a:ea typeface="Arial"/>
                <a:cs typeface="Arial"/>
                <a:sym typeface="Arial"/>
              </a:rPr>
              <a:t>El proyecto de tesis desarrollado se deriva del </a:t>
            </a:r>
            <a:r>
              <a:rPr b="1" i="0" lang="es-EC" sz="2100" u="none" cap="none" strike="noStrike">
                <a:solidFill>
                  <a:srgbClr val="404040"/>
                </a:solidFill>
                <a:latin typeface="Arial"/>
                <a:ea typeface="Arial"/>
                <a:cs typeface="Arial"/>
                <a:sym typeface="Arial"/>
              </a:rPr>
              <a:t>proyecto de vinculación “NEWPLAST: Implementación del proyecto Preciuos Plastic en la Universidad de las Fuerzas Armadas ESPE”.</a:t>
            </a:r>
            <a:endParaRPr b="1" i="0" sz="2100" u="none" cap="none" strike="noStrike">
              <a:solidFill>
                <a:srgbClr val="000000"/>
              </a:solidFill>
              <a:latin typeface="Arial"/>
              <a:ea typeface="Arial"/>
              <a:cs typeface="Arial"/>
              <a:sym typeface="Arial"/>
            </a:endParaRPr>
          </a:p>
        </p:txBody>
      </p:sp>
      <p:sp>
        <p:nvSpPr>
          <p:cNvPr id="737" name="Google Shape;737;p65"/>
          <p:cNvSpPr/>
          <p:nvPr/>
        </p:nvSpPr>
        <p:spPr>
          <a:xfrm>
            <a:off x="834571" y="2656807"/>
            <a:ext cx="7743372" cy="1061829"/>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rgbClr val="000000"/>
              </a:buClr>
              <a:buSzPts val="2100"/>
              <a:buFont typeface="Noto Sans Symbols"/>
              <a:buChar char="❑"/>
            </a:pPr>
            <a:r>
              <a:rPr b="0" i="0" lang="es-EC" sz="2100" u="none" cap="none" strike="noStrike">
                <a:solidFill>
                  <a:srgbClr val="404040"/>
                </a:solidFill>
                <a:latin typeface="Arial"/>
                <a:ea typeface="Arial"/>
                <a:cs typeface="Arial"/>
                <a:sym typeface="Arial"/>
              </a:rPr>
              <a:t>Los prototipos simulados e implementados servirán de base para aportar con el desarrollo de los siguientes objetivos planteados en el proyecto de vinculación.</a:t>
            </a:r>
            <a:endParaRPr/>
          </a:p>
        </p:txBody>
      </p:sp>
      <p:sp>
        <p:nvSpPr>
          <p:cNvPr id="738" name="Google Shape;738;p65"/>
          <p:cNvSpPr/>
          <p:nvPr/>
        </p:nvSpPr>
        <p:spPr>
          <a:xfrm>
            <a:off x="834571" y="4005501"/>
            <a:ext cx="7743372" cy="1384995"/>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rgbClr val="000000"/>
              </a:buClr>
              <a:buSzPts val="2100"/>
              <a:buFont typeface="Noto Sans Symbols"/>
              <a:buChar char="❑"/>
            </a:pPr>
            <a:r>
              <a:rPr b="0" i="0" lang="es-EC" sz="2100" u="none" cap="none" strike="noStrike">
                <a:solidFill>
                  <a:srgbClr val="404040"/>
                </a:solidFill>
                <a:latin typeface="Arial"/>
                <a:ea typeface="Arial"/>
                <a:cs typeface="Arial"/>
                <a:sym typeface="Arial"/>
              </a:rPr>
              <a:t>El diseño cumple con los requisitos iniciales planteados para que sea </a:t>
            </a:r>
            <a:r>
              <a:rPr lang="es-EC" sz="2100">
                <a:solidFill>
                  <a:srgbClr val="404040"/>
                </a:solidFill>
              </a:rPr>
              <a:t>funcional</a:t>
            </a:r>
            <a:r>
              <a:rPr b="0" i="0" lang="es-EC" sz="2100" u="none" cap="none" strike="noStrike">
                <a:solidFill>
                  <a:srgbClr val="404040"/>
                </a:solidFill>
                <a:latin typeface="Arial"/>
                <a:ea typeface="Arial"/>
                <a:cs typeface="Arial"/>
                <a:sym typeface="Arial"/>
              </a:rPr>
              <a:t> una vez establecido el modelo de negocio que se utilizará y dependiendo de nuevos requisitos que puedan surgir</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66"/>
          <p:cNvPicPr preferRelativeResize="0"/>
          <p:nvPr/>
        </p:nvPicPr>
        <p:blipFill rotWithShape="1">
          <a:blip r:embed="rId3">
            <a:alphaModFix/>
          </a:blip>
          <a:srcRect b="29461" l="51403" r="13153" t="22579"/>
          <a:stretch/>
        </p:blipFill>
        <p:spPr>
          <a:xfrm>
            <a:off x="6319551" y="195725"/>
            <a:ext cx="1000125" cy="1014991"/>
          </a:xfrm>
          <a:prstGeom prst="rect">
            <a:avLst/>
          </a:prstGeom>
          <a:noFill/>
          <a:ln>
            <a:noFill/>
          </a:ln>
        </p:spPr>
      </p:pic>
      <p:pic>
        <p:nvPicPr>
          <p:cNvPr id="745" name="Google Shape;745;p66"/>
          <p:cNvPicPr preferRelativeResize="0"/>
          <p:nvPr/>
        </p:nvPicPr>
        <p:blipFill rotWithShape="1">
          <a:blip r:embed="rId4">
            <a:alphaModFix/>
          </a:blip>
          <a:srcRect b="28456" l="2908" r="59466" t="23239"/>
          <a:stretch/>
        </p:blipFill>
        <p:spPr>
          <a:xfrm>
            <a:off x="1924682" y="1485038"/>
            <a:ext cx="805924" cy="775960"/>
          </a:xfrm>
          <a:prstGeom prst="rect">
            <a:avLst/>
          </a:prstGeom>
          <a:noFill/>
          <a:ln>
            <a:noFill/>
          </a:ln>
        </p:spPr>
      </p:pic>
      <p:sp>
        <p:nvSpPr>
          <p:cNvPr id="746" name="Google Shape;746;p66"/>
          <p:cNvSpPr txBox="1"/>
          <p:nvPr>
            <p:ph idx="4294967295" type="title"/>
          </p:nvPr>
        </p:nvSpPr>
        <p:spPr>
          <a:xfrm>
            <a:off x="265900" y="164075"/>
            <a:ext cx="4123500" cy="17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Red en malla estructurada sobre OpenWRT y el protocolo de enrutamiento B.A.T.M.A.N</a:t>
            </a:r>
            <a:endParaRPr b="1" sz="2100">
              <a:solidFill>
                <a:srgbClr val="404040"/>
              </a:solidFill>
            </a:endParaRPr>
          </a:p>
        </p:txBody>
      </p:sp>
      <p:sp>
        <p:nvSpPr>
          <p:cNvPr id="747" name="Google Shape;747;p66"/>
          <p:cNvSpPr txBox="1"/>
          <p:nvPr>
            <p:ph idx="4294967295" type="title"/>
          </p:nvPr>
        </p:nvSpPr>
        <p:spPr>
          <a:xfrm>
            <a:off x="266025" y="2425925"/>
            <a:ext cx="4123500" cy="2350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s-EC" sz="2100">
                <a:solidFill>
                  <a:srgbClr val="404040"/>
                </a:solidFill>
              </a:rPr>
              <a:t>Diseño de la estructura de red mallada dotada con firmware OpenWRT en los equipos, así como las configuraciones necesarias en los nodos para tener el protocolo de enrutamiento batman-adv. </a:t>
            </a:r>
            <a:endParaRPr sz="2100">
              <a:solidFill>
                <a:srgbClr val="404040"/>
              </a:solidFill>
            </a:endParaRPr>
          </a:p>
        </p:txBody>
      </p:sp>
      <p:pic>
        <p:nvPicPr>
          <p:cNvPr id="748" name="Google Shape;748;p66"/>
          <p:cNvPicPr preferRelativeResize="0"/>
          <p:nvPr/>
        </p:nvPicPr>
        <p:blipFill rotWithShape="1">
          <a:blip r:embed="rId5">
            <a:alphaModFix/>
          </a:blip>
          <a:srcRect b="26571" l="0" r="6933" t="19897"/>
          <a:stretch/>
        </p:blipFill>
        <p:spPr>
          <a:xfrm>
            <a:off x="210225" y="4990238"/>
            <a:ext cx="4235100" cy="587976"/>
          </a:xfrm>
          <a:prstGeom prst="rect">
            <a:avLst/>
          </a:prstGeom>
          <a:noFill/>
          <a:ln>
            <a:noFill/>
          </a:ln>
        </p:spPr>
      </p:pic>
      <p:sp>
        <p:nvSpPr>
          <p:cNvPr id="749" name="Google Shape;749;p6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s-EC"/>
              <a:t>‹#›</a:t>
            </a:fld>
            <a:endParaRPr/>
          </a:p>
        </p:txBody>
      </p:sp>
      <p:sp>
        <p:nvSpPr>
          <p:cNvPr id="750" name="Google Shape;750;p66"/>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66"/>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66"/>
          <p:cNvSpPr txBox="1"/>
          <p:nvPr>
            <p:ph idx="4294967295" type="title"/>
          </p:nvPr>
        </p:nvSpPr>
        <p:spPr>
          <a:xfrm>
            <a:off x="4757875" y="1298925"/>
            <a:ext cx="4123500" cy="4356600"/>
          </a:xfrm>
          <a:prstGeom prst="rect">
            <a:avLst/>
          </a:prstGeom>
          <a:noFill/>
          <a:ln>
            <a:noFill/>
          </a:ln>
        </p:spPr>
        <p:txBody>
          <a:bodyPr anchorCtr="0" anchor="t" bIns="91425" lIns="91425" spcFirstLastPara="1" rIns="91425" wrap="square" tIns="91425">
            <a:noAutofit/>
          </a:bodyPr>
          <a:lstStyle/>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Raspberry Pi 3 B+ no cuentan con soporte 802.11s o IBSS ("ad hoc") para configurar una red en malla.</a:t>
            </a:r>
            <a:endParaRPr sz="2100">
              <a:solidFill>
                <a:srgbClr val="404040"/>
              </a:solidFill>
            </a:endParaRPr>
          </a:p>
          <a:p>
            <a:pPr indent="0" lvl="0" marL="457200" rtl="0" algn="just">
              <a:lnSpc>
                <a:spcPct val="100000"/>
              </a:lnSpc>
              <a:spcBef>
                <a:spcPts val="0"/>
              </a:spcBef>
              <a:spcAft>
                <a:spcPts val="0"/>
              </a:spcAft>
              <a:buNone/>
            </a:pPr>
            <a:r>
              <a:t/>
            </a:r>
            <a:endParaRPr sz="2100">
              <a:solidFill>
                <a:srgbClr val="404040"/>
              </a:solidFill>
            </a:endParaRPr>
          </a:p>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Se presentó una avería en la </a:t>
            </a:r>
            <a:r>
              <a:rPr lang="es-EC" sz="2100">
                <a:solidFill>
                  <a:srgbClr val="404040"/>
                </a:solidFill>
              </a:rPr>
              <a:t>interfaz inalámbrica de </a:t>
            </a:r>
            <a:r>
              <a:rPr lang="es-EC" sz="2100">
                <a:solidFill>
                  <a:srgbClr val="404040"/>
                </a:solidFill>
              </a:rPr>
              <a:t>uno de los equipos TP-Link.</a:t>
            </a:r>
            <a:endParaRPr sz="2100">
              <a:solidFill>
                <a:srgbClr val="404040"/>
              </a:solidFill>
            </a:endParaRPr>
          </a:p>
          <a:p>
            <a:pPr indent="0" lvl="0" marL="457200" rtl="0" algn="just">
              <a:lnSpc>
                <a:spcPct val="100000"/>
              </a:lnSpc>
              <a:spcBef>
                <a:spcPts val="0"/>
              </a:spcBef>
              <a:spcAft>
                <a:spcPts val="0"/>
              </a:spcAft>
              <a:buNone/>
            </a:pPr>
            <a:r>
              <a:t/>
            </a:r>
            <a:endParaRPr sz="2100">
              <a:solidFill>
                <a:srgbClr val="404040"/>
              </a:solidFill>
            </a:endParaRPr>
          </a:p>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No fue posible realizar las pruebas de comunicación entre nodos </a:t>
            </a:r>
            <a:r>
              <a:rPr lang="es-EC" sz="2100">
                <a:solidFill>
                  <a:srgbClr val="404040"/>
                </a:solidFill>
              </a:rPr>
              <a:t>configurados</a:t>
            </a:r>
            <a:r>
              <a:rPr lang="es-EC" sz="2100">
                <a:solidFill>
                  <a:srgbClr val="404040"/>
                </a:solidFill>
              </a:rPr>
              <a:t> de la red en malla.</a:t>
            </a:r>
            <a:endParaRPr sz="2100">
              <a:solidFill>
                <a:srgbClr val="40404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p67"/>
          <p:cNvPicPr preferRelativeResize="0"/>
          <p:nvPr/>
        </p:nvPicPr>
        <p:blipFill rotWithShape="1">
          <a:blip r:embed="rId3">
            <a:alphaModFix/>
          </a:blip>
          <a:srcRect b="28456" l="2908" r="59466" t="23239"/>
          <a:stretch/>
        </p:blipFill>
        <p:spPr>
          <a:xfrm>
            <a:off x="1972851" y="1080273"/>
            <a:ext cx="598252" cy="576000"/>
          </a:xfrm>
          <a:prstGeom prst="rect">
            <a:avLst/>
          </a:prstGeom>
          <a:noFill/>
          <a:ln>
            <a:noFill/>
          </a:ln>
        </p:spPr>
      </p:pic>
      <p:sp>
        <p:nvSpPr>
          <p:cNvPr id="759" name="Google Shape;759;p6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EC"/>
              <a:t>‹#›</a:t>
            </a:fld>
            <a:endParaRPr/>
          </a:p>
        </p:txBody>
      </p:sp>
      <p:sp>
        <p:nvSpPr>
          <p:cNvPr id="760" name="Google Shape;760;p67"/>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67"/>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67"/>
          <p:cNvSpPr txBox="1"/>
          <p:nvPr>
            <p:ph idx="4294967295" type="title"/>
          </p:nvPr>
        </p:nvSpPr>
        <p:spPr>
          <a:xfrm>
            <a:off x="210225" y="178700"/>
            <a:ext cx="41235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Red neuronal entrenada con la clase reciclable</a:t>
            </a:r>
            <a:endParaRPr b="1" sz="2100">
              <a:solidFill>
                <a:srgbClr val="404040"/>
              </a:solidFill>
            </a:endParaRPr>
          </a:p>
        </p:txBody>
      </p:sp>
      <p:sp>
        <p:nvSpPr>
          <p:cNvPr id="763" name="Google Shape;763;p67"/>
          <p:cNvSpPr txBox="1"/>
          <p:nvPr>
            <p:ph idx="4294967295" type="title"/>
          </p:nvPr>
        </p:nvSpPr>
        <p:spPr>
          <a:xfrm>
            <a:off x="210225" y="1656275"/>
            <a:ext cx="4123500" cy="2027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s-EC" sz="2100">
                <a:solidFill>
                  <a:srgbClr val="404040"/>
                </a:solidFill>
              </a:rPr>
              <a:t>El modelo utiliza bibliotecas que permiten construir redes neuronales y  así permitir que un computador reconozca objetos mediante una cámara en tiempo real. </a:t>
            </a:r>
            <a:endParaRPr sz="2100">
              <a:solidFill>
                <a:srgbClr val="404040"/>
              </a:solidFill>
            </a:endParaRPr>
          </a:p>
        </p:txBody>
      </p:sp>
      <p:pic>
        <p:nvPicPr>
          <p:cNvPr id="764" name="Google Shape;764;p67"/>
          <p:cNvPicPr preferRelativeResize="0"/>
          <p:nvPr/>
        </p:nvPicPr>
        <p:blipFill rotWithShape="1">
          <a:blip r:embed="rId4">
            <a:alphaModFix/>
          </a:blip>
          <a:srcRect b="0" l="0" r="0" t="0"/>
          <a:stretch/>
        </p:blipFill>
        <p:spPr>
          <a:xfrm>
            <a:off x="210188" y="3775479"/>
            <a:ext cx="4123565" cy="2414700"/>
          </a:xfrm>
          <a:prstGeom prst="rect">
            <a:avLst/>
          </a:prstGeom>
          <a:noFill/>
          <a:ln>
            <a:noFill/>
          </a:ln>
        </p:spPr>
      </p:pic>
      <p:sp>
        <p:nvSpPr>
          <p:cNvPr id="765" name="Google Shape;765;p67"/>
          <p:cNvSpPr txBox="1"/>
          <p:nvPr>
            <p:ph idx="4294967295" type="title"/>
          </p:nvPr>
        </p:nvSpPr>
        <p:spPr>
          <a:xfrm>
            <a:off x="4673875" y="1080275"/>
            <a:ext cx="4347000" cy="5110200"/>
          </a:xfrm>
          <a:prstGeom prst="rect">
            <a:avLst/>
          </a:prstGeom>
          <a:noFill/>
          <a:ln>
            <a:noFill/>
          </a:ln>
        </p:spPr>
        <p:txBody>
          <a:bodyPr anchorCtr="0" anchor="t" bIns="91425" lIns="91425" spcFirstLastPara="1" rIns="91425" wrap="square" tIns="91425">
            <a:noAutofit/>
          </a:bodyPr>
          <a:lstStyle/>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Tiempo de ejecución:</a:t>
            </a:r>
            <a:endParaRPr sz="2100">
              <a:solidFill>
                <a:srgbClr val="404040"/>
              </a:solidFill>
            </a:endParaRPr>
          </a:p>
          <a:p>
            <a:pPr indent="-361950" lvl="1" marL="914400" rtl="0" algn="just">
              <a:lnSpc>
                <a:spcPct val="100000"/>
              </a:lnSpc>
              <a:spcBef>
                <a:spcPts val="0"/>
              </a:spcBef>
              <a:spcAft>
                <a:spcPts val="0"/>
              </a:spcAft>
              <a:buClr>
                <a:srgbClr val="404040"/>
              </a:buClr>
              <a:buSzPts val="2100"/>
              <a:buChar char="○"/>
            </a:pPr>
            <a:r>
              <a:rPr lang="es-EC" sz="2100">
                <a:solidFill>
                  <a:srgbClr val="404040"/>
                </a:solidFill>
              </a:rPr>
              <a:t>Primera ejecución: 20 - 40 Seg.</a:t>
            </a:r>
            <a:endParaRPr sz="2100">
              <a:solidFill>
                <a:srgbClr val="404040"/>
              </a:solidFill>
            </a:endParaRPr>
          </a:p>
          <a:p>
            <a:pPr indent="-361950" lvl="1" marL="914400" rtl="0" algn="just">
              <a:lnSpc>
                <a:spcPct val="100000"/>
              </a:lnSpc>
              <a:spcBef>
                <a:spcPts val="0"/>
              </a:spcBef>
              <a:spcAft>
                <a:spcPts val="0"/>
              </a:spcAft>
              <a:buClr>
                <a:srgbClr val="404040"/>
              </a:buClr>
              <a:buSzPts val="2100"/>
              <a:buChar char="○"/>
            </a:pPr>
            <a:r>
              <a:rPr lang="es-EC" sz="2100">
                <a:solidFill>
                  <a:srgbClr val="404040"/>
                </a:solidFill>
              </a:rPr>
              <a:t>Posteriores </a:t>
            </a:r>
            <a:r>
              <a:rPr lang="es-EC" sz="2100">
                <a:solidFill>
                  <a:srgbClr val="404040"/>
                </a:solidFill>
              </a:rPr>
              <a:t>ejecuciones: 7 - 9 Seg.</a:t>
            </a:r>
            <a:endParaRPr sz="2100">
              <a:solidFill>
                <a:srgbClr val="404040"/>
              </a:solidFill>
            </a:endParaRPr>
          </a:p>
          <a:p>
            <a:pPr indent="0" lvl="0" marL="0" rtl="0" algn="just">
              <a:lnSpc>
                <a:spcPct val="100000"/>
              </a:lnSpc>
              <a:spcBef>
                <a:spcPts val="0"/>
              </a:spcBef>
              <a:spcAft>
                <a:spcPts val="0"/>
              </a:spcAft>
              <a:buSzPts val="2800"/>
              <a:buNone/>
            </a:pPr>
            <a:r>
              <a:t/>
            </a:r>
            <a:endParaRPr sz="700">
              <a:solidFill>
                <a:srgbClr val="404040"/>
              </a:solidFill>
            </a:endParaRPr>
          </a:p>
          <a:p>
            <a:pPr indent="0" lvl="0" marL="0" rtl="0" algn="just">
              <a:lnSpc>
                <a:spcPct val="100000"/>
              </a:lnSpc>
              <a:spcBef>
                <a:spcPts val="0"/>
              </a:spcBef>
              <a:spcAft>
                <a:spcPts val="0"/>
              </a:spcAft>
              <a:buSzPts val="2800"/>
              <a:buNone/>
            </a:pPr>
            <a:r>
              <a:t/>
            </a:r>
            <a:endParaRPr sz="2100">
              <a:solidFill>
                <a:srgbClr val="404040"/>
              </a:solidFill>
            </a:endParaRPr>
          </a:p>
          <a:p>
            <a:pPr indent="0" lvl="0" marL="0" rtl="0" algn="just">
              <a:lnSpc>
                <a:spcPct val="100000"/>
              </a:lnSpc>
              <a:spcBef>
                <a:spcPts val="0"/>
              </a:spcBef>
              <a:spcAft>
                <a:spcPts val="0"/>
              </a:spcAft>
              <a:buSzPts val="2800"/>
              <a:buNone/>
            </a:pPr>
            <a:r>
              <a:t/>
            </a:r>
            <a:endParaRPr sz="2100">
              <a:solidFill>
                <a:srgbClr val="404040"/>
              </a:solidFill>
            </a:endParaRPr>
          </a:p>
          <a:p>
            <a:pPr indent="0" lvl="0" marL="0" rtl="0" algn="just">
              <a:lnSpc>
                <a:spcPct val="100000"/>
              </a:lnSpc>
              <a:spcBef>
                <a:spcPts val="0"/>
              </a:spcBef>
              <a:spcAft>
                <a:spcPts val="0"/>
              </a:spcAft>
              <a:buSzPts val="2800"/>
              <a:buNone/>
            </a:pPr>
            <a:r>
              <a:t/>
            </a:r>
            <a:endParaRPr sz="2100">
              <a:solidFill>
                <a:srgbClr val="404040"/>
              </a:solidFill>
            </a:endParaRPr>
          </a:p>
          <a:p>
            <a:pPr indent="0" lvl="0" marL="0" rtl="0" algn="just">
              <a:lnSpc>
                <a:spcPct val="100000"/>
              </a:lnSpc>
              <a:spcBef>
                <a:spcPts val="0"/>
              </a:spcBef>
              <a:spcAft>
                <a:spcPts val="0"/>
              </a:spcAft>
              <a:buSzPts val="2800"/>
              <a:buNone/>
            </a:pPr>
            <a:r>
              <a:t/>
            </a:r>
            <a:endParaRPr sz="2100">
              <a:solidFill>
                <a:srgbClr val="404040"/>
              </a:solidFill>
            </a:endParaRPr>
          </a:p>
          <a:p>
            <a:pPr indent="0" lvl="0" marL="0" rtl="0" algn="just">
              <a:lnSpc>
                <a:spcPct val="100000"/>
              </a:lnSpc>
              <a:spcBef>
                <a:spcPts val="0"/>
              </a:spcBef>
              <a:spcAft>
                <a:spcPts val="0"/>
              </a:spcAft>
              <a:buSzPts val="2800"/>
              <a:buNone/>
            </a:pPr>
            <a:r>
              <a:t/>
            </a:r>
            <a:endParaRPr sz="2100">
              <a:solidFill>
                <a:srgbClr val="404040"/>
              </a:solidFill>
            </a:endParaRPr>
          </a:p>
          <a:p>
            <a:pPr indent="0" lvl="0" marL="0" rtl="0" algn="just">
              <a:lnSpc>
                <a:spcPct val="100000"/>
              </a:lnSpc>
              <a:spcBef>
                <a:spcPts val="0"/>
              </a:spcBef>
              <a:spcAft>
                <a:spcPts val="0"/>
              </a:spcAft>
              <a:buSzPts val="2800"/>
              <a:buNone/>
            </a:pPr>
            <a:r>
              <a:t/>
            </a:r>
            <a:endParaRPr sz="2100">
              <a:solidFill>
                <a:srgbClr val="404040"/>
              </a:solidFill>
            </a:endParaRPr>
          </a:p>
          <a:p>
            <a:pPr indent="0" lvl="0" marL="0" rtl="0" algn="just">
              <a:lnSpc>
                <a:spcPct val="100000"/>
              </a:lnSpc>
              <a:spcBef>
                <a:spcPts val="0"/>
              </a:spcBef>
              <a:spcAft>
                <a:spcPts val="0"/>
              </a:spcAft>
              <a:buSzPts val="2800"/>
              <a:buNone/>
            </a:pPr>
            <a:r>
              <a:t/>
            </a:r>
            <a:endParaRPr sz="2100">
              <a:solidFill>
                <a:srgbClr val="404040"/>
              </a:solidFill>
            </a:endParaRPr>
          </a:p>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El modelo cuenta con latencias que pueden ser eliminadas optimizando el mismo</a:t>
            </a:r>
            <a:endParaRPr sz="2100">
              <a:solidFill>
                <a:srgbClr val="404040"/>
              </a:solidFill>
            </a:endParaRPr>
          </a:p>
        </p:txBody>
      </p:sp>
      <p:pic>
        <p:nvPicPr>
          <p:cNvPr id="766" name="Google Shape;766;p67"/>
          <p:cNvPicPr preferRelativeResize="0"/>
          <p:nvPr/>
        </p:nvPicPr>
        <p:blipFill>
          <a:blip r:embed="rId5">
            <a:alphaModFix/>
          </a:blip>
          <a:stretch>
            <a:fillRect/>
          </a:stretch>
        </p:blipFill>
        <p:spPr>
          <a:xfrm>
            <a:off x="4673825" y="2943550"/>
            <a:ext cx="4347125" cy="1225325"/>
          </a:xfrm>
          <a:prstGeom prst="rect">
            <a:avLst/>
          </a:prstGeom>
          <a:noFill/>
          <a:ln>
            <a:noFill/>
          </a:ln>
        </p:spPr>
      </p:pic>
      <p:pic>
        <p:nvPicPr>
          <p:cNvPr id="767" name="Google Shape;767;p67"/>
          <p:cNvPicPr preferRelativeResize="0"/>
          <p:nvPr/>
        </p:nvPicPr>
        <p:blipFill>
          <a:blip r:embed="rId6">
            <a:alphaModFix/>
          </a:blip>
          <a:stretch>
            <a:fillRect/>
          </a:stretch>
        </p:blipFill>
        <p:spPr>
          <a:xfrm>
            <a:off x="4673875" y="4366450"/>
            <a:ext cx="4347000" cy="576000"/>
          </a:xfrm>
          <a:prstGeom prst="rect">
            <a:avLst/>
          </a:prstGeom>
          <a:noFill/>
          <a:ln>
            <a:noFill/>
          </a:ln>
        </p:spPr>
      </p:pic>
      <p:pic>
        <p:nvPicPr>
          <p:cNvPr id="768" name="Google Shape;768;p67"/>
          <p:cNvPicPr preferRelativeResize="0"/>
          <p:nvPr/>
        </p:nvPicPr>
        <p:blipFill rotWithShape="1">
          <a:blip r:embed="rId7">
            <a:alphaModFix/>
          </a:blip>
          <a:srcRect b="25720" l="44939" r="24120" t="32244"/>
          <a:stretch/>
        </p:blipFill>
        <p:spPr>
          <a:xfrm>
            <a:off x="6505203" y="291450"/>
            <a:ext cx="684360" cy="6973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775" name="Google Shape;775;p68"/>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776" name="Google Shape;776;p68"/>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777" name="Google Shape;777;p68"/>
          <p:cNvSpPr/>
          <p:nvPr/>
        </p:nvSpPr>
        <p:spPr>
          <a:xfrm>
            <a:off x="1017975" y="2791975"/>
            <a:ext cx="7139400" cy="13971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68"/>
          <p:cNvSpPr txBox="1"/>
          <p:nvPr/>
        </p:nvSpPr>
        <p:spPr>
          <a:xfrm>
            <a:off x="1017975" y="2884325"/>
            <a:ext cx="7139400" cy="80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CONCLUSIONES Y RECOMENDACIONES</a:t>
            </a:r>
            <a:endParaRPr b="1" i="0" sz="3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2400" u="none" cap="none" strike="noStrike">
              <a:solidFill>
                <a:srgbClr val="000000"/>
              </a:solidFill>
              <a:latin typeface="Arial"/>
              <a:ea typeface="Arial"/>
              <a:cs typeface="Arial"/>
              <a:sym typeface="Arial"/>
            </a:endParaRPr>
          </a:p>
        </p:txBody>
      </p:sp>
      <p:sp>
        <p:nvSpPr>
          <p:cNvPr id="779" name="Google Shape;779;p68"/>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68"/>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787" name="Google Shape;787;p69"/>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69"/>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69"/>
          <p:cNvSpPr txBox="1"/>
          <p:nvPr>
            <p:ph idx="4294967295" type="title"/>
          </p:nvPr>
        </p:nvSpPr>
        <p:spPr>
          <a:xfrm>
            <a:off x="211625" y="781450"/>
            <a:ext cx="87096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Conclusiones</a:t>
            </a:r>
            <a:endParaRPr b="1" sz="2100">
              <a:solidFill>
                <a:srgbClr val="404040"/>
              </a:solidFill>
            </a:endParaRPr>
          </a:p>
        </p:txBody>
      </p:sp>
      <p:sp>
        <p:nvSpPr>
          <p:cNvPr id="790" name="Google Shape;790;p69"/>
          <p:cNvSpPr txBox="1"/>
          <p:nvPr>
            <p:ph idx="4294967295" type="title"/>
          </p:nvPr>
        </p:nvSpPr>
        <p:spPr>
          <a:xfrm>
            <a:off x="211525" y="1522275"/>
            <a:ext cx="8260800" cy="4548300"/>
          </a:xfrm>
          <a:prstGeom prst="rect">
            <a:avLst/>
          </a:prstGeom>
          <a:noFill/>
          <a:ln>
            <a:noFill/>
          </a:ln>
        </p:spPr>
        <p:txBody>
          <a:bodyPr anchorCtr="0" anchor="t" bIns="91425" lIns="91425" spcFirstLastPara="1" rIns="91425" wrap="square" tIns="91425">
            <a:noAutofit/>
          </a:bodyPr>
          <a:lstStyle/>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La información obtenida evidencia el poco manejo de desechos sólidos en la zona. Por ello se </a:t>
            </a:r>
            <a:r>
              <a:rPr lang="es-EC" sz="2100">
                <a:solidFill>
                  <a:srgbClr val="404040"/>
                </a:solidFill>
              </a:rPr>
              <a:t>desarrolló</a:t>
            </a:r>
            <a:r>
              <a:rPr lang="es-EC" sz="2100">
                <a:solidFill>
                  <a:srgbClr val="404040"/>
                </a:solidFill>
              </a:rPr>
              <a:t> un </a:t>
            </a:r>
            <a:r>
              <a:rPr lang="es-EC" sz="2100">
                <a:solidFill>
                  <a:srgbClr val="404040"/>
                </a:solidFill>
              </a:rPr>
              <a:t>prototipo inicial que cuenta con un modelo 3D de la maqueta física, configuración de la red en malla y la detección de objetos plásticos en los diferentes puntos de reciclaje</a:t>
            </a:r>
            <a:r>
              <a:rPr lang="es-EC" sz="2100">
                <a:solidFill>
                  <a:srgbClr val="404040"/>
                </a:solidFill>
              </a:rPr>
              <a:t>.</a:t>
            </a:r>
            <a:endParaRPr sz="2100">
              <a:solidFill>
                <a:srgbClr val="404040"/>
              </a:solidFill>
            </a:endParaRPr>
          </a:p>
          <a:p>
            <a:pPr indent="0" lvl="0" marL="0" rtl="0" algn="just">
              <a:lnSpc>
                <a:spcPct val="100000"/>
              </a:lnSpc>
              <a:spcBef>
                <a:spcPts val="0"/>
              </a:spcBef>
              <a:spcAft>
                <a:spcPts val="0"/>
              </a:spcAft>
              <a:buNone/>
            </a:pPr>
            <a:r>
              <a:t/>
            </a:r>
            <a:endParaRPr sz="2100">
              <a:solidFill>
                <a:srgbClr val="404040"/>
              </a:solidFill>
            </a:endParaRPr>
          </a:p>
          <a:p>
            <a:pPr indent="0" lvl="0" marL="457200" rtl="0" algn="just">
              <a:lnSpc>
                <a:spcPct val="100000"/>
              </a:lnSpc>
              <a:spcBef>
                <a:spcPts val="0"/>
              </a:spcBef>
              <a:spcAft>
                <a:spcPts val="0"/>
              </a:spcAft>
              <a:buSzPts val="2800"/>
              <a:buNone/>
            </a:pPr>
            <a:r>
              <a:t/>
            </a:r>
            <a:endParaRPr sz="2100">
              <a:solidFill>
                <a:srgbClr val="404040"/>
              </a:solidFill>
            </a:endParaRPr>
          </a:p>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Los puntos inteligentes, cuentan en su diseño inicial con componentes para colocar equipos como pantallas, cámara digital y micro computadores.</a:t>
            </a:r>
            <a:endParaRPr sz="2100">
              <a:solidFill>
                <a:srgbClr val="404040"/>
              </a:solidFill>
            </a:endParaRPr>
          </a:p>
          <a:p>
            <a:pPr indent="0" lvl="0" marL="0" rtl="0" algn="just">
              <a:lnSpc>
                <a:spcPct val="100000"/>
              </a:lnSpc>
              <a:spcBef>
                <a:spcPts val="0"/>
              </a:spcBef>
              <a:spcAft>
                <a:spcPts val="0"/>
              </a:spcAft>
              <a:buNone/>
            </a:pPr>
            <a:r>
              <a:t/>
            </a:r>
            <a:endParaRPr sz="2100">
              <a:solidFill>
                <a:srgbClr val="40404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7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797" name="Google Shape;797;p70"/>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0"/>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0"/>
          <p:cNvSpPr txBox="1"/>
          <p:nvPr>
            <p:ph idx="4294967295" type="title"/>
          </p:nvPr>
        </p:nvSpPr>
        <p:spPr>
          <a:xfrm>
            <a:off x="211525" y="1500175"/>
            <a:ext cx="8260800" cy="4570200"/>
          </a:xfrm>
          <a:prstGeom prst="rect">
            <a:avLst/>
          </a:prstGeom>
          <a:noFill/>
          <a:ln>
            <a:noFill/>
          </a:ln>
        </p:spPr>
        <p:txBody>
          <a:bodyPr anchorCtr="0" anchor="t" bIns="91425" lIns="91425" spcFirstLastPara="1" rIns="91425" wrap="square" tIns="91425">
            <a:noAutofit/>
          </a:bodyPr>
          <a:lstStyle/>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Los puntos inteligentes fueron modificados de forma satisfactoria para reemplazar el firmware original por el sistema operativo Openwrt, el mismo que ofrece mayor funcionalidad, mejor administración, características mejoradas para la comunicación inalámbrica a través de redes en malla.</a:t>
            </a:r>
            <a:endParaRPr sz="2100">
              <a:solidFill>
                <a:srgbClr val="404040"/>
              </a:solidFill>
            </a:endParaRPr>
          </a:p>
          <a:p>
            <a:pPr indent="0" lvl="0" marL="457200" rtl="0" algn="just">
              <a:lnSpc>
                <a:spcPct val="100000"/>
              </a:lnSpc>
              <a:spcBef>
                <a:spcPts val="0"/>
              </a:spcBef>
              <a:spcAft>
                <a:spcPts val="0"/>
              </a:spcAft>
              <a:buSzPts val="2800"/>
              <a:buNone/>
            </a:pPr>
            <a:r>
              <a:t/>
            </a:r>
            <a:endParaRPr sz="2100">
              <a:solidFill>
                <a:srgbClr val="404040"/>
              </a:solidFill>
            </a:endParaRPr>
          </a:p>
          <a:p>
            <a:pPr indent="0" lvl="0" marL="457200" rtl="0" algn="just">
              <a:lnSpc>
                <a:spcPct val="100000"/>
              </a:lnSpc>
              <a:spcBef>
                <a:spcPts val="0"/>
              </a:spcBef>
              <a:spcAft>
                <a:spcPts val="0"/>
              </a:spcAft>
              <a:buSzPts val="2800"/>
              <a:buNone/>
            </a:pPr>
            <a:r>
              <a:t/>
            </a:r>
            <a:endParaRPr sz="2100">
              <a:solidFill>
                <a:srgbClr val="404040"/>
              </a:solidFill>
            </a:endParaRPr>
          </a:p>
          <a:p>
            <a:pPr indent="-361950" lvl="0" marL="457200" rtl="0" algn="just">
              <a:lnSpc>
                <a:spcPct val="100000"/>
              </a:lnSpc>
              <a:spcBef>
                <a:spcPts val="0"/>
              </a:spcBef>
              <a:spcAft>
                <a:spcPts val="0"/>
              </a:spcAft>
              <a:buClr>
                <a:srgbClr val="404040"/>
              </a:buClr>
              <a:buSzPts val="2100"/>
              <a:buChar char="●"/>
            </a:pPr>
            <a:r>
              <a:rPr lang="es-EC" sz="2100">
                <a:solidFill>
                  <a:srgbClr val="404040"/>
                </a:solidFill>
              </a:rPr>
              <a:t>La clasificación de desechos plásticos se automatizó mediante el uso de de visión artificial implementando redes neuronales.</a:t>
            </a:r>
            <a:endParaRPr sz="2100">
              <a:solidFill>
                <a:srgbClr val="40404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7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806" name="Google Shape;806;p71"/>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1"/>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1"/>
          <p:cNvSpPr txBox="1"/>
          <p:nvPr>
            <p:ph idx="4294967295" type="title"/>
          </p:nvPr>
        </p:nvSpPr>
        <p:spPr>
          <a:xfrm>
            <a:off x="222600" y="804100"/>
            <a:ext cx="87096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Recomendaciones</a:t>
            </a:r>
            <a:endParaRPr b="1" sz="2100">
              <a:solidFill>
                <a:srgbClr val="404040"/>
              </a:solidFill>
            </a:endParaRPr>
          </a:p>
        </p:txBody>
      </p:sp>
      <p:sp>
        <p:nvSpPr>
          <p:cNvPr id="809" name="Google Shape;809;p71"/>
          <p:cNvSpPr txBox="1"/>
          <p:nvPr>
            <p:ph idx="4294967295" type="title"/>
          </p:nvPr>
        </p:nvSpPr>
        <p:spPr>
          <a:xfrm>
            <a:off x="211525" y="1580487"/>
            <a:ext cx="8809500" cy="4490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Clr>
                <a:srgbClr val="404040"/>
              </a:buClr>
              <a:buSzPts val="2100"/>
              <a:buChar char="●"/>
            </a:pPr>
            <a:r>
              <a:rPr lang="es-EC" sz="2100">
                <a:solidFill>
                  <a:srgbClr val="404040"/>
                </a:solidFill>
              </a:rPr>
              <a:t>Educar a la población a través de campañas de capacitación que reflejen los beneficios del reciclaje y </a:t>
            </a:r>
            <a:r>
              <a:rPr lang="es-EC" sz="2100">
                <a:solidFill>
                  <a:srgbClr val="404040"/>
                </a:solidFill>
              </a:rPr>
              <a:t>formular métodos de recompensas a los ciudadanos para incentivar la cultura de reciclaje.</a:t>
            </a:r>
            <a:endParaRPr sz="2100">
              <a:solidFill>
                <a:srgbClr val="404040"/>
              </a:solidFill>
            </a:endParaRPr>
          </a:p>
          <a:p>
            <a:pPr indent="0" lvl="0" marL="457200" rtl="0" algn="l">
              <a:lnSpc>
                <a:spcPct val="100000"/>
              </a:lnSpc>
              <a:spcBef>
                <a:spcPts val="0"/>
              </a:spcBef>
              <a:spcAft>
                <a:spcPts val="0"/>
              </a:spcAft>
              <a:buSzPts val="2800"/>
              <a:buNone/>
            </a:pPr>
            <a:r>
              <a:t/>
            </a:r>
            <a:endParaRPr sz="2100">
              <a:solidFill>
                <a:srgbClr val="404040"/>
              </a:solidFill>
            </a:endParaRPr>
          </a:p>
          <a:p>
            <a:pPr indent="0" lvl="0" marL="457200" rtl="0" algn="l">
              <a:lnSpc>
                <a:spcPct val="100000"/>
              </a:lnSpc>
              <a:spcBef>
                <a:spcPts val="0"/>
              </a:spcBef>
              <a:spcAft>
                <a:spcPts val="0"/>
              </a:spcAft>
              <a:buSzPts val="2800"/>
              <a:buNone/>
            </a:pPr>
            <a:r>
              <a:t/>
            </a:r>
            <a:endParaRPr sz="2100">
              <a:solidFill>
                <a:srgbClr val="404040"/>
              </a:solidFill>
            </a:endParaRPr>
          </a:p>
          <a:p>
            <a:pPr indent="-361950" lvl="0" marL="457200" rtl="0" algn="l">
              <a:lnSpc>
                <a:spcPct val="100000"/>
              </a:lnSpc>
              <a:spcBef>
                <a:spcPts val="0"/>
              </a:spcBef>
              <a:spcAft>
                <a:spcPts val="0"/>
              </a:spcAft>
              <a:buClr>
                <a:srgbClr val="404040"/>
              </a:buClr>
              <a:buSzPts val="2100"/>
              <a:buChar char="●"/>
            </a:pPr>
            <a:r>
              <a:rPr lang="es-EC" sz="2100">
                <a:solidFill>
                  <a:srgbClr val="404040"/>
                </a:solidFill>
              </a:rPr>
              <a:t>Mejorar el diseño 3D del prototipo, el cual deberá cumplir con las especificaciones obtenidas del modelo de negocio para obtener recompensas económicas, mismo que </a:t>
            </a:r>
            <a:r>
              <a:rPr lang="es-EC" sz="2100">
                <a:solidFill>
                  <a:srgbClr val="404040"/>
                </a:solidFill>
              </a:rPr>
              <a:t>está</a:t>
            </a:r>
            <a:r>
              <a:rPr lang="es-EC" sz="2100">
                <a:solidFill>
                  <a:srgbClr val="404040"/>
                </a:solidFill>
              </a:rPr>
              <a:t> establecido como objetivo del proyecto de vinculación NewPlast</a:t>
            </a:r>
            <a:r>
              <a:rPr lang="es-EC" sz="2100">
                <a:solidFill>
                  <a:srgbClr val="404040"/>
                </a:solidFill>
              </a:rPr>
              <a:t>. </a:t>
            </a:r>
            <a:endParaRPr sz="2100">
              <a:solidFill>
                <a:srgbClr val="404040"/>
              </a:solidFill>
            </a:endParaRPr>
          </a:p>
          <a:p>
            <a:pPr indent="0" lvl="0" marL="0" rtl="0" algn="l">
              <a:lnSpc>
                <a:spcPct val="100000"/>
              </a:lnSpc>
              <a:spcBef>
                <a:spcPts val="0"/>
              </a:spcBef>
              <a:spcAft>
                <a:spcPts val="0"/>
              </a:spcAft>
              <a:buNone/>
            </a:pPr>
            <a:r>
              <a:t/>
            </a:r>
            <a:endParaRPr sz="2100">
              <a:solidFill>
                <a:srgbClr val="40404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7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816" name="Google Shape;816;p72"/>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2"/>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2"/>
          <p:cNvSpPr txBox="1"/>
          <p:nvPr>
            <p:ph idx="4294967295" type="title"/>
          </p:nvPr>
        </p:nvSpPr>
        <p:spPr>
          <a:xfrm>
            <a:off x="211525" y="1151925"/>
            <a:ext cx="8809500" cy="49188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Clr>
                <a:srgbClr val="404040"/>
              </a:buClr>
              <a:buSzPts val="2100"/>
              <a:buChar char="●"/>
            </a:pPr>
            <a:r>
              <a:rPr lang="es-EC" sz="2100">
                <a:solidFill>
                  <a:srgbClr val="404040"/>
                </a:solidFill>
              </a:rPr>
              <a:t>Optimizar el modelo entrenado para ser usado con menos recursos de cómputo y mejorar la eficiencia en la ejecución del detector de objetos.</a:t>
            </a:r>
            <a:endParaRPr sz="2100">
              <a:solidFill>
                <a:srgbClr val="404040"/>
              </a:solidFill>
            </a:endParaRPr>
          </a:p>
          <a:p>
            <a:pPr indent="0" lvl="0" marL="457200" rtl="0" algn="l">
              <a:lnSpc>
                <a:spcPct val="100000"/>
              </a:lnSpc>
              <a:spcBef>
                <a:spcPts val="0"/>
              </a:spcBef>
              <a:spcAft>
                <a:spcPts val="0"/>
              </a:spcAft>
              <a:buSzPts val="2800"/>
              <a:buNone/>
            </a:pPr>
            <a:r>
              <a:t/>
            </a:r>
            <a:endParaRPr sz="2100">
              <a:solidFill>
                <a:srgbClr val="404040"/>
              </a:solidFill>
            </a:endParaRPr>
          </a:p>
          <a:p>
            <a:pPr indent="0" lvl="0" marL="457200" rtl="0" algn="l">
              <a:lnSpc>
                <a:spcPct val="100000"/>
              </a:lnSpc>
              <a:spcBef>
                <a:spcPts val="0"/>
              </a:spcBef>
              <a:spcAft>
                <a:spcPts val="0"/>
              </a:spcAft>
              <a:buSzPts val="2800"/>
              <a:buNone/>
            </a:pPr>
            <a:r>
              <a:t/>
            </a:r>
            <a:endParaRPr sz="2100">
              <a:solidFill>
                <a:srgbClr val="404040"/>
              </a:solidFill>
            </a:endParaRPr>
          </a:p>
          <a:p>
            <a:pPr indent="-361950" lvl="0" marL="457200" rtl="0" algn="l">
              <a:lnSpc>
                <a:spcPct val="100000"/>
              </a:lnSpc>
              <a:spcBef>
                <a:spcPts val="0"/>
              </a:spcBef>
              <a:spcAft>
                <a:spcPts val="0"/>
              </a:spcAft>
              <a:buClr>
                <a:srgbClr val="404040"/>
              </a:buClr>
              <a:buSzPts val="2100"/>
              <a:buChar char="●"/>
            </a:pPr>
            <a:r>
              <a:rPr lang="es-EC" sz="2100">
                <a:solidFill>
                  <a:srgbClr val="404040"/>
                </a:solidFill>
              </a:rPr>
              <a:t>Verificar el correcto funcionamiento del hardware de los router para la implementación de OpenWRT, así como también la compatibilidad con el sistema y el protocolo de enrutamiento B.A.T.M.A.N.</a:t>
            </a:r>
            <a:endParaRPr sz="2100">
              <a:solidFill>
                <a:srgbClr val="404040"/>
              </a:solidFill>
            </a:endParaRPr>
          </a:p>
          <a:p>
            <a:pPr indent="0" lvl="0" marL="0" rtl="0" algn="l">
              <a:lnSpc>
                <a:spcPct val="100000"/>
              </a:lnSpc>
              <a:spcBef>
                <a:spcPts val="0"/>
              </a:spcBef>
              <a:spcAft>
                <a:spcPts val="0"/>
              </a:spcAft>
              <a:buNone/>
            </a:pPr>
            <a:r>
              <a:t/>
            </a:r>
            <a:endParaRPr sz="2100">
              <a:solidFill>
                <a:srgbClr val="404040"/>
              </a:solidFill>
            </a:endParaRPr>
          </a:p>
          <a:p>
            <a:pPr indent="0" lvl="0" marL="0" rtl="0" algn="l">
              <a:lnSpc>
                <a:spcPct val="100000"/>
              </a:lnSpc>
              <a:spcBef>
                <a:spcPts val="0"/>
              </a:spcBef>
              <a:spcAft>
                <a:spcPts val="0"/>
              </a:spcAft>
              <a:buNone/>
            </a:pPr>
            <a:r>
              <a:t/>
            </a:r>
            <a:endParaRPr sz="2100">
              <a:solidFill>
                <a:srgbClr val="404040"/>
              </a:solidFill>
            </a:endParaRPr>
          </a:p>
          <a:p>
            <a:pPr indent="-361950" lvl="0" marL="457200" rtl="0" algn="l">
              <a:lnSpc>
                <a:spcPct val="100000"/>
              </a:lnSpc>
              <a:spcBef>
                <a:spcPts val="0"/>
              </a:spcBef>
              <a:spcAft>
                <a:spcPts val="0"/>
              </a:spcAft>
              <a:buClr>
                <a:srgbClr val="404040"/>
              </a:buClr>
              <a:buSzPts val="2100"/>
              <a:buChar char="●"/>
            </a:pPr>
            <a:r>
              <a:rPr lang="es-EC" sz="2100">
                <a:solidFill>
                  <a:srgbClr val="404040"/>
                </a:solidFill>
              </a:rPr>
              <a:t>Ampliar el estudio de la compatibilidad de dispositivos de comunicación de redes con el sistema Openwrt, para aprovechar recursos en desuso y otorgar nuevas funcionalidades.</a:t>
            </a:r>
            <a:endParaRPr sz="2100">
              <a:solidFill>
                <a:srgbClr val="40404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131" name="Google Shape;131;p19"/>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132" name="Google Shape;132;p19"/>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133" name="Google Shape;133;p19"/>
          <p:cNvSpPr/>
          <p:nvPr/>
        </p:nvSpPr>
        <p:spPr>
          <a:xfrm>
            <a:off x="1017975" y="2791975"/>
            <a:ext cx="7139400" cy="13971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9"/>
          <p:cNvSpPr txBox="1"/>
          <p:nvPr/>
        </p:nvSpPr>
        <p:spPr>
          <a:xfrm>
            <a:off x="1017975" y="2884325"/>
            <a:ext cx="7139400" cy="80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IDENTIFICACIÓN DEL PROBLEMA</a:t>
            </a:r>
            <a:endParaRPr b="1" i="0" sz="3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2400" u="none" cap="none" strike="noStrike">
              <a:solidFill>
                <a:srgbClr val="000000"/>
              </a:solidFill>
              <a:latin typeface="Arial"/>
              <a:ea typeface="Arial"/>
              <a:cs typeface="Arial"/>
              <a:sym typeface="Arial"/>
            </a:endParaRPr>
          </a:p>
        </p:txBody>
      </p:sp>
      <p:sp>
        <p:nvSpPr>
          <p:cNvPr id="135" name="Google Shape;135;p19"/>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9"/>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73"/>
          <p:cNvPicPr preferRelativeResize="0"/>
          <p:nvPr/>
        </p:nvPicPr>
        <p:blipFill rotWithShape="1">
          <a:blip r:embed="rId3">
            <a:alphaModFix/>
          </a:blip>
          <a:srcRect b="39949" l="36618" r="35770" t="21835"/>
          <a:stretch/>
        </p:blipFill>
        <p:spPr>
          <a:xfrm>
            <a:off x="3348425" y="1497600"/>
            <a:ext cx="2524749" cy="2620775"/>
          </a:xfrm>
          <a:prstGeom prst="rect">
            <a:avLst/>
          </a:prstGeom>
          <a:noFill/>
          <a:ln>
            <a:noFill/>
          </a:ln>
        </p:spPr>
      </p:pic>
      <p:sp>
        <p:nvSpPr>
          <p:cNvPr id="825" name="Google Shape;825;p7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826" name="Google Shape;826;p73"/>
          <p:cNvPicPr preferRelativeResize="0"/>
          <p:nvPr/>
        </p:nvPicPr>
        <p:blipFill rotWithShape="1">
          <a:blip r:embed="rId4">
            <a:alphaModFix/>
          </a:blip>
          <a:srcRect b="0" l="0" r="0" t="0"/>
          <a:stretch/>
        </p:blipFill>
        <p:spPr>
          <a:xfrm>
            <a:off x="7905750" y="76200"/>
            <a:ext cx="1162050" cy="1104900"/>
          </a:xfrm>
          <a:prstGeom prst="rect">
            <a:avLst/>
          </a:prstGeom>
          <a:noFill/>
          <a:ln>
            <a:noFill/>
          </a:ln>
        </p:spPr>
      </p:pic>
      <p:pic>
        <p:nvPicPr>
          <p:cNvPr id="827" name="Google Shape;827;p73"/>
          <p:cNvPicPr preferRelativeResize="0"/>
          <p:nvPr/>
        </p:nvPicPr>
        <p:blipFill rotWithShape="1">
          <a:blip r:embed="rId5">
            <a:alphaModFix/>
          </a:blip>
          <a:srcRect b="0" l="0" r="0" t="0"/>
          <a:stretch/>
        </p:blipFill>
        <p:spPr>
          <a:xfrm>
            <a:off x="76200" y="152400"/>
            <a:ext cx="3156525" cy="871201"/>
          </a:xfrm>
          <a:prstGeom prst="rect">
            <a:avLst/>
          </a:prstGeom>
          <a:noFill/>
          <a:ln>
            <a:noFill/>
          </a:ln>
        </p:spPr>
      </p:pic>
      <p:sp>
        <p:nvSpPr>
          <p:cNvPr id="828" name="Google Shape;828;p73"/>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3"/>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3"/>
          <p:cNvSpPr txBox="1"/>
          <p:nvPr/>
        </p:nvSpPr>
        <p:spPr>
          <a:xfrm>
            <a:off x="2442275" y="4255513"/>
            <a:ext cx="4248300" cy="110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7400" u="none" cap="none" strike="noStrike">
                <a:solidFill>
                  <a:srgbClr val="073763"/>
                </a:solidFill>
                <a:latin typeface="Comfortaa"/>
                <a:ea typeface="Comfortaa"/>
                <a:cs typeface="Comfortaa"/>
                <a:sym typeface="Comfortaa"/>
              </a:rPr>
              <a:t>Gracias!</a:t>
            </a:r>
            <a:endParaRPr b="1" i="0" sz="7400" u="none" cap="none" strike="noStrike">
              <a:solidFill>
                <a:srgbClr val="073763"/>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0"/>
          <p:cNvPicPr preferRelativeResize="0"/>
          <p:nvPr/>
        </p:nvPicPr>
        <p:blipFill>
          <a:blip r:embed="rId3">
            <a:alphaModFix/>
          </a:blip>
          <a:stretch>
            <a:fillRect/>
          </a:stretch>
        </p:blipFill>
        <p:spPr>
          <a:xfrm>
            <a:off x="6405416" y="3520301"/>
            <a:ext cx="2603785" cy="1950325"/>
          </a:xfrm>
          <a:prstGeom prst="rect">
            <a:avLst/>
          </a:prstGeom>
          <a:noFill/>
          <a:ln>
            <a:noFill/>
          </a:ln>
        </p:spPr>
      </p:pic>
      <p:pic>
        <p:nvPicPr>
          <p:cNvPr id="143" name="Google Shape;143;p20"/>
          <p:cNvPicPr preferRelativeResize="0"/>
          <p:nvPr/>
        </p:nvPicPr>
        <p:blipFill rotWithShape="1">
          <a:blip r:embed="rId4">
            <a:alphaModFix/>
          </a:blip>
          <a:srcRect b="0" l="0" r="15540" t="0"/>
          <a:stretch/>
        </p:blipFill>
        <p:spPr>
          <a:xfrm flipH="1">
            <a:off x="6750564" y="559300"/>
            <a:ext cx="1869950" cy="2214000"/>
          </a:xfrm>
          <a:prstGeom prst="rect">
            <a:avLst/>
          </a:prstGeom>
          <a:noFill/>
          <a:ln>
            <a:noFill/>
          </a:ln>
        </p:spPr>
      </p:pic>
      <p:sp>
        <p:nvSpPr>
          <p:cNvPr id="144" name="Google Shape;144;p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145" name="Google Shape;145;p20"/>
          <p:cNvSpPr txBox="1"/>
          <p:nvPr>
            <p:ph idx="1" type="body"/>
          </p:nvPr>
        </p:nvSpPr>
        <p:spPr>
          <a:xfrm>
            <a:off x="311700" y="355875"/>
            <a:ext cx="5821800" cy="57360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s-EC" sz="1800"/>
              <a:t>América Latina y el Caribe impulsan la recolección y tratado de residuos sólidos</a:t>
            </a:r>
            <a:endParaRPr sz="1800"/>
          </a:p>
          <a:p>
            <a:pPr indent="0" lvl="0" marL="457200" rtl="0" algn="l">
              <a:lnSpc>
                <a:spcPct val="115000"/>
              </a:lnSpc>
              <a:spcBef>
                <a:spcPts val="0"/>
              </a:spcBef>
              <a:spcAft>
                <a:spcPts val="0"/>
              </a:spcAft>
              <a:buSzPts val="1200"/>
              <a:buNone/>
            </a:pPr>
            <a:r>
              <a:t/>
            </a:r>
            <a:endParaRPr sz="1800"/>
          </a:p>
          <a:p>
            <a:pPr indent="-342900" lvl="0" marL="457200" rtl="0" algn="l">
              <a:lnSpc>
                <a:spcPct val="115000"/>
              </a:lnSpc>
              <a:spcBef>
                <a:spcPts val="0"/>
              </a:spcBef>
              <a:spcAft>
                <a:spcPts val="0"/>
              </a:spcAft>
              <a:buSzPts val="1800"/>
              <a:buChar char="●"/>
            </a:pPr>
            <a:r>
              <a:rPr lang="es-EC" sz="1800"/>
              <a:t>La educación de reciclaje se da en las grandes ciudades y con pocos resultados</a:t>
            </a:r>
            <a:endParaRPr sz="1800"/>
          </a:p>
          <a:p>
            <a:pPr indent="0" lvl="0" marL="457200" rtl="0" algn="l">
              <a:lnSpc>
                <a:spcPct val="115000"/>
              </a:lnSpc>
              <a:spcBef>
                <a:spcPts val="0"/>
              </a:spcBef>
              <a:spcAft>
                <a:spcPts val="0"/>
              </a:spcAft>
              <a:buSzPts val="1200"/>
              <a:buNone/>
            </a:pPr>
            <a:r>
              <a:t/>
            </a:r>
            <a:endParaRPr sz="1800"/>
          </a:p>
          <a:p>
            <a:pPr indent="-342900" lvl="0" marL="457200" rtl="0" algn="l">
              <a:lnSpc>
                <a:spcPct val="115000"/>
              </a:lnSpc>
              <a:spcBef>
                <a:spcPts val="0"/>
              </a:spcBef>
              <a:spcAft>
                <a:spcPts val="0"/>
              </a:spcAft>
              <a:buSzPts val="1800"/>
              <a:buChar char="●"/>
            </a:pPr>
            <a:r>
              <a:rPr lang="es-EC" sz="1800"/>
              <a:t>En Ecuador no se alcanza a cubrir todo el territorio con el servicio de recolección de basura por carro recolector</a:t>
            </a:r>
            <a:endParaRPr sz="1800"/>
          </a:p>
          <a:p>
            <a:pPr indent="0" lvl="0" marL="457200" rtl="0" algn="l">
              <a:lnSpc>
                <a:spcPct val="115000"/>
              </a:lnSpc>
              <a:spcBef>
                <a:spcPts val="0"/>
              </a:spcBef>
              <a:spcAft>
                <a:spcPts val="0"/>
              </a:spcAft>
              <a:buSzPts val="1200"/>
              <a:buNone/>
            </a:pPr>
            <a:r>
              <a:t/>
            </a:r>
            <a:endParaRPr sz="1800"/>
          </a:p>
          <a:p>
            <a:pPr indent="-342900" lvl="0" marL="457200" rtl="0" algn="l">
              <a:lnSpc>
                <a:spcPct val="115000"/>
              </a:lnSpc>
              <a:spcBef>
                <a:spcPts val="0"/>
              </a:spcBef>
              <a:spcAft>
                <a:spcPts val="0"/>
              </a:spcAft>
              <a:buSzPts val="1800"/>
              <a:buChar char="●"/>
            </a:pPr>
            <a:r>
              <a:rPr lang="es-EC" sz="1800"/>
              <a:t>La falta de servicio hace que la población no tome interés por el reciclaje</a:t>
            </a:r>
            <a:endParaRPr sz="1800"/>
          </a:p>
          <a:p>
            <a:pPr indent="0" lvl="0" marL="457200" rtl="0" algn="l">
              <a:lnSpc>
                <a:spcPct val="115000"/>
              </a:lnSpc>
              <a:spcBef>
                <a:spcPts val="0"/>
              </a:spcBef>
              <a:spcAft>
                <a:spcPts val="0"/>
              </a:spcAft>
              <a:buSzPts val="1200"/>
              <a:buNone/>
            </a:pPr>
            <a:r>
              <a:t/>
            </a:r>
            <a:endParaRPr sz="1800"/>
          </a:p>
          <a:p>
            <a:pPr indent="-342900" lvl="0" marL="457200" rtl="0" algn="l">
              <a:lnSpc>
                <a:spcPct val="115000"/>
              </a:lnSpc>
              <a:spcBef>
                <a:spcPts val="0"/>
              </a:spcBef>
              <a:spcAft>
                <a:spcPts val="0"/>
              </a:spcAft>
              <a:buSzPts val="1800"/>
              <a:buChar char="●"/>
            </a:pPr>
            <a:r>
              <a:rPr lang="es-EC" sz="1800"/>
              <a:t>Falta de cultura en cuanto a la clasificación de residuos sólidos en el Ecuador</a:t>
            </a:r>
            <a:endParaRPr sz="1800"/>
          </a:p>
        </p:txBody>
      </p:sp>
      <p:sp>
        <p:nvSpPr>
          <p:cNvPr id="146" name="Google Shape;146;p20"/>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0"/>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pic>
        <p:nvPicPr>
          <p:cNvPr id="154" name="Google Shape;154;p21"/>
          <p:cNvPicPr preferRelativeResize="0"/>
          <p:nvPr/>
        </p:nvPicPr>
        <p:blipFill rotWithShape="1">
          <a:blip r:embed="rId3">
            <a:alphaModFix/>
          </a:blip>
          <a:srcRect b="0" l="0" r="0" t="0"/>
          <a:stretch/>
        </p:blipFill>
        <p:spPr>
          <a:xfrm>
            <a:off x="7905750" y="76200"/>
            <a:ext cx="1162050" cy="1104900"/>
          </a:xfrm>
          <a:prstGeom prst="rect">
            <a:avLst/>
          </a:prstGeom>
          <a:noFill/>
          <a:ln>
            <a:noFill/>
          </a:ln>
        </p:spPr>
      </p:pic>
      <p:pic>
        <p:nvPicPr>
          <p:cNvPr id="155" name="Google Shape;155;p21"/>
          <p:cNvPicPr preferRelativeResize="0"/>
          <p:nvPr/>
        </p:nvPicPr>
        <p:blipFill rotWithShape="1">
          <a:blip r:embed="rId4">
            <a:alphaModFix/>
          </a:blip>
          <a:srcRect b="0" l="0" r="0" t="0"/>
          <a:stretch/>
        </p:blipFill>
        <p:spPr>
          <a:xfrm>
            <a:off x="76200" y="152400"/>
            <a:ext cx="3156525" cy="871201"/>
          </a:xfrm>
          <a:prstGeom prst="rect">
            <a:avLst/>
          </a:prstGeom>
          <a:noFill/>
          <a:ln>
            <a:noFill/>
          </a:ln>
        </p:spPr>
      </p:pic>
      <p:sp>
        <p:nvSpPr>
          <p:cNvPr id="156" name="Google Shape;156;p21"/>
          <p:cNvSpPr/>
          <p:nvPr/>
        </p:nvSpPr>
        <p:spPr>
          <a:xfrm>
            <a:off x="1017975" y="2791975"/>
            <a:ext cx="7139400" cy="1397100"/>
          </a:xfrm>
          <a:prstGeom prst="roundRect">
            <a:avLst>
              <a:gd fmla="val 16667" name="adj"/>
            </a:avLst>
          </a:prstGeom>
          <a:solidFill>
            <a:schemeClr val="lt1"/>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1"/>
          <p:cNvSpPr txBox="1"/>
          <p:nvPr/>
        </p:nvSpPr>
        <p:spPr>
          <a:xfrm>
            <a:off x="1017975" y="2884325"/>
            <a:ext cx="7139400" cy="80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s-EC" sz="3500" u="none" cap="none" strike="noStrike">
                <a:solidFill>
                  <a:srgbClr val="000000"/>
                </a:solidFill>
                <a:latin typeface="Arial"/>
                <a:ea typeface="Arial"/>
                <a:cs typeface="Arial"/>
                <a:sym typeface="Arial"/>
              </a:rPr>
              <a:t>JUSTIFICACIÓN DEL PROBLEMA</a:t>
            </a:r>
            <a:endParaRPr b="1" i="0" sz="3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2400" u="none" cap="none" strike="noStrike">
              <a:solidFill>
                <a:srgbClr val="000000"/>
              </a:solidFill>
              <a:latin typeface="Arial"/>
              <a:ea typeface="Arial"/>
              <a:cs typeface="Arial"/>
              <a:sym typeface="Arial"/>
            </a:endParaRPr>
          </a:p>
        </p:txBody>
      </p:sp>
      <p:sp>
        <p:nvSpPr>
          <p:cNvPr id="158" name="Google Shape;158;p21"/>
          <p:cNvSpPr/>
          <p:nvPr/>
        </p:nvSpPr>
        <p:spPr>
          <a:xfrm>
            <a:off x="0" y="6282025"/>
            <a:ext cx="9155100" cy="576000"/>
          </a:xfrm>
          <a:prstGeom prst="rect">
            <a:avLst/>
          </a:pr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1"/>
          <p:cNvSpPr/>
          <p:nvPr/>
        </p:nvSpPr>
        <p:spPr>
          <a:xfrm>
            <a:off x="-11125" y="6429375"/>
            <a:ext cx="9155100" cy="4287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s-EC"/>
              <a:t>‹#›</a:t>
            </a:fld>
            <a:endParaRPr/>
          </a:p>
        </p:txBody>
      </p:sp>
      <p:sp>
        <p:nvSpPr>
          <p:cNvPr id="166" name="Google Shape;166;p22"/>
          <p:cNvSpPr/>
          <p:nvPr/>
        </p:nvSpPr>
        <p:spPr>
          <a:xfrm>
            <a:off x="-150" y="6281950"/>
            <a:ext cx="9155100" cy="576000"/>
          </a:xfrm>
          <a:prstGeom prst="rect">
            <a:avLst/>
          </a:prstGeom>
          <a:solidFill>
            <a:srgbClr val="99C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2"/>
          <p:cNvSpPr/>
          <p:nvPr/>
        </p:nvSpPr>
        <p:spPr>
          <a:xfrm>
            <a:off x="-11125" y="6429300"/>
            <a:ext cx="9155100" cy="428700"/>
          </a:xfrm>
          <a:prstGeom prst="rect">
            <a:avLst/>
          </a:prstGeom>
          <a:solidFill>
            <a:srgbClr val="63A53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2"/>
          <p:cNvSpPr txBox="1"/>
          <p:nvPr>
            <p:ph idx="4294967295" type="title"/>
          </p:nvPr>
        </p:nvSpPr>
        <p:spPr>
          <a:xfrm>
            <a:off x="311550" y="514225"/>
            <a:ext cx="8160900" cy="52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s-EC" sz="2100">
                <a:solidFill>
                  <a:srgbClr val="404040"/>
                </a:solidFill>
              </a:rPr>
              <a:t>Flujo de desechos plásticos post-consumo.</a:t>
            </a:r>
            <a:endParaRPr b="1" sz="2100">
              <a:solidFill>
                <a:srgbClr val="404040"/>
              </a:solidFill>
            </a:endParaRPr>
          </a:p>
        </p:txBody>
      </p:sp>
      <p:pic>
        <p:nvPicPr>
          <p:cNvPr id="169" name="Google Shape;169;p22"/>
          <p:cNvPicPr preferRelativeResize="0"/>
          <p:nvPr/>
        </p:nvPicPr>
        <p:blipFill rotWithShape="1">
          <a:blip r:embed="rId3">
            <a:alphaModFix/>
          </a:blip>
          <a:srcRect b="0" l="0" r="0" t="0"/>
          <a:stretch/>
        </p:blipFill>
        <p:spPr>
          <a:xfrm>
            <a:off x="2149862" y="1127001"/>
            <a:ext cx="4844275" cy="4603998"/>
          </a:xfrm>
          <a:prstGeom prst="rect">
            <a:avLst/>
          </a:prstGeom>
          <a:noFill/>
          <a:ln>
            <a:noFill/>
          </a:ln>
        </p:spPr>
      </p:pic>
      <p:sp>
        <p:nvSpPr>
          <p:cNvPr id="170" name="Google Shape;170;p22"/>
          <p:cNvSpPr txBox="1"/>
          <p:nvPr/>
        </p:nvSpPr>
        <p:spPr>
          <a:xfrm>
            <a:off x="311551" y="5956000"/>
            <a:ext cx="8709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s-EC" sz="1400" u="none" cap="none" strike="noStrike">
                <a:solidFill>
                  <a:srgbClr val="000000"/>
                </a:solidFill>
                <a:latin typeface="Arial"/>
                <a:ea typeface="Arial"/>
                <a:cs typeface="Arial"/>
                <a:sym typeface="Arial"/>
              </a:rPr>
              <a:t>Fuente: </a:t>
            </a:r>
            <a:r>
              <a:rPr b="0" i="0" lang="es-EC" sz="1400" u="none" cap="none" strike="noStrike">
                <a:solidFill>
                  <a:srgbClr val="000000"/>
                </a:solidFill>
                <a:latin typeface="Arial"/>
                <a:ea typeface="Arial"/>
                <a:cs typeface="Arial"/>
                <a:sym typeface="Arial"/>
              </a:rPr>
              <a:t>Obtenido de </a:t>
            </a:r>
            <a:r>
              <a:rPr b="1" i="0" lang="es-EC" sz="1400" u="none" cap="none" strike="noStrike">
                <a:solidFill>
                  <a:srgbClr val="000000"/>
                </a:solidFill>
                <a:latin typeface="Arial"/>
                <a:ea typeface="Arial"/>
                <a:cs typeface="Arial"/>
                <a:sym typeface="Arial"/>
              </a:rPr>
              <a:t>NTE INEN 26 34:2012</a:t>
            </a:r>
            <a:r>
              <a:rPr b="0" i="0" lang="es-EC" sz="1400" u="none" cap="none" strike="noStrike">
                <a:solidFill>
                  <a:srgbClr val="000000"/>
                </a:solidFill>
                <a:latin typeface="Arial"/>
                <a:ea typeface="Arial"/>
                <a:cs typeface="Arial"/>
                <a:sym typeface="Arial"/>
              </a:rPr>
              <a:t>, 2012, </a:t>
            </a:r>
            <a:r>
              <a:rPr b="1" i="0" lang="es-EC" sz="1400" u="none" cap="none" strike="noStrike">
                <a:solidFill>
                  <a:srgbClr val="000000"/>
                </a:solidFill>
                <a:latin typeface="Arial"/>
                <a:ea typeface="Arial"/>
                <a:cs typeface="Arial"/>
                <a:sym typeface="Arial"/>
              </a:rPr>
              <a:t>ambiente.gob.ec</a:t>
            </a:r>
            <a:r>
              <a:rPr b="0" i="0" lang="es-EC" sz="14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