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6858000" cx="9144000"/>
  <p:notesSz cx="6858000" cy="9144000"/>
  <p:embeddedFontLst>
    <p:embeddedFont>
      <p:font typeface="Roboto Thin"/>
      <p:regular r:id="rId46"/>
      <p:bold r:id="rId47"/>
      <p:italic r:id="rId48"/>
      <p:boldItalic r:id="rId49"/>
    </p:embeddedFont>
    <p:embeddedFont>
      <p:font typeface="Roboto"/>
      <p:regular r:id="rId50"/>
      <p:bold r:id="rId51"/>
      <p:italic r:id="rId52"/>
      <p:boldItalic r:id="rId53"/>
    </p:embeddedFont>
    <p:embeddedFont>
      <p:font typeface="Roboto Medium"/>
      <p:regular r:id="rId54"/>
      <p:bold r:id="rId55"/>
      <p:italic r:id="rId56"/>
      <p:boldItalic r:id="rId57"/>
    </p:embeddedFont>
    <p:embeddedFont>
      <p:font typeface="Open Sans"/>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62" roundtripDataSignature="AMtx7mg21o+q/l1LxdoL3XjqIVVmyxN4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4EE5EEC-334B-4D89-889D-CD6522834425}">
  <a:tblStyle styleId="{B4EE5EEC-334B-4D89-889D-CD652283442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RobotoThin-regular.fntdata"/><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Thin-italic.fntdata"/><Relationship Id="rId47" Type="http://schemas.openxmlformats.org/officeDocument/2006/relationships/font" Target="fonts/RobotoThin-bold.fntdata"/><Relationship Id="rId49" Type="http://schemas.openxmlformats.org/officeDocument/2006/relationships/font" Target="fonts/RobotoThin-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customschemas.google.com/relationships/presentationmetadata" Target="metadata"/><Relationship Id="rId61" Type="http://schemas.openxmlformats.org/officeDocument/2006/relationships/font" Target="fonts/OpenSans-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penSans-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bold.fntdata"/><Relationship Id="rId50" Type="http://schemas.openxmlformats.org/officeDocument/2006/relationships/font" Target="fonts/Roboto-regular.fntdata"/><Relationship Id="rId53" Type="http://schemas.openxmlformats.org/officeDocument/2006/relationships/font" Target="fonts/Roboto-boldItalic.fntdata"/><Relationship Id="rId52" Type="http://schemas.openxmlformats.org/officeDocument/2006/relationships/font" Target="fonts/Roboto-italic.fntdata"/><Relationship Id="rId11" Type="http://schemas.openxmlformats.org/officeDocument/2006/relationships/slide" Target="slides/slide5.xml"/><Relationship Id="rId55" Type="http://schemas.openxmlformats.org/officeDocument/2006/relationships/font" Target="fonts/RobotoMedium-bold.fntdata"/><Relationship Id="rId10" Type="http://schemas.openxmlformats.org/officeDocument/2006/relationships/slide" Target="slides/slide4.xml"/><Relationship Id="rId54" Type="http://schemas.openxmlformats.org/officeDocument/2006/relationships/font" Target="fonts/RobotoMedium-regular.fntdata"/><Relationship Id="rId13" Type="http://schemas.openxmlformats.org/officeDocument/2006/relationships/slide" Target="slides/slide7.xml"/><Relationship Id="rId57" Type="http://schemas.openxmlformats.org/officeDocument/2006/relationships/font" Target="fonts/RobotoMedium-boldItalic.fntdata"/><Relationship Id="rId12" Type="http://schemas.openxmlformats.org/officeDocument/2006/relationships/slide" Target="slides/slide6.xml"/><Relationship Id="rId56" Type="http://schemas.openxmlformats.org/officeDocument/2006/relationships/font" Target="fonts/RobotoMedium-italic.fntdata"/><Relationship Id="rId15" Type="http://schemas.openxmlformats.org/officeDocument/2006/relationships/slide" Target="slides/slide9.xml"/><Relationship Id="rId59" Type="http://schemas.openxmlformats.org/officeDocument/2006/relationships/font" Target="fonts/OpenSans-bold.fntdata"/><Relationship Id="rId14" Type="http://schemas.openxmlformats.org/officeDocument/2006/relationships/slide" Target="slides/slide8.xml"/><Relationship Id="rId58" Type="http://schemas.openxmlformats.org/officeDocument/2006/relationships/font" Target="fonts/OpenSans-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 name="Google Shape;5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ee69df77f0_0_2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gee69df77f0_0_2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e28e549f6c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ge28e549f6c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ee69df77f0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gee69df77f0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e26948c6d3_1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ge26948c6d3_1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e28e549f6c_0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 name="Google Shape;214;ge28e549f6c_0_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e26948c6d3_0_1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ge26948c6d3_0_1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e26948c6d3_0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ge26948c6d3_0_1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ee64c6229f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gee64c6229f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ee64c6229f_0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gee64c6229f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e26948c6d3_0_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8" name="Google Shape;258;ge26948c6d3_0_1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e3181678d0_0_10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ge3181678d0_0_10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e28e549f6c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6" name="Google Shape;266;ge28e549f6c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ee69df77f0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4" name="Google Shape;274;gee69df77f0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ee69df77f0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2" name="Google Shape;282;gee69df77f0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ee69df77f0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0" name="Google Shape;290;gee69df77f0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ee69df77f0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9" name="Google Shape;299;gee69df77f0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ee69df77f0_0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7" name="Google Shape;307;gee69df77f0_0_1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e26948c6d3_0_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5" name="Google Shape;315;ge26948c6d3_0_1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ee69df77f0_0_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4" name="Google Shape;324;gee69df77f0_0_1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ee69df77f0_0_1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2" name="Google Shape;332;gee69df77f0_0_1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ee69df77f0_0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1" name="Google Shape;341;gee69df77f0_0_1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e26948c6d3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 name="Google Shape;72;ge26948c6d3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ee69df77f0_0_1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0" name="Google Shape;350;gee69df77f0_0_1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ee69df77f0_0_2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9" name="Google Shape;359;gee69df77f0_0_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ee69df77f0_0_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8" name="Google Shape;368;gee69df77f0_0_1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ee69df77f0_0_2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7" name="Google Shape;377;gee69df77f0_0_2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ee69df77f0_0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6" name="Google Shape;386;gee69df77f0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ee69df77f0_0_2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4" name="Google Shape;394;gee69df77f0_0_2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ee6a7a8a34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2" name="Google Shape;402;gee6a7a8a34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ee6a7a8a34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0" name="Google Shape;410;gee6a7a8a34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ee69df77f0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8" name="Google Shape;418;gee69df77f0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e3181678d0_0_9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6" name="Google Shape;426;ge3181678d0_0_9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e26948c6d3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 name="Google Shape;81;ge26948c6d3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e26948c6d3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ge26948c6d3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e26948c6d3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ge26948c6d3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ee64c6229f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gee64c6229f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ee64c6229f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gee64c6229f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ee64c6229f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gee64c6229f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vmlDrawing" Target="../drawings/vmlDrawing1.vml"/><Relationship Id="rId3" Type="http://schemas.openxmlformats.org/officeDocument/2006/relationships/oleObject" Target="../embeddings/oleObject1.bin"/><Relationship Id="rId4" Type="http://schemas.openxmlformats.org/officeDocument/2006/relationships/oleObject" Target="../embeddings/oleObject1.bin"/><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spTree>
      <p:nvGrpSpPr>
        <p:cNvPr id="11" name="Shape 11"/>
        <p:cNvGrpSpPr/>
        <p:nvPr/>
      </p:nvGrpSpPr>
      <p:grpSpPr>
        <a:xfrm>
          <a:off x="0" y="0"/>
          <a:ext cx="0" cy="0"/>
          <a:chOff x="0" y="0"/>
          <a:chExt cx="0" cy="0"/>
        </a:xfrm>
      </p:grpSpPr>
      <p:graphicFrame>
        <p:nvGraphicFramePr>
          <p:cNvPr id="12" name="Google Shape;12;p4"/>
          <p:cNvGraphicFramePr/>
          <p:nvPr/>
        </p:nvGraphicFramePr>
        <p:xfrm>
          <a:off x="-19050" y="749300"/>
          <a:ext cx="9163050" cy="5360988"/>
        </p:xfrm>
        <a:graphic>
          <a:graphicData uri="http://schemas.openxmlformats.org/presentationml/2006/ole">
            <mc:AlternateContent>
              <mc:Choice Requires="v">
                <p:oleObj r:id="rId3" imgH="5360988" imgW="9163050" progId="" spid="_x0000_s1">
                  <p:embed/>
                </p:oleObj>
              </mc:Choice>
              <mc:Fallback>
                <p:oleObj r:id="rId4" imgH="5360988" imgW="9163050" progId="">
                  <p:embed/>
                  <p:pic>
                    <p:nvPicPr>
                      <p:cNvPr id="12" name="Google Shape;12;p4"/>
                      <p:cNvPicPr preferRelativeResize="0"/>
                      <p:nvPr/>
                    </p:nvPicPr>
                    <p:blipFill rotWithShape="1">
                      <a:blip r:embed="rId5">
                        <a:alphaModFix/>
                      </a:blip>
                      <a:srcRect b="0" l="0" r="2678" t="0"/>
                      <a:stretch/>
                    </p:blipFill>
                    <p:spPr>
                      <a:xfrm>
                        <a:off x="-19050" y="749300"/>
                        <a:ext cx="9163050" cy="5360988"/>
                      </a:xfrm>
                      <a:prstGeom prst="rect">
                        <a:avLst/>
                      </a:prstGeom>
                      <a:noFill/>
                      <a:ln>
                        <a:noFill/>
                      </a:ln>
                    </p:spPr>
                  </p:pic>
                </p:oleObj>
              </mc:Fallback>
            </mc:AlternateContent>
          </a:graphicData>
        </a:graphic>
      </p:graphicFrame>
      <p:sp>
        <p:nvSpPr>
          <p:cNvPr id="13" name="Google Shape;13;p4"/>
          <p:cNvSpPr/>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4" name="Google Shape;14;p4"/>
          <p:cNvSpP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5" name="Google Shape;15;p4"/>
          <p:cNvSpPr/>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 name="Google Shape;16;p4"/>
          <p:cNvSpPr/>
          <p:nvPr/>
        </p:nvSpPr>
        <p:spPr>
          <a:xfrm>
            <a:off x="3071813" y="2286000"/>
            <a:ext cx="2895600" cy="4762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descr="LOGO-OFICIAL-transparente" id="17" name="Google Shape;17;p4"/>
          <p:cNvPicPr preferRelativeResize="0"/>
          <p:nvPr/>
        </p:nvPicPr>
        <p:blipFill rotWithShape="1">
          <a:blip r:embed="rId6">
            <a:alphaModFix/>
          </a:blip>
          <a:srcRect b="0" l="0" r="0" t="0"/>
          <a:stretch/>
        </p:blipFill>
        <p:spPr>
          <a:xfrm>
            <a:off x="53975" y="153988"/>
            <a:ext cx="3059113" cy="890587"/>
          </a:xfrm>
          <a:prstGeom prst="rect">
            <a:avLst/>
          </a:prstGeom>
          <a:noFill/>
          <a:ln>
            <a:noFill/>
          </a:ln>
        </p:spPr>
      </p:pic>
      <p:pic>
        <p:nvPicPr>
          <p:cNvPr descr="pie de pagina espe.jpg" id="18" name="Google Shape;18;p4"/>
          <p:cNvPicPr preferRelativeResize="0"/>
          <p:nvPr/>
        </p:nvPicPr>
        <p:blipFill rotWithShape="1">
          <a:blip r:embed="rId7">
            <a:alphaModFix/>
          </a:blip>
          <a:srcRect b="0" l="0" r="0" t="0"/>
          <a:stretch/>
        </p:blipFill>
        <p:spPr>
          <a:xfrm>
            <a:off x="0" y="5864225"/>
            <a:ext cx="9144000" cy="1065213"/>
          </a:xfrm>
          <a:prstGeom prst="rect">
            <a:avLst/>
          </a:prstGeom>
          <a:noFill/>
          <a:ln cap="flat" cmpd="sng" w="9525">
            <a:solidFill>
              <a:schemeClr val="dk1"/>
            </a:solidFill>
            <a:prstDash val="solid"/>
            <a:miter lim="800000"/>
            <a:headEnd len="sm" w="sm" type="none"/>
            <a:tailEnd len="sm" w="sm" type="none"/>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47" name="Shape 47"/>
        <p:cNvGrpSpPr/>
        <p:nvPr/>
      </p:nvGrpSpPr>
      <p:grpSpPr>
        <a:xfrm>
          <a:off x="0" y="0"/>
          <a:ext cx="0" cy="0"/>
          <a:chOff x="0" y="0"/>
          <a:chExt cx="0" cy="0"/>
        </a:xfrm>
      </p:grpSpPr>
      <p:sp>
        <p:nvSpPr>
          <p:cNvPr id="48" name="Google Shape;48;p1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20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49" name="Google Shape;49;p13"/>
          <p:cNvSpPr/>
          <p:nvPr>
            <p:ph idx="2" type="pic"/>
          </p:nvPr>
        </p:nvSpPr>
        <p:spPr>
          <a:xfrm>
            <a:off x="1792288" y="612775"/>
            <a:ext cx="5486400" cy="4114800"/>
          </a:xfrm>
          <a:prstGeom prst="rect">
            <a:avLst/>
          </a:prstGeom>
          <a:noFill/>
          <a:ln>
            <a:noFill/>
          </a:ln>
        </p:spPr>
      </p:sp>
      <p:sp>
        <p:nvSpPr>
          <p:cNvPr id="50" name="Google Shape;50;p1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l">
              <a:lnSpc>
                <a:spcPct val="100000"/>
              </a:lnSpc>
              <a:spcBef>
                <a:spcPts val="24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2pPr>
            <a:lvl3pPr indent="-228600" lvl="2" marL="1371600" marR="0" rtl="0" algn="l">
              <a:lnSpc>
                <a:spcPct val="100000"/>
              </a:lnSpc>
              <a:spcBef>
                <a:spcPts val="20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3pPr>
            <a:lvl4pPr indent="-228600" lvl="3" marL="18288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4pPr>
            <a:lvl5pPr indent="-228600" lvl="4" marL="22860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5pPr>
            <a:lvl6pPr indent="-228600" lvl="5" marL="27432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6pPr>
            <a:lvl7pPr indent="-228600" lvl="6" marL="32004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7pPr>
            <a:lvl8pPr indent="-228600" lvl="7" marL="36576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8pPr>
            <a:lvl9pPr indent="-228600" lvl="8" marL="41148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51" name="Shape 51"/>
        <p:cNvGrpSpPr/>
        <p:nvPr/>
      </p:nvGrpSpPr>
      <p:grpSpPr>
        <a:xfrm>
          <a:off x="0" y="0"/>
          <a:ext cx="0" cy="0"/>
          <a:chOff x="0" y="0"/>
          <a:chExt cx="0" cy="0"/>
        </a:xfrm>
      </p:grpSpPr>
      <p:sp>
        <p:nvSpPr>
          <p:cNvPr id="52" name="Google Shape;52;p14"/>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53" name="Google Shape;53;p1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81000" lvl="3" marL="1828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4pPr>
            <a:lvl5pPr indent="-381000" lvl="4" marL="22860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5pPr>
            <a:lvl6pPr indent="-381000" lvl="5" marL="2743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6pPr>
            <a:lvl7pPr indent="-381000" lvl="6" marL="3200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7pPr>
            <a:lvl8pPr indent="-381000" lvl="7" marL="3657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8pPr>
            <a:lvl9pPr indent="-381000" lvl="8" marL="4114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54" name="Shape 54"/>
        <p:cNvGrpSpPr/>
        <p:nvPr/>
      </p:nvGrpSpPr>
      <p:grpSpPr>
        <a:xfrm>
          <a:off x="0" y="0"/>
          <a:ext cx="0" cy="0"/>
          <a:chOff x="0" y="0"/>
          <a:chExt cx="0" cy="0"/>
        </a:xfrm>
      </p:grpSpPr>
      <p:sp>
        <p:nvSpPr>
          <p:cNvPr id="55" name="Google Shape;55;p15"/>
          <p:cNvSpPr txBox="1"/>
          <p:nvPr>
            <p:ph type="title"/>
          </p:nvPr>
        </p:nvSpPr>
        <p:spPr>
          <a:xfrm rot="5400000">
            <a:off x="4732337" y="2171700"/>
            <a:ext cx="5851525" cy="20574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56" name="Google Shape;56;p1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81000" lvl="3" marL="1828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4pPr>
            <a:lvl5pPr indent="-381000" lvl="4" marL="22860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5pPr>
            <a:lvl6pPr indent="-381000" lvl="5" marL="2743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6pPr>
            <a:lvl7pPr indent="-381000" lvl="6" marL="3200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7pPr>
            <a:lvl8pPr indent="-381000" lvl="7" marL="3657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8pPr>
            <a:lvl9pPr indent="-381000" lvl="8" marL="4114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 blanco" type="blank">
  <p:cSld name="BLANK">
    <p:spTree>
      <p:nvGrpSpPr>
        <p:cNvPr id="19" name="Shape 1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0" name="Shape 20"/>
        <p:cNvGrpSpPr/>
        <p:nvPr/>
      </p:nvGrpSpPr>
      <p:grpSpPr>
        <a:xfrm>
          <a:off x="0" y="0"/>
          <a:ext cx="0" cy="0"/>
          <a:chOff x="0" y="0"/>
          <a:chExt cx="0" cy="0"/>
        </a:xfrm>
      </p:grpSpPr>
      <p:sp>
        <p:nvSpPr>
          <p:cNvPr id="21" name="Google Shape;21;p1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20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22" name="Google Shape;22;p1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23" name="Google Shape;23;p1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l">
              <a:lnSpc>
                <a:spcPct val="100000"/>
              </a:lnSpc>
              <a:spcBef>
                <a:spcPts val="24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2pPr>
            <a:lvl3pPr indent="-228600" lvl="2" marL="1371600" marR="0" rtl="0" algn="l">
              <a:lnSpc>
                <a:spcPct val="100000"/>
              </a:lnSpc>
              <a:spcBef>
                <a:spcPts val="20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3pPr>
            <a:lvl4pPr indent="-228600" lvl="3" marL="18288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4pPr>
            <a:lvl5pPr indent="-228600" lvl="4" marL="22860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5pPr>
            <a:lvl6pPr indent="-228600" lvl="5" marL="27432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6pPr>
            <a:lvl7pPr indent="-228600" lvl="6" marL="32004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7pPr>
            <a:lvl8pPr indent="-228600" lvl="7" marL="36576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8pPr>
            <a:lvl9pPr indent="-228600" lvl="8" marL="41148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4" name="Shape 24"/>
        <p:cNvGrpSpPr/>
        <p:nvPr/>
      </p:nvGrpSpPr>
      <p:grpSpPr>
        <a:xfrm>
          <a:off x="0" y="0"/>
          <a:ext cx="0" cy="0"/>
          <a:chOff x="0" y="0"/>
          <a:chExt cx="0" cy="0"/>
        </a:xfrm>
      </p:grpSpPr>
      <p:sp>
        <p:nvSpPr>
          <p:cNvPr id="25" name="Google Shape;25;p6"/>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26" name="Google Shape;26;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81000" lvl="3" marL="1828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4pPr>
            <a:lvl5pPr indent="-381000" lvl="4" marL="22860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5pPr>
            <a:lvl6pPr indent="-381000" lvl="5" marL="2743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6pPr>
            <a:lvl7pPr indent="-381000" lvl="6" marL="3200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7pPr>
            <a:lvl8pPr indent="-381000" lvl="7" marL="3657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8pPr>
            <a:lvl9pPr indent="-381000" lvl="8" marL="4114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29" name="Google Shape;29;p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228600" lvl="1" marL="914400" marR="0" rtl="0" algn="l">
              <a:lnSpc>
                <a:spcPct val="100000"/>
              </a:lnSpc>
              <a:spcBef>
                <a:spcPts val="36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2pPr>
            <a:lvl3pPr indent="-228600" lvl="2" marL="1371600" marR="0" rtl="0" algn="l">
              <a:lnSpc>
                <a:spcPct val="100000"/>
              </a:lnSpc>
              <a:spcBef>
                <a:spcPts val="32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3pPr>
            <a:lvl4pPr indent="-228600" lvl="3" marL="18288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228600" lvl="4" marL="22860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228600" lvl="5" marL="27432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228600" lvl="6" marL="32004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228600" lvl="7" marL="36576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228600" lvl="8" marL="41148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0" name="Shape 30"/>
        <p:cNvGrpSpPr/>
        <p:nvPr/>
      </p:nvGrpSpPr>
      <p:grpSpPr>
        <a:xfrm>
          <a:off x="0" y="0"/>
          <a:ext cx="0" cy="0"/>
          <a:chOff x="0" y="0"/>
          <a:chExt cx="0" cy="0"/>
        </a:xfrm>
      </p:grpSpPr>
      <p:sp>
        <p:nvSpPr>
          <p:cNvPr id="31" name="Google Shape;31;p8"/>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32" name="Google Shape;32;p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33" name="Google Shape;33;p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4" name="Shape 34"/>
        <p:cNvGrpSpPr/>
        <p:nvPr/>
      </p:nvGrpSpPr>
      <p:grpSpPr>
        <a:xfrm>
          <a:off x="0" y="0"/>
          <a:ext cx="0" cy="0"/>
          <a:chOff x="0" y="0"/>
          <a:chExt cx="0" cy="0"/>
        </a:xfrm>
      </p:grpSpPr>
      <p:sp>
        <p:nvSpPr>
          <p:cNvPr id="35" name="Google Shape;35;p9"/>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36" name="Google Shape;36;p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lnSpc>
                <a:spcPct val="100000"/>
              </a:lnSpc>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4pPr>
            <a:lvl5pPr indent="-228600" lvl="4" marL="22860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5pPr>
            <a:lvl6pPr indent="-228600" lvl="5" marL="27432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6pPr>
            <a:lvl7pPr indent="-228600" lvl="6" marL="32004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7pPr>
            <a:lvl8pPr indent="-228600" lvl="7" marL="36576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8pPr>
            <a:lvl9pPr indent="-228600" lvl="8" marL="41148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9pPr>
          </a:lstStyle>
          <a:p/>
        </p:txBody>
      </p:sp>
      <p:sp>
        <p:nvSpPr>
          <p:cNvPr id="37" name="Google Shape;37;p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38" name="Google Shape;38;p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lnSpc>
                <a:spcPct val="100000"/>
              </a:lnSpc>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4pPr>
            <a:lvl5pPr indent="-228600" lvl="4" marL="22860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5pPr>
            <a:lvl6pPr indent="-228600" lvl="5" marL="27432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6pPr>
            <a:lvl7pPr indent="-228600" lvl="6" marL="32004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7pPr>
            <a:lvl8pPr indent="-228600" lvl="7" marL="36576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8pPr>
            <a:lvl9pPr indent="-228600" lvl="8" marL="41148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9pPr>
          </a:lstStyle>
          <a:p/>
        </p:txBody>
      </p:sp>
      <p:sp>
        <p:nvSpPr>
          <p:cNvPr id="39" name="Google Shape;39;p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40" name="Shape 40"/>
        <p:cNvGrpSpPr/>
        <p:nvPr/>
      </p:nvGrpSpPr>
      <p:grpSpPr>
        <a:xfrm>
          <a:off x="0" y="0"/>
          <a:ext cx="0" cy="0"/>
          <a:chOff x="0" y="0"/>
          <a:chExt cx="0" cy="0"/>
        </a:xfrm>
      </p:grpSpPr>
      <p:sp>
        <p:nvSpPr>
          <p:cNvPr id="41" name="Google Shape;41;p10"/>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p:cSld name="En blanco">
    <p:spTree>
      <p:nvGrpSpPr>
        <p:cNvPr id="42" name="Shape 42"/>
        <p:cNvGrpSpPr/>
        <p:nvPr/>
      </p:nvGrpSpPr>
      <p:grpSpPr>
        <a:xfrm>
          <a:off x="0" y="0"/>
          <a:ext cx="0" cy="0"/>
          <a:chOff x="0" y="0"/>
          <a:chExt cx="0" cy="0"/>
        </a:xfrm>
      </p:grpSpPr>
      <p:sp>
        <p:nvSpPr>
          <p:cNvPr id="43" name="Google Shape;43;p11"/>
          <p:cNvSpPr/>
          <p:nvPr/>
        </p:nvSpPr>
        <p:spPr>
          <a:xfrm>
            <a:off x="357188" y="1428750"/>
            <a:ext cx="2286000" cy="1981200"/>
          </a:xfrm>
          <a:prstGeom prst="rightArrowCallout">
            <a:avLst>
              <a:gd fmla="val 25000" name="adj1"/>
              <a:gd fmla="val 25000" name="adj2"/>
              <a:gd fmla="val 19231" name="adj3"/>
              <a:gd fmla="val 66667" name="adj4"/>
            </a:avLst>
          </a:prstGeom>
          <a:solidFill>
            <a:srgbClr val="92D050"/>
          </a:solidFill>
          <a:ln>
            <a:noFill/>
          </a:ln>
          <a:effectLst>
            <a:outerShdw blurRad="44450" algn="ctr" dir="5400000" dist="27940">
              <a:srgbClr val="000000">
                <a:alpha val="3098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Open Sans"/>
              <a:ea typeface="Open Sans"/>
              <a:cs typeface="Open Sans"/>
              <a:sym typeface="Open Sans"/>
            </a:endParaRPr>
          </a:p>
        </p:txBody>
      </p:sp>
      <p:sp>
        <p:nvSpPr>
          <p:cNvPr id="44" name="Google Shape;44;p11"/>
          <p:cNvSpPr/>
          <p:nvPr/>
        </p:nvSpPr>
        <p:spPr>
          <a:xfrm>
            <a:off x="4786313" y="4305306"/>
            <a:ext cx="1714500" cy="571500"/>
          </a:xfrm>
          <a:prstGeom prst="downArrowCallout">
            <a:avLst>
              <a:gd fmla="val 59091" name="adj1"/>
              <a:gd fmla="val 59091" name="adj2"/>
              <a:gd fmla="val 16667" name="adj3"/>
              <a:gd fmla="val 66667" name="adj4"/>
            </a:avLst>
          </a:prstGeom>
          <a:solidFill>
            <a:srgbClr val="92D050"/>
          </a:solidFill>
          <a:ln>
            <a:noFill/>
          </a:ln>
          <a:effectLst>
            <a:outerShdw blurRad="44450" algn="ctr" dir="5400000" dist="27940">
              <a:srgbClr val="000000">
                <a:alpha val="3098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b="1" i="0" lang="es-ES" sz="1400" u="none" cap="none" strike="noStrike">
                <a:solidFill>
                  <a:schemeClr val="dk1"/>
                </a:solidFill>
                <a:latin typeface="Open Sans"/>
                <a:ea typeface="Open Sans"/>
                <a:cs typeface="Open Sans"/>
                <a:sym typeface="Open Sans"/>
              </a:rPr>
              <a:t>PRODUCTOS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Open Sans"/>
              <a:ea typeface="Open Sans"/>
              <a:cs typeface="Open Sans"/>
              <a:sym typeface="Open Sans"/>
            </a:endParaRPr>
          </a:p>
        </p:txBody>
      </p:sp>
      <p:sp>
        <p:nvSpPr>
          <p:cNvPr id="45" name="Google Shape;45;p11"/>
          <p:cNvSpPr/>
          <p:nvPr/>
        </p:nvSpPr>
        <p:spPr>
          <a:xfrm>
            <a:off x="2714625" y="5000625"/>
            <a:ext cx="5638800" cy="885825"/>
          </a:xfrm>
          <a:prstGeom prst="bevel">
            <a:avLst>
              <a:gd fmla="val 12500" name="adj"/>
            </a:avLst>
          </a:prstGeom>
          <a:gradFill>
            <a:gsLst>
              <a:gs pos="0">
                <a:srgbClr val="19197B"/>
              </a:gs>
              <a:gs pos="80000">
                <a:srgbClr val="2222A2"/>
              </a:gs>
              <a:gs pos="100000">
                <a:srgbClr val="1F1FA5"/>
              </a:gs>
            </a:gsLst>
            <a:lin ang="16200000" scaled="0"/>
          </a:gra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Open Sans"/>
              <a:ea typeface="Open Sans"/>
              <a:cs typeface="Open Sans"/>
              <a:sym typeface="Open Sans"/>
            </a:endParaRPr>
          </a:p>
        </p:txBody>
      </p:sp>
      <p:sp>
        <p:nvSpPr>
          <p:cNvPr id="46" name="Google Shape;46;p11"/>
          <p:cNvSpPr/>
          <p:nvPr/>
        </p:nvSpPr>
        <p:spPr>
          <a:xfrm>
            <a:off x="2857488" y="785794"/>
            <a:ext cx="5572164" cy="3357586"/>
          </a:xfrm>
          <a:prstGeom prst="rect">
            <a:avLst/>
          </a:prstGeom>
          <a:gradFill>
            <a:gsLst>
              <a:gs pos="0">
                <a:srgbClr val="BBBBBB"/>
              </a:gs>
              <a:gs pos="80000">
                <a:srgbClr val="F6F6F6"/>
              </a:gs>
              <a:gs pos="100000">
                <a:srgbClr val="F7F7F7"/>
              </a:gs>
            </a:gsLst>
            <a:lin ang="16200000" scaled="0"/>
          </a:gradFill>
          <a:ln>
            <a:noFill/>
          </a:ln>
          <a:effectLst>
            <a:outerShdw blurRad="44450" algn="ctr" dir="5400000" dist="27940">
              <a:srgbClr val="000000">
                <a:alpha val="30980"/>
              </a:srgbClr>
            </a:outerShdw>
          </a:effectLst>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600"/>
              <a:buFont typeface="Noto Sans Symbols"/>
              <a:buNone/>
            </a:pPr>
            <a:r>
              <a:t/>
            </a:r>
            <a:endParaRPr b="1" i="0" sz="1600" u="none" cap="none" strike="noStrike">
              <a:solidFill>
                <a:schemeClr val="dk1"/>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p:nvPr/>
        </p:nvSpPr>
        <p:spPr>
          <a:xfrm>
            <a:off x="0" y="0"/>
            <a:ext cx="9144000" cy="620713"/>
          </a:xfrm>
          <a:prstGeom prst="rect">
            <a:avLst/>
          </a:prstGeom>
          <a:gradFill>
            <a:gsLst>
              <a:gs pos="0">
                <a:schemeClr val="lt1"/>
              </a:gs>
              <a:gs pos="100000">
                <a:srgbClr val="9EB786"/>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 name="Google Shape;7;p3"/>
          <p:cNvSpPr/>
          <p:nvPr/>
        </p:nvSpPr>
        <p:spPr>
          <a:xfrm rot="10800000">
            <a:off x="0" y="6308725"/>
            <a:ext cx="7885113" cy="549275"/>
          </a:xfrm>
          <a:prstGeom prst="rect">
            <a:avLst/>
          </a:prstGeom>
          <a:gradFill>
            <a:gsLst>
              <a:gs pos="0">
                <a:schemeClr val="lt1"/>
              </a:gs>
              <a:gs pos="100000">
                <a:srgbClr val="9EB786"/>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8" name="Google Shape;8;p3"/>
          <p:cNvCxnSpPr/>
          <p:nvPr/>
        </p:nvCxnSpPr>
        <p:spPr>
          <a:xfrm>
            <a:off x="25400" y="6235700"/>
            <a:ext cx="6659563" cy="0"/>
          </a:xfrm>
          <a:prstGeom prst="straightConnector1">
            <a:avLst/>
          </a:prstGeom>
          <a:noFill/>
          <a:ln cap="flat" cmpd="sng" w="38100">
            <a:solidFill>
              <a:srgbClr val="FF0000"/>
            </a:solidFill>
            <a:prstDash val="solid"/>
            <a:round/>
            <a:headEnd len="sm" w="sm" type="none"/>
            <a:tailEnd len="sm" w="sm" type="none"/>
          </a:ln>
        </p:spPr>
      </p:cxnSp>
      <p:cxnSp>
        <p:nvCxnSpPr>
          <p:cNvPr id="9" name="Google Shape;9;p3"/>
          <p:cNvCxnSpPr/>
          <p:nvPr/>
        </p:nvCxnSpPr>
        <p:spPr>
          <a:xfrm>
            <a:off x="25400" y="6283325"/>
            <a:ext cx="6659563" cy="0"/>
          </a:xfrm>
          <a:prstGeom prst="straightConnector1">
            <a:avLst/>
          </a:prstGeom>
          <a:noFill/>
          <a:ln cap="flat" cmpd="sng" w="38100">
            <a:solidFill>
              <a:srgbClr val="006600"/>
            </a:solidFill>
            <a:prstDash val="solid"/>
            <a:round/>
            <a:headEnd len="sm" w="sm" type="none"/>
            <a:tailEnd len="sm" w="sm" type="none"/>
          </a:ln>
        </p:spPr>
      </p:cxnSp>
      <p:pic>
        <p:nvPicPr>
          <p:cNvPr descr="LOGO-OFICIAL-transparente" id="10" name="Google Shape;10;p3"/>
          <p:cNvPicPr preferRelativeResize="0"/>
          <p:nvPr/>
        </p:nvPicPr>
        <p:blipFill rotWithShape="1">
          <a:blip r:embed="rId1">
            <a:alphaModFix/>
          </a:blip>
          <a:srcRect b="0" l="0" r="0" t="0"/>
          <a:stretch/>
        </p:blipFill>
        <p:spPr>
          <a:xfrm>
            <a:off x="6443663" y="5876925"/>
            <a:ext cx="2700337" cy="78581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19.png"/><Relationship Id="rId7"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
          <p:cNvSpPr txBox="1"/>
          <p:nvPr/>
        </p:nvSpPr>
        <p:spPr>
          <a:xfrm>
            <a:off x="1708388" y="1267750"/>
            <a:ext cx="6822600" cy="1685400"/>
          </a:xfrm>
          <a:prstGeom prst="rect">
            <a:avLst/>
          </a:prstGeom>
          <a:solidFill>
            <a:srgbClr val="CCFF99"/>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s-ES" sz="2500" u="none" cap="none" strike="noStrike">
                <a:solidFill>
                  <a:srgbClr val="000000"/>
                </a:solidFill>
                <a:latin typeface="Calibri"/>
                <a:ea typeface="Calibri"/>
                <a:cs typeface="Calibri"/>
                <a:sym typeface="Calibri"/>
              </a:rPr>
              <a:t>UN FRAMEWORK PARA DETECTAR LA VULNERABILIDAD DE LAS PERSONAS A ATAQUES DE INGENIERÍA SOCIAL BASADO EN SUS RASGOS DE PERSONALIDAD</a:t>
            </a:r>
            <a:endParaRPr b="1" i="0" sz="2500" u="none" cap="none" strike="noStrike">
              <a:solidFill>
                <a:srgbClr val="000000"/>
              </a:solidFill>
              <a:latin typeface="Calibri"/>
              <a:ea typeface="Calibri"/>
              <a:cs typeface="Calibri"/>
              <a:sym typeface="Calibri"/>
            </a:endParaRPr>
          </a:p>
        </p:txBody>
      </p:sp>
      <p:sp>
        <p:nvSpPr>
          <p:cNvPr id="62" name="Google Shape;62;p1"/>
          <p:cNvSpPr txBox="1"/>
          <p:nvPr/>
        </p:nvSpPr>
        <p:spPr>
          <a:xfrm>
            <a:off x="1476350" y="3239556"/>
            <a:ext cx="7286700" cy="2333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rgbClr val="000000"/>
                </a:solidFill>
                <a:latin typeface="Calibri"/>
                <a:ea typeface="Calibri"/>
                <a:cs typeface="Calibri"/>
                <a:sym typeface="Calibri"/>
              </a:rPr>
              <a:t>Departamento de Ciencias de la Computación</a:t>
            </a:r>
            <a:endParaRPr b="1" i="0" sz="2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rgbClr val="000000"/>
                </a:solidFill>
                <a:latin typeface="Calibri"/>
                <a:ea typeface="Calibri"/>
                <a:cs typeface="Calibri"/>
                <a:sym typeface="Calibri"/>
              </a:rPr>
              <a:t>Carrera de Tecnologías de la Información</a:t>
            </a:r>
            <a:endParaRPr b="1" i="0" sz="2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rgbClr val="000000"/>
                </a:solidFill>
                <a:latin typeface="Calibri"/>
                <a:ea typeface="Calibri"/>
                <a:cs typeface="Calibri"/>
                <a:sym typeface="Calibri"/>
              </a:rPr>
              <a:t>Autor/es: Gema Castillo &amp; Néstor Tipán</a:t>
            </a:r>
            <a:endParaRPr b="1" i="0" sz="2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0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000"/>
              <a:buFont typeface="Arial"/>
              <a:buNone/>
            </a:pPr>
            <a:r>
              <a:rPr b="1" i="0" lang="es-ES" sz="2000" u="none" cap="none" strike="noStrike">
                <a:solidFill>
                  <a:schemeClr val="dk1"/>
                </a:solidFill>
                <a:latin typeface="Calibri"/>
                <a:ea typeface="Calibri"/>
                <a:cs typeface="Calibri"/>
                <a:sym typeface="Calibri"/>
              </a:rPr>
              <a:t>Director:  Eduardo Benavides </a:t>
            </a:r>
            <a:endParaRPr b="1" i="0" sz="20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ee69df77f0_0_245"/>
          <p:cNvSpPr txBox="1"/>
          <p:nvPr/>
        </p:nvSpPr>
        <p:spPr>
          <a:xfrm>
            <a:off x="395525" y="692150"/>
            <a:ext cx="84246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s-ES" sz="2000">
                <a:solidFill>
                  <a:srgbClr val="0033CC"/>
                </a:solidFill>
                <a:latin typeface="Calibri"/>
                <a:ea typeface="Calibri"/>
                <a:cs typeface="Calibri"/>
                <a:sym typeface="Calibri"/>
              </a:rPr>
              <a:t>Rasgos de personalidad del FFM</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138" name="Google Shape;138;gee69df77f0_0_245"/>
          <p:cNvSpPr txBox="1"/>
          <p:nvPr/>
        </p:nvSpPr>
        <p:spPr>
          <a:xfrm>
            <a:off x="552950" y="1196150"/>
            <a:ext cx="4512300" cy="5511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t/>
            </a:r>
            <a:endParaRPr b="1" sz="2000">
              <a:solidFill>
                <a:schemeClr val="dk1"/>
              </a:solidFill>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139" name="Google Shape;139;gee69df77f0_0_245"/>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140" name="Google Shape;140;gee69df77f0_0_245"/>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graphicFrame>
        <p:nvGraphicFramePr>
          <p:cNvPr id="141" name="Google Shape;141;gee69df77f0_0_245"/>
          <p:cNvGraphicFramePr/>
          <p:nvPr/>
        </p:nvGraphicFramePr>
        <p:xfrm>
          <a:off x="964463" y="1600200"/>
          <a:ext cx="3000000" cy="3000000"/>
        </p:xfrm>
        <a:graphic>
          <a:graphicData uri="http://schemas.openxmlformats.org/drawingml/2006/table">
            <a:tbl>
              <a:tblPr>
                <a:noFill/>
                <a:tableStyleId>{B4EE5EEC-334B-4D89-889D-CD6522834425}</a:tableStyleId>
              </a:tblPr>
              <a:tblGrid>
                <a:gridCol w="2084575"/>
                <a:gridCol w="2451525"/>
                <a:gridCol w="2750600"/>
              </a:tblGrid>
              <a:tr h="476250">
                <a:tc>
                  <a:txBody>
                    <a:bodyPr/>
                    <a:lstStyle/>
                    <a:p>
                      <a:pPr indent="0" lvl="0" marL="0" rtl="0" algn="ctr">
                        <a:lnSpc>
                          <a:spcPct val="115000"/>
                        </a:lnSpc>
                        <a:spcBef>
                          <a:spcPts val="1200"/>
                        </a:spcBef>
                        <a:spcAft>
                          <a:spcPts val="0"/>
                        </a:spcAft>
                        <a:buNone/>
                      </a:pPr>
                      <a:r>
                        <a:rPr b="1" lang="es-ES"/>
                        <a:t>Rasgo de personalidad</a:t>
                      </a:r>
                      <a:endParaRPr b="1"/>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9CC2E5"/>
                    </a:solidFill>
                  </a:tcPr>
                </a:tc>
                <a:tc>
                  <a:txBody>
                    <a:bodyPr/>
                    <a:lstStyle/>
                    <a:p>
                      <a:pPr indent="0" lvl="0" marL="0" rtl="0" algn="ctr">
                        <a:lnSpc>
                          <a:spcPct val="115000"/>
                        </a:lnSpc>
                        <a:spcBef>
                          <a:spcPts val="1200"/>
                        </a:spcBef>
                        <a:spcAft>
                          <a:spcPts val="0"/>
                        </a:spcAft>
                        <a:buNone/>
                      </a:pPr>
                      <a:r>
                        <a:rPr b="1" lang="es-ES"/>
                        <a:t>Nivel Alto</a:t>
                      </a:r>
                      <a:endParaRPr b="1"/>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9CC2E5"/>
                    </a:solidFill>
                  </a:tcPr>
                </a:tc>
                <a:tc>
                  <a:txBody>
                    <a:bodyPr/>
                    <a:lstStyle/>
                    <a:p>
                      <a:pPr indent="0" lvl="0" marL="0" rtl="0" algn="ctr">
                        <a:lnSpc>
                          <a:spcPct val="115000"/>
                        </a:lnSpc>
                        <a:spcBef>
                          <a:spcPts val="1200"/>
                        </a:spcBef>
                        <a:spcAft>
                          <a:spcPts val="0"/>
                        </a:spcAft>
                        <a:buNone/>
                      </a:pPr>
                      <a:r>
                        <a:rPr b="1" lang="es-ES"/>
                        <a:t>Nivel Bajo</a:t>
                      </a:r>
                      <a:endParaRPr b="1"/>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9CC2E5"/>
                    </a:solidFill>
                  </a:tcPr>
                </a:tc>
              </a:tr>
              <a:tr h="304800">
                <a:tc>
                  <a:txBody>
                    <a:bodyPr/>
                    <a:lstStyle/>
                    <a:p>
                      <a:pPr indent="0" lvl="0" marL="0" rtl="0" algn="ctr">
                        <a:lnSpc>
                          <a:spcPct val="115000"/>
                        </a:lnSpc>
                        <a:spcBef>
                          <a:spcPts val="1200"/>
                        </a:spcBef>
                        <a:spcAft>
                          <a:spcPts val="0"/>
                        </a:spcAft>
                        <a:buNone/>
                      </a:pPr>
                      <a:r>
                        <a:rPr b="1" lang="es-ES"/>
                        <a:t>Apertura</a:t>
                      </a:r>
                      <a:endParaRPr b="1"/>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s-ES"/>
                        <a:t>Curioso, imaginativo</a:t>
                      </a:r>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s-ES"/>
                        <a:t>Superficial, conservador</a:t>
                      </a:r>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76250">
                <a:tc>
                  <a:txBody>
                    <a:bodyPr/>
                    <a:lstStyle/>
                    <a:p>
                      <a:pPr indent="0" lvl="0" marL="0" rtl="0" algn="ctr">
                        <a:lnSpc>
                          <a:spcPct val="115000"/>
                        </a:lnSpc>
                        <a:spcBef>
                          <a:spcPts val="1200"/>
                        </a:spcBef>
                        <a:spcAft>
                          <a:spcPts val="0"/>
                        </a:spcAft>
                        <a:buNone/>
                      </a:pPr>
                      <a:r>
                        <a:rPr b="1" lang="es-ES"/>
                        <a:t>Conciencia</a:t>
                      </a:r>
                      <a:endParaRPr b="1"/>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s-ES"/>
                        <a:t>Organizado, confiable, minucioso</a:t>
                      </a:r>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s-ES"/>
                        <a:t>Poco fiable, negligente, descuidado</a:t>
                      </a:r>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04800">
                <a:tc>
                  <a:txBody>
                    <a:bodyPr/>
                    <a:lstStyle/>
                    <a:p>
                      <a:pPr indent="0" lvl="0" marL="0" rtl="0" algn="ctr">
                        <a:lnSpc>
                          <a:spcPct val="115000"/>
                        </a:lnSpc>
                        <a:spcBef>
                          <a:spcPts val="1200"/>
                        </a:spcBef>
                        <a:spcAft>
                          <a:spcPts val="0"/>
                        </a:spcAft>
                        <a:buNone/>
                      </a:pPr>
                      <a:r>
                        <a:rPr b="1" lang="es-ES"/>
                        <a:t>Extraversión</a:t>
                      </a:r>
                      <a:endParaRPr b="1"/>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s-ES"/>
                        <a:t>Activo, asertivo, hablador</a:t>
                      </a:r>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s-ES"/>
                        <a:t>Pasivo, reservado, pasivo</a:t>
                      </a:r>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04800">
                <a:tc>
                  <a:txBody>
                    <a:bodyPr/>
                    <a:lstStyle/>
                    <a:p>
                      <a:pPr indent="0" lvl="0" marL="0" rtl="0" algn="ctr">
                        <a:lnSpc>
                          <a:spcPct val="115000"/>
                        </a:lnSpc>
                        <a:spcBef>
                          <a:spcPts val="1200"/>
                        </a:spcBef>
                        <a:spcAft>
                          <a:spcPts val="0"/>
                        </a:spcAft>
                        <a:buNone/>
                      </a:pPr>
                      <a:r>
                        <a:rPr b="1" lang="es-ES"/>
                        <a:t>Agradabilidad</a:t>
                      </a:r>
                      <a:endParaRPr b="1"/>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s-ES"/>
                        <a:t>Confiando, cálido bueno</a:t>
                      </a:r>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s-ES"/>
                        <a:t>Egoísta, hostil, desconfiado</a:t>
                      </a:r>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76250">
                <a:tc>
                  <a:txBody>
                    <a:bodyPr/>
                    <a:lstStyle/>
                    <a:p>
                      <a:pPr indent="0" lvl="0" marL="0" rtl="0" algn="ctr">
                        <a:lnSpc>
                          <a:spcPct val="115000"/>
                        </a:lnSpc>
                        <a:spcBef>
                          <a:spcPts val="1200"/>
                        </a:spcBef>
                        <a:spcAft>
                          <a:spcPts val="0"/>
                        </a:spcAft>
                        <a:buNone/>
                      </a:pPr>
                      <a:r>
                        <a:rPr b="1" lang="es-ES"/>
                        <a:t>Neuroticismo</a:t>
                      </a:r>
                      <a:endParaRPr b="1"/>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s-ES"/>
                        <a:t>Malhumorado, nervioso, manipulador</a:t>
                      </a:r>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s-ES"/>
                        <a:t>Constante, tranquilo</a:t>
                      </a:r>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e28e549f6c_0_91"/>
          <p:cNvSpPr txBox="1"/>
          <p:nvPr/>
        </p:nvSpPr>
        <p:spPr>
          <a:xfrm>
            <a:off x="395525" y="692150"/>
            <a:ext cx="84246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es-ES" sz="2000" u="none" cap="none" strike="noStrike">
                <a:solidFill>
                  <a:srgbClr val="0033CC"/>
                </a:solidFill>
                <a:latin typeface="Calibri"/>
                <a:ea typeface="Calibri"/>
                <a:cs typeface="Calibri"/>
                <a:sym typeface="Calibri"/>
              </a:rPr>
              <a:t>Metodología</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147" name="Google Shape;147;ge28e549f6c_0_91"/>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148" name="Google Shape;148;ge28e549f6c_0_91"/>
          <p:cNvSpPr txBox="1"/>
          <p:nvPr/>
        </p:nvSpPr>
        <p:spPr>
          <a:xfrm>
            <a:off x="395525" y="2722075"/>
            <a:ext cx="2560200" cy="16890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2000"/>
              <a:buFont typeface="Arial"/>
              <a:buNone/>
            </a:pPr>
            <a:r>
              <a:rPr b="1" lang="es-ES" sz="1900">
                <a:solidFill>
                  <a:schemeClr val="dk1"/>
                </a:solidFill>
              </a:rPr>
              <a:t>Modelo para definir la vulnerabilidad del usuario por rasgo de personalidad</a:t>
            </a:r>
            <a:endParaRPr b="1" i="0" sz="1900" u="none" cap="none" strike="noStrike">
              <a:solidFill>
                <a:schemeClr val="dk1"/>
              </a:solidFill>
            </a:endParaRPr>
          </a:p>
          <a:p>
            <a:pPr indent="0" lvl="0" marL="0" marR="0" rtl="0" algn="l">
              <a:lnSpc>
                <a:spcPct val="115000"/>
              </a:lnSpc>
              <a:spcBef>
                <a:spcPts val="0"/>
              </a:spcBef>
              <a:spcAft>
                <a:spcPts val="0"/>
              </a:spcAft>
              <a:buClr>
                <a:srgbClr val="000000"/>
              </a:buClr>
              <a:buSzPts val="2000"/>
              <a:buFont typeface="Arial"/>
              <a:buNone/>
            </a:pPr>
            <a:r>
              <a:t/>
            </a:r>
            <a:endParaRPr b="1" i="0" sz="1900" u="none" cap="none" strike="noStrike">
              <a:solidFill>
                <a:schemeClr val="dk1"/>
              </a:solidFill>
            </a:endParaRPr>
          </a:p>
          <a:p>
            <a:pPr indent="0" lvl="0" marL="0" marR="0" rtl="0" algn="l">
              <a:lnSpc>
                <a:spcPct val="115000"/>
              </a:lnSpc>
              <a:spcBef>
                <a:spcPts val="0"/>
              </a:spcBef>
              <a:spcAft>
                <a:spcPts val="0"/>
              </a:spcAft>
              <a:buClr>
                <a:srgbClr val="000000"/>
              </a:buClr>
              <a:buSzPts val="2000"/>
              <a:buFont typeface="Arial"/>
              <a:buNone/>
            </a:pPr>
            <a:r>
              <a:t/>
            </a:r>
            <a:endParaRPr b="1" i="0" sz="1900" u="none" cap="none" strike="noStrike">
              <a:solidFill>
                <a:schemeClr val="dk1"/>
              </a:solidFill>
            </a:endParaRPr>
          </a:p>
        </p:txBody>
      </p:sp>
      <p:sp>
        <p:nvSpPr>
          <p:cNvPr id="149" name="Google Shape;149;ge28e549f6c_0_91"/>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pic>
        <p:nvPicPr>
          <p:cNvPr id="150" name="Google Shape;150;ge28e549f6c_0_91"/>
          <p:cNvPicPr preferRelativeResize="0"/>
          <p:nvPr/>
        </p:nvPicPr>
        <p:blipFill>
          <a:blip r:embed="rId3">
            <a:alphaModFix/>
          </a:blip>
          <a:stretch>
            <a:fillRect/>
          </a:stretch>
        </p:blipFill>
        <p:spPr>
          <a:xfrm>
            <a:off x="3035325" y="1196150"/>
            <a:ext cx="5784799" cy="45855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grpSp>
        <p:nvGrpSpPr>
          <p:cNvPr id="155" name="Google Shape;155;gee69df77f0_0_10"/>
          <p:cNvGrpSpPr/>
          <p:nvPr/>
        </p:nvGrpSpPr>
        <p:grpSpPr>
          <a:xfrm>
            <a:off x="674227" y="5148541"/>
            <a:ext cx="7817459" cy="719112"/>
            <a:chOff x="1593000" y="2322567"/>
            <a:chExt cx="5957975" cy="643501"/>
          </a:xfrm>
        </p:grpSpPr>
        <p:sp>
          <p:nvSpPr>
            <p:cNvPr id="156" name="Google Shape;156;gee69df77f0_0_10"/>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57" name="Google Shape;157;gee69df77f0_0_10"/>
            <p:cNvSpPr/>
            <p:nvPr/>
          </p:nvSpPr>
          <p:spPr>
            <a:xfrm flipH="1">
              <a:off x="2282902" y="2322576"/>
              <a:ext cx="1631700" cy="642600"/>
            </a:xfrm>
            <a:prstGeom prst="rect">
              <a:avLst/>
            </a:prstGeom>
            <a:solidFill>
              <a:srgbClr val="1B78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58" name="Google Shape;158;gee69df77f0_0_10"/>
            <p:cNvSpPr/>
            <p:nvPr/>
          </p:nvSpPr>
          <p:spPr>
            <a:xfrm rot="-5400000">
              <a:off x="3327350" y="1934671"/>
              <a:ext cx="643356" cy="1419149"/>
            </a:xfrm>
            <a:prstGeom prst="flowChartOffpageConnector">
              <a:avLst/>
            </a:prstGeom>
            <a:solidFill>
              <a:srgbClr val="1B78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59" name="Google Shape;159;gee69df77f0_0_10"/>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68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60" name="Google Shape;160;gee69df77f0_0_10"/>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s-ES" sz="1500" u="none" cap="none" strike="noStrike">
                  <a:solidFill>
                    <a:srgbClr val="FFFFFF"/>
                  </a:solidFill>
                  <a:latin typeface="Roboto Thin"/>
                  <a:ea typeface="Roboto Thin"/>
                  <a:cs typeface="Roboto Thin"/>
                  <a:sym typeface="Roboto Thin"/>
                </a:rPr>
                <a:t>05</a:t>
              </a:r>
              <a:endParaRPr b="0" i="0" sz="1500" u="none" cap="none" strike="noStrike">
                <a:solidFill>
                  <a:srgbClr val="FFFFFF"/>
                </a:solidFill>
                <a:latin typeface="Roboto Thin"/>
                <a:ea typeface="Roboto Thin"/>
                <a:cs typeface="Roboto Thin"/>
                <a:sym typeface="Roboto Thin"/>
              </a:endParaRPr>
            </a:p>
          </p:txBody>
        </p:sp>
        <p:sp>
          <p:nvSpPr>
            <p:cNvPr id="161" name="Google Shape;161;gee69df77f0_0_10"/>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323850" lvl="0" marL="457200" marR="0" rtl="0" algn="l">
                <a:lnSpc>
                  <a:spcPct val="100000"/>
                </a:lnSpc>
                <a:spcBef>
                  <a:spcPts val="0"/>
                </a:spcBef>
                <a:spcAft>
                  <a:spcPts val="0"/>
                </a:spcAft>
                <a:buClr>
                  <a:srgbClr val="1B786E"/>
                </a:buClr>
                <a:buSzPts val="1500"/>
                <a:buFont typeface="Roboto"/>
                <a:buChar char="●"/>
              </a:pPr>
              <a:r>
                <a:rPr b="0" i="0" lang="es-ES" sz="1500" u="none" cap="none" strike="noStrike">
                  <a:solidFill>
                    <a:srgbClr val="1B786E"/>
                  </a:solidFill>
                  <a:latin typeface="Roboto"/>
                  <a:ea typeface="Roboto"/>
                  <a:cs typeface="Roboto"/>
                  <a:sym typeface="Roboto"/>
                </a:rPr>
                <a:t>Documentar informe de revisión</a:t>
              </a:r>
              <a:endParaRPr b="0" i="0" sz="1500" u="none" cap="none" strike="noStrike">
                <a:solidFill>
                  <a:srgbClr val="1B786E"/>
                </a:solidFill>
                <a:latin typeface="Roboto"/>
                <a:ea typeface="Roboto"/>
                <a:cs typeface="Roboto"/>
                <a:sym typeface="Roboto"/>
              </a:endParaRPr>
            </a:p>
          </p:txBody>
        </p:sp>
      </p:grpSp>
      <p:sp>
        <p:nvSpPr>
          <p:cNvPr id="162" name="Google Shape;162;gee69df77f0_0_10"/>
          <p:cNvSpPr txBox="1"/>
          <p:nvPr/>
        </p:nvSpPr>
        <p:spPr>
          <a:xfrm>
            <a:off x="395525" y="692150"/>
            <a:ext cx="84246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es-ES" sz="2000" u="none" cap="none" strike="noStrike">
                <a:solidFill>
                  <a:srgbClr val="0033CC"/>
                </a:solidFill>
                <a:latin typeface="Calibri"/>
                <a:ea typeface="Calibri"/>
                <a:cs typeface="Calibri"/>
                <a:sym typeface="Calibri"/>
              </a:rPr>
              <a:t>Metodología</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163" name="Google Shape;163;gee69df77f0_0_10"/>
          <p:cNvSpPr txBox="1"/>
          <p:nvPr/>
        </p:nvSpPr>
        <p:spPr>
          <a:xfrm>
            <a:off x="615900" y="1220750"/>
            <a:ext cx="7953300" cy="805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es-ES" sz="1800" u="none" cap="none" strike="noStrike">
                <a:solidFill>
                  <a:schemeClr val="dk1"/>
                </a:solidFill>
                <a:latin typeface="Arial"/>
                <a:ea typeface="Arial"/>
                <a:cs typeface="Arial"/>
                <a:sym typeface="Arial"/>
              </a:rPr>
              <a:t>Utilizamos la metodología SLR (Systematic Literature Review) </a:t>
            </a:r>
            <a:r>
              <a:rPr lang="es-ES" sz="1800">
                <a:solidFill>
                  <a:schemeClr val="dk1"/>
                </a:solidFill>
              </a:rPr>
              <a:t>con</a:t>
            </a:r>
            <a:r>
              <a:rPr b="0" i="0" lang="es-ES" sz="1800" u="none" cap="none" strike="noStrike">
                <a:solidFill>
                  <a:schemeClr val="dk1"/>
                </a:solidFill>
                <a:latin typeface="Arial"/>
                <a:ea typeface="Arial"/>
                <a:cs typeface="Arial"/>
                <a:sym typeface="Arial"/>
              </a:rPr>
              <a:t> la que se realizaron cinco pasos consecutivos:</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4" name="Google Shape;164;gee69df77f0_0_10"/>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grpSp>
        <p:nvGrpSpPr>
          <p:cNvPr id="165" name="Google Shape;165;gee69df77f0_0_10"/>
          <p:cNvGrpSpPr/>
          <p:nvPr/>
        </p:nvGrpSpPr>
        <p:grpSpPr>
          <a:xfrm>
            <a:off x="663277" y="4322250"/>
            <a:ext cx="7817459" cy="805212"/>
            <a:chOff x="1593000" y="2322567"/>
            <a:chExt cx="5957975" cy="643501"/>
          </a:xfrm>
        </p:grpSpPr>
        <p:sp>
          <p:nvSpPr>
            <p:cNvPr id="166" name="Google Shape;166;gee69df77f0_0_10"/>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67" name="Google Shape;167;gee69df77f0_0_10"/>
            <p:cNvSpPr/>
            <p:nvPr/>
          </p:nvSpPr>
          <p:spPr>
            <a:xfrm flipH="1">
              <a:off x="2282992" y="2322576"/>
              <a:ext cx="1552500" cy="642600"/>
            </a:xfrm>
            <a:prstGeom prst="rect">
              <a:avLst/>
            </a:prstGeom>
            <a:solidFill>
              <a:srgbClr val="1B78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68" name="Google Shape;168;gee69df77f0_0_10"/>
            <p:cNvSpPr/>
            <p:nvPr/>
          </p:nvSpPr>
          <p:spPr>
            <a:xfrm rot="-5400000">
              <a:off x="3327350" y="1934671"/>
              <a:ext cx="643356" cy="1419149"/>
            </a:xfrm>
            <a:prstGeom prst="flowChartOffpageConnector">
              <a:avLst/>
            </a:prstGeom>
            <a:solidFill>
              <a:srgbClr val="1B78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69" name="Google Shape;169;gee69df77f0_0_10"/>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68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70" name="Google Shape;170;gee69df77f0_0_10"/>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s-ES" sz="1500" u="none" cap="none" strike="noStrike">
                  <a:solidFill>
                    <a:srgbClr val="FFFFFF"/>
                  </a:solidFill>
                  <a:latin typeface="Roboto Thin"/>
                  <a:ea typeface="Roboto Thin"/>
                  <a:cs typeface="Roboto Thin"/>
                  <a:sym typeface="Roboto Thin"/>
                </a:rPr>
                <a:t>04</a:t>
              </a:r>
              <a:endParaRPr b="0" i="0" sz="1500" u="none" cap="none" strike="noStrike">
                <a:solidFill>
                  <a:srgbClr val="FFFFFF"/>
                </a:solidFill>
                <a:latin typeface="Roboto Thin"/>
                <a:ea typeface="Roboto Thin"/>
                <a:cs typeface="Roboto Thin"/>
                <a:sym typeface="Roboto Thin"/>
              </a:endParaRPr>
            </a:p>
          </p:txBody>
        </p:sp>
        <p:sp>
          <p:nvSpPr>
            <p:cNvPr id="171" name="Google Shape;171;gee69df77f0_0_10"/>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323850" lvl="0" marL="457200" marR="0" rtl="0" algn="l">
                <a:lnSpc>
                  <a:spcPct val="100000"/>
                </a:lnSpc>
                <a:spcBef>
                  <a:spcPts val="0"/>
                </a:spcBef>
                <a:spcAft>
                  <a:spcPts val="0"/>
                </a:spcAft>
                <a:buClr>
                  <a:srgbClr val="1B786E"/>
                </a:buClr>
                <a:buSzPts val="1500"/>
                <a:buFont typeface="Roboto"/>
                <a:buChar char="●"/>
              </a:pPr>
              <a:r>
                <a:rPr b="0" i="0" lang="es-ES" sz="1500" u="none" cap="none" strike="noStrike">
                  <a:solidFill>
                    <a:srgbClr val="1B786E"/>
                  </a:solidFill>
                  <a:latin typeface="Roboto"/>
                  <a:ea typeface="Roboto"/>
                  <a:cs typeface="Roboto"/>
                  <a:sym typeface="Roboto"/>
                </a:rPr>
                <a:t>Extraer la información requerida</a:t>
              </a:r>
              <a:endParaRPr b="0" i="0" sz="1500" u="none" cap="none" strike="noStrike">
                <a:solidFill>
                  <a:srgbClr val="1B786E"/>
                </a:solidFill>
                <a:latin typeface="Roboto"/>
                <a:ea typeface="Roboto"/>
                <a:cs typeface="Roboto"/>
                <a:sym typeface="Roboto"/>
              </a:endParaRPr>
            </a:p>
            <a:p>
              <a:pPr indent="-323850" lvl="0" marL="457200" marR="0" rtl="0" algn="l">
                <a:lnSpc>
                  <a:spcPct val="100000"/>
                </a:lnSpc>
                <a:spcBef>
                  <a:spcPts val="0"/>
                </a:spcBef>
                <a:spcAft>
                  <a:spcPts val="0"/>
                </a:spcAft>
                <a:buClr>
                  <a:srgbClr val="1B786E"/>
                </a:buClr>
                <a:buSzPts val="1500"/>
                <a:buFont typeface="Roboto"/>
                <a:buChar char="●"/>
              </a:pPr>
              <a:r>
                <a:rPr b="0" i="0" lang="es-ES" sz="1500" u="none" cap="none" strike="noStrike">
                  <a:solidFill>
                    <a:srgbClr val="1B786E"/>
                  </a:solidFill>
                  <a:latin typeface="Roboto"/>
                  <a:ea typeface="Roboto"/>
                  <a:cs typeface="Roboto"/>
                  <a:sym typeface="Roboto"/>
                </a:rPr>
                <a:t>Sintetizar los datos</a:t>
              </a:r>
              <a:endParaRPr b="0" i="0" sz="1500" u="none" cap="none" strike="noStrike">
                <a:solidFill>
                  <a:srgbClr val="1B786E"/>
                </a:solidFill>
                <a:latin typeface="Roboto"/>
                <a:ea typeface="Roboto"/>
                <a:cs typeface="Roboto"/>
                <a:sym typeface="Roboto"/>
              </a:endParaRPr>
            </a:p>
          </p:txBody>
        </p:sp>
      </p:grpSp>
      <p:grpSp>
        <p:nvGrpSpPr>
          <p:cNvPr id="172" name="Google Shape;172;gee69df77f0_0_10"/>
          <p:cNvGrpSpPr/>
          <p:nvPr/>
        </p:nvGrpSpPr>
        <p:grpSpPr>
          <a:xfrm>
            <a:off x="674177" y="3378964"/>
            <a:ext cx="7817557" cy="922201"/>
            <a:chOff x="1593000" y="2322567"/>
            <a:chExt cx="5958050" cy="643501"/>
          </a:xfrm>
        </p:grpSpPr>
        <p:sp>
          <p:nvSpPr>
            <p:cNvPr id="173" name="Google Shape;173;gee69df77f0_0_10"/>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74" name="Google Shape;174;gee69df77f0_0_10"/>
            <p:cNvSpPr/>
            <p:nvPr/>
          </p:nvSpPr>
          <p:spPr>
            <a:xfrm flipH="1">
              <a:off x="2283139" y="2322582"/>
              <a:ext cx="1691100" cy="642600"/>
            </a:xfrm>
            <a:prstGeom prst="rect">
              <a:avLst/>
            </a:prstGeom>
            <a:solidFill>
              <a:srgbClr val="1B78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75" name="Google Shape;175;gee69df77f0_0_10"/>
            <p:cNvSpPr/>
            <p:nvPr/>
          </p:nvSpPr>
          <p:spPr>
            <a:xfrm rot="-5400000">
              <a:off x="3327350" y="1934671"/>
              <a:ext cx="643356" cy="1419149"/>
            </a:xfrm>
            <a:prstGeom prst="flowChartOffpageConnector">
              <a:avLst/>
            </a:prstGeom>
            <a:solidFill>
              <a:srgbClr val="1B78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76" name="Google Shape;176;gee69df77f0_0_10"/>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68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77" name="Google Shape;177;gee69df77f0_0_10"/>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s-ES" sz="1500" u="none" cap="none" strike="noStrike">
                  <a:solidFill>
                    <a:srgbClr val="FFFFFF"/>
                  </a:solidFill>
                  <a:latin typeface="Roboto Thin"/>
                  <a:ea typeface="Roboto Thin"/>
                  <a:cs typeface="Roboto Thin"/>
                  <a:sym typeface="Roboto Thin"/>
                </a:rPr>
                <a:t>03</a:t>
              </a:r>
              <a:endParaRPr b="0" i="0" sz="1500" u="none" cap="none" strike="noStrike">
                <a:solidFill>
                  <a:srgbClr val="FFFFFF"/>
                </a:solidFill>
                <a:latin typeface="Roboto Thin"/>
                <a:ea typeface="Roboto Thin"/>
                <a:cs typeface="Roboto Thin"/>
                <a:sym typeface="Roboto Thin"/>
              </a:endParaRPr>
            </a:p>
          </p:txBody>
        </p:sp>
        <p:sp>
          <p:nvSpPr>
            <p:cNvPr id="178" name="Google Shape;178;gee69df77f0_0_10"/>
            <p:cNvSpPr/>
            <p:nvPr/>
          </p:nvSpPr>
          <p:spPr>
            <a:xfrm>
              <a:off x="4387850" y="2323756"/>
              <a:ext cx="3163200" cy="642300"/>
            </a:xfrm>
            <a:prstGeom prst="rect">
              <a:avLst/>
            </a:prstGeom>
            <a:noFill/>
            <a:ln>
              <a:noFill/>
            </a:ln>
          </p:spPr>
          <p:txBody>
            <a:bodyPr anchorCtr="0" anchor="ctr" bIns="91425" lIns="91425" spcFirstLastPara="1" rIns="91425" wrap="square" tIns="91425">
              <a:noAutofit/>
            </a:bodyPr>
            <a:lstStyle/>
            <a:p>
              <a:pPr indent="-323850" lvl="0" marL="457200" marR="0" rtl="0" algn="l">
                <a:lnSpc>
                  <a:spcPct val="100000"/>
                </a:lnSpc>
                <a:spcBef>
                  <a:spcPts val="0"/>
                </a:spcBef>
                <a:spcAft>
                  <a:spcPts val="0"/>
                </a:spcAft>
                <a:buClr>
                  <a:srgbClr val="1B786E"/>
                </a:buClr>
                <a:buSzPts val="1500"/>
                <a:buFont typeface="Roboto"/>
                <a:buChar char="●"/>
              </a:pPr>
              <a:r>
                <a:rPr b="0" i="0" lang="es-ES" sz="1500" u="none" cap="none" strike="noStrike">
                  <a:solidFill>
                    <a:srgbClr val="1B786E"/>
                  </a:solidFill>
                  <a:latin typeface="Roboto"/>
                  <a:ea typeface="Roboto"/>
                  <a:cs typeface="Roboto"/>
                  <a:sym typeface="Roboto"/>
                </a:rPr>
                <a:t>Remover duplicados</a:t>
              </a:r>
              <a:endParaRPr b="0" i="0" sz="1500" u="none" cap="none" strike="noStrike">
                <a:solidFill>
                  <a:srgbClr val="1B786E"/>
                </a:solidFill>
                <a:latin typeface="Roboto"/>
                <a:ea typeface="Roboto"/>
                <a:cs typeface="Roboto"/>
                <a:sym typeface="Roboto"/>
              </a:endParaRPr>
            </a:p>
            <a:p>
              <a:pPr indent="-323850" lvl="0" marL="457200" marR="0" rtl="0" algn="l">
                <a:lnSpc>
                  <a:spcPct val="100000"/>
                </a:lnSpc>
                <a:spcBef>
                  <a:spcPts val="0"/>
                </a:spcBef>
                <a:spcAft>
                  <a:spcPts val="0"/>
                </a:spcAft>
                <a:buClr>
                  <a:srgbClr val="1B786E"/>
                </a:buClr>
                <a:buSzPts val="1500"/>
                <a:buFont typeface="Roboto"/>
                <a:buChar char="●"/>
              </a:pPr>
              <a:r>
                <a:rPr b="0" i="0" lang="es-ES" sz="1500" u="none" cap="none" strike="noStrike">
                  <a:solidFill>
                    <a:srgbClr val="1B786E"/>
                  </a:solidFill>
                  <a:latin typeface="Roboto"/>
                  <a:ea typeface="Roboto"/>
                  <a:cs typeface="Roboto"/>
                  <a:sym typeface="Roboto"/>
                </a:rPr>
                <a:t>Leer los resúmenes</a:t>
              </a:r>
              <a:endParaRPr b="0" i="0" sz="1500" u="none" cap="none" strike="noStrike">
                <a:solidFill>
                  <a:srgbClr val="1B786E"/>
                </a:solidFill>
                <a:latin typeface="Roboto"/>
                <a:ea typeface="Roboto"/>
                <a:cs typeface="Roboto"/>
                <a:sym typeface="Roboto"/>
              </a:endParaRPr>
            </a:p>
            <a:p>
              <a:pPr indent="-323850" lvl="0" marL="457200" marR="0" rtl="0" algn="l">
                <a:lnSpc>
                  <a:spcPct val="100000"/>
                </a:lnSpc>
                <a:spcBef>
                  <a:spcPts val="0"/>
                </a:spcBef>
                <a:spcAft>
                  <a:spcPts val="0"/>
                </a:spcAft>
                <a:buClr>
                  <a:srgbClr val="1B786E"/>
                </a:buClr>
                <a:buSzPts val="1500"/>
                <a:buFont typeface="Roboto"/>
                <a:buChar char="●"/>
              </a:pPr>
              <a:r>
                <a:rPr b="0" i="0" lang="es-ES" sz="1500" u="none" cap="none" strike="noStrike">
                  <a:solidFill>
                    <a:srgbClr val="1B786E"/>
                  </a:solidFill>
                  <a:latin typeface="Roboto"/>
                  <a:ea typeface="Roboto"/>
                  <a:cs typeface="Roboto"/>
                  <a:sym typeface="Roboto"/>
                </a:rPr>
                <a:t>Aplicar los criterios</a:t>
              </a:r>
              <a:endParaRPr b="0" i="0" sz="1500" u="none" cap="none" strike="noStrike">
                <a:solidFill>
                  <a:srgbClr val="1B786E"/>
                </a:solidFill>
                <a:latin typeface="Roboto"/>
                <a:ea typeface="Roboto"/>
                <a:cs typeface="Roboto"/>
                <a:sym typeface="Roboto"/>
              </a:endParaRPr>
            </a:p>
            <a:p>
              <a:pPr indent="-323850" lvl="0" marL="457200" marR="0" rtl="0" algn="l">
                <a:lnSpc>
                  <a:spcPct val="100000"/>
                </a:lnSpc>
                <a:spcBef>
                  <a:spcPts val="0"/>
                </a:spcBef>
                <a:spcAft>
                  <a:spcPts val="0"/>
                </a:spcAft>
                <a:buClr>
                  <a:srgbClr val="1B786E"/>
                </a:buClr>
                <a:buSzPts val="1500"/>
                <a:buFont typeface="Roboto"/>
                <a:buChar char="●"/>
              </a:pPr>
              <a:r>
                <a:rPr b="0" i="0" lang="es-ES" sz="1500" u="none" cap="none" strike="noStrike">
                  <a:solidFill>
                    <a:srgbClr val="1B786E"/>
                  </a:solidFill>
                  <a:latin typeface="Roboto"/>
                  <a:ea typeface="Roboto"/>
                  <a:cs typeface="Roboto"/>
                  <a:sym typeface="Roboto"/>
                </a:rPr>
                <a:t>Leer los artículos completos</a:t>
              </a:r>
              <a:endParaRPr b="0" i="0" sz="1500" u="none" cap="none" strike="noStrike">
                <a:solidFill>
                  <a:srgbClr val="1B786E"/>
                </a:solidFill>
                <a:latin typeface="Roboto"/>
                <a:ea typeface="Roboto"/>
                <a:cs typeface="Roboto"/>
                <a:sym typeface="Roboto"/>
              </a:endParaRPr>
            </a:p>
          </p:txBody>
        </p:sp>
      </p:grpSp>
      <p:grpSp>
        <p:nvGrpSpPr>
          <p:cNvPr id="179" name="Google Shape;179;gee69df77f0_0_10"/>
          <p:cNvGrpSpPr/>
          <p:nvPr/>
        </p:nvGrpSpPr>
        <p:grpSpPr>
          <a:xfrm>
            <a:off x="674227" y="2797214"/>
            <a:ext cx="7817459" cy="554118"/>
            <a:chOff x="1593000" y="2322567"/>
            <a:chExt cx="5957975" cy="643501"/>
          </a:xfrm>
        </p:grpSpPr>
        <p:sp>
          <p:nvSpPr>
            <p:cNvPr id="180" name="Google Shape;180;gee69df77f0_0_10"/>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81" name="Google Shape;181;gee69df77f0_0_10"/>
            <p:cNvSpPr/>
            <p:nvPr/>
          </p:nvSpPr>
          <p:spPr>
            <a:xfrm flipH="1">
              <a:off x="2282877" y="2322577"/>
              <a:ext cx="1419300" cy="642600"/>
            </a:xfrm>
            <a:prstGeom prst="rect">
              <a:avLst/>
            </a:prstGeom>
            <a:solidFill>
              <a:srgbClr val="1B78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82" name="Google Shape;182;gee69df77f0_0_10"/>
            <p:cNvSpPr/>
            <p:nvPr/>
          </p:nvSpPr>
          <p:spPr>
            <a:xfrm rot="-5400000">
              <a:off x="3327350" y="1934671"/>
              <a:ext cx="643356" cy="1419149"/>
            </a:xfrm>
            <a:prstGeom prst="flowChartOffpageConnector">
              <a:avLst/>
            </a:prstGeom>
            <a:solidFill>
              <a:srgbClr val="1B78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83" name="Google Shape;183;gee69df77f0_0_10"/>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68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84" name="Google Shape;184;gee69df77f0_0_10"/>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s-ES" sz="1500" u="none" cap="none" strike="noStrike">
                  <a:solidFill>
                    <a:srgbClr val="FFFFFF"/>
                  </a:solidFill>
                  <a:latin typeface="Roboto Thin"/>
                  <a:ea typeface="Roboto Thin"/>
                  <a:cs typeface="Roboto Thin"/>
                  <a:sym typeface="Roboto Thin"/>
                </a:rPr>
                <a:t>02</a:t>
              </a:r>
              <a:endParaRPr b="0" i="0" sz="1500" u="none" cap="none" strike="noStrike">
                <a:solidFill>
                  <a:srgbClr val="FFFFFF"/>
                </a:solidFill>
                <a:latin typeface="Roboto Thin"/>
                <a:ea typeface="Roboto Thin"/>
                <a:cs typeface="Roboto Thin"/>
                <a:sym typeface="Roboto Thin"/>
              </a:endParaRPr>
            </a:p>
          </p:txBody>
        </p:sp>
        <p:sp>
          <p:nvSpPr>
            <p:cNvPr id="185" name="Google Shape;185;gee69df77f0_0_10"/>
            <p:cNvSpPr/>
            <p:nvPr/>
          </p:nvSpPr>
          <p:spPr>
            <a:xfrm>
              <a:off x="4397275" y="2323740"/>
              <a:ext cx="3153600" cy="642300"/>
            </a:xfrm>
            <a:prstGeom prst="rect">
              <a:avLst/>
            </a:prstGeom>
            <a:noFill/>
            <a:ln>
              <a:noFill/>
            </a:ln>
          </p:spPr>
          <p:txBody>
            <a:bodyPr anchorCtr="0" anchor="ctr" bIns="91425" lIns="91425" spcFirstLastPara="1" rIns="91425" wrap="square" tIns="91425">
              <a:noAutofit/>
            </a:bodyPr>
            <a:lstStyle/>
            <a:p>
              <a:pPr indent="-323850" lvl="0" marL="457200" marR="0" rtl="0" algn="l">
                <a:lnSpc>
                  <a:spcPct val="100000"/>
                </a:lnSpc>
                <a:spcBef>
                  <a:spcPts val="0"/>
                </a:spcBef>
                <a:spcAft>
                  <a:spcPts val="0"/>
                </a:spcAft>
                <a:buClr>
                  <a:srgbClr val="1B786E"/>
                </a:buClr>
                <a:buSzPts val="1500"/>
                <a:buFont typeface="Roboto"/>
                <a:buChar char="●"/>
              </a:pPr>
              <a:r>
                <a:rPr b="0" i="0" lang="es-ES" sz="1500" u="none" cap="none" strike="noStrike">
                  <a:solidFill>
                    <a:srgbClr val="1B786E"/>
                  </a:solidFill>
                  <a:latin typeface="Roboto"/>
                  <a:ea typeface="Roboto"/>
                  <a:cs typeface="Roboto"/>
                  <a:sym typeface="Roboto"/>
                </a:rPr>
                <a:t>Criterios de inclusión y exclusión.</a:t>
              </a:r>
              <a:endParaRPr b="0" i="0" sz="1500" u="none" cap="none" strike="noStrike">
                <a:solidFill>
                  <a:srgbClr val="1B786E"/>
                </a:solidFill>
                <a:latin typeface="Roboto"/>
                <a:ea typeface="Roboto"/>
                <a:cs typeface="Roboto"/>
                <a:sym typeface="Roboto"/>
              </a:endParaRPr>
            </a:p>
            <a:p>
              <a:pPr indent="-323850" lvl="0" marL="457200" marR="0" rtl="0" algn="l">
                <a:lnSpc>
                  <a:spcPct val="100000"/>
                </a:lnSpc>
                <a:spcBef>
                  <a:spcPts val="0"/>
                </a:spcBef>
                <a:spcAft>
                  <a:spcPts val="0"/>
                </a:spcAft>
                <a:buClr>
                  <a:srgbClr val="1B786E"/>
                </a:buClr>
                <a:buSzPts val="1500"/>
                <a:buFont typeface="Roboto"/>
                <a:buChar char="●"/>
              </a:pPr>
              <a:r>
                <a:rPr b="0" i="0" lang="es-ES" sz="1500" u="none" cap="none" strike="noStrike">
                  <a:solidFill>
                    <a:srgbClr val="1B786E"/>
                  </a:solidFill>
                  <a:latin typeface="Roboto"/>
                  <a:ea typeface="Roboto"/>
                  <a:cs typeface="Roboto"/>
                  <a:sym typeface="Roboto"/>
                </a:rPr>
                <a:t>Criterios de calidad</a:t>
              </a:r>
              <a:endParaRPr b="0" i="0" sz="1500" u="none" cap="none" strike="noStrike">
                <a:solidFill>
                  <a:srgbClr val="1B786E"/>
                </a:solidFill>
                <a:latin typeface="Roboto"/>
                <a:ea typeface="Roboto"/>
                <a:cs typeface="Roboto"/>
                <a:sym typeface="Roboto"/>
              </a:endParaRPr>
            </a:p>
          </p:txBody>
        </p:sp>
      </p:grpSp>
      <p:grpSp>
        <p:nvGrpSpPr>
          <p:cNvPr id="186" name="Google Shape;186;gee69df77f0_0_10"/>
          <p:cNvGrpSpPr/>
          <p:nvPr/>
        </p:nvGrpSpPr>
        <p:grpSpPr>
          <a:xfrm>
            <a:off x="674225" y="2050564"/>
            <a:ext cx="7817552" cy="719112"/>
            <a:chOff x="1593000" y="2322567"/>
            <a:chExt cx="5958046" cy="643501"/>
          </a:xfrm>
        </p:grpSpPr>
        <p:sp>
          <p:nvSpPr>
            <p:cNvPr id="187" name="Google Shape;187;gee69df77f0_0_10"/>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88" name="Google Shape;188;gee69df77f0_0_10"/>
            <p:cNvSpPr/>
            <p:nvPr/>
          </p:nvSpPr>
          <p:spPr>
            <a:xfrm flipH="1">
              <a:off x="2282870" y="2322581"/>
              <a:ext cx="1760400" cy="642600"/>
            </a:xfrm>
            <a:prstGeom prst="rect">
              <a:avLst/>
            </a:prstGeom>
            <a:solidFill>
              <a:srgbClr val="1B78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89" name="Google Shape;189;gee69df77f0_0_10"/>
            <p:cNvSpPr/>
            <p:nvPr/>
          </p:nvSpPr>
          <p:spPr>
            <a:xfrm rot="-5400000">
              <a:off x="3327350" y="1934671"/>
              <a:ext cx="643356" cy="1419149"/>
            </a:xfrm>
            <a:prstGeom prst="flowChartOffpageConnector">
              <a:avLst/>
            </a:prstGeom>
            <a:solidFill>
              <a:srgbClr val="1B78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90" name="Google Shape;190;gee69df77f0_0_10"/>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68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91" name="Google Shape;191;gee69df77f0_0_10"/>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s-ES" sz="1500" u="none" cap="none" strike="noStrike">
                  <a:solidFill>
                    <a:srgbClr val="FFFFFF"/>
                  </a:solidFill>
                  <a:latin typeface="Roboto Thin"/>
                  <a:ea typeface="Roboto Thin"/>
                  <a:cs typeface="Roboto Thin"/>
                  <a:sym typeface="Roboto Thin"/>
                </a:rPr>
                <a:t>01</a:t>
              </a:r>
              <a:endParaRPr b="0" i="0" sz="1500" u="none" cap="none" strike="noStrike">
                <a:solidFill>
                  <a:srgbClr val="FFFFFF"/>
                </a:solidFill>
                <a:latin typeface="Roboto Thin"/>
                <a:ea typeface="Roboto Thin"/>
                <a:cs typeface="Roboto Thin"/>
                <a:sym typeface="Roboto Thin"/>
              </a:endParaRPr>
            </a:p>
          </p:txBody>
        </p:sp>
        <p:sp>
          <p:nvSpPr>
            <p:cNvPr id="192" name="Google Shape;192;gee69df77f0_0_10"/>
            <p:cNvSpPr/>
            <p:nvPr/>
          </p:nvSpPr>
          <p:spPr>
            <a:xfrm>
              <a:off x="4102546" y="2323741"/>
              <a:ext cx="3448500" cy="6423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500"/>
                <a:buFont typeface="Arial"/>
                <a:buNone/>
              </a:pPr>
              <a:r>
                <a:rPr b="0" i="0" lang="es-ES" sz="1500" u="none" cap="none" strike="noStrike">
                  <a:solidFill>
                    <a:srgbClr val="1B786E"/>
                  </a:solidFill>
                  <a:latin typeface="Roboto"/>
                  <a:ea typeface="Roboto"/>
                  <a:cs typeface="Roboto"/>
                  <a:sym typeface="Roboto"/>
                </a:rPr>
                <a:t>¿Cuáles son las características de los usuarios que los hacen más vulnerables a los ataques de ingeniería social?</a:t>
              </a:r>
              <a:endParaRPr b="0" i="0" sz="1500" u="none" cap="none" strike="noStrike">
                <a:solidFill>
                  <a:srgbClr val="1B786E"/>
                </a:solidFill>
                <a:latin typeface="Roboto"/>
                <a:ea typeface="Roboto"/>
                <a:cs typeface="Roboto"/>
                <a:sym typeface="Roboto"/>
              </a:endParaRPr>
            </a:p>
          </p:txBody>
        </p:sp>
      </p:grpSp>
      <p:sp>
        <p:nvSpPr>
          <p:cNvPr id="193" name="Google Shape;193;gee69df77f0_0_10"/>
          <p:cNvSpPr/>
          <p:nvPr/>
        </p:nvSpPr>
        <p:spPr>
          <a:xfrm>
            <a:off x="1657800" y="2182350"/>
            <a:ext cx="2140800" cy="514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500"/>
              <a:buFont typeface="Arial"/>
              <a:buNone/>
            </a:pPr>
            <a:r>
              <a:rPr b="0" i="0" lang="es-ES" sz="1500" u="none" cap="none" strike="noStrike">
                <a:solidFill>
                  <a:srgbClr val="FFFFFF"/>
                </a:solidFill>
                <a:latin typeface="Roboto Medium"/>
                <a:ea typeface="Roboto Medium"/>
                <a:cs typeface="Roboto Medium"/>
                <a:sym typeface="Roboto Medium"/>
              </a:rPr>
              <a:t>Definir las preguntas de investigación</a:t>
            </a:r>
            <a:endParaRPr b="0" i="0" sz="1500" u="none" cap="none" strike="noStrike">
              <a:solidFill>
                <a:srgbClr val="FFFFFF"/>
              </a:solidFill>
              <a:latin typeface="Roboto"/>
              <a:ea typeface="Roboto"/>
              <a:cs typeface="Roboto"/>
              <a:sym typeface="Roboto"/>
            </a:endParaRPr>
          </a:p>
        </p:txBody>
      </p:sp>
      <p:sp>
        <p:nvSpPr>
          <p:cNvPr id="194" name="Google Shape;194;gee69df77f0_0_10"/>
          <p:cNvSpPr/>
          <p:nvPr/>
        </p:nvSpPr>
        <p:spPr>
          <a:xfrm>
            <a:off x="1657800" y="2846750"/>
            <a:ext cx="2037000" cy="466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500"/>
              <a:buFont typeface="Arial"/>
              <a:buNone/>
            </a:pPr>
            <a:r>
              <a:rPr b="0" i="0" lang="es-ES" sz="1500" u="none" cap="none" strike="noStrike">
                <a:solidFill>
                  <a:srgbClr val="FFFFFF"/>
                </a:solidFill>
                <a:latin typeface="Roboto Medium"/>
                <a:ea typeface="Roboto Medium"/>
                <a:cs typeface="Roboto Medium"/>
                <a:sym typeface="Roboto Medium"/>
              </a:rPr>
              <a:t>Buscar los artículos relevantes</a:t>
            </a:r>
            <a:endParaRPr b="0" i="0" sz="1500" u="none" cap="none" strike="noStrike">
              <a:solidFill>
                <a:srgbClr val="FFFFFF"/>
              </a:solidFill>
              <a:latin typeface="Roboto"/>
              <a:ea typeface="Roboto"/>
              <a:cs typeface="Roboto"/>
              <a:sym typeface="Roboto"/>
            </a:endParaRPr>
          </a:p>
        </p:txBody>
      </p:sp>
      <p:sp>
        <p:nvSpPr>
          <p:cNvPr id="195" name="Google Shape;195;gee69df77f0_0_10"/>
          <p:cNvSpPr/>
          <p:nvPr/>
        </p:nvSpPr>
        <p:spPr>
          <a:xfrm>
            <a:off x="1657753" y="3503350"/>
            <a:ext cx="1862400" cy="797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500"/>
              <a:buFont typeface="Arial"/>
              <a:buNone/>
            </a:pPr>
            <a:r>
              <a:rPr b="0" i="0" lang="es-ES" sz="1500" u="none" cap="none" strike="noStrike">
                <a:solidFill>
                  <a:srgbClr val="FFFFFF"/>
                </a:solidFill>
                <a:latin typeface="Roboto Medium"/>
                <a:ea typeface="Roboto Medium"/>
                <a:cs typeface="Roboto Medium"/>
                <a:sym typeface="Roboto Medium"/>
              </a:rPr>
              <a:t>Seleccionar los estudios primarios</a:t>
            </a:r>
            <a:endParaRPr b="0" i="0" sz="1500" u="none" cap="none" strike="noStrike">
              <a:solidFill>
                <a:srgbClr val="FFFFFF"/>
              </a:solidFill>
              <a:latin typeface="Roboto"/>
              <a:ea typeface="Roboto"/>
              <a:cs typeface="Roboto"/>
              <a:sym typeface="Roboto"/>
            </a:endParaRPr>
          </a:p>
        </p:txBody>
      </p:sp>
      <p:sp>
        <p:nvSpPr>
          <p:cNvPr id="196" name="Google Shape;196;gee69df77f0_0_10"/>
          <p:cNvSpPr/>
          <p:nvPr/>
        </p:nvSpPr>
        <p:spPr>
          <a:xfrm>
            <a:off x="1657800" y="4437375"/>
            <a:ext cx="2244600" cy="6204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500"/>
              <a:buFont typeface="Arial"/>
              <a:buNone/>
            </a:pPr>
            <a:r>
              <a:rPr b="0" i="0" lang="es-ES" sz="1500" u="none" cap="none" strike="noStrike">
                <a:solidFill>
                  <a:srgbClr val="FFFFFF"/>
                </a:solidFill>
                <a:latin typeface="Roboto Medium"/>
                <a:ea typeface="Roboto Medium"/>
                <a:cs typeface="Roboto Medium"/>
                <a:sym typeface="Roboto Medium"/>
              </a:rPr>
              <a:t>Analizar los resúmenes, extraer palabras clave y datos</a:t>
            </a:r>
            <a:endParaRPr b="0" i="0" sz="1500" u="none" cap="none" strike="noStrike">
              <a:solidFill>
                <a:srgbClr val="FFFFFF"/>
              </a:solidFill>
              <a:latin typeface="Roboto"/>
              <a:ea typeface="Roboto"/>
              <a:cs typeface="Roboto"/>
              <a:sym typeface="Roboto"/>
            </a:endParaRPr>
          </a:p>
        </p:txBody>
      </p:sp>
      <p:sp>
        <p:nvSpPr>
          <p:cNvPr id="197" name="Google Shape;197;gee69df77f0_0_10"/>
          <p:cNvSpPr/>
          <p:nvPr/>
        </p:nvSpPr>
        <p:spPr>
          <a:xfrm>
            <a:off x="1657750" y="5261500"/>
            <a:ext cx="2581500" cy="5541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500"/>
              <a:buFont typeface="Arial"/>
              <a:buNone/>
            </a:pPr>
            <a:r>
              <a:rPr b="0" i="0" lang="es-ES" sz="1500" u="none" cap="none" strike="noStrike">
                <a:solidFill>
                  <a:srgbClr val="FFFFFF"/>
                </a:solidFill>
                <a:latin typeface="Roboto Medium"/>
                <a:ea typeface="Roboto Medium"/>
                <a:cs typeface="Roboto Medium"/>
                <a:sym typeface="Roboto Medium"/>
              </a:rPr>
              <a:t>Mapear los estudios primarios seleccionados</a:t>
            </a:r>
            <a:endParaRPr b="0" i="0" sz="1500" u="none" cap="none" strike="noStrike">
              <a:solidFill>
                <a:srgbClr val="FFFFFF"/>
              </a:solidFill>
              <a:latin typeface="Roboto"/>
              <a:ea typeface="Roboto"/>
              <a:cs typeface="Roboto"/>
              <a:sym typeface="Roboto"/>
            </a:endParaRPr>
          </a:p>
        </p:txBody>
      </p:sp>
      <p:sp>
        <p:nvSpPr>
          <p:cNvPr id="198" name="Google Shape;198;gee69df77f0_0_10"/>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e26948c6d3_1_17"/>
          <p:cNvSpPr txBox="1"/>
          <p:nvPr/>
        </p:nvSpPr>
        <p:spPr>
          <a:xfrm>
            <a:off x="395525" y="692150"/>
            <a:ext cx="84246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es-ES" sz="2000" u="none" cap="none" strike="noStrike">
                <a:solidFill>
                  <a:srgbClr val="0033CC"/>
                </a:solidFill>
                <a:latin typeface="Calibri"/>
                <a:ea typeface="Calibri"/>
                <a:cs typeface="Calibri"/>
                <a:sym typeface="Calibri"/>
              </a:rPr>
              <a:t>Metodología</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204" name="Google Shape;204;ge26948c6d3_1_17"/>
          <p:cNvSpPr txBox="1"/>
          <p:nvPr/>
        </p:nvSpPr>
        <p:spPr>
          <a:xfrm>
            <a:off x="431700" y="1290466"/>
            <a:ext cx="8280600" cy="431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600"/>
              <a:buFont typeface="Arial"/>
              <a:buNone/>
            </a:pPr>
            <a:r>
              <a:rPr b="1" i="0" lang="es-ES" sz="1600" u="none" cap="none" strike="noStrike">
                <a:solidFill>
                  <a:schemeClr val="dk1"/>
                </a:solidFill>
                <a:latin typeface="Arial"/>
                <a:ea typeface="Arial"/>
                <a:cs typeface="Arial"/>
                <a:sym typeface="Arial"/>
              </a:rPr>
              <a:t>Búsqueda de los artículos relevantes</a:t>
            </a:r>
            <a:endParaRPr b="1" i="0" sz="1600" u="none" cap="none" strike="noStrike">
              <a:solidFill>
                <a:schemeClr val="dk1"/>
              </a:solidFill>
              <a:latin typeface="Arial"/>
              <a:ea typeface="Arial"/>
              <a:cs typeface="Arial"/>
              <a:sym typeface="Arial"/>
            </a:endParaRPr>
          </a:p>
        </p:txBody>
      </p:sp>
      <p:sp>
        <p:nvSpPr>
          <p:cNvPr id="205" name="Google Shape;205;ge26948c6d3_1_17"/>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pic>
        <p:nvPicPr>
          <p:cNvPr id="206" name="Google Shape;206;ge26948c6d3_1_17"/>
          <p:cNvPicPr preferRelativeResize="0"/>
          <p:nvPr/>
        </p:nvPicPr>
        <p:blipFill rotWithShape="1">
          <a:blip r:embed="rId3">
            <a:alphaModFix/>
          </a:blip>
          <a:srcRect b="14588" l="19192" r="20186" t="12065"/>
          <a:stretch/>
        </p:blipFill>
        <p:spPr>
          <a:xfrm>
            <a:off x="4103389" y="2236400"/>
            <a:ext cx="1464397" cy="1417400"/>
          </a:xfrm>
          <a:prstGeom prst="rect">
            <a:avLst/>
          </a:prstGeom>
          <a:noFill/>
          <a:ln>
            <a:noFill/>
          </a:ln>
        </p:spPr>
      </p:pic>
      <p:pic>
        <p:nvPicPr>
          <p:cNvPr id="207" name="Google Shape;207;ge26948c6d3_1_17"/>
          <p:cNvPicPr preferRelativeResize="0"/>
          <p:nvPr/>
        </p:nvPicPr>
        <p:blipFill rotWithShape="1">
          <a:blip r:embed="rId4">
            <a:alphaModFix/>
          </a:blip>
          <a:srcRect b="18417" l="0" r="0" t="12759"/>
          <a:stretch/>
        </p:blipFill>
        <p:spPr>
          <a:xfrm>
            <a:off x="5506925" y="3901690"/>
            <a:ext cx="1691900" cy="1164410"/>
          </a:xfrm>
          <a:prstGeom prst="rect">
            <a:avLst/>
          </a:prstGeom>
          <a:noFill/>
          <a:ln>
            <a:noFill/>
          </a:ln>
        </p:spPr>
      </p:pic>
      <p:pic>
        <p:nvPicPr>
          <p:cNvPr id="208" name="Google Shape;208;ge26948c6d3_1_17"/>
          <p:cNvPicPr preferRelativeResize="0"/>
          <p:nvPr/>
        </p:nvPicPr>
        <p:blipFill rotWithShape="1">
          <a:blip r:embed="rId5">
            <a:alphaModFix/>
          </a:blip>
          <a:srcRect b="31228" l="0" r="0" t="22335"/>
          <a:stretch/>
        </p:blipFill>
        <p:spPr>
          <a:xfrm>
            <a:off x="2324800" y="4050525"/>
            <a:ext cx="2488600" cy="866750"/>
          </a:xfrm>
          <a:prstGeom prst="rect">
            <a:avLst/>
          </a:prstGeom>
          <a:noFill/>
          <a:ln>
            <a:noFill/>
          </a:ln>
        </p:spPr>
      </p:pic>
      <p:pic>
        <p:nvPicPr>
          <p:cNvPr id="209" name="Google Shape;209;ge26948c6d3_1_17"/>
          <p:cNvPicPr preferRelativeResize="0"/>
          <p:nvPr/>
        </p:nvPicPr>
        <p:blipFill rotWithShape="1">
          <a:blip r:embed="rId6">
            <a:alphaModFix/>
          </a:blip>
          <a:srcRect b="0" l="23054" r="22132" t="0"/>
          <a:stretch/>
        </p:blipFill>
        <p:spPr>
          <a:xfrm>
            <a:off x="5964775" y="2223735"/>
            <a:ext cx="1557499" cy="1417390"/>
          </a:xfrm>
          <a:prstGeom prst="rect">
            <a:avLst/>
          </a:prstGeom>
          <a:noFill/>
          <a:ln>
            <a:noFill/>
          </a:ln>
        </p:spPr>
      </p:pic>
      <p:pic>
        <p:nvPicPr>
          <p:cNvPr id="210" name="Google Shape;210;ge26948c6d3_1_17"/>
          <p:cNvPicPr preferRelativeResize="0"/>
          <p:nvPr/>
        </p:nvPicPr>
        <p:blipFill rotWithShape="1">
          <a:blip r:embed="rId7">
            <a:alphaModFix/>
          </a:blip>
          <a:srcRect b="9997" l="9354" r="11367" t="7778"/>
          <a:stretch/>
        </p:blipFill>
        <p:spPr>
          <a:xfrm>
            <a:off x="1927325" y="2167675"/>
            <a:ext cx="1557500" cy="1615450"/>
          </a:xfrm>
          <a:prstGeom prst="rect">
            <a:avLst/>
          </a:prstGeom>
          <a:noFill/>
          <a:ln>
            <a:noFill/>
          </a:ln>
        </p:spPr>
      </p:pic>
      <p:sp>
        <p:nvSpPr>
          <p:cNvPr id="211" name="Google Shape;211;ge26948c6d3_1_17"/>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e28e549f6c_0_108"/>
          <p:cNvSpPr txBox="1"/>
          <p:nvPr/>
        </p:nvSpPr>
        <p:spPr>
          <a:xfrm>
            <a:off x="395525" y="692150"/>
            <a:ext cx="84246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es-ES" sz="2000" u="none" cap="none" strike="noStrike">
                <a:solidFill>
                  <a:srgbClr val="0033CC"/>
                </a:solidFill>
                <a:latin typeface="Calibri"/>
                <a:ea typeface="Calibri"/>
                <a:cs typeface="Calibri"/>
                <a:sym typeface="Calibri"/>
              </a:rPr>
              <a:t>Metodología</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217" name="Google Shape;217;ge28e549f6c_0_108"/>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218" name="Google Shape;218;ge28e549f6c_0_108"/>
          <p:cNvSpPr txBox="1"/>
          <p:nvPr/>
        </p:nvSpPr>
        <p:spPr>
          <a:xfrm>
            <a:off x="395525" y="1256600"/>
            <a:ext cx="35469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Arial"/>
                <a:ea typeface="Arial"/>
                <a:cs typeface="Arial"/>
                <a:sym typeface="Arial"/>
              </a:rPr>
              <a:t>Selección de estudios primarios</a:t>
            </a:r>
            <a:endParaRPr b="1" i="0" sz="1600" u="none" cap="none" strike="noStrike">
              <a:solidFill>
                <a:srgbClr val="000000"/>
              </a:solidFill>
              <a:latin typeface="Arial"/>
              <a:ea typeface="Arial"/>
              <a:cs typeface="Arial"/>
              <a:sym typeface="Arial"/>
            </a:endParaRPr>
          </a:p>
        </p:txBody>
      </p:sp>
      <p:pic>
        <p:nvPicPr>
          <p:cNvPr id="219" name="Google Shape;219;ge28e549f6c_0_108"/>
          <p:cNvPicPr preferRelativeResize="0"/>
          <p:nvPr/>
        </p:nvPicPr>
        <p:blipFill>
          <a:blip r:embed="rId3">
            <a:alphaModFix/>
          </a:blip>
          <a:stretch>
            <a:fillRect/>
          </a:stretch>
        </p:blipFill>
        <p:spPr>
          <a:xfrm>
            <a:off x="1470388" y="1820450"/>
            <a:ext cx="6932325" cy="3969550"/>
          </a:xfrm>
          <a:prstGeom prst="rect">
            <a:avLst/>
          </a:prstGeom>
          <a:noFill/>
          <a:ln>
            <a:noFill/>
          </a:ln>
        </p:spPr>
      </p:pic>
      <p:sp>
        <p:nvSpPr>
          <p:cNvPr id="220" name="Google Shape;220;ge28e549f6c_0_108"/>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e26948c6d3_0_163"/>
          <p:cNvSpPr txBox="1"/>
          <p:nvPr/>
        </p:nvSpPr>
        <p:spPr>
          <a:xfrm>
            <a:off x="395525" y="692150"/>
            <a:ext cx="84246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es-ES" sz="2000" u="none" cap="none" strike="noStrike">
                <a:solidFill>
                  <a:srgbClr val="0033CC"/>
                </a:solidFill>
                <a:latin typeface="Calibri"/>
                <a:ea typeface="Calibri"/>
                <a:cs typeface="Calibri"/>
                <a:sym typeface="Calibri"/>
              </a:rPr>
              <a:t>Metodología</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226" name="Google Shape;226;ge26948c6d3_0_163"/>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pic>
        <p:nvPicPr>
          <p:cNvPr id="227" name="Google Shape;227;ge26948c6d3_0_163"/>
          <p:cNvPicPr preferRelativeResize="0"/>
          <p:nvPr/>
        </p:nvPicPr>
        <p:blipFill rotWithShape="1">
          <a:blip r:embed="rId3">
            <a:alphaModFix/>
          </a:blip>
          <a:srcRect b="52894" l="0" r="0" t="0"/>
          <a:stretch/>
        </p:blipFill>
        <p:spPr>
          <a:xfrm>
            <a:off x="3517200" y="3086681"/>
            <a:ext cx="2181225" cy="2481250"/>
          </a:xfrm>
          <a:prstGeom prst="rect">
            <a:avLst/>
          </a:prstGeom>
          <a:noFill/>
          <a:ln cap="flat" cmpd="sng" w="9525">
            <a:solidFill>
              <a:schemeClr val="dk2"/>
            </a:solidFill>
            <a:prstDash val="solid"/>
            <a:round/>
            <a:headEnd len="sm" w="sm" type="none"/>
            <a:tailEnd len="sm" w="sm" type="none"/>
          </a:ln>
        </p:spPr>
      </p:pic>
      <p:pic>
        <p:nvPicPr>
          <p:cNvPr id="228" name="Google Shape;228;ge26948c6d3_0_163"/>
          <p:cNvPicPr preferRelativeResize="0"/>
          <p:nvPr/>
        </p:nvPicPr>
        <p:blipFill rotWithShape="1">
          <a:blip r:embed="rId4">
            <a:alphaModFix/>
          </a:blip>
          <a:srcRect b="0" l="0" r="0" t="0"/>
          <a:stretch/>
        </p:blipFill>
        <p:spPr>
          <a:xfrm>
            <a:off x="681650" y="3086680"/>
            <a:ext cx="2295525" cy="2733675"/>
          </a:xfrm>
          <a:prstGeom prst="rect">
            <a:avLst/>
          </a:prstGeom>
          <a:noFill/>
          <a:ln cap="flat" cmpd="sng" w="9525">
            <a:solidFill>
              <a:schemeClr val="dk2"/>
            </a:solidFill>
            <a:prstDash val="solid"/>
            <a:round/>
            <a:headEnd len="sm" w="sm" type="none"/>
            <a:tailEnd len="sm" w="sm" type="none"/>
          </a:ln>
        </p:spPr>
      </p:pic>
      <p:pic>
        <p:nvPicPr>
          <p:cNvPr id="229" name="Google Shape;229;ge26948c6d3_0_163"/>
          <p:cNvPicPr preferRelativeResize="0"/>
          <p:nvPr/>
        </p:nvPicPr>
        <p:blipFill rotWithShape="1">
          <a:blip r:embed="rId5">
            <a:alphaModFix/>
          </a:blip>
          <a:srcRect b="0" l="0" r="0" t="0"/>
          <a:stretch/>
        </p:blipFill>
        <p:spPr>
          <a:xfrm>
            <a:off x="6162400" y="3086680"/>
            <a:ext cx="2295525" cy="1371600"/>
          </a:xfrm>
          <a:prstGeom prst="rect">
            <a:avLst/>
          </a:prstGeom>
          <a:noFill/>
          <a:ln cap="flat" cmpd="sng" w="9525">
            <a:solidFill>
              <a:schemeClr val="dk2"/>
            </a:solidFill>
            <a:prstDash val="solid"/>
            <a:round/>
            <a:headEnd len="sm" w="sm" type="none"/>
            <a:tailEnd len="sm" w="sm" type="none"/>
          </a:ln>
        </p:spPr>
      </p:pic>
      <p:pic>
        <p:nvPicPr>
          <p:cNvPr id="230" name="Google Shape;230;ge26948c6d3_0_163"/>
          <p:cNvPicPr preferRelativeResize="0"/>
          <p:nvPr/>
        </p:nvPicPr>
        <p:blipFill rotWithShape="1">
          <a:blip r:embed="rId6">
            <a:alphaModFix/>
          </a:blip>
          <a:srcRect b="0" l="20632" r="15132" t="0"/>
          <a:stretch/>
        </p:blipFill>
        <p:spPr>
          <a:xfrm>
            <a:off x="3543572" y="1296288"/>
            <a:ext cx="2128503" cy="1617925"/>
          </a:xfrm>
          <a:prstGeom prst="rect">
            <a:avLst/>
          </a:prstGeom>
          <a:noFill/>
          <a:ln>
            <a:noFill/>
          </a:ln>
        </p:spPr>
      </p:pic>
      <p:sp>
        <p:nvSpPr>
          <p:cNvPr id="231" name="Google Shape;231;ge26948c6d3_0_163"/>
          <p:cNvSpPr txBox="1"/>
          <p:nvPr/>
        </p:nvSpPr>
        <p:spPr>
          <a:xfrm>
            <a:off x="395525" y="1212575"/>
            <a:ext cx="30000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s-ES" sz="1600" u="none" cap="none" strike="noStrike">
                <a:solidFill>
                  <a:schemeClr val="dk1"/>
                </a:solidFill>
                <a:latin typeface="Arial"/>
                <a:ea typeface="Arial"/>
                <a:cs typeface="Arial"/>
                <a:sym typeface="Arial"/>
              </a:rPr>
              <a:t>Herramienta</a:t>
            </a:r>
            <a:endParaRPr b="1" i="0" sz="1600" u="none" cap="none" strike="noStrike">
              <a:solidFill>
                <a:schemeClr val="dk1"/>
              </a:solidFill>
              <a:latin typeface="Arial"/>
              <a:ea typeface="Arial"/>
              <a:cs typeface="Arial"/>
              <a:sym typeface="Arial"/>
            </a:endParaRPr>
          </a:p>
        </p:txBody>
      </p:sp>
      <p:sp>
        <p:nvSpPr>
          <p:cNvPr id="232" name="Google Shape;232;ge26948c6d3_0_163"/>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e26948c6d3_0_138"/>
          <p:cNvSpPr txBox="1"/>
          <p:nvPr/>
        </p:nvSpPr>
        <p:spPr>
          <a:xfrm>
            <a:off x="395525" y="692150"/>
            <a:ext cx="84246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es-ES" sz="2000" u="none" cap="none" strike="noStrike">
                <a:solidFill>
                  <a:srgbClr val="0033CC"/>
                </a:solidFill>
                <a:latin typeface="Calibri"/>
                <a:ea typeface="Calibri"/>
                <a:cs typeface="Calibri"/>
                <a:sym typeface="Calibri"/>
              </a:rPr>
              <a:t>Metodología</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238" name="Google Shape;238;ge26948c6d3_0_138"/>
          <p:cNvSpPr txBox="1"/>
          <p:nvPr/>
        </p:nvSpPr>
        <p:spPr>
          <a:xfrm>
            <a:off x="431702" y="1456658"/>
            <a:ext cx="8280600" cy="4392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400"/>
              <a:buFont typeface="Arial"/>
              <a:buNone/>
            </a:pPr>
            <a:r>
              <a:t/>
            </a:r>
            <a:endParaRPr b="1"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39" name="Google Shape;239;ge26948c6d3_0_138"/>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pic>
        <p:nvPicPr>
          <p:cNvPr id="240" name="Google Shape;240;ge26948c6d3_0_138"/>
          <p:cNvPicPr preferRelativeResize="0"/>
          <p:nvPr/>
        </p:nvPicPr>
        <p:blipFill rotWithShape="1">
          <a:blip r:embed="rId3">
            <a:alphaModFix/>
          </a:blip>
          <a:srcRect b="0" l="0" r="0" t="0"/>
          <a:stretch/>
        </p:blipFill>
        <p:spPr>
          <a:xfrm>
            <a:off x="395525" y="1272350"/>
            <a:ext cx="8424599" cy="4576901"/>
          </a:xfrm>
          <a:prstGeom prst="rect">
            <a:avLst/>
          </a:prstGeom>
          <a:noFill/>
          <a:ln>
            <a:noFill/>
          </a:ln>
        </p:spPr>
      </p:pic>
      <p:sp>
        <p:nvSpPr>
          <p:cNvPr id="241" name="Google Shape;241;ge26948c6d3_0_138"/>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ee64c6229f_0_91"/>
          <p:cNvSpPr txBox="1"/>
          <p:nvPr/>
        </p:nvSpPr>
        <p:spPr>
          <a:xfrm>
            <a:off x="395525" y="692150"/>
            <a:ext cx="84246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s-ES" sz="1900">
                <a:solidFill>
                  <a:srgbClr val="0033CC"/>
                </a:solidFill>
                <a:latin typeface="Calibri"/>
                <a:ea typeface="Calibri"/>
                <a:cs typeface="Calibri"/>
                <a:sym typeface="Calibri"/>
              </a:rPr>
              <a:t>Recopilación de características </a:t>
            </a:r>
            <a:r>
              <a:rPr b="1" lang="es-ES" sz="1900">
                <a:solidFill>
                  <a:srgbClr val="0033CC"/>
                </a:solidFill>
                <a:latin typeface="Calibri"/>
                <a:ea typeface="Calibri"/>
                <a:cs typeface="Calibri"/>
                <a:sym typeface="Calibri"/>
              </a:rPr>
              <a:t>según</a:t>
            </a:r>
            <a:r>
              <a:rPr b="1" lang="es-ES" sz="1900">
                <a:solidFill>
                  <a:srgbClr val="0033CC"/>
                </a:solidFill>
                <a:latin typeface="Calibri"/>
                <a:ea typeface="Calibri"/>
                <a:cs typeface="Calibri"/>
                <a:sym typeface="Calibri"/>
              </a:rPr>
              <a:t> cada artículo</a:t>
            </a:r>
            <a:endParaRPr b="1" i="0" sz="1900" u="none" cap="none" strike="noStrike">
              <a:solidFill>
                <a:srgbClr val="0033CC"/>
              </a:solidFill>
              <a:latin typeface="Calibri"/>
              <a:ea typeface="Calibri"/>
              <a:cs typeface="Calibri"/>
              <a:sym typeface="Calibri"/>
            </a:endParaRPr>
          </a:p>
        </p:txBody>
      </p:sp>
      <p:graphicFrame>
        <p:nvGraphicFramePr>
          <p:cNvPr id="247" name="Google Shape;247;gee64c6229f_0_91"/>
          <p:cNvGraphicFramePr/>
          <p:nvPr/>
        </p:nvGraphicFramePr>
        <p:xfrm>
          <a:off x="559325" y="1309250"/>
          <a:ext cx="3000000" cy="3000000"/>
        </p:xfrm>
        <a:graphic>
          <a:graphicData uri="http://schemas.openxmlformats.org/drawingml/2006/table">
            <a:tbl>
              <a:tblPr>
                <a:noFill/>
                <a:tableStyleId>{B4EE5EEC-334B-4D89-889D-CD6522834425}</a:tableStyleId>
              </a:tblPr>
              <a:tblGrid>
                <a:gridCol w="1438850"/>
                <a:gridCol w="1861100"/>
                <a:gridCol w="1424300"/>
                <a:gridCol w="1890225"/>
                <a:gridCol w="1453400"/>
              </a:tblGrid>
              <a:tr h="420300">
                <a:tc>
                  <a:txBody>
                    <a:bodyPr/>
                    <a:lstStyle/>
                    <a:p>
                      <a:pPr indent="0" lvl="0" marL="0" rtl="0" algn="l">
                        <a:lnSpc>
                          <a:spcPct val="115000"/>
                        </a:lnSpc>
                        <a:spcBef>
                          <a:spcPts val="0"/>
                        </a:spcBef>
                        <a:spcAft>
                          <a:spcPts val="0"/>
                        </a:spcAft>
                        <a:buNone/>
                      </a:pPr>
                      <a:r>
                        <a:rPr b="1" lang="es-ES" sz="1200"/>
                        <a:t>Art. 1 (Khidzir et al., 2019)</a:t>
                      </a:r>
                      <a:endParaRPr b="1"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s-ES" sz="1200"/>
                        <a:t>Art. 2 (Feng et al., 2019)</a:t>
                      </a:r>
                      <a:endParaRPr b="1"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s-ES" sz="1200"/>
                        <a:t>Art. 3 (Aldawood &amp; Skinner, 2019)</a:t>
                      </a:r>
                      <a:endParaRPr b="1"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s-ES" sz="1200"/>
                        <a:t>Art. 4 (Corradini &amp; Nardelli, 2019)</a:t>
                      </a:r>
                      <a:endParaRPr b="1"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s-ES" sz="1200"/>
                        <a:t>Art. 5 (Shaabany &amp; Anderl, 2019)</a:t>
                      </a:r>
                      <a:endParaRPr b="1"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76875">
                <a:tc>
                  <a:txBody>
                    <a:bodyPr/>
                    <a:lstStyle/>
                    <a:p>
                      <a:pPr indent="0" lvl="0" marL="0" rtl="0" algn="l">
                        <a:lnSpc>
                          <a:spcPct val="115000"/>
                        </a:lnSpc>
                        <a:spcBef>
                          <a:spcPts val="0"/>
                        </a:spcBef>
                        <a:spcAft>
                          <a:spcPts val="0"/>
                        </a:spcAft>
                        <a:buNone/>
                      </a:pPr>
                      <a:r>
                        <a:rPr lang="es-ES" sz="1200"/>
                        <a:t>Mantienen buenas </a:t>
                      </a:r>
                      <a:r>
                        <a:rPr lang="es-ES" sz="1200"/>
                        <a:t>prácticas</a:t>
                      </a:r>
                      <a:r>
                        <a:rPr lang="es-ES" sz="1200"/>
                        <a:t> de seguridad</a:t>
                      </a:r>
                      <a:endParaRPr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200"/>
                        <a:t>Nivel de actividad (comportamiento activo en redes sociales, Si un usuario publica, reenvía, comenta o le gusta una publicación)</a:t>
                      </a:r>
                      <a:endParaRPr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200"/>
                        <a:t>Culpa moral obligatoria</a:t>
                      </a:r>
                      <a:endParaRPr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200"/>
                        <a:t>Actitud (positivo, proactivo, responsable, colaborador)</a:t>
                      </a:r>
                      <a:endParaRPr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200"/>
                        <a:t>Falta de conocimiento o ignorancia</a:t>
                      </a:r>
                      <a:endParaRPr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76875">
                <a:tc>
                  <a:txBody>
                    <a:bodyPr/>
                    <a:lstStyle/>
                    <a:p>
                      <a:pPr indent="0" lvl="0" marL="0" rtl="0" algn="l">
                        <a:lnSpc>
                          <a:spcPct val="115000"/>
                        </a:lnSpc>
                        <a:spcBef>
                          <a:spcPts val="0"/>
                        </a:spcBef>
                        <a:spcAft>
                          <a:spcPts val="0"/>
                        </a:spcAft>
                        <a:buNone/>
                      </a:pPr>
                      <a:r>
                        <a:rPr lang="es-ES" sz="1200"/>
                        <a:t>Regirse a las normas o protocolos establecidos reduce el riesgo de ser </a:t>
                      </a:r>
                      <a:r>
                        <a:rPr lang="es-ES" sz="1200"/>
                        <a:t>víctima</a:t>
                      </a:r>
                      <a:endParaRPr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200"/>
                        <a:t>Comportamientos interactivos ( Si el usuario interactúa con otros usuarios)</a:t>
                      </a:r>
                      <a:endParaRPr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200"/>
                        <a:t>Emociones intimidantes (ansiedad, ira, vulnerabilidad o depresión)</a:t>
                      </a:r>
                      <a:endParaRPr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200"/>
                        <a:t>Relación (comunicación, cooperación, compartir. Tener buenas relaciones)</a:t>
                      </a:r>
                      <a:endParaRPr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200"/>
                        <a:t>La curiosidad</a:t>
                      </a:r>
                      <a:endParaRPr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300">
                <a:tc>
                  <a:txBody>
                    <a:bodyPr/>
                    <a:lstStyle/>
                    <a:p>
                      <a:pPr indent="0" lvl="0" marL="0" rtl="0" algn="l">
                        <a:spcBef>
                          <a:spcPts val="0"/>
                        </a:spcBef>
                        <a:spcAft>
                          <a:spcPts val="0"/>
                        </a:spcAft>
                        <a:buNone/>
                      </a:pPr>
                      <a:r>
                        <a:t/>
                      </a:r>
                      <a:endParaRPr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200"/>
                        <a:t>Relaciones sociales de confianza</a:t>
                      </a:r>
                      <a:endParaRPr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200"/>
                        <a:t>Naturaleza de confianza</a:t>
                      </a:r>
                      <a:endParaRPr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200"/>
                        <a:t>Comportamiento (equidad, responsabilidad)</a:t>
                      </a:r>
                      <a:endParaRPr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200"/>
                        <a:t>El miedo a meterse en problemas</a:t>
                      </a:r>
                      <a:endParaRPr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400">
                <a:tc>
                  <a:txBody>
                    <a:bodyPr/>
                    <a:lstStyle/>
                    <a:p>
                      <a:pPr indent="0" lvl="0" marL="0" rtl="0" algn="l">
                        <a:spcBef>
                          <a:spcPts val="0"/>
                        </a:spcBef>
                        <a:spcAft>
                          <a:spcPts val="0"/>
                        </a:spcAft>
                        <a:buNone/>
                      </a:pPr>
                      <a:r>
                        <a:t/>
                      </a:r>
                      <a:endParaRPr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200"/>
                        <a:t>Círculos</a:t>
                      </a:r>
                      <a:r>
                        <a:rPr lang="es-ES" sz="1200"/>
                        <a:t> sociales</a:t>
                      </a:r>
                      <a:endParaRPr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200"/>
                        <a:t>Falta de interés</a:t>
                      </a:r>
                      <a:endParaRPr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200"/>
                        <a:t>Percepción del riesgo</a:t>
                      </a:r>
                      <a:endParaRPr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200"/>
                        <a:t>La disposición a ayudar</a:t>
                      </a:r>
                      <a:endParaRPr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300">
                <a:tc>
                  <a:txBody>
                    <a:bodyPr/>
                    <a:lstStyle/>
                    <a:p>
                      <a:pPr indent="0" lvl="0" marL="0" rtl="0" algn="l">
                        <a:spcBef>
                          <a:spcPts val="0"/>
                        </a:spcBef>
                        <a:spcAft>
                          <a:spcPts val="0"/>
                        </a:spcAft>
                        <a:buNone/>
                      </a:pPr>
                      <a:r>
                        <a:t/>
                      </a:r>
                      <a:endParaRPr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200"/>
                        <a:t>Preferencias obvias del usuario</a:t>
                      </a:r>
                      <a:endParaRPr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200"/>
                        <a:t>Falta de conciencia</a:t>
                      </a:r>
                      <a:endParaRPr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200"/>
                        <a:t>Confianza (reciprocidad , confiabilidad)</a:t>
                      </a:r>
                      <a:endParaRPr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200"/>
                        <a:t>La tendencia a confiar en los demás</a:t>
                      </a:r>
                      <a:endParaRPr sz="12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48" name="Google Shape;248;gee64c6229f_0_91"/>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ee64c6229f_0_100"/>
          <p:cNvSpPr txBox="1"/>
          <p:nvPr/>
        </p:nvSpPr>
        <p:spPr>
          <a:xfrm>
            <a:off x="395525" y="692150"/>
            <a:ext cx="84246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s-ES" sz="1900">
                <a:solidFill>
                  <a:srgbClr val="0033CC"/>
                </a:solidFill>
                <a:latin typeface="Calibri"/>
                <a:ea typeface="Calibri"/>
                <a:cs typeface="Calibri"/>
                <a:sym typeface="Calibri"/>
              </a:rPr>
              <a:t>Nomenclatura asignada a cada factor alto y bajo</a:t>
            </a:r>
            <a:endParaRPr b="1" i="0" sz="1900" u="none" cap="none" strike="noStrike">
              <a:solidFill>
                <a:srgbClr val="0033CC"/>
              </a:solidFill>
              <a:latin typeface="Calibri"/>
              <a:ea typeface="Calibri"/>
              <a:cs typeface="Calibri"/>
              <a:sym typeface="Calibri"/>
            </a:endParaRPr>
          </a:p>
        </p:txBody>
      </p:sp>
      <p:graphicFrame>
        <p:nvGraphicFramePr>
          <p:cNvPr id="254" name="Google Shape;254;gee64c6229f_0_100"/>
          <p:cNvGraphicFramePr/>
          <p:nvPr/>
        </p:nvGraphicFramePr>
        <p:xfrm>
          <a:off x="2360550" y="1341400"/>
          <a:ext cx="3000000" cy="3000000"/>
        </p:xfrm>
        <a:graphic>
          <a:graphicData uri="http://schemas.openxmlformats.org/drawingml/2006/table">
            <a:tbl>
              <a:tblPr>
                <a:noFill/>
                <a:tableStyleId>{B4EE5EEC-334B-4D89-889D-CD6522834425}</a:tableStyleId>
              </a:tblPr>
              <a:tblGrid>
                <a:gridCol w="2930100"/>
                <a:gridCol w="1492800"/>
              </a:tblGrid>
              <a:tr h="413425">
                <a:tc>
                  <a:txBody>
                    <a:bodyPr/>
                    <a:lstStyle/>
                    <a:p>
                      <a:pPr indent="0" lvl="0" marL="0" rtl="0" algn="ctr">
                        <a:lnSpc>
                          <a:spcPct val="100000"/>
                        </a:lnSpc>
                        <a:spcBef>
                          <a:spcPts val="0"/>
                        </a:spcBef>
                        <a:spcAft>
                          <a:spcPts val="0"/>
                        </a:spcAft>
                        <a:buNone/>
                      </a:pPr>
                      <a:r>
                        <a:rPr b="1" lang="es-ES" sz="1500"/>
                        <a:t>Rasgos de </a:t>
                      </a:r>
                      <a:r>
                        <a:rPr b="1" lang="es-ES" sz="1500"/>
                        <a:t>personalidad</a:t>
                      </a:r>
                      <a:endParaRPr b="1" sz="15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BBBBBB"/>
                    </a:solidFill>
                  </a:tcPr>
                </a:tc>
                <a:tc>
                  <a:txBody>
                    <a:bodyPr/>
                    <a:lstStyle/>
                    <a:p>
                      <a:pPr indent="0" lvl="0" marL="0" rtl="0" algn="ctr">
                        <a:lnSpc>
                          <a:spcPct val="100000"/>
                        </a:lnSpc>
                        <a:spcBef>
                          <a:spcPts val="0"/>
                        </a:spcBef>
                        <a:spcAft>
                          <a:spcPts val="0"/>
                        </a:spcAft>
                        <a:buNone/>
                      </a:pPr>
                      <a:r>
                        <a:rPr b="1" lang="es-ES" sz="1500"/>
                        <a:t>Nomenclatura</a:t>
                      </a:r>
                      <a:endParaRPr b="1" sz="15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BBBBBB"/>
                    </a:solidFill>
                  </a:tcPr>
                </a:tc>
              </a:tr>
              <a:tr h="413425">
                <a:tc>
                  <a:txBody>
                    <a:bodyPr/>
                    <a:lstStyle/>
                    <a:p>
                      <a:pPr indent="0" lvl="0" marL="0" rtl="0" algn="ctr">
                        <a:lnSpc>
                          <a:spcPct val="100000"/>
                        </a:lnSpc>
                        <a:spcBef>
                          <a:spcPts val="0"/>
                        </a:spcBef>
                        <a:spcAft>
                          <a:spcPts val="0"/>
                        </a:spcAft>
                        <a:buNone/>
                      </a:pPr>
                      <a:r>
                        <a:rPr b="1" lang="es-ES" sz="1500"/>
                        <a:t>Apertura (Alto)</a:t>
                      </a:r>
                      <a:endParaRPr b="1" sz="15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6AA84F"/>
                    </a:solidFill>
                  </a:tcPr>
                </a:tc>
                <a:tc>
                  <a:txBody>
                    <a:bodyPr/>
                    <a:lstStyle/>
                    <a:p>
                      <a:pPr indent="0" lvl="0" marL="0" rtl="0" algn="ctr">
                        <a:lnSpc>
                          <a:spcPct val="100000"/>
                        </a:lnSpc>
                        <a:spcBef>
                          <a:spcPts val="0"/>
                        </a:spcBef>
                        <a:spcAft>
                          <a:spcPts val="0"/>
                        </a:spcAft>
                        <a:buNone/>
                      </a:pPr>
                      <a:r>
                        <a:rPr b="1" lang="es-ES" sz="1500"/>
                        <a:t>Ap_A</a:t>
                      </a:r>
                      <a:endParaRPr b="1" sz="15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6AA84F"/>
                    </a:solidFill>
                  </a:tcPr>
                </a:tc>
              </a:tr>
              <a:tr h="413425">
                <a:tc>
                  <a:txBody>
                    <a:bodyPr/>
                    <a:lstStyle/>
                    <a:p>
                      <a:pPr indent="0" lvl="0" marL="0" rtl="0" algn="ctr">
                        <a:lnSpc>
                          <a:spcPct val="100000"/>
                        </a:lnSpc>
                        <a:spcBef>
                          <a:spcPts val="0"/>
                        </a:spcBef>
                        <a:spcAft>
                          <a:spcPts val="0"/>
                        </a:spcAft>
                        <a:buNone/>
                      </a:pPr>
                      <a:r>
                        <a:rPr b="1" lang="es-ES" sz="1500"/>
                        <a:t>Apertura (Bajo)</a:t>
                      </a:r>
                      <a:endParaRPr b="1" sz="15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B6D7A8"/>
                    </a:solidFill>
                  </a:tcPr>
                </a:tc>
                <a:tc>
                  <a:txBody>
                    <a:bodyPr/>
                    <a:lstStyle/>
                    <a:p>
                      <a:pPr indent="0" lvl="0" marL="0" rtl="0" algn="ctr">
                        <a:lnSpc>
                          <a:spcPct val="100000"/>
                        </a:lnSpc>
                        <a:spcBef>
                          <a:spcPts val="0"/>
                        </a:spcBef>
                        <a:spcAft>
                          <a:spcPts val="0"/>
                        </a:spcAft>
                        <a:buNone/>
                      </a:pPr>
                      <a:r>
                        <a:rPr lang="es-ES" sz="1500"/>
                        <a:t>Ap_B</a:t>
                      </a:r>
                      <a:endParaRPr sz="15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B6D7A8"/>
                    </a:solidFill>
                  </a:tcPr>
                </a:tc>
              </a:tr>
              <a:tr h="413425">
                <a:tc>
                  <a:txBody>
                    <a:bodyPr/>
                    <a:lstStyle/>
                    <a:p>
                      <a:pPr indent="0" lvl="0" marL="0" rtl="0" algn="ctr">
                        <a:lnSpc>
                          <a:spcPct val="100000"/>
                        </a:lnSpc>
                        <a:spcBef>
                          <a:spcPts val="0"/>
                        </a:spcBef>
                        <a:spcAft>
                          <a:spcPts val="0"/>
                        </a:spcAft>
                        <a:buNone/>
                      </a:pPr>
                      <a:r>
                        <a:rPr b="1" lang="es-ES" sz="1500"/>
                        <a:t>Conciencia (Alto)</a:t>
                      </a:r>
                      <a:endParaRPr b="1" sz="15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83939"/>
                    </a:solidFill>
                  </a:tcPr>
                </a:tc>
                <a:tc>
                  <a:txBody>
                    <a:bodyPr/>
                    <a:lstStyle/>
                    <a:p>
                      <a:pPr indent="0" lvl="0" marL="0" rtl="0" algn="ctr">
                        <a:lnSpc>
                          <a:spcPct val="100000"/>
                        </a:lnSpc>
                        <a:spcBef>
                          <a:spcPts val="0"/>
                        </a:spcBef>
                        <a:spcAft>
                          <a:spcPts val="0"/>
                        </a:spcAft>
                        <a:buNone/>
                      </a:pPr>
                      <a:r>
                        <a:rPr lang="es-ES" sz="1500"/>
                        <a:t>Co_A</a:t>
                      </a:r>
                      <a:endParaRPr sz="15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83939"/>
                    </a:solidFill>
                  </a:tcPr>
                </a:tc>
              </a:tr>
              <a:tr h="413425">
                <a:tc>
                  <a:txBody>
                    <a:bodyPr/>
                    <a:lstStyle/>
                    <a:p>
                      <a:pPr indent="0" lvl="0" marL="0" rtl="0" algn="ctr">
                        <a:lnSpc>
                          <a:spcPct val="100000"/>
                        </a:lnSpc>
                        <a:spcBef>
                          <a:spcPts val="0"/>
                        </a:spcBef>
                        <a:spcAft>
                          <a:spcPts val="0"/>
                        </a:spcAft>
                        <a:buNone/>
                      </a:pPr>
                      <a:r>
                        <a:rPr b="1" lang="es-ES" sz="1500"/>
                        <a:t>Conciencia (Bajo)</a:t>
                      </a:r>
                      <a:endParaRPr b="1" sz="15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EA9999"/>
                    </a:solidFill>
                  </a:tcPr>
                </a:tc>
                <a:tc>
                  <a:txBody>
                    <a:bodyPr/>
                    <a:lstStyle/>
                    <a:p>
                      <a:pPr indent="0" lvl="0" marL="0" rtl="0" algn="ctr">
                        <a:lnSpc>
                          <a:spcPct val="100000"/>
                        </a:lnSpc>
                        <a:spcBef>
                          <a:spcPts val="0"/>
                        </a:spcBef>
                        <a:spcAft>
                          <a:spcPts val="0"/>
                        </a:spcAft>
                        <a:buNone/>
                      </a:pPr>
                      <a:r>
                        <a:rPr lang="es-ES" sz="1500"/>
                        <a:t>Co_B</a:t>
                      </a:r>
                      <a:endParaRPr sz="15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EA9999"/>
                    </a:solidFill>
                  </a:tcPr>
                </a:tc>
              </a:tr>
              <a:tr h="413425">
                <a:tc>
                  <a:txBody>
                    <a:bodyPr/>
                    <a:lstStyle/>
                    <a:p>
                      <a:pPr indent="0" lvl="0" marL="0" rtl="0" algn="ctr">
                        <a:lnSpc>
                          <a:spcPct val="100000"/>
                        </a:lnSpc>
                        <a:spcBef>
                          <a:spcPts val="0"/>
                        </a:spcBef>
                        <a:spcAft>
                          <a:spcPts val="0"/>
                        </a:spcAft>
                        <a:buNone/>
                      </a:pPr>
                      <a:r>
                        <a:rPr b="1" lang="es-ES" sz="1500"/>
                        <a:t>Extraversión (Alto)</a:t>
                      </a:r>
                      <a:endParaRPr b="1" sz="15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3C78D8"/>
                    </a:solidFill>
                  </a:tcPr>
                </a:tc>
                <a:tc>
                  <a:txBody>
                    <a:bodyPr/>
                    <a:lstStyle/>
                    <a:p>
                      <a:pPr indent="0" lvl="0" marL="0" rtl="0" algn="ctr">
                        <a:lnSpc>
                          <a:spcPct val="100000"/>
                        </a:lnSpc>
                        <a:spcBef>
                          <a:spcPts val="0"/>
                        </a:spcBef>
                        <a:spcAft>
                          <a:spcPts val="0"/>
                        </a:spcAft>
                        <a:buNone/>
                      </a:pPr>
                      <a:r>
                        <a:rPr lang="es-ES" sz="1500"/>
                        <a:t>Ex_A</a:t>
                      </a:r>
                      <a:endParaRPr sz="15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3C78D8"/>
                    </a:solidFill>
                  </a:tcPr>
                </a:tc>
              </a:tr>
              <a:tr h="413425">
                <a:tc>
                  <a:txBody>
                    <a:bodyPr/>
                    <a:lstStyle/>
                    <a:p>
                      <a:pPr indent="0" lvl="0" marL="0" rtl="0" algn="ctr">
                        <a:lnSpc>
                          <a:spcPct val="100000"/>
                        </a:lnSpc>
                        <a:spcBef>
                          <a:spcPts val="0"/>
                        </a:spcBef>
                        <a:spcAft>
                          <a:spcPts val="0"/>
                        </a:spcAft>
                        <a:buNone/>
                      </a:pPr>
                      <a:r>
                        <a:rPr b="1" lang="es-ES" sz="1500"/>
                        <a:t>Extraversión (Bajo)</a:t>
                      </a:r>
                      <a:endParaRPr b="1" sz="15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A4C2F4"/>
                    </a:solidFill>
                  </a:tcPr>
                </a:tc>
                <a:tc>
                  <a:txBody>
                    <a:bodyPr/>
                    <a:lstStyle/>
                    <a:p>
                      <a:pPr indent="0" lvl="0" marL="0" rtl="0" algn="ctr">
                        <a:lnSpc>
                          <a:spcPct val="100000"/>
                        </a:lnSpc>
                        <a:spcBef>
                          <a:spcPts val="0"/>
                        </a:spcBef>
                        <a:spcAft>
                          <a:spcPts val="0"/>
                        </a:spcAft>
                        <a:buNone/>
                      </a:pPr>
                      <a:r>
                        <a:rPr lang="es-ES" sz="1500"/>
                        <a:t>Ex_B</a:t>
                      </a:r>
                      <a:endParaRPr sz="15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A4C2F4"/>
                    </a:solidFill>
                  </a:tcPr>
                </a:tc>
              </a:tr>
              <a:tr h="413425">
                <a:tc>
                  <a:txBody>
                    <a:bodyPr/>
                    <a:lstStyle/>
                    <a:p>
                      <a:pPr indent="0" lvl="0" marL="0" rtl="0" algn="ctr">
                        <a:lnSpc>
                          <a:spcPct val="100000"/>
                        </a:lnSpc>
                        <a:spcBef>
                          <a:spcPts val="0"/>
                        </a:spcBef>
                        <a:spcAft>
                          <a:spcPts val="0"/>
                        </a:spcAft>
                        <a:buNone/>
                      </a:pPr>
                      <a:r>
                        <a:rPr b="1" lang="es-ES" sz="1500"/>
                        <a:t>Agradabilidad (Alto)</a:t>
                      </a:r>
                      <a:endParaRPr b="1" sz="15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1C232"/>
                    </a:solidFill>
                  </a:tcPr>
                </a:tc>
                <a:tc>
                  <a:txBody>
                    <a:bodyPr/>
                    <a:lstStyle/>
                    <a:p>
                      <a:pPr indent="0" lvl="0" marL="0" rtl="0" algn="ctr">
                        <a:lnSpc>
                          <a:spcPct val="100000"/>
                        </a:lnSpc>
                        <a:spcBef>
                          <a:spcPts val="0"/>
                        </a:spcBef>
                        <a:spcAft>
                          <a:spcPts val="0"/>
                        </a:spcAft>
                        <a:buNone/>
                      </a:pPr>
                      <a:r>
                        <a:rPr lang="es-ES" sz="1500"/>
                        <a:t>Ag_A</a:t>
                      </a:r>
                      <a:endParaRPr sz="15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1C232"/>
                    </a:solidFill>
                  </a:tcPr>
                </a:tc>
              </a:tr>
              <a:tr h="413425">
                <a:tc>
                  <a:txBody>
                    <a:bodyPr/>
                    <a:lstStyle/>
                    <a:p>
                      <a:pPr indent="0" lvl="0" marL="0" rtl="0" algn="ctr">
                        <a:lnSpc>
                          <a:spcPct val="100000"/>
                        </a:lnSpc>
                        <a:spcBef>
                          <a:spcPts val="0"/>
                        </a:spcBef>
                        <a:spcAft>
                          <a:spcPts val="0"/>
                        </a:spcAft>
                        <a:buNone/>
                      </a:pPr>
                      <a:r>
                        <a:rPr b="1" lang="es-ES" sz="1500"/>
                        <a:t>Agradabilidad (Bajo)</a:t>
                      </a:r>
                      <a:endParaRPr b="1" sz="15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E599"/>
                    </a:solidFill>
                  </a:tcPr>
                </a:tc>
                <a:tc>
                  <a:txBody>
                    <a:bodyPr/>
                    <a:lstStyle/>
                    <a:p>
                      <a:pPr indent="0" lvl="0" marL="0" rtl="0" algn="ctr">
                        <a:lnSpc>
                          <a:spcPct val="100000"/>
                        </a:lnSpc>
                        <a:spcBef>
                          <a:spcPts val="0"/>
                        </a:spcBef>
                        <a:spcAft>
                          <a:spcPts val="0"/>
                        </a:spcAft>
                        <a:buNone/>
                      </a:pPr>
                      <a:r>
                        <a:rPr lang="es-ES" sz="1500"/>
                        <a:t>Ag_B</a:t>
                      </a:r>
                      <a:endParaRPr sz="15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E599"/>
                    </a:solidFill>
                  </a:tcPr>
                </a:tc>
              </a:tr>
              <a:tr h="413425">
                <a:tc>
                  <a:txBody>
                    <a:bodyPr/>
                    <a:lstStyle/>
                    <a:p>
                      <a:pPr indent="0" lvl="0" marL="0" rtl="0" algn="ctr">
                        <a:lnSpc>
                          <a:spcPct val="100000"/>
                        </a:lnSpc>
                        <a:spcBef>
                          <a:spcPts val="0"/>
                        </a:spcBef>
                        <a:spcAft>
                          <a:spcPts val="0"/>
                        </a:spcAft>
                        <a:buNone/>
                      </a:pPr>
                      <a:r>
                        <a:rPr b="1" lang="es-ES" sz="1500"/>
                        <a:t>Neuroticismo (Alto)</a:t>
                      </a:r>
                      <a:endParaRPr b="1" sz="15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A64D79"/>
                    </a:solidFill>
                  </a:tcPr>
                </a:tc>
                <a:tc>
                  <a:txBody>
                    <a:bodyPr/>
                    <a:lstStyle/>
                    <a:p>
                      <a:pPr indent="0" lvl="0" marL="0" rtl="0" algn="ctr">
                        <a:lnSpc>
                          <a:spcPct val="100000"/>
                        </a:lnSpc>
                        <a:spcBef>
                          <a:spcPts val="0"/>
                        </a:spcBef>
                        <a:spcAft>
                          <a:spcPts val="0"/>
                        </a:spcAft>
                        <a:buNone/>
                      </a:pPr>
                      <a:r>
                        <a:rPr lang="es-ES" sz="1500"/>
                        <a:t>Ne_A</a:t>
                      </a:r>
                      <a:endParaRPr sz="15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A64D79"/>
                    </a:solidFill>
                  </a:tcPr>
                </a:tc>
              </a:tr>
              <a:tr h="413425">
                <a:tc>
                  <a:txBody>
                    <a:bodyPr/>
                    <a:lstStyle/>
                    <a:p>
                      <a:pPr indent="0" lvl="0" marL="0" rtl="0" algn="ctr">
                        <a:lnSpc>
                          <a:spcPct val="100000"/>
                        </a:lnSpc>
                        <a:spcBef>
                          <a:spcPts val="0"/>
                        </a:spcBef>
                        <a:spcAft>
                          <a:spcPts val="0"/>
                        </a:spcAft>
                        <a:buNone/>
                      </a:pPr>
                      <a:r>
                        <a:rPr b="1" lang="es-ES" sz="1500"/>
                        <a:t>Neuroticismo (Bajo</a:t>
                      </a:r>
                      <a:endParaRPr b="1" sz="15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D5A6BD"/>
                    </a:solidFill>
                  </a:tcPr>
                </a:tc>
                <a:tc>
                  <a:txBody>
                    <a:bodyPr/>
                    <a:lstStyle/>
                    <a:p>
                      <a:pPr indent="0" lvl="0" marL="0" rtl="0" algn="ctr">
                        <a:lnSpc>
                          <a:spcPct val="100000"/>
                        </a:lnSpc>
                        <a:spcBef>
                          <a:spcPts val="0"/>
                        </a:spcBef>
                        <a:spcAft>
                          <a:spcPts val="0"/>
                        </a:spcAft>
                        <a:buNone/>
                      </a:pPr>
                      <a:r>
                        <a:rPr lang="es-ES" sz="1500"/>
                        <a:t>Ne_B</a:t>
                      </a:r>
                      <a:endParaRPr sz="15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D5A6BD"/>
                    </a:solidFill>
                  </a:tcPr>
                </a:tc>
              </a:tr>
            </a:tbl>
          </a:graphicData>
        </a:graphic>
      </p:graphicFrame>
      <p:sp>
        <p:nvSpPr>
          <p:cNvPr id="255" name="Google Shape;255;gee64c6229f_0_100"/>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e26948c6d3_0_145"/>
          <p:cNvSpPr txBox="1"/>
          <p:nvPr/>
        </p:nvSpPr>
        <p:spPr>
          <a:xfrm>
            <a:off x="381900" y="703675"/>
            <a:ext cx="83802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s-ES" sz="2000">
                <a:solidFill>
                  <a:srgbClr val="0033CC"/>
                </a:solidFill>
                <a:latin typeface="Calibri"/>
                <a:ea typeface="Calibri"/>
                <a:cs typeface="Calibri"/>
                <a:sym typeface="Calibri"/>
              </a:rPr>
              <a:t>Clasificación de las características para cada factor de personalidad</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261" name="Google Shape;261;ge26948c6d3_0_145"/>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graphicFrame>
        <p:nvGraphicFramePr>
          <p:cNvPr id="262" name="Google Shape;262;ge26948c6d3_0_145"/>
          <p:cNvGraphicFramePr/>
          <p:nvPr/>
        </p:nvGraphicFramePr>
        <p:xfrm>
          <a:off x="600163" y="1335675"/>
          <a:ext cx="3000000" cy="3000000"/>
        </p:xfrm>
        <a:graphic>
          <a:graphicData uri="http://schemas.openxmlformats.org/drawingml/2006/table">
            <a:tbl>
              <a:tblPr>
                <a:noFill/>
                <a:tableStyleId>{B4EE5EEC-334B-4D89-889D-CD6522834425}</a:tableStyleId>
              </a:tblPr>
              <a:tblGrid>
                <a:gridCol w="694800"/>
                <a:gridCol w="1460325"/>
                <a:gridCol w="1641975"/>
                <a:gridCol w="1351150"/>
                <a:gridCol w="1564375"/>
                <a:gridCol w="1231025"/>
              </a:tblGrid>
              <a:tr h="374675">
                <a:tc>
                  <a:txBody>
                    <a:bodyPr/>
                    <a:lstStyle/>
                    <a:p>
                      <a:pPr indent="0" lvl="0" marL="0" rtl="0" algn="ctr">
                        <a:lnSpc>
                          <a:spcPct val="115000"/>
                        </a:lnSpc>
                        <a:spcBef>
                          <a:spcPts val="0"/>
                        </a:spcBef>
                        <a:spcAft>
                          <a:spcPts val="0"/>
                        </a:spcAft>
                        <a:buNone/>
                      </a:pPr>
                      <a:r>
                        <a:rPr b="1" lang="es-ES" sz="900"/>
                        <a:t>FFM</a:t>
                      </a:r>
                      <a:endParaRPr b="1" sz="9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l">
                        <a:lnSpc>
                          <a:spcPct val="115000"/>
                        </a:lnSpc>
                        <a:spcBef>
                          <a:spcPts val="0"/>
                        </a:spcBef>
                        <a:spcAft>
                          <a:spcPts val="0"/>
                        </a:spcAft>
                        <a:buNone/>
                      </a:pPr>
                      <a:r>
                        <a:rPr b="1" lang="es-ES" sz="900"/>
                        <a:t>Art. 1 (Khidzir et al., 2019)</a:t>
                      </a:r>
                      <a:endParaRPr b="1" sz="9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l">
                        <a:lnSpc>
                          <a:spcPct val="115000"/>
                        </a:lnSpc>
                        <a:spcBef>
                          <a:spcPts val="0"/>
                        </a:spcBef>
                        <a:spcAft>
                          <a:spcPts val="0"/>
                        </a:spcAft>
                        <a:buNone/>
                      </a:pPr>
                      <a:r>
                        <a:rPr b="1" lang="es-ES" sz="900"/>
                        <a:t>Art. 2 (Feng et al., 2019)</a:t>
                      </a:r>
                      <a:endParaRPr b="1" sz="9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l">
                        <a:lnSpc>
                          <a:spcPct val="115000"/>
                        </a:lnSpc>
                        <a:spcBef>
                          <a:spcPts val="0"/>
                        </a:spcBef>
                        <a:spcAft>
                          <a:spcPts val="0"/>
                        </a:spcAft>
                        <a:buNone/>
                      </a:pPr>
                      <a:r>
                        <a:rPr b="1" lang="es-ES" sz="900"/>
                        <a:t>Art. 3 (Aldawood &amp; Skinner, 2019)</a:t>
                      </a:r>
                      <a:endParaRPr b="1" sz="9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l">
                        <a:lnSpc>
                          <a:spcPct val="115000"/>
                        </a:lnSpc>
                        <a:spcBef>
                          <a:spcPts val="0"/>
                        </a:spcBef>
                        <a:spcAft>
                          <a:spcPts val="0"/>
                        </a:spcAft>
                        <a:buNone/>
                      </a:pPr>
                      <a:r>
                        <a:rPr b="1" lang="es-ES" sz="900"/>
                        <a:t>Art. 4 (Corradini &amp; Nardelli, 2019)</a:t>
                      </a:r>
                      <a:endParaRPr b="1" sz="9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l">
                        <a:lnSpc>
                          <a:spcPct val="115000"/>
                        </a:lnSpc>
                        <a:spcBef>
                          <a:spcPts val="0"/>
                        </a:spcBef>
                        <a:spcAft>
                          <a:spcPts val="0"/>
                        </a:spcAft>
                        <a:buNone/>
                      </a:pPr>
                      <a:r>
                        <a:rPr b="1" lang="es-ES" sz="900"/>
                        <a:t>Art. 5 (Shaabany &amp; Anderl, 2019)</a:t>
                      </a:r>
                      <a:endParaRPr b="1" sz="9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r>
              <a:tr h="877550">
                <a:tc>
                  <a:txBody>
                    <a:bodyPr/>
                    <a:lstStyle/>
                    <a:p>
                      <a:pPr indent="0" lvl="0" marL="0" rtl="0" algn="ctr">
                        <a:lnSpc>
                          <a:spcPct val="115000"/>
                        </a:lnSpc>
                        <a:spcBef>
                          <a:spcPts val="0"/>
                        </a:spcBef>
                        <a:spcAft>
                          <a:spcPts val="0"/>
                        </a:spcAft>
                        <a:buNone/>
                      </a:pPr>
                      <a:r>
                        <a:rPr b="1" lang="es-ES" sz="900"/>
                        <a:t>Ap_A</a:t>
                      </a:r>
                      <a:endParaRPr b="1" sz="9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AA84F"/>
                    </a:solidFill>
                  </a:tcPr>
                </a:tc>
                <a:tc>
                  <a:txBody>
                    <a:bodyPr/>
                    <a:lstStyle/>
                    <a:p>
                      <a:pPr indent="0" lvl="0" marL="0" rtl="0" algn="l">
                        <a:lnSpc>
                          <a:spcPct val="115000"/>
                        </a:lnSpc>
                        <a:spcBef>
                          <a:spcPts val="0"/>
                        </a:spcBef>
                        <a:spcAft>
                          <a:spcPts val="0"/>
                        </a:spcAft>
                        <a:buNone/>
                      </a:pPr>
                      <a:r>
                        <a:rPr lang="es-ES" sz="900"/>
                        <a:t>Mantienen buenas </a:t>
                      </a:r>
                      <a:r>
                        <a:rPr lang="es-ES" sz="900"/>
                        <a:t>prácticas</a:t>
                      </a:r>
                      <a:r>
                        <a:rPr lang="es-ES" sz="900"/>
                        <a:t> de seguridad</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83939"/>
                    </a:solidFill>
                  </a:tcPr>
                </a:tc>
                <a:tc>
                  <a:txBody>
                    <a:bodyPr/>
                    <a:lstStyle/>
                    <a:p>
                      <a:pPr indent="0" lvl="0" marL="0" rtl="0" algn="l">
                        <a:lnSpc>
                          <a:spcPct val="115000"/>
                        </a:lnSpc>
                        <a:spcBef>
                          <a:spcPts val="0"/>
                        </a:spcBef>
                        <a:spcAft>
                          <a:spcPts val="0"/>
                        </a:spcAft>
                        <a:buNone/>
                      </a:pPr>
                      <a:r>
                        <a:rPr lang="es-ES" sz="900"/>
                        <a:t>Nivel de actividad (comportamiento activo en redes sociales, Si un usuario publica, reenvía, comenta o le gusta una publicación)</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AA84F"/>
                    </a:solidFill>
                  </a:tcPr>
                </a:tc>
                <a:tc>
                  <a:txBody>
                    <a:bodyPr/>
                    <a:lstStyle/>
                    <a:p>
                      <a:pPr indent="0" lvl="0" marL="0" rtl="0" algn="l">
                        <a:lnSpc>
                          <a:spcPct val="115000"/>
                        </a:lnSpc>
                        <a:spcBef>
                          <a:spcPts val="0"/>
                        </a:spcBef>
                        <a:spcAft>
                          <a:spcPts val="0"/>
                        </a:spcAft>
                        <a:buNone/>
                      </a:pPr>
                      <a:r>
                        <a:rPr lang="es-ES" sz="900"/>
                        <a:t>Culpa moral obligatoria</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1C232"/>
                    </a:solidFill>
                  </a:tcPr>
                </a:tc>
                <a:tc>
                  <a:txBody>
                    <a:bodyPr/>
                    <a:lstStyle/>
                    <a:p>
                      <a:pPr indent="0" lvl="0" marL="0" rtl="0" algn="l">
                        <a:lnSpc>
                          <a:spcPct val="115000"/>
                        </a:lnSpc>
                        <a:spcBef>
                          <a:spcPts val="0"/>
                        </a:spcBef>
                        <a:spcAft>
                          <a:spcPts val="0"/>
                        </a:spcAft>
                        <a:buNone/>
                      </a:pPr>
                      <a:r>
                        <a:rPr lang="es-ES" sz="900"/>
                        <a:t>Actitud (positivo, proactivo, responsable, colaborador)</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83939"/>
                    </a:solidFill>
                  </a:tcPr>
                </a:tc>
                <a:tc>
                  <a:txBody>
                    <a:bodyPr/>
                    <a:lstStyle/>
                    <a:p>
                      <a:pPr indent="0" lvl="0" marL="0" rtl="0" algn="l">
                        <a:lnSpc>
                          <a:spcPct val="115000"/>
                        </a:lnSpc>
                        <a:spcBef>
                          <a:spcPts val="0"/>
                        </a:spcBef>
                        <a:spcAft>
                          <a:spcPts val="0"/>
                        </a:spcAft>
                        <a:buNone/>
                      </a:pPr>
                      <a:r>
                        <a:rPr lang="es-ES" sz="900"/>
                        <a:t>Falta de conocimiento o ignorancia</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r>
              <a:tr h="713450">
                <a:tc>
                  <a:txBody>
                    <a:bodyPr/>
                    <a:lstStyle/>
                    <a:p>
                      <a:pPr indent="0" lvl="0" marL="0" rtl="0" algn="ctr">
                        <a:lnSpc>
                          <a:spcPct val="115000"/>
                        </a:lnSpc>
                        <a:spcBef>
                          <a:spcPts val="0"/>
                        </a:spcBef>
                        <a:spcAft>
                          <a:spcPts val="0"/>
                        </a:spcAft>
                        <a:buNone/>
                      </a:pPr>
                      <a:r>
                        <a:rPr b="1" lang="es-ES" sz="900"/>
                        <a:t>Ap_B</a:t>
                      </a:r>
                      <a:endParaRPr b="1" sz="9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rtl="0" algn="l">
                        <a:lnSpc>
                          <a:spcPct val="115000"/>
                        </a:lnSpc>
                        <a:spcBef>
                          <a:spcPts val="0"/>
                        </a:spcBef>
                        <a:spcAft>
                          <a:spcPts val="0"/>
                        </a:spcAft>
                        <a:buNone/>
                      </a:pPr>
                      <a:r>
                        <a:rPr lang="es-ES" sz="900"/>
                        <a:t>Regirse a las normas o protocolos establecidos reduce el riesgo de ser </a:t>
                      </a:r>
                      <a:r>
                        <a:rPr lang="es-ES" sz="900"/>
                        <a:t>víctima</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83939"/>
                    </a:solidFill>
                  </a:tcPr>
                </a:tc>
                <a:tc>
                  <a:txBody>
                    <a:bodyPr/>
                    <a:lstStyle/>
                    <a:p>
                      <a:pPr indent="0" lvl="0" marL="0" rtl="0" algn="l">
                        <a:lnSpc>
                          <a:spcPct val="115000"/>
                        </a:lnSpc>
                        <a:spcBef>
                          <a:spcPts val="0"/>
                        </a:spcBef>
                        <a:spcAft>
                          <a:spcPts val="0"/>
                        </a:spcAft>
                        <a:buNone/>
                      </a:pPr>
                      <a:r>
                        <a:rPr lang="es-ES" sz="900"/>
                        <a:t>Comportamientos interactivos ( Si el usuario interactúa con otros usuarios)</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1C232"/>
                    </a:solidFill>
                  </a:tcPr>
                </a:tc>
                <a:tc>
                  <a:txBody>
                    <a:bodyPr/>
                    <a:lstStyle/>
                    <a:p>
                      <a:pPr indent="0" lvl="0" marL="0" rtl="0" algn="l">
                        <a:lnSpc>
                          <a:spcPct val="115000"/>
                        </a:lnSpc>
                        <a:spcBef>
                          <a:spcPts val="0"/>
                        </a:spcBef>
                        <a:spcAft>
                          <a:spcPts val="0"/>
                        </a:spcAft>
                        <a:buNone/>
                      </a:pPr>
                      <a:r>
                        <a:rPr lang="es-ES" sz="900"/>
                        <a:t>Emociones intimidantes (ansiedad, ira, vulnerabilidad o depresión)</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4D79"/>
                    </a:solidFill>
                  </a:tcPr>
                </a:tc>
                <a:tc>
                  <a:txBody>
                    <a:bodyPr/>
                    <a:lstStyle/>
                    <a:p>
                      <a:pPr indent="0" lvl="0" marL="0" rtl="0" algn="l">
                        <a:lnSpc>
                          <a:spcPct val="115000"/>
                        </a:lnSpc>
                        <a:spcBef>
                          <a:spcPts val="0"/>
                        </a:spcBef>
                        <a:spcAft>
                          <a:spcPts val="0"/>
                        </a:spcAft>
                        <a:buNone/>
                      </a:pPr>
                      <a:r>
                        <a:rPr lang="es-ES" sz="900"/>
                        <a:t>Relación (comunicación, cooperación, compartir. Tener buenas relaciones.)</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1C232"/>
                    </a:solidFill>
                  </a:tcPr>
                </a:tc>
                <a:tc>
                  <a:txBody>
                    <a:bodyPr/>
                    <a:lstStyle/>
                    <a:p>
                      <a:pPr indent="0" lvl="0" marL="0" rtl="0" algn="l">
                        <a:lnSpc>
                          <a:spcPct val="115000"/>
                        </a:lnSpc>
                        <a:spcBef>
                          <a:spcPts val="0"/>
                        </a:spcBef>
                        <a:spcAft>
                          <a:spcPts val="0"/>
                        </a:spcAft>
                        <a:buNone/>
                      </a:pPr>
                      <a:r>
                        <a:rPr lang="es-ES" sz="900"/>
                        <a:t>La curiosidad</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AA84F"/>
                    </a:solidFill>
                  </a:tcPr>
                </a:tc>
              </a:tr>
              <a:tr h="378775">
                <a:tc>
                  <a:txBody>
                    <a:bodyPr/>
                    <a:lstStyle/>
                    <a:p>
                      <a:pPr indent="0" lvl="0" marL="0" rtl="0" algn="ctr">
                        <a:lnSpc>
                          <a:spcPct val="115000"/>
                        </a:lnSpc>
                        <a:spcBef>
                          <a:spcPts val="0"/>
                        </a:spcBef>
                        <a:spcAft>
                          <a:spcPts val="0"/>
                        </a:spcAft>
                        <a:buNone/>
                      </a:pPr>
                      <a:r>
                        <a:rPr b="1" lang="es-ES" sz="900"/>
                        <a:t>Co_A</a:t>
                      </a:r>
                      <a:endParaRPr b="1" sz="9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83939"/>
                    </a:solidFill>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900"/>
                        <a:t>Relaciones sociales de confianza</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1C232"/>
                    </a:solidFill>
                  </a:tcPr>
                </a:tc>
                <a:tc>
                  <a:txBody>
                    <a:bodyPr/>
                    <a:lstStyle/>
                    <a:p>
                      <a:pPr indent="0" lvl="0" marL="0" rtl="0" algn="l">
                        <a:lnSpc>
                          <a:spcPct val="115000"/>
                        </a:lnSpc>
                        <a:spcBef>
                          <a:spcPts val="0"/>
                        </a:spcBef>
                        <a:spcAft>
                          <a:spcPts val="0"/>
                        </a:spcAft>
                        <a:buNone/>
                      </a:pPr>
                      <a:r>
                        <a:rPr lang="es-ES" sz="900"/>
                        <a:t>Naturaleza de confianza</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1C232"/>
                    </a:solidFill>
                  </a:tcPr>
                </a:tc>
                <a:tc>
                  <a:txBody>
                    <a:bodyPr/>
                    <a:lstStyle/>
                    <a:p>
                      <a:pPr indent="0" lvl="0" marL="0" rtl="0" algn="l">
                        <a:lnSpc>
                          <a:spcPct val="115000"/>
                        </a:lnSpc>
                        <a:spcBef>
                          <a:spcPts val="0"/>
                        </a:spcBef>
                        <a:spcAft>
                          <a:spcPts val="0"/>
                        </a:spcAft>
                        <a:buNone/>
                      </a:pPr>
                      <a:r>
                        <a:rPr lang="es-ES" sz="900"/>
                        <a:t>Comportamiento (equidad, responsabilidad)</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83939"/>
                    </a:solidFill>
                  </a:tcPr>
                </a:tc>
                <a:tc>
                  <a:txBody>
                    <a:bodyPr/>
                    <a:lstStyle/>
                    <a:p>
                      <a:pPr indent="0" lvl="0" marL="0" rtl="0" algn="l">
                        <a:lnSpc>
                          <a:spcPct val="115000"/>
                        </a:lnSpc>
                        <a:spcBef>
                          <a:spcPts val="0"/>
                        </a:spcBef>
                        <a:spcAft>
                          <a:spcPts val="0"/>
                        </a:spcAft>
                        <a:buNone/>
                      </a:pPr>
                      <a:r>
                        <a:rPr lang="es-ES" sz="900"/>
                        <a:t>El miedo a meterse en problemas</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r>
              <a:tr h="374675">
                <a:tc>
                  <a:txBody>
                    <a:bodyPr/>
                    <a:lstStyle/>
                    <a:p>
                      <a:pPr indent="0" lvl="0" marL="0" rtl="0" algn="ctr">
                        <a:lnSpc>
                          <a:spcPct val="115000"/>
                        </a:lnSpc>
                        <a:spcBef>
                          <a:spcPts val="0"/>
                        </a:spcBef>
                        <a:spcAft>
                          <a:spcPts val="0"/>
                        </a:spcAft>
                        <a:buNone/>
                      </a:pPr>
                      <a:r>
                        <a:rPr b="1" lang="es-ES" sz="900"/>
                        <a:t>Co_B</a:t>
                      </a:r>
                      <a:endParaRPr b="1" sz="9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900"/>
                        <a:t>Círculos</a:t>
                      </a:r>
                      <a:r>
                        <a:rPr lang="es-ES" sz="900"/>
                        <a:t> sociales</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1C232"/>
                    </a:solidFill>
                  </a:tcPr>
                </a:tc>
                <a:tc>
                  <a:txBody>
                    <a:bodyPr/>
                    <a:lstStyle/>
                    <a:p>
                      <a:pPr indent="0" lvl="0" marL="0" rtl="0" algn="l">
                        <a:lnSpc>
                          <a:spcPct val="115000"/>
                        </a:lnSpc>
                        <a:spcBef>
                          <a:spcPts val="0"/>
                        </a:spcBef>
                        <a:spcAft>
                          <a:spcPts val="0"/>
                        </a:spcAft>
                        <a:buNone/>
                      </a:pPr>
                      <a:r>
                        <a:rPr lang="es-ES" sz="900"/>
                        <a:t>Falta de interés</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A9999"/>
                    </a:solidFill>
                  </a:tcPr>
                </a:tc>
                <a:tc>
                  <a:txBody>
                    <a:bodyPr/>
                    <a:lstStyle/>
                    <a:p>
                      <a:pPr indent="0" lvl="0" marL="0" rtl="0" algn="l">
                        <a:lnSpc>
                          <a:spcPct val="115000"/>
                        </a:lnSpc>
                        <a:spcBef>
                          <a:spcPts val="0"/>
                        </a:spcBef>
                        <a:spcAft>
                          <a:spcPts val="0"/>
                        </a:spcAft>
                        <a:buNone/>
                      </a:pPr>
                      <a:r>
                        <a:rPr lang="es-ES" sz="900"/>
                        <a:t>Percepción del riesgo</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rtl="0" algn="l">
                        <a:lnSpc>
                          <a:spcPct val="115000"/>
                        </a:lnSpc>
                        <a:spcBef>
                          <a:spcPts val="0"/>
                        </a:spcBef>
                        <a:spcAft>
                          <a:spcPts val="0"/>
                        </a:spcAft>
                        <a:buNone/>
                      </a:pPr>
                      <a:r>
                        <a:rPr lang="es-ES" sz="900"/>
                        <a:t>La disposición a ayudar</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1C232"/>
                    </a:solidFill>
                  </a:tcPr>
                </a:tc>
              </a:tr>
              <a:tr h="374675">
                <a:tc>
                  <a:txBody>
                    <a:bodyPr/>
                    <a:lstStyle/>
                    <a:p>
                      <a:pPr indent="0" lvl="0" marL="0" rtl="0" algn="ctr">
                        <a:lnSpc>
                          <a:spcPct val="115000"/>
                        </a:lnSpc>
                        <a:spcBef>
                          <a:spcPts val="0"/>
                        </a:spcBef>
                        <a:spcAft>
                          <a:spcPts val="0"/>
                        </a:spcAft>
                        <a:buNone/>
                      </a:pPr>
                      <a:r>
                        <a:rPr b="1" lang="es-ES" sz="900"/>
                        <a:t>Ex_A</a:t>
                      </a:r>
                      <a:endParaRPr b="1" sz="9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900"/>
                        <a:t>Preferencias obvias del usuario</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C78D8"/>
                    </a:solidFill>
                  </a:tcPr>
                </a:tc>
                <a:tc>
                  <a:txBody>
                    <a:bodyPr/>
                    <a:lstStyle/>
                    <a:p>
                      <a:pPr indent="0" lvl="0" marL="0" rtl="0" algn="l">
                        <a:lnSpc>
                          <a:spcPct val="115000"/>
                        </a:lnSpc>
                        <a:spcBef>
                          <a:spcPts val="0"/>
                        </a:spcBef>
                        <a:spcAft>
                          <a:spcPts val="0"/>
                        </a:spcAft>
                        <a:buNone/>
                      </a:pPr>
                      <a:r>
                        <a:rPr lang="es-ES" sz="900"/>
                        <a:t>Falta de conciencia</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A9999"/>
                    </a:solidFill>
                  </a:tcPr>
                </a:tc>
                <a:tc>
                  <a:txBody>
                    <a:bodyPr/>
                    <a:lstStyle/>
                    <a:p>
                      <a:pPr indent="0" lvl="0" marL="0" rtl="0" algn="l">
                        <a:lnSpc>
                          <a:spcPct val="115000"/>
                        </a:lnSpc>
                        <a:spcBef>
                          <a:spcPts val="0"/>
                        </a:spcBef>
                        <a:spcAft>
                          <a:spcPts val="0"/>
                        </a:spcAft>
                        <a:buNone/>
                      </a:pPr>
                      <a:r>
                        <a:rPr lang="es-ES" sz="900"/>
                        <a:t>Confianza (reciprocidad , confiabilidad)</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1C232"/>
                    </a:solidFill>
                  </a:tcPr>
                </a:tc>
                <a:tc>
                  <a:txBody>
                    <a:bodyPr/>
                    <a:lstStyle/>
                    <a:p>
                      <a:pPr indent="0" lvl="0" marL="0" rtl="0" algn="l">
                        <a:lnSpc>
                          <a:spcPct val="115000"/>
                        </a:lnSpc>
                        <a:spcBef>
                          <a:spcPts val="0"/>
                        </a:spcBef>
                        <a:spcAft>
                          <a:spcPts val="0"/>
                        </a:spcAft>
                        <a:buNone/>
                      </a:pPr>
                      <a:r>
                        <a:rPr lang="es-ES" sz="900"/>
                        <a:t>La tendencia a confiar en los demás</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1C232"/>
                    </a:solidFill>
                  </a:tcPr>
                </a:tc>
              </a:tr>
              <a:tr h="293550">
                <a:tc>
                  <a:txBody>
                    <a:bodyPr/>
                    <a:lstStyle/>
                    <a:p>
                      <a:pPr indent="0" lvl="0" marL="0" rtl="0" algn="ctr">
                        <a:lnSpc>
                          <a:spcPct val="115000"/>
                        </a:lnSpc>
                        <a:spcBef>
                          <a:spcPts val="0"/>
                        </a:spcBef>
                        <a:spcAft>
                          <a:spcPts val="0"/>
                        </a:spcAft>
                        <a:buNone/>
                      </a:pPr>
                      <a:r>
                        <a:rPr b="1" lang="es-ES" sz="900"/>
                        <a:t>Ex_B</a:t>
                      </a:r>
                      <a:endParaRPr b="1" sz="9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4C2F4"/>
                    </a:solidFill>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09175">
                <a:tc>
                  <a:txBody>
                    <a:bodyPr/>
                    <a:lstStyle/>
                    <a:p>
                      <a:pPr indent="0" lvl="0" marL="0" rtl="0" algn="ctr">
                        <a:lnSpc>
                          <a:spcPct val="115000"/>
                        </a:lnSpc>
                        <a:spcBef>
                          <a:spcPts val="0"/>
                        </a:spcBef>
                        <a:spcAft>
                          <a:spcPts val="0"/>
                        </a:spcAft>
                        <a:buNone/>
                      </a:pPr>
                      <a:r>
                        <a:rPr b="1" lang="es-ES" sz="900"/>
                        <a:t>Ag_A</a:t>
                      </a:r>
                      <a:endParaRPr b="1" sz="9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1C232"/>
                    </a:solidFill>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8750">
                <a:tc>
                  <a:txBody>
                    <a:bodyPr/>
                    <a:lstStyle/>
                    <a:p>
                      <a:pPr indent="0" lvl="0" marL="0" rtl="0" algn="ctr">
                        <a:lnSpc>
                          <a:spcPct val="115000"/>
                        </a:lnSpc>
                        <a:spcBef>
                          <a:spcPts val="0"/>
                        </a:spcBef>
                        <a:spcAft>
                          <a:spcPts val="0"/>
                        </a:spcAft>
                        <a:buNone/>
                      </a:pPr>
                      <a:r>
                        <a:rPr b="1" lang="es-ES" sz="900"/>
                        <a:t>Ag_B</a:t>
                      </a:r>
                      <a:endParaRPr b="1" sz="9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8725">
                <a:tc>
                  <a:txBody>
                    <a:bodyPr/>
                    <a:lstStyle/>
                    <a:p>
                      <a:pPr indent="0" lvl="0" marL="0" rtl="0" algn="ctr">
                        <a:lnSpc>
                          <a:spcPct val="115000"/>
                        </a:lnSpc>
                        <a:spcBef>
                          <a:spcPts val="0"/>
                        </a:spcBef>
                        <a:spcAft>
                          <a:spcPts val="0"/>
                        </a:spcAft>
                        <a:buNone/>
                      </a:pPr>
                      <a:r>
                        <a:rPr b="1" lang="es-ES" sz="900"/>
                        <a:t>Ne_A</a:t>
                      </a:r>
                      <a:endParaRPr b="1" sz="9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4D79"/>
                    </a:solidFill>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83700">
                <a:tc>
                  <a:txBody>
                    <a:bodyPr/>
                    <a:lstStyle/>
                    <a:p>
                      <a:pPr indent="0" lvl="0" marL="0" rtl="0" algn="ctr">
                        <a:lnSpc>
                          <a:spcPct val="115000"/>
                        </a:lnSpc>
                        <a:spcBef>
                          <a:spcPts val="0"/>
                        </a:spcBef>
                        <a:spcAft>
                          <a:spcPts val="0"/>
                        </a:spcAft>
                        <a:buNone/>
                      </a:pPr>
                      <a:r>
                        <a:rPr b="1" lang="es-ES" sz="900"/>
                        <a:t>Ne_B</a:t>
                      </a:r>
                      <a:endParaRPr b="1" sz="9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5A6BD"/>
                    </a:solidFill>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63" name="Google Shape;263;ge26948c6d3_0_145"/>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e3181678d0_0_1007"/>
          <p:cNvSpPr txBox="1"/>
          <p:nvPr/>
        </p:nvSpPr>
        <p:spPr>
          <a:xfrm>
            <a:off x="395525" y="692150"/>
            <a:ext cx="84246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es-ES" sz="2000" u="none" cap="none" strike="noStrike">
                <a:solidFill>
                  <a:srgbClr val="0033CC"/>
                </a:solidFill>
                <a:latin typeface="Calibri"/>
                <a:ea typeface="Calibri"/>
                <a:cs typeface="Calibri"/>
                <a:sym typeface="Calibri"/>
              </a:rPr>
              <a:t>Contenido</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68" name="Google Shape;68;ge3181678d0_0_1007"/>
          <p:cNvSpPr txBox="1"/>
          <p:nvPr/>
        </p:nvSpPr>
        <p:spPr>
          <a:xfrm>
            <a:off x="1038450" y="1426925"/>
            <a:ext cx="7067100" cy="3966000"/>
          </a:xfrm>
          <a:prstGeom prst="rect">
            <a:avLst/>
          </a:prstGeom>
          <a:noFill/>
          <a:ln>
            <a:noFill/>
          </a:ln>
        </p:spPr>
        <p:txBody>
          <a:bodyPr anchorCtr="0" anchor="t" bIns="45700" lIns="91425" spcFirstLastPara="1" rIns="91425" wrap="square" tIns="45700">
            <a:noAutofit/>
          </a:bodyPr>
          <a:lstStyle/>
          <a:p>
            <a:pPr indent="-381000" lvl="0" marL="457200" marR="0" rtl="0" algn="just">
              <a:lnSpc>
                <a:spcPct val="115000"/>
              </a:lnSpc>
              <a:spcBef>
                <a:spcPts val="0"/>
              </a:spcBef>
              <a:spcAft>
                <a:spcPts val="0"/>
              </a:spcAft>
              <a:buClr>
                <a:schemeClr val="dk1"/>
              </a:buClr>
              <a:buSzPts val="2400"/>
              <a:buFont typeface="Arial"/>
              <a:buChar char="●"/>
            </a:pPr>
            <a:r>
              <a:rPr b="0" i="0" lang="es-ES" sz="2400" u="none" cap="none" strike="noStrike">
                <a:solidFill>
                  <a:schemeClr val="dk1"/>
                </a:solidFill>
                <a:latin typeface="Arial"/>
                <a:ea typeface="Arial"/>
                <a:cs typeface="Arial"/>
                <a:sym typeface="Arial"/>
              </a:rPr>
              <a:t>Antecedentes</a:t>
            </a:r>
            <a:endParaRPr b="0" i="0" sz="2400" u="none" cap="none" strike="noStrike">
              <a:solidFill>
                <a:schemeClr val="dk1"/>
              </a:solidFill>
              <a:latin typeface="Arial"/>
              <a:ea typeface="Arial"/>
              <a:cs typeface="Arial"/>
              <a:sym typeface="Arial"/>
            </a:endParaRPr>
          </a:p>
          <a:p>
            <a:pPr indent="-381000" lvl="0" marL="457200" marR="0" rtl="0" algn="just">
              <a:lnSpc>
                <a:spcPct val="115000"/>
              </a:lnSpc>
              <a:spcBef>
                <a:spcPts val="0"/>
              </a:spcBef>
              <a:spcAft>
                <a:spcPts val="0"/>
              </a:spcAft>
              <a:buClr>
                <a:schemeClr val="dk1"/>
              </a:buClr>
              <a:buSzPts val="2400"/>
              <a:buFont typeface="Arial"/>
              <a:buChar char="●"/>
            </a:pPr>
            <a:r>
              <a:rPr b="0" i="0" lang="es-ES" sz="2400" u="none" cap="none" strike="noStrike">
                <a:solidFill>
                  <a:schemeClr val="dk1"/>
                </a:solidFill>
                <a:latin typeface="Arial"/>
                <a:ea typeface="Arial"/>
                <a:cs typeface="Arial"/>
                <a:sym typeface="Arial"/>
              </a:rPr>
              <a:t>Objetivos</a:t>
            </a:r>
            <a:endParaRPr b="0" i="0" sz="2400" u="none" cap="none" strike="noStrike">
              <a:solidFill>
                <a:schemeClr val="dk1"/>
              </a:solidFill>
              <a:latin typeface="Arial"/>
              <a:ea typeface="Arial"/>
              <a:cs typeface="Arial"/>
              <a:sym typeface="Arial"/>
            </a:endParaRPr>
          </a:p>
          <a:p>
            <a:pPr indent="-381000" lvl="1" marL="914400" marR="0" rtl="0" algn="just">
              <a:lnSpc>
                <a:spcPct val="115000"/>
              </a:lnSpc>
              <a:spcBef>
                <a:spcPts val="0"/>
              </a:spcBef>
              <a:spcAft>
                <a:spcPts val="0"/>
              </a:spcAft>
              <a:buClr>
                <a:schemeClr val="dk1"/>
              </a:buClr>
              <a:buSzPts val="2400"/>
              <a:buFont typeface="Arial"/>
              <a:buChar char="○"/>
            </a:pPr>
            <a:r>
              <a:rPr b="0" i="0" lang="es-ES" sz="2400" u="none" cap="none" strike="noStrike">
                <a:solidFill>
                  <a:schemeClr val="dk1"/>
                </a:solidFill>
                <a:latin typeface="Arial"/>
                <a:ea typeface="Arial"/>
                <a:cs typeface="Arial"/>
                <a:sym typeface="Arial"/>
              </a:rPr>
              <a:t>Objetivo General</a:t>
            </a:r>
            <a:endParaRPr b="0" i="0" sz="2400" u="none" cap="none" strike="noStrike">
              <a:solidFill>
                <a:schemeClr val="dk1"/>
              </a:solidFill>
              <a:latin typeface="Arial"/>
              <a:ea typeface="Arial"/>
              <a:cs typeface="Arial"/>
              <a:sym typeface="Arial"/>
            </a:endParaRPr>
          </a:p>
          <a:p>
            <a:pPr indent="-381000" lvl="1" marL="914400" marR="0" rtl="0" algn="just">
              <a:lnSpc>
                <a:spcPct val="115000"/>
              </a:lnSpc>
              <a:spcBef>
                <a:spcPts val="0"/>
              </a:spcBef>
              <a:spcAft>
                <a:spcPts val="0"/>
              </a:spcAft>
              <a:buClr>
                <a:schemeClr val="dk1"/>
              </a:buClr>
              <a:buSzPts val="2400"/>
              <a:buFont typeface="Arial"/>
              <a:buChar char="○"/>
            </a:pPr>
            <a:r>
              <a:rPr b="0" i="0" lang="es-ES" sz="2400" u="none" cap="none" strike="noStrike">
                <a:solidFill>
                  <a:schemeClr val="dk1"/>
                </a:solidFill>
                <a:latin typeface="Arial"/>
                <a:ea typeface="Arial"/>
                <a:cs typeface="Arial"/>
                <a:sym typeface="Arial"/>
              </a:rPr>
              <a:t>Objetivos Específicos</a:t>
            </a:r>
            <a:endParaRPr b="0" i="0" sz="2400" u="none" cap="none" strike="noStrike">
              <a:solidFill>
                <a:schemeClr val="dk1"/>
              </a:solidFill>
              <a:latin typeface="Arial"/>
              <a:ea typeface="Arial"/>
              <a:cs typeface="Arial"/>
              <a:sym typeface="Arial"/>
            </a:endParaRPr>
          </a:p>
          <a:p>
            <a:pPr indent="-381000" lvl="0" marL="457200" marR="0" rtl="0" algn="just">
              <a:lnSpc>
                <a:spcPct val="115000"/>
              </a:lnSpc>
              <a:spcBef>
                <a:spcPts val="0"/>
              </a:spcBef>
              <a:spcAft>
                <a:spcPts val="0"/>
              </a:spcAft>
              <a:buClr>
                <a:schemeClr val="dk1"/>
              </a:buClr>
              <a:buSzPts val="2400"/>
              <a:buFont typeface="Arial"/>
              <a:buChar char="●"/>
            </a:pPr>
            <a:r>
              <a:rPr b="0" i="0" lang="es-ES" sz="2400" u="none" cap="none" strike="noStrike">
                <a:solidFill>
                  <a:schemeClr val="dk1"/>
                </a:solidFill>
                <a:latin typeface="Arial"/>
                <a:ea typeface="Arial"/>
                <a:cs typeface="Arial"/>
                <a:sym typeface="Arial"/>
              </a:rPr>
              <a:t>Marco Teórico</a:t>
            </a:r>
            <a:endParaRPr b="0" i="0" sz="2400" u="none" cap="none" strike="noStrike">
              <a:solidFill>
                <a:schemeClr val="dk1"/>
              </a:solidFill>
              <a:latin typeface="Arial"/>
              <a:ea typeface="Arial"/>
              <a:cs typeface="Arial"/>
              <a:sym typeface="Arial"/>
            </a:endParaRPr>
          </a:p>
          <a:p>
            <a:pPr indent="-381000" lvl="0" marL="457200" marR="0" rtl="0" algn="just">
              <a:lnSpc>
                <a:spcPct val="115000"/>
              </a:lnSpc>
              <a:spcBef>
                <a:spcPts val="0"/>
              </a:spcBef>
              <a:spcAft>
                <a:spcPts val="0"/>
              </a:spcAft>
              <a:buClr>
                <a:schemeClr val="dk1"/>
              </a:buClr>
              <a:buSzPts val="2400"/>
              <a:buFont typeface="Arial"/>
              <a:buChar char="●"/>
            </a:pPr>
            <a:r>
              <a:rPr b="0" i="0" lang="es-ES" sz="2400" u="none" cap="none" strike="noStrike">
                <a:solidFill>
                  <a:schemeClr val="dk1"/>
                </a:solidFill>
                <a:latin typeface="Arial"/>
                <a:ea typeface="Arial"/>
                <a:cs typeface="Arial"/>
                <a:sym typeface="Arial"/>
              </a:rPr>
              <a:t>Metodología </a:t>
            </a:r>
            <a:endParaRPr b="0" i="0" sz="2400" u="none" cap="none" strike="noStrike">
              <a:solidFill>
                <a:schemeClr val="dk1"/>
              </a:solidFill>
              <a:latin typeface="Arial"/>
              <a:ea typeface="Arial"/>
              <a:cs typeface="Arial"/>
              <a:sym typeface="Arial"/>
            </a:endParaRPr>
          </a:p>
          <a:p>
            <a:pPr indent="-381000" lvl="0" marL="457200" marR="0" rtl="0" algn="just">
              <a:lnSpc>
                <a:spcPct val="115000"/>
              </a:lnSpc>
              <a:spcBef>
                <a:spcPts val="0"/>
              </a:spcBef>
              <a:spcAft>
                <a:spcPts val="0"/>
              </a:spcAft>
              <a:buClr>
                <a:schemeClr val="dk1"/>
              </a:buClr>
              <a:buSzPts val="2400"/>
              <a:buFont typeface="Arial"/>
              <a:buChar char="●"/>
            </a:pPr>
            <a:r>
              <a:rPr b="0" i="0" lang="es-ES" sz="2400" u="none" cap="none" strike="noStrike">
                <a:solidFill>
                  <a:schemeClr val="dk1"/>
                </a:solidFill>
                <a:latin typeface="Arial"/>
                <a:ea typeface="Arial"/>
                <a:cs typeface="Arial"/>
                <a:sym typeface="Arial"/>
              </a:rPr>
              <a:t>Resultados</a:t>
            </a:r>
            <a:endParaRPr b="0" i="0" sz="2400" u="none" cap="none" strike="noStrike">
              <a:solidFill>
                <a:schemeClr val="dk1"/>
              </a:solidFill>
              <a:latin typeface="Arial"/>
              <a:ea typeface="Arial"/>
              <a:cs typeface="Arial"/>
              <a:sym typeface="Arial"/>
            </a:endParaRPr>
          </a:p>
          <a:p>
            <a:pPr indent="-381000" lvl="0" marL="457200" marR="0" rtl="0" algn="just">
              <a:lnSpc>
                <a:spcPct val="115000"/>
              </a:lnSpc>
              <a:spcBef>
                <a:spcPts val="0"/>
              </a:spcBef>
              <a:spcAft>
                <a:spcPts val="0"/>
              </a:spcAft>
              <a:buClr>
                <a:schemeClr val="dk1"/>
              </a:buClr>
              <a:buSzPts val="2400"/>
              <a:buFont typeface="Arial"/>
              <a:buChar char="●"/>
            </a:pPr>
            <a:r>
              <a:rPr b="0" i="0" lang="es-ES" sz="2400" u="none" cap="none" strike="noStrike">
                <a:solidFill>
                  <a:schemeClr val="dk1"/>
                </a:solidFill>
                <a:latin typeface="Arial"/>
                <a:ea typeface="Arial"/>
                <a:cs typeface="Arial"/>
                <a:sym typeface="Arial"/>
              </a:rPr>
              <a:t>Conclusiones</a:t>
            </a:r>
            <a:endParaRPr b="0" i="0" sz="2400" u="none" cap="none" strike="noStrike">
              <a:solidFill>
                <a:schemeClr val="dk1"/>
              </a:solidFill>
              <a:latin typeface="Arial"/>
              <a:ea typeface="Arial"/>
              <a:cs typeface="Arial"/>
              <a:sym typeface="Arial"/>
            </a:endParaRPr>
          </a:p>
          <a:p>
            <a:pPr indent="-381000" lvl="0" marL="457200" marR="0" rtl="0" algn="just">
              <a:lnSpc>
                <a:spcPct val="115000"/>
              </a:lnSpc>
              <a:spcBef>
                <a:spcPts val="0"/>
              </a:spcBef>
              <a:spcAft>
                <a:spcPts val="0"/>
              </a:spcAft>
              <a:buClr>
                <a:schemeClr val="dk1"/>
              </a:buClr>
              <a:buSzPts val="2400"/>
              <a:buChar char="●"/>
            </a:pPr>
            <a:r>
              <a:rPr lang="es-ES" sz="2400">
                <a:solidFill>
                  <a:schemeClr val="dk1"/>
                </a:solidFill>
              </a:rPr>
              <a:t>Recomendaciones</a:t>
            </a:r>
            <a:endParaRPr sz="2400">
              <a:solidFill>
                <a:schemeClr val="dk1"/>
              </a:solidFill>
            </a:endParaRPr>
          </a:p>
          <a:p>
            <a:pPr indent="-381000" lvl="0" marL="457200" marR="0" rtl="0" algn="just">
              <a:lnSpc>
                <a:spcPct val="115000"/>
              </a:lnSpc>
              <a:spcBef>
                <a:spcPts val="0"/>
              </a:spcBef>
              <a:spcAft>
                <a:spcPts val="0"/>
              </a:spcAft>
              <a:buClr>
                <a:schemeClr val="dk1"/>
              </a:buClr>
              <a:buSzPts val="2400"/>
              <a:buChar char="●"/>
            </a:pPr>
            <a:r>
              <a:rPr lang="es-ES" sz="2400">
                <a:solidFill>
                  <a:schemeClr val="dk1"/>
                </a:solidFill>
              </a:rPr>
              <a:t>Trabajo a futuro</a:t>
            </a:r>
            <a:endParaRPr sz="2400">
              <a:solidFill>
                <a:schemeClr val="dk1"/>
              </a:solidFill>
            </a:endParaRPr>
          </a:p>
        </p:txBody>
      </p:sp>
      <p:sp>
        <p:nvSpPr>
          <p:cNvPr id="69" name="Google Shape;69;ge3181678d0_0_1007"/>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e28e549f6c_0_30"/>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269" name="Google Shape;269;ge28e549f6c_0_30"/>
          <p:cNvSpPr txBox="1"/>
          <p:nvPr/>
        </p:nvSpPr>
        <p:spPr>
          <a:xfrm>
            <a:off x="381900" y="703675"/>
            <a:ext cx="83802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s-ES" sz="2000">
                <a:solidFill>
                  <a:srgbClr val="0033CC"/>
                </a:solidFill>
                <a:latin typeface="Calibri"/>
                <a:ea typeface="Calibri"/>
                <a:cs typeface="Calibri"/>
                <a:sym typeface="Calibri"/>
              </a:rPr>
              <a:t>Suma total de todas las menciones de los FFM en los artículos leídos</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graphicFrame>
        <p:nvGraphicFramePr>
          <p:cNvPr id="270" name="Google Shape;270;ge28e549f6c_0_30"/>
          <p:cNvGraphicFramePr/>
          <p:nvPr/>
        </p:nvGraphicFramePr>
        <p:xfrm>
          <a:off x="1943350" y="1404600"/>
          <a:ext cx="3000000" cy="3000000"/>
        </p:xfrm>
        <a:graphic>
          <a:graphicData uri="http://schemas.openxmlformats.org/drawingml/2006/table">
            <a:tbl>
              <a:tblPr>
                <a:noFill/>
                <a:tableStyleId>{B4EE5EEC-334B-4D89-889D-CD6522834425}</a:tableStyleId>
              </a:tblPr>
              <a:tblGrid>
                <a:gridCol w="2180900"/>
                <a:gridCol w="1234250"/>
                <a:gridCol w="1234250"/>
              </a:tblGrid>
              <a:tr h="352425">
                <a:tc>
                  <a:txBody>
                    <a:bodyPr/>
                    <a:lstStyle/>
                    <a:p>
                      <a:pPr indent="0" lvl="0" marL="0" rtl="0" algn="ctr">
                        <a:lnSpc>
                          <a:spcPct val="100000"/>
                        </a:lnSpc>
                        <a:spcBef>
                          <a:spcPts val="0"/>
                        </a:spcBef>
                        <a:spcAft>
                          <a:spcPts val="600"/>
                        </a:spcAft>
                        <a:buNone/>
                      </a:pPr>
                      <a:r>
                        <a:rPr b="1" lang="es-ES"/>
                        <a:t>Five-Factor Model</a:t>
                      </a:r>
                      <a:endParaRPr b="1"/>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600"/>
                        </a:spcAft>
                        <a:buNone/>
                      </a:pPr>
                      <a:r>
                        <a:rPr b="1" lang="es-ES"/>
                        <a:t>Abreviatura</a:t>
                      </a:r>
                      <a:endParaRPr b="1"/>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600"/>
                        </a:spcAft>
                        <a:buNone/>
                      </a:pPr>
                      <a:r>
                        <a:rPr b="1" lang="es-ES"/>
                        <a:t>TOTAL</a:t>
                      </a:r>
                      <a:endParaRPr b="1"/>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200025">
                <a:tc>
                  <a:txBody>
                    <a:bodyPr/>
                    <a:lstStyle/>
                    <a:p>
                      <a:pPr indent="0" lvl="0" marL="0" rtl="0" algn="ctr">
                        <a:lnSpc>
                          <a:spcPct val="100000"/>
                        </a:lnSpc>
                        <a:spcBef>
                          <a:spcPts val="0"/>
                        </a:spcBef>
                        <a:spcAft>
                          <a:spcPts val="0"/>
                        </a:spcAft>
                        <a:buNone/>
                      </a:pPr>
                      <a:r>
                        <a:rPr b="1" lang="es-ES"/>
                        <a:t>Apertura (Alto)</a:t>
                      </a:r>
                      <a:endParaRPr b="1"/>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s-ES"/>
                        <a:t>Ap_A</a:t>
                      </a:r>
                      <a:endParaRPr b="1"/>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a:t>15</a:t>
                      </a:r>
                      <a:endParaRPr/>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238125">
                <a:tc>
                  <a:txBody>
                    <a:bodyPr/>
                    <a:lstStyle/>
                    <a:p>
                      <a:pPr indent="0" lvl="0" marL="0" rtl="0" algn="ctr">
                        <a:lnSpc>
                          <a:spcPct val="100000"/>
                        </a:lnSpc>
                        <a:spcBef>
                          <a:spcPts val="0"/>
                        </a:spcBef>
                        <a:spcAft>
                          <a:spcPts val="0"/>
                        </a:spcAft>
                        <a:buNone/>
                      </a:pPr>
                      <a:r>
                        <a:rPr b="1" lang="es-ES"/>
                        <a:t>Apertura (Bajo)</a:t>
                      </a:r>
                      <a:endParaRPr b="1"/>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s-ES"/>
                        <a:t>Ap_B</a:t>
                      </a:r>
                      <a:endParaRPr b="1"/>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a:t>15</a:t>
                      </a:r>
                      <a:endParaRPr/>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200025">
                <a:tc>
                  <a:txBody>
                    <a:bodyPr/>
                    <a:lstStyle/>
                    <a:p>
                      <a:pPr indent="0" lvl="0" marL="0" rtl="0" algn="ctr">
                        <a:lnSpc>
                          <a:spcPct val="100000"/>
                        </a:lnSpc>
                        <a:spcBef>
                          <a:spcPts val="0"/>
                        </a:spcBef>
                        <a:spcAft>
                          <a:spcPts val="0"/>
                        </a:spcAft>
                        <a:buNone/>
                      </a:pPr>
                      <a:r>
                        <a:rPr b="1" lang="es-ES"/>
                        <a:t>Conciencia (Alto)</a:t>
                      </a:r>
                      <a:endParaRPr b="1"/>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s-ES"/>
                        <a:t>Co_A</a:t>
                      </a:r>
                      <a:endParaRPr b="1"/>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a:t>13</a:t>
                      </a:r>
                      <a:endParaRPr/>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200025">
                <a:tc>
                  <a:txBody>
                    <a:bodyPr/>
                    <a:lstStyle/>
                    <a:p>
                      <a:pPr indent="0" lvl="0" marL="0" rtl="0" algn="ctr">
                        <a:lnSpc>
                          <a:spcPct val="100000"/>
                        </a:lnSpc>
                        <a:spcBef>
                          <a:spcPts val="0"/>
                        </a:spcBef>
                        <a:spcAft>
                          <a:spcPts val="0"/>
                        </a:spcAft>
                        <a:buNone/>
                      </a:pPr>
                      <a:r>
                        <a:rPr b="1" lang="es-ES"/>
                        <a:t>Conciencia (Bajo)</a:t>
                      </a:r>
                      <a:endParaRPr b="1"/>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s-ES"/>
                        <a:t>Co_B</a:t>
                      </a:r>
                      <a:endParaRPr b="1"/>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a:t>21</a:t>
                      </a:r>
                      <a:endParaRPr/>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200025">
                <a:tc>
                  <a:txBody>
                    <a:bodyPr/>
                    <a:lstStyle/>
                    <a:p>
                      <a:pPr indent="0" lvl="0" marL="0" rtl="0" algn="ctr">
                        <a:lnSpc>
                          <a:spcPct val="100000"/>
                        </a:lnSpc>
                        <a:spcBef>
                          <a:spcPts val="0"/>
                        </a:spcBef>
                        <a:spcAft>
                          <a:spcPts val="0"/>
                        </a:spcAft>
                        <a:buNone/>
                      </a:pPr>
                      <a:r>
                        <a:rPr b="1" lang="es-ES"/>
                        <a:t>Extraversión (Alto)</a:t>
                      </a:r>
                      <a:endParaRPr b="1"/>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s-ES"/>
                        <a:t>Ex_A</a:t>
                      </a:r>
                      <a:endParaRPr b="1"/>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a:t>12</a:t>
                      </a:r>
                      <a:endParaRPr/>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200025">
                <a:tc>
                  <a:txBody>
                    <a:bodyPr/>
                    <a:lstStyle/>
                    <a:p>
                      <a:pPr indent="0" lvl="0" marL="0" rtl="0" algn="ctr">
                        <a:lnSpc>
                          <a:spcPct val="100000"/>
                        </a:lnSpc>
                        <a:spcBef>
                          <a:spcPts val="0"/>
                        </a:spcBef>
                        <a:spcAft>
                          <a:spcPts val="0"/>
                        </a:spcAft>
                        <a:buNone/>
                      </a:pPr>
                      <a:r>
                        <a:rPr b="1" lang="es-ES"/>
                        <a:t>Extraversión (Bajo)</a:t>
                      </a:r>
                      <a:endParaRPr b="1"/>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s-ES"/>
                        <a:t>Ex_B</a:t>
                      </a:r>
                      <a:endParaRPr b="1"/>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a:t>4</a:t>
                      </a:r>
                      <a:endParaRPr/>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200025">
                <a:tc>
                  <a:txBody>
                    <a:bodyPr/>
                    <a:lstStyle/>
                    <a:p>
                      <a:pPr indent="0" lvl="0" marL="0" rtl="0" algn="ctr">
                        <a:lnSpc>
                          <a:spcPct val="100000"/>
                        </a:lnSpc>
                        <a:spcBef>
                          <a:spcPts val="0"/>
                        </a:spcBef>
                        <a:spcAft>
                          <a:spcPts val="0"/>
                        </a:spcAft>
                        <a:buNone/>
                      </a:pPr>
                      <a:r>
                        <a:rPr b="1" lang="es-ES"/>
                        <a:t>Agradabilidad (Alto)</a:t>
                      </a:r>
                      <a:endParaRPr b="1"/>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s-ES"/>
                        <a:t>Ag_A</a:t>
                      </a:r>
                      <a:endParaRPr b="1"/>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a:t>26</a:t>
                      </a:r>
                      <a:endParaRPr/>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238125">
                <a:tc>
                  <a:txBody>
                    <a:bodyPr/>
                    <a:lstStyle/>
                    <a:p>
                      <a:pPr indent="0" lvl="0" marL="0" rtl="0" algn="ctr">
                        <a:lnSpc>
                          <a:spcPct val="100000"/>
                        </a:lnSpc>
                        <a:spcBef>
                          <a:spcPts val="0"/>
                        </a:spcBef>
                        <a:spcAft>
                          <a:spcPts val="0"/>
                        </a:spcAft>
                        <a:buNone/>
                      </a:pPr>
                      <a:r>
                        <a:rPr b="1" lang="es-ES"/>
                        <a:t>Agradabilidad (Bajo)</a:t>
                      </a:r>
                      <a:endParaRPr b="1"/>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s-ES"/>
                        <a:t>Ag_B</a:t>
                      </a:r>
                      <a:endParaRPr b="1"/>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a:t>3</a:t>
                      </a:r>
                      <a:endParaRPr/>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200025">
                <a:tc>
                  <a:txBody>
                    <a:bodyPr/>
                    <a:lstStyle/>
                    <a:p>
                      <a:pPr indent="0" lvl="0" marL="0" rtl="0" algn="ctr">
                        <a:lnSpc>
                          <a:spcPct val="100000"/>
                        </a:lnSpc>
                        <a:spcBef>
                          <a:spcPts val="0"/>
                        </a:spcBef>
                        <a:spcAft>
                          <a:spcPts val="0"/>
                        </a:spcAft>
                        <a:buNone/>
                      </a:pPr>
                      <a:r>
                        <a:rPr b="1" lang="es-ES"/>
                        <a:t>Neuroticismo (Alto)</a:t>
                      </a:r>
                      <a:endParaRPr b="1"/>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s-ES"/>
                        <a:t>Ne_A</a:t>
                      </a:r>
                      <a:endParaRPr b="1"/>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a:t>12</a:t>
                      </a:r>
                      <a:endParaRPr/>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200025">
                <a:tc>
                  <a:txBody>
                    <a:bodyPr/>
                    <a:lstStyle/>
                    <a:p>
                      <a:pPr indent="0" lvl="0" marL="0" rtl="0" algn="ctr">
                        <a:lnSpc>
                          <a:spcPct val="100000"/>
                        </a:lnSpc>
                        <a:spcBef>
                          <a:spcPts val="0"/>
                        </a:spcBef>
                        <a:spcAft>
                          <a:spcPts val="0"/>
                        </a:spcAft>
                        <a:buNone/>
                      </a:pPr>
                      <a:r>
                        <a:rPr b="1" lang="es-ES"/>
                        <a:t>Neuroticismo (Bajo)</a:t>
                      </a:r>
                      <a:endParaRPr b="1"/>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s-ES"/>
                        <a:t>Ne_B</a:t>
                      </a:r>
                      <a:endParaRPr b="1"/>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a:t>1</a:t>
                      </a:r>
                      <a:endParaRPr/>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bl>
          </a:graphicData>
        </a:graphic>
      </p:graphicFrame>
      <p:sp>
        <p:nvSpPr>
          <p:cNvPr id="271" name="Google Shape;271;ge28e549f6c_0_30"/>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ee69df77f0_0_60"/>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277" name="Google Shape;277;gee69df77f0_0_60"/>
          <p:cNvSpPr txBox="1"/>
          <p:nvPr/>
        </p:nvSpPr>
        <p:spPr>
          <a:xfrm>
            <a:off x="381900" y="703675"/>
            <a:ext cx="83802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s-ES" sz="2000">
                <a:solidFill>
                  <a:srgbClr val="0033CC"/>
                </a:solidFill>
                <a:latin typeface="Calibri"/>
                <a:ea typeface="Calibri"/>
                <a:cs typeface="Calibri"/>
                <a:sym typeface="Calibri"/>
              </a:rPr>
              <a:t>Características agrupadas de acuerdo con el Five Factor Model</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pic>
        <p:nvPicPr>
          <p:cNvPr id="278" name="Google Shape;278;gee69df77f0_0_60" title="Gráfico"/>
          <p:cNvPicPr preferRelativeResize="0"/>
          <p:nvPr/>
        </p:nvPicPr>
        <p:blipFill>
          <a:blip r:embed="rId3">
            <a:alphaModFix/>
          </a:blip>
          <a:stretch>
            <a:fillRect/>
          </a:stretch>
        </p:blipFill>
        <p:spPr>
          <a:xfrm>
            <a:off x="893375" y="1281325"/>
            <a:ext cx="7357248" cy="4554501"/>
          </a:xfrm>
          <a:prstGeom prst="rect">
            <a:avLst/>
          </a:prstGeom>
          <a:noFill/>
          <a:ln>
            <a:noFill/>
          </a:ln>
        </p:spPr>
      </p:pic>
      <p:sp>
        <p:nvSpPr>
          <p:cNvPr id="279" name="Google Shape;279;gee69df77f0_0_60"/>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ee69df77f0_0_70"/>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285" name="Google Shape;285;gee69df77f0_0_70"/>
          <p:cNvSpPr txBox="1"/>
          <p:nvPr/>
        </p:nvSpPr>
        <p:spPr>
          <a:xfrm>
            <a:off x="381900" y="703675"/>
            <a:ext cx="83802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s-ES" sz="2000">
                <a:solidFill>
                  <a:srgbClr val="0033CC"/>
                </a:solidFill>
                <a:latin typeface="Calibri"/>
                <a:ea typeface="Calibri"/>
                <a:cs typeface="Calibri"/>
                <a:sym typeface="Calibri"/>
              </a:rPr>
              <a:t>Estandarización de las categorías de los FFM por semáforo</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graphicFrame>
        <p:nvGraphicFramePr>
          <p:cNvPr id="286" name="Google Shape;286;gee69df77f0_0_70"/>
          <p:cNvGraphicFramePr/>
          <p:nvPr/>
        </p:nvGraphicFramePr>
        <p:xfrm>
          <a:off x="784025" y="1386900"/>
          <a:ext cx="3000000" cy="3000000"/>
        </p:xfrm>
        <a:graphic>
          <a:graphicData uri="http://schemas.openxmlformats.org/drawingml/2006/table">
            <a:tbl>
              <a:tblPr>
                <a:noFill/>
                <a:tableStyleId>{B4EE5EEC-334B-4D89-889D-CD6522834425}</a:tableStyleId>
              </a:tblPr>
              <a:tblGrid>
                <a:gridCol w="1119450"/>
                <a:gridCol w="2151675"/>
                <a:gridCol w="2045875"/>
                <a:gridCol w="2258950"/>
              </a:tblGrid>
              <a:tr h="209550">
                <a:tc>
                  <a:txBody>
                    <a:bodyPr/>
                    <a:lstStyle/>
                    <a:p>
                      <a:pPr indent="0" lvl="0" marL="0" rtl="0" algn="l">
                        <a:lnSpc>
                          <a:spcPct val="115000"/>
                        </a:lnSpc>
                        <a:spcBef>
                          <a:spcPts val="1200"/>
                        </a:spcBef>
                        <a:spcAft>
                          <a:spcPts val="0"/>
                        </a:spcAft>
                        <a:buNone/>
                      </a:pPr>
                      <a:r>
                        <a:rPr b="1" lang="es-ES" sz="1000"/>
                        <a:t>FFM</a:t>
                      </a:r>
                      <a:endParaRPr b="1" sz="10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s-ES" sz="1000"/>
                        <a:t>Bajo</a:t>
                      </a:r>
                      <a:endParaRPr b="1" sz="10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s-ES" sz="1000"/>
                        <a:t>Medio</a:t>
                      </a:r>
                      <a:endParaRPr b="1" sz="10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s-ES" sz="1000"/>
                        <a:t>Alto</a:t>
                      </a:r>
                      <a:endParaRPr b="1" sz="10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1009650">
                <a:tc>
                  <a:txBody>
                    <a:bodyPr/>
                    <a:lstStyle/>
                    <a:p>
                      <a:pPr indent="0" lvl="0" marL="0" rtl="0" algn="l">
                        <a:lnSpc>
                          <a:spcPct val="115000"/>
                        </a:lnSpc>
                        <a:spcBef>
                          <a:spcPts val="1200"/>
                        </a:spcBef>
                        <a:spcAft>
                          <a:spcPts val="0"/>
                        </a:spcAft>
                        <a:buNone/>
                      </a:pPr>
                      <a:r>
                        <a:rPr b="1" lang="es-ES" sz="1000"/>
                        <a:t>Extraversión</a:t>
                      </a:r>
                      <a:endParaRPr b="1" sz="10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s-ES" sz="1000"/>
                        <a:t>Las personas con puntuación baja pueden ser descritas como introvertidas, por ende, es más difícil sacarles información</a:t>
                      </a:r>
                      <a:endParaRPr sz="10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c>
                  <a:txBody>
                    <a:bodyPr/>
                    <a:lstStyle/>
                    <a:p>
                      <a:pPr indent="0" lvl="0" marL="0" rtl="0" algn="l">
                        <a:lnSpc>
                          <a:spcPct val="115000"/>
                        </a:lnSpc>
                        <a:spcBef>
                          <a:spcPts val="1200"/>
                        </a:spcBef>
                        <a:spcAft>
                          <a:spcPts val="0"/>
                        </a:spcAft>
                        <a:buNone/>
                      </a:pPr>
                      <a:r>
                        <a:rPr lang="es-ES" sz="1000"/>
                        <a:t>Las personas con puntuación media pueden ser algo reservadas, pero si se capta su atención tienen a generar conversación </a:t>
                      </a:r>
                      <a:endParaRPr sz="10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FF00"/>
                    </a:solidFill>
                  </a:tcPr>
                </a:tc>
                <a:tc>
                  <a:txBody>
                    <a:bodyPr/>
                    <a:lstStyle/>
                    <a:p>
                      <a:pPr indent="0" lvl="0" marL="0" rtl="0" algn="l">
                        <a:lnSpc>
                          <a:spcPct val="115000"/>
                        </a:lnSpc>
                        <a:spcBef>
                          <a:spcPts val="1200"/>
                        </a:spcBef>
                        <a:spcAft>
                          <a:spcPts val="0"/>
                        </a:spcAft>
                        <a:buNone/>
                      </a:pPr>
                      <a:r>
                        <a:rPr lang="es-ES" sz="1000"/>
                        <a:t>Las personas que tienen una puntuación alta se sienten cómodas en grandes grupos de personas y tienden a ser entusiastas, enérgicas y muy conversadoras </a:t>
                      </a:r>
                      <a:endParaRPr sz="10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83939"/>
                    </a:solidFill>
                  </a:tcPr>
                </a:tc>
              </a:tr>
              <a:tr h="1009650">
                <a:tc>
                  <a:txBody>
                    <a:bodyPr/>
                    <a:lstStyle/>
                    <a:p>
                      <a:pPr indent="0" lvl="0" marL="0" rtl="0" algn="l">
                        <a:lnSpc>
                          <a:spcPct val="115000"/>
                        </a:lnSpc>
                        <a:spcBef>
                          <a:spcPts val="1200"/>
                        </a:spcBef>
                        <a:spcAft>
                          <a:spcPts val="0"/>
                        </a:spcAft>
                        <a:buNone/>
                      </a:pPr>
                      <a:r>
                        <a:rPr b="1" lang="es-ES" sz="1000"/>
                        <a:t>Agradabilidad</a:t>
                      </a:r>
                      <a:endParaRPr b="1" sz="10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s-ES" sz="1000"/>
                        <a:t>Este tipo de personas suele ser crítico, no es condescendiente y expresa hostilidad ante los demás.</a:t>
                      </a:r>
                      <a:endParaRPr sz="10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FF00"/>
                    </a:solidFill>
                  </a:tcPr>
                </a:tc>
                <a:tc>
                  <a:txBody>
                    <a:bodyPr/>
                    <a:lstStyle/>
                    <a:p>
                      <a:pPr indent="0" lvl="0" marL="0" rtl="0" algn="l">
                        <a:lnSpc>
                          <a:spcPct val="115000"/>
                        </a:lnSpc>
                        <a:spcBef>
                          <a:spcPts val="1200"/>
                        </a:spcBef>
                        <a:spcAft>
                          <a:spcPts val="0"/>
                        </a:spcAft>
                        <a:buNone/>
                      </a:pPr>
                      <a:r>
                        <a:rPr lang="es-ES" sz="1000"/>
                        <a:t>Suelen ser personas a las que no tratan de agradar a nadie, pero de ser necesario estarían dispuestos a ayudar a los demás, estando siempre alerta.</a:t>
                      </a:r>
                      <a:endParaRPr sz="10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c>
                  <a:txBody>
                    <a:bodyPr/>
                    <a:lstStyle/>
                    <a:p>
                      <a:pPr indent="0" lvl="0" marL="0" rtl="0" algn="l">
                        <a:lnSpc>
                          <a:spcPct val="115000"/>
                        </a:lnSpc>
                        <a:spcBef>
                          <a:spcPts val="1200"/>
                        </a:spcBef>
                        <a:spcAft>
                          <a:spcPts val="0"/>
                        </a:spcAft>
                        <a:buNone/>
                      </a:pPr>
                      <a:r>
                        <a:rPr lang="es-ES" sz="1000"/>
                        <a:t>Estas personas que son más propensas a ayudar y confiar en los demás porque siempre asumen lo mejor de otras personas</a:t>
                      </a:r>
                      <a:endParaRPr sz="10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83939"/>
                    </a:solidFill>
                  </a:tcPr>
                </a:tc>
              </a:tr>
              <a:tr h="1152525">
                <a:tc>
                  <a:txBody>
                    <a:bodyPr/>
                    <a:lstStyle/>
                    <a:p>
                      <a:pPr indent="0" lvl="0" marL="0" rtl="0" algn="l">
                        <a:lnSpc>
                          <a:spcPct val="115000"/>
                        </a:lnSpc>
                        <a:spcBef>
                          <a:spcPts val="1200"/>
                        </a:spcBef>
                        <a:spcAft>
                          <a:spcPts val="0"/>
                        </a:spcAft>
                        <a:buNone/>
                      </a:pPr>
                      <a:r>
                        <a:rPr b="1" lang="es-ES" sz="1000"/>
                        <a:t>Conciencia</a:t>
                      </a:r>
                      <a:endParaRPr b="1" sz="10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s-ES" sz="1000"/>
                        <a:t>En este rasgo están quienes son más propensos a no apegarse a los planes y seguir sus propias reglas, sin medir consecuencias.</a:t>
                      </a:r>
                      <a:endParaRPr sz="10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83939"/>
                    </a:solidFill>
                  </a:tcPr>
                </a:tc>
                <a:tc>
                  <a:txBody>
                    <a:bodyPr/>
                    <a:lstStyle/>
                    <a:p>
                      <a:pPr indent="0" lvl="0" marL="0" rtl="0" algn="l">
                        <a:lnSpc>
                          <a:spcPct val="115000"/>
                        </a:lnSpc>
                        <a:spcBef>
                          <a:spcPts val="1200"/>
                        </a:spcBef>
                        <a:spcAft>
                          <a:spcPts val="0"/>
                        </a:spcAft>
                        <a:buNone/>
                      </a:pPr>
                      <a:r>
                        <a:rPr lang="es-ES" sz="1000"/>
                        <a:t>Personas que tienen sus valores establecidos y en quienes se puede confiar, pero no están exentos a tener pequeños fallos por descuido.</a:t>
                      </a:r>
                      <a:endParaRPr sz="10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FF00"/>
                    </a:solidFill>
                  </a:tcPr>
                </a:tc>
                <a:tc>
                  <a:txBody>
                    <a:bodyPr/>
                    <a:lstStyle/>
                    <a:p>
                      <a:pPr indent="0" lvl="0" marL="0" rtl="0" algn="l">
                        <a:lnSpc>
                          <a:spcPct val="115000"/>
                        </a:lnSpc>
                        <a:spcBef>
                          <a:spcPts val="1200"/>
                        </a:spcBef>
                        <a:spcAft>
                          <a:spcPts val="0"/>
                        </a:spcAft>
                        <a:buNone/>
                      </a:pPr>
                      <a:r>
                        <a:rPr lang="es-ES" sz="1000"/>
                        <a:t>La honestidad, la confianza, la fuerte auto-orientación y la auto-responsabilidad son las principales características de estas personas.</a:t>
                      </a:r>
                      <a:endParaRPr sz="10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r>
            </a:tbl>
          </a:graphicData>
        </a:graphic>
      </p:graphicFrame>
      <p:sp>
        <p:nvSpPr>
          <p:cNvPr id="287" name="Google Shape;287;gee69df77f0_0_70"/>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ee69df77f0_0_82"/>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293" name="Google Shape;293;gee69df77f0_0_82"/>
          <p:cNvSpPr txBox="1"/>
          <p:nvPr/>
        </p:nvSpPr>
        <p:spPr>
          <a:xfrm>
            <a:off x="381900" y="703675"/>
            <a:ext cx="83802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s-ES" sz="2000">
                <a:solidFill>
                  <a:srgbClr val="0033CC"/>
                </a:solidFill>
                <a:latin typeface="Calibri"/>
                <a:ea typeface="Calibri"/>
                <a:cs typeface="Calibri"/>
                <a:sym typeface="Calibri"/>
              </a:rPr>
              <a:t>Estandarización de las categorías de los FFM por semáforo</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graphicFrame>
        <p:nvGraphicFramePr>
          <p:cNvPr id="294" name="Google Shape;294;gee69df77f0_0_82"/>
          <p:cNvGraphicFramePr/>
          <p:nvPr/>
        </p:nvGraphicFramePr>
        <p:xfrm>
          <a:off x="784025" y="1691700"/>
          <a:ext cx="3000000" cy="3000000"/>
        </p:xfrm>
        <a:graphic>
          <a:graphicData uri="http://schemas.openxmlformats.org/drawingml/2006/table">
            <a:tbl>
              <a:tblPr>
                <a:noFill/>
                <a:tableStyleId>{B4EE5EEC-334B-4D89-889D-CD6522834425}</a:tableStyleId>
              </a:tblPr>
              <a:tblGrid>
                <a:gridCol w="1119450"/>
                <a:gridCol w="2151675"/>
                <a:gridCol w="2045875"/>
                <a:gridCol w="2258950"/>
              </a:tblGrid>
              <a:tr h="209550">
                <a:tc>
                  <a:txBody>
                    <a:bodyPr/>
                    <a:lstStyle/>
                    <a:p>
                      <a:pPr indent="0" lvl="0" marL="0" rtl="0" algn="l">
                        <a:lnSpc>
                          <a:spcPct val="115000"/>
                        </a:lnSpc>
                        <a:spcBef>
                          <a:spcPts val="1200"/>
                        </a:spcBef>
                        <a:spcAft>
                          <a:spcPts val="0"/>
                        </a:spcAft>
                        <a:buNone/>
                      </a:pPr>
                      <a:r>
                        <a:rPr b="1" lang="es-ES" sz="1000"/>
                        <a:t>FFM</a:t>
                      </a:r>
                      <a:endParaRPr b="1" sz="1000"/>
                    </a:p>
                  </a:txBody>
                  <a:tcPr marT="91425" marB="91425"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50">
                      <a:solidFill>
                        <a:srgbClr val="7F7F7F">
                          <a:alpha val="0"/>
                        </a:srgbClr>
                      </a:solidFill>
                      <a:prstDash val="solid"/>
                      <a:round/>
                      <a:headEnd len="sm" w="sm" type="none"/>
                      <a:tailEnd len="sm" w="sm" type="none"/>
                    </a:lnT>
                    <a:lnB cap="flat" cmpd="sng" w="12650">
                      <a:solidFill>
                        <a:srgbClr val="7F7F7F">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s-ES" sz="1000"/>
                        <a:t>Bajo</a:t>
                      </a:r>
                      <a:endParaRPr b="1" sz="1000"/>
                    </a:p>
                  </a:txBody>
                  <a:tcPr marT="91425" marB="91425"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50">
                      <a:solidFill>
                        <a:srgbClr val="7F7F7F">
                          <a:alpha val="0"/>
                        </a:srgbClr>
                      </a:solidFill>
                      <a:prstDash val="solid"/>
                      <a:round/>
                      <a:headEnd len="sm" w="sm" type="none"/>
                      <a:tailEnd len="sm" w="sm" type="none"/>
                    </a:lnT>
                    <a:lnB cap="flat" cmpd="sng" w="12650">
                      <a:solidFill>
                        <a:srgbClr val="7F7F7F">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s-ES" sz="1000"/>
                        <a:t>Medio</a:t>
                      </a:r>
                      <a:endParaRPr b="1" sz="1000"/>
                    </a:p>
                  </a:txBody>
                  <a:tcPr marT="91425" marB="91425"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50">
                      <a:solidFill>
                        <a:srgbClr val="7F7F7F">
                          <a:alpha val="0"/>
                        </a:srgbClr>
                      </a:solidFill>
                      <a:prstDash val="solid"/>
                      <a:round/>
                      <a:headEnd len="sm" w="sm" type="none"/>
                      <a:tailEnd len="sm" w="sm" type="none"/>
                    </a:lnT>
                    <a:lnB cap="flat" cmpd="sng" w="12650">
                      <a:solidFill>
                        <a:srgbClr val="7F7F7F">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s-ES" sz="1000"/>
                        <a:t>Alto</a:t>
                      </a:r>
                      <a:endParaRPr b="1" sz="1000"/>
                    </a:p>
                  </a:txBody>
                  <a:tcPr marT="91425" marB="91425"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50">
                      <a:solidFill>
                        <a:srgbClr val="7F7F7F">
                          <a:alpha val="0"/>
                        </a:srgbClr>
                      </a:solidFill>
                      <a:prstDash val="solid"/>
                      <a:round/>
                      <a:headEnd len="sm" w="sm" type="none"/>
                      <a:tailEnd len="sm" w="sm" type="none"/>
                    </a:lnT>
                    <a:lnB cap="flat" cmpd="sng" w="12650">
                      <a:solidFill>
                        <a:srgbClr val="7F7F7F">
                          <a:alpha val="0"/>
                        </a:srgbClr>
                      </a:solidFill>
                      <a:prstDash val="solid"/>
                      <a:round/>
                      <a:headEnd len="sm" w="sm" type="none"/>
                      <a:tailEnd len="sm" w="sm" type="none"/>
                    </a:lnB>
                  </a:tcPr>
                </a:tc>
              </a:tr>
            </a:tbl>
          </a:graphicData>
        </a:graphic>
      </p:graphicFrame>
      <p:graphicFrame>
        <p:nvGraphicFramePr>
          <p:cNvPr id="295" name="Google Shape;295;gee69df77f0_0_82"/>
          <p:cNvGraphicFramePr/>
          <p:nvPr/>
        </p:nvGraphicFramePr>
        <p:xfrm>
          <a:off x="751963" y="2206075"/>
          <a:ext cx="3000000" cy="3000000"/>
        </p:xfrm>
        <a:graphic>
          <a:graphicData uri="http://schemas.openxmlformats.org/drawingml/2006/table">
            <a:tbl>
              <a:tblPr>
                <a:noFill/>
                <a:tableStyleId>{B4EE5EEC-334B-4D89-889D-CD6522834425}</a:tableStyleId>
              </a:tblPr>
              <a:tblGrid>
                <a:gridCol w="1122600"/>
                <a:gridCol w="2157700"/>
                <a:gridCol w="2051625"/>
                <a:gridCol w="2308150"/>
              </a:tblGrid>
              <a:tr h="1184225">
                <a:tc>
                  <a:txBody>
                    <a:bodyPr/>
                    <a:lstStyle/>
                    <a:p>
                      <a:pPr indent="0" lvl="0" marL="0" rtl="0" algn="l">
                        <a:lnSpc>
                          <a:spcPct val="115000"/>
                        </a:lnSpc>
                        <a:spcBef>
                          <a:spcPts val="1200"/>
                        </a:spcBef>
                        <a:spcAft>
                          <a:spcPts val="0"/>
                        </a:spcAft>
                        <a:buNone/>
                      </a:pPr>
                      <a:r>
                        <a:rPr b="1" lang="es-ES" sz="1000"/>
                        <a:t>Neuroticismo</a:t>
                      </a:r>
                      <a:endParaRPr b="1" sz="10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s-ES" sz="1000"/>
                        <a:t>Estas personas suelen ser más estables emocionalmente y meditan mejor todas sus acciones.</a:t>
                      </a:r>
                      <a:endParaRPr sz="10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c>
                  <a:txBody>
                    <a:bodyPr/>
                    <a:lstStyle/>
                    <a:p>
                      <a:pPr indent="0" lvl="0" marL="0" rtl="0" algn="l">
                        <a:lnSpc>
                          <a:spcPct val="115000"/>
                        </a:lnSpc>
                        <a:spcBef>
                          <a:spcPts val="1200"/>
                        </a:spcBef>
                        <a:spcAft>
                          <a:spcPts val="0"/>
                        </a:spcAft>
                        <a:buNone/>
                      </a:pPr>
                      <a:r>
                        <a:rPr lang="es-ES" sz="1000"/>
                        <a:t>Suelen mantener la calma, pero mientras más se los fuerce suelen llegan a su punto de quiebre con mayor facilidad.</a:t>
                      </a:r>
                      <a:endParaRPr sz="10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FF00"/>
                    </a:solidFill>
                  </a:tcPr>
                </a:tc>
                <a:tc>
                  <a:txBody>
                    <a:bodyPr/>
                    <a:lstStyle/>
                    <a:p>
                      <a:pPr indent="0" lvl="0" marL="0" rtl="0" algn="l">
                        <a:lnSpc>
                          <a:spcPct val="115000"/>
                        </a:lnSpc>
                        <a:spcBef>
                          <a:spcPts val="1200"/>
                        </a:spcBef>
                        <a:spcAft>
                          <a:spcPts val="0"/>
                        </a:spcAft>
                        <a:buNone/>
                      </a:pPr>
                      <a:r>
                        <a:rPr lang="es-ES" sz="1000"/>
                        <a:t>Cuanta más alta es la puntuación de alguien en este rasgo, más tiende a preocuparse y tomar decisiones apresuradas.</a:t>
                      </a:r>
                      <a:endParaRPr sz="10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83939"/>
                    </a:solidFill>
                  </a:tcPr>
                </a:tc>
              </a:tr>
              <a:tr h="1361150">
                <a:tc>
                  <a:txBody>
                    <a:bodyPr/>
                    <a:lstStyle/>
                    <a:p>
                      <a:pPr indent="0" lvl="0" marL="0" rtl="0" algn="l">
                        <a:lnSpc>
                          <a:spcPct val="115000"/>
                        </a:lnSpc>
                        <a:spcBef>
                          <a:spcPts val="1200"/>
                        </a:spcBef>
                        <a:spcAft>
                          <a:spcPts val="0"/>
                        </a:spcAft>
                        <a:buNone/>
                      </a:pPr>
                      <a:r>
                        <a:rPr b="1" lang="es-ES" sz="1000"/>
                        <a:t>Apertura</a:t>
                      </a:r>
                      <a:endParaRPr b="1" sz="10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s-ES" sz="1000"/>
                        <a:t>Son conservadores, jueces en términos convencionales y se siente incómodo con las complejidades, podría ser malo al no estar al tanto de los nuevos métodos de ataque.</a:t>
                      </a:r>
                      <a:endParaRPr sz="10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FF00"/>
                    </a:solidFill>
                  </a:tcPr>
                </a:tc>
                <a:tc>
                  <a:txBody>
                    <a:bodyPr/>
                    <a:lstStyle/>
                    <a:p>
                      <a:pPr indent="0" lvl="0" marL="0" rtl="0" algn="l">
                        <a:lnSpc>
                          <a:spcPct val="115000"/>
                        </a:lnSpc>
                        <a:spcBef>
                          <a:spcPts val="1200"/>
                        </a:spcBef>
                        <a:spcAft>
                          <a:spcPts val="0"/>
                        </a:spcAft>
                        <a:buNone/>
                      </a:pPr>
                      <a:r>
                        <a:rPr lang="es-ES" sz="1000"/>
                        <a:t>Personas que están dispuestas a aceptar nuevas experiencias, sin perder los valores conservadores.</a:t>
                      </a:r>
                      <a:endParaRPr sz="10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c>
                  <a:txBody>
                    <a:bodyPr/>
                    <a:lstStyle/>
                    <a:p>
                      <a:pPr indent="0" lvl="0" marL="0" rtl="0" algn="l">
                        <a:lnSpc>
                          <a:spcPct val="115000"/>
                        </a:lnSpc>
                        <a:spcBef>
                          <a:spcPts val="1200"/>
                        </a:spcBef>
                        <a:spcAft>
                          <a:spcPts val="0"/>
                        </a:spcAft>
                        <a:buNone/>
                      </a:pPr>
                      <a:r>
                        <a:rPr lang="es-ES" sz="1000"/>
                        <a:t>Son individuos a tener una mentalidad abierta hacia nuevas ideas y experiencias, y a aceptar creencias diferentes</a:t>
                      </a:r>
                      <a:endParaRPr sz="10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83939"/>
                    </a:solidFill>
                  </a:tcPr>
                </a:tc>
              </a:tr>
            </a:tbl>
          </a:graphicData>
        </a:graphic>
      </p:graphicFrame>
      <p:sp>
        <p:nvSpPr>
          <p:cNvPr id="296" name="Google Shape;296;gee69df77f0_0_82"/>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ee69df77f0_0_91"/>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302" name="Google Shape;302;gee69df77f0_0_91"/>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
        <p:nvSpPr>
          <p:cNvPr id="303" name="Google Shape;303;gee69df77f0_0_91"/>
          <p:cNvSpPr txBox="1"/>
          <p:nvPr/>
        </p:nvSpPr>
        <p:spPr>
          <a:xfrm>
            <a:off x="381900" y="703675"/>
            <a:ext cx="83802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s-ES" sz="2000">
                <a:solidFill>
                  <a:srgbClr val="0033CC"/>
                </a:solidFill>
                <a:latin typeface="Calibri"/>
                <a:ea typeface="Calibri"/>
                <a:cs typeface="Calibri"/>
                <a:sym typeface="Calibri"/>
              </a:rPr>
              <a:t>Pesos que poseen los FFM para determinar el grado de vulnerabilidad</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graphicFrame>
        <p:nvGraphicFramePr>
          <p:cNvPr id="304" name="Google Shape;304;gee69df77f0_0_91"/>
          <p:cNvGraphicFramePr/>
          <p:nvPr/>
        </p:nvGraphicFramePr>
        <p:xfrm>
          <a:off x="1705888" y="1448300"/>
          <a:ext cx="3000000" cy="3000000"/>
        </p:xfrm>
        <a:graphic>
          <a:graphicData uri="http://schemas.openxmlformats.org/drawingml/2006/table">
            <a:tbl>
              <a:tblPr>
                <a:noFill/>
                <a:tableStyleId>{B4EE5EEC-334B-4D89-889D-CD6522834425}</a:tableStyleId>
              </a:tblPr>
              <a:tblGrid>
                <a:gridCol w="1282725"/>
                <a:gridCol w="2224750"/>
                <a:gridCol w="2224750"/>
              </a:tblGrid>
              <a:tr h="466725">
                <a:tc>
                  <a:txBody>
                    <a:bodyPr/>
                    <a:lstStyle/>
                    <a:p>
                      <a:pPr indent="0" lvl="0" marL="0" rtl="0" algn="ctr">
                        <a:lnSpc>
                          <a:spcPct val="150000"/>
                        </a:lnSpc>
                        <a:spcBef>
                          <a:spcPts val="1200"/>
                        </a:spcBef>
                        <a:spcAft>
                          <a:spcPts val="0"/>
                        </a:spcAft>
                        <a:buNone/>
                      </a:pPr>
                      <a:r>
                        <a:rPr b="1" lang="es-ES" sz="1100"/>
                        <a:t>FFM </a:t>
                      </a:r>
                      <a:endParaRPr b="1"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50000"/>
                        </a:lnSpc>
                        <a:spcBef>
                          <a:spcPts val="1200"/>
                        </a:spcBef>
                        <a:spcAft>
                          <a:spcPts val="0"/>
                        </a:spcAft>
                        <a:buNone/>
                      </a:pPr>
                      <a:r>
                        <a:rPr b="1" lang="es-ES" sz="1100"/>
                        <a:t>Nro de veces mencionado en los papers analizados</a:t>
                      </a:r>
                      <a:endParaRPr b="1"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50000"/>
                        </a:lnSpc>
                        <a:spcBef>
                          <a:spcPts val="1200"/>
                        </a:spcBef>
                        <a:spcAft>
                          <a:spcPts val="0"/>
                        </a:spcAft>
                        <a:buNone/>
                      </a:pPr>
                      <a:r>
                        <a:rPr b="1" lang="es-ES" sz="1100"/>
                        <a:t>Peso porcentual dentro de los papers analizados</a:t>
                      </a:r>
                      <a:endParaRPr b="1"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238125">
                <a:tc>
                  <a:txBody>
                    <a:bodyPr/>
                    <a:lstStyle/>
                    <a:p>
                      <a:pPr indent="0" lvl="0" marL="0" rtl="0" algn="ctr">
                        <a:lnSpc>
                          <a:spcPct val="150000"/>
                        </a:lnSpc>
                        <a:spcBef>
                          <a:spcPts val="1200"/>
                        </a:spcBef>
                        <a:spcAft>
                          <a:spcPts val="0"/>
                        </a:spcAft>
                        <a:buNone/>
                      </a:pPr>
                      <a:r>
                        <a:rPr lang="es-ES"/>
                        <a:t>Apertura </a:t>
                      </a:r>
                      <a:endParaRPr/>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r">
                        <a:lnSpc>
                          <a:spcPct val="150000"/>
                        </a:lnSpc>
                        <a:spcBef>
                          <a:spcPts val="1200"/>
                        </a:spcBef>
                        <a:spcAft>
                          <a:spcPts val="0"/>
                        </a:spcAft>
                        <a:buNone/>
                      </a:pPr>
                      <a:r>
                        <a:rPr lang="es-ES"/>
                        <a:t>30</a:t>
                      </a:r>
                      <a:endParaRPr/>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r">
                        <a:lnSpc>
                          <a:spcPct val="150000"/>
                        </a:lnSpc>
                        <a:spcBef>
                          <a:spcPts val="1200"/>
                        </a:spcBef>
                        <a:spcAft>
                          <a:spcPts val="0"/>
                        </a:spcAft>
                        <a:buNone/>
                      </a:pPr>
                      <a:r>
                        <a:rPr lang="es-ES"/>
                        <a:t>28,8%</a:t>
                      </a:r>
                      <a:endParaRPr/>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238125">
                <a:tc>
                  <a:txBody>
                    <a:bodyPr/>
                    <a:lstStyle/>
                    <a:p>
                      <a:pPr indent="0" lvl="0" marL="0" rtl="0" algn="ctr">
                        <a:lnSpc>
                          <a:spcPct val="150000"/>
                        </a:lnSpc>
                        <a:spcBef>
                          <a:spcPts val="1200"/>
                        </a:spcBef>
                        <a:spcAft>
                          <a:spcPts val="0"/>
                        </a:spcAft>
                        <a:buNone/>
                      </a:pPr>
                      <a:r>
                        <a:rPr lang="es-ES"/>
                        <a:t>Conciencia</a:t>
                      </a:r>
                      <a:endParaRPr/>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r">
                        <a:lnSpc>
                          <a:spcPct val="150000"/>
                        </a:lnSpc>
                        <a:spcBef>
                          <a:spcPts val="1200"/>
                        </a:spcBef>
                        <a:spcAft>
                          <a:spcPts val="0"/>
                        </a:spcAft>
                        <a:buNone/>
                      </a:pPr>
                      <a:r>
                        <a:rPr lang="es-ES"/>
                        <a:t>21</a:t>
                      </a:r>
                      <a:endParaRPr/>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r">
                        <a:lnSpc>
                          <a:spcPct val="150000"/>
                        </a:lnSpc>
                        <a:spcBef>
                          <a:spcPts val="1200"/>
                        </a:spcBef>
                        <a:spcAft>
                          <a:spcPts val="0"/>
                        </a:spcAft>
                        <a:buNone/>
                      </a:pPr>
                      <a:r>
                        <a:rPr lang="es-ES"/>
                        <a:t>20,2%</a:t>
                      </a:r>
                      <a:endParaRPr/>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238125">
                <a:tc>
                  <a:txBody>
                    <a:bodyPr/>
                    <a:lstStyle/>
                    <a:p>
                      <a:pPr indent="0" lvl="0" marL="0" rtl="0" algn="ctr">
                        <a:lnSpc>
                          <a:spcPct val="150000"/>
                        </a:lnSpc>
                        <a:spcBef>
                          <a:spcPts val="1200"/>
                        </a:spcBef>
                        <a:spcAft>
                          <a:spcPts val="0"/>
                        </a:spcAft>
                        <a:buNone/>
                      </a:pPr>
                      <a:r>
                        <a:rPr lang="es-ES"/>
                        <a:t>Extraversión </a:t>
                      </a:r>
                      <a:endParaRPr/>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r">
                        <a:lnSpc>
                          <a:spcPct val="150000"/>
                        </a:lnSpc>
                        <a:spcBef>
                          <a:spcPts val="1200"/>
                        </a:spcBef>
                        <a:spcAft>
                          <a:spcPts val="0"/>
                        </a:spcAft>
                        <a:buNone/>
                      </a:pPr>
                      <a:r>
                        <a:rPr lang="es-ES"/>
                        <a:t>12</a:t>
                      </a:r>
                      <a:endParaRPr/>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r">
                        <a:lnSpc>
                          <a:spcPct val="150000"/>
                        </a:lnSpc>
                        <a:spcBef>
                          <a:spcPts val="1200"/>
                        </a:spcBef>
                        <a:spcAft>
                          <a:spcPts val="0"/>
                        </a:spcAft>
                        <a:buNone/>
                      </a:pPr>
                      <a:r>
                        <a:rPr lang="es-ES"/>
                        <a:t>11,5%</a:t>
                      </a:r>
                      <a:endParaRPr/>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238125">
                <a:tc>
                  <a:txBody>
                    <a:bodyPr/>
                    <a:lstStyle/>
                    <a:p>
                      <a:pPr indent="0" lvl="0" marL="0" rtl="0" algn="ctr">
                        <a:lnSpc>
                          <a:spcPct val="150000"/>
                        </a:lnSpc>
                        <a:spcBef>
                          <a:spcPts val="1200"/>
                        </a:spcBef>
                        <a:spcAft>
                          <a:spcPts val="0"/>
                        </a:spcAft>
                        <a:buNone/>
                      </a:pPr>
                      <a:r>
                        <a:rPr lang="es-ES"/>
                        <a:t>Agradabilidad</a:t>
                      </a:r>
                      <a:endParaRPr/>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r">
                        <a:lnSpc>
                          <a:spcPct val="150000"/>
                        </a:lnSpc>
                        <a:spcBef>
                          <a:spcPts val="1200"/>
                        </a:spcBef>
                        <a:spcAft>
                          <a:spcPts val="0"/>
                        </a:spcAft>
                        <a:buNone/>
                      </a:pPr>
                      <a:r>
                        <a:rPr lang="es-ES"/>
                        <a:t>29</a:t>
                      </a:r>
                      <a:endParaRPr/>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r">
                        <a:lnSpc>
                          <a:spcPct val="150000"/>
                        </a:lnSpc>
                        <a:spcBef>
                          <a:spcPts val="1200"/>
                        </a:spcBef>
                        <a:spcAft>
                          <a:spcPts val="0"/>
                        </a:spcAft>
                        <a:buNone/>
                      </a:pPr>
                      <a:r>
                        <a:rPr lang="es-ES"/>
                        <a:t>27,9%</a:t>
                      </a:r>
                      <a:endParaRPr/>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238125">
                <a:tc>
                  <a:txBody>
                    <a:bodyPr/>
                    <a:lstStyle/>
                    <a:p>
                      <a:pPr indent="0" lvl="0" marL="0" rtl="0" algn="ctr">
                        <a:lnSpc>
                          <a:spcPct val="150000"/>
                        </a:lnSpc>
                        <a:spcBef>
                          <a:spcPts val="1200"/>
                        </a:spcBef>
                        <a:spcAft>
                          <a:spcPts val="0"/>
                        </a:spcAft>
                        <a:buNone/>
                      </a:pPr>
                      <a:r>
                        <a:rPr lang="es-ES"/>
                        <a:t>Neuroticismo </a:t>
                      </a:r>
                      <a:endParaRPr/>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r">
                        <a:lnSpc>
                          <a:spcPct val="150000"/>
                        </a:lnSpc>
                        <a:spcBef>
                          <a:spcPts val="1200"/>
                        </a:spcBef>
                        <a:spcAft>
                          <a:spcPts val="0"/>
                        </a:spcAft>
                        <a:buNone/>
                      </a:pPr>
                      <a:r>
                        <a:rPr lang="es-ES"/>
                        <a:t>12</a:t>
                      </a:r>
                      <a:endParaRPr/>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r">
                        <a:lnSpc>
                          <a:spcPct val="150000"/>
                        </a:lnSpc>
                        <a:spcBef>
                          <a:spcPts val="1200"/>
                        </a:spcBef>
                        <a:spcAft>
                          <a:spcPts val="0"/>
                        </a:spcAft>
                        <a:buNone/>
                      </a:pPr>
                      <a:r>
                        <a:rPr lang="es-ES"/>
                        <a:t>11,5%</a:t>
                      </a:r>
                      <a:endParaRPr/>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ee69df77f0_0_129"/>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310" name="Google Shape;310;gee69df77f0_0_129"/>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
        <p:nvSpPr>
          <p:cNvPr id="311" name="Google Shape;311;gee69df77f0_0_129"/>
          <p:cNvSpPr txBox="1"/>
          <p:nvPr/>
        </p:nvSpPr>
        <p:spPr>
          <a:xfrm>
            <a:off x="381900" y="703675"/>
            <a:ext cx="83802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s-ES" sz="2000">
                <a:solidFill>
                  <a:srgbClr val="0033CC"/>
                </a:solidFill>
                <a:latin typeface="Calibri"/>
                <a:ea typeface="Calibri"/>
                <a:cs typeface="Calibri"/>
                <a:sym typeface="Calibri"/>
              </a:rPr>
              <a:t>Recolección de datos</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pic>
        <p:nvPicPr>
          <p:cNvPr id="312" name="Google Shape;312;gee69df77f0_0_129"/>
          <p:cNvPicPr preferRelativeResize="0"/>
          <p:nvPr/>
        </p:nvPicPr>
        <p:blipFill rotWithShape="1">
          <a:blip r:embed="rId3">
            <a:alphaModFix/>
          </a:blip>
          <a:srcRect b="1758" l="0" r="0" t="0"/>
          <a:stretch/>
        </p:blipFill>
        <p:spPr>
          <a:xfrm>
            <a:off x="1506600" y="1219200"/>
            <a:ext cx="6130800" cy="47505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e26948c6d3_0_173"/>
          <p:cNvSpPr txBox="1"/>
          <p:nvPr/>
        </p:nvSpPr>
        <p:spPr>
          <a:xfrm>
            <a:off x="395525" y="692150"/>
            <a:ext cx="84246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s-ES" sz="2000">
                <a:solidFill>
                  <a:srgbClr val="0033CC"/>
                </a:solidFill>
                <a:latin typeface="Calibri"/>
                <a:ea typeface="Calibri"/>
                <a:cs typeface="Calibri"/>
                <a:sym typeface="Calibri"/>
              </a:rPr>
              <a:t>Puntuación de la escala del BFI</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318" name="Google Shape;318;ge26948c6d3_0_173"/>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319" name="Google Shape;319;ge26948c6d3_0_173"/>
          <p:cNvSpPr txBox="1"/>
          <p:nvPr/>
        </p:nvSpPr>
        <p:spPr>
          <a:xfrm>
            <a:off x="553300" y="1463825"/>
            <a:ext cx="7120200" cy="2322000"/>
          </a:xfrm>
          <a:prstGeom prst="rect">
            <a:avLst/>
          </a:prstGeom>
          <a:noFill/>
          <a:ln>
            <a:noFill/>
          </a:ln>
        </p:spPr>
        <p:txBody>
          <a:bodyPr anchorCtr="0" anchor="t" bIns="45700" lIns="91425" spcFirstLastPara="1" rIns="91425" wrap="square" tIns="45700">
            <a:noAutofit/>
          </a:bodyPr>
          <a:lstStyle/>
          <a:p>
            <a:pPr indent="-355600" lvl="0" marL="457200" marR="0" rtl="0" algn="just">
              <a:lnSpc>
                <a:spcPct val="115000"/>
              </a:lnSpc>
              <a:spcBef>
                <a:spcPts val="0"/>
              </a:spcBef>
              <a:spcAft>
                <a:spcPts val="0"/>
              </a:spcAft>
              <a:buClr>
                <a:schemeClr val="dk1"/>
              </a:buClr>
              <a:buSzPts val="2000"/>
              <a:buChar char="●"/>
            </a:pPr>
            <a:r>
              <a:rPr lang="es-ES" sz="2000">
                <a:solidFill>
                  <a:schemeClr val="dk1"/>
                </a:solidFill>
              </a:rPr>
              <a:t>Extraversión: 1, 6R, 11, 16, 21R, 26, 31R, 36; </a:t>
            </a:r>
            <a:endParaRPr sz="2000">
              <a:solidFill>
                <a:schemeClr val="dk1"/>
              </a:solidFill>
            </a:endParaRPr>
          </a:p>
          <a:p>
            <a:pPr indent="-355600" lvl="0" marL="457200" marR="0" rtl="0" algn="just">
              <a:lnSpc>
                <a:spcPct val="115000"/>
              </a:lnSpc>
              <a:spcBef>
                <a:spcPts val="0"/>
              </a:spcBef>
              <a:spcAft>
                <a:spcPts val="0"/>
              </a:spcAft>
              <a:buClr>
                <a:schemeClr val="dk1"/>
              </a:buClr>
              <a:buSzPts val="2000"/>
              <a:buChar char="●"/>
            </a:pPr>
            <a:r>
              <a:rPr lang="es-ES" sz="2000">
                <a:solidFill>
                  <a:schemeClr val="dk1"/>
                </a:solidFill>
              </a:rPr>
              <a:t>Agradabilidad: 2R, 7, 12R, 17, 22, 27R, 32, 37R, 42; </a:t>
            </a:r>
            <a:endParaRPr sz="2000">
              <a:solidFill>
                <a:schemeClr val="dk1"/>
              </a:solidFill>
            </a:endParaRPr>
          </a:p>
          <a:p>
            <a:pPr indent="-355600" lvl="0" marL="457200" marR="0" rtl="0" algn="just">
              <a:lnSpc>
                <a:spcPct val="115000"/>
              </a:lnSpc>
              <a:spcBef>
                <a:spcPts val="0"/>
              </a:spcBef>
              <a:spcAft>
                <a:spcPts val="0"/>
              </a:spcAft>
              <a:buClr>
                <a:schemeClr val="dk1"/>
              </a:buClr>
              <a:buSzPts val="2000"/>
              <a:buChar char="●"/>
            </a:pPr>
            <a:r>
              <a:rPr lang="es-ES" sz="2000">
                <a:solidFill>
                  <a:schemeClr val="dk1"/>
                </a:solidFill>
              </a:rPr>
              <a:t>Conciencia: 3,8R, 13, 18R, 23R, 28, 33, 38, 43R;</a:t>
            </a:r>
            <a:endParaRPr sz="2000">
              <a:solidFill>
                <a:schemeClr val="dk1"/>
              </a:solidFill>
            </a:endParaRPr>
          </a:p>
          <a:p>
            <a:pPr indent="-355600" lvl="0" marL="457200" marR="0" rtl="0" algn="just">
              <a:lnSpc>
                <a:spcPct val="115000"/>
              </a:lnSpc>
              <a:spcBef>
                <a:spcPts val="0"/>
              </a:spcBef>
              <a:spcAft>
                <a:spcPts val="0"/>
              </a:spcAft>
              <a:buClr>
                <a:schemeClr val="dk1"/>
              </a:buClr>
              <a:buSzPts val="2000"/>
              <a:buChar char="●"/>
            </a:pPr>
            <a:r>
              <a:rPr lang="es-ES" sz="2000">
                <a:solidFill>
                  <a:schemeClr val="dk1"/>
                </a:solidFill>
              </a:rPr>
              <a:t>Neuroticismo: 4, 9R, 14, 19, 24R, 29, 34R, 39;</a:t>
            </a:r>
            <a:endParaRPr sz="2000">
              <a:solidFill>
                <a:schemeClr val="dk1"/>
              </a:solidFill>
            </a:endParaRPr>
          </a:p>
          <a:p>
            <a:pPr indent="-355600" lvl="0" marL="457200" marR="0" rtl="0" algn="just">
              <a:lnSpc>
                <a:spcPct val="115000"/>
              </a:lnSpc>
              <a:spcBef>
                <a:spcPts val="0"/>
              </a:spcBef>
              <a:spcAft>
                <a:spcPts val="0"/>
              </a:spcAft>
              <a:buClr>
                <a:schemeClr val="dk1"/>
              </a:buClr>
              <a:buSzPts val="2000"/>
              <a:buChar char="●"/>
            </a:pPr>
            <a:r>
              <a:rPr lang="es-ES" sz="2000">
                <a:solidFill>
                  <a:schemeClr val="dk1"/>
                </a:solidFill>
              </a:rPr>
              <a:t>Apertura: 5, 10, 15, 20, 25, 30, 35R, 40, 41R, 44;</a:t>
            </a:r>
            <a:endParaRPr sz="2000">
              <a:solidFill>
                <a:schemeClr val="dk1"/>
              </a:solidFill>
            </a:endParaRPr>
          </a:p>
          <a:p>
            <a:pPr indent="0" lvl="0" marL="0" marR="0" rtl="0" algn="just">
              <a:lnSpc>
                <a:spcPct val="115000"/>
              </a:lnSpc>
              <a:spcBef>
                <a:spcPts val="0"/>
              </a:spcBef>
              <a:spcAft>
                <a:spcPts val="0"/>
              </a:spcAft>
              <a:buClr>
                <a:schemeClr val="dk1"/>
              </a:buClr>
              <a:buSzPts val="1100"/>
              <a:buFont typeface="Arial"/>
              <a:buNone/>
            </a:pPr>
            <a:r>
              <a:t/>
            </a:r>
            <a:endParaRPr sz="2000">
              <a:solidFill>
                <a:schemeClr val="dk1"/>
              </a:solidFill>
            </a:endParaRPr>
          </a:p>
          <a:p>
            <a:pPr indent="0" lvl="0" marL="0" marR="0" rtl="0" algn="just">
              <a:lnSpc>
                <a:spcPct val="115000"/>
              </a:lnSpc>
              <a:spcBef>
                <a:spcPts val="0"/>
              </a:spcBef>
              <a:spcAft>
                <a:spcPts val="0"/>
              </a:spcAft>
              <a:buClr>
                <a:schemeClr val="dk1"/>
              </a:buClr>
              <a:buSzPts val="1100"/>
              <a:buFont typeface="Arial"/>
              <a:buNone/>
            </a:pPr>
            <a:r>
              <a:t/>
            </a:r>
            <a:endParaRPr sz="2000">
              <a:solidFill>
                <a:schemeClr val="dk1"/>
              </a:solidFill>
            </a:endParaRPr>
          </a:p>
        </p:txBody>
      </p:sp>
      <p:sp>
        <p:nvSpPr>
          <p:cNvPr id="320" name="Google Shape;320;ge26948c6d3_0_173"/>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pic>
        <p:nvPicPr>
          <p:cNvPr id="321" name="Google Shape;321;ge26948c6d3_0_173"/>
          <p:cNvPicPr preferRelativeResize="0"/>
          <p:nvPr/>
        </p:nvPicPr>
        <p:blipFill rotWithShape="1">
          <a:blip r:embed="rId3">
            <a:alphaModFix/>
          </a:blip>
          <a:srcRect b="40080" l="1681" r="1137" t="2415"/>
          <a:stretch/>
        </p:blipFill>
        <p:spPr>
          <a:xfrm>
            <a:off x="1714750" y="3585275"/>
            <a:ext cx="5969800" cy="1907425"/>
          </a:xfrm>
          <a:prstGeom prst="rect">
            <a:avLst/>
          </a:prstGeom>
          <a:noFill/>
          <a:ln cap="flat" cmpd="sng" w="28575">
            <a:solidFill>
              <a:schemeClr val="lt2"/>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ee69df77f0_0_148"/>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327" name="Google Shape;327;gee69df77f0_0_148"/>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
        <p:nvSpPr>
          <p:cNvPr id="328" name="Google Shape;328;gee69df77f0_0_148"/>
          <p:cNvSpPr txBox="1"/>
          <p:nvPr/>
        </p:nvSpPr>
        <p:spPr>
          <a:xfrm>
            <a:off x="381900" y="703675"/>
            <a:ext cx="83802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s-ES" sz="2000">
                <a:solidFill>
                  <a:srgbClr val="0033CC"/>
                </a:solidFill>
                <a:latin typeface="Calibri"/>
                <a:ea typeface="Calibri"/>
                <a:cs typeface="Calibri"/>
                <a:sym typeface="Calibri"/>
              </a:rPr>
              <a:t>Resultado numérico de la encuesta realizada enmarcada en FFM</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graphicFrame>
        <p:nvGraphicFramePr>
          <p:cNvPr id="329" name="Google Shape;329;gee69df77f0_0_148"/>
          <p:cNvGraphicFramePr/>
          <p:nvPr/>
        </p:nvGraphicFramePr>
        <p:xfrm>
          <a:off x="1490013" y="1411950"/>
          <a:ext cx="3000000" cy="3000000"/>
        </p:xfrm>
        <a:graphic>
          <a:graphicData uri="http://schemas.openxmlformats.org/drawingml/2006/table">
            <a:tbl>
              <a:tblPr>
                <a:noFill/>
                <a:tableStyleId>{B4EE5EEC-334B-4D89-889D-CD6522834425}</a:tableStyleId>
              </a:tblPr>
              <a:tblGrid>
                <a:gridCol w="1043475"/>
                <a:gridCol w="1021950"/>
                <a:gridCol w="1118775"/>
                <a:gridCol w="957400"/>
                <a:gridCol w="1064975"/>
                <a:gridCol w="957400"/>
              </a:tblGrid>
              <a:tr h="441900">
                <a:tc>
                  <a:txBody>
                    <a:bodyPr/>
                    <a:lstStyle/>
                    <a:p>
                      <a:pPr indent="0" lvl="0" marL="0" rtl="0" algn="ctr">
                        <a:lnSpc>
                          <a:spcPct val="115000"/>
                        </a:lnSpc>
                        <a:spcBef>
                          <a:spcPts val="0"/>
                        </a:spcBef>
                        <a:spcAft>
                          <a:spcPts val="0"/>
                        </a:spcAft>
                        <a:buNone/>
                      </a:pPr>
                      <a:r>
                        <a:rPr b="1" lang="es-ES" sz="1000"/>
                        <a:t>Encuestados</a:t>
                      </a:r>
                      <a:endParaRPr b="1"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t>Extraversión</a:t>
                      </a:r>
                      <a:endParaRPr b="1"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t>Agradabilidad</a:t>
                      </a:r>
                      <a:endParaRPr b="1"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t>Conciencia</a:t>
                      </a:r>
                      <a:endParaRPr b="1"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t>Neuroticismo</a:t>
                      </a:r>
                      <a:endParaRPr b="1"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t>Apertura</a:t>
                      </a:r>
                      <a:endParaRPr b="1"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404775">
                <a:tc>
                  <a:txBody>
                    <a:bodyPr/>
                    <a:lstStyle/>
                    <a:p>
                      <a:pPr indent="0" lvl="0" marL="0" rtl="0" algn="ctr">
                        <a:lnSpc>
                          <a:spcPct val="115000"/>
                        </a:lnSpc>
                        <a:spcBef>
                          <a:spcPts val="0"/>
                        </a:spcBef>
                        <a:spcAft>
                          <a:spcPts val="0"/>
                        </a:spcAft>
                        <a:buNone/>
                      </a:pPr>
                      <a:r>
                        <a:rPr b="1" lang="es-ES" sz="1000"/>
                        <a:t>1</a:t>
                      </a:r>
                      <a:endParaRPr b="1"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17</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18</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23</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31</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34</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419325">
                <a:tc>
                  <a:txBody>
                    <a:bodyPr/>
                    <a:lstStyle/>
                    <a:p>
                      <a:pPr indent="0" lvl="0" marL="0" rtl="0" algn="ctr">
                        <a:lnSpc>
                          <a:spcPct val="115000"/>
                        </a:lnSpc>
                        <a:spcBef>
                          <a:spcPts val="0"/>
                        </a:spcBef>
                        <a:spcAft>
                          <a:spcPts val="0"/>
                        </a:spcAft>
                        <a:buNone/>
                      </a:pPr>
                      <a:r>
                        <a:rPr b="1" lang="es-ES" sz="1000"/>
                        <a:t>2</a:t>
                      </a:r>
                      <a:endParaRPr b="1"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21</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33</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35</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22</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47</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441900">
                <a:tc>
                  <a:txBody>
                    <a:bodyPr/>
                    <a:lstStyle/>
                    <a:p>
                      <a:pPr indent="0" lvl="0" marL="0" rtl="0" algn="ctr">
                        <a:lnSpc>
                          <a:spcPct val="115000"/>
                        </a:lnSpc>
                        <a:spcBef>
                          <a:spcPts val="0"/>
                        </a:spcBef>
                        <a:spcAft>
                          <a:spcPts val="0"/>
                        </a:spcAft>
                        <a:buNone/>
                      </a:pPr>
                      <a:r>
                        <a:rPr b="1" lang="es-ES" sz="1000"/>
                        <a:t>3</a:t>
                      </a:r>
                      <a:endParaRPr b="1"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22</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37</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33</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23</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47</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441900">
                <a:tc>
                  <a:txBody>
                    <a:bodyPr/>
                    <a:lstStyle/>
                    <a:p>
                      <a:pPr indent="0" lvl="0" marL="0" rtl="0" algn="ctr">
                        <a:lnSpc>
                          <a:spcPct val="115000"/>
                        </a:lnSpc>
                        <a:spcBef>
                          <a:spcPts val="0"/>
                        </a:spcBef>
                        <a:spcAft>
                          <a:spcPts val="0"/>
                        </a:spcAft>
                        <a:buNone/>
                      </a:pPr>
                      <a:r>
                        <a:rPr b="1" lang="es-ES" sz="1000"/>
                        <a:t>4</a:t>
                      </a:r>
                      <a:endParaRPr b="1"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26</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31</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31</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25</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33</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441900">
                <a:tc>
                  <a:txBody>
                    <a:bodyPr/>
                    <a:lstStyle/>
                    <a:p>
                      <a:pPr indent="0" lvl="0" marL="0" rtl="0" algn="ctr">
                        <a:lnSpc>
                          <a:spcPct val="115000"/>
                        </a:lnSpc>
                        <a:spcBef>
                          <a:spcPts val="0"/>
                        </a:spcBef>
                        <a:spcAft>
                          <a:spcPts val="0"/>
                        </a:spcAft>
                        <a:buNone/>
                      </a:pPr>
                      <a:r>
                        <a:rPr b="1" lang="es-ES" sz="1000"/>
                        <a:t>5</a:t>
                      </a:r>
                      <a:endParaRPr b="1"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24</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30</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36</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22</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32</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441900">
                <a:tc>
                  <a:txBody>
                    <a:bodyPr/>
                    <a:lstStyle/>
                    <a:p>
                      <a:pPr indent="0" lvl="0" marL="0" rtl="0" algn="ctr">
                        <a:lnSpc>
                          <a:spcPct val="115000"/>
                        </a:lnSpc>
                        <a:spcBef>
                          <a:spcPts val="0"/>
                        </a:spcBef>
                        <a:spcAft>
                          <a:spcPts val="0"/>
                        </a:spcAft>
                        <a:buNone/>
                      </a:pPr>
                      <a:r>
                        <a:rPr b="1" lang="es-ES" sz="1000"/>
                        <a:t>6</a:t>
                      </a:r>
                      <a:endParaRPr b="1"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32</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39</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28</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29</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31</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441900">
                <a:tc>
                  <a:txBody>
                    <a:bodyPr/>
                    <a:lstStyle/>
                    <a:p>
                      <a:pPr indent="0" lvl="0" marL="0" rtl="0" algn="ctr">
                        <a:lnSpc>
                          <a:spcPct val="115000"/>
                        </a:lnSpc>
                        <a:spcBef>
                          <a:spcPts val="0"/>
                        </a:spcBef>
                        <a:spcAft>
                          <a:spcPts val="0"/>
                        </a:spcAft>
                        <a:buNone/>
                      </a:pPr>
                      <a:r>
                        <a:rPr b="1" lang="es-ES" sz="1000"/>
                        <a:t>7</a:t>
                      </a:r>
                      <a:endParaRPr b="1"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36</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37</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37</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11</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45</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441900">
                <a:tc>
                  <a:txBody>
                    <a:bodyPr/>
                    <a:lstStyle/>
                    <a:p>
                      <a:pPr indent="0" lvl="0" marL="0" rtl="0" algn="ctr">
                        <a:lnSpc>
                          <a:spcPct val="115000"/>
                        </a:lnSpc>
                        <a:spcBef>
                          <a:spcPts val="0"/>
                        </a:spcBef>
                        <a:spcAft>
                          <a:spcPts val="0"/>
                        </a:spcAft>
                        <a:buNone/>
                      </a:pPr>
                      <a:r>
                        <a:rPr b="1" lang="es-ES" sz="1000"/>
                        <a:t>8</a:t>
                      </a:r>
                      <a:endParaRPr b="1"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18</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26</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23</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21</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30</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441900">
                <a:tc>
                  <a:txBody>
                    <a:bodyPr/>
                    <a:lstStyle/>
                    <a:p>
                      <a:pPr indent="0" lvl="0" marL="0" rtl="0" algn="ctr">
                        <a:lnSpc>
                          <a:spcPct val="115000"/>
                        </a:lnSpc>
                        <a:spcBef>
                          <a:spcPts val="0"/>
                        </a:spcBef>
                        <a:spcAft>
                          <a:spcPts val="0"/>
                        </a:spcAft>
                        <a:buNone/>
                      </a:pPr>
                      <a:r>
                        <a:rPr b="1" lang="es-ES" sz="1000"/>
                        <a:t>9</a:t>
                      </a:r>
                      <a:endParaRPr b="1"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23</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31</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28</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19</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25</a:t>
                      </a:r>
                      <a:endParaRPr sz="10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ee69df77f0_0_158"/>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335" name="Google Shape;335;gee69df77f0_0_158"/>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
        <p:nvSpPr>
          <p:cNvPr id="336" name="Google Shape;336;gee69df77f0_0_158"/>
          <p:cNvSpPr txBox="1"/>
          <p:nvPr/>
        </p:nvSpPr>
        <p:spPr>
          <a:xfrm>
            <a:off x="381900" y="703675"/>
            <a:ext cx="83802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s-ES" sz="2000">
                <a:solidFill>
                  <a:srgbClr val="0033CC"/>
                </a:solidFill>
                <a:latin typeface="Calibri"/>
                <a:ea typeface="Calibri"/>
                <a:cs typeface="Calibri"/>
                <a:sym typeface="Calibri"/>
              </a:rPr>
              <a:t>Categorización de las respuestas a Bajo, Medio Alto</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pic>
        <p:nvPicPr>
          <p:cNvPr id="337" name="Google Shape;337;gee69df77f0_0_158"/>
          <p:cNvPicPr preferRelativeResize="0"/>
          <p:nvPr/>
        </p:nvPicPr>
        <p:blipFill rotWithShape="1">
          <a:blip r:embed="rId3">
            <a:alphaModFix/>
          </a:blip>
          <a:srcRect b="0" l="6531" r="5910" t="0"/>
          <a:stretch/>
        </p:blipFill>
        <p:spPr>
          <a:xfrm>
            <a:off x="381900" y="1841075"/>
            <a:ext cx="3894800" cy="1961495"/>
          </a:xfrm>
          <a:prstGeom prst="rect">
            <a:avLst/>
          </a:prstGeom>
          <a:noFill/>
          <a:ln>
            <a:noFill/>
          </a:ln>
        </p:spPr>
      </p:pic>
      <p:pic>
        <p:nvPicPr>
          <p:cNvPr id="338" name="Google Shape;338;gee69df77f0_0_158"/>
          <p:cNvPicPr preferRelativeResize="0"/>
          <p:nvPr/>
        </p:nvPicPr>
        <p:blipFill rotWithShape="1">
          <a:blip r:embed="rId4">
            <a:alphaModFix/>
          </a:blip>
          <a:srcRect b="0" l="3410" r="5407" t="0"/>
          <a:stretch/>
        </p:blipFill>
        <p:spPr>
          <a:xfrm>
            <a:off x="4726145" y="1219200"/>
            <a:ext cx="3959755" cy="46452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ee69df77f0_0_185"/>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344" name="Google Shape;344;gee69df77f0_0_185"/>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
        <p:nvSpPr>
          <p:cNvPr id="345" name="Google Shape;345;gee69df77f0_0_185"/>
          <p:cNvSpPr txBox="1"/>
          <p:nvPr/>
        </p:nvSpPr>
        <p:spPr>
          <a:xfrm>
            <a:off x="381900" y="703675"/>
            <a:ext cx="83802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s-ES" sz="2000">
                <a:solidFill>
                  <a:srgbClr val="0033CC"/>
                </a:solidFill>
                <a:latin typeface="Calibri"/>
                <a:ea typeface="Calibri"/>
                <a:cs typeface="Calibri"/>
                <a:sym typeface="Calibri"/>
              </a:rPr>
              <a:t>Resultados</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346" name="Google Shape;346;gee69df77f0_0_185"/>
          <p:cNvSpPr txBox="1"/>
          <p:nvPr/>
        </p:nvSpPr>
        <p:spPr>
          <a:xfrm>
            <a:off x="381900" y="1208525"/>
            <a:ext cx="6533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1600">
                <a:solidFill>
                  <a:schemeClr val="dk1"/>
                </a:solidFill>
              </a:rPr>
              <a:t>Categorización completa de los resultados</a:t>
            </a:r>
            <a:endParaRPr b="1" sz="1600">
              <a:solidFill>
                <a:schemeClr val="dk1"/>
              </a:solidFill>
            </a:endParaRPr>
          </a:p>
        </p:txBody>
      </p:sp>
      <p:graphicFrame>
        <p:nvGraphicFramePr>
          <p:cNvPr id="347" name="Google Shape;347;gee69df77f0_0_185"/>
          <p:cNvGraphicFramePr/>
          <p:nvPr/>
        </p:nvGraphicFramePr>
        <p:xfrm>
          <a:off x="2113438" y="1947000"/>
          <a:ext cx="3000000" cy="3000000"/>
        </p:xfrm>
        <a:graphic>
          <a:graphicData uri="http://schemas.openxmlformats.org/drawingml/2006/table">
            <a:tbl>
              <a:tblPr>
                <a:noFill/>
                <a:tableStyleId>{B4EE5EEC-334B-4D89-889D-CD6522834425}</a:tableStyleId>
              </a:tblPr>
              <a:tblGrid>
                <a:gridCol w="1667050"/>
                <a:gridCol w="1091375"/>
                <a:gridCol w="1079350"/>
                <a:gridCol w="1079350"/>
              </a:tblGrid>
              <a:tr h="478075">
                <a:tc>
                  <a:txBody>
                    <a:bodyPr/>
                    <a:lstStyle/>
                    <a:p>
                      <a:pPr indent="0" lvl="0" marL="0" rtl="0" algn="ctr">
                        <a:lnSpc>
                          <a:spcPct val="150000"/>
                        </a:lnSpc>
                        <a:spcBef>
                          <a:spcPts val="0"/>
                        </a:spcBef>
                        <a:spcAft>
                          <a:spcPts val="0"/>
                        </a:spcAft>
                        <a:buNone/>
                      </a:pPr>
                      <a:r>
                        <a:rPr b="1" lang="es-ES" sz="1100"/>
                        <a:t>FFM</a:t>
                      </a:r>
                      <a:endParaRPr b="1" sz="1100"/>
                    </a:p>
                  </a:txBody>
                  <a:tcPr marT="91425" marB="91425" marR="68575" marL="68575">
                    <a:lnB cap="flat" cmpd="sng" w="12650">
                      <a:solidFill>
                        <a:srgbClr val="7F7F7F"/>
                      </a:solidFill>
                      <a:prstDash val="solid"/>
                      <a:round/>
                      <a:headEnd len="sm" w="sm" type="none"/>
                      <a:tailEnd len="sm" w="sm" type="none"/>
                    </a:lnB>
                  </a:tcPr>
                </a:tc>
                <a:tc>
                  <a:txBody>
                    <a:bodyPr/>
                    <a:lstStyle/>
                    <a:p>
                      <a:pPr indent="0" lvl="0" marL="0" rtl="0" algn="ctr">
                        <a:lnSpc>
                          <a:spcPct val="150000"/>
                        </a:lnSpc>
                        <a:spcBef>
                          <a:spcPts val="0"/>
                        </a:spcBef>
                        <a:spcAft>
                          <a:spcPts val="0"/>
                        </a:spcAft>
                        <a:buNone/>
                      </a:pPr>
                      <a:r>
                        <a:rPr b="1" lang="es-ES" sz="1100"/>
                        <a:t>Bajo</a:t>
                      </a:r>
                      <a:endParaRPr b="1" sz="1100"/>
                    </a:p>
                  </a:txBody>
                  <a:tcPr marT="91425" marB="91425" marR="68575" marL="68575">
                    <a:lnB cap="flat" cmpd="sng" w="12650">
                      <a:solidFill>
                        <a:srgbClr val="7F7F7F"/>
                      </a:solidFill>
                      <a:prstDash val="solid"/>
                      <a:round/>
                      <a:headEnd len="sm" w="sm" type="none"/>
                      <a:tailEnd len="sm" w="sm" type="none"/>
                    </a:lnB>
                  </a:tcPr>
                </a:tc>
                <a:tc>
                  <a:txBody>
                    <a:bodyPr/>
                    <a:lstStyle/>
                    <a:p>
                      <a:pPr indent="0" lvl="0" marL="0" rtl="0" algn="ctr">
                        <a:lnSpc>
                          <a:spcPct val="150000"/>
                        </a:lnSpc>
                        <a:spcBef>
                          <a:spcPts val="0"/>
                        </a:spcBef>
                        <a:spcAft>
                          <a:spcPts val="0"/>
                        </a:spcAft>
                        <a:buNone/>
                      </a:pPr>
                      <a:r>
                        <a:rPr b="1" lang="es-ES" sz="1100"/>
                        <a:t>Medio</a:t>
                      </a:r>
                      <a:endParaRPr b="1" sz="1100"/>
                    </a:p>
                  </a:txBody>
                  <a:tcPr marT="91425" marB="91425" marR="68575" marL="68575">
                    <a:lnB cap="flat" cmpd="sng" w="12650">
                      <a:solidFill>
                        <a:srgbClr val="7F7F7F"/>
                      </a:solidFill>
                      <a:prstDash val="solid"/>
                      <a:round/>
                      <a:headEnd len="sm" w="sm" type="none"/>
                      <a:tailEnd len="sm" w="sm" type="none"/>
                    </a:lnB>
                  </a:tcPr>
                </a:tc>
                <a:tc>
                  <a:txBody>
                    <a:bodyPr/>
                    <a:lstStyle/>
                    <a:p>
                      <a:pPr indent="0" lvl="0" marL="0" rtl="0" algn="ctr">
                        <a:lnSpc>
                          <a:spcPct val="150000"/>
                        </a:lnSpc>
                        <a:spcBef>
                          <a:spcPts val="0"/>
                        </a:spcBef>
                        <a:spcAft>
                          <a:spcPts val="0"/>
                        </a:spcAft>
                        <a:buNone/>
                      </a:pPr>
                      <a:r>
                        <a:rPr b="1" lang="es-ES" sz="1100"/>
                        <a:t>Alto</a:t>
                      </a:r>
                      <a:endParaRPr b="1" sz="1100"/>
                    </a:p>
                  </a:txBody>
                  <a:tcPr marT="91425" marB="91425" marR="68575" marL="68575">
                    <a:lnB cap="flat" cmpd="sng" w="12650">
                      <a:solidFill>
                        <a:srgbClr val="7F7F7F"/>
                      </a:solidFill>
                      <a:prstDash val="solid"/>
                      <a:round/>
                      <a:headEnd len="sm" w="sm" type="none"/>
                      <a:tailEnd len="sm" w="sm" type="none"/>
                    </a:lnB>
                  </a:tcPr>
                </a:tc>
              </a:tr>
              <a:tr h="562700">
                <a:tc>
                  <a:txBody>
                    <a:bodyPr/>
                    <a:lstStyle/>
                    <a:p>
                      <a:pPr indent="0" lvl="0" marL="0" rtl="0" algn="ctr">
                        <a:lnSpc>
                          <a:spcPct val="150000"/>
                        </a:lnSpc>
                        <a:spcBef>
                          <a:spcPts val="0"/>
                        </a:spcBef>
                        <a:spcAft>
                          <a:spcPts val="0"/>
                        </a:spcAft>
                        <a:buNone/>
                      </a:pPr>
                      <a:r>
                        <a:rPr lang="es-ES"/>
                        <a:t>Extraversión</a:t>
                      </a:r>
                      <a:endParaRPr/>
                    </a:p>
                  </a:txBody>
                  <a:tcPr marT="91425" marB="91425" marR="68575" marL="68575">
                    <a:lnR cap="flat" cmpd="sng" w="12650">
                      <a:solidFill>
                        <a:srgbClr val="7F7F7F"/>
                      </a:solidFill>
                      <a:prstDash val="solid"/>
                      <a:round/>
                      <a:headEnd len="sm" w="sm" type="none"/>
                      <a:tailEnd len="sm" w="sm" type="none"/>
                    </a:lnR>
                    <a:lnT cap="flat" cmpd="sng" w="12650">
                      <a:solidFill>
                        <a:srgbClr val="7F7F7F"/>
                      </a:solidFill>
                      <a:prstDash val="solid"/>
                      <a:round/>
                      <a:headEnd len="sm" w="sm" type="none"/>
                      <a:tailEnd len="sm" w="sm" type="none"/>
                    </a:lnT>
                    <a:solidFill>
                      <a:srgbClr val="F2F2F2"/>
                    </a:solidFill>
                  </a:tcPr>
                </a:tc>
                <a:tc>
                  <a:txBody>
                    <a:bodyPr/>
                    <a:lstStyle/>
                    <a:p>
                      <a:pPr indent="0" lvl="0" marL="0" rtl="0" algn="ctr">
                        <a:lnSpc>
                          <a:spcPct val="150000"/>
                        </a:lnSpc>
                        <a:spcBef>
                          <a:spcPts val="0"/>
                        </a:spcBef>
                        <a:spcAft>
                          <a:spcPts val="0"/>
                        </a:spcAft>
                        <a:buNone/>
                      </a:pPr>
                      <a:r>
                        <a:rPr lang="es-ES"/>
                        <a:t>65</a:t>
                      </a:r>
                      <a:endParaRPr/>
                    </a:p>
                  </a:txBody>
                  <a:tcPr marT="91425" marB="91425" marR="68575" marL="68575">
                    <a:lnL cap="flat" cmpd="sng" w="12650">
                      <a:solidFill>
                        <a:srgbClr val="7F7F7F"/>
                      </a:solidFill>
                      <a:prstDash val="solid"/>
                      <a:round/>
                      <a:headEnd len="sm" w="sm" type="none"/>
                      <a:tailEnd len="sm" w="sm" type="none"/>
                    </a:lnL>
                    <a:lnT cap="flat" cmpd="sng" w="12650">
                      <a:solidFill>
                        <a:srgbClr val="7F7F7F"/>
                      </a:solidFill>
                      <a:prstDash val="solid"/>
                      <a:round/>
                      <a:headEnd len="sm" w="sm" type="none"/>
                      <a:tailEnd len="sm" w="sm" type="none"/>
                    </a:lnT>
                    <a:solidFill>
                      <a:srgbClr val="00FF00"/>
                    </a:solidFill>
                  </a:tcPr>
                </a:tc>
                <a:tc>
                  <a:txBody>
                    <a:bodyPr/>
                    <a:lstStyle/>
                    <a:p>
                      <a:pPr indent="0" lvl="0" marL="0" rtl="0" algn="ctr">
                        <a:lnSpc>
                          <a:spcPct val="150000"/>
                        </a:lnSpc>
                        <a:spcBef>
                          <a:spcPts val="0"/>
                        </a:spcBef>
                        <a:spcAft>
                          <a:spcPts val="0"/>
                        </a:spcAft>
                        <a:buNone/>
                      </a:pPr>
                      <a:r>
                        <a:rPr lang="es-ES"/>
                        <a:t>70</a:t>
                      </a:r>
                      <a:endParaRPr/>
                    </a:p>
                  </a:txBody>
                  <a:tcPr marT="91425" marB="91425" marR="68575" marL="68575">
                    <a:lnT cap="flat" cmpd="sng" w="12650">
                      <a:solidFill>
                        <a:srgbClr val="7F7F7F"/>
                      </a:solidFill>
                      <a:prstDash val="solid"/>
                      <a:round/>
                      <a:headEnd len="sm" w="sm" type="none"/>
                      <a:tailEnd len="sm" w="sm" type="none"/>
                    </a:lnT>
                    <a:solidFill>
                      <a:srgbClr val="FFFF00"/>
                    </a:solidFill>
                  </a:tcPr>
                </a:tc>
                <a:tc>
                  <a:txBody>
                    <a:bodyPr/>
                    <a:lstStyle/>
                    <a:p>
                      <a:pPr indent="0" lvl="0" marL="0" rtl="0" algn="ctr">
                        <a:lnSpc>
                          <a:spcPct val="150000"/>
                        </a:lnSpc>
                        <a:spcBef>
                          <a:spcPts val="0"/>
                        </a:spcBef>
                        <a:spcAft>
                          <a:spcPts val="0"/>
                        </a:spcAft>
                        <a:buNone/>
                      </a:pPr>
                      <a:r>
                        <a:rPr lang="es-ES"/>
                        <a:t>11</a:t>
                      </a:r>
                      <a:endParaRPr/>
                    </a:p>
                  </a:txBody>
                  <a:tcPr marT="91425" marB="91425" marR="68575" marL="68575">
                    <a:lnT cap="flat" cmpd="sng" w="12650">
                      <a:solidFill>
                        <a:srgbClr val="7F7F7F"/>
                      </a:solidFill>
                      <a:prstDash val="solid"/>
                      <a:round/>
                      <a:headEnd len="sm" w="sm" type="none"/>
                      <a:tailEnd len="sm" w="sm" type="none"/>
                    </a:lnT>
                    <a:solidFill>
                      <a:srgbClr val="F83939"/>
                    </a:solidFill>
                  </a:tcPr>
                </a:tc>
              </a:tr>
              <a:tr h="562700">
                <a:tc>
                  <a:txBody>
                    <a:bodyPr/>
                    <a:lstStyle/>
                    <a:p>
                      <a:pPr indent="0" lvl="0" marL="0" rtl="0" algn="ctr">
                        <a:lnSpc>
                          <a:spcPct val="150000"/>
                        </a:lnSpc>
                        <a:spcBef>
                          <a:spcPts val="0"/>
                        </a:spcBef>
                        <a:spcAft>
                          <a:spcPts val="0"/>
                        </a:spcAft>
                        <a:buNone/>
                      </a:pPr>
                      <a:r>
                        <a:rPr lang="es-ES"/>
                        <a:t>Agradabilidad</a:t>
                      </a:r>
                      <a:endParaRPr/>
                    </a:p>
                  </a:txBody>
                  <a:tcPr marT="91425" marB="91425" marR="68575" marL="68575">
                    <a:lnR cap="flat" cmpd="sng" w="12650">
                      <a:solidFill>
                        <a:srgbClr val="7F7F7F"/>
                      </a:solidFill>
                      <a:prstDash val="solid"/>
                      <a:round/>
                      <a:headEnd len="sm" w="sm" type="none"/>
                      <a:tailEnd len="sm" w="sm" type="none"/>
                    </a:lnR>
                  </a:tcPr>
                </a:tc>
                <a:tc>
                  <a:txBody>
                    <a:bodyPr/>
                    <a:lstStyle/>
                    <a:p>
                      <a:pPr indent="0" lvl="0" marL="0" rtl="0" algn="ctr">
                        <a:lnSpc>
                          <a:spcPct val="150000"/>
                        </a:lnSpc>
                        <a:spcBef>
                          <a:spcPts val="0"/>
                        </a:spcBef>
                        <a:spcAft>
                          <a:spcPts val="0"/>
                        </a:spcAft>
                        <a:buNone/>
                      </a:pPr>
                      <a:r>
                        <a:rPr lang="es-ES"/>
                        <a:t>17</a:t>
                      </a:r>
                      <a:endParaRPr/>
                    </a:p>
                  </a:txBody>
                  <a:tcPr marT="91425" marB="91425" marR="68575" marL="68575">
                    <a:lnL cap="flat" cmpd="sng" w="12650">
                      <a:solidFill>
                        <a:srgbClr val="7F7F7F"/>
                      </a:solidFill>
                      <a:prstDash val="solid"/>
                      <a:round/>
                      <a:headEnd len="sm" w="sm" type="none"/>
                      <a:tailEnd len="sm" w="sm" type="none"/>
                    </a:lnL>
                    <a:solidFill>
                      <a:srgbClr val="FFFF00"/>
                    </a:solidFill>
                  </a:tcPr>
                </a:tc>
                <a:tc>
                  <a:txBody>
                    <a:bodyPr/>
                    <a:lstStyle/>
                    <a:p>
                      <a:pPr indent="0" lvl="0" marL="0" rtl="0" algn="ctr">
                        <a:lnSpc>
                          <a:spcPct val="150000"/>
                        </a:lnSpc>
                        <a:spcBef>
                          <a:spcPts val="0"/>
                        </a:spcBef>
                        <a:spcAft>
                          <a:spcPts val="0"/>
                        </a:spcAft>
                        <a:buNone/>
                      </a:pPr>
                      <a:r>
                        <a:rPr lang="es-ES"/>
                        <a:t>87</a:t>
                      </a:r>
                      <a:endParaRPr/>
                    </a:p>
                  </a:txBody>
                  <a:tcPr marT="91425" marB="91425" marR="68575" marL="68575">
                    <a:solidFill>
                      <a:srgbClr val="00FF00"/>
                    </a:solidFill>
                  </a:tcPr>
                </a:tc>
                <a:tc>
                  <a:txBody>
                    <a:bodyPr/>
                    <a:lstStyle/>
                    <a:p>
                      <a:pPr indent="0" lvl="0" marL="0" rtl="0" algn="ctr">
                        <a:lnSpc>
                          <a:spcPct val="150000"/>
                        </a:lnSpc>
                        <a:spcBef>
                          <a:spcPts val="0"/>
                        </a:spcBef>
                        <a:spcAft>
                          <a:spcPts val="0"/>
                        </a:spcAft>
                        <a:buNone/>
                      </a:pPr>
                      <a:r>
                        <a:rPr lang="es-ES"/>
                        <a:t>42</a:t>
                      </a:r>
                      <a:endParaRPr/>
                    </a:p>
                  </a:txBody>
                  <a:tcPr marT="91425" marB="91425" marR="68575" marL="68575">
                    <a:solidFill>
                      <a:srgbClr val="F83939"/>
                    </a:solidFill>
                  </a:tcPr>
                </a:tc>
              </a:tr>
              <a:tr h="562700">
                <a:tc>
                  <a:txBody>
                    <a:bodyPr/>
                    <a:lstStyle/>
                    <a:p>
                      <a:pPr indent="0" lvl="0" marL="0" rtl="0" algn="ctr">
                        <a:lnSpc>
                          <a:spcPct val="150000"/>
                        </a:lnSpc>
                        <a:spcBef>
                          <a:spcPts val="0"/>
                        </a:spcBef>
                        <a:spcAft>
                          <a:spcPts val="0"/>
                        </a:spcAft>
                        <a:buNone/>
                      </a:pPr>
                      <a:r>
                        <a:rPr lang="es-ES"/>
                        <a:t>Conciencia</a:t>
                      </a:r>
                      <a:endParaRPr/>
                    </a:p>
                  </a:txBody>
                  <a:tcPr marT="91425" marB="91425" marR="68575" marL="68575">
                    <a:lnR cap="flat" cmpd="sng" w="12650">
                      <a:solidFill>
                        <a:srgbClr val="7F7F7F"/>
                      </a:solidFill>
                      <a:prstDash val="solid"/>
                      <a:round/>
                      <a:headEnd len="sm" w="sm" type="none"/>
                      <a:tailEnd len="sm" w="sm" type="none"/>
                    </a:lnR>
                    <a:solidFill>
                      <a:srgbClr val="F2F2F2"/>
                    </a:solidFill>
                  </a:tcPr>
                </a:tc>
                <a:tc>
                  <a:txBody>
                    <a:bodyPr/>
                    <a:lstStyle/>
                    <a:p>
                      <a:pPr indent="0" lvl="0" marL="0" rtl="0" algn="ctr">
                        <a:lnSpc>
                          <a:spcPct val="150000"/>
                        </a:lnSpc>
                        <a:spcBef>
                          <a:spcPts val="0"/>
                        </a:spcBef>
                        <a:spcAft>
                          <a:spcPts val="0"/>
                        </a:spcAft>
                        <a:buNone/>
                      </a:pPr>
                      <a:r>
                        <a:rPr lang="es-ES"/>
                        <a:t>16</a:t>
                      </a:r>
                      <a:endParaRPr/>
                    </a:p>
                  </a:txBody>
                  <a:tcPr marT="91425" marB="91425" marR="68575" marL="68575">
                    <a:lnL cap="flat" cmpd="sng" w="12650">
                      <a:solidFill>
                        <a:srgbClr val="7F7F7F"/>
                      </a:solidFill>
                      <a:prstDash val="solid"/>
                      <a:round/>
                      <a:headEnd len="sm" w="sm" type="none"/>
                      <a:tailEnd len="sm" w="sm" type="none"/>
                    </a:lnL>
                    <a:solidFill>
                      <a:srgbClr val="F83939"/>
                    </a:solidFill>
                  </a:tcPr>
                </a:tc>
                <a:tc>
                  <a:txBody>
                    <a:bodyPr/>
                    <a:lstStyle/>
                    <a:p>
                      <a:pPr indent="0" lvl="0" marL="0" rtl="0" algn="ctr">
                        <a:lnSpc>
                          <a:spcPct val="150000"/>
                        </a:lnSpc>
                        <a:spcBef>
                          <a:spcPts val="0"/>
                        </a:spcBef>
                        <a:spcAft>
                          <a:spcPts val="0"/>
                        </a:spcAft>
                        <a:buNone/>
                      </a:pPr>
                      <a:r>
                        <a:rPr lang="es-ES"/>
                        <a:t>103</a:t>
                      </a:r>
                      <a:endParaRPr/>
                    </a:p>
                  </a:txBody>
                  <a:tcPr marT="91425" marB="91425" marR="68575" marL="68575">
                    <a:solidFill>
                      <a:srgbClr val="FFFF00"/>
                    </a:solidFill>
                  </a:tcPr>
                </a:tc>
                <a:tc>
                  <a:txBody>
                    <a:bodyPr/>
                    <a:lstStyle/>
                    <a:p>
                      <a:pPr indent="0" lvl="0" marL="0" rtl="0" algn="ctr">
                        <a:lnSpc>
                          <a:spcPct val="150000"/>
                        </a:lnSpc>
                        <a:spcBef>
                          <a:spcPts val="0"/>
                        </a:spcBef>
                        <a:spcAft>
                          <a:spcPts val="0"/>
                        </a:spcAft>
                        <a:buNone/>
                      </a:pPr>
                      <a:r>
                        <a:rPr lang="es-ES"/>
                        <a:t>27</a:t>
                      </a:r>
                      <a:endParaRPr/>
                    </a:p>
                  </a:txBody>
                  <a:tcPr marT="91425" marB="91425" marR="68575" marL="68575">
                    <a:solidFill>
                      <a:srgbClr val="00FF00"/>
                    </a:solidFill>
                  </a:tcPr>
                </a:tc>
              </a:tr>
              <a:tr h="562700">
                <a:tc>
                  <a:txBody>
                    <a:bodyPr/>
                    <a:lstStyle/>
                    <a:p>
                      <a:pPr indent="0" lvl="0" marL="0" rtl="0" algn="ctr">
                        <a:lnSpc>
                          <a:spcPct val="150000"/>
                        </a:lnSpc>
                        <a:spcBef>
                          <a:spcPts val="0"/>
                        </a:spcBef>
                        <a:spcAft>
                          <a:spcPts val="0"/>
                        </a:spcAft>
                        <a:buNone/>
                      </a:pPr>
                      <a:r>
                        <a:rPr lang="es-ES"/>
                        <a:t>Neuroticismo</a:t>
                      </a:r>
                      <a:endParaRPr/>
                    </a:p>
                  </a:txBody>
                  <a:tcPr marT="91425" marB="91425" marR="68575" marL="68575">
                    <a:lnR cap="flat" cmpd="sng" w="12650">
                      <a:solidFill>
                        <a:srgbClr val="7F7F7F"/>
                      </a:solidFill>
                      <a:prstDash val="solid"/>
                      <a:round/>
                      <a:headEnd len="sm" w="sm" type="none"/>
                      <a:tailEnd len="sm" w="sm" type="none"/>
                    </a:lnR>
                  </a:tcPr>
                </a:tc>
                <a:tc>
                  <a:txBody>
                    <a:bodyPr/>
                    <a:lstStyle/>
                    <a:p>
                      <a:pPr indent="0" lvl="0" marL="0" rtl="0" algn="ctr">
                        <a:lnSpc>
                          <a:spcPct val="150000"/>
                        </a:lnSpc>
                        <a:spcBef>
                          <a:spcPts val="0"/>
                        </a:spcBef>
                        <a:spcAft>
                          <a:spcPts val="0"/>
                        </a:spcAft>
                        <a:buNone/>
                      </a:pPr>
                      <a:r>
                        <a:rPr lang="es-ES"/>
                        <a:t>88</a:t>
                      </a:r>
                      <a:endParaRPr/>
                    </a:p>
                  </a:txBody>
                  <a:tcPr marT="91425" marB="91425" marR="68575" marL="68575">
                    <a:lnL cap="flat" cmpd="sng" w="12650">
                      <a:solidFill>
                        <a:srgbClr val="7F7F7F"/>
                      </a:solidFill>
                      <a:prstDash val="solid"/>
                      <a:round/>
                      <a:headEnd len="sm" w="sm" type="none"/>
                      <a:tailEnd len="sm" w="sm" type="none"/>
                    </a:lnL>
                    <a:solidFill>
                      <a:srgbClr val="00FF00"/>
                    </a:solidFill>
                  </a:tcPr>
                </a:tc>
                <a:tc>
                  <a:txBody>
                    <a:bodyPr/>
                    <a:lstStyle/>
                    <a:p>
                      <a:pPr indent="0" lvl="0" marL="0" rtl="0" algn="ctr">
                        <a:lnSpc>
                          <a:spcPct val="150000"/>
                        </a:lnSpc>
                        <a:spcBef>
                          <a:spcPts val="0"/>
                        </a:spcBef>
                        <a:spcAft>
                          <a:spcPts val="0"/>
                        </a:spcAft>
                        <a:buNone/>
                      </a:pPr>
                      <a:r>
                        <a:rPr lang="es-ES"/>
                        <a:t>54</a:t>
                      </a:r>
                      <a:endParaRPr/>
                    </a:p>
                  </a:txBody>
                  <a:tcPr marT="91425" marB="91425" marR="68575" marL="68575">
                    <a:solidFill>
                      <a:srgbClr val="FFFF00"/>
                    </a:solidFill>
                  </a:tcPr>
                </a:tc>
                <a:tc>
                  <a:txBody>
                    <a:bodyPr/>
                    <a:lstStyle/>
                    <a:p>
                      <a:pPr indent="0" lvl="0" marL="0" rtl="0" algn="ctr">
                        <a:lnSpc>
                          <a:spcPct val="150000"/>
                        </a:lnSpc>
                        <a:spcBef>
                          <a:spcPts val="0"/>
                        </a:spcBef>
                        <a:spcAft>
                          <a:spcPts val="0"/>
                        </a:spcAft>
                        <a:buNone/>
                      </a:pPr>
                      <a:r>
                        <a:rPr lang="es-ES"/>
                        <a:t>4</a:t>
                      </a:r>
                      <a:endParaRPr/>
                    </a:p>
                  </a:txBody>
                  <a:tcPr marT="91425" marB="91425" marR="68575" marL="68575">
                    <a:solidFill>
                      <a:srgbClr val="F83939"/>
                    </a:solidFill>
                  </a:tcPr>
                </a:tc>
              </a:tr>
              <a:tr h="562700">
                <a:tc>
                  <a:txBody>
                    <a:bodyPr/>
                    <a:lstStyle/>
                    <a:p>
                      <a:pPr indent="0" lvl="0" marL="0" rtl="0" algn="ctr">
                        <a:lnSpc>
                          <a:spcPct val="150000"/>
                        </a:lnSpc>
                        <a:spcBef>
                          <a:spcPts val="0"/>
                        </a:spcBef>
                        <a:spcAft>
                          <a:spcPts val="0"/>
                        </a:spcAft>
                        <a:buNone/>
                      </a:pPr>
                      <a:r>
                        <a:rPr lang="es-ES"/>
                        <a:t>Apertura</a:t>
                      </a:r>
                      <a:endParaRPr/>
                    </a:p>
                  </a:txBody>
                  <a:tcPr marT="91425" marB="91425" marR="68575" marL="68575">
                    <a:lnR cap="flat" cmpd="sng" w="12650">
                      <a:solidFill>
                        <a:srgbClr val="7F7F7F"/>
                      </a:solidFill>
                      <a:prstDash val="solid"/>
                      <a:round/>
                      <a:headEnd len="sm" w="sm" type="none"/>
                      <a:tailEnd len="sm" w="sm" type="none"/>
                    </a:lnR>
                    <a:solidFill>
                      <a:srgbClr val="F2F2F2"/>
                    </a:solidFill>
                  </a:tcPr>
                </a:tc>
                <a:tc>
                  <a:txBody>
                    <a:bodyPr/>
                    <a:lstStyle/>
                    <a:p>
                      <a:pPr indent="0" lvl="0" marL="0" rtl="0" algn="ctr">
                        <a:lnSpc>
                          <a:spcPct val="150000"/>
                        </a:lnSpc>
                        <a:spcBef>
                          <a:spcPts val="0"/>
                        </a:spcBef>
                        <a:spcAft>
                          <a:spcPts val="0"/>
                        </a:spcAft>
                        <a:buNone/>
                      </a:pPr>
                      <a:r>
                        <a:rPr lang="es-ES"/>
                        <a:t>14</a:t>
                      </a:r>
                      <a:endParaRPr/>
                    </a:p>
                  </a:txBody>
                  <a:tcPr marT="91425" marB="91425" marR="68575" marL="68575">
                    <a:lnL cap="flat" cmpd="sng" w="12650">
                      <a:solidFill>
                        <a:srgbClr val="7F7F7F"/>
                      </a:solidFill>
                      <a:prstDash val="solid"/>
                      <a:round/>
                      <a:headEnd len="sm" w="sm" type="none"/>
                      <a:tailEnd len="sm" w="sm" type="none"/>
                    </a:lnL>
                    <a:solidFill>
                      <a:srgbClr val="FFFF00"/>
                    </a:solidFill>
                  </a:tcPr>
                </a:tc>
                <a:tc>
                  <a:txBody>
                    <a:bodyPr/>
                    <a:lstStyle/>
                    <a:p>
                      <a:pPr indent="0" lvl="0" marL="0" rtl="0" algn="ctr">
                        <a:lnSpc>
                          <a:spcPct val="150000"/>
                        </a:lnSpc>
                        <a:spcBef>
                          <a:spcPts val="0"/>
                        </a:spcBef>
                        <a:spcAft>
                          <a:spcPts val="0"/>
                        </a:spcAft>
                        <a:buNone/>
                      </a:pPr>
                      <a:r>
                        <a:rPr lang="es-ES"/>
                        <a:t>84</a:t>
                      </a:r>
                      <a:endParaRPr/>
                    </a:p>
                  </a:txBody>
                  <a:tcPr marT="91425" marB="91425" marR="68575" marL="68575">
                    <a:solidFill>
                      <a:srgbClr val="00FF00"/>
                    </a:solidFill>
                  </a:tcPr>
                </a:tc>
                <a:tc>
                  <a:txBody>
                    <a:bodyPr/>
                    <a:lstStyle/>
                    <a:p>
                      <a:pPr indent="0" lvl="0" marL="0" rtl="0" algn="ctr">
                        <a:lnSpc>
                          <a:spcPct val="150000"/>
                        </a:lnSpc>
                        <a:spcBef>
                          <a:spcPts val="0"/>
                        </a:spcBef>
                        <a:spcAft>
                          <a:spcPts val="0"/>
                        </a:spcAft>
                        <a:buNone/>
                      </a:pPr>
                      <a:r>
                        <a:rPr lang="es-ES"/>
                        <a:t>48</a:t>
                      </a:r>
                      <a:endParaRPr/>
                    </a:p>
                  </a:txBody>
                  <a:tcPr marT="91425" marB="91425" marR="68575" marL="68575">
                    <a:solidFill>
                      <a:srgbClr val="F83939"/>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e26948c6d3_0_8"/>
          <p:cNvSpPr txBox="1"/>
          <p:nvPr/>
        </p:nvSpPr>
        <p:spPr>
          <a:xfrm>
            <a:off x="395525" y="692150"/>
            <a:ext cx="84246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es-ES" sz="2000" u="none" cap="none" strike="noStrike">
                <a:solidFill>
                  <a:srgbClr val="0033CC"/>
                </a:solidFill>
                <a:latin typeface="Calibri"/>
                <a:ea typeface="Calibri"/>
                <a:cs typeface="Calibri"/>
                <a:sym typeface="Calibri"/>
              </a:rPr>
              <a:t>Antecedentes</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75" name="Google Shape;75;ge26948c6d3_0_8"/>
          <p:cNvSpPr txBox="1"/>
          <p:nvPr/>
        </p:nvSpPr>
        <p:spPr>
          <a:xfrm>
            <a:off x="431700" y="1350725"/>
            <a:ext cx="8388300" cy="16017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chemeClr val="dk1"/>
              </a:buClr>
              <a:buSzPts val="1100"/>
              <a:buFont typeface="Arial"/>
              <a:buNone/>
            </a:pPr>
            <a:r>
              <a:rPr lang="es-ES" sz="1600">
                <a:solidFill>
                  <a:schemeClr val="dk1"/>
                </a:solidFill>
              </a:rPr>
              <a:t>Las vulnerabilidades de las personas representan una amenaza grave para la seguridad de la información, debido a varios factores humanos como la predisposición para ayudar o ser recíprocos con los demás, así como las características personales, sociales y culturales son indicios de susceptibilidad a ataques basados en el fraude y el engaño.</a:t>
            </a:r>
            <a:endParaRPr b="0" i="0" sz="1600" u="none" cap="none" strike="noStrike">
              <a:solidFill>
                <a:schemeClr val="dk1"/>
              </a:solidFill>
              <a:latin typeface="Arial"/>
              <a:ea typeface="Arial"/>
              <a:cs typeface="Arial"/>
              <a:sym typeface="Arial"/>
            </a:endParaRPr>
          </a:p>
        </p:txBody>
      </p:sp>
      <p:sp>
        <p:nvSpPr>
          <p:cNvPr id="76" name="Google Shape;76;ge26948c6d3_0_8"/>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pic>
        <p:nvPicPr>
          <p:cNvPr id="77" name="Google Shape;77;ge26948c6d3_0_8"/>
          <p:cNvPicPr preferRelativeResize="0"/>
          <p:nvPr/>
        </p:nvPicPr>
        <p:blipFill rotWithShape="1">
          <a:blip r:embed="rId3">
            <a:alphaModFix/>
          </a:blip>
          <a:srcRect b="7147" l="0" r="0" t="4278"/>
          <a:stretch/>
        </p:blipFill>
        <p:spPr>
          <a:xfrm>
            <a:off x="1759025" y="2645475"/>
            <a:ext cx="5625950" cy="3319475"/>
          </a:xfrm>
          <a:prstGeom prst="rect">
            <a:avLst/>
          </a:prstGeom>
          <a:noFill/>
          <a:ln>
            <a:noFill/>
          </a:ln>
        </p:spPr>
      </p:pic>
      <p:sp>
        <p:nvSpPr>
          <p:cNvPr id="78" name="Google Shape;78;ge26948c6d3_0_8"/>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ee69df77f0_0_199"/>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353" name="Google Shape;353;gee69df77f0_0_199"/>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
        <p:nvSpPr>
          <p:cNvPr id="354" name="Google Shape;354;gee69df77f0_0_199"/>
          <p:cNvSpPr txBox="1"/>
          <p:nvPr/>
        </p:nvSpPr>
        <p:spPr>
          <a:xfrm>
            <a:off x="381900" y="703675"/>
            <a:ext cx="83802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s-ES" sz="2000">
                <a:solidFill>
                  <a:srgbClr val="0033CC"/>
                </a:solidFill>
                <a:latin typeface="Calibri"/>
                <a:ea typeface="Calibri"/>
                <a:cs typeface="Calibri"/>
                <a:sym typeface="Calibri"/>
              </a:rPr>
              <a:t>Resultados</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355" name="Google Shape;355;gee69df77f0_0_199"/>
          <p:cNvSpPr txBox="1"/>
          <p:nvPr/>
        </p:nvSpPr>
        <p:spPr>
          <a:xfrm>
            <a:off x="381900" y="1208525"/>
            <a:ext cx="7801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1600">
                <a:solidFill>
                  <a:schemeClr val="dk1"/>
                </a:solidFill>
              </a:rPr>
              <a:t>Resultados generales de la encuesta luego de la categorización por rangos.</a:t>
            </a:r>
            <a:endParaRPr b="1" sz="1600">
              <a:solidFill>
                <a:schemeClr val="dk1"/>
              </a:solidFill>
            </a:endParaRPr>
          </a:p>
        </p:txBody>
      </p:sp>
      <p:pic>
        <p:nvPicPr>
          <p:cNvPr id="356" name="Google Shape;356;gee69df77f0_0_199"/>
          <p:cNvPicPr preferRelativeResize="0"/>
          <p:nvPr/>
        </p:nvPicPr>
        <p:blipFill rotWithShape="1">
          <a:blip r:embed="rId3">
            <a:alphaModFix/>
          </a:blip>
          <a:srcRect b="0" l="1525" r="4285" t="0"/>
          <a:stretch/>
        </p:blipFill>
        <p:spPr>
          <a:xfrm>
            <a:off x="433425" y="1792025"/>
            <a:ext cx="8252475" cy="365316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ee69df77f0_0_209"/>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362" name="Google Shape;362;gee69df77f0_0_209"/>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
        <p:nvSpPr>
          <p:cNvPr id="363" name="Google Shape;363;gee69df77f0_0_209"/>
          <p:cNvSpPr txBox="1"/>
          <p:nvPr/>
        </p:nvSpPr>
        <p:spPr>
          <a:xfrm>
            <a:off x="381900" y="703675"/>
            <a:ext cx="83802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s-ES" sz="2000">
                <a:solidFill>
                  <a:srgbClr val="0033CC"/>
                </a:solidFill>
                <a:latin typeface="Calibri"/>
                <a:ea typeface="Calibri"/>
                <a:cs typeface="Calibri"/>
                <a:sym typeface="Calibri"/>
              </a:rPr>
              <a:t>Resultados</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364" name="Google Shape;364;gee69df77f0_0_209"/>
          <p:cNvSpPr txBox="1"/>
          <p:nvPr/>
        </p:nvSpPr>
        <p:spPr>
          <a:xfrm>
            <a:off x="381900" y="1208525"/>
            <a:ext cx="6533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1600">
                <a:solidFill>
                  <a:schemeClr val="dk1"/>
                </a:solidFill>
              </a:rPr>
              <a:t>Categorización mediante el rango y porcentaje de vulnerabilidad.</a:t>
            </a:r>
            <a:endParaRPr b="1" sz="1600">
              <a:solidFill>
                <a:schemeClr val="dk1"/>
              </a:solidFill>
            </a:endParaRPr>
          </a:p>
        </p:txBody>
      </p:sp>
      <p:graphicFrame>
        <p:nvGraphicFramePr>
          <p:cNvPr id="365" name="Google Shape;365;gee69df77f0_0_209"/>
          <p:cNvGraphicFramePr/>
          <p:nvPr/>
        </p:nvGraphicFramePr>
        <p:xfrm>
          <a:off x="1205125" y="1788875"/>
          <a:ext cx="3000000" cy="3000000"/>
        </p:xfrm>
        <a:graphic>
          <a:graphicData uri="http://schemas.openxmlformats.org/drawingml/2006/table">
            <a:tbl>
              <a:tblPr>
                <a:noFill/>
                <a:tableStyleId>{B4EE5EEC-334B-4D89-889D-CD6522834425}</a:tableStyleId>
              </a:tblPr>
              <a:tblGrid>
                <a:gridCol w="1808425"/>
                <a:gridCol w="2560100"/>
                <a:gridCol w="2164575"/>
              </a:tblGrid>
              <a:tr h="414050">
                <a:tc>
                  <a:txBody>
                    <a:bodyPr/>
                    <a:lstStyle/>
                    <a:p>
                      <a:pPr indent="0" lvl="0" marL="0" rtl="0" algn="ctr">
                        <a:lnSpc>
                          <a:spcPct val="100000"/>
                        </a:lnSpc>
                        <a:spcBef>
                          <a:spcPts val="0"/>
                        </a:spcBef>
                        <a:spcAft>
                          <a:spcPts val="0"/>
                        </a:spcAft>
                        <a:buNone/>
                      </a:pPr>
                      <a:r>
                        <a:rPr b="1" lang="es-ES" sz="1100"/>
                        <a:t>Encuestados</a:t>
                      </a:r>
                      <a:endParaRPr b="1"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s-ES" sz="1100"/>
                        <a:t>Rango de vulnerabilidad</a:t>
                      </a:r>
                      <a:endParaRPr b="1"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s-ES" sz="1100"/>
                        <a:t>Porcentaje de vulnerabilidad</a:t>
                      </a:r>
                      <a:endParaRPr b="1"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414050">
                <a:tc>
                  <a:txBody>
                    <a:bodyPr/>
                    <a:lstStyle/>
                    <a:p>
                      <a:pPr indent="0" lvl="0" marL="0" rtl="0" algn="ctr">
                        <a:lnSpc>
                          <a:spcPct val="100000"/>
                        </a:lnSpc>
                        <a:spcBef>
                          <a:spcPts val="0"/>
                        </a:spcBef>
                        <a:spcAft>
                          <a:spcPts val="0"/>
                        </a:spcAft>
                        <a:buNone/>
                      </a:pPr>
                      <a:r>
                        <a:rPr b="1" lang="es-ES" sz="1100"/>
                        <a:t>1</a:t>
                      </a:r>
                      <a:endParaRPr b="1"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sz="1100"/>
                        <a:t>Medio</a:t>
                      </a:r>
                      <a:endParaRPr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sz="1100"/>
                        <a:t>59,90</a:t>
                      </a:r>
                      <a:endParaRPr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414050">
                <a:tc>
                  <a:txBody>
                    <a:bodyPr/>
                    <a:lstStyle/>
                    <a:p>
                      <a:pPr indent="0" lvl="0" marL="0" rtl="0" algn="ctr">
                        <a:lnSpc>
                          <a:spcPct val="100000"/>
                        </a:lnSpc>
                        <a:spcBef>
                          <a:spcPts val="0"/>
                        </a:spcBef>
                        <a:spcAft>
                          <a:spcPts val="0"/>
                        </a:spcAft>
                        <a:buNone/>
                      </a:pPr>
                      <a:r>
                        <a:rPr b="1" lang="es-ES" sz="1100"/>
                        <a:t>2</a:t>
                      </a:r>
                      <a:endParaRPr b="1"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sz="1100"/>
                        <a:t>Medio</a:t>
                      </a:r>
                      <a:endParaRPr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sz="1100"/>
                        <a:t>59,23</a:t>
                      </a:r>
                      <a:endParaRPr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414050">
                <a:tc>
                  <a:txBody>
                    <a:bodyPr/>
                    <a:lstStyle/>
                    <a:p>
                      <a:pPr indent="0" lvl="0" marL="0" rtl="0" algn="ctr">
                        <a:lnSpc>
                          <a:spcPct val="100000"/>
                        </a:lnSpc>
                        <a:spcBef>
                          <a:spcPts val="0"/>
                        </a:spcBef>
                        <a:spcAft>
                          <a:spcPts val="0"/>
                        </a:spcAft>
                        <a:buNone/>
                      </a:pPr>
                      <a:r>
                        <a:rPr b="1" lang="es-ES" sz="1100"/>
                        <a:t>3</a:t>
                      </a:r>
                      <a:endParaRPr b="1"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sz="1100"/>
                        <a:t>Alto</a:t>
                      </a:r>
                      <a:endParaRPr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sz="1100"/>
                        <a:t>77,83</a:t>
                      </a:r>
                      <a:endParaRPr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414050">
                <a:tc>
                  <a:txBody>
                    <a:bodyPr/>
                    <a:lstStyle/>
                    <a:p>
                      <a:pPr indent="0" lvl="0" marL="0" rtl="0" algn="ctr">
                        <a:lnSpc>
                          <a:spcPct val="100000"/>
                        </a:lnSpc>
                        <a:spcBef>
                          <a:spcPts val="0"/>
                        </a:spcBef>
                        <a:spcAft>
                          <a:spcPts val="0"/>
                        </a:spcAft>
                        <a:buNone/>
                      </a:pPr>
                      <a:r>
                        <a:rPr b="1" lang="es-ES" sz="1100"/>
                        <a:t>4</a:t>
                      </a:r>
                      <a:endParaRPr b="1"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sz="1100"/>
                        <a:t>Bajo</a:t>
                      </a:r>
                      <a:endParaRPr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sz="1100"/>
                        <a:t>47,70</a:t>
                      </a:r>
                      <a:endParaRPr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414050">
                <a:tc>
                  <a:txBody>
                    <a:bodyPr/>
                    <a:lstStyle/>
                    <a:p>
                      <a:pPr indent="0" lvl="0" marL="0" rtl="0" algn="ctr">
                        <a:lnSpc>
                          <a:spcPct val="100000"/>
                        </a:lnSpc>
                        <a:spcBef>
                          <a:spcPts val="0"/>
                        </a:spcBef>
                        <a:spcAft>
                          <a:spcPts val="0"/>
                        </a:spcAft>
                        <a:buNone/>
                      </a:pPr>
                      <a:r>
                        <a:rPr b="1" lang="es-ES" sz="1100"/>
                        <a:t>5</a:t>
                      </a:r>
                      <a:endParaRPr b="1"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sz="1100"/>
                        <a:t>Bajo</a:t>
                      </a:r>
                      <a:endParaRPr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sz="1100"/>
                        <a:t>37,13</a:t>
                      </a:r>
                      <a:endParaRPr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414050">
                <a:tc>
                  <a:txBody>
                    <a:bodyPr/>
                    <a:lstStyle/>
                    <a:p>
                      <a:pPr indent="0" lvl="0" marL="0" rtl="0" algn="ctr">
                        <a:lnSpc>
                          <a:spcPct val="100000"/>
                        </a:lnSpc>
                        <a:spcBef>
                          <a:spcPts val="0"/>
                        </a:spcBef>
                        <a:spcAft>
                          <a:spcPts val="0"/>
                        </a:spcAft>
                        <a:buNone/>
                      </a:pPr>
                      <a:r>
                        <a:rPr b="1" lang="es-ES" sz="1100"/>
                        <a:t>6</a:t>
                      </a:r>
                      <a:endParaRPr b="1"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sz="1100"/>
                        <a:t>Medio</a:t>
                      </a:r>
                      <a:endParaRPr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sz="1100"/>
                        <a:t>70,13</a:t>
                      </a:r>
                      <a:endParaRPr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414050">
                <a:tc>
                  <a:txBody>
                    <a:bodyPr/>
                    <a:lstStyle/>
                    <a:p>
                      <a:pPr indent="0" lvl="0" marL="0" rtl="0" algn="ctr">
                        <a:lnSpc>
                          <a:spcPct val="100000"/>
                        </a:lnSpc>
                        <a:spcBef>
                          <a:spcPts val="0"/>
                        </a:spcBef>
                        <a:spcAft>
                          <a:spcPts val="0"/>
                        </a:spcAft>
                        <a:buNone/>
                      </a:pPr>
                      <a:r>
                        <a:rPr b="1" lang="es-ES" sz="1100"/>
                        <a:t>7</a:t>
                      </a:r>
                      <a:endParaRPr b="1"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sz="1100"/>
                        <a:t>Alto</a:t>
                      </a:r>
                      <a:endParaRPr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sz="1100"/>
                        <a:t>78,77</a:t>
                      </a:r>
                      <a:endParaRPr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414050">
                <a:tc>
                  <a:txBody>
                    <a:bodyPr/>
                    <a:lstStyle/>
                    <a:p>
                      <a:pPr indent="0" lvl="0" marL="0" rtl="0" algn="ctr">
                        <a:lnSpc>
                          <a:spcPct val="100000"/>
                        </a:lnSpc>
                        <a:spcBef>
                          <a:spcPts val="0"/>
                        </a:spcBef>
                        <a:spcAft>
                          <a:spcPts val="0"/>
                        </a:spcAft>
                        <a:buNone/>
                      </a:pPr>
                      <a:r>
                        <a:rPr b="1" lang="es-ES" sz="1100"/>
                        <a:t>8</a:t>
                      </a:r>
                      <a:endParaRPr b="1"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sz="1100"/>
                        <a:t>Medio</a:t>
                      </a:r>
                      <a:endParaRPr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sz="1100"/>
                        <a:t>56,07</a:t>
                      </a:r>
                      <a:endParaRPr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414050">
                <a:tc>
                  <a:txBody>
                    <a:bodyPr/>
                    <a:lstStyle/>
                    <a:p>
                      <a:pPr indent="0" lvl="0" marL="0" rtl="0" algn="ctr">
                        <a:lnSpc>
                          <a:spcPct val="100000"/>
                        </a:lnSpc>
                        <a:spcBef>
                          <a:spcPts val="0"/>
                        </a:spcBef>
                        <a:spcAft>
                          <a:spcPts val="0"/>
                        </a:spcAft>
                        <a:buNone/>
                      </a:pPr>
                      <a:r>
                        <a:rPr b="1" lang="es-ES" sz="1100"/>
                        <a:t>9</a:t>
                      </a:r>
                      <a:endParaRPr b="1"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sz="1100"/>
                        <a:t>Bajo</a:t>
                      </a:r>
                      <a:endParaRPr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s-ES" sz="1100"/>
                        <a:t>49,63</a:t>
                      </a:r>
                      <a:endParaRPr sz="1100"/>
                    </a:p>
                  </a:txBody>
                  <a:tcPr marT="91425" marB="91425" marR="68575" marL="68575">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ee69df77f0_0_171"/>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371" name="Google Shape;371;gee69df77f0_0_171"/>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
        <p:nvSpPr>
          <p:cNvPr id="372" name="Google Shape;372;gee69df77f0_0_171"/>
          <p:cNvSpPr txBox="1"/>
          <p:nvPr/>
        </p:nvSpPr>
        <p:spPr>
          <a:xfrm>
            <a:off x="381900" y="703675"/>
            <a:ext cx="83802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s-ES" sz="2000">
                <a:solidFill>
                  <a:srgbClr val="0033CC"/>
                </a:solidFill>
                <a:latin typeface="Calibri"/>
                <a:ea typeface="Calibri"/>
                <a:cs typeface="Calibri"/>
                <a:sym typeface="Calibri"/>
              </a:rPr>
              <a:t>Resultados</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graphicFrame>
        <p:nvGraphicFramePr>
          <p:cNvPr id="373" name="Google Shape;373;gee69df77f0_0_171"/>
          <p:cNvGraphicFramePr/>
          <p:nvPr/>
        </p:nvGraphicFramePr>
        <p:xfrm>
          <a:off x="1313025" y="1851625"/>
          <a:ext cx="3000000" cy="3000000"/>
        </p:xfrm>
        <a:graphic>
          <a:graphicData uri="http://schemas.openxmlformats.org/drawingml/2006/table">
            <a:tbl>
              <a:tblPr>
                <a:noFill/>
                <a:tableStyleId>{B4EE5EEC-334B-4D89-889D-CD6522834425}</a:tableStyleId>
              </a:tblPr>
              <a:tblGrid>
                <a:gridCol w="1120425"/>
                <a:gridCol w="1097325"/>
                <a:gridCol w="1201275"/>
                <a:gridCol w="1039575"/>
                <a:gridCol w="1143525"/>
                <a:gridCol w="1039575"/>
              </a:tblGrid>
              <a:tr h="551275">
                <a:tc>
                  <a:txBody>
                    <a:bodyPr/>
                    <a:lstStyle/>
                    <a:p>
                      <a:pPr indent="0" lvl="0" marL="0" rtl="0" algn="ctr">
                        <a:lnSpc>
                          <a:spcPct val="115000"/>
                        </a:lnSpc>
                        <a:spcBef>
                          <a:spcPts val="0"/>
                        </a:spcBef>
                        <a:spcAft>
                          <a:spcPts val="0"/>
                        </a:spcAft>
                        <a:buNone/>
                      </a:pPr>
                      <a:r>
                        <a:rPr b="1" lang="es-ES" sz="1100"/>
                        <a:t>Encuestados</a:t>
                      </a:r>
                      <a:endParaRPr b="1"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100"/>
                        <a:t>Extraversión</a:t>
                      </a:r>
                      <a:endParaRPr b="1"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100"/>
                        <a:t>Agradabilidad</a:t>
                      </a:r>
                      <a:endParaRPr b="1"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100"/>
                        <a:t>Conciencia</a:t>
                      </a:r>
                      <a:endParaRPr b="1"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100"/>
                        <a:t>Neuroticismo</a:t>
                      </a:r>
                      <a:endParaRPr b="1"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100"/>
                        <a:t>Apertura</a:t>
                      </a:r>
                      <a:endParaRPr b="1"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s-ES" sz="1100"/>
                        <a:t>1</a:t>
                      </a:r>
                      <a:endParaRPr b="1"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100"/>
                        <a:t>Low</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c>
                  <a:txBody>
                    <a:bodyPr/>
                    <a:lstStyle/>
                    <a:p>
                      <a:pPr indent="0" lvl="0" marL="0" rtl="0" algn="ctr">
                        <a:lnSpc>
                          <a:spcPct val="115000"/>
                        </a:lnSpc>
                        <a:spcBef>
                          <a:spcPts val="0"/>
                        </a:spcBef>
                        <a:spcAft>
                          <a:spcPts val="0"/>
                        </a:spcAft>
                        <a:buNone/>
                      </a:pPr>
                      <a:r>
                        <a:rPr lang="es-ES" sz="1100"/>
                        <a:t>Low</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None/>
                      </a:pPr>
                      <a:r>
                        <a:rPr lang="es-ES" sz="1100"/>
                        <a:t>Low</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0000"/>
                    </a:solidFill>
                  </a:tcPr>
                </a:tc>
                <a:tc>
                  <a:txBody>
                    <a:bodyPr/>
                    <a:lstStyle/>
                    <a:p>
                      <a:pPr indent="0" lvl="0" marL="0" rtl="0" algn="ctr">
                        <a:lnSpc>
                          <a:spcPct val="115000"/>
                        </a:lnSpc>
                        <a:spcBef>
                          <a:spcPts val="0"/>
                        </a:spcBef>
                        <a:spcAft>
                          <a:spcPts val="0"/>
                        </a:spcAft>
                        <a:buNone/>
                      </a:pPr>
                      <a:r>
                        <a:rPr lang="es-ES" sz="1100"/>
                        <a:t>Medium</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None/>
                      </a:pPr>
                      <a:r>
                        <a:rPr lang="es-ES" sz="1100"/>
                        <a:t>Medium</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r>
              <a:tr h="200025">
                <a:tc>
                  <a:txBody>
                    <a:bodyPr/>
                    <a:lstStyle/>
                    <a:p>
                      <a:pPr indent="0" lvl="0" marL="0" rtl="0" algn="ctr">
                        <a:lnSpc>
                          <a:spcPct val="115000"/>
                        </a:lnSpc>
                        <a:spcBef>
                          <a:spcPts val="0"/>
                        </a:spcBef>
                        <a:spcAft>
                          <a:spcPts val="0"/>
                        </a:spcAft>
                        <a:buNone/>
                      </a:pPr>
                      <a:r>
                        <a:rPr b="1" lang="es-ES" sz="1100"/>
                        <a:t>2</a:t>
                      </a:r>
                      <a:endParaRPr b="1"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100"/>
                        <a:t>Low</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c>
                  <a:txBody>
                    <a:bodyPr/>
                    <a:lstStyle/>
                    <a:p>
                      <a:pPr indent="0" lvl="0" marL="0" rtl="0" algn="ctr">
                        <a:lnSpc>
                          <a:spcPct val="115000"/>
                        </a:lnSpc>
                        <a:spcBef>
                          <a:spcPts val="0"/>
                        </a:spcBef>
                        <a:spcAft>
                          <a:spcPts val="0"/>
                        </a:spcAft>
                        <a:buNone/>
                      </a:pPr>
                      <a:r>
                        <a:rPr lang="es-ES" sz="1100"/>
                        <a:t>Medium</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c>
                  <a:txBody>
                    <a:bodyPr/>
                    <a:lstStyle/>
                    <a:p>
                      <a:pPr indent="0" lvl="0" marL="0" rtl="0" algn="ctr">
                        <a:lnSpc>
                          <a:spcPct val="115000"/>
                        </a:lnSpc>
                        <a:spcBef>
                          <a:spcPts val="0"/>
                        </a:spcBef>
                        <a:spcAft>
                          <a:spcPts val="0"/>
                        </a:spcAft>
                        <a:buNone/>
                      </a:pPr>
                      <a:r>
                        <a:rPr lang="es-ES" sz="1100"/>
                        <a:t>Medium</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None/>
                      </a:pPr>
                      <a:r>
                        <a:rPr lang="es-ES" sz="1100"/>
                        <a:t>Low</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c>
                  <a:txBody>
                    <a:bodyPr/>
                    <a:lstStyle/>
                    <a:p>
                      <a:pPr indent="0" lvl="0" marL="0" rtl="0" algn="ctr">
                        <a:lnSpc>
                          <a:spcPct val="115000"/>
                        </a:lnSpc>
                        <a:spcBef>
                          <a:spcPts val="0"/>
                        </a:spcBef>
                        <a:spcAft>
                          <a:spcPts val="0"/>
                        </a:spcAft>
                        <a:buNone/>
                      </a:pPr>
                      <a:r>
                        <a:rPr lang="es-ES" sz="1100"/>
                        <a:t>High</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0000"/>
                    </a:solidFill>
                  </a:tcPr>
                </a:tc>
              </a:tr>
              <a:tr h="200025">
                <a:tc>
                  <a:txBody>
                    <a:bodyPr/>
                    <a:lstStyle/>
                    <a:p>
                      <a:pPr indent="0" lvl="0" marL="0" rtl="0" algn="ctr">
                        <a:lnSpc>
                          <a:spcPct val="115000"/>
                        </a:lnSpc>
                        <a:spcBef>
                          <a:spcPts val="0"/>
                        </a:spcBef>
                        <a:spcAft>
                          <a:spcPts val="0"/>
                        </a:spcAft>
                        <a:buNone/>
                      </a:pPr>
                      <a:r>
                        <a:rPr b="1" lang="es-ES" sz="1100"/>
                        <a:t>3</a:t>
                      </a:r>
                      <a:endParaRPr b="1"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100"/>
                        <a:t>Low</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c>
                  <a:txBody>
                    <a:bodyPr/>
                    <a:lstStyle/>
                    <a:p>
                      <a:pPr indent="0" lvl="0" marL="0" rtl="0" algn="ctr">
                        <a:lnSpc>
                          <a:spcPct val="115000"/>
                        </a:lnSpc>
                        <a:spcBef>
                          <a:spcPts val="0"/>
                        </a:spcBef>
                        <a:spcAft>
                          <a:spcPts val="0"/>
                        </a:spcAft>
                        <a:buNone/>
                      </a:pPr>
                      <a:r>
                        <a:rPr lang="es-ES" sz="1100"/>
                        <a:t>High</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0000"/>
                    </a:solidFill>
                  </a:tcPr>
                </a:tc>
                <a:tc>
                  <a:txBody>
                    <a:bodyPr/>
                    <a:lstStyle/>
                    <a:p>
                      <a:pPr indent="0" lvl="0" marL="0" rtl="0" algn="ctr">
                        <a:lnSpc>
                          <a:spcPct val="115000"/>
                        </a:lnSpc>
                        <a:spcBef>
                          <a:spcPts val="0"/>
                        </a:spcBef>
                        <a:spcAft>
                          <a:spcPts val="0"/>
                        </a:spcAft>
                        <a:buNone/>
                      </a:pPr>
                      <a:r>
                        <a:rPr lang="es-ES" sz="1100"/>
                        <a:t>Medium</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None/>
                      </a:pPr>
                      <a:r>
                        <a:rPr lang="es-ES" sz="1100"/>
                        <a:t>Low</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c>
                  <a:txBody>
                    <a:bodyPr/>
                    <a:lstStyle/>
                    <a:p>
                      <a:pPr indent="0" lvl="0" marL="0" rtl="0" algn="ctr">
                        <a:lnSpc>
                          <a:spcPct val="115000"/>
                        </a:lnSpc>
                        <a:spcBef>
                          <a:spcPts val="0"/>
                        </a:spcBef>
                        <a:spcAft>
                          <a:spcPts val="0"/>
                        </a:spcAft>
                        <a:buNone/>
                      </a:pPr>
                      <a:r>
                        <a:rPr lang="es-ES" sz="1100"/>
                        <a:t>High</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0000"/>
                    </a:solidFill>
                  </a:tcPr>
                </a:tc>
              </a:tr>
              <a:tr h="200025">
                <a:tc>
                  <a:txBody>
                    <a:bodyPr/>
                    <a:lstStyle/>
                    <a:p>
                      <a:pPr indent="0" lvl="0" marL="0" rtl="0" algn="ctr">
                        <a:lnSpc>
                          <a:spcPct val="115000"/>
                        </a:lnSpc>
                        <a:spcBef>
                          <a:spcPts val="0"/>
                        </a:spcBef>
                        <a:spcAft>
                          <a:spcPts val="0"/>
                        </a:spcAft>
                        <a:buNone/>
                      </a:pPr>
                      <a:r>
                        <a:rPr b="1" lang="es-ES" sz="1100"/>
                        <a:t>4</a:t>
                      </a:r>
                      <a:endParaRPr b="1"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100"/>
                        <a:t>Medium</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None/>
                      </a:pPr>
                      <a:r>
                        <a:rPr lang="es-ES" sz="1100"/>
                        <a:t>Medium</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c>
                  <a:txBody>
                    <a:bodyPr/>
                    <a:lstStyle/>
                    <a:p>
                      <a:pPr indent="0" lvl="0" marL="0" rtl="0" algn="ctr">
                        <a:lnSpc>
                          <a:spcPct val="115000"/>
                        </a:lnSpc>
                        <a:spcBef>
                          <a:spcPts val="0"/>
                        </a:spcBef>
                        <a:spcAft>
                          <a:spcPts val="0"/>
                        </a:spcAft>
                        <a:buNone/>
                      </a:pPr>
                      <a:r>
                        <a:rPr lang="es-ES" sz="1100"/>
                        <a:t>Medium</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None/>
                      </a:pPr>
                      <a:r>
                        <a:rPr lang="es-ES" sz="1100"/>
                        <a:t>Medium</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None/>
                      </a:pPr>
                      <a:r>
                        <a:rPr lang="es-ES" sz="1100"/>
                        <a:t>Medium</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r>
              <a:tr h="200025">
                <a:tc>
                  <a:txBody>
                    <a:bodyPr/>
                    <a:lstStyle/>
                    <a:p>
                      <a:pPr indent="0" lvl="0" marL="0" rtl="0" algn="ctr">
                        <a:lnSpc>
                          <a:spcPct val="115000"/>
                        </a:lnSpc>
                        <a:spcBef>
                          <a:spcPts val="0"/>
                        </a:spcBef>
                        <a:spcAft>
                          <a:spcPts val="0"/>
                        </a:spcAft>
                        <a:buNone/>
                      </a:pPr>
                      <a:r>
                        <a:rPr b="1" lang="es-ES" sz="1100"/>
                        <a:t>5</a:t>
                      </a:r>
                      <a:endParaRPr b="1"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100"/>
                        <a:t>Medium</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None/>
                      </a:pPr>
                      <a:r>
                        <a:rPr lang="es-ES" sz="1100"/>
                        <a:t>Medium</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c>
                  <a:txBody>
                    <a:bodyPr/>
                    <a:lstStyle/>
                    <a:p>
                      <a:pPr indent="0" lvl="0" marL="0" rtl="0" algn="ctr">
                        <a:lnSpc>
                          <a:spcPct val="115000"/>
                        </a:lnSpc>
                        <a:spcBef>
                          <a:spcPts val="0"/>
                        </a:spcBef>
                        <a:spcAft>
                          <a:spcPts val="0"/>
                        </a:spcAft>
                        <a:buNone/>
                      </a:pPr>
                      <a:r>
                        <a:rPr lang="es-ES" sz="1100"/>
                        <a:t>High</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c>
                  <a:txBody>
                    <a:bodyPr/>
                    <a:lstStyle/>
                    <a:p>
                      <a:pPr indent="0" lvl="0" marL="0" rtl="0" algn="ctr">
                        <a:lnSpc>
                          <a:spcPct val="115000"/>
                        </a:lnSpc>
                        <a:spcBef>
                          <a:spcPts val="0"/>
                        </a:spcBef>
                        <a:spcAft>
                          <a:spcPts val="0"/>
                        </a:spcAft>
                        <a:buNone/>
                      </a:pPr>
                      <a:r>
                        <a:rPr lang="es-ES" sz="1100"/>
                        <a:t>Low</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c>
                  <a:txBody>
                    <a:bodyPr/>
                    <a:lstStyle/>
                    <a:p>
                      <a:pPr indent="0" lvl="0" marL="0" rtl="0" algn="ctr">
                        <a:lnSpc>
                          <a:spcPct val="115000"/>
                        </a:lnSpc>
                        <a:spcBef>
                          <a:spcPts val="0"/>
                        </a:spcBef>
                        <a:spcAft>
                          <a:spcPts val="0"/>
                        </a:spcAft>
                        <a:buNone/>
                      </a:pPr>
                      <a:r>
                        <a:rPr lang="es-ES" sz="1100"/>
                        <a:t>Medium</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r>
              <a:tr h="200025">
                <a:tc>
                  <a:txBody>
                    <a:bodyPr/>
                    <a:lstStyle/>
                    <a:p>
                      <a:pPr indent="0" lvl="0" marL="0" rtl="0" algn="ctr">
                        <a:lnSpc>
                          <a:spcPct val="115000"/>
                        </a:lnSpc>
                        <a:spcBef>
                          <a:spcPts val="0"/>
                        </a:spcBef>
                        <a:spcAft>
                          <a:spcPts val="0"/>
                        </a:spcAft>
                        <a:buNone/>
                      </a:pPr>
                      <a:r>
                        <a:rPr b="1" lang="es-ES" sz="1100"/>
                        <a:t>6</a:t>
                      </a:r>
                      <a:endParaRPr b="1"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100"/>
                        <a:t>High</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0000"/>
                    </a:solidFill>
                  </a:tcPr>
                </a:tc>
                <a:tc>
                  <a:txBody>
                    <a:bodyPr/>
                    <a:lstStyle/>
                    <a:p>
                      <a:pPr indent="0" lvl="0" marL="0" rtl="0" algn="ctr">
                        <a:lnSpc>
                          <a:spcPct val="115000"/>
                        </a:lnSpc>
                        <a:spcBef>
                          <a:spcPts val="0"/>
                        </a:spcBef>
                        <a:spcAft>
                          <a:spcPts val="0"/>
                        </a:spcAft>
                        <a:buNone/>
                      </a:pPr>
                      <a:r>
                        <a:rPr lang="es-ES" sz="1100"/>
                        <a:t>High</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0000"/>
                    </a:solidFill>
                  </a:tcPr>
                </a:tc>
                <a:tc>
                  <a:txBody>
                    <a:bodyPr/>
                    <a:lstStyle/>
                    <a:p>
                      <a:pPr indent="0" lvl="0" marL="0" rtl="0" algn="ctr">
                        <a:lnSpc>
                          <a:spcPct val="115000"/>
                        </a:lnSpc>
                        <a:spcBef>
                          <a:spcPts val="0"/>
                        </a:spcBef>
                        <a:spcAft>
                          <a:spcPts val="0"/>
                        </a:spcAft>
                        <a:buNone/>
                      </a:pPr>
                      <a:r>
                        <a:rPr lang="es-ES" sz="1100"/>
                        <a:t>Medium</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None/>
                      </a:pPr>
                      <a:r>
                        <a:rPr lang="es-ES" sz="1100"/>
                        <a:t>Medium</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None/>
                      </a:pPr>
                      <a:r>
                        <a:rPr lang="es-ES" sz="1100"/>
                        <a:t>Medium</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r>
              <a:tr h="200025">
                <a:tc>
                  <a:txBody>
                    <a:bodyPr/>
                    <a:lstStyle/>
                    <a:p>
                      <a:pPr indent="0" lvl="0" marL="0" rtl="0" algn="ctr">
                        <a:lnSpc>
                          <a:spcPct val="115000"/>
                        </a:lnSpc>
                        <a:spcBef>
                          <a:spcPts val="0"/>
                        </a:spcBef>
                        <a:spcAft>
                          <a:spcPts val="0"/>
                        </a:spcAft>
                        <a:buNone/>
                      </a:pPr>
                      <a:r>
                        <a:rPr b="1" lang="es-ES" sz="1100"/>
                        <a:t>7</a:t>
                      </a:r>
                      <a:endParaRPr b="1"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100"/>
                        <a:t>High</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0000"/>
                    </a:solidFill>
                  </a:tcPr>
                </a:tc>
                <a:tc>
                  <a:txBody>
                    <a:bodyPr/>
                    <a:lstStyle/>
                    <a:p>
                      <a:pPr indent="0" lvl="0" marL="0" rtl="0" algn="ctr">
                        <a:lnSpc>
                          <a:spcPct val="115000"/>
                        </a:lnSpc>
                        <a:spcBef>
                          <a:spcPts val="0"/>
                        </a:spcBef>
                        <a:spcAft>
                          <a:spcPts val="0"/>
                        </a:spcAft>
                        <a:buNone/>
                      </a:pPr>
                      <a:r>
                        <a:rPr lang="es-ES" sz="1100"/>
                        <a:t>High</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0000"/>
                    </a:solidFill>
                  </a:tcPr>
                </a:tc>
                <a:tc>
                  <a:txBody>
                    <a:bodyPr/>
                    <a:lstStyle/>
                    <a:p>
                      <a:pPr indent="0" lvl="0" marL="0" rtl="0" algn="ctr">
                        <a:lnSpc>
                          <a:spcPct val="115000"/>
                        </a:lnSpc>
                        <a:spcBef>
                          <a:spcPts val="0"/>
                        </a:spcBef>
                        <a:spcAft>
                          <a:spcPts val="0"/>
                        </a:spcAft>
                        <a:buNone/>
                      </a:pPr>
                      <a:r>
                        <a:rPr lang="es-ES" sz="1100"/>
                        <a:t>High</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c>
                  <a:txBody>
                    <a:bodyPr/>
                    <a:lstStyle/>
                    <a:p>
                      <a:pPr indent="0" lvl="0" marL="0" rtl="0" algn="ctr">
                        <a:lnSpc>
                          <a:spcPct val="115000"/>
                        </a:lnSpc>
                        <a:spcBef>
                          <a:spcPts val="0"/>
                        </a:spcBef>
                        <a:spcAft>
                          <a:spcPts val="0"/>
                        </a:spcAft>
                        <a:buNone/>
                      </a:pPr>
                      <a:r>
                        <a:rPr lang="es-ES" sz="1100"/>
                        <a:t>Low</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c>
                  <a:txBody>
                    <a:bodyPr/>
                    <a:lstStyle/>
                    <a:p>
                      <a:pPr indent="0" lvl="0" marL="0" rtl="0" algn="ctr">
                        <a:lnSpc>
                          <a:spcPct val="115000"/>
                        </a:lnSpc>
                        <a:spcBef>
                          <a:spcPts val="0"/>
                        </a:spcBef>
                        <a:spcAft>
                          <a:spcPts val="0"/>
                        </a:spcAft>
                        <a:buNone/>
                      </a:pPr>
                      <a:r>
                        <a:rPr lang="es-ES" sz="1100"/>
                        <a:t>High</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0000"/>
                    </a:solidFill>
                  </a:tcPr>
                </a:tc>
              </a:tr>
              <a:tr h="200025">
                <a:tc>
                  <a:txBody>
                    <a:bodyPr/>
                    <a:lstStyle/>
                    <a:p>
                      <a:pPr indent="0" lvl="0" marL="0" rtl="0" algn="ctr">
                        <a:lnSpc>
                          <a:spcPct val="115000"/>
                        </a:lnSpc>
                        <a:spcBef>
                          <a:spcPts val="0"/>
                        </a:spcBef>
                        <a:spcAft>
                          <a:spcPts val="0"/>
                        </a:spcAft>
                        <a:buNone/>
                      </a:pPr>
                      <a:r>
                        <a:rPr b="1" lang="es-ES" sz="1100"/>
                        <a:t>8</a:t>
                      </a:r>
                      <a:endParaRPr b="1"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100"/>
                        <a:t>Low</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c>
                  <a:txBody>
                    <a:bodyPr/>
                    <a:lstStyle/>
                    <a:p>
                      <a:pPr indent="0" lvl="0" marL="0" rtl="0" algn="ctr">
                        <a:lnSpc>
                          <a:spcPct val="115000"/>
                        </a:lnSpc>
                        <a:spcBef>
                          <a:spcPts val="0"/>
                        </a:spcBef>
                        <a:spcAft>
                          <a:spcPts val="0"/>
                        </a:spcAft>
                        <a:buNone/>
                      </a:pPr>
                      <a:r>
                        <a:rPr lang="es-ES" sz="1100"/>
                        <a:t>Low</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None/>
                      </a:pPr>
                      <a:r>
                        <a:rPr lang="es-ES" sz="1100"/>
                        <a:t>Low</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0000"/>
                    </a:solidFill>
                  </a:tcPr>
                </a:tc>
                <a:tc>
                  <a:txBody>
                    <a:bodyPr/>
                    <a:lstStyle/>
                    <a:p>
                      <a:pPr indent="0" lvl="0" marL="0" rtl="0" algn="ctr">
                        <a:lnSpc>
                          <a:spcPct val="115000"/>
                        </a:lnSpc>
                        <a:spcBef>
                          <a:spcPts val="0"/>
                        </a:spcBef>
                        <a:spcAft>
                          <a:spcPts val="0"/>
                        </a:spcAft>
                        <a:buNone/>
                      </a:pPr>
                      <a:r>
                        <a:rPr lang="es-ES" sz="1100"/>
                        <a:t>Low</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c>
                  <a:txBody>
                    <a:bodyPr/>
                    <a:lstStyle/>
                    <a:p>
                      <a:pPr indent="0" lvl="0" marL="0" rtl="0" algn="ctr">
                        <a:lnSpc>
                          <a:spcPct val="115000"/>
                        </a:lnSpc>
                        <a:spcBef>
                          <a:spcPts val="0"/>
                        </a:spcBef>
                        <a:spcAft>
                          <a:spcPts val="0"/>
                        </a:spcAft>
                        <a:buNone/>
                      </a:pPr>
                      <a:r>
                        <a:rPr lang="es-ES" sz="1100"/>
                        <a:t>Medium</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r>
              <a:tr h="200025">
                <a:tc>
                  <a:txBody>
                    <a:bodyPr/>
                    <a:lstStyle/>
                    <a:p>
                      <a:pPr indent="0" lvl="0" marL="0" rtl="0" algn="ctr">
                        <a:lnSpc>
                          <a:spcPct val="115000"/>
                        </a:lnSpc>
                        <a:spcBef>
                          <a:spcPts val="0"/>
                        </a:spcBef>
                        <a:spcAft>
                          <a:spcPts val="0"/>
                        </a:spcAft>
                        <a:buNone/>
                      </a:pPr>
                      <a:r>
                        <a:rPr b="1" lang="es-ES" sz="1100"/>
                        <a:t>9</a:t>
                      </a:r>
                      <a:endParaRPr b="1"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100"/>
                        <a:t>Low</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c>
                  <a:txBody>
                    <a:bodyPr/>
                    <a:lstStyle/>
                    <a:p>
                      <a:pPr indent="0" lvl="0" marL="0" rtl="0" algn="ctr">
                        <a:lnSpc>
                          <a:spcPct val="115000"/>
                        </a:lnSpc>
                        <a:spcBef>
                          <a:spcPts val="0"/>
                        </a:spcBef>
                        <a:spcAft>
                          <a:spcPts val="0"/>
                        </a:spcAft>
                        <a:buNone/>
                      </a:pPr>
                      <a:r>
                        <a:rPr lang="es-ES" sz="1100"/>
                        <a:t>Medium</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c>
                  <a:txBody>
                    <a:bodyPr/>
                    <a:lstStyle/>
                    <a:p>
                      <a:pPr indent="0" lvl="0" marL="0" rtl="0" algn="ctr">
                        <a:lnSpc>
                          <a:spcPct val="115000"/>
                        </a:lnSpc>
                        <a:spcBef>
                          <a:spcPts val="0"/>
                        </a:spcBef>
                        <a:spcAft>
                          <a:spcPts val="0"/>
                        </a:spcAft>
                        <a:buNone/>
                      </a:pPr>
                      <a:r>
                        <a:rPr lang="es-ES" sz="1100"/>
                        <a:t>Medium</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None/>
                      </a:pPr>
                      <a:r>
                        <a:rPr lang="es-ES" sz="1100"/>
                        <a:t>Low</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00FF00"/>
                    </a:solidFill>
                  </a:tcPr>
                </a:tc>
                <a:tc>
                  <a:txBody>
                    <a:bodyPr/>
                    <a:lstStyle/>
                    <a:p>
                      <a:pPr indent="0" lvl="0" marL="0" rtl="0" algn="ctr">
                        <a:lnSpc>
                          <a:spcPct val="115000"/>
                        </a:lnSpc>
                        <a:spcBef>
                          <a:spcPts val="0"/>
                        </a:spcBef>
                        <a:spcAft>
                          <a:spcPts val="0"/>
                        </a:spcAft>
                        <a:buNone/>
                      </a:pPr>
                      <a:r>
                        <a:rPr lang="es-ES" sz="1100"/>
                        <a:t>Low</a:t>
                      </a:r>
                      <a:endParaRPr sz="1100"/>
                    </a:p>
                  </a:txBody>
                  <a:tcPr marT="91425" marB="91425" marR="68575" marL="68575" anchor="ctr">
                    <a:lnT cap="flat" cmpd="sng" w="12650">
                      <a:solidFill>
                        <a:srgbClr val="7F7F7F"/>
                      </a:solidFill>
                      <a:prstDash val="solid"/>
                      <a:round/>
                      <a:headEnd len="sm" w="sm" type="none"/>
                      <a:tailEnd len="sm" w="sm" type="none"/>
                    </a:lnT>
                    <a:lnB cap="flat" cmpd="sng" w="12650">
                      <a:solidFill>
                        <a:srgbClr val="7F7F7F"/>
                      </a:solidFill>
                      <a:prstDash val="solid"/>
                      <a:round/>
                      <a:headEnd len="sm" w="sm" type="none"/>
                      <a:tailEnd len="sm" w="sm" type="none"/>
                    </a:lnB>
                    <a:solidFill>
                      <a:srgbClr val="FF0000"/>
                    </a:solidFill>
                  </a:tcPr>
                </a:tc>
              </a:tr>
            </a:tbl>
          </a:graphicData>
        </a:graphic>
      </p:graphicFrame>
      <p:sp>
        <p:nvSpPr>
          <p:cNvPr id="374" name="Google Shape;374;gee69df77f0_0_171"/>
          <p:cNvSpPr txBox="1"/>
          <p:nvPr/>
        </p:nvSpPr>
        <p:spPr>
          <a:xfrm>
            <a:off x="381900" y="1208525"/>
            <a:ext cx="6533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1600">
                <a:solidFill>
                  <a:schemeClr val="dk1"/>
                </a:solidFill>
              </a:rPr>
              <a:t>Semaforización de los resultados obtenidos de la encuesta</a:t>
            </a:r>
            <a:endParaRPr b="1" sz="16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ee69df77f0_0_223"/>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380" name="Google Shape;380;gee69df77f0_0_223"/>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
        <p:nvSpPr>
          <p:cNvPr id="381" name="Google Shape;381;gee69df77f0_0_223"/>
          <p:cNvSpPr txBox="1"/>
          <p:nvPr/>
        </p:nvSpPr>
        <p:spPr>
          <a:xfrm>
            <a:off x="381900" y="703675"/>
            <a:ext cx="83802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s-ES" sz="2000">
                <a:solidFill>
                  <a:srgbClr val="0033CC"/>
                </a:solidFill>
                <a:latin typeface="Calibri"/>
                <a:ea typeface="Calibri"/>
                <a:cs typeface="Calibri"/>
                <a:sym typeface="Calibri"/>
              </a:rPr>
              <a:t>Resultados</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382" name="Google Shape;382;gee69df77f0_0_223"/>
          <p:cNvSpPr txBox="1"/>
          <p:nvPr/>
        </p:nvSpPr>
        <p:spPr>
          <a:xfrm>
            <a:off x="381900" y="1208525"/>
            <a:ext cx="6912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1600">
                <a:solidFill>
                  <a:schemeClr val="dk1"/>
                </a:solidFill>
              </a:rPr>
              <a:t>Recuento de los rangos de vulnerabilidad de todos los encuestados</a:t>
            </a:r>
            <a:endParaRPr b="1" sz="1600">
              <a:solidFill>
                <a:schemeClr val="dk1"/>
              </a:solidFill>
            </a:endParaRPr>
          </a:p>
        </p:txBody>
      </p:sp>
      <p:pic>
        <p:nvPicPr>
          <p:cNvPr id="383" name="Google Shape;383;gee69df77f0_0_223" title="Gráfico"/>
          <p:cNvPicPr preferRelativeResize="0"/>
          <p:nvPr/>
        </p:nvPicPr>
        <p:blipFill rotWithShape="1">
          <a:blip r:embed="rId3">
            <a:alphaModFix/>
          </a:blip>
          <a:srcRect b="4310" l="0" r="0" t="3191"/>
          <a:stretch/>
        </p:blipFill>
        <p:spPr>
          <a:xfrm>
            <a:off x="1033513" y="1771025"/>
            <a:ext cx="7076976" cy="40478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ee69df77f0_0_137"/>
          <p:cNvSpPr txBox="1"/>
          <p:nvPr/>
        </p:nvSpPr>
        <p:spPr>
          <a:xfrm>
            <a:off x="395525" y="692150"/>
            <a:ext cx="84246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es-ES" sz="2000" u="none" cap="none" strike="noStrike">
                <a:solidFill>
                  <a:srgbClr val="0033CC"/>
                </a:solidFill>
                <a:latin typeface="Calibri"/>
                <a:ea typeface="Calibri"/>
                <a:cs typeface="Calibri"/>
                <a:sym typeface="Calibri"/>
              </a:rPr>
              <a:t>Conclusiones</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389" name="Google Shape;389;gee69df77f0_0_137"/>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390" name="Google Shape;390;gee69df77f0_0_137"/>
          <p:cNvSpPr txBox="1"/>
          <p:nvPr/>
        </p:nvSpPr>
        <p:spPr>
          <a:xfrm>
            <a:off x="395525" y="1274525"/>
            <a:ext cx="8276100" cy="4573800"/>
          </a:xfrm>
          <a:prstGeom prst="rect">
            <a:avLst/>
          </a:prstGeom>
          <a:noFill/>
          <a:ln>
            <a:noFill/>
          </a:ln>
        </p:spPr>
        <p:txBody>
          <a:bodyPr anchorCtr="0" anchor="t" bIns="45700" lIns="91425" spcFirstLastPara="1" rIns="91425" wrap="square" tIns="45700">
            <a:noAutofit/>
          </a:bodyPr>
          <a:lstStyle/>
          <a:p>
            <a:pPr indent="-330200" lvl="0" marL="457200" marR="0" rtl="0" algn="just">
              <a:lnSpc>
                <a:spcPct val="115000"/>
              </a:lnSpc>
              <a:spcBef>
                <a:spcPts val="0"/>
              </a:spcBef>
              <a:spcAft>
                <a:spcPts val="0"/>
              </a:spcAft>
              <a:buClr>
                <a:schemeClr val="dk1"/>
              </a:buClr>
              <a:buSzPts val="1600"/>
              <a:buChar char="●"/>
            </a:pPr>
            <a:r>
              <a:rPr lang="es-ES" sz="1600">
                <a:solidFill>
                  <a:schemeClr val="dk1"/>
                </a:solidFill>
              </a:rPr>
              <a:t>Se realizó con éxito el modelo que permite determinar las características o factores de personalidad que hacen más vulnerables a las personas para que sean víctimas de los ataques basados en la Ingeniería Social.</a:t>
            </a:r>
            <a:endParaRPr sz="1600">
              <a:solidFill>
                <a:schemeClr val="dk1"/>
              </a:solidFill>
            </a:endParaRPr>
          </a:p>
          <a:p>
            <a:pPr indent="0" lvl="0" marL="457200" marR="0" rtl="0" algn="just">
              <a:lnSpc>
                <a:spcPct val="115000"/>
              </a:lnSpc>
              <a:spcBef>
                <a:spcPts val="0"/>
              </a:spcBef>
              <a:spcAft>
                <a:spcPts val="0"/>
              </a:spcAft>
              <a:buNone/>
            </a:pPr>
            <a:r>
              <a:t/>
            </a:r>
            <a:endParaRPr sz="1600">
              <a:solidFill>
                <a:schemeClr val="dk1"/>
              </a:solidFill>
            </a:endParaRPr>
          </a:p>
          <a:p>
            <a:pPr indent="-330200" lvl="0" marL="457200" marR="0" rtl="0" algn="just">
              <a:lnSpc>
                <a:spcPct val="115000"/>
              </a:lnSpc>
              <a:spcBef>
                <a:spcPts val="0"/>
              </a:spcBef>
              <a:spcAft>
                <a:spcPts val="0"/>
              </a:spcAft>
              <a:buClr>
                <a:schemeClr val="dk1"/>
              </a:buClr>
              <a:buSzPts val="1600"/>
              <a:buChar char="●"/>
            </a:pPr>
            <a:r>
              <a:rPr lang="es-ES" sz="1600">
                <a:solidFill>
                  <a:schemeClr val="dk1"/>
                </a:solidFill>
              </a:rPr>
              <a:t>De acuerdo con la Revisión Sistemática de la Literatura, se logró obtener un conjunto de características y rasgos de personalidad más comunes en las personas que son víctimas de ataques de Ingeniería Social. Estas características pasaron por un proceso de extracción y categorización basándose en el FFM, en el cual se determinó que la Agradabilidad alta y la conciencia baja son los factores más comunes que influyen las personas más vulnerables. </a:t>
            </a:r>
            <a:endParaRPr sz="1600">
              <a:solidFill>
                <a:schemeClr val="dk1"/>
              </a:solidFill>
            </a:endParaRPr>
          </a:p>
          <a:p>
            <a:pPr indent="0" lvl="0" marL="457200" marR="0" rtl="0" algn="just">
              <a:lnSpc>
                <a:spcPct val="115000"/>
              </a:lnSpc>
              <a:spcBef>
                <a:spcPts val="0"/>
              </a:spcBef>
              <a:spcAft>
                <a:spcPts val="0"/>
              </a:spcAft>
              <a:buNone/>
            </a:pPr>
            <a:r>
              <a:t/>
            </a:r>
            <a:endParaRPr sz="1600">
              <a:solidFill>
                <a:schemeClr val="dk1"/>
              </a:solidFill>
            </a:endParaRPr>
          </a:p>
          <a:p>
            <a:pPr indent="-330200" lvl="0" marL="457200" marR="0" rtl="0" algn="just">
              <a:lnSpc>
                <a:spcPct val="115000"/>
              </a:lnSpc>
              <a:spcBef>
                <a:spcPts val="0"/>
              </a:spcBef>
              <a:spcAft>
                <a:spcPts val="0"/>
              </a:spcAft>
              <a:buClr>
                <a:schemeClr val="dk1"/>
              </a:buClr>
              <a:buSzPts val="1600"/>
              <a:buChar char="●"/>
            </a:pPr>
            <a:r>
              <a:rPr lang="es-ES" sz="1600">
                <a:solidFill>
                  <a:schemeClr val="dk1"/>
                </a:solidFill>
              </a:rPr>
              <a:t>Según el estudio realizado y los resultados obtenidos, se pueden clasificar los rasgos de personalidad que hacen más vulnerables a las personas ante los ataques de Ingeniería Social, conforme al FFM como: la Apertura a la experiencia (28.8%), seguido por Agradabilidad (27.9%), Conciencia (20.2%), Neuroticismo (11.5%) y Extraversión (11.5%).</a:t>
            </a:r>
            <a:endParaRPr sz="1600">
              <a:solidFill>
                <a:schemeClr val="dk1"/>
              </a:solidFill>
            </a:endParaRPr>
          </a:p>
          <a:p>
            <a:pPr indent="0" lvl="0" marL="457200" marR="0" rtl="0" algn="just">
              <a:lnSpc>
                <a:spcPct val="115000"/>
              </a:lnSpc>
              <a:spcBef>
                <a:spcPts val="0"/>
              </a:spcBef>
              <a:spcAft>
                <a:spcPts val="0"/>
              </a:spcAft>
              <a:buNone/>
            </a:pPr>
            <a:r>
              <a:rPr lang="es-ES" sz="1600">
                <a:solidFill>
                  <a:schemeClr val="dk1"/>
                </a:solidFill>
              </a:rPr>
              <a:t>.</a:t>
            </a:r>
            <a:endParaRPr sz="1600">
              <a:solidFill>
                <a:schemeClr val="dk1"/>
              </a:solidFill>
            </a:endParaRPr>
          </a:p>
          <a:p>
            <a:pPr indent="0" lvl="0" marL="0" marR="0" rtl="0" algn="just">
              <a:lnSpc>
                <a:spcPct val="115000"/>
              </a:lnSpc>
              <a:spcBef>
                <a:spcPts val="0"/>
              </a:spcBef>
              <a:spcAft>
                <a:spcPts val="0"/>
              </a:spcAft>
              <a:buClr>
                <a:schemeClr val="dk1"/>
              </a:buClr>
              <a:buSzPts val="11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chemeClr val="dk1"/>
              </a:buClr>
              <a:buSzPts val="1100"/>
              <a:buFont typeface="Arial"/>
              <a:buNone/>
            </a:pPr>
            <a:r>
              <a:t/>
            </a:r>
            <a:endParaRPr b="0" i="0" sz="1600" u="none" cap="none" strike="noStrike">
              <a:solidFill>
                <a:schemeClr val="dk1"/>
              </a:solidFill>
              <a:latin typeface="Arial"/>
              <a:ea typeface="Arial"/>
              <a:cs typeface="Arial"/>
              <a:sym typeface="Arial"/>
            </a:endParaRPr>
          </a:p>
        </p:txBody>
      </p:sp>
      <p:sp>
        <p:nvSpPr>
          <p:cNvPr id="391" name="Google Shape;391;gee69df77f0_0_137"/>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ee69df77f0_0_233"/>
          <p:cNvSpPr txBox="1"/>
          <p:nvPr/>
        </p:nvSpPr>
        <p:spPr>
          <a:xfrm>
            <a:off x="395525" y="692150"/>
            <a:ext cx="84246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es-ES" sz="2000" u="none" cap="none" strike="noStrike">
                <a:solidFill>
                  <a:srgbClr val="0033CC"/>
                </a:solidFill>
                <a:latin typeface="Calibri"/>
                <a:ea typeface="Calibri"/>
                <a:cs typeface="Calibri"/>
                <a:sym typeface="Calibri"/>
              </a:rPr>
              <a:t>Conclusiones</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397" name="Google Shape;397;gee69df77f0_0_233"/>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398" name="Google Shape;398;gee69df77f0_0_233"/>
          <p:cNvSpPr txBox="1"/>
          <p:nvPr/>
        </p:nvSpPr>
        <p:spPr>
          <a:xfrm>
            <a:off x="395525" y="1198325"/>
            <a:ext cx="8276100" cy="4573800"/>
          </a:xfrm>
          <a:prstGeom prst="rect">
            <a:avLst/>
          </a:prstGeom>
          <a:noFill/>
          <a:ln>
            <a:noFill/>
          </a:ln>
        </p:spPr>
        <p:txBody>
          <a:bodyPr anchorCtr="0" anchor="t" bIns="45700" lIns="91425" spcFirstLastPara="1" rIns="91425" wrap="square" tIns="45700">
            <a:noAutofit/>
          </a:bodyPr>
          <a:lstStyle/>
          <a:p>
            <a:pPr indent="-330200" lvl="0" marL="457200" marR="0" rtl="0" algn="just">
              <a:lnSpc>
                <a:spcPct val="115000"/>
              </a:lnSpc>
              <a:spcBef>
                <a:spcPts val="0"/>
              </a:spcBef>
              <a:spcAft>
                <a:spcPts val="0"/>
              </a:spcAft>
              <a:buClr>
                <a:schemeClr val="dk1"/>
              </a:buClr>
              <a:buSzPts val="1600"/>
              <a:buChar char="●"/>
            </a:pPr>
            <a:r>
              <a:rPr lang="es-ES" sz="1600">
                <a:solidFill>
                  <a:schemeClr val="dk1"/>
                </a:solidFill>
              </a:rPr>
              <a:t>Los resultados de la encuesta fueron favorables para la investigación realizada, ya que gracias a estos resultados se pudo desarrollar una tabulación que permita determinar los rangos de cada Factor dentro del FFM, los cuales son Bajo, Medio y Alto.</a:t>
            </a:r>
            <a:endParaRPr sz="1600">
              <a:solidFill>
                <a:schemeClr val="dk1"/>
              </a:solidFill>
            </a:endParaRPr>
          </a:p>
          <a:p>
            <a:pPr indent="0" lvl="0" marL="457200" marR="0" rtl="0" algn="just">
              <a:lnSpc>
                <a:spcPct val="115000"/>
              </a:lnSpc>
              <a:spcBef>
                <a:spcPts val="0"/>
              </a:spcBef>
              <a:spcAft>
                <a:spcPts val="0"/>
              </a:spcAft>
              <a:buNone/>
            </a:pPr>
            <a:r>
              <a:t/>
            </a:r>
            <a:endParaRPr sz="1600">
              <a:solidFill>
                <a:schemeClr val="dk1"/>
              </a:solidFill>
            </a:endParaRPr>
          </a:p>
          <a:p>
            <a:pPr indent="-330200" lvl="0" marL="457200" marR="0" rtl="0" algn="just">
              <a:lnSpc>
                <a:spcPct val="115000"/>
              </a:lnSpc>
              <a:spcBef>
                <a:spcPts val="0"/>
              </a:spcBef>
              <a:spcAft>
                <a:spcPts val="0"/>
              </a:spcAft>
              <a:buClr>
                <a:schemeClr val="dk1"/>
              </a:buClr>
              <a:buSzPts val="1600"/>
              <a:buChar char="●"/>
            </a:pPr>
            <a:r>
              <a:rPr lang="es-ES" sz="1600">
                <a:solidFill>
                  <a:schemeClr val="dk1"/>
                </a:solidFill>
              </a:rPr>
              <a:t>En base a la tabulación de los datos obtenidos de la encuesta de personalidad realizada se pudo establecer un modelo que permite determinar el nivel de vulnerabilidad de las personas, esto con el fin de poder determinar si dentro de una institución u organización el personal que la conforma requiere algún tipo de capacitación en lo que a seguridad informática e Ingeniería Social se refiere. </a:t>
            </a:r>
            <a:endParaRPr sz="1600">
              <a:solidFill>
                <a:schemeClr val="dk1"/>
              </a:solidFill>
            </a:endParaRPr>
          </a:p>
          <a:p>
            <a:pPr indent="0" lvl="0" marL="457200" marR="0" rtl="0" algn="just">
              <a:lnSpc>
                <a:spcPct val="115000"/>
              </a:lnSpc>
              <a:spcBef>
                <a:spcPts val="0"/>
              </a:spcBef>
              <a:spcAft>
                <a:spcPts val="0"/>
              </a:spcAft>
              <a:buNone/>
            </a:pPr>
            <a:r>
              <a:t/>
            </a:r>
            <a:endParaRPr sz="1600">
              <a:solidFill>
                <a:schemeClr val="dk1"/>
              </a:solidFill>
            </a:endParaRPr>
          </a:p>
          <a:p>
            <a:pPr indent="-330200" lvl="0" marL="457200" marR="0" rtl="0" algn="just">
              <a:lnSpc>
                <a:spcPct val="115000"/>
              </a:lnSpc>
              <a:spcBef>
                <a:spcPts val="0"/>
              </a:spcBef>
              <a:spcAft>
                <a:spcPts val="0"/>
              </a:spcAft>
              <a:buClr>
                <a:schemeClr val="dk1"/>
              </a:buClr>
              <a:buSzPts val="1600"/>
              <a:buChar char="●"/>
            </a:pPr>
            <a:r>
              <a:rPr lang="es-ES" sz="1600">
                <a:solidFill>
                  <a:schemeClr val="dk1"/>
                </a:solidFill>
              </a:rPr>
              <a:t>En cuanto a los resultados de cada encuestado, se determinó que los factores de personalidad más influyentes en las vulnerabilidades de las personas son: la Apertura alta, la Agradabilidad alta y Conciencia baja, lo que significa que la institución debería enfocarse más en los individuos con estas características para que sean capacitados y trabajen en los rasgos de personalidad que los hacen </a:t>
            </a:r>
            <a:r>
              <a:rPr lang="es-ES" sz="1600">
                <a:solidFill>
                  <a:schemeClr val="dk1"/>
                </a:solidFill>
              </a:rPr>
              <a:t>más</a:t>
            </a:r>
            <a:r>
              <a:rPr lang="es-ES" sz="1600">
                <a:solidFill>
                  <a:schemeClr val="dk1"/>
                </a:solidFill>
              </a:rPr>
              <a:t> susceptibles a los ataques de Ingeniería Social.</a:t>
            </a:r>
            <a:endParaRPr sz="1600">
              <a:solidFill>
                <a:schemeClr val="dk1"/>
              </a:solidFill>
            </a:endParaRPr>
          </a:p>
          <a:p>
            <a:pPr indent="0" lvl="0" marL="0" marR="0" rtl="0" algn="just">
              <a:lnSpc>
                <a:spcPct val="115000"/>
              </a:lnSpc>
              <a:spcBef>
                <a:spcPts val="0"/>
              </a:spcBef>
              <a:spcAft>
                <a:spcPts val="0"/>
              </a:spcAft>
              <a:buClr>
                <a:schemeClr val="dk1"/>
              </a:buClr>
              <a:buSzPts val="11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chemeClr val="dk1"/>
              </a:buClr>
              <a:buSzPts val="1100"/>
              <a:buFont typeface="Arial"/>
              <a:buNone/>
            </a:pPr>
            <a:r>
              <a:t/>
            </a:r>
            <a:endParaRPr b="0" i="0" sz="1600" u="none" cap="none" strike="noStrike">
              <a:solidFill>
                <a:schemeClr val="dk1"/>
              </a:solidFill>
              <a:latin typeface="Arial"/>
              <a:ea typeface="Arial"/>
              <a:cs typeface="Arial"/>
              <a:sym typeface="Arial"/>
            </a:endParaRPr>
          </a:p>
        </p:txBody>
      </p:sp>
      <p:sp>
        <p:nvSpPr>
          <p:cNvPr id="399" name="Google Shape;399;gee69df77f0_0_233"/>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ee6a7a8a34_0_10"/>
          <p:cNvSpPr txBox="1"/>
          <p:nvPr/>
        </p:nvSpPr>
        <p:spPr>
          <a:xfrm>
            <a:off x="395525" y="692150"/>
            <a:ext cx="84246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s-ES" sz="2000">
                <a:solidFill>
                  <a:srgbClr val="0033CC"/>
                </a:solidFill>
                <a:latin typeface="Calibri"/>
                <a:ea typeface="Calibri"/>
                <a:cs typeface="Calibri"/>
                <a:sym typeface="Calibri"/>
              </a:rPr>
              <a:t>Recomendaciones</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405" name="Google Shape;405;gee6a7a8a34_0_10"/>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406" name="Google Shape;406;gee6a7a8a34_0_10"/>
          <p:cNvSpPr txBox="1"/>
          <p:nvPr/>
        </p:nvSpPr>
        <p:spPr>
          <a:xfrm>
            <a:off x="507900" y="1350725"/>
            <a:ext cx="8163600" cy="4573800"/>
          </a:xfrm>
          <a:prstGeom prst="rect">
            <a:avLst/>
          </a:prstGeom>
          <a:noFill/>
          <a:ln>
            <a:noFill/>
          </a:ln>
        </p:spPr>
        <p:txBody>
          <a:bodyPr anchorCtr="0" anchor="t" bIns="45700" lIns="91425" spcFirstLastPara="1" rIns="91425" wrap="square" tIns="45700">
            <a:noAutofit/>
          </a:bodyPr>
          <a:lstStyle/>
          <a:p>
            <a:pPr indent="-336550" lvl="0" marL="457200" marR="0" rtl="0" algn="just">
              <a:lnSpc>
                <a:spcPct val="115000"/>
              </a:lnSpc>
              <a:spcBef>
                <a:spcPts val="0"/>
              </a:spcBef>
              <a:spcAft>
                <a:spcPts val="0"/>
              </a:spcAft>
              <a:buClr>
                <a:schemeClr val="dk1"/>
              </a:buClr>
              <a:buSzPts val="1700"/>
              <a:buChar char="●"/>
            </a:pPr>
            <a:r>
              <a:rPr lang="es-ES" sz="1700">
                <a:solidFill>
                  <a:schemeClr val="dk1"/>
                </a:solidFill>
              </a:rPr>
              <a:t>Debido al avance y el uso intensivo de las tecnologías de la información, junto con la naturaleza confiada e ingenua de las personas, han surgido nuevas técnicas de fraude y engaño que los atacantes tienen como objetivo ejecutar a través de la Ingeniería Social, así, es recomendable que los usuarios tomen las medidas necesarias o sean capacitados para evitar que sean víctimas a dichos ataques.</a:t>
            </a:r>
            <a:endParaRPr sz="1700">
              <a:solidFill>
                <a:schemeClr val="dk1"/>
              </a:solidFill>
            </a:endParaRPr>
          </a:p>
          <a:p>
            <a:pPr indent="0" lvl="0" marL="457200" marR="0" rtl="0" algn="just">
              <a:lnSpc>
                <a:spcPct val="115000"/>
              </a:lnSpc>
              <a:spcBef>
                <a:spcPts val="0"/>
              </a:spcBef>
              <a:spcAft>
                <a:spcPts val="0"/>
              </a:spcAft>
              <a:buNone/>
            </a:pPr>
            <a:r>
              <a:t/>
            </a:r>
            <a:endParaRPr sz="1700">
              <a:solidFill>
                <a:schemeClr val="dk1"/>
              </a:solidFill>
            </a:endParaRPr>
          </a:p>
          <a:p>
            <a:pPr indent="-336550" lvl="0" marL="457200" marR="0" rtl="0" algn="just">
              <a:lnSpc>
                <a:spcPct val="115000"/>
              </a:lnSpc>
              <a:spcBef>
                <a:spcPts val="0"/>
              </a:spcBef>
              <a:spcAft>
                <a:spcPts val="0"/>
              </a:spcAft>
              <a:buClr>
                <a:schemeClr val="dk1"/>
              </a:buClr>
              <a:buSzPts val="1700"/>
              <a:buChar char="●"/>
            </a:pPr>
            <a:r>
              <a:rPr lang="es-ES" sz="1700">
                <a:solidFill>
                  <a:schemeClr val="dk1"/>
                </a:solidFill>
              </a:rPr>
              <a:t>Para comprender la clasificación y la puntuación de los rasgos de personalidad del modelo de los cinco factores que influyen en el comportamiento de las personas ante los ataques de Ingeniería Social, se recomienda hacer una revisión sistemática de la literatura sobre el Inventario de los Cinco Grandes (BFI). </a:t>
            </a:r>
            <a:endParaRPr sz="1700">
              <a:solidFill>
                <a:schemeClr val="dk1"/>
              </a:solidFill>
            </a:endParaRPr>
          </a:p>
          <a:p>
            <a:pPr indent="0" lvl="0" marL="0" marR="0" rtl="0" algn="just">
              <a:lnSpc>
                <a:spcPct val="115000"/>
              </a:lnSpc>
              <a:spcBef>
                <a:spcPts val="0"/>
              </a:spcBef>
              <a:spcAft>
                <a:spcPts val="0"/>
              </a:spcAft>
              <a:buNone/>
            </a:pPr>
            <a:r>
              <a:t/>
            </a:r>
            <a:endParaRPr sz="1700">
              <a:solidFill>
                <a:schemeClr val="dk1"/>
              </a:solidFill>
            </a:endParaRPr>
          </a:p>
          <a:p>
            <a:pPr indent="0" lvl="0" marL="0" marR="0" rtl="0" algn="just">
              <a:lnSpc>
                <a:spcPct val="115000"/>
              </a:lnSpc>
              <a:spcBef>
                <a:spcPts val="0"/>
              </a:spcBef>
              <a:spcAft>
                <a:spcPts val="0"/>
              </a:spcAft>
              <a:buClr>
                <a:schemeClr val="dk1"/>
              </a:buClr>
              <a:buSzPts val="1100"/>
              <a:buFont typeface="Arial"/>
              <a:buNone/>
            </a:pPr>
            <a:r>
              <a:t/>
            </a:r>
            <a:endParaRPr b="0" i="0" sz="17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chemeClr val="dk1"/>
              </a:buClr>
              <a:buSzPts val="1100"/>
              <a:buFont typeface="Arial"/>
              <a:buNone/>
            </a:pPr>
            <a:r>
              <a:t/>
            </a:r>
            <a:endParaRPr b="0" i="0" sz="1700" u="none" cap="none" strike="noStrike">
              <a:solidFill>
                <a:schemeClr val="dk1"/>
              </a:solidFill>
              <a:latin typeface="Arial"/>
              <a:ea typeface="Arial"/>
              <a:cs typeface="Arial"/>
              <a:sym typeface="Arial"/>
            </a:endParaRPr>
          </a:p>
        </p:txBody>
      </p:sp>
      <p:sp>
        <p:nvSpPr>
          <p:cNvPr id="407" name="Google Shape;407;gee6a7a8a34_0_10"/>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ee6a7a8a34_0_21"/>
          <p:cNvSpPr txBox="1"/>
          <p:nvPr/>
        </p:nvSpPr>
        <p:spPr>
          <a:xfrm>
            <a:off x="395525" y="692150"/>
            <a:ext cx="84246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s-ES" sz="2000">
                <a:solidFill>
                  <a:srgbClr val="0033CC"/>
                </a:solidFill>
                <a:latin typeface="Calibri"/>
                <a:ea typeface="Calibri"/>
                <a:cs typeface="Calibri"/>
                <a:sym typeface="Calibri"/>
              </a:rPr>
              <a:t>Trabajo a Futuro</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413" name="Google Shape;413;gee6a7a8a34_0_21"/>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414" name="Google Shape;414;gee6a7a8a34_0_21"/>
          <p:cNvSpPr txBox="1"/>
          <p:nvPr/>
        </p:nvSpPr>
        <p:spPr>
          <a:xfrm>
            <a:off x="395525" y="1350725"/>
            <a:ext cx="8424600" cy="4573800"/>
          </a:xfrm>
          <a:prstGeom prst="rect">
            <a:avLst/>
          </a:prstGeom>
          <a:noFill/>
          <a:ln>
            <a:noFill/>
          </a:ln>
        </p:spPr>
        <p:txBody>
          <a:bodyPr anchorCtr="0" anchor="t" bIns="45700" lIns="91425" spcFirstLastPara="1" rIns="91425" wrap="square" tIns="45700">
            <a:noAutofit/>
          </a:bodyPr>
          <a:lstStyle/>
          <a:p>
            <a:pPr indent="-330200" lvl="0" marL="457200" marR="0" rtl="0" algn="just">
              <a:lnSpc>
                <a:spcPct val="115000"/>
              </a:lnSpc>
              <a:spcBef>
                <a:spcPts val="0"/>
              </a:spcBef>
              <a:spcAft>
                <a:spcPts val="0"/>
              </a:spcAft>
              <a:buClr>
                <a:schemeClr val="dk1"/>
              </a:buClr>
              <a:buSzPts val="1600"/>
              <a:buChar char="●"/>
            </a:pPr>
            <a:r>
              <a:rPr lang="es-ES" sz="1600">
                <a:solidFill>
                  <a:schemeClr val="dk1"/>
                </a:solidFill>
              </a:rPr>
              <a:t>Mientras se desarrolló este proyecto se utilizó el Modelo de los Cinco Factores para enmarcar los rasgos de personalidad de las personas, pero este estudio puede ser extendido al usar otro modelo de rasgos de personalidad, como el Indicador Myers-Briggs (Myers–Briggs Type Indicator) o la Triada Oscura (Dark Triad), y hacer una comparación entre estos modelos versus los ataques de Ingeniería Social.</a:t>
            </a:r>
            <a:endParaRPr sz="1600">
              <a:solidFill>
                <a:schemeClr val="dk1"/>
              </a:solidFill>
            </a:endParaRPr>
          </a:p>
          <a:p>
            <a:pPr indent="0" lvl="0" marL="457200" marR="0" rtl="0" algn="just">
              <a:lnSpc>
                <a:spcPct val="115000"/>
              </a:lnSpc>
              <a:spcBef>
                <a:spcPts val="0"/>
              </a:spcBef>
              <a:spcAft>
                <a:spcPts val="0"/>
              </a:spcAft>
              <a:buNone/>
            </a:pPr>
            <a:r>
              <a:t/>
            </a:r>
            <a:endParaRPr sz="1600">
              <a:solidFill>
                <a:schemeClr val="dk1"/>
              </a:solidFill>
            </a:endParaRPr>
          </a:p>
          <a:p>
            <a:pPr indent="-330200" lvl="0" marL="457200" marR="0" rtl="0" algn="just">
              <a:lnSpc>
                <a:spcPct val="115000"/>
              </a:lnSpc>
              <a:spcBef>
                <a:spcPts val="0"/>
              </a:spcBef>
              <a:spcAft>
                <a:spcPts val="0"/>
              </a:spcAft>
              <a:buClr>
                <a:schemeClr val="dk1"/>
              </a:buClr>
              <a:buSzPts val="1600"/>
              <a:buChar char="●"/>
            </a:pPr>
            <a:r>
              <a:rPr lang="es-ES" sz="1600">
                <a:solidFill>
                  <a:schemeClr val="dk1"/>
                </a:solidFill>
              </a:rPr>
              <a:t>Extender la encuesta de este estudio a un número mayor de personas, con el propósito de recopilar más información, la cual puede ser utilizada en un algoritmo de Aprendizaje Automático, que permita determinar de manera más precisa los rasgos de personalidad que influyen en las vulnerabilidades de las personas encuestadas.</a:t>
            </a:r>
            <a:endParaRPr sz="1600">
              <a:solidFill>
                <a:schemeClr val="dk1"/>
              </a:solidFill>
            </a:endParaRPr>
          </a:p>
          <a:p>
            <a:pPr indent="0" lvl="0" marL="457200" marR="0" rtl="0" algn="just">
              <a:lnSpc>
                <a:spcPct val="115000"/>
              </a:lnSpc>
              <a:spcBef>
                <a:spcPts val="0"/>
              </a:spcBef>
              <a:spcAft>
                <a:spcPts val="0"/>
              </a:spcAft>
              <a:buNone/>
            </a:pPr>
            <a:r>
              <a:t/>
            </a:r>
            <a:endParaRPr sz="1600">
              <a:solidFill>
                <a:schemeClr val="dk1"/>
              </a:solidFill>
            </a:endParaRPr>
          </a:p>
          <a:p>
            <a:pPr indent="-330200" lvl="0" marL="457200" marR="0" rtl="0" algn="just">
              <a:lnSpc>
                <a:spcPct val="115000"/>
              </a:lnSpc>
              <a:spcBef>
                <a:spcPts val="0"/>
              </a:spcBef>
              <a:spcAft>
                <a:spcPts val="0"/>
              </a:spcAft>
              <a:buClr>
                <a:schemeClr val="dk1"/>
              </a:buClr>
              <a:buSzPts val="1600"/>
              <a:buChar char="●"/>
            </a:pPr>
            <a:r>
              <a:rPr lang="es-ES" sz="1600">
                <a:solidFill>
                  <a:schemeClr val="dk1"/>
                </a:solidFill>
              </a:rPr>
              <a:t>Desarrollar y ejecutar un ataque controlado a baja escala que se base en los rasgos de personalidad del modelo de los cinco factores para medir su porcentaje de efectividad y luego realizar una capacitación a las personas que hayan sido </a:t>
            </a:r>
            <a:r>
              <a:rPr lang="es-ES" sz="1600">
                <a:solidFill>
                  <a:schemeClr val="dk1"/>
                </a:solidFill>
              </a:rPr>
              <a:t>víctimas</a:t>
            </a:r>
            <a:r>
              <a:rPr lang="es-ES" sz="1600">
                <a:solidFill>
                  <a:schemeClr val="dk1"/>
                </a:solidFill>
              </a:rPr>
              <a:t> del ataque para que mejoren sus rasgos personales que las hacen más vulnerables.</a:t>
            </a:r>
            <a:endParaRPr sz="1600">
              <a:solidFill>
                <a:schemeClr val="dk1"/>
              </a:solidFill>
            </a:endParaRPr>
          </a:p>
          <a:p>
            <a:pPr indent="0" lvl="0" marL="0" marR="0" rtl="0" algn="just">
              <a:lnSpc>
                <a:spcPct val="115000"/>
              </a:lnSpc>
              <a:spcBef>
                <a:spcPts val="0"/>
              </a:spcBef>
              <a:spcAft>
                <a:spcPts val="0"/>
              </a:spcAft>
              <a:buNone/>
            </a:pPr>
            <a:r>
              <a:t/>
            </a:r>
            <a:endParaRPr sz="1600">
              <a:solidFill>
                <a:schemeClr val="dk1"/>
              </a:solidFill>
            </a:endParaRPr>
          </a:p>
          <a:p>
            <a:pPr indent="0" lvl="0" marL="0" marR="0" rtl="0" algn="just">
              <a:lnSpc>
                <a:spcPct val="115000"/>
              </a:lnSpc>
              <a:spcBef>
                <a:spcPts val="0"/>
              </a:spcBef>
              <a:spcAft>
                <a:spcPts val="0"/>
              </a:spcAft>
              <a:buClr>
                <a:schemeClr val="dk1"/>
              </a:buClr>
              <a:buSzPts val="11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chemeClr val="dk1"/>
              </a:buClr>
              <a:buSzPts val="1100"/>
              <a:buFont typeface="Arial"/>
              <a:buNone/>
            </a:pPr>
            <a:r>
              <a:t/>
            </a:r>
            <a:endParaRPr b="0" i="0" sz="1600" u="none" cap="none" strike="noStrike">
              <a:solidFill>
                <a:schemeClr val="dk1"/>
              </a:solidFill>
              <a:latin typeface="Arial"/>
              <a:ea typeface="Arial"/>
              <a:cs typeface="Arial"/>
              <a:sym typeface="Arial"/>
            </a:endParaRPr>
          </a:p>
        </p:txBody>
      </p:sp>
      <p:sp>
        <p:nvSpPr>
          <p:cNvPr id="415" name="Google Shape;415;gee6a7a8a34_0_21"/>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ee69df77f0_0_2"/>
          <p:cNvSpPr txBox="1"/>
          <p:nvPr/>
        </p:nvSpPr>
        <p:spPr>
          <a:xfrm>
            <a:off x="395525" y="692150"/>
            <a:ext cx="84246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s-ES" sz="2000">
                <a:solidFill>
                  <a:srgbClr val="0033CC"/>
                </a:solidFill>
                <a:latin typeface="Calibri"/>
                <a:ea typeface="Calibri"/>
                <a:cs typeface="Calibri"/>
                <a:sym typeface="Calibri"/>
              </a:rPr>
              <a:t>Trabajos a Futuro</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421" name="Google Shape;421;gee69df77f0_0_2"/>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pic>
        <p:nvPicPr>
          <p:cNvPr id="422" name="Google Shape;422;gee69df77f0_0_2"/>
          <p:cNvPicPr preferRelativeResize="0"/>
          <p:nvPr/>
        </p:nvPicPr>
        <p:blipFill>
          <a:blip r:embed="rId3">
            <a:alphaModFix/>
          </a:blip>
          <a:stretch>
            <a:fillRect/>
          </a:stretch>
        </p:blipFill>
        <p:spPr>
          <a:xfrm>
            <a:off x="1294450" y="1310450"/>
            <a:ext cx="6626750" cy="4501175"/>
          </a:xfrm>
          <a:prstGeom prst="rect">
            <a:avLst/>
          </a:prstGeom>
          <a:noFill/>
          <a:ln>
            <a:noFill/>
          </a:ln>
        </p:spPr>
      </p:pic>
      <p:sp>
        <p:nvSpPr>
          <p:cNvPr id="423" name="Google Shape;423;gee69df77f0_0_2"/>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e3181678d0_0_999"/>
          <p:cNvSpPr txBox="1"/>
          <p:nvPr/>
        </p:nvSpPr>
        <p:spPr>
          <a:xfrm>
            <a:off x="377850" y="2628150"/>
            <a:ext cx="8388300" cy="1601700"/>
          </a:xfrm>
          <a:prstGeom prst="rect">
            <a:avLst/>
          </a:prstGeom>
          <a:gradFill>
            <a:gsLst>
              <a:gs pos="0">
                <a:schemeClr val="lt1"/>
              </a:gs>
              <a:gs pos="100000">
                <a:srgbClr val="9EB786"/>
              </a:gs>
            </a:gsLst>
            <a:lin ang="0" scaled="0"/>
          </a:grad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chemeClr val="dk1"/>
              </a:buClr>
              <a:buSzPts val="1100"/>
              <a:buFont typeface="Arial"/>
              <a:buNone/>
            </a:pPr>
            <a:r>
              <a:rPr b="1" i="0" lang="es-ES" sz="8500" u="none" cap="none" strike="noStrike">
                <a:solidFill>
                  <a:schemeClr val="dk1"/>
                </a:solidFill>
                <a:latin typeface="Arial"/>
                <a:ea typeface="Arial"/>
                <a:cs typeface="Arial"/>
                <a:sym typeface="Arial"/>
              </a:rPr>
              <a:t>GRACIAS</a:t>
            </a:r>
            <a:endParaRPr b="1" i="0" sz="85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e26948c6d3_0_16"/>
          <p:cNvSpPr txBox="1"/>
          <p:nvPr/>
        </p:nvSpPr>
        <p:spPr>
          <a:xfrm>
            <a:off x="395525" y="692150"/>
            <a:ext cx="84246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es-ES" sz="2000" u="none" cap="none" strike="noStrike">
                <a:solidFill>
                  <a:srgbClr val="0033CC"/>
                </a:solidFill>
                <a:latin typeface="Calibri"/>
                <a:ea typeface="Calibri"/>
                <a:cs typeface="Calibri"/>
                <a:sym typeface="Calibri"/>
              </a:rPr>
              <a:t>Antecedentes</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84" name="Google Shape;84;ge26948c6d3_0_16"/>
          <p:cNvSpPr txBox="1"/>
          <p:nvPr/>
        </p:nvSpPr>
        <p:spPr>
          <a:xfrm>
            <a:off x="577300" y="1952700"/>
            <a:ext cx="4141500" cy="2986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2000"/>
              <a:buFont typeface="Arial"/>
              <a:buNone/>
            </a:pPr>
            <a:r>
              <a:rPr b="0" i="0" lang="es-ES" sz="2000" u="none" cap="none" strike="noStrike">
                <a:solidFill>
                  <a:schemeClr val="dk1"/>
                </a:solidFill>
                <a:latin typeface="Arial"/>
                <a:ea typeface="Arial"/>
                <a:cs typeface="Arial"/>
                <a:sym typeface="Arial"/>
              </a:rPr>
              <a:t>Existe la necesidad de prevenir, combatir y evitar los ataques basados en las técnicas de ingeniería social </a:t>
            </a:r>
            <a:r>
              <a:rPr lang="es-ES" sz="2000">
                <a:solidFill>
                  <a:schemeClr val="dk1"/>
                </a:solidFill>
              </a:rPr>
              <a:t>porque l</a:t>
            </a:r>
            <a:r>
              <a:rPr b="0" i="0" lang="es-ES" sz="2000" u="none" cap="none" strike="noStrike">
                <a:solidFill>
                  <a:schemeClr val="dk1"/>
                </a:solidFill>
                <a:latin typeface="Arial"/>
                <a:ea typeface="Arial"/>
                <a:cs typeface="Arial"/>
                <a:sym typeface="Arial"/>
              </a:rPr>
              <a:t>os </a:t>
            </a:r>
            <a:r>
              <a:rPr lang="es-ES" sz="2000">
                <a:solidFill>
                  <a:schemeClr val="dk1"/>
                </a:solidFill>
              </a:rPr>
              <a:t>atacantes</a:t>
            </a:r>
            <a:r>
              <a:rPr lang="es-ES" sz="2000">
                <a:solidFill>
                  <a:schemeClr val="dk1"/>
                </a:solidFill>
              </a:rPr>
              <a:t> se enfocan en las vulnerabilidades del </a:t>
            </a:r>
            <a:r>
              <a:rPr b="0" i="0" lang="es-ES" sz="2000" u="none" cap="none" strike="noStrike">
                <a:solidFill>
                  <a:schemeClr val="dk1"/>
                </a:solidFill>
                <a:latin typeface="Arial"/>
                <a:ea typeface="Arial"/>
                <a:cs typeface="Arial"/>
                <a:sym typeface="Arial"/>
              </a:rPr>
              <a:t>eslabón más débil de la seguridad informática,</a:t>
            </a:r>
            <a:r>
              <a:rPr b="1" i="0" lang="es-ES" sz="2000" u="none" cap="none" strike="noStrike">
                <a:solidFill>
                  <a:schemeClr val="dk1"/>
                </a:solidFill>
                <a:latin typeface="Arial"/>
                <a:ea typeface="Arial"/>
                <a:cs typeface="Arial"/>
                <a:sym typeface="Arial"/>
              </a:rPr>
              <a:t> los usuarios</a:t>
            </a:r>
            <a:r>
              <a:rPr b="0" i="0" lang="es-ES" sz="2000" u="none" cap="none" strike="noStrike">
                <a:solidFill>
                  <a:schemeClr val="dk1"/>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85" name="Google Shape;85;ge26948c6d3_0_16"/>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pic>
        <p:nvPicPr>
          <p:cNvPr id="86" name="Google Shape;86;ge26948c6d3_0_16"/>
          <p:cNvPicPr preferRelativeResize="0"/>
          <p:nvPr/>
        </p:nvPicPr>
        <p:blipFill rotWithShape="1">
          <a:blip r:embed="rId3">
            <a:alphaModFix/>
          </a:blip>
          <a:srcRect b="0" l="6226" r="0" t="7183"/>
          <a:stretch/>
        </p:blipFill>
        <p:spPr>
          <a:xfrm>
            <a:off x="4964625" y="1615075"/>
            <a:ext cx="3698874" cy="3661300"/>
          </a:xfrm>
          <a:prstGeom prst="rect">
            <a:avLst/>
          </a:prstGeom>
          <a:noFill/>
          <a:ln>
            <a:noFill/>
          </a:ln>
        </p:spPr>
      </p:pic>
      <p:sp>
        <p:nvSpPr>
          <p:cNvPr id="87" name="Google Shape;87;ge26948c6d3_0_16"/>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e26948c6d3_0_27"/>
          <p:cNvSpPr txBox="1"/>
          <p:nvPr/>
        </p:nvSpPr>
        <p:spPr>
          <a:xfrm>
            <a:off x="395525" y="692150"/>
            <a:ext cx="84246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es-ES" sz="2000" u="none" cap="none" strike="noStrike">
                <a:solidFill>
                  <a:srgbClr val="0033CC"/>
                </a:solidFill>
                <a:latin typeface="Calibri"/>
                <a:ea typeface="Calibri"/>
                <a:cs typeface="Calibri"/>
                <a:sym typeface="Calibri"/>
              </a:rPr>
              <a:t>Objetivo General</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93" name="Google Shape;93;ge26948c6d3_0_27"/>
          <p:cNvSpPr txBox="1"/>
          <p:nvPr/>
        </p:nvSpPr>
        <p:spPr>
          <a:xfrm>
            <a:off x="395525" y="1307750"/>
            <a:ext cx="8424600" cy="643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0" i="0" lang="es-ES" sz="1700" u="none" cap="none" strike="noStrike">
                <a:solidFill>
                  <a:schemeClr val="dk1"/>
                </a:solidFill>
                <a:latin typeface="Arial"/>
                <a:ea typeface="Arial"/>
                <a:cs typeface="Arial"/>
                <a:sym typeface="Arial"/>
              </a:rPr>
              <a:t>Proponer un modelo que permita determinar qué personas son más vulnerables a ser víctimas de ataques de Ingeniería Social, en base a sus rasgos de personalidad.</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Arial"/>
              <a:ea typeface="Arial"/>
              <a:cs typeface="Arial"/>
              <a:sym typeface="Arial"/>
            </a:endParaRPr>
          </a:p>
        </p:txBody>
      </p:sp>
      <p:sp>
        <p:nvSpPr>
          <p:cNvPr id="94" name="Google Shape;94;ge26948c6d3_0_27"/>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95" name="Google Shape;95;ge26948c6d3_0_27"/>
          <p:cNvSpPr txBox="1"/>
          <p:nvPr/>
        </p:nvSpPr>
        <p:spPr>
          <a:xfrm>
            <a:off x="395525" y="2150150"/>
            <a:ext cx="84246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es-ES" sz="2000" u="none" cap="none" strike="noStrike">
                <a:solidFill>
                  <a:srgbClr val="0033CC"/>
                </a:solidFill>
                <a:latin typeface="Calibri"/>
                <a:ea typeface="Calibri"/>
                <a:cs typeface="Calibri"/>
                <a:sym typeface="Calibri"/>
              </a:rPr>
              <a:t>Objetivos Específicos</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96" name="Google Shape;96;ge26948c6d3_0_27"/>
          <p:cNvSpPr txBox="1"/>
          <p:nvPr/>
        </p:nvSpPr>
        <p:spPr>
          <a:xfrm>
            <a:off x="395475" y="2841950"/>
            <a:ext cx="8424600" cy="2953200"/>
          </a:xfrm>
          <a:prstGeom prst="rect">
            <a:avLst/>
          </a:prstGeom>
          <a:noFill/>
          <a:ln>
            <a:noFill/>
          </a:ln>
        </p:spPr>
        <p:txBody>
          <a:bodyPr anchorCtr="0" anchor="t" bIns="45700" lIns="91425" spcFirstLastPara="1" rIns="91425" wrap="square" tIns="45700">
            <a:noAutofit/>
          </a:bodyPr>
          <a:lstStyle/>
          <a:p>
            <a:pPr indent="-330200" lvl="0" marL="457200" marR="0" rtl="0" algn="l">
              <a:lnSpc>
                <a:spcPct val="115000"/>
              </a:lnSpc>
              <a:spcBef>
                <a:spcPts val="0"/>
              </a:spcBef>
              <a:spcAft>
                <a:spcPts val="0"/>
              </a:spcAft>
              <a:buClr>
                <a:schemeClr val="dk1"/>
              </a:buClr>
              <a:buSzPts val="1600"/>
              <a:buFont typeface="Arial"/>
              <a:buAutoNum type="arabicPeriod"/>
            </a:pPr>
            <a:r>
              <a:rPr b="0" i="0" lang="es-ES" sz="1600" u="none" cap="none" strike="noStrike">
                <a:solidFill>
                  <a:schemeClr val="dk1"/>
                </a:solidFill>
                <a:latin typeface="Arial"/>
                <a:ea typeface="Arial"/>
                <a:cs typeface="Arial"/>
                <a:sym typeface="Arial"/>
              </a:rPr>
              <a:t>Leer artículos y recopilar información sobre las características más comunes que hacen susceptibles a las personas de ataques de Ingeniería Social.</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AutoNum type="arabicPeriod"/>
            </a:pPr>
            <a:r>
              <a:rPr b="0" i="0" lang="es-ES" sz="1600" u="none" cap="none" strike="noStrike">
                <a:solidFill>
                  <a:schemeClr val="dk1"/>
                </a:solidFill>
                <a:latin typeface="Arial"/>
                <a:ea typeface="Arial"/>
                <a:cs typeface="Arial"/>
                <a:sym typeface="Arial"/>
              </a:rPr>
              <a:t>Extraer los rasgos de personalidad y psicológicos de las personas obtenidos de los principales artículos.</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AutoNum type="arabicPeriod"/>
            </a:pPr>
            <a:r>
              <a:rPr b="0" i="0" lang="es-ES" sz="1600" u="none" cap="none" strike="noStrike">
                <a:solidFill>
                  <a:schemeClr val="dk1"/>
                </a:solidFill>
                <a:latin typeface="Arial"/>
                <a:ea typeface="Arial"/>
                <a:cs typeface="Arial"/>
                <a:sym typeface="Arial"/>
              </a:rPr>
              <a:t>Clasificar y tabular las características tomando como base el modelo de los cinco factores de personalidad. </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AutoNum type="arabicPeriod"/>
            </a:pPr>
            <a:r>
              <a:rPr b="0" i="0" lang="es-ES" sz="1600" u="none" cap="none" strike="noStrike">
                <a:solidFill>
                  <a:schemeClr val="dk1"/>
                </a:solidFill>
                <a:latin typeface="Arial"/>
                <a:ea typeface="Arial"/>
                <a:cs typeface="Arial"/>
                <a:sym typeface="Arial"/>
              </a:rPr>
              <a:t>Realizar una encuesta para determinar los rasgos de la personalidad y tabular los datos obtenidos.</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AutoNum type="arabicPeriod"/>
            </a:pPr>
            <a:r>
              <a:rPr b="0" i="0" lang="es-ES" sz="1600" u="none" cap="none" strike="noStrike">
                <a:solidFill>
                  <a:schemeClr val="dk1"/>
                </a:solidFill>
                <a:latin typeface="Arial"/>
                <a:ea typeface="Arial"/>
                <a:cs typeface="Arial"/>
                <a:sym typeface="Arial"/>
              </a:rPr>
              <a:t>Desarrollar el modelo propuesto para determinar la vulnerabilidad de las personas en base a la encuesta de personalidad y a la clasificación de los rasgos de personalidad.</a:t>
            </a:r>
            <a:endParaRPr b="0" i="0" sz="1600" u="none" cap="none" strike="noStrike">
              <a:solidFill>
                <a:schemeClr val="dk1"/>
              </a:solidFill>
              <a:latin typeface="Arial"/>
              <a:ea typeface="Arial"/>
              <a:cs typeface="Arial"/>
              <a:sym typeface="Arial"/>
            </a:endParaRPr>
          </a:p>
        </p:txBody>
      </p:sp>
      <p:sp>
        <p:nvSpPr>
          <p:cNvPr id="97" name="Google Shape;97;ge26948c6d3_0_27"/>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e26948c6d3_0_50"/>
          <p:cNvSpPr txBox="1"/>
          <p:nvPr/>
        </p:nvSpPr>
        <p:spPr>
          <a:xfrm>
            <a:off x="395525" y="692150"/>
            <a:ext cx="84246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s-ES" sz="2000">
                <a:solidFill>
                  <a:srgbClr val="0033CC"/>
                </a:solidFill>
                <a:latin typeface="Calibri"/>
                <a:ea typeface="Calibri"/>
                <a:cs typeface="Calibri"/>
                <a:sym typeface="Calibri"/>
              </a:rPr>
              <a:t>Marco Teórico</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103" name="Google Shape;103;ge26948c6d3_0_50"/>
          <p:cNvSpPr txBox="1"/>
          <p:nvPr/>
        </p:nvSpPr>
        <p:spPr>
          <a:xfrm>
            <a:off x="596650" y="1843950"/>
            <a:ext cx="4512300" cy="36744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1" lang="es-ES" sz="2000">
                <a:solidFill>
                  <a:schemeClr val="dk1"/>
                </a:solidFill>
              </a:rPr>
              <a:t>Ingeniería  Social</a:t>
            </a:r>
            <a:endParaRPr b="1" sz="2000">
              <a:solidFill>
                <a:schemeClr val="dk1"/>
              </a:solidFill>
            </a:endParaRPr>
          </a:p>
          <a:p>
            <a:pPr indent="0" lvl="0" marL="0" marR="0" rtl="0" algn="l">
              <a:lnSpc>
                <a:spcPct val="115000"/>
              </a:lnSpc>
              <a:spcBef>
                <a:spcPts val="0"/>
              </a:spcBef>
              <a:spcAft>
                <a:spcPts val="0"/>
              </a:spcAft>
              <a:buClr>
                <a:srgbClr val="000000"/>
              </a:buClr>
              <a:buSzPts val="2000"/>
              <a:buFont typeface="Arial"/>
              <a:buNone/>
            </a:pPr>
            <a:r>
              <a:t/>
            </a:r>
            <a:endParaRPr sz="2000">
              <a:solidFill>
                <a:schemeClr val="dk1"/>
              </a:solidFill>
            </a:endParaRPr>
          </a:p>
          <a:p>
            <a:pPr indent="0" lvl="0" marL="0" marR="0" rtl="0" algn="l">
              <a:lnSpc>
                <a:spcPct val="115000"/>
              </a:lnSpc>
              <a:spcBef>
                <a:spcPts val="0"/>
              </a:spcBef>
              <a:spcAft>
                <a:spcPts val="0"/>
              </a:spcAft>
              <a:buClr>
                <a:srgbClr val="000000"/>
              </a:buClr>
              <a:buSzPts val="2000"/>
              <a:buFont typeface="Arial"/>
              <a:buNone/>
            </a:pPr>
            <a:r>
              <a:rPr b="0" i="0" lang="es-ES" sz="2000" u="none" cap="none" strike="noStrike">
                <a:solidFill>
                  <a:schemeClr val="dk1"/>
                </a:solidFill>
                <a:latin typeface="Arial"/>
                <a:ea typeface="Arial"/>
                <a:cs typeface="Arial"/>
                <a:sym typeface="Arial"/>
              </a:rPr>
              <a:t>Se denomina Ingeniería Social al conjunto de técnicas que se realizan con el fin de engañar a los usuarios para conseguir que entreguen su información confidencial o infecten sus computadores con algún tipo de virus o malware, para luego hacer uso ilícito de dicha información. </a:t>
            </a:r>
            <a:endParaRPr b="0" i="0" sz="2000" u="none" cap="none" strike="noStrike">
              <a:solidFill>
                <a:schemeClr val="dk1"/>
              </a:solidFill>
              <a:latin typeface="Arial"/>
              <a:ea typeface="Arial"/>
              <a:cs typeface="Arial"/>
              <a:sym typeface="Arial"/>
            </a:endParaRPr>
          </a:p>
        </p:txBody>
      </p:sp>
      <p:sp>
        <p:nvSpPr>
          <p:cNvPr id="104" name="Google Shape;104;ge26948c6d3_0_50"/>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pic>
        <p:nvPicPr>
          <p:cNvPr id="105" name="Google Shape;105;ge26948c6d3_0_50"/>
          <p:cNvPicPr preferRelativeResize="0"/>
          <p:nvPr/>
        </p:nvPicPr>
        <p:blipFill rotWithShape="1">
          <a:blip r:embed="rId3">
            <a:alphaModFix/>
          </a:blip>
          <a:srcRect b="0" l="0" r="0" t="3316"/>
          <a:stretch/>
        </p:blipFill>
        <p:spPr>
          <a:xfrm>
            <a:off x="5108950" y="2007850"/>
            <a:ext cx="3463650" cy="3348820"/>
          </a:xfrm>
          <a:prstGeom prst="rect">
            <a:avLst/>
          </a:prstGeom>
          <a:noFill/>
          <a:ln>
            <a:noFill/>
          </a:ln>
        </p:spPr>
      </p:pic>
      <p:sp>
        <p:nvSpPr>
          <p:cNvPr id="106" name="Google Shape;106;ge26948c6d3_0_50"/>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ee64c6229f_0_25"/>
          <p:cNvSpPr txBox="1"/>
          <p:nvPr/>
        </p:nvSpPr>
        <p:spPr>
          <a:xfrm>
            <a:off x="395525" y="692150"/>
            <a:ext cx="84246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s-ES" sz="2000">
                <a:solidFill>
                  <a:srgbClr val="0033CC"/>
                </a:solidFill>
                <a:latin typeface="Calibri"/>
                <a:ea typeface="Calibri"/>
                <a:cs typeface="Calibri"/>
                <a:sym typeface="Calibri"/>
              </a:rPr>
              <a:t>Ciclo de vida de la Ingeniería Social</a:t>
            </a:r>
            <a:endParaRPr b="1" sz="2000">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sz="2000">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sz="2000">
              <a:solidFill>
                <a:srgbClr val="0033CC"/>
              </a:solidFill>
              <a:latin typeface="Calibri"/>
              <a:ea typeface="Calibri"/>
              <a:cs typeface="Calibri"/>
              <a:sym typeface="Calibri"/>
            </a:endParaRPr>
          </a:p>
        </p:txBody>
      </p:sp>
      <p:sp>
        <p:nvSpPr>
          <p:cNvPr id="112" name="Google Shape;112;gee64c6229f_0_25"/>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pic>
        <p:nvPicPr>
          <p:cNvPr id="113" name="Google Shape;113;gee64c6229f_0_25"/>
          <p:cNvPicPr preferRelativeResize="0"/>
          <p:nvPr/>
        </p:nvPicPr>
        <p:blipFill rotWithShape="1">
          <a:blip r:embed="rId3">
            <a:alphaModFix/>
          </a:blip>
          <a:srcRect b="8200" l="0" r="0" t="5925"/>
          <a:stretch/>
        </p:blipFill>
        <p:spPr>
          <a:xfrm>
            <a:off x="1732700" y="1345250"/>
            <a:ext cx="6255774" cy="4410249"/>
          </a:xfrm>
          <a:prstGeom prst="rect">
            <a:avLst/>
          </a:prstGeom>
          <a:noFill/>
          <a:ln>
            <a:noFill/>
          </a:ln>
        </p:spPr>
      </p:pic>
      <p:sp>
        <p:nvSpPr>
          <p:cNvPr id="114" name="Google Shape;114;gee64c6229f_0_25"/>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ee64c6229f_0_4"/>
          <p:cNvSpPr txBox="1"/>
          <p:nvPr/>
        </p:nvSpPr>
        <p:spPr>
          <a:xfrm>
            <a:off x="395525" y="692150"/>
            <a:ext cx="84246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s-ES" sz="2000">
                <a:solidFill>
                  <a:srgbClr val="0033CC"/>
                </a:solidFill>
                <a:latin typeface="Calibri"/>
                <a:ea typeface="Calibri"/>
                <a:cs typeface="Calibri"/>
                <a:sym typeface="Calibri"/>
              </a:rPr>
              <a:t>Marco Teórico</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120" name="Google Shape;120;gee64c6229f_0_4"/>
          <p:cNvSpPr txBox="1"/>
          <p:nvPr/>
        </p:nvSpPr>
        <p:spPr>
          <a:xfrm>
            <a:off x="395525" y="1650950"/>
            <a:ext cx="4164600" cy="36744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1" lang="es-ES" sz="2000">
                <a:solidFill>
                  <a:schemeClr val="dk1"/>
                </a:solidFill>
              </a:rPr>
              <a:t>Modelo de cinco factores (FFM)</a:t>
            </a:r>
            <a:endParaRPr b="1" sz="2000">
              <a:solidFill>
                <a:schemeClr val="dk1"/>
              </a:solidFill>
            </a:endParaRPr>
          </a:p>
          <a:p>
            <a:pPr indent="0" lvl="0" marL="0" marR="0" rtl="0" algn="l">
              <a:lnSpc>
                <a:spcPct val="115000"/>
              </a:lnSpc>
              <a:spcBef>
                <a:spcPts val="0"/>
              </a:spcBef>
              <a:spcAft>
                <a:spcPts val="0"/>
              </a:spcAft>
              <a:buClr>
                <a:srgbClr val="000000"/>
              </a:buClr>
              <a:buSzPts val="2000"/>
              <a:buFont typeface="Arial"/>
              <a:buNone/>
            </a:pPr>
            <a:r>
              <a:t/>
            </a:r>
            <a:endParaRPr sz="2000">
              <a:solidFill>
                <a:schemeClr val="dk1"/>
              </a:solidFill>
            </a:endParaRPr>
          </a:p>
          <a:p>
            <a:pPr indent="0" lvl="0" marL="0" marR="0" rtl="0" algn="l">
              <a:lnSpc>
                <a:spcPct val="115000"/>
              </a:lnSpc>
              <a:spcBef>
                <a:spcPts val="0"/>
              </a:spcBef>
              <a:spcAft>
                <a:spcPts val="0"/>
              </a:spcAft>
              <a:buClr>
                <a:srgbClr val="000000"/>
              </a:buClr>
              <a:buSzPts val="2000"/>
              <a:buFont typeface="Arial"/>
              <a:buNone/>
            </a:pPr>
            <a:r>
              <a:rPr lang="es-ES" sz="2000">
                <a:solidFill>
                  <a:schemeClr val="dk1"/>
                </a:solidFill>
              </a:rPr>
              <a:t>El modelo de los cinco factores de la personalidad (Five Factors Model), es una categorización jerárquica de los rasgos de personalidad que se entienden como patrones psicológicos, comportamientos, sentimientos y pensamientos de una persona.</a:t>
            </a:r>
            <a:endParaRPr b="0" i="0" sz="2000" u="none" cap="none" strike="noStrike">
              <a:solidFill>
                <a:schemeClr val="dk1"/>
              </a:solidFill>
              <a:latin typeface="Arial"/>
              <a:ea typeface="Arial"/>
              <a:cs typeface="Arial"/>
              <a:sym typeface="Arial"/>
            </a:endParaRPr>
          </a:p>
        </p:txBody>
      </p:sp>
      <p:sp>
        <p:nvSpPr>
          <p:cNvPr id="121" name="Google Shape;121;gee64c6229f_0_4"/>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pic>
        <p:nvPicPr>
          <p:cNvPr id="122" name="Google Shape;122;gee64c6229f_0_4"/>
          <p:cNvPicPr preferRelativeResize="0"/>
          <p:nvPr/>
        </p:nvPicPr>
        <p:blipFill rotWithShape="1">
          <a:blip r:embed="rId3">
            <a:alphaModFix/>
          </a:blip>
          <a:srcRect b="0" l="10186" r="7332" t="0"/>
          <a:stretch/>
        </p:blipFill>
        <p:spPr>
          <a:xfrm>
            <a:off x="4655575" y="1851100"/>
            <a:ext cx="4164598" cy="3155789"/>
          </a:xfrm>
          <a:prstGeom prst="rect">
            <a:avLst/>
          </a:prstGeom>
          <a:noFill/>
          <a:ln>
            <a:noFill/>
          </a:ln>
        </p:spPr>
      </p:pic>
      <p:sp>
        <p:nvSpPr>
          <p:cNvPr id="123" name="Google Shape;123;gee64c6229f_0_4"/>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ee64c6229f_0_15"/>
          <p:cNvSpPr txBox="1"/>
          <p:nvPr/>
        </p:nvSpPr>
        <p:spPr>
          <a:xfrm>
            <a:off x="395525" y="692150"/>
            <a:ext cx="8424600" cy="431700"/>
          </a:xfrm>
          <a:prstGeom prst="rect">
            <a:avLst/>
          </a:prstGeom>
          <a:solidFill>
            <a:srgbClr val="CCFF99"/>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s-ES" sz="2000">
                <a:solidFill>
                  <a:srgbClr val="0033CC"/>
                </a:solidFill>
                <a:latin typeface="Calibri"/>
                <a:ea typeface="Calibri"/>
                <a:cs typeface="Calibri"/>
                <a:sym typeface="Calibri"/>
              </a:rPr>
              <a:t>Modelo de cinco factores (FFM)</a:t>
            </a:r>
            <a:endParaRPr b="1" i="0" sz="2000" u="none" cap="none" strike="noStrike">
              <a:solidFill>
                <a:srgbClr val="00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33CC"/>
              </a:solidFill>
              <a:latin typeface="Calibri"/>
              <a:ea typeface="Calibri"/>
              <a:cs typeface="Calibri"/>
              <a:sym typeface="Calibri"/>
            </a:endParaRPr>
          </a:p>
        </p:txBody>
      </p:sp>
      <p:sp>
        <p:nvSpPr>
          <p:cNvPr id="129" name="Google Shape;129;gee64c6229f_0_15"/>
          <p:cNvSpPr txBox="1"/>
          <p:nvPr/>
        </p:nvSpPr>
        <p:spPr>
          <a:xfrm>
            <a:off x="552950" y="1196150"/>
            <a:ext cx="4512300" cy="5511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t/>
            </a:r>
            <a:endParaRPr b="1" sz="2000">
              <a:solidFill>
                <a:schemeClr val="dk1"/>
              </a:solidFill>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130" name="Google Shape;130;gee64c6229f_0_15"/>
          <p:cNvSpPr txBox="1"/>
          <p:nvPr/>
        </p:nvSpPr>
        <p:spPr>
          <a:xfrm>
            <a:off x="1116013" y="44450"/>
            <a:ext cx="7286700" cy="71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pic>
        <p:nvPicPr>
          <p:cNvPr id="131" name="Google Shape;131;gee64c6229f_0_15"/>
          <p:cNvPicPr preferRelativeResize="0"/>
          <p:nvPr/>
        </p:nvPicPr>
        <p:blipFill>
          <a:blip r:embed="rId3">
            <a:alphaModFix/>
          </a:blip>
          <a:stretch>
            <a:fillRect/>
          </a:stretch>
        </p:blipFill>
        <p:spPr>
          <a:xfrm>
            <a:off x="964475" y="1272341"/>
            <a:ext cx="7286700" cy="4587533"/>
          </a:xfrm>
          <a:prstGeom prst="rect">
            <a:avLst/>
          </a:prstGeom>
          <a:noFill/>
          <a:ln>
            <a:noFill/>
          </a:ln>
        </p:spPr>
      </p:pic>
      <p:sp>
        <p:nvSpPr>
          <p:cNvPr id="132" name="Google Shape;132;gee64c6229f_0_15"/>
          <p:cNvSpPr txBox="1"/>
          <p:nvPr/>
        </p:nvSpPr>
        <p:spPr>
          <a:xfrm>
            <a:off x="4397275" y="188150"/>
            <a:ext cx="4422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Gema Castillo &amp; Néstor Tipán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2008-12-02T19:52:52Z</dcterms:created>
  <dc:creator>espe</dc:creator>
</cp:coreProperties>
</file>