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handoutMasterIdLst>
    <p:handoutMasterId r:id="rId25"/>
  </p:handoutMasterIdLst>
  <p:sldIdLst>
    <p:sldId id="256" r:id="rId2"/>
    <p:sldId id="284" r:id="rId3"/>
    <p:sldId id="273" r:id="rId4"/>
    <p:sldId id="279" r:id="rId5"/>
    <p:sldId id="274" r:id="rId6"/>
    <p:sldId id="261" r:id="rId7"/>
    <p:sldId id="265" r:id="rId8"/>
    <p:sldId id="270" r:id="rId9"/>
    <p:sldId id="286" r:id="rId10"/>
    <p:sldId id="280" r:id="rId11"/>
    <p:sldId id="278" r:id="rId12"/>
    <p:sldId id="277" r:id="rId13"/>
    <p:sldId id="276" r:id="rId14"/>
    <p:sldId id="285" r:id="rId15"/>
    <p:sldId id="290" r:id="rId16"/>
    <p:sldId id="288" r:id="rId17"/>
    <p:sldId id="275" r:id="rId18"/>
    <p:sldId id="289" r:id="rId19"/>
    <p:sldId id="281" r:id="rId20"/>
    <p:sldId id="269" r:id="rId21"/>
    <p:sldId id="287" r:id="rId22"/>
    <p:sldId id="283" r:id="rId23"/>
  </p:sldIdLst>
  <p:sldSz cx="12192000" cy="6858000"/>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6666"/>
    <a:srgbClr val="339966"/>
    <a:srgbClr val="003366"/>
    <a:srgbClr val="006699"/>
    <a:srgbClr val="FFFF00"/>
    <a:srgbClr val="FFFF66"/>
    <a:srgbClr val="336699"/>
    <a:srgbClr val="99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62" autoAdjust="0"/>
    <p:restoredTop sz="97707" autoAdjust="0"/>
  </p:normalViewPr>
  <p:slideViewPr>
    <p:cSldViewPr>
      <p:cViewPr varScale="1">
        <p:scale>
          <a:sx n="78" d="100"/>
          <a:sy n="78" d="100"/>
        </p:scale>
        <p:origin x="126" y="10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Downloads\Datos%20de%20muestras%20%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Downloads\Datos%20de%20muestras%20%20(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Hoja13!$B$1</c:f>
              <c:strCache>
                <c:ptCount val="1"/>
                <c:pt idx="0">
                  <c:v>Hto</c:v>
                </c:pt>
              </c:strCache>
            </c:strRef>
          </c:tx>
          <c:spPr>
            <a:ln w="3175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Hoja13!$I$2:$I$19</c:f>
              <c:strCache>
                <c:ptCount val="18"/>
                <c:pt idx="0">
                  <c:v>+++</c:v>
                </c:pt>
                <c:pt idx="1">
                  <c:v>woo -   /  Trypanosoma Vivax ++</c:v>
                </c:pt>
                <c:pt idx="2">
                  <c:v>woo +++++ /  Linfocitosis, T. vivax +</c:v>
                </c:pt>
                <c:pt idx="3">
                  <c:v>  woo +  /  Eosinofilia, T. vivax  ++++</c:v>
                </c:pt>
                <c:pt idx="4">
                  <c:v>woo -       /  Anaplasma 1/10 000</c:v>
                </c:pt>
                <c:pt idx="5">
                  <c:v> woo  -</c:v>
                </c:pt>
                <c:pt idx="6">
                  <c:v>woo -     /  Anaplasma 1/10 000</c:v>
                </c:pt>
                <c:pt idx="7">
                  <c:v> woo +  /   Eosinofilia, T. vivax  ++++</c:v>
                </c:pt>
                <c:pt idx="8">
                  <c:v> woo  +  /   Trypanosoma Vivax ++++</c:v>
                </c:pt>
                <c:pt idx="9">
                  <c:v>woo -   /  Anaplasma 1/1 000</c:v>
                </c:pt>
                <c:pt idx="10">
                  <c:v>woo  -     /   Eosinofilia </c:v>
                </c:pt>
                <c:pt idx="11">
                  <c:v>woo +++ </c:v>
                </c:pt>
                <c:pt idx="12">
                  <c:v>woo +++  /Trypanosoma vivax +++</c:v>
                </c:pt>
                <c:pt idx="13">
                  <c:v>woo  +  /Trypanosoma vivax +</c:v>
                </c:pt>
                <c:pt idx="14">
                  <c:v>woo ++  /Trypanosoma vivax +</c:v>
                </c:pt>
                <c:pt idx="15">
                  <c:v>woo -</c:v>
                </c:pt>
                <c:pt idx="16">
                  <c:v>woo -</c:v>
                </c:pt>
                <c:pt idx="17">
                  <c:v>woo  -    /  Anaplasma 1/10 000</c:v>
                </c:pt>
              </c:strCache>
            </c:strRef>
          </c:cat>
          <c:val>
            <c:numRef>
              <c:f>Hoja13!$B$2:$B$19</c:f>
              <c:numCache>
                <c:formatCode>General</c:formatCode>
                <c:ptCount val="18"/>
                <c:pt idx="0">
                  <c:v>30</c:v>
                </c:pt>
                <c:pt idx="1">
                  <c:v>27.5</c:v>
                </c:pt>
                <c:pt idx="2">
                  <c:v>28</c:v>
                </c:pt>
                <c:pt idx="3">
                  <c:v>29</c:v>
                </c:pt>
                <c:pt idx="4">
                  <c:v>31</c:v>
                </c:pt>
                <c:pt idx="5">
                  <c:v>29</c:v>
                </c:pt>
                <c:pt idx="6">
                  <c:v>29</c:v>
                </c:pt>
                <c:pt idx="7">
                  <c:v>31</c:v>
                </c:pt>
                <c:pt idx="8">
                  <c:v>27</c:v>
                </c:pt>
                <c:pt idx="9">
                  <c:v>36</c:v>
                </c:pt>
                <c:pt idx="10">
                  <c:v>32</c:v>
                </c:pt>
                <c:pt idx="11">
                  <c:v>34</c:v>
                </c:pt>
                <c:pt idx="12">
                  <c:v>29</c:v>
                </c:pt>
                <c:pt idx="13">
                  <c:v>28</c:v>
                </c:pt>
                <c:pt idx="14">
                  <c:v>27</c:v>
                </c:pt>
                <c:pt idx="15">
                  <c:v>37</c:v>
                </c:pt>
                <c:pt idx="16">
                  <c:v>32</c:v>
                </c:pt>
                <c:pt idx="17">
                  <c:v>28</c:v>
                </c:pt>
              </c:numCache>
            </c:numRef>
          </c:val>
          <c:smooth val="0"/>
          <c:extLst>
            <c:ext xmlns:c16="http://schemas.microsoft.com/office/drawing/2014/chart" uri="{C3380CC4-5D6E-409C-BE32-E72D297353CC}">
              <c16:uniqueId val="{00000000-5024-4D61-87A2-3E517841F19F}"/>
            </c:ext>
          </c:extLst>
        </c:ser>
        <c:ser>
          <c:idx val="1"/>
          <c:order val="1"/>
          <c:tx>
            <c:strRef>
              <c:f>Hoja13!$C$1</c:f>
              <c:strCache>
                <c:ptCount val="1"/>
                <c:pt idx="0">
                  <c:v>Temp (°C)</c:v>
                </c:pt>
              </c:strCache>
            </c:strRef>
          </c:tx>
          <c:spPr>
            <a:ln w="3175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Hoja13!$I$2:$I$19</c:f>
              <c:strCache>
                <c:ptCount val="18"/>
                <c:pt idx="0">
                  <c:v>+++</c:v>
                </c:pt>
                <c:pt idx="1">
                  <c:v>woo -   /  Trypanosoma Vivax ++</c:v>
                </c:pt>
                <c:pt idx="2">
                  <c:v>woo +++++ /  Linfocitosis, T. vivax +</c:v>
                </c:pt>
                <c:pt idx="3">
                  <c:v>  woo +  /  Eosinofilia, T. vivax  ++++</c:v>
                </c:pt>
                <c:pt idx="4">
                  <c:v>woo -       /  Anaplasma 1/10 000</c:v>
                </c:pt>
                <c:pt idx="5">
                  <c:v> woo  -</c:v>
                </c:pt>
                <c:pt idx="6">
                  <c:v>woo -     /  Anaplasma 1/10 000</c:v>
                </c:pt>
                <c:pt idx="7">
                  <c:v> woo +  /   Eosinofilia, T. vivax  ++++</c:v>
                </c:pt>
                <c:pt idx="8">
                  <c:v> woo  +  /   Trypanosoma Vivax ++++</c:v>
                </c:pt>
                <c:pt idx="9">
                  <c:v>woo -   /  Anaplasma 1/1 000</c:v>
                </c:pt>
                <c:pt idx="10">
                  <c:v>woo  -     /   Eosinofilia </c:v>
                </c:pt>
                <c:pt idx="11">
                  <c:v>woo +++ </c:v>
                </c:pt>
                <c:pt idx="12">
                  <c:v>woo +++  /Trypanosoma vivax +++</c:v>
                </c:pt>
                <c:pt idx="13">
                  <c:v>woo  +  /Trypanosoma vivax +</c:v>
                </c:pt>
                <c:pt idx="14">
                  <c:v>woo ++  /Trypanosoma vivax +</c:v>
                </c:pt>
                <c:pt idx="15">
                  <c:v>woo -</c:v>
                </c:pt>
                <c:pt idx="16">
                  <c:v>woo -</c:v>
                </c:pt>
                <c:pt idx="17">
                  <c:v>woo  -    /  Anaplasma 1/10 000</c:v>
                </c:pt>
              </c:strCache>
            </c:strRef>
          </c:cat>
          <c:val>
            <c:numRef>
              <c:f>Hoja13!$C$2:$C$15</c:f>
              <c:numCache>
                <c:formatCode>General</c:formatCode>
                <c:ptCount val="14"/>
                <c:pt idx="0">
                  <c:v>37</c:v>
                </c:pt>
                <c:pt idx="1">
                  <c:v>39.5</c:v>
                </c:pt>
                <c:pt idx="2">
                  <c:v>39.299999999999997</c:v>
                </c:pt>
                <c:pt idx="3">
                  <c:v>40</c:v>
                </c:pt>
                <c:pt idx="4">
                  <c:v>39.799999999999997</c:v>
                </c:pt>
                <c:pt idx="5">
                  <c:v>39.200000000000003</c:v>
                </c:pt>
                <c:pt idx="6">
                  <c:v>40.4</c:v>
                </c:pt>
                <c:pt idx="7">
                  <c:v>39.799999999999997</c:v>
                </c:pt>
                <c:pt idx="8">
                  <c:v>39.6</c:v>
                </c:pt>
                <c:pt idx="9">
                  <c:v>39.4</c:v>
                </c:pt>
                <c:pt idx="10">
                  <c:v>39.299999999999997</c:v>
                </c:pt>
                <c:pt idx="11">
                  <c:v>39.4</c:v>
                </c:pt>
                <c:pt idx="12">
                  <c:v>39.4</c:v>
                </c:pt>
                <c:pt idx="13">
                  <c:v>39.9</c:v>
                </c:pt>
              </c:numCache>
            </c:numRef>
          </c:val>
          <c:smooth val="0"/>
          <c:extLst>
            <c:ext xmlns:c16="http://schemas.microsoft.com/office/drawing/2014/chart" uri="{C3380CC4-5D6E-409C-BE32-E72D297353CC}">
              <c16:uniqueId val="{00000001-5024-4D61-87A2-3E517841F19F}"/>
            </c:ext>
          </c:extLst>
        </c:ser>
        <c:dLbls>
          <c:dLblPos val="t"/>
          <c:showLegendKey val="0"/>
          <c:showVal val="1"/>
          <c:showCatName val="0"/>
          <c:showSerName val="0"/>
          <c:showPercent val="0"/>
          <c:showBubbleSize val="0"/>
        </c:dLbls>
        <c:dropLines>
          <c:spPr>
            <a:ln w="9525">
              <a:solidFill>
                <a:schemeClr val="tx2">
                  <a:lumMod val="60000"/>
                  <a:lumOff val="40000"/>
                </a:schemeClr>
              </a:solidFill>
              <a:prstDash val="dash"/>
            </a:ln>
            <a:effectLst/>
          </c:spPr>
        </c:dropLines>
        <c:smooth val="0"/>
        <c:axId val="1379251184"/>
        <c:axId val="1379259504"/>
        <c:extLst>
          <c:ext xmlns:c15="http://schemas.microsoft.com/office/drawing/2012/chart" uri="{02D57815-91ED-43cb-92C2-25804820EDAC}">
            <c15:filteredLineSeries>
              <c15:ser>
                <c:idx val="2"/>
                <c:order val="2"/>
                <c:tx>
                  <c:strRef>
                    <c:extLst>
                      <c:ext uri="{02D57815-91ED-43cb-92C2-25804820EDAC}">
                        <c15:formulaRef>
                          <c15:sqref>Hoja13!$D$1</c15:sqref>
                        </c15:formulaRef>
                      </c:ext>
                    </c:extLst>
                    <c:strCache>
                      <c:ptCount val="1"/>
                      <c:pt idx="0">
                        <c:v>Woo</c:v>
                      </c:pt>
                    </c:strCache>
                  </c:strRef>
                </c:tx>
                <c:spPr>
                  <a:ln w="31750"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MX"/>
                    </a:p>
                  </c:txPr>
                  <c:dLblPos val="t"/>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strRef>
                    <c:extLst>
                      <c:ext uri="{02D57815-91ED-43cb-92C2-25804820EDAC}">
                        <c15:formulaRef>
                          <c15:sqref>Hoja13!$I$2:$I$19</c15:sqref>
                        </c15:formulaRef>
                      </c:ext>
                    </c:extLst>
                    <c:strCache>
                      <c:ptCount val="18"/>
                      <c:pt idx="0">
                        <c:v>+++</c:v>
                      </c:pt>
                      <c:pt idx="1">
                        <c:v>woo -   /  Trypanosoma Vivax ++</c:v>
                      </c:pt>
                      <c:pt idx="2">
                        <c:v>woo +++++ /  Linfocitosis, T. vivax +</c:v>
                      </c:pt>
                      <c:pt idx="3">
                        <c:v>  woo +  /  Eosinofilia, T. vivax  ++++</c:v>
                      </c:pt>
                      <c:pt idx="4">
                        <c:v>woo -       /  Anaplasma 1/10 000</c:v>
                      </c:pt>
                      <c:pt idx="5">
                        <c:v> woo  -</c:v>
                      </c:pt>
                      <c:pt idx="6">
                        <c:v>woo -     /  Anaplasma 1/10 000</c:v>
                      </c:pt>
                      <c:pt idx="7">
                        <c:v> woo +  /   Eosinofilia, T. vivax  ++++</c:v>
                      </c:pt>
                      <c:pt idx="8">
                        <c:v> woo  +  /   Trypanosoma Vivax ++++</c:v>
                      </c:pt>
                      <c:pt idx="9">
                        <c:v>woo -   /  Anaplasma 1/1 000</c:v>
                      </c:pt>
                      <c:pt idx="10">
                        <c:v>woo  -     /   Eosinofilia </c:v>
                      </c:pt>
                      <c:pt idx="11">
                        <c:v>woo +++ </c:v>
                      </c:pt>
                      <c:pt idx="12">
                        <c:v>woo +++  /Trypanosoma vivax +++</c:v>
                      </c:pt>
                      <c:pt idx="13">
                        <c:v>woo  +  /Trypanosoma vivax +</c:v>
                      </c:pt>
                      <c:pt idx="14">
                        <c:v>woo ++  /Trypanosoma vivax +</c:v>
                      </c:pt>
                      <c:pt idx="15">
                        <c:v>woo -</c:v>
                      </c:pt>
                      <c:pt idx="16">
                        <c:v>woo -</c:v>
                      </c:pt>
                      <c:pt idx="17">
                        <c:v>woo  -    /  Anaplasma 1/10 000</c:v>
                      </c:pt>
                    </c:strCache>
                  </c:strRef>
                </c:cat>
                <c:val>
                  <c:numRef>
                    <c:extLst>
                      <c:ext uri="{02D57815-91ED-43cb-92C2-25804820EDAC}">
                        <c15:formulaRef>
                          <c15:sqref>Hoja13!$D$2:$D$19</c15:sqref>
                        </c15:formulaRef>
                      </c:ext>
                    </c:extLst>
                    <c:numCache>
                      <c:formatCode>General</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val>
                <c:smooth val="0"/>
                <c:extLst>
                  <c:ext xmlns:c16="http://schemas.microsoft.com/office/drawing/2014/chart" uri="{C3380CC4-5D6E-409C-BE32-E72D297353CC}">
                    <c16:uniqueId val="{00000002-5024-4D61-87A2-3E517841F19F}"/>
                  </c:ext>
                </c:extLst>
              </c15:ser>
            </c15:filteredLineSeries>
          </c:ext>
        </c:extLst>
      </c:lineChart>
      <c:catAx>
        <c:axId val="1379251184"/>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MX"/>
                  <a:t>Muestras</a:t>
                </a:r>
                <a:r>
                  <a:rPr lang="es-MX" baseline="0"/>
                  <a:t> positivas</a:t>
                </a:r>
                <a:endParaRPr lang="es-MX"/>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2"/>
                </a:solidFill>
                <a:latin typeface="+mn-lt"/>
                <a:ea typeface="+mn-ea"/>
                <a:cs typeface="+mn-cs"/>
              </a:defRPr>
            </a:pPr>
            <a:endParaRPr lang="es-MX"/>
          </a:p>
        </c:txPr>
        <c:crossAx val="1379259504"/>
        <c:crosses val="autoZero"/>
        <c:auto val="1"/>
        <c:lblAlgn val="ctr"/>
        <c:lblOffset val="100"/>
        <c:noMultiLvlLbl val="0"/>
      </c:catAx>
      <c:valAx>
        <c:axId val="1379259504"/>
        <c:scaling>
          <c:orientation val="minMax"/>
          <c:max val="50"/>
          <c:min val="15"/>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MX"/>
                  <a:t>Hto</a:t>
                </a:r>
                <a:r>
                  <a:rPr lang="es-MX" baseline="0"/>
                  <a:t> % / Temp. °C</a:t>
                </a:r>
                <a:endParaRPr lang="es-MX"/>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MX"/>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MX"/>
          </a:p>
        </c:txPr>
        <c:crossAx val="1379251184"/>
        <c:crosses val="autoZero"/>
        <c:crossBetween val="between"/>
        <c:majorUnit val="3"/>
        <c:minorUnit val="0.60000000000000009"/>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Hoja8!$B$14</c:f>
              <c:strCache>
                <c:ptCount val="1"/>
                <c:pt idx="0">
                  <c:v>Animales muestreados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elete val="1"/>
          </c:dLbls>
          <c:cat>
            <c:strRef>
              <c:f>Hoja8!$A$15:$A$18</c:f>
              <c:strCache>
                <c:ptCount val="4"/>
                <c:pt idx="0">
                  <c:v>Santo Domingo</c:v>
                </c:pt>
                <c:pt idx="1">
                  <c:v>Esmeraldas </c:v>
                </c:pt>
                <c:pt idx="2">
                  <c:v>Napo</c:v>
                </c:pt>
                <c:pt idx="3">
                  <c:v>Manabí</c:v>
                </c:pt>
              </c:strCache>
            </c:strRef>
          </c:cat>
          <c:val>
            <c:numRef>
              <c:f>Hoja8!$B$15:$B$18</c:f>
              <c:numCache>
                <c:formatCode>General</c:formatCode>
                <c:ptCount val="4"/>
                <c:pt idx="0">
                  <c:v>135</c:v>
                </c:pt>
                <c:pt idx="1">
                  <c:v>26</c:v>
                </c:pt>
                <c:pt idx="2">
                  <c:v>46</c:v>
                </c:pt>
                <c:pt idx="3">
                  <c:v>192</c:v>
                </c:pt>
              </c:numCache>
            </c:numRef>
          </c:val>
          <c:extLst>
            <c:ext xmlns:c16="http://schemas.microsoft.com/office/drawing/2014/chart" uri="{C3380CC4-5D6E-409C-BE32-E72D297353CC}">
              <c16:uniqueId val="{00000000-568E-4B77-860D-98FBFC658EA9}"/>
            </c:ext>
          </c:extLst>
        </c:ser>
        <c:dLbls>
          <c:dLblPos val="inEnd"/>
          <c:showLegendKey val="0"/>
          <c:showVal val="1"/>
          <c:showCatName val="0"/>
          <c:showSerName val="0"/>
          <c:showPercent val="0"/>
          <c:showBubbleSize val="0"/>
        </c:dLbls>
        <c:gapWidth val="269"/>
        <c:axId val="1287191807"/>
        <c:axId val="1287185567"/>
      </c:barChart>
      <c:lineChart>
        <c:grouping val="stacked"/>
        <c:varyColors val="0"/>
        <c:ser>
          <c:idx val="1"/>
          <c:order val="1"/>
          <c:tx>
            <c:strRef>
              <c:f>Hoja8!$C$14</c:f>
              <c:strCache>
                <c:ptCount val="1"/>
                <c:pt idx="0">
                  <c:v>% Woo</c:v>
                </c:pt>
              </c:strCache>
            </c:strRef>
          </c:tx>
          <c:spPr>
            <a:ln w="28575" cap="rnd">
              <a:solidFill>
                <a:schemeClr val="accent2"/>
              </a:solidFill>
              <a:round/>
            </a:ln>
            <a:effectLst/>
          </c:spPr>
          <c:marker>
            <c:symbol val="none"/>
          </c:marker>
          <c:dLbls>
            <c:dLbl>
              <c:idx val="2"/>
              <c:layout>
                <c:manualLayout>
                  <c:x val="-4.6523388116308474E-3"/>
                  <c:y val="-6.412876264653469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68E-4B77-860D-98FBFC658E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errBars>
            <c:errDir val="y"/>
            <c:errBarType val="both"/>
            <c:errValType val="percentage"/>
            <c:noEndCap val="0"/>
            <c:val val="5"/>
            <c:spPr>
              <a:noFill/>
              <a:ln w="9525">
                <a:solidFill>
                  <a:schemeClr val="tx1">
                    <a:lumMod val="50000"/>
                    <a:lumOff val="50000"/>
                  </a:schemeClr>
                </a:solidFill>
                <a:round/>
              </a:ln>
              <a:effectLst/>
            </c:spPr>
          </c:errBars>
          <c:cat>
            <c:strRef>
              <c:f>Hoja8!$A$15:$A$18</c:f>
              <c:strCache>
                <c:ptCount val="4"/>
                <c:pt idx="0">
                  <c:v>Santo Domingo</c:v>
                </c:pt>
                <c:pt idx="1">
                  <c:v>Esmeraldas </c:v>
                </c:pt>
                <c:pt idx="2">
                  <c:v>Napo</c:v>
                </c:pt>
                <c:pt idx="3">
                  <c:v>Manabí</c:v>
                </c:pt>
              </c:strCache>
            </c:strRef>
          </c:cat>
          <c:val>
            <c:numRef>
              <c:f>Hoja8!$C$15:$C$18</c:f>
              <c:numCache>
                <c:formatCode>0.00</c:formatCode>
                <c:ptCount val="4"/>
                <c:pt idx="0">
                  <c:v>0</c:v>
                </c:pt>
                <c:pt idx="1">
                  <c:v>0</c:v>
                </c:pt>
                <c:pt idx="2">
                  <c:v>19.565217391304348</c:v>
                </c:pt>
                <c:pt idx="3">
                  <c:v>0</c:v>
                </c:pt>
              </c:numCache>
            </c:numRef>
          </c:val>
          <c:smooth val="0"/>
          <c:extLst>
            <c:ext xmlns:c16="http://schemas.microsoft.com/office/drawing/2014/chart" uri="{C3380CC4-5D6E-409C-BE32-E72D297353CC}">
              <c16:uniqueId val="{00000002-568E-4B77-860D-98FBFC658EA9}"/>
            </c:ext>
          </c:extLst>
        </c:ser>
        <c:ser>
          <c:idx val="2"/>
          <c:order val="2"/>
          <c:tx>
            <c:strRef>
              <c:f>Hoja8!$D$14</c:f>
              <c:strCache>
                <c:ptCount val="1"/>
                <c:pt idx="0">
                  <c:v>% Frotis </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errBars>
            <c:errDir val="y"/>
            <c:errBarType val="both"/>
            <c:errValType val="percentage"/>
            <c:noEndCap val="0"/>
            <c:val val="5"/>
            <c:spPr>
              <a:noFill/>
              <a:ln w="9525">
                <a:solidFill>
                  <a:schemeClr val="tx1">
                    <a:lumMod val="50000"/>
                    <a:lumOff val="50000"/>
                  </a:schemeClr>
                </a:solidFill>
                <a:round/>
              </a:ln>
              <a:effectLst/>
            </c:spPr>
          </c:errBars>
          <c:cat>
            <c:strRef>
              <c:f>Hoja8!$A$15:$A$18</c:f>
              <c:strCache>
                <c:ptCount val="4"/>
                <c:pt idx="0">
                  <c:v>Santo Domingo</c:v>
                </c:pt>
                <c:pt idx="1">
                  <c:v>Esmeraldas </c:v>
                </c:pt>
                <c:pt idx="2">
                  <c:v>Napo</c:v>
                </c:pt>
                <c:pt idx="3">
                  <c:v>Manabí</c:v>
                </c:pt>
              </c:strCache>
            </c:strRef>
          </c:cat>
          <c:val>
            <c:numRef>
              <c:f>Hoja8!$D$15:$D$17</c:f>
              <c:numCache>
                <c:formatCode>0.00</c:formatCode>
                <c:ptCount val="3"/>
                <c:pt idx="0">
                  <c:v>0</c:v>
                </c:pt>
                <c:pt idx="1">
                  <c:v>0</c:v>
                </c:pt>
                <c:pt idx="2">
                  <c:v>17.391304347826086</c:v>
                </c:pt>
              </c:numCache>
            </c:numRef>
          </c:val>
          <c:smooth val="0"/>
          <c:extLst>
            <c:ext xmlns:c16="http://schemas.microsoft.com/office/drawing/2014/chart" uri="{C3380CC4-5D6E-409C-BE32-E72D297353CC}">
              <c16:uniqueId val="{00000003-568E-4B77-860D-98FBFC658EA9}"/>
            </c:ext>
          </c:extLst>
        </c:ser>
        <c:ser>
          <c:idx val="3"/>
          <c:order val="3"/>
          <c:tx>
            <c:strRef>
              <c:f>Hoja8!$E$14</c:f>
              <c:strCache>
                <c:ptCount val="1"/>
                <c:pt idx="0">
                  <c:v>% PCR</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errBars>
            <c:errDir val="y"/>
            <c:errBarType val="both"/>
            <c:errValType val="percentage"/>
            <c:noEndCap val="0"/>
            <c:val val="5"/>
            <c:spPr>
              <a:noFill/>
              <a:ln w="9525">
                <a:solidFill>
                  <a:schemeClr val="tx1">
                    <a:lumMod val="50000"/>
                    <a:lumOff val="50000"/>
                  </a:schemeClr>
                </a:solidFill>
                <a:round/>
              </a:ln>
              <a:effectLst/>
            </c:spPr>
          </c:errBars>
          <c:cat>
            <c:strRef>
              <c:f>Hoja8!$A$15:$A$18</c:f>
              <c:strCache>
                <c:ptCount val="4"/>
                <c:pt idx="0">
                  <c:v>Santo Domingo</c:v>
                </c:pt>
                <c:pt idx="1">
                  <c:v>Esmeraldas </c:v>
                </c:pt>
                <c:pt idx="2">
                  <c:v>Napo</c:v>
                </c:pt>
                <c:pt idx="3">
                  <c:v>Manabí</c:v>
                </c:pt>
              </c:strCache>
            </c:strRef>
          </c:cat>
          <c:val>
            <c:numRef>
              <c:f>Hoja8!$E$15:$E$17</c:f>
              <c:numCache>
                <c:formatCode>0.00</c:formatCode>
                <c:ptCount val="3"/>
                <c:pt idx="0">
                  <c:v>0</c:v>
                </c:pt>
                <c:pt idx="1">
                  <c:v>0</c:v>
                </c:pt>
                <c:pt idx="2">
                  <c:v>36.95652173913043</c:v>
                </c:pt>
              </c:numCache>
            </c:numRef>
          </c:val>
          <c:smooth val="0"/>
          <c:extLst>
            <c:ext xmlns:c16="http://schemas.microsoft.com/office/drawing/2014/chart" uri="{C3380CC4-5D6E-409C-BE32-E72D297353CC}">
              <c16:uniqueId val="{00000004-568E-4B77-860D-98FBFC658EA9}"/>
            </c:ext>
          </c:extLst>
        </c:ser>
        <c:dLbls>
          <c:showLegendKey val="0"/>
          <c:showVal val="1"/>
          <c:showCatName val="0"/>
          <c:showSerName val="0"/>
          <c:showPercent val="0"/>
          <c:showBubbleSize val="0"/>
        </c:dLbls>
        <c:marker val="1"/>
        <c:smooth val="0"/>
        <c:axId val="1220623503"/>
        <c:axId val="1220633903"/>
      </c:lineChart>
      <c:catAx>
        <c:axId val="1287191807"/>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s-MX"/>
                  <a:t>Provincias</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287185567"/>
        <c:crosses val="autoZero"/>
        <c:auto val="1"/>
        <c:lblAlgn val="ctr"/>
        <c:lblOffset val="100"/>
        <c:noMultiLvlLbl val="0"/>
      </c:catAx>
      <c:valAx>
        <c:axId val="1287185567"/>
        <c:scaling>
          <c:orientation val="minMax"/>
        </c:scaling>
        <c:delete val="0"/>
        <c:axPos val="l"/>
        <c:majorGridlines>
          <c:spPr>
            <a:ln>
              <a:solidFill>
                <a:schemeClr val="tx1">
                  <a:lumMod val="15000"/>
                  <a:lumOff val="85000"/>
                </a:schemeClr>
              </a:solidFill>
            </a:ln>
            <a:effectLst/>
          </c:spPr>
        </c:majorGridlines>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s-MX"/>
                  <a:t>Número</a:t>
                </a:r>
                <a:r>
                  <a:rPr lang="es-MX" baseline="0"/>
                  <a:t>  de animales </a:t>
                </a:r>
              </a:p>
              <a:p>
                <a:pPr>
                  <a:defRPr/>
                </a:pPr>
                <a:r>
                  <a:rPr lang="es-MX" baseline="0"/>
                  <a:t>muestreados</a:t>
                </a:r>
                <a:endParaRPr lang="es-MX"/>
              </a:p>
            </c:rich>
          </c:tx>
          <c:layout>
            <c:manualLayout>
              <c:xMode val="edge"/>
              <c:yMode val="edge"/>
              <c:x val="0.10255445327503293"/>
              <c:y val="0.22925360261810646"/>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287191807"/>
        <c:crosses val="autoZero"/>
        <c:crossBetween val="between"/>
      </c:valAx>
      <c:valAx>
        <c:axId val="1220633903"/>
        <c:scaling>
          <c:orientation val="minMax"/>
        </c:scaling>
        <c:delete val="0"/>
        <c:axPos val="r"/>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s-MX"/>
                  <a:t>Porcentaje</a:t>
                </a:r>
                <a:r>
                  <a:rPr lang="es-MX" baseline="0"/>
                  <a:t> de muestras positivas</a:t>
                </a:r>
                <a:endParaRPr lang="es-MX"/>
              </a:p>
            </c:rich>
          </c:tx>
          <c:layout>
            <c:manualLayout>
              <c:xMode val="edge"/>
              <c:yMode val="edge"/>
              <c:x val="0.97181538360817044"/>
              <c:y val="0.215168772046455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MX"/>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220623503"/>
        <c:crosses val="max"/>
        <c:crossBetween val="between"/>
      </c:valAx>
      <c:catAx>
        <c:axId val="1220623503"/>
        <c:scaling>
          <c:orientation val="minMax"/>
        </c:scaling>
        <c:delete val="1"/>
        <c:axPos val="b"/>
        <c:numFmt formatCode="General" sourceLinked="1"/>
        <c:majorTickMark val="none"/>
        <c:minorTickMark val="none"/>
        <c:tickLblPos val="nextTo"/>
        <c:crossAx val="1220633903"/>
        <c:crosses val="autoZero"/>
        <c:auto val="1"/>
        <c:lblAlgn val="ctr"/>
        <c:lblOffset val="100"/>
        <c:noMultiLvlLbl val="0"/>
      </c:cat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MX"/>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9F0CF9-0392-4095-B0B3-1192210511CF}" type="doc">
      <dgm:prSet loTypeId="urn:microsoft.com/office/officeart/2005/8/layout/vList5" loCatId="list" qsTypeId="urn:microsoft.com/office/officeart/2005/8/quickstyle/simple1" qsCatId="simple" csTypeId="urn:microsoft.com/office/officeart/2005/8/colors/accent2_4" csCatId="accent2" phldr="1"/>
      <dgm:spPr/>
      <dgm:t>
        <a:bodyPr/>
        <a:lstStyle/>
        <a:p>
          <a:endParaRPr lang="es-ES"/>
        </a:p>
      </dgm:t>
    </dgm:pt>
    <dgm:pt modelId="{11B76718-0E81-40E0-97C2-406AC87CBD45}">
      <dgm:prSet phldrT="[Texto]" custT="1"/>
      <dgm:spPr/>
      <dgm:t>
        <a:bodyPr/>
        <a:lstStyle/>
        <a:p>
          <a:r>
            <a:rPr lang="es-ES" sz="1300" dirty="0" smtClean="0"/>
            <a:t>Wells et al. 1977, se encontró una </a:t>
          </a:r>
          <a:r>
            <a:rPr lang="es-ES" sz="1300" dirty="0" err="1" smtClean="0"/>
            <a:t>seroprevalencia</a:t>
          </a:r>
          <a:r>
            <a:rPr lang="es-ES" sz="1300" dirty="0" smtClean="0"/>
            <a:t> del 22,5% mediante </a:t>
          </a:r>
          <a:r>
            <a:rPr lang="es-ES" sz="1300" dirty="0" err="1" smtClean="0"/>
            <a:t>inmunofluorescencia</a:t>
          </a:r>
          <a:endParaRPr lang="es-ES" sz="1300" dirty="0"/>
        </a:p>
      </dgm:t>
    </dgm:pt>
    <dgm:pt modelId="{C6CBB97A-116D-4467-90EB-25F877E22EAA}" type="parTrans" cxnId="{AAB394A6-F8E8-4DD0-94FE-9DB6BEACA244}">
      <dgm:prSet/>
      <dgm:spPr/>
      <dgm:t>
        <a:bodyPr/>
        <a:lstStyle/>
        <a:p>
          <a:endParaRPr lang="es-ES"/>
        </a:p>
      </dgm:t>
    </dgm:pt>
    <dgm:pt modelId="{D4660361-116C-4F28-A011-3157DAA0E2F1}" type="sibTrans" cxnId="{AAB394A6-F8E8-4DD0-94FE-9DB6BEACA244}">
      <dgm:prSet/>
      <dgm:spPr/>
      <dgm:t>
        <a:bodyPr/>
        <a:lstStyle/>
        <a:p>
          <a:endParaRPr lang="es-ES"/>
        </a:p>
      </dgm:t>
    </dgm:pt>
    <dgm:pt modelId="{888E1B3E-7E86-4F17-8B43-3962CC34AFA1}">
      <dgm:prSet phldrT="[Texto]" custT="1"/>
      <dgm:spPr/>
      <dgm:t>
        <a:bodyPr/>
        <a:lstStyle/>
        <a:p>
          <a:r>
            <a:rPr lang="es-ES" sz="1300" dirty="0" smtClean="0"/>
            <a:t>Medina-Naranjo et al. 2017, prevalencia del 31% utilizando </a:t>
          </a:r>
          <a:r>
            <a:rPr lang="es-ES" sz="1300" dirty="0" err="1" smtClean="0"/>
            <a:t>iELISA</a:t>
          </a:r>
          <a:endParaRPr lang="es-ES" sz="1300" dirty="0"/>
        </a:p>
      </dgm:t>
    </dgm:pt>
    <dgm:pt modelId="{6466DFF2-2F65-479D-913B-E3E34A3245E5}" type="parTrans" cxnId="{AEDBE16E-B664-4492-804D-D4CDEC892BBA}">
      <dgm:prSet/>
      <dgm:spPr/>
      <dgm:t>
        <a:bodyPr/>
        <a:lstStyle/>
        <a:p>
          <a:endParaRPr lang="es-ES"/>
        </a:p>
      </dgm:t>
    </dgm:pt>
    <dgm:pt modelId="{53785DA8-A44C-41E1-9280-080B6D70063B}" type="sibTrans" cxnId="{AEDBE16E-B664-4492-804D-D4CDEC892BBA}">
      <dgm:prSet/>
      <dgm:spPr/>
      <dgm:t>
        <a:bodyPr/>
        <a:lstStyle/>
        <a:p>
          <a:endParaRPr lang="es-ES"/>
        </a:p>
      </dgm:t>
    </dgm:pt>
    <dgm:pt modelId="{7EDBB029-BCE4-4CB2-9BF7-FD40FF0E1ABD}">
      <dgm:prSet phldrT="[Texto]" custT="1"/>
      <dgm:spPr/>
      <dgm:t>
        <a:bodyPr/>
        <a:lstStyle/>
        <a:p>
          <a:r>
            <a:rPr lang="es-ES" sz="1300" dirty="0" smtClean="0"/>
            <a:t>Chávez-Larrea et al. 2020, prevalencia de </a:t>
          </a:r>
          <a:r>
            <a:rPr lang="es-ES" sz="1300" i="1" dirty="0" err="1" smtClean="0"/>
            <a:t>Trypanosoma</a:t>
          </a:r>
          <a:r>
            <a:rPr lang="es-ES" sz="1300" i="1" dirty="0" smtClean="0"/>
            <a:t> </a:t>
          </a:r>
          <a:r>
            <a:rPr lang="es-ES" sz="1300" i="1" dirty="0" err="1" smtClean="0"/>
            <a:t>vivax</a:t>
          </a:r>
          <a:r>
            <a:rPr lang="es-ES" sz="1300" i="1" dirty="0" smtClean="0"/>
            <a:t> </a:t>
          </a:r>
          <a:r>
            <a:rPr lang="es-ES" sz="1300" i="0" dirty="0" smtClean="0"/>
            <a:t>en Chone, Manabí. </a:t>
          </a:r>
          <a:r>
            <a:rPr lang="es-ES" sz="1300" dirty="0" smtClean="0"/>
            <a:t>  </a:t>
          </a:r>
          <a:endParaRPr lang="es-ES" sz="1300" dirty="0"/>
        </a:p>
      </dgm:t>
    </dgm:pt>
    <dgm:pt modelId="{394D3085-B024-4DB1-9AC1-89A7E7F042B8}" type="parTrans" cxnId="{9DE470ED-0E4B-4570-A0FE-AAF23951C831}">
      <dgm:prSet/>
      <dgm:spPr/>
      <dgm:t>
        <a:bodyPr/>
        <a:lstStyle/>
        <a:p>
          <a:endParaRPr lang="es-ES"/>
        </a:p>
      </dgm:t>
    </dgm:pt>
    <dgm:pt modelId="{6DA4FEE0-B689-403D-9696-F76C720FC680}" type="sibTrans" cxnId="{9DE470ED-0E4B-4570-A0FE-AAF23951C831}">
      <dgm:prSet/>
      <dgm:spPr/>
      <dgm:t>
        <a:bodyPr/>
        <a:lstStyle/>
        <a:p>
          <a:endParaRPr lang="es-ES"/>
        </a:p>
      </dgm:t>
    </dgm:pt>
    <dgm:pt modelId="{31B37DEA-BA8B-424C-9611-1C9FF7A61010}">
      <dgm:prSet/>
      <dgm:spPr/>
      <dgm:t>
        <a:bodyPr/>
        <a:lstStyle/>
        <a:p>
          <a:r>
            <a:rPr lang="pt-BR" sz="700" i="1" dirty="0" err="1" smtClean="0"/>
            <a:t>Ecuador</a:t>
          </a:r>
          <a:endParaRPr lang="es-ES" sz="700" dirty="0"/>
        </a:p>
      </dgm:t>
    </dgm:pt>
    <dgm:pt modelId="{4B75F6BC-222E-47F4-8B65-3C51E8E29DA6}" type="sibTrans" cxnId="{D67421A0-52E2-4B95-B00F-916E6B0BA482}">
      <dgm:prSet/>
      <dgm:spPr/>
      <dgm:t>
        <a:bodyPr/>
        <a:lstStyle/>
        <a:p>
          <a:endParaRPr lang="es-ES"/>
        </a:p>
      </dgm:t>
    </dgm:pt>
    <dgm:pt modelId="{3FA2BDD0-192A-4639-8FFE-AF3EBC66527F}" type="parTrans" cxnId="{D67421A0-52E2-4B95-B00F-916E6B0BA482}">
      <dgm:prSet/>
      <dgm:spPr/>
      <dgm:t>
        <a:bodyPr/>
        <a:lstStyle/>
        <a:p>
          <a:endParaRPr lang="es-ES"/>
        </a:p>
      </dgm:t>
    </dgm:pt>
    <dgm:pt modelId="{F34DAF22-387C-4F09-B380-D4940DC90FE6}">
      <dgm:prSet phldrT="[Texto]" custT="1"/>
      <dgm:spPr/>
      <dgm:t>
        <a:bodyPr/>
        <a:lstStyle/>
        <a:p>
          <a:endParaRPr lang="es-ES" sz="2000" dirty="0"/>
        </a:p>
      </dgm:t>
    </dgm:pt>
    <dgm:pt modelId="{77C61698-1A88-4540-8E99-7626D6061620}" type="sibTrans" cxnId="{BE0A8175-37BE-4256-A00F-D604F8973590}">
      <dgm:prSet/>
      <dgm:spPr/>
      <dgm:t>
        <a:bodyPr/>
        <a:lstStyle/>
        <a:p>
          <a:endParaRPr lang="es-ES"/>
        </a:p>
      </dgm:t>
    </dgm:pt>
    <dgm:pt modelId="{08D654B8-5EA1-430F-B969-0A7DF6058EBC}" type="parTrans" cxnId="{BE0A8175-37BE-4256-A00F-D604F8973590}">
      <dgm:prSet/>
      <dgm:spPr/>
      <dgm:t>
        <a:bodyPr/>
        <a:lstStyle/>
        <a:p>
          <a:endParaRPr lang="es-ES"/>
        </a:p>
      </dgm:t>
    </dgm:pt>
    <dgm:pt modelId="{A2AAAC26-5F7A-4949-BA30-7322FDF0EAE0}" type="pres">
      <dgm:prSet presAssocID="{039F0CF9-0392-4095-B0B3-1192210511CF}" presName="Name0" presStyleCnt="0">
        <dgm:presLayoutVars>
          <dgm:dir/>
          <dgm:animLvl val="lvl"/>
          <dgm:resizeHandles val="exact"/>
        </dgm:presLayoutVars>
      </dgm:prSet>
      <dgm:spPr/>
      <dgm:t>
        <a:bodyPr/>
        <a:lstStyle/>
        <a:p>
          <a:endParaRPr lang="es-ES"/>
        </a:p>
      </dgm:t>
    </dgm:pt>
    <dgm:pt modelId="{3237E15E-A5F1-42C4-835A-2B4E832D9B55}" type="pres">
      <dgm:prSet presAssocID="{31B37DEA-BA8B-424C-9611-1C9FF7A61010}" presName="linNode" presStyleCnt="0"/>
      <dgm:spPr/>
      <dgm:t>
        <a:bodyPr/>
        <a:lstStyle/>
        <a:p>
          <a:endParaRPr lang="es-ES"/>
        </a:p>
      </dgm:t>
    </dgm:pt>
    <dgm:pt modelId="{F607DB60-3873-44CB-AE98-6E52368709BA}" type="pres">
      <dgm:prSet presAssocID="{31B37DEA-BA8B-424C-9611-1C9FF7A61010}" presName="parentText" presStyleLbl="node1" presStyleIdx="0" presStyleCnt="2" custScaleX="264945" custScaleY="34613">
        <dgm:presLayoutVars>
          <dgm:chMax val="1"/>
          <dgm:bulletEnabled val="1"/>
        </dgm:presLayoutVars>
      </dgm:prSet>
      <dgm:spPr/>
      <dgm:t>
        <a:bodyPr/>
        <a:lstStyle/>
        <a:p>
          <a:endParaRPr lang="es-ES"/>
        </a:p>
      </dgm:t>
    </dgm:pt>
    <dgm:pt modelId="{23BE40D9-9A47-43A2-85C3-BDC1D60F2C6D}" type="pres">
      <dgm:prSet presAssocID="{4B75F6BC-222E-47F4-8B65-3C51E8E29DA6}" presName="sp" presStyleCnt="0"/>
      <dgm:spPr/>
      <dgm:t>
        <a:bodyPr/>
        <a:lstStyle/>
        <a:p>
          <a:endParaRPr lang="es-ES"/>
        </a:p>
      </dgm:t>
    </dgm:pt>
    <dgm:pt modelId="{7561D2E7-C373-45E5-B732-DD47F4CDF9F6}" type="pres">
      <dgm:prSet presAssocID="{F34DAF22-387C-4F09-B380-D4940DC90FE6}" presName="linNode" presStyleCnt="0"/>
      <dgm:spPr/>
      <dgm:t>
        <a:bodyPr/>
        <a:lstStyle/>
        <a:p>
          <a:endParaRPr lang="es-ES"/>
        </a:p>
      </dgm:t>
    </dgm:pt>
    <dgm:pt modelId="{3EC70E2C-60DA-43A2-84BB-6D6283C2E42C}" type="pres">
      <dgm:prSet presAssocID="{F34DAF22-387C-4F09-B380-D4940DC90FE6}" presName="parentText" presStyleLbl="node1" presStyleIdx="1" presStyleCnt="2" custScaleX="9482" custScaleY="150175">
        <dgm:presLayoutVars>
          <dgm:chMax val="1"/>
          <dgm:bulletEnabled val="1"/>
        </dgm:presLayoutVars>
      </dgm:prSet>
      <dgm:spPr/>
      <dgm:t>
        <a:bodyPr/>
        <a:lstStyle/>
        <a:p>
          <a:endParaRPr lang="es-ES"/>
        </a:p>
      </dgm:t>
    </dgm:pt>
    <dgm:pt modelId="{309973D4-3BB8-4E26-A966-E98553CCFFCF}" type="pres">
      <dgm:prSet presAssocID="{F34DAF22-387C-4F09-B380-D4940DC90FE6}" presName="descendantText" presStyleLbl="alignAccFollowNode1" presStyleIdx="0" presStyleCnt="1" custScaleX="142739" custScaleY="207448" custLinFactNeighborX="272" custLinFactNeighborY="5809">
        <dgm:presLayoutVars>
          <dgm:bulletEnabled val="1"/>
        </dgm:presLayoutVars>
      </dgm:prSet>
      <dgm:spPr/>
      <dgm:t>
        <a:bodyPr/>
        <a:lstStyle/>
        <a:p>
          <a:endParaRPr lang="es-ES"/>
        </a:p>
      </dgm:t>
    </dgm:pt>
  </dgm:ptLst>
  <dgm:cxnLst>
    <dgm:cxn modelId="{D04E13CA-8D93-4202-A884-0ACB8012144B}" type="presOf" srcId="{7EDBB029-BCE4-4CB2-9BF7-FD40FF0E1ABD}" destId="{309973D4-3BB8-4E26-A966-E98553CCFFCF}" srcOrd="0" destOrd="2" presId="urn:microsoft.com/office/officeart/2005/8/layout/vList5"/>
    <dgm:cxn modelId="{5F8936EB-64EE-4E51-8427-B8BB97D6AC1F}" type="presOf" srcId="{31B37DEA-BA8B-424C-9611-1C9FF7A61010}" destId="{F607DB60-3873-44CB-AE98-6E52368709BA}" srcOrd="0" destOrd="0" presId="urn:microsoft.com/office/officeart/2005/8/layout/vList5"/>
    <dgm:cxn modelId="{F3D16D47-BE19-49A7-83C9-97D6D2ABF94E}" type="presOf" srcId="{11B76718-0E81-40E0-97C2-406AC87CBD45}" destId="{309973D4-3BB8-4E26-A966-E98553CCFFCF}" srcOrd="0" destOrd="0" presId="urn:microsoft.com/office/officeart/2005/8/layout/vList5"/>
    <dgm:cxn modelId="{D67421A0-52E2-4B95-B00F-916E6B0BA482}" srcId="{039F0CF9-0392-4095-B0B3-1192210511CF}" destId="{31B37DEA-BA8B-424C-9611-1C9FF7A61010}" srcOrd="0" destOrd="0" parTransId="{3FA2BDD0-192A-4639-8FFE-AF3EBC66527F}" sibTransId="{4B75F6BC-222E-47F4-8B65-3C51E8E29DA6}"/>
    <dgm:cxn modelId="{BE0A8175-37BE-4256-A00F-D604F8973590}" srcId="{039F0CF9-0392-4095-B0B3-1192210511CF}" destId="{F34DAF22-387C-4F09-B380-D4940DC90FE6}" srcOrd="1" destOrd="0" parTransId="{08D654B8-5EA1-430F-B969-0A7DF6058EBC}" sibTransId="{77C61698-1A88-4540-8E99-7626D6061620}"/>
    <dgm:cxn modelId="{65DC0DBF-CBA4-4E72-B524-204233D88996}" type="presOf" srcId="{039F0CF9-0392-4095-B0B3-1192210511CF}" destId="{A2AAAC26-5F7A-4949-BA30-7322FDF0EAE0}" srcOrd="0" destOrd="0" presId="urn:microsoft.com/office/officeart/2005/8/layout/vList5"/>
    <dgm:cxn modelId="{9DE470ED-0E4B-4570-A0FE-AAF23951C831}" srcId="{F34DAF22-387C-4F09-B380-D4940DC90FE6}" destId="{7EDBB029-BCE4-4CB2-9BF7-FD40FF0E1ABD}" srcOrd="2" destOrd="0" parTransId="{394D3085-B024-4DB1-9AC1-89A7E7F042B8}" sibTransId="{6DA4FEE0-B689-403D-9696-F76C720FC680}"/>
    <dgm:cxn modelId="{AAB394A6-F8E8-4DD0-94FE-9DB6BEACA244}" srcId="{F34DAF22-387C-4F09-B380-D4940DC90FE6}" destId="{11B76718-0E81-40E0-97C2-406AC87CBD45}" srcOrd="0" destOrd="0" parTransId="{C6CBB97A-116D-4467-90EB-25F877E22EAA}" sibTransId="{D4660361-116C-4F28-A011-3157DAA0E2F1}"/>
    <dgm:cxn modelId="{84716F0E-8D88-4A32-B073-5DBEE85BC3ED}" type="presOf" srcId="{F34DAF22-387C-4F09-B380-D4940DC90FE6}" destId="{3EC70E2C-60DA-43A2-84BB-6D6283C2E42C}" srcOrd="0" destOrd="0" presId="urn:microsoft.com/office/officeart/2005/8/layout/vList5"/>
    <dgm:cxn modelId="{AEDBE16E-B664-4492-804D-D4CDEC892BBA}" srcId="{F34DAF22-387C-4F09-B380-D4940DC90FE6}" destId="{888E1B3E-7E86-4F17-8B43-3962CC34AFA1}" srcOrd="1" destOrd="0" parTransId="{6466DFF2-2F65-479D-913B-E3E34A3245E5}" sibTransId="{53785DA8-A44C-41E1-9280-080B6D70063B}"/>
    <dgm:cxn modelId="{18E16962-E9CB-40B4-AC48-D05CD86182D0}" type="presOf" srcId="{888E1B3E-7E86-4F17-8B43-3962CC34AFA1}" destId="{309973D4-3BB8-4E26-A966-E98553CCFFCF}" srcOrd="0" destOrd="1" presId="urn:microsoft.com/office/officeart/2005/8/layout/vList5"/>
    <dgm:cxn modelId="{2C7E5329-62EC-49CC-A675-A028545567A7}" type="presParOf" srcId="{A2AAAC26-5F7A-4949-BA30-7322FDF0EAE0}" destId="{3237E15E-A5F1-42C4-835A-2B4E832D9B55}" srcOrd="0" destOrd="0" presId="urn:microsoft.com/office/officeart/2005/8/layout/vList5"/>
    <dgm:cxn modelId="{32AAC996-DE8C-42D9-93D1-426DAAD00159}" type="presParOf" srcId="{3237E15E-A5F1-42C4-835A-2B4E832D9B55}" destId="{F607DB60-3873-44CB-AE98-6E52368709BA}" srcOrd="0" destOrd="0" presId="urn:microsoft.com/office/officeart/2005/8/layout/vList5"/>
    <dgm:cxn modelId="{1AB3C1C8-BB7B-47BE-A21F-5D0AE2671A40}" type="presParOf" srcId="{A2AAAC26-5F7A-4949-BA30-7322FDF0EAE0}" destId="{23BE40D9-9A47-43A2-85C3-BDC1D60F2C6D}" srcOrd="1" destOrd="0" presId="urn:microsoft.com/office/officeart/2005/8/layout/vList5"/>
    <dgm:cxn modelId="{C957E35C-CA33-44DA-9382-CBFD76943036}" type="presParOf" srcId="{A2AAAC26-5F7A-4949-BA30-7322FDF0EAE0}" destId="{7561D2E7-C373-45E5-B732-DD47F4CDF9F6}" srcOrd="2" destOrd="0" presId="urn:microsoft.com/office/officeart/2005/8/layout/vList5"/>
    <dgm:cxn modelId="{94A677FE-8D26-4FC1-A1F6-CB1BCDDF4BDA}" type="presParOf" srcId="{7561D2E7-C373-45E5-B732-DD47F4CDF9F6}" destId="{3EC70E2C-60DA-43A2-84BB-6D6283C2E42C}" srcOrd="0" destOrd="0" presId="urn:microsoft.com/office/officeart/2005/8/layout/vList5"/>
    <dgm:cxn modelId="{F36CA24D-C81D-4FD3-80E1-F88EDA99D59E}" type="presParOf" srcId="{7561D2E7-C373-45E5-B732-DD47F4CDF9F6}" destId="{309973D4-3BB8-4E26-A966-E98553CCFFC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7E4B46-B2D4-4628-819E-81DFE1B8D4E1}"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s-ES"/>
        </a:p>
      </dgm:t>
    </dgm:pt>
    <dgm:pt modelId="{022B304F-59D1-41C0-8002-A929DF02DC20}">
      <dgm:prSet phldrT="[Texto]" custT="1"/>
      <dgm:spPr/>
      <dgm:t>
        <a:bodyPr/>
        <a:lstStyle/>
        <a:p>
          <a:r>
            <a:rPr lang="es-MX" sz="1500" smtClean="0"/>
            <a:t>Signos clínicos </a:t>
          </a:r>
          <a:endParaRPr lang="es-ES" sz="1500" dirty="0"/>
        </a:p>
      </dgm:t>
    </dgm:pt>
    <dgm:pt modelId="{AA55EDB2-E118-493C-838B-90FE90C02CDD}" type="parTrans" cxnId="{6647FFF5-B7F7-47DB-BB16-7641EAA12825}">
      <dgm:prSet/>
      <dgm:spPr/>
      <dgm:t>
        <a:bodyPr/>
        <a:lstStyle/>
        <a:p>
          <a:endParaRPr lang="es-ES"/>
        </a:p>
      </dgm:t>
    </dgm:pt>
    <dgm:pt modelId="{EEDAAC83-0BC0-463A-87FA-56DB87033F16}" type="sibTrans" cxnId="{6647FFF5-B7F7-47DB-BB16-7641EAA12825}">
      <dgm:prSet/>
      <dgm:spPr/>
      <dgm:t>
        <a:bodyPr/>
        <a:lstStyle/>
        <a:p>
          <a:endParaRPr lang="es-ES"/>
        </a:p>
      </dgm:t>
    </dgm:pt>
    <dgm:pt modelId="{16F88E2B-68B6-464F-9AA3-B21490C40FAE}">
      <dgm:prSet phldrT="[Texto]" custT="1"/>
      <dgm:spPr/>
      <dgm:t>
        <a:bodyPr/>
        <a:lstStyle/>
        <a:p>
          <a:r>
            <a:rPr lang="es-ES" sz="1600" dirty="0" smtClean="0"/>
            <a:t>Perdida de la producción </a:t>
          </a:r>
          <a:endParaRPr lang="es-ES" sz="1600" dirty="0"/>
        </a:p>
      </dgm:t>
    </dgm:pt>
    <dgm:pt modelId="{65DC3560-DF2C-4F31-B625-4A7CA8B37232}" type="parTrans" cxnId="{2612A1E9-F1F8-45F4-AE16-04D48509B13E}">
      <dgm:prSet/>
      <dgm:spPr/>
      <dgm:t>
        <a:bodyPr/>
        <a:lstStyle/>
        <a:p>
          <a:endParaRPr lang="es-ES"/>
        </a:p>
      </dgm:t>
    </dgm:pt>
    <dgm:pt modelId="{861AD82B-8DD8-4B99-A96A-96F1F929A5D0}" type="sibTrans" cxnId="{2612A1E9-F1F8-45F4-AE16-04D48509B13E}">
      <dgm:prSet/>
      <dgm:spPr/>
      <dgm:t>
        <a:bodyPr/>
        <a:lstStyle/>
        <a:p>
          <a:endParaRPr lang="es-ES"/>
        </a:p>
      </dgm:t>
    </dgm:pt>
    <dgm:pt modelId="{A0CB8991-B945-4154-A0F5-4E5FA1F6D32D}">
      <dgm:prSet phldrT="[Texto]" custT="1"/>
      <dgm:spPr/>
      <dgm:t>
        <a:bodyPr/>
        <a:lstStyle/>
        <a:p>
          <a:r>
            <a:rPr lang="es-ES" sz="1600" dirty="0" smtClean="0"/>
            <a:t>Anemia</a:t>
          </a:r>
          <a:endParaRPr lang="es-ES" sz="1600" dirty="0"/>
        </a:p>
      </dgm:t>
    </dgm:pt>
    <dgm:pt modelId="{32523DE9-7188-409C-B29D-E8AA06BF44A2}" type="parTrans" cxnId="{5751FAF5-9A17-476E-93DB-F8944FD528E0}">
      <dgm:prSet/>
      <dgm:spPr/>
      <dgm:t>
        <a:bodyPr/>
        <a:lstStyle/>
        <a:p>
          <a:endParaRPr lang="es-ES"/>
        </a:p>
      </dgm:t>
    </dgm:pt>
    <dgm:pt modelId="{4D0B0057-2362-4F5C-9CAB-9A2EC384DAB6}" type="sibTrans" cxnId="{5751FAF5-9A17-476E-93DB-F8944FD528E0}">
      <dgm:prSet/>
      <dgm:spPr/>
      <dgm:t>
        <a:bodyPr/>
        <a:lstStyle/>
        <a:p>
          <a:endParaRPr lang="es-ES"/>
        </a:p>
      </dgm:t>
    </dgm:pt>
    <dgm:pt modelId="{4D036526-5E50-4012-8C87-9D260816C0AD}">
      <dgm:prSet phldrT="[Texto]"/>
      <dgm:spPr/>
      <dgm:t>
        <a:bodyPr/>
        <a:lstStyle/>
        <a:p>
          <a:r>
            <a:rPr lang="es-MX" dirty="0" smtClean="0"/>
            <a:t>Muerte del 3-50% de animales sin tratamiento</a:t>
          </a:r>
          <a:endParaRPr lang="es-ES" dirty="0"/>
        </a:p>
      </dgm:t>
    </dgm:pt>
    <dgm:pt modelId="{F4B1F251-40F4-43FA-A44B-1D2F0ABF6E98}" type="parTrans" cxnId="{6BBD4185-DA32-49ED-83EE-D07D4DAE0E75}">
      <dgm:prSet/>
      <dgm:spPr/>
      <dgm:t>
        <a:bodyPr/>
        <a:lstStyle/>
        <a:p>
          <a:endParaRPr lang="es-ES"/>
        </a:p>
      </dgm:t>
    </dgm:pt>
    <dgm:pt modelId="{DD80DBA9-D4E2-4CBE-8BF9-F700F3DD6551}" type="sibTrans" cxnId="{6BBD4185-DA32-49ED-83EE-D07D4DAE0E75}">
      <dgm:prSet/>
      <dgm:spPr/>
      <dgm:t>
        <a:bodyPr/>
        <a:lstStyle/>
        <a:p>
          <a:endParaRPr lang="es-ES"/>
        </a:p>
      </dgm:t>
    </dgm:pt>
    <dgm:pt modelId="{F9D4CD09-64C9-4412-A61E-7D2A7AF1231D}">
      <dgm:prSet phldrT="[Texto]" custT="1"/>
      <dgm:spPr/>
      <dgm:t>
        <a:bodyPr/>
        <a:lstStyle/>
        <a:p>
          <a:r>
            <a:rPr lang="es-ES" sz="1100" dirty="0" smtClean="0"/>
            <a:t>Alteraciones en el sistema reproductivo </a:t>
          </a:r>
          <a:endParaRPr lang="es-ES" sz="1100" dirty="0"/>
        </a:p>
      </dgm:t>
    </dgm:pt>
    <dgm:pt modelId="{5FAEFCD2-8599-430D-B016-2926AC5F5453}" type="parTrans" cxnId="{51CC8855-B340-43E2-8AA4-5BD61A79844E}">
      <dgm:prSet/>
      <dgm:spPr/>
      <dgm:t>
        <a:bodyPr/>
        <a:lstStyle/>
        <a:p>
          <a:endParaRPr lang="es-ES"/>
        </a:p>
      </dgm:t>
    </dgm:pt>
    <dgm:pt modelId="{30182F93-39ED-4B09-9F00-AE53D9EF098D}" type="sibTrans" cxnId="{51CC8855-B340-43E2-8AA4-5BD61A79844E}">
      <dgm:prSet/>
      <dgm:spPr/>
      <dgm:t>
        <a:bodyPr/>
        <a:lstStyle/>
        <a:p>
          <a:endParaRPr lang="es-ES"/>
        </a:p>
      </dgm:t>
    </dgm:pt>
    <dgm:pt modelId="{5249C245-FD4F-46B8-A9E8-A65CA9F399F0}">
      <dgm:prSet phldrT="[Texto]" custT="1"/>
      <dgm:spPr/>
      <dgm:t>
        <a:bodyPr/>
        <a:lstStyle/>
        <a:p>
          <a:r>
            <a:rPr lang="es-ES" sz="1200" dirty="0" smtClean="0"/>
            <a:t>Perdida de peso progresivo </a:t>
          </a:r>
          <a:endParaRPr lang="es-ES" sz="1200" dirty="0"/>
        </a:p>
      </dgm:t>
    </dgm:pt>
    <dgm:pt modelId="{5F5A3977-3BAF-4E12-9F6C-C2A211CA6EB7}" type="parTrans" cxnId="{63D6DEF8-B26E-496E-96F0-2DDEB79864C1}">
      <dgm:prSet/>
      <dgm:spPr/>
      <dgm:t>
        <a:bodyPr/>
        <a:lstStyle/>
        <a:p>
          <a:endParaRPr lang="es-ES"/>
        </a:p>
      </dgm:t>
    </dgm:pt>
    <dgm:pt modelId="{2BC1A3DF-1993-4E90-A76C-81FC8EC3D294}" type="sibTrans" cxnId="{63D6DEF8-B26E-496E-96F0-2DDEB79864C1}">
      <dgm:prSet/>
      <dgm:spPr/>
      <dgm:t>
        <a:bodyPr/>
        <a:lstStyle/>
        <a:p>
          <a:endParaRPr lang="es-ES"/>
        </a:p>
      </dgm:t>
    </dgm:pt>
    <dgm:pt modelId="{BB8C64C2-131A-411E-B09D-3804943B1BF9}">
      <dgm:prSet phldrT="[Texto]"/>
      <dgm:spPr/>
      <dgm:t>
        <a:bodyPr/>
        <a:lstStyle/>
        <a:p>
          <a:r>
            <a:rPr lang="es-ES" dirty="0" smtClean="0"/>
            <a:t>Alargamiento en los nodos linfáticos </a:t>
          </a:r>
          <a:endParaRPr lang="es-ES" dirty="0"/>
        </a:p>
      </dgm:t>
    </dgm:pt>
    <dgm:pt modelId="{EAF6FC4A-16B2-4ED7-BCEC-ED52134539E4}" type="sibTrans" cxnId="{C76D2B00-FE76-40A0-A4D6-36BD64852F98}">
      <dgm:prSet/>
      <dgm:spPr/>
      <dgm:t>
        <a:bodyPr/>
        <a:lstStyle/>
        <a:p>
          <a:endParaRPr lang="es-ES"/>
        </a:p>
      </dgm:t>
    </dgm:pt>
    <dgm:pt modelId="{E08A1F83-7DD7-44C3-86C6-88FCA0C3933D}" type="parTrans" cxnId="{C76D2B00-FE76-40A0-A4D6-36BD64852F98}">
      <dgm:prSet/>
      <dgm:spPr/>
      <dgm:t>
        <a:bodyPr/>
        <a:lstStyle/>
        <a:p>
          <a:endParaRPr lang="es-ES"/>
        </a:p>
      </dgm:t>
    </dgm:pt>
    <dgm:pt modelId="{FE263692-6C79-460C-9DB8-19A762BFFA64}" type="pres">
      <dgm:prSet presAssocID="{B07E4B46-B2D4-4628-819E-81DFE1B8D4E1}" presName="cycle" presStyleCnt="0">
        <dgm:presLayoutVars>
          <dgm:chMax val="1"/>
          <dgm:dir/>
          <dgm:animLvl val="ctr"/>
          <dgm:resizeHandles val="exact"/>
        </dgm:presLayoutVars>
      </dgm:prSet>
      <dgm:spPr/>
      <dgm:t>
        <a:bodyPr/>
        <a:lstStyle/>
        <a:p>
          <a:endParaRPr lang="es-ES"/>
        </a:p>
      </dgm:t>
    </dgm:pt>
    <dgm:pt modelId="{50951FFE-72FC-4CC1-B13A-33FE1D008FF6}" type="pres">
      <dgm:prSet presAssocID="{022B304F-59D1-41C0-8002-A929DF02DC20}" presName="centerShape" presStyleLbl="node0" presStyleIdx="0" presStyleCnt="1" custScaleX="197319" custScaleY="133128" custLinFactNeighborX="15195" custLinFactNeighborY="-19081"/>
      <dgm:spPr/>
      <dgm:t>
        <a:bodyPr/>
        <a:lstStyle/>
        <a:p>
          <a:endParaRPr lang="es-ES"/>
        </a:p>
      </dgm:t>
    </dgm:pt>
    <dgm:pt modelId="{0FEAC598-2A57-4658-9D93-15556B403645}" type="pres">
      <dgm:prSet presAssocID="{65DC3560-DF2C-4F31-B625-4A7CA8B37232}" presName="parTrans" presStyleLbl="bgSibTrans2D1" presStyleIdx="0" presStyleCnt="6"/>
      <dgm:spPr/>
      <dgm:t>
        <a:bodyPr/>
        <a:lstStyle/>
        <a:p>
          <a:endParaRPr lang="es-ES"/>
        </a:p>
      </dgm:t>
    </dgm:pt>
    <dgm:pt modelId="{5B684DA7-471D-441C-9B8A-BA5D67D1BC0A}" type="pres">
      <dgm:prSet presAssocID="{16F88E2B-68B6-464F-9AA3-B21490C40FAE}" presName="node" presStyleLbl="node1" presStyleIdx="0" presStyleCnt="6" custScaleX="215544" custRadScaleRad="133214" custRadScaleInc="200848">
        <dgm:presLayoutVars>
          <dgm:bulletEnabled val="1"/>
        </dgm:presLayoutVars>
      </dgm:prSet>
      <dgm:spPr/>
      <dgm:t>
        <a:bodyPr/>
        <a:lstStyle/>
        <a:p>
          <a:endParaRPr lang="es-ES"/>
        </a:p>
      </dgm:t>
    </dgm:pt>
    <dgm:pt modelId="{F5B97A9F-FED9-460B-B5BF-6A50749DD577}" type="pres">
      <dgm:prSet presAssocID="{32523DE9-7188-409C-B29D-E8AA06BF44A2}" presName="parTrans" presStyleLbl="bgSibTrans2D1" presStyleIdx="1" presStyleCnt="6"/>
      <dgm:spPr/>
      <dgm:t>
        <a:bodyPr/>
        <a:lstStyle/>
        <a:p>
          <a:endParaRPr lang="es-ES"/>
        </a:p>
      </dgm:t>
    </dgm:pt>
    <dgm:pt modelId="{692CB849-82C7-453D-8B8C-6C168E58A008}" type="pres">
      <dgm:prSet presAssocID="{A0CB8991-B945-4154-A0F5-4E5FA1F6D32D}" presName="node" presStyleLbl="node1" presStyleIdx="1" presStyleCnt="6" custScaleX="186043" custScaleY="92803" custRadScaleRad="144734" custRadScaleInc="220755">
        <dgm:presLayoutVars>
          <dgm:bulletEnabled val="1"/>
        </dgm:presLayoutVars>
      </dgm:prSet>
      <dgm:spPr/>
      <dgm:t>
        <a:bodyPr/>
        <a:lstStyle/>
        <a:p>
          <a:endParaRPr lang="es-ES"/>
        </a:p>
      </dgm:t>
    </dgm:pt>
    <dgm:pt modelId="{D360D2BB-F473-4ED7-B084-823119FB8095}" type="pres">
      <dgm:prSet presAssocID="{F4B1F251-40F4-43FA-A44B-1D2F0ABF6E98}" presName="parTrans" presStyleLbl="bgSibTrans2D1" presStyleIdx="2" presStyleCnt="6"/>
      <dgm:spPr/>
      <dgm:t>
        <a:bodyPr/>
        <a:lstStyle/>
        <a:p>
          <a:endParaRPr lang="es-ES"/>
        </a:p>
      </dgm:t>
    </dgm:pt>
    <dgm:pt modelId="{12A4DFBF-B614-4D0D-8BC1-113FE0F96005}" type="pres">
      <dgm:prSet presAssocID="{4D036526-5E50-4012-8C87-9D260816C0AD}" presName="node" presStyleLbl="node1" presStyleIdx="2" presStyleCnt="6" custScaleX="167511" custScaleY="99674" custRadScaleRad="106324" custRadScaleInc="486918">
        <dgm:presLayoutVars>
          <dgm:bulletEnabled val="1"/>
        </dgm:presLayoutVars>
      </dgm:prSet>
      <dgm:spPr/>
      <dgm:t>
        <a:bodyPr/>
        <a:lstStyle/>
        <a:p>
          <a:endParaRPr lang="es-ES"/>
        </a:p>
      </dgm:t>
    </dgm:pt>
    <dgm:pt modelId="{14E91E4A-BA94-47CC-AC0B-642D8817039C}" type="pres">
      <dgm:prSet presAssocID="{5F5A3977-3BAF-4E12-9F6C-C2A211CA6EB7}" presName="parTrans" presStyleLbl="bgSibTrans2D1" presStyleIdx="3" presStyleCnt="6"/>
      <dgm:spPr/>
      <dgm:t>
        <a:bodyPr/>
        <a:lstStyle/>
        <a:p>
          <a:endParaRPr lang="es-ES"/>
        </a:p>
      </dgm:t>
    </dgm:pt>
    <dgm:pt modelId="{BCD62928-EFAB-4A00-A067-27327C1D7BCE}" type="pres">
      <dgm:prSet presAssocID="{5249C245-FD4F-46B8-A9E8-A65CA9F399F0}" presName="node" presStyleLbl="node1" presStyleIdx="3" presStyleCnt="6" custScaleX="151650" custRadScaleRad="75076" custRadScaleInc="-387474">
        <dgm:presLayoutVars>
          <dgm:bulletEnabled val="1"/>
        </dgm:presLayoutVars>
      </dgm:prSet>
      <dgm:spPr/>
      <dgm:t>
        <a:bodyPr/>
        <a:lstStyle/>
        <a:p>
          <a:endParaRPr lang="es-ES"/>
        </a:p>
      </dgm:t>
    </dgm:pt>
    <dgm:pt modelId="{10A6E9CE-F556-4437-A286-9220B9E40589}" type="pres">
      <dgm:prSet presAssocID="{E08A1F83-7DD7-44C3-86C6-88FCA0C3933D}" presName="parTrans" presStyleLbl="bgSibTrans2D1" presStyleIdx="4" presStyleCnt="6"/>
      <dgm:spPr/>
      <dgm:t>
        <a:bodyPr/>
        <a:lstStyle/>
        <a:p>
          <a:endParaRPr lang="es-ES"/>
        </a:p>
      </dgm:t>
    </dgm:pt>
    <dgm:pt modelId="{6BED0FEE-9A9C-4587-8B3A-A0F37AAE9ABC}" type="pres">
      <dgm:prSet presAssocID="{BB8C64C2-131A-411E-B09D-3804943B1BF9}" presName="node" presStyleLbl="node1" presStyleIdx="4" presStyleCnt="6" custScaleX="165521" custRadScaleRad="67396" custRadScaleInc="460617">
        <dgm:presLayoutVars>
          <dgm:bulletEnabled val="1"/>
        </dgm:presLayoutVars>
      </dgm:prSet>
      <dgm:spPr/>
      <dgm:t>
        <a:bodyPr/>
        <a:lstStyle/>
        <a:p>
          <a:endParaRPr lang="es-ES"/>
        </a:p>
      </dgm:t>
    </dgm:pt>
    <dgm:pt modelId="{E2237260-FA56-4ECB-B291-EA597B841D99}" type="pres">
      <dgm:prSet presAssocID="{5FAEFCD2-8599-430D-B016-2926AC5F5453}" presName="parTrans" presStyleLbl="bgSibTrans2D1" presStyleIdx="5" presStyleCnt="6"/>
      <dgm:spPr/>
      <dgm:t>
        <a:bodyPr/>
        <a:lstStyle/>
        <a:p>
          <a:endParaRPr lang="es-ES"/>
        </a:p>
      </dgm:t>
    </dgm:pt>
    <dgm:pt modelId="{29B64CFA-BB96-4D83-B238-C2535F660ECE}" type="pres">
      <dgm:prSet presAssocID="{F9D4CD09-64C9-4412-A61E-7D2A7AF1231D}" presName="node" presStyleLbl="node1" presStyleIdx="5" presStyleCnt="6" custScaleX="155838" custScaleY="145906" custRadScaleRad="101637" custRadScaleInc="-497566">
        <dgm:presLayoutVars>
          <dgm:bulletEnabled val="1"/>
        </dgm:presLayoutVars>
      </dgm:prSet>
      <dgm:spPr/>
      <dgm:t>
        <a:bodyPr/>
        <a:lstStyle/>
        <a:p>
          <a:endParaRPr lang="es-ES"/>
        </a:p>
      </dgm:t>
    </dgm:pt>
  </dgm:ptLst>
  <dgm:cxnLst>
    <dgm:cxn modelId="{32869C5C-F2B7-4303-871D-5080A13A0746}" type="presOf" srcId="{4D036526-5E50-4012-8C87-9D260816C0AD}" destId="{12A4DFBF-B614-4D0D-8BC1-113FE0F96005}" srcOrd="0" destOrd="0" presId="urn:microsoft.com/office/officeart/2005/8/layout/radial4"/>
    <dgm:cxn modelId="{B2451017-89B3-451F-90DE-02864657A268}" type="presOf" srcId="{022B304F-59D1-41C0-8002-A929DF02DC20}" destId="{50951FFE-72FC-4CC1-B13A-33FE1D008FF6}" srcOrd="0" destOrd="0" presId="urn:microsoft.com/office/officeart/2005/8/layout/radial4"/>
    <dgm:cxn modelId="{2B24D6CA-69D3-4B45-AACA-0402B2073371}" type="presOf" srcId="{5F5A3977-3BAF-4E12-9F6C-C2A211CA6EB7}" destId="{14E91E4A-BA94-47CC-AC0B-642D8817039C}" srcOrd="0" destOrd="0" presId="urn:microsoft.com/office/officeart/2005/8/layout/radial4"/>
    <dgm:cxn modelId="{C76D2B00-FE76-40A0-A4D6-36BD64852F98}" srcId="{022B304F-59D1-41C0-8002-A929DF02DC20}" destId="{BB8C64C2-131A-411E-B09D-3804943B1BF9}" srcOrd="4" destOrd="0" parTransId="{E08A1F83-7DD7-44C3-86C6-88FCA0C3933D}" sibTransId="{EAF6FC4A-16B2-4ED7-BCEC-ED52134539E4}"/>
    <dgm:cxn modelId="{9F0A725E-37A6-46AD-9F38-5A7DBEABE9FD}" type="presOf" srcId="{65DC3560-DF2C-4F31-B625-4A7CA8B37232}" destId="{0FEAC598-2A57-4658-9D93-15556B403645}" srcOrd="0" destOrd="0" presId="urn:microsoft.com/office/officeart/2005/8/layout/radial4"/>
    <dgm:cxn modelId="{E4AD7558-055C-4E73-B037-A061D051D8B8}" type="presOf" srcId="{16F88E2B-68B6-464F-9AA3-B21490C40FAE}" destId="{5B684DA7-471D-441C-9B8A-BA5D67D1BC0A}" srcOrd="0" destOrd="0" presId="urn:microsoft.com/office/officeart/2005/8/layout/radial4"/>
    <dgm:cxn modelId="{C8B64099-A59E-4AF6-A553-D00351985861}" type="presOf" srcId="{5249C245-FD4F-46B8-A9E8-A65CA9F399F0}" destId="{BCD62928-EFAB-4A00-A067-27327C1D7BCE}" srcOrd="0" destOrd="0" presId="urn:microsoft.com/office/officeart/2005/8/layout/radial4"/>
    <dgm:cxn modelId="{06E79881-B515-40A4-9463-E51BF761F2A2}" type="presOf" srcId="{F4B1F251-40F4-43FA-A44B-1D2F0ABF6E98}" destId="{D360D2BB-F473-4ED7-B084-823119FB8095}" srcOrd="0" destOrd="0" presId="urn:microsoft.com/office/officeart/2005/8/layout/radial4"/>
    <dgm:cxn modelId="{00BC74E3-F787-49FF-AEA2-359B09DD98FB}" type="presOf" srcId="{E08A1F83-7DD7-44C3-86C6-88FCA0C3933D}" destId="{10A6E9CE-F556-4437-A286-9220B9E40589}" srcOrd="0" destOrd="0" presId="urn:microsoft.com/office/officeart/2005/8/layout/radial4"/>
    <dgm:cxn modelId="{5751FAF5-9A17-476E-93DB-F8944FD528E0}" srcId="{022B304F-59D1-41C0-8002-A929DF02DC20}" destId="{A0CB8991-B945-4154-A0F5-4E5FA1F6D32D}" srcOrd="1" destOrd="0" parTransId="{32523DE9-7188-409C-B29D-E8AA06BF44A2}" sibTransId="{4D0B0057-2362-4F5C-9CAB-9A2EC384DAB6}"/>
    <dgm:cxn modelId="{FC8F16D8-03C0-4017-9269-0CF3BAE1DB3B}" type="presOf" srcId="{F9D4CD09-64C9-4412-A61E-7D2A7AF1231D}" destId="{29B64CFA-BB96-4D83-B238-C2535F660ECE}" srcOrd="0" destOrd="0" presId="urn:microsoft.com/office/officeart/2005/8/layout/radial4"/>
    <dgm:cxn modelId="{6647FFF5-B7F7-47DB-BB16-7641EAA12825}" srcId="{B07E4B46-B2D4-4628-819E-81DFE1B8D4E1}" destId="{022B304F-59D1-41C0-8002-A929DF02DC20}" srcOrd="0" destOrd="0" parTransId="{AA55EDB2-E118-493C-838B-90FE90C02CDD}" sibTransId="{EEDAAC83-0BC0-463A-87FA-56DB87033F16}"/>
    <dgm:cxn modelId="{2612A1E9-F1F8-45F4-AE16-04D48509B13E}" srcId="{022B304F-59D1-41C0-8002-A929DF02DC20}" destId="{16F88E2B-68B6-464F-9AA3-B21490C40FAE}" srcOrd="0" destOrd="0" parTransId="{65DC3560-DF2C-4F31-B625-4A7CA8B37232}" sibTransId="{861AD82B-8DD8-4B99-A96A-96F1F929A5D0}"/>
    <dgm:cxn modelId="{51CC8855-B340-43E2-8AA4-5BD61A79844E}" srcId="{022B304F-59D1-41C0-8002-A929DF02DC20}" destId="{F9D4CD09-64C9-4412-A61E-7D2A7AF1231D}" srcOrd="5" destOrd="0" parTransId="{5FAEFCD2-8599-430D-B016-2926AC5F5453}" sibTransId="{30182F93-39ED-4B09-9F00-AE53D9EF098D}"/>
    <dgm:cxn modelId="{BD0DD0B5-E27A-419B-809E-7789EE20C8EE}" type="presOf" srcId="{32523DE9-7188-409C-B29D-E8AA06BF44A2}" destId="{F5B97A9F-FED9-460B-B5BF-6A50749DD577}" srcOrd="0" destOrd="0" presId="urn:microsoft.com/office/officeart/2005/8/layout/radial4"/>
    <dgm:cxn modelId="{6BBD4185-DA32-49ED-83EE-D07D4DAE0E75}" srcId="{022B304F-59D1-41C0-8002-A929DF02DC20}" destId="{4D036526-5E50-4012-8C87-9D260816C0AD}" srcOrd="2" destOrd="0" parTransId="{F4B1F251-40F4-43FA-A44B-1D2F0ABF6E98}" sibTransId="{DD80DBA9-D4E2-4CBE-8BF9-F700F3DD6551}"/>
    <dgm:cxn modelId="{4517BCB7-44B0-48B4-BA4D-778CFE35B44D}" type="presOf" srcId="{BB8C64C2-131A-411E-B09D-3804943B1BF9}" destId="{6BED0FEE-9A9C-4587-8B3A-A0F37AAE9ABC}" srcOrd="0" destOrd="0" presId="urn:microsoft.com/office/officeart/2005/8/layout/radial4"/>
    <dgm:cxn modelId="{233FE991-25CE-45C8-8E16-4EDEECA84DA3}" type="presOf" srcId="{B07E4B46-B2D4-4628-819E-81DFE1B8D4E1}" destId="{FE263692-6C79-460C-9DB8-19A762BFFA64}" srcOrd="0" destOrd="0" presId="urn:microsoft.com/office/officeart/2005/8/layout/radial4"/>
    <dgm:cxn modelId="{B178D08F-75EF-4AC5-B148-C209A740686F}" type="presOf" srcId="{5FAEFCD2-8599-430D-B016-2926AC5F5453}" destId="{E2237260-FA56-4ECB-B291-EA597B841D99}" srcOrd="0" destOrd="0" presId="urn:microsoft.com/office/officeart/2005/8/layout/radial4"/>
    <dgm:cxn modelId="{4D67C6D2-B278-4364-A860-ABEE4090DB3A}" type="presOf" srcId="{A0CB8991-B945-4154-A0F5-4E5FA1F6D32D}" destId="{692CB849-82C7-453D-8B8C-6C168E58A008}" srcOrd="0" destOrd="0" presId="urn:microsoft.com/office/officeart/2005/8/layout/radial4"/>
    <dgm:cxn modelId="{63D6DEF8-B26E-496E-96F0-2DDEB79864C1}" srcId="{022B304F-59D1-41C0-8002-A929DF02DC20}" destId="{5249C245-FD4F-46B8-A9E8-A65CA9F399F0}" srcOrd="3" destOrd="0" parTransId="{5F5A3977-3BAF-4E12-9F6C-C2A211CA6EB7}" sibTransId="{2BC1A3DF-1993-4E90-A76C-81FC8EC3D294}"/>
    <dgm:cxn modelId="{D2487877-4884-42D3-80E3-89E48C80C714}" type="presParOf" srcId="{FE263692-6C79-460C-9DB8-19A762BFFA64}" destId="{50951FFE-72FC-4CC1-B13A-33FE1D008FF6}" srcOrd="0" destOrd="0" presId="urn:microsoft.com/office/officeart/2005/8/layout/radial4"/>
    <dgm:cxn modelId="{2CD4FC3C-E78B-4876-B044-CF2C0AB3EE3B}" type="presParOf" srcId="{FE263692-6C79-460C-9DB8-19A762BFFA64}" destId="{0FEAC598-2A57-4658-9D93-15556B403645}" srcOrd="1" destOrd="0" presId="urn:microsoft.com/office/officeart/2005/8/layout/radial4"/>
    <dgm:cxn modelId="{A5D9C6B3-0C11-4163-91F5-FA6DBE8578FC}" type="presParOf" srcId="{FE263692-6C79-460C-9DB8-19A762BFFA64}" destId="{5B684DA7-471D-441C-9B8A-BA5D67D1BC0A}" srcOrd="2" destOrd="0" presId="urn:microsoft.com/office/officeart/2005/8/layout/radial4"/>
    <dgm:cxn modelId="{1EB25BE2-F3F4-4673-9762-F3726D003C49}" type="presParOf" srcId="{FE263692-6C79-460C-9DB8-19A762BFFA64}" destId="{F5B97A9F-FED9-460B-B5BF-6A50749DD577}" srcOrd="3" destOrd="0" presId="urn:microsoft.com/office/officeart/2005/8/layout/radial4"/>
    <dgm:cxn modelId="{CA19A32B-DCE3-4E9B-BAD2-40ED67516332}" type="presParOf" srcId="{FE263692-6C79-460C-9DB8-19A762BFFA64}" destId="{692CB849-82C7-453D-8B8C-6C168E58A008}" srcOrd="4" destOrd="0" presId="urn:microsoft.com/office/officeart/2005/8/layout/radial4"/>
    <dgm:cxn modelId="{5D21026E-77EB-4EE0-A467-FE73B629FBC8}" type="presParOf" srcId="{FE263692-6C79-460C-9DB8-19A762BFFA64}" destId="{D360D2BB-F473-4ED7-B084-823119FB8095}" srcOrd="5" destOrd="0" presId="urn:microsoft.com/office/officeart/2005/8/layout/radial4"/>
    <dgm:cxn modelId="{D98191C5-E937-46F2-B18E-4B6AEB05A92C}" type="presParOf" srcId="{FE263692-6C79-460C-9DB8-19A762BFFA64}" destId="{12A4DFBF-B614-4D0D-8BC1-113FE0F96005}" srcOrd="6" destOrd="0" presId="urn:microsoft.com/office/officeart/2005/8/layout/radial4"/>
    <dgm:cxn modelId="{A17E7098-9E43-4BC3-A14E-8E6FE20163B1}" type="presParOf" srcId="{FE263692-6C79-460C-9DB8-19A762BFFA64}" destId="{14E91E4A-BA94-47CC-AC0B-642D8817039C}" srcOrd="7" destOrd="0" presId="urn:microsoft.com/office/officeart/2005/8/layout/radial4"/>
    <dgm:cxn modelId="{14ACBB0F-A110-441F-8DE2-6435D28B8166}" type="presParOf" srcId="{FE263692-6C79-460C-9DB8-19A762BFFA64}" destId="{BCD62928-EFAB-4A00-A067-27327C1D7BCE}" srcOrd="8" destOrd="0" presId="urn:microsoft.com/office/officeart/2005/8/layout/radial4"/>
    <dgm:cxn modelId="{D6752976-B028-4296-9084-83437CA9F363}" type="presParOf" srcId="{FE263692-6C79-460C-9DB8-19A762BFFA64}" destId="{10A6E9CE-F556-4437-A286-9220B9E40589}" srcOrd="9" destOrd="0" presId="urn:microsoft.com/office/officeart/2005/8/layout/radial4"/>
    <dgm:cxn modelId="{F977D61B-9D49-4D61-B20F-396710B8442A}" type="presParOf" srcId="{FE263692-6C79-460C-9DB8-19A762BFFA64}" destId="{6BED0FEE-9A9C-4587-8B3A-A0F37AAE9ABC}" srcOrd="10" destOrd="0" presId="urn:microsoft.com/office/officeart/2005/8/layout/radial4"/>
    <dgm:cxn modelId="{81F2483D-AC10-4F68-B6D3-BB8C8972E5E9}" type="presParOf" srcId="{FE263692-6C79-460C-9DB8-19A762BFFA64}" destId="{E2237260-FA56-4ECB-B291-EA597B841D99}" srcOrd="11" destOrd="0" presId="urn:microsoft.com/office/officeart/2005/8/layout/radial4"/>
    <dgm:cxn modelId="{43E325E5-4267-4021-866F-28DD5FBED7E5}" type="presParOf" srcId="{FE263692-6C79-460C-9DB8-19A762BFFA64}" destId="{29B64CFA-BB96-4D83-B238-C2535F660ECE}"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081016-DC32-4187-BE01-B380C1B01FA4}" type="doc">
      <dgm:prSet loTypeId="urn:microsoft.com/office/officeart/2005/8/layout/hProcess4" loCatId="process" qsTypeId="urn:microsoft.com/office/officeart/2005/8/quickstyle/simple1" qsCatId="simple" csTypeId="urn:microsoft.com/office/officeart/2005/8/colors/accent2_3" csCatId="accent2" phldr="1"/>
      <dgm:spPr/>
      <dgm:t>
        <a:bodyPr/>
        <a:lstStyle/>
        <a:p>
          <a:endParaRPr lang="es-ES"/>
        </a:p>
      </dgm:t>
    </dgm:pt>
    <dgm:pt modelId="{081759AA-AD94-4C45-9630-C72DB5D7E96F}">
      <dgm:prSet phldrT="[Texto]"/>
      <dgm:spPr/>
      <dgm:t>
        <a:bodyPr/>
        <a:lstStyle/>
        <a:p>
          <a:r>
            <a:rPr lang="es-ES" dirty="0" smtClean="0"/>
            <a:t>Periodo </a:t>
          </a:r>
          <a:br>
            <a:rPr lang="es-ES" dirty="0" smtClean="0"/>
          </a:br>
          <a:r>
            <a:rPr lang="es-ES" dirty="0" smtClean="0"/>
            <a:t>Pre-patencia </a:t>
          </a:r>
          <a:endParaRPr lang="es-ES" dirty="0"/>
        </a:p>
      </dgm:t>
    </dgm:pt>
    <dgm:pt modelId="{F09D6A81-AC89-44EA-BA3B-8BE1955E2C7E}" type="parTrans" cxnId="{6124048D-05D5-47D1-B205-A9C994CC613B}">
      <dgm:prSet/>
      <dgm:spPr/>
      <dgm:t>
        <a:bodyPr/>
        <a:lstStyle/>
        <a:p>
          <a:endParaRPr lang="es-ES"/>
        </a:p>
      </dgm:t>
    </dgm:pt>
    <dgm:pt modelId="{FF439D37-99CF-4AC2-A531-7674CB250210}" type="sibTrans" cxnId="{6124048D-05D5-47D1-B205-A9C994CC613B}">
      <dgm:prSet/>
      <dgm:spPr/>
      <dgm:t>
        <a:bodyPr/>
        <a:lstStyle/>
        <a:p>
          <a:endParaRPr lang="es-ES"/>
        </a:p>
      </dgm:t>
    </dgm:pt>
    <dgm:pt modelId="{C00955A6-460B-4D16-AA6C-0F3F39258295}">
      <dgm:prSet phldrT="[Texto]"/>
      <dgm:spPr/>
      <dgm:t>
        <a:bodyPr/>
        <a:lstStyle/>
        <a:p>
          <a:r>
            <a:rPr lang="es-ES" dirty="0" smtClean="0"/>
            <a:t>No presenta clínica </a:t>
          </a:r>
          <a:endParaRPr lang="es-ES" dirty="0"/>
        </a:p>
      </dgm:t>
    </dgm:pt>
    <dgm:pt modelId="{65888B95-B0F7-4257-9628-7D5C94EF31C0}" type="parTrans" cxnId="{73C7263E-A656-427F-AE7C-266E71384643}">
      <dgm:prSet/>
      <dgm:spPr/>
      <dgm:t>
        <a:bodyPr/>
        <a:lstStyle/>
        <a:p>
          <a:endParaRPr lang="es-ES"/>
        </a:p>
      </dgm:t>
    </dgm:pt>
    <dgm:pt modelId="{6E72F7B1-A3E6-49DA-BC3C-11138CB72447}" type="sibTrans" cxnId="{73C7263E-A656-427F-AE7C-266E71384643}">
      <dgm:prSet/>
      <dgm:spPr/>
      <dgm:t>
        <a:bodyPr/>
        <a:lstStyle/>
        <a:p>
          <a:endParaRPr lang="es-ES"/>
        </a:p>
      </dgm:t>
    </dgm:pt>
    <dgm:pt modelId="{5D3F43F9-7A16-4AEE-A1BF-4B53BE796E91}">
      <dgm:prSet phldrT="[Texto]"/>
      <dgm:spPr/>
      <dgm:t>
        <a:bodyPr/>
        <a:lstStyle/>
        <a:p>
          <a:endParaRPr lang="es-ES" dirty="0"/>
        </a:p>
      </dgm:t>
    </dgm:pt>
    <dgm:pt modelId="{CE4AD44F-48FF-4900-92AA-5B1477C18A68}" type="parTrans" cxnId="{A3A34068-B53B-4466-BFA1-BE565F9A6A29}">
      <dgm:prSet/>
      <dgm:spPr/>
      <dgm:t>
        <a:bodyPr/>
        <a:lstStyle/>
        <a:p>
          <a:endParaRPr lang="es-ES"/>
        </a:p>
      </dgm:t>
    </dgm:pt>
    <dgm:pt modelId="{63157B03-B27B-437B-BF42-553F47A4B2DE}" type="sibTrans" cxnId="{A3A34068-B53B-4466-BFA1-BE565F9A6A29}">
      <dgm:prSet/>
      <dgm:spPr/>
      <dgm:t>
        <a:bodyPr/>
        <a:lstStyle/>
        <a:p>
          <a:endParaRPr lang="es-ES"/>
        </a:p>
      </dgm:t>
    </dgm:pt>
    <dgm:pt modelId="{2CB6D807-E6D3-46D3-AA61-605A83410330}">
      <dgm:prSet phldrT="[Texto]"/>
      <dgm:spPr/>
      <dgm:t>
        <a:bodyPr/>
        <a:lstStyle/>
        <a:p>
          <a:r>
            <a:rPr lang="es-ES" dirty="0" smtClean="0"/>
            <a:t>Periodo agudo</a:t>
          </a:r>
          <a:endParaRPr lang="es-ES" dirty="0"/>
        </a:p>
      </dgm:t>
    </dgm:pt>
    <dgm:pt modelId="{82E442EE-57A3-451F-812B-393D3E18428A}" type="parTrans" cxnId="{7BC1F1BD-D1A1-4A43-B523-6E95963C9E91}">
      <dgm:prSet/>
      <dgm:spPr/>
      <dgm:t>
        <a:bodyPr/>
        <a:lstStyle/>
        <a:p>
          <a:endParaRPr lang="es-ES"/>
        </a:p>
      </dgm:t>
    </dgm:pt>
    <dgm:pt modelId="{D23C0FC4-68B0-42CC-B455-3B92BFC3E353}" type="sibTrans" cxnId="{7BC1F1BD-D1A1-4A43-B523-6E95963C9E91}">
      <dgm:prSet/>
      <dgm:spPr/>
      <dgm:t>
        <a:bodyPr/>
        <a:lstStyle/>
        <a:p>
          <a:endParaRPr lang="es-ES"/>
        </a:p>
      </dgm:t>
    </dgm:pt>
    <dgm:pt modelId="{E46A3AFF-FC67-4B01-904B-AB9472A8BE08}">
      <dgm:prSet phldrT="[Texto]"/>
      <dgm:spPr/>
      <dgm:t>
        <a:bodyPr/>
        <a:lstStyle/>
        <a:p>
          <a:r>
            <a:rPr lang="es-ES" dirty="0" smtClean="0"/>
            <a:t>Incremento</a:t>
          </a:r>
          <a:br>
            <a:rPr lang="es-ES" dirty="0" smtClean="0"/>
          </a:br>
          <a:r>
            <a:rPr lang="es-ES" dirty="0" smtClean="0"/>
            <a:t>de temperatura</a:t>
          </a:r>
          <a:endParaRPr lang="es-ES" dirty="0"/>
        </a:p>
      </dgm:t>
    </dgm:pt>
    <dgm:pt modelId="{676D240B-2A54-4A52-8484-60CC938373F1}" type="parTrans" cxnId="{296B0024-C71C-4EB0-9473-EF707AD253FF}">
      <dgm:prSet/>
      <dgm:spPr/>
      <dgm:t>
        <a:bodyPr/>
        <a:lstStyle/>
        <a:p>
          <a:endParaRPr lang="es-ES"/>
        </a:p>
      </dgm:t>
    </dgm:pt>
    <dgm:pt modelId="{27439092-9A13-4267-84EA-F0632ED5B34A}" type="sibTrans" cxnId="{296B0024-C71C-4EB0-9473-EF707AD253FF}">
      <dgm:prSet/>
      <dgm:spPr/>
      <dgm:t>
        <a:bodyPr/>
        <a:lstStyle/>
        <a:p>
          <a:endParaRPr lang="es-ES"/>
        </a:p>
      </dgm:t>
    </dgm:pt>
    <dgm:pt modelId="{CE473CC1-1881-41E8-B67A-428F86A79E75}">
      <dgm:prSet phldrT="[Texto]"/>
      <dgm:spPr/>
      <dgm:t>
        <a:bodyPr/>
        <a:lstStyle/>
        <a:p>
          <a:r>
            <a:rPr lang="es-ES" dirty="0" smtClean="0"/>
            <a:t>Anemia de severo a moderado </a:t>
          </a:r>
          <a:endParaRPr lang="es-ES" dirty="0"/>
        </a:p>
      </dgm:t>
    </dgm:pt>
    <dgm:pt modelId="{48150363-C08E-4F7F-8F19-3605F6DEE896}" type="parTrans" cxnId="{6DD8BEE6-56E0-465F-B60C-0FA652CF2F13}">
      <dgm:prSet/>
      <dgm:spPr/>
      <dgm:t>
        <a:bodyPr/>
        <a:lstStyle/>
        <a:p>
          <a:endParaRPr lang="es-ES"/>
        </a:p>
      </dgm:t>
    </dgm:pt>
    <dgm:pt modelId="{3712D9CB-D0D6-4089-AD99-ACDA1C4E2DB7}" type="sibTrans" cxnId="{6DD8BEE6-56E0-465F-B60C-0FA652CF2F13}">
      <dgm:prSet/>
      <dgm:spPr/>
      <dgm:t>
        <a:bodyPr/>
        <a:lstStyle/>
        <a:p>
          <a:endParaRPr lang="es-ES"/>
        </a:p>
      </dgm:t>
    </dgm:pt>
    <dgm:pt modelId="{63F41EE0-A3B8-41B6-B2E4-628B5F17BFCD}">
      <dgm:prSet phldrT="[Texto]"/>
      <dgm:spPr/>
      <dgm:t>
        <a:bodyPr/>
        <a:lstStyle/>
        <a:p>
          <a:r>
            <a:rPr lang="es-ES" dirty="0" smtClean="0"/>
            <a:t>Periodo crónico </a:t>
          </a:r>
          <a:endParaRPr lang="es-ES" dirty="0"/>
        </a:p>
      </dgm:t>
    </dgm:pt>
    <dgm:pt modelId="{0D980B10-F875-491A-A36C-C0010B758329}" type="parTrans" cxnId="{D86555A3-2B8F-44D9-A72E-FB1CE4ABCFC0}">
      <dgm:prSet/>
      <dgm:spPr/>
      <dgm:t>
        <a:bodyPr/>
        <a:lstStyle/>
        <a:p>
          <a:endParaRPr lang="es-ES"/>
        </a:p>
      </dgm:t>
    </dgm:pt>
    <dgm:pt modelId="{E242CBE9-43CF-409E-B68F-8CF169F4D5B5}" type="sibTrans" cxnId="{D86555A3-2B8F-44D9-A72E-FB1CE4ABCFC0}">
      <dgm:prSet/>
      <dgm:spPr/>
      <dgm:t>
        <a:bodyPr/>
        <a:lstStyle/>
        <a:p>
          <a:endParaRPr lang="es-ES"/>
        </a:p>
      </dgm:t>
    </dgm:pt>
    <dgm:pt modelId="{9CB4A332-5AB2-4A0C-9E1E-FCC3E5F9D69A}">
      <dgm:prSet phldrT="[Texto]" custT="1"/>
      <dgm:spPr/>
      <dgm:t>
        <a:bodyPr/>
        <a:lstStyle/>
        <a:p>
          <a:r>
            <a:rPr lang="es-ES" sz="1400" dirty="0" smtClean="0"/>
            <a:t> Los parámetros de sangre se reestablecen</a:t>
          </a:r>
          <a:endParaRPr lang="es-ES" sz="1400" dirty="0"/>
        </a:p>
      </dgm:t>
    </dgm:pt>
    <dgm:pt modelId="{17471E7E-8F4A-4972-BB17-B627845D260A}" type="parTrans" cxnId="{CC873709-CD4F-4B23-8FFC-5AA41DDCB7C6}">
      <dgm:prSet/>
      <dgm:spPr/>
      <dgm:t>
        <a:bodyPr/>
        <a:lstStyle/>
        <a:p>
          <a:endParaRPr lang="es-ES"/>
        </a:p>
      </dgm:t>
    </dgm:pt>
    <dgm:pt modelId="{F5B9684C-6FCA-454A-B8C8-F39EEAAC1B52}" type="sibTrans" cxnId="{CC873709-CD4F-4B23-8FFC-5AA41DDCB7C6}">
      <dgm:prSet/>
      <dgm:spPr/>
      <dgm:t>
        <a:bodyPr/>
        <a:lstStyle/>
        <a:p>
          <a:endParaRPr lang="es-ES"/>
        </a:p>
      </dgm:t>
    </dgm:pt>
    <dgm:pt modelId="{CDAF3A52-78F6-4CE1-80D4-DB430C6ED34F}">
      <dgm:prSet phldrT="[Texto]"/>
      <dgm:spPr/>
      <dgm:t>
        <a:bodyPr/>
        <a:lstStyle/>
        <a:p>
          <a:r>
            <a:rPr lang="es-ES" dirty="0" smtClean="0"/>
            <a:t>Mortalidad es del 3-50%</a:t>
          </a:r>
          <a:endParaRPr lang="es-ES" dirty="0"/>
        </a:p>
      </dgm:t>
    </dgm:pt>
    <dgm:pt modelId="{CED87ABA-ED60-4ABC-8B47-3DAE8C7D121A}" type="parTrans" cxnId="{2178BF67-205E-4AC7-BD92-013D766E2498}">
      <dgm:prSet/>
      <dgm:spPr/>
      <dgm:t>
        <a:bodyPr/>
        <a:lstStyle/>
        <a:p>
          <a:endParaRPr lang="es-ES"/>
        </a:p>
      </dgm:t>
    </dgm:pt>
    <dgm:pt modelId="{3D1202DC-2296-4BCC-BD69-CF1D41E9E1CA}" type="sibTrans" cxnId="{2178BF67-205E-4AC7-BD92-013D766E2498}">
      <dgm:prSet/>
      <dgm:spPr/>
      <dgm:t>
        <a:bodyPr/>
        <a:lstStyle/>
        <a:p>
          <a:endParaRPr lang="es-ES"/>
        </a:p>
      </dgm:t>
    </dgm:pt>
    <dgm:pt modelId="{5646F69D-3995-4FD4-8DAF-1C72DFB5126A}">
      <dgm:prSet phldrT="[Texto]"/>
      <dgm:spPr/>
      <dgm:t>
        <a:bodyPr/>
        <a:lstStyle/>
        <a:p>
          <a:r>
            <a:rPr lang="es-ES" dirty="0" smtClean="0"/>
            <a:t>Problemas en el sistema y capacidad reproductiva</a:t>
          </a:r>
          <a:endParaRPr lang="es-ES" dirty="0"/>
        </a:p>
      </dgm:t>
    </dgm:pt>
    <dgm:pt modelId="{B02A05F0-0A5C-4E78-B88A-4554420E39AA}" type="parTrans" cxnId="{DBB9A7A6-F9D4-4C7E-A656-33838DE03FE5}">
      <dgm:prSet/>
      <dgm:spPr/>
      <dgm:t>
        <a:bodyPr/>
        <a:lstStyle/>
        <a:p>
          <a:endParaRPr lang="es-ES"/>
        </a:p>
      </dgm:t>
    </dgm:pt>
    <dgm:pt modelId="{14E16422-1AAD-446E-AC86-51998E8C2652}" type="sibTrans" cxnId="{DBB9A7A6-F9D4-4C7E-A656-33838DE03FE5}">
      <dgm:prSet/>
      <dgm:spPr/>
      <dgm:t>
        <a:bodyPr/>
        <a:lstStyle/>
        <a:p>
          <a:endParaRPr lang="es-ES"/>
        </a:p>
      </dgm:t>
    </dgm:pt>
    <dgm:pt modelId="{64537C81-08EB-4BC1-8B85-5405AD550137}">
      <dgm:prSet phldrT="[Texto]" custT="1"/>
      <dgm:spPr/>
      <dgm:t>
        <a:bodyPr/>
        <a:lstStyle/>
        <a:p>
          <a:r>
            <a:rPr lang="es-ES" sz="1400" dirty="0" smtClean="0"/>
            <a:t>Asintomáticos </a:t>
          </a:r>
          <a:endParaRPr lang="es-ES" sz="1400" dirty="0"/>
        </a:p>
      </dgm:t>
    </dgm:pt>
    <dgm:pt modelId="{38F9C644-7BA8-4120-8D44-CD52BF8BD422}" type="parTrans" cxnId="{D6619303-2F74-4F0F-9046-731D7829BE5B}">
      <dgm:prSet/>
      <dgm:spPr/>
      <dgm:t>
        <a:bodyPr/>
        <a:lstStyle/>
        <a:p>
          <a:endParaRPr lang="es-ES"/>
        </a:p>
      </dgm:t>
    </dgm:pt>
    <dgm:pt modelId="{31332491-5014-4D71-A9E0-B93293D458E5}" type="sibTrans" cxnId="{D6619303-2F74-4F0F-9046-731D7829BE5B}">
      <dgm:prSet/>
      <dgm:spPr/>
      <dgm:t>
        <a:bodyPr/>
        <a:lstStyle/>
        <a:p>
          <a:endParaRPr lang="es-ES"/>
        </a:p>
      </dgm:t>
    </dgm:pt>
    <dgm:pt modelId="{FB7A9088-FA36-459F-A894-EB1A615B7AD2}">
      <dgm:prSet phldrT="[Texto]"/>
      <dgm:spPr/>
      <dgm:t>
        <a:bodyPr/>
        <a:lstStyle/>
        <a:p>
          <a:endParaRPr lang="es-ES" sz="1100" dirty="0"/>
        </a:p>
      </dgm:t>
    </dgm:pt>
    <dgm:pt modelId="{7BC5B3AA-44A0-4BB7-A1AF-34666D2F8C87}" type="parTrans" cxnId="{F50C3981-F039-4597-9C7E-1A9726DAE6A8}">
      <dgm:prSet/>
      <dgm:spPr/>
      <dgm:t>
        <a:bodyPr/>
        <a:lstStyle/>
        <a:p>
          <a:endParaRPr lang="es-ES"/>
        </a:p>
      </dgm:t>
    </dgm:pt>
    <dgm:pt modelId="{AAF92266-4586-49D7-87D9-A6F958AED8CA}" type="sibTrans" cxnId="{F50C3981-F039-4597-9C7E-1A9726DAE6A8}">
      <dgm:prSet/>
      <dgm:spPr/>
      <dgm:t>
        <a:bodyPr/>
        <a:lstStyle/>
        <a:p>
          <a:endParaRPr lang="es-ES"/>
        </a:p>
      </dgm:t>
    </dgm:pt>
    <dgm:pt modelId="{49D18A87-CF05-43A3-988B-9647B340CEB4}">
      <dgm:prSet phldrT="[Texto]"/>
      <dgm:spPr/>
      <dgm:t>
        <a:bodyPr/>
        <a:lstStyle/>
        <a:p>
          <a:endParaRPr lang="es-ES" sz="1100" dirty="0"/>
        </a:p>
      </dgm:t>
    </dgm:pt>
    <dgm:pt modelId="{85865548-9FCA-41E2-A5FA-382356536336}" type="parTrans" cxnId="{0C35D584-7B1F-4CF5-9013-AF2D7E6F86EF}">
      <dgm:prSet/>
      <dgm:spPr/>
      <dgm:t>
        <a:bodyPr/>
        <a:lstStyle/>
        <a:p>
          <a:endParaRPr lang="es-ES"/>
        </a:p>
      </dgm:t>
    </dgm:pt>
    <dgm:pt modelId="{8105500D-898F-4EF6-82D6-FB7C4AB887C6}" type="sibTrans" cxnId="{0C35D584-7B1F-4CF5-9013-AF2D7E6F86EF}">
      <dgm:prSet/>
      <dgm:spPr/>
      <dgm:t>
        <a:bodyPr/>
        <a:lstStyle/>
        <a:p>
          <a:endParaRPr lang="es-ES"/>
        </a:p>
      </dgm:t>
    </dgm:pt>
    <dgm:pt modelId="{1C4FAAAC-321E-4434-9674-9A90DB26609B}">
      <dgm:prSet phldrT="[Texto]"/>
      <dgm:spPr/>
      <dgm:t>
        <a:bodyPr/>
        <a:lstStyle/>
        <a:p>
          <a:r>
            <a:rPr lang="es-ES" dirty="0" smtClean="0"/>
            <a:t>2 a 10 días</a:t>
          </a:r>
          <a:endParaRPr lang="es-ES" dirty="0"/>
        </a:p>
      </dgm:t>
    </dgm:pt>
    <dgm:pt modelId="{53D69DEC-AF67-4486-B3D4-07EC0B4B0923}" type="parTrans" cxnId="{6908C960-2ACE-489A-B788-AE9681EE88D7}">
      <dgm:prSet/>
      <dgm:spPr/>
      <dgm:t>
        <a:bodyPr/>
        <a:lstStyle/>
        <a:p>
          <a:endParaRPr lang="es-ES"/>
        </a:p>
      </dgm:t>
    </dgm:pt>
    <dgm:pt modelId="{5FFC3B58-2A4F-4C94-A424-E61EDCA9D4C9}" type="sibTrans" cxnId="{6908C960-2ACE-489A-B788-AE9681EE88D7}">
      <dgm:prSet/>
      <dgm:spPr/>
      <dgm:t>
        <a:bodyPr/>
        <a:lstStyle/>
        <a:p>
          <a:endParaRPr lang="es-ES"/>
        </a:p>
      </dgm:t>
    </dgm:pt>
    <dgm:pt modelId="{0D4C5C2C-1818-4B4C-A19C-31AAB9F5AEC0}" type="pres">
      <dgm:prSet presAssocID="{BC081016-DC32-4187-BE01-B380C1B01FA4}" presName="Name0" presStyleCnt="0">
        <dgm:presLayoutVars>
          <dgm:dir/>
          <dgm:animLvl val="lvl"/>
          <dgm:resizeHandles val="exact"/>
        </dgm:presLayoutVars>
      </dgm:prSet>
      <dgm:spPr/>
      <dgm:t>
        <a:bodyPr/>
        <a:lstStyle/>
        <a:p>
          <a:endParaRPr lang="es-ES"/>
        </a:p>
      </dgm:t>
    </dgm:pt>
    <dgm:pt modelId="{56C06330-FB51-4C83-B347-4ED6D61881A7}" type="pres">
      <dgm:prSet presAssocID="{BC081016-DC32-4187-BE01-B380C1B01FA4}" presName="tSp" presStyleCnt="0"/>
      <dgm:spPr/>
    </dgm:pt>
    <dgm:pt modelId="{D1C4E1D1-A463-46A0-AA92-949968E42060}" type="pres">
      <dgm:prSet presAssocID="{BC081016-DC32-4187-BE01-B380C1B01FA4}" presName="bSp" presStyleCnt="0"/>
      <dgm:spPr/>
    </dgm:pt>
    <dgm:pt modelId="{9A5BA6FB-047D-4C96-A5AA-FD5CB458E1E3}" type="pres">
      <dgm:prSet presAssocID="{BC081016-DC32-4187-BE01-B380C1B01FA4}" presName="process" presStyleCnt="0"/>
      <dgm:spPr/>
    </dgm:pt>
    <dgm:pt modelId="{01E0282D-5AAD-4D1C-80A0-A48EE4502257}" type="pres">
      <dgm:prSet presAssocID="{081759AA-AD94-4C45-9630-C72DB5D7E96F}" presName="composite1" presStyleCnt="0"/>
      <dgm:spPr/>
    </dgm:pt>
    <dgm:pt modelId="{CC8118FA-4947-44F8-8570-25DE46EFD9A7}" type="pres">
      <dgm:prSet presAssocID="{081759AA-AD94-4C45-9630-C72DB5D7E96F}" presName="dummyNode1" presStyleLbl="node1" presStyleIdx="0" presStyleCnt="3"/>
      <dgm:spPr/>
    </dgm:pt>
    <dgm:pt modelId="{9F4FC029-9901-4B6E-B2B5-B29A42140372}" type="pres">
      <dgm:prSet presAssocID="{081759AA-AD94-4C45-9630-C72DB5D7E96F}" presName="childNode1" presStyleLbl="bgAcc1" presStyleIdx="0" presStyleCnt="3" custScaleY="63194" custLinFactNeighborX="-17046" custLinFactNeighborY="435">
        <dgm:presLayoutVars>
          <dgm:bulletEnabled val="1"/>
        </dgm:presLayoutVars>
      </dgm:prSet>
      <dgm:spPr/>
      <dgm:t>
        <a:bodyPr/>
        <a:lstStyle/>
        <a:p>
          <a:endParaRPr lang="es-ES"/>
        </a:p>
      </dgm:t>
    </dgm:pt>
    <dgm:pt modelId="{5E86EF99-EF55-4A94-9B0F-D462F891DB86}" type="pres">
      <dgm:prSet presAssocID="{081759AA-AD94-4C45-9630-C72DB5D7E96F}" presName="childNode1tx" presStyleLbl="bgAcc1" presStyleIdx="0" presStyleCnt="3">
        <dgm:presLayoutVars>
          <dgm:bulletEnabled val="1"/>
        </dgm:presLayoutVars>
      </dgm:prSet>
      <dgm:spPr/>
      <dgm:t>
        <a:bodyPr/>
        <a:lstStyle/>
        <a:p>
          <a:endParaRPr lang="es-ES"/>
        </a:p>
      </dgm:t>
    </dgm:pt>
    <dgm:pt modelId="{26B6A307-4BEE-47C4-8729-8027687C4902}" type="pres">
      <dgm:prSet presAssocID="{081759AA-AD94-4C45-9630-C72DB5D7E96F}" presName="parentNode1" presStyleLbl="node1" presStyleIdx="0" presStyleCnt="3" custLinFactNeighborX="-22389" custLinFactNeighborY="-34192">
        <dgm:presLayoutVars>
          <dgm:chMax val="1"/>
          <dgm:bulletEnabled val="1"/>
        </dgm:presLayoutVars>
      </dgm:prSet>
      <dgm:spPr/>
      <dgm:t>
        <a:bodyPr/>
        <a:lstStyle/>
        <a:p>
          <a:endParaRPr lang="es-ES"/>
        </a:p>
      </dgm:t>
    </dgm:pt>
    <dgm:pt modelId="{9F28DE54-E3A5-490D-B255-BD8506B19944}" type="pres">
      <dgm:prSet presAssocID="{081759AA-AD94-4C45-9630-C72DB5D7E96F}" presName="connSite1" presStyleCnt="0"/>
      <dgm:spPr/>
    </dgm:pt>
    <dgm:pt modelId="{A7F9B2D7-0643-4045-934A-A04669F15446}" type="pres">
      <dgm:prSet presAssocID="{FF439D37-99CF-4AC2-A531-7674CB250210}" presName="Name9" presStyleLbl="sibTrans2D1" presStyleIdx="0" presStyleCnt="2" custAng="21387827" custLinFactNeighborX="311" custLinFactNeighborY="-8418"/>
      <dgm:spPr/>
      <dgm:t>
        <a:bodyPr/>
        <a:lstStyle/>
        <a:p>
          <a:endParaRPr lang="es-ES"/>
        </a:p>
      </dgm:t>
    </dgm:pt>
    <dgm:pt modelId="{95DAFF58-07D5-479A-B4B8-86BD5AB36AD5}" type="pres">
      <dgm:prSet presAssocID="{2CB6D807-E6D3-46D3-AA61-605A83410330}" presName="composite2" presStyleCnt="0"/>
      <dgm:spPr/>
    </dgm:pt>
    <dgm:pt modelId="{07FB1822-2769-4363-9C00-29FEDB8D7A1A}" type="pres">
      <dgm:prSet presAssocID="{2CB6D807-E6D3-46D3-AA61-605A83410330}" presName="dummyNode2" presStyleLbl="node1" presStyleIdx="0" presStyleCnt="3"/>
      <dgm:spPr/>
    </dgm:pt>
    <dgm:pt modelId="{2CA96955-F9C2-467F-812E-DA62F85A04AA}" type="pres">
      <dgm:prSet presAssocID="{2CB6D807-E6D3-46D3-AA61-605A83410330}" presName="childNode2" presStyleLbl="bgAcc1" presStyleIdx="1" presStyleCnt="3" custScaleX="112131" custScaleY="124958" custLinFactNeighborX="-26342" custLinFactNeighborY="9363">
        <dgm:presLayoutVars>
          <dgm:bulletEnabled val="1"/>
        </dgm:presLayoutVars>
      </dgm:prSet>
      <dgm:spPr/>
      <dgm:t>
        <a:bodyPr/>
        <a:lstStyle/>
        <a:p>
          <a:endParaRPr lang="es-ES"/>
        </a:p>
      </dgm:t>
    </dgm:pt>
    <dgm:pt modelId="{168EB1C8-75C9-4C53-9E1D-5964DE861DD1}" type="pres">
      <dgm:prSet presAssocID="{2CB6D807-E6D3-46D3-AA61-605A83410330}" presName="childNode2tx" presStyleLbl="bgAcc1" presStyleIdx="1" presStyleCnt="3">
        <dgm:presLayoutVars>
          <dgm:bulletEnabled val="1"/>
        </dgm:presLayoutVars>
      </dgm:prSet>
      <dgm:spPr/>
      <dgm:t>
        <a:bodyPr/>
        <a:lstStyle/>
        <a:p>
          <a:endParaRPr lang="es-ES"/>
        </a:p>
      </dgm:t>
    </dgm:pt>
    <dgm:pt modelId="{1A5F9419-8F26-4C5D-B4E1-5B3A967CB837}" type="pres">
      <dgm:prSet presAssocID="{2CB6D807-E6D3-46D3-AA61-605A83410330}" presName="parentNode2" presStyleLbl="node1" presStyleIdx="1" presStyleCnt="3" custLinFactNeighborX="5994" custLinFactNeighborY="18024">
        <dgm:presLayoutVars>
          <dgm:chMax val="0"/>
          <dgm:bulletEnabled val="1"/>
        </dgm:presLayoutVars>
      </dgm:prSet>
      <dgm:spPr/>
      <dgm:t>
        <a:bodyPr/>
        <a:lstStyle/>
        <a:p>
          <a:endParaRPr lang="es-ES"/>
        </a:p>
      </dgm:t>
    </dgm:pt>
    <dgm:pt modelId="{E7322E04-215D-4B00-BFB8-AB2BD7407717}" type="pres">
      <dgm:prSet presAssocID="{2CB6D807-E6D3-46D3-AA61-605A83410330}" presName="connSite2" presStyleCnt="0"/>
      <dgm:spPr/>
    </dgm:pt>
    <dgm:pt modelId="{3E05BD75-8F93-4830-AEDD-DB083EB5A96F}" type="pres">
      <dgm:prSet presAssocID="{D23C0FC4-68B0-42CC-B455-3B92BFC3E353}" presName="Name18" presStyleLbl="sibTrans2D1" presStyleIdx="1" presStyleCnt="2" custLinFactNeighborX="-11569" custLinFactNeighborY="10284"/>
      <dgm:spPr/>
      <dgm:t>
        <a:bodyPr/>
        <a:lstStyle/>
        <a:p>
          <a:endParaRPr lang="es-ES"/>
        </a:p>
      </dgm:t>
    </dgm:pt>
    <dgm:pt modelId="{D05D767E-BA99-4F5D-A189-DD950DCCEB13}" type="pres">
      <dgm:prSet presAssocID="{63F41EE0-A3B8-41B6-B2E4-628B5F17BFCD}" presName="composite1" presStyleCnt="0"/>
      <dgm:spPr/>
    </dgm:pt>
    <dgm:pt modelId="{3D502866-64AF-4D68-A815-43DA9A284F1C}" type="pres">
      <dgm:prSet presAssocID="{63F41EE0-A3B8-41B6-B2E4-628B5F17BFCD}" presName="dummyNode1" presStyleLbl="node1" presStyleIdx="1" presStyleCnt="3"/>
      <dgm:spPr/>
    </dgm:pt>
    <dgm:pt modelId="{5053D2AE-C072-49C5-82CF-3AAE711EFD84}" type="pres">
      <dgm:prSet presAssocID="{63F41EE0-A3B8-41B6-B2E4-628B5F17BFCD}" presName="childNode1" presStyleLbl="bgAcc1" presStyleIdx="2" presStyleCnt="3" custLinFactNeighborX="-12398" custLinFactNeighborY="-32246">
        <dgm:presLayoutVars>
          <dgm:bulletEnabled val="1"/>
        </dgm:presLayoutVars>
      </dgm:prSet>
      <dgm:spPr/>
      <dgm:t>
        <a:bodyPr/>
        <a:lstStyle/>
        <a:p>
          <a:endParaRPr lang="es-ES"/>
        </a:p>
      </dgm:t>
    </dgm:pt>
    <dgm:pt modelId="{0BC6E702-4F0B-427F-AA4C-BD54BE88814D}" type="pres">
      <dgm:prSet presAssocID="{63F41EE0-A3B8-41B6-B2E4-628B5F17BFCD}" presName="childNode1tx" presStyleLbl="bgAcc1" presStyleIdx="2" presStyleCnt="3">
        <dgm:presLayoutVars>
          <dgm:bulletEnabled val="1"/>
        </dgm:presLayoutVars>
      </dgm:prSet>
      <dgm:spPr/>
      <dgm:t>
        <a:bodyPr/>
        <a:lstStyle/>
        <a:p>
          <a:endParaRPr lang="es-ES"/>
        </a:p>
      </dgm:t>
    </dgm:pt>
    <dgm:pt modelId="{65923690-41B5-4487-B1B6-66F68F97F5FF}" type="pres">
      <dgm:prSet presAssocID="{63F41EE0-A3B8-41B6-B2E4-628B5F17BFCD}" presName="parentNode1" presStyleLbl="node1" presStyleIdx="2" presStyleCnt="3" custLinFactNeighborX="-70968" custLinFactNeighborY="-80525">
        <dgm:presLayoutVars>
          <dgm:chMax val="1"/>
          <dgm:bulletEnabled val="1"/>
        </dgm:presLayoutVars>
      </dgm:prSet>
      <dgm:spPr/>
      <dgm:t>
        <a:bodyPr/>
        <a:lstStyle/>
        <a:p>
          <a:endParaRPr lang="es-ES"/>
        </a:p>
      </dgm:t>
    </dgm:pt>
    <dgm:pt modelId="{F30A887D-169C-4ED6-99E7-A5ADB7128B0A}" type="pres">
      <dgm:prSet presAssocID="{63F41EE0-A3B8-41B6-B2E4-628B5F17BFCD}" presName="connSite1" presStyleCnt="0"/>
      <dgm:spPr/>
    </dgm:pt>
  </dgm:ptLst>
  <dgm:cxnLst>
    <dgm:cxn modelId="{0E925143-E59B-4356-800E-9E8C3297CE79}" type="presOf" srcId="{49D18A87-CF05-43A3-988B-9647B340CEB4}" destId="{0BC6E702-4F0B-427F-AA4C-BD54BE88814D}" srcOrd="1" destOrd="2" presId="urn:microsoft.com/office/officeart/2005/8/layout/hProcess4"/>
    <dgm:cxn modelId="{225BC454-6428-49B2-97E1-184A34FF0C86}" type="presOf" srcId="{081759AA-AD94-4C45-9630-C72DB5D7E96F}" destId="{26B6A307-4BEE-47C4-8729-8027687C4902}" srcOrd="0" destOrd="0" presId="urn:microsoft.com/office/officeart/2005/8/layout/hProcess4"/>
    <dgm:cxn modelId="{A0CECA23-FD66-4544-A1BF-A4158C7D7872}" type="presOf" srcId="{63F41EE0-A3B8-41B6-B2E4-628B5F17BFCD}" destId="{65923690-41B5-4487-B1B6-66F68F97F5FF}" srcOrd="0" destOrd="0" presId="urn:microsoft.com/office/officeart/2005/8/layout/hProcess4"/>
    <dgm:cxn modelId="{1BF7F06D-4B0B-4B34-9F0A-CFE27BF68BD1}" type="presOf" srcId="{2CB6D807-E6D3-46D3-AA61-605A83410330}" destId="{1A5F9419-8F26-4C5D-B4E1-5B3A967CB837}" srcOrd="0" destOrd="0" presId="urn:microsoft.com/office/officeart/2005/8/layout/hProcess4"/>
    <dgm:cxn modelId="{6124048D-05D5-47D1-B205-A9C994CC613B}" srcId="{BC081016-DC32-4187-BE01-B380C1B01FA4}" destId="{081759AA-AD94-4C45-9630-C72DB5D7E96F}" srcOrd="0" destOrd="0" parTransId="{F09D6A81-AC89-44EA-BA3B-8BE1955E2C7E}" sibTransId="{FF439D37-99CF-4AC2-A531-7674CB250210}"/>
    <dgm:cxn modelId="{CC873709-CD4F-4B23-8FFC-5AA41DDCB7C6}" srcId="{63F41EE0-A3B8-41B6-B2E4-628B5F17BFCD}" destId="{9CB4A332-5AB2-4A0C-9E1E-FCC3E5F9D69A}" srcOrd="0" destOrd="0" parTransId="{17471E7E-8F4A-4972-BB17-B627845D260A}" sibTransId="{F5B9684C-6FCA-454A-B8C8-F39EEAAC1B52}"/>
    <dgm:cxn modelId="{80CDC985-1F60-4416-B5CF-658961C8C177}" type="presOf" srcId="{C00955A6-460B-4D16-AA6C-0F3F39258295}" destId="{9F4FC029-9901-4B6E-B2B5-B29A42140372}" srcOrd="0" destOrd="0" presId="urn:microsoft.com/office/officeart/2005/8/layout/hProcess4"/>
    <dgm:cxn modelId="{FBC79EB1-3FB3-4F78-A768-862AC3FD23B4}" type="presOf" srcId="{64537C81-08EB-4BC1-8B85-5405AD550137}" destId="{5053D2AE-C072-49C5-82CF-3AAE711EFD84}" srcOrd="0" destOrd="1" presId="urn:microsoft.com/office/officeart/2005/8/layout/hProcess4"/>
    <dgm:cxn modelId="{7D863A9E-1B5D-43F6-BCD5-6047BEF8473C}" type="presOf" srcId="{5D3F43F9-7A16-4AEE-A1BF-4B53BE796E91}" destId="{5E86EF99-EF55-4A94-9B0F-D462F891DB86}" srcOrd="1" destOrd="2" presId="urn:microsoft.com/office/officeart/2005/8/layout/hProcess4"/>
    <dgm:cxn modelId="{296B0024-C71C-4EB0-9473-EF707AD253FF}" srcId="{2CB6D807-E6D3-46D3-AA61-605A83410330}" destId="{E46A3AFF-FC67-4B01-904B-AB9472A8BE08}" srcOrd="0" destOrd="0" parTransId="{676D240B-2A54-4A52-8484-60CC938373F1}" sibTransId="{27439092-9A13-4267-84EA-F0632ED5B34A}"/>
    <dgm:cxn modelId="{FD7D9637-7814-430D-B951-A234839F8CF8}" type="presOf" srcId="{9CB4A332-5AB2-4A0C-9E1E-FCC3E5F9D69A}" destId="{0BC6E702-4F0B-427F-AA4C-BD54BE88814D}" srcOrd="1" destOrd="0" presId="urn:microsoft.com/office/officeart/2005/8/layout/hProcess4"/>
    <dgm:cxn modelId="{7BDED652-0CF5-45D2-9A44-24557A75B8F8}" type="presOf" srcId="{1C4FAAAC-321E-4434-9674-9A90DB26609B}" destId="{9F4FC029-9901-4B6E-B2B5-B29A42140372}" srcOrd="0" destOrd="1" presId="urn:microsoft.com/office/officeart/2005/8/layout/hProcess4"/>
    <dgm:cxn modelId="{5A9DD617-D9BC-4335-B37E-F6383624A9C7}" type="presOf" srcId="{E46A3AFF-FC67-4B01-904B-AB9472A8BE08}" destId="{168EB1C8-75C9-4C53-9E1D-5964DE861DD1}" srcOrd="1" destOrd="0" presId="urn:microsoft.com/office/officeart/2005/8/layout/hProcess4"/>
    <dgm:cxn modelId="{4E238961-F770-4506-A918-C949ECE09184}" type="presOf" srcId="{E46A3AFF-FC67-4B01-904B-AB9472A8BE08}" destId="{2CA96955-F9C2-467F-812E-DA62F85A04AA}" srcOrd="0" destOrd="0" presId="urn:microsoft.com/office/officeart/2005/8/layout/hProcess4"/>
    <dgm:cxn modelId="{6DD8BEE6-56E0-465F-B60C-0FA652CF2F13}" srcId="{2CB6D807-E6D3-46D3-AA61-605A83410330}" destId="{CE473CC1-1881-41E8-B67A-428F86A79E75}" srcOrd="1" destOrd="0" parTransId="{48150363-C08E-4F7F-8F19-3605F6DEE896}" sibTransId="{3712D9CB-D0D6-4089-AD99-ACDA1C4E2DB7}"/>
    <dgm:cxn modelId="{8942F332-F0F0-4C3C-8613-A11886CADD65}" type="presOf" srcId="{FB7A9088-FA36-459F-A894-EB1A615B7AD2}" destId="{0BC6E702-4F0B-427F-AA4C-BD54BE88814D}" srcOrd="1" destOrd="3" presId="urn:microsoft.com/office/officeart/2005/8/layout/hProcess4"/>
    <dgm:cxn modelId="{1B5C5EFA-5107-4685-8CE2-EB9E4C25A60D}" type="presOf" srcId="{64537C81-08EB-4BC1-8B85-5405AD550137}" destId="{0BC6E702-4F0B-427F-AA4C-BD54BE88814D}" srcOrd="1" destOrd="1" presId="urn:microsoft.com/office/officeart/2005/8/layout/hProcess4"/>
    <dgm:cxn modelId="{0CAF18F9-5F15-45C8-9942-61F4EE09F584}" type="presOf" srcId="{C00955A6-460B-4D16-AA6C-0F3F39258295}" destId="{5E86EF99-EF55-4A94-9B0F-D462F891DB86}" srcOrd="1" destOrd="0" presId="urn:microsoft.com/office/officeart/2005/8/layout/hProcess4"/>
    <dgm:cxn modelId="{7BC1F1BD-D1A1-4A43-B523-6E95963C9E91}" srcId="{BC081016-DC32-4187-BE01-B380C1B01FA4}" destId="{2CB6D807-E6D3-46D3-AA61-605A83410330}" srcOrd="1" destOrd="0" parTransId="{82E442EE-57A3-451F-812B-393D3E18428A}" sibTransId="{D23C0FC4-68B0-42CC-B455-3B92BFC3E353}"/>
    <dgm:cxn modelId="{6908C960-2ACE-489A-B788-AE9681EE88D7}" srcId="{081759AA-AD94-4C45-9630-C72DB5D7E96F}" destId="{1C4FAAAC-321E-4434-9674-9A90DB26609B}" srcOrd="1" destOrd="0" parTransId="{53D69DEC-AF67-4486-B3D4-07EC0B4B0923}" sibTransId="{5FFC3B58-2A4F-4C94-A424-E61EDCA9D4C9}"/>
    <dgm:cxn modelId="{423F4186-65B6-4008-ADE4-A6D5C3CB7F80}" type="presOf" srcId="{5646F69D-3995-4FD4-8DAF-1C72DFB5126A}" destId="{168EB1C8-75C9-4C53-9E1D-5964DE861DD1}" srcOrd="1" destOrd="3" presId="urn:microsoft.com/office/officeart/2005/8/layout/hProcess4"/>
    <dgm:cxn modelId="{9C80E789-CC62-41EC-93D6-B338303BFB70}" type="presOf" srcId="{CDAF3A52-78F6-4CE1-80D4-DB430C6ED34F}" destId="{2CA96955-F9C2-467F-812E-DA62F85A04AA}" srcOrd="0" destOrd="2" presId="urn:microsoft.com/office/officeart/2005/8/layout/hProcess4"/>
    <dgm:cxn modelId="{859CDAE6-DE04-46D7-80AF-C22331D59E1B}" type="presOf" srcId="{CE473CC1-1881-41E8-B67A-428F86A79E75}" destId="{2CA96955-F9C2-467F-812E-DA62F85A04AA}" srcOrd="0" destOrd="1" presId="urn:microsoft.com/office/officeart/2005/8/layout/hProcess4"/>
    <dgm:cxn modelId="{A3A34068-B53B-4466-BFA1-BE565F9A6A29}" srcId="{081759AA-AD94-4C45-9630-C72DB5D7E96F}" destId="{5D3F43F9-7A16-4AEE-A1BF-4B53BE796E91}" srcOrd="2" destOrd="0" parTransId="{CE4AD44F-48FF-4900-92AA-5B1477C18A68}" sibTransId="{63157B03-B27B-437B-BF42-553F47A4B2DE}"/>
    <dgm:cxn modelId="{8C7DA17B-E6AA-42BF-9581-15F406EA9582}" type="presOf" srcId="{1C4FAAAC-321E-4434-9674-9A90DB26609B}" destId="{5E86EF99-EF55-4A94-9B0F-D462F891DB86}" srcOrd="1" destOrd="1" presId="urn:microsoft.com/office/officeart/2005/8/layout/hProcess4"/>
    <dgm:cxn modelId="{48F4111D-7E11-4BCC-B79E-88A3CFDA62CF}" type="presOf" srcId="{49D18A87-CF05-43A3-988B-9647B340CEB4}" destId="{5053D2AE-C072-49C5-82CF-3AAE711EFD84}" srcOrd="0" destOrd="2" presId="urn:microsoft.com/office/officeart/2005/8/layout/hProcess4"/>
    <dgm:cxn modelId="{B15738EF-1C5E-4542-A0A5-0DA0BD2C88D0}" type="presOf" srcId="{CDAF3A52-78F6-4CE1-80D4-DB430C6ED34F}" destId="{168EB1C8-75C9-4C53-9E1D-5964DE861DD1}" srcOrd="1" destOrd="2" presId="urn:microsoft.com/office/officeart/2005/8/layout/hProcess4"/>
    <dgm:cxn modelId="{D6619303-2F74-4F0F-9046-731D7829BE5B}" srcId="{63F41EE0-A3B8-41B6-B2E4-628B5F17BFCD}" destId="{64537C81-08EB-4BC1-8B85-5405AD550137}" srcOrd="1" destOrd="0" parTransId="{38F9C644-7BA8-4120-8D44-CD52BF8BD422}" sibTransId="{31332491-5014-4D71-A9E0-B93293D458E5}"/>
    <dgm:cxn modelId="{FC400CA2-E015-4946-9308-73F2AB1A6E6E}" type="presOf" srcId="{5D3F43F9-7A16-4AEE-A1BF-4B53BE796E91}" destId="{9F4FC029-9901-4B6E-B2B5-B29A42140372}" srcOrd="0" destOrd="2" presId="urn:microsoft.com/office/officeart/2005/8/layout/hProcess4"/>
    <dgm:cxn modelId="{2178BF67-205E-4AC7-BD92-013D766E2498}" srcId="{2CB6D807-E6D3-46D3-AA61-605A83410330}" destId="{CDAF3A52-78F6-4CE1-80D4-DB430C6ED34F}" srcOrd="2" destOrd="0" parTransId="{CED87ABA-ED60-4ABC-8B47-3DAE8C7D121A}" sibTransId="{3D1202DC-2296-4BCC-BD69-CF1D41E9E1CA}"/>
    <dgm:cxn modelId="{2EDCEDCC-628B-4BA9-AD75-7334F757EDD0}" type="presOf" srcId="{5646F69D-3995-4FD4-8DAF-1C72DFB5126A}" destId="{2CA96955-F9C2-467F-812E-DA62F85A04AA}" srcOrd="0" destOrd="3" presId="urn:microsoft.com/office/officeart/2005/8/layout/hProcess4"/>
    <dgm:cxn modelId="{D86555A3-2B8F-44D9-A72E-FB1CE4ABCFC0}" srcId="{BC081016-DC32-4187-BE01-B380C1B01FA4}" destId="{63F41EE0-A3B8-41B6-B2E4-628B5F17BFCD}" srcOrd="2" destOrd="0" parTransId="{0D980B10-F875-491A-A36C-C0010B758329}" sibTransId="{E242CBE9-43CF-409E-B68F-8CF169F4D5B5}"/>
    <dgm:cxn modelId="{F50C3981-F039-4597-9C7E-1A9726DAE6A8}" srcId="{63F41EE0-A3B8-41B6-B2E4-628B5F17BFCD}" destId="{FB7A9088-FA36-459F-A894-EB1A615B7AD2}" srcOrd="3" destOrd="0" parTransId="{7BC5B3AA-44A0-4BB7-A1AF-34666D2F8C87}" sibTransId="{AAF92266-4586-49D7-87D9-A6F958AED8CA}"/>
    <dgm:cxn modelId="{68D9647D-79C4-401C-95F8-F7752AEAA83A}" type="presOf" srcId="{9CB4A332-5AB2-4A0C-9E1E-FCC3E5F9D69A}" destId="{5053D2AE-C072-49C5-82CF-3AAE711EFD84}" srcOrd="0" destOrd="0" presId="urn:microsoft.com/office/officeart/2005/8/layout/hProcess4"/>
    <dgm:cxn modelId="{34CB01FA-AB7B-467F-8742-5360FD9899DB}" type="presOf" srcId="{FB7A9088-FA36-459F-A894-EB1A615B7AD2}" destId="{5053D2AE-C072-49C5-82CF-3AAE711EFD84}" srcOrd="0" destOrd="3" presId="urn:microsoft.com/office/officeart/2005/8/layout/hProcess4"/>
    <dgm:cxn modelId="{2E56E94B-7939-4BA8-82C0-73C8BEB1E444}" type="presOf" srcId="{FF439D37-99CF-4AC2-A531-7674CB250210}" destId="{A7F9B2D7-0643-4045-934A-A04669F15446}" srcOrd="0" destOrd="0" presId="urn:microsoft.com/office/officeart/2005/8/layout/hProcess4"/>
    <dgm:cxn modelId="{DBB9A7A6-F9D4-4C7E-A656-33838DE03FE5}" srcId="{2CB6D807-E6D3-46D3-AA61-605A83410330}" destId="{5646F69D-3995-4FD4-8DAF-1C72DFB5126A}" srcOrd="3" destOrd="0" parTransId="{B02A05F0-0A5C-4E78-B88A-4554420E39AA}" sibTransId="{14E16422-1AAD-446E-AC86-51998E8C2652}"/>
    <dgm:cxn modelId="{F6A10127-CB50-4FA3-AABC-E6F756BF9E39}" type="presOf" srcId="{D23C0FC4-68B0-42CC-B455-3B92BFC3E353}" destId="{3E05BD75-8F93-4830-AEDD-DB083EB5A96F}" srcOrd="0" destOrd="0" presId="urn:microsoft.com/office/officeart/2005/8/layout/hProcess4"/>
    <dgm:cxn modelId="{73C7263E-A656-427F-AE7C-266E71384643}" srcId="{081759AA-AD94-4C45-9630-C72DB5D7E96F}" destId="{C00955A6-460B-4D16-AA6C-0F3F39258295}" srcOrd="0" destOrd="0" parTransId="{65888B95-B0F7-4257-9628-7D5C94EF31C0}" sibTransId="{6E72F7B1-A3E6-49DA-BC3C-11138CB72447}"/>
    <dgm:cxn modelId="{4FAC6CE9-DCFC-40AE-BEC7-69E90DA66302}" type="presOf" srcId="{BC081016-DC32-4187-BE01-B380C1B01FA4}" destId="{0D4C5C2C-1818-4B4C-A19C-31AAB9F5AEC0}" srcOrd="0" destOrd="0" presId="urn:microsoft.com/office/officeart/2005/8/layout/hProcess4"/>
    <dgm:cxn modelId="{0C35D584-7B1F-4CF5-9013-AF2D7E6F86EF}" srcId="{63F41EE0-A3B8-41B6-B2E4-628B5F17BFCD}" destId="{49D18A87-CF05-43A3-988B-9647B340CEB4}" srcOrd="2" destOrd="0" parTransId="{85865548-9FCA-41E2-A5FA-382356536336}" sibTransId="{8105500D-898F-4EF6-82D6-FB7C4AB887C6}"/>
    <dgm:cxn modelId="{EC5C6017-86E5-496A-825B-3A24E1AEDC9F}" type="presOf" srcId="{CE473CC1-1881-41E8-B67A-428F86A79E75}" destId="{168EB1C8-75C9-4C53-9E1D-5964DE861DD1}" srcOrd="1" destOrd="1" presId="urn:microsoft.com/office/officeart/2005/8/layout/hProcess4"/>
    <dgm:cxn modelId="{BA3311B2-F270-4988-AA8C-B542B59D51D9}" type="presParOf" srcId="{0D4C5C2C-1818-4B4C-A19C-31AAB9F5AEC0}" destId="{56C06330-FB51-4C83-B347-4ED6D61881A7}" srcOrd="0" destOrd="0" presId="urn:microsoft.com/office/officeart/2005/8/layout/hProcess4"/>
    <dgm:cxn modelId="{0FC112A7-C487-4976-BB14-4DE9AF3EBA5E}" type="presParOf" srcId="{0D4C5C2C-1818-4B4C-A19C-31AAB9F5AEC0}" destId="{D1C4E1D1-A463-46A0-AA92-949968E42060}" srcOrd="1" destOrd="0" presId="urn:microsoft.com/office/officeart/2005/8/layout/hProcess4"/>
    <dgm:cxn modelId="{0C9DE50E-9126-4446-9A18-E61E188F5011}" type="presParOf" srcId="{0D4C5C2C-1818-4B4C-A19C-31AAB9F5AEC0}" destId="{9A5BA6FB-047D-4C96-A5AA-FD5CB458E1E3}" srcOrd="2" destOrd="0" presId="urn:microsoft.com/office/officeart/2005/8/layout/hProcess4"/>
    <dgm:cxn modelId="{5359F7B9-FE6F-47A6-9709-834D60EFA750}" type="presParOf" srcId="{9A5BA6FB-047D-4C96-A5AA-FD5CB458E1E3}" destId="{01E0282D-5AAD-4D1C-80A0-A48EE4502257}" srcOrd="0" destOrd="0" presId="urn:microsoft.com/office/officeart/2005/8/layout/hProcess4"/>
    <dgm:cxn modelId="{FDBF02DE-AE7F-4DA4-8788-79F992954BF6}" type="presParOf" srcId="{01E0282D-5AAD-4D1C-80A0-A48EE4502257}" destId="{CC8118FA-4947-44F8-8570-25DE46EFD9A7}" srcOrd="0" destOrd="0" presId="urn:microsoft.com/office/officeart/2005/8/layout/hProcess4"/>
    <dgm:cxn modelId="{26E1E175-A248-4482-BBEA-1D98B00432CA}" type="presParOf" srcId="{01E0282D-5AAD-4D1C-80A0-A48EE4502257}" destId="{9F4FC029-9901-4B6E-B2B5-B29A42140372}" srcOrd="1" destOrd="0" presId="urn:microsoft.com/office/officeart/2005/8/layout/hProcess4"/>
    <dgm:cxn modelId="{37689783-05B2-4DF4-9A0D-9E7976029E66}" type="presParOf" srcId="{01E0282D-5AAD-4D1C-80A0-A48EE4502257}" destId="{5E86EF99-EF55-4A94-9B0F-D462F891DB86}" srcOrd="2" destOrd="0" presId="urn:microsoft.com/office/officeart/2005/8/layout/hProcess4"/>
    <dgm:cxn modelId="{5A39B28E-A95B-416F-9D34-891E78F185D5}" type="presParOf" srcId="{01E0282D-5AAD-4D1C-80A0-A48EE4502257}" destId="{26B6A307-4BEE-47C4-8729-8027687C4902}" srcOrd="3" destOrd="0" presId="urn:microsoft.com/office/officeart/2005/8/layout/hProcess4"/>
    <dgm:cxn modelId="{12FC5E63-0086-49D3-A8F8-45E7F5F8CA00}" type="presParOf" srcId="{01E0282D-5AAD-4D1C-80A0-A48EE4502257}" destId="{9F28DE54-E3A5-490D-B255-BD8506B19944}" srcOrd="4" destOrd="0" presId="urn:microsoft.com/office/officeart/2005/8/layout/hProcess4"/>
    <dgm:cxn modelId="{5A71FBFB-F323-4DF1-8134-C8816E470F9D}" type="presParOf" srcId="{9A5BA6FB-047D-4C96-A5AA-FD5CB458E1E3}" destId="{A7F9B2D7-0643-4045-934A-A04669F15446}" srcOrd="1" destOrd="0" presId="urn:microsoft.com/office/officeart/2005/8/layout/hProcess4"/>
    <dgm:cxn modelId="{66CB0513-A989-4A70-92E8-915BDC4E58BB}" type="presParOf" srcId="{9A5BA6FB-047D-4C96-A5AA-FD5CB458E1E3}" destId="{95DAFF58-07D5-479A-B4B8-86BD5AB36AD5}" srcOrd="2" destOrd="0" presId="urn:microsoft.com/office/officeart/2005/8/layout/hProcess4"/>
    <dgm:cxn modelId="{C26221E2-B104-4BBE-BAD4-F8A7A1218580}" type="presParOf" srcId="{95DAFF58-07D5-479A-B4B8-86BD5AB36AD5}" destId="{07FB1822-2769-4363-9C00-29FEDB8D7A1A}" srcOrd="0" destOrd="0" presId="urn:microsoft.com/office/officeart/2005/8/layout/hProcess4"/>
    <dgm:cxn modelId="{A2E4DB04-17F6-4509-A10C-765E41A3F52F}" type="presParOf" srcId="{95DAFF58-07D5-479A-B4B8-86BD5AB36AD5}" destId="{2CA96955-F9C2-467F-812E-DA62F85A04AA}" srcOrd="1" destOrd="0" presId="urn:microsoft.com/office/officeart/2005/8/layout/hProcess4"/>
    <dgm:cxn modelId="{BDA4593B-D0E4-4BF9-A5E2-1B89F36893BB}" type="presParOf" srcId="{95DAFF58-07D5-479A-B4B8-86BD5AB36AD5}" destId="{168EB1C8-75C9-4C53-9E1D-5964DE861DD1}" srcOrd="2" destOrd="0" presId="urn:microsoft.com/office/officeart/2005/8/layout/hProcess4"/>
    <dgm:cxn modelId="{7413724E-97AF-4B64-B396-80204B2B886E}" type="presParOf" srcId="{95DAFF58-07D5-479A-B4B8-86BD5AB36AD5}" destId="{1A5F9419-8F26-4C5D-B4E1-5B3A967CB837}" srcOrd="3" destOrd="0" presId="urn:microsoft.com/office/officeart/2005/8/layout/hProcess4"/>
    <dgm:cxn modelId="{D90449DE-0FF6-4103-8517-1A114F28FD9E}" type="presParOf" srcId="{95DAFF58-07D5-479A-B4B8-86BD5AB36AD5}" destId="{E7322E04-215D-4B00-BFB8-AB2BD7407717}" srcOrd="4" destOrd="0" presId="urn:microsoft.com/office/officeart/2005/8/layout/hProcess4"/>
    <dgm:cxn modelId="{0652EE8B-698A-465E-B9D1-CF47356868F6}" type="presParOf" srcId="{9A5BA6FB-047D-4C96-A5AA-FD5CB458E1E3}" destId="{3E05BD75-8F93-4830-AEDD-DB083EB5A96F}" srcOrd="3" destOrd="0" presId="urn:microsoft.com/office/officeart/2005/8/layout/hProcess4"/>
    <dgm:cxn modelId="{F7DFD854-1FE9-4BB4-A7E3-1A4E4C47D289}" type="presParOf" srcId="{9A5BA6FB-047D-4C96-A5AA-FD5CB458E1E3}" destId="{D05D767E-BA99-4F5D-A189-DD950DCCEB13}" srcOrd="4" destOrd="0" presId="urn:microsoft.com/office/officeart/2005/8/layout/hProcess4"/>
    <dgm:cxn modelId="{46B2C81C-3147-4F06-8B18-7B4AF1677E92}" type="presParOf" srcId="{D05D767E-BA99-4F5D-A189-DD950DCCEB13}" destId="{3D502866-64AF-4D68-A815-43DA9A284F1C}" srcOrd="0" destOrd="0" presId="urn:microsoft.com/office/officeart/2005/8/layout/hProcess4"/>
    <dgm:cxn modelId="{CDC7C8BF-70EC-4A14-AEA4-F05FA7E7CC0E}" type="presParOf" srcId="{D05D767E-BA99-4F5D-A189-DD950DCCEB13}" destId="{5053D2AE-C072-49C5-82CF-3AAE711EFD84}" srcOrd="1" destOrd="0" presId="urn:microsoft.com/office/officeart/2005/8/layout/hProcess4"/>
    <dgm:cxn modelId="{C6B9D5C5-FF93-464B-9205-6A01F1B7258E}" type="presParOf" srcId="{D05D767E-BA99-4F5D-A189-DD950DCCEB13}" destId="{0BC6E702-4F0B-427F-AA4C-BD54BE88814D}" srcOrd="2" destOrd="0" presId="urn:microsoft.com/office/officeart/2005/8/layout/hProcess4"/>
    <dgm:cxn modelId="{3632808A-6855-487A-9CF6-D080DC1FE9E3}" type="presParOf" srcId="{D05D767E-BA99-4F5D-A189-DD950DCCEB13}" destId="{65923690-41B5-4487-B1B6-66F68F97F5FF}" srcOrd="3" destOrd="0" presId="urn:microsoft.com/office/officeart/2005/8/layout/hProcess4"/>
    <dgm:cxn modelId="{712D038C-92A0-469A-A23E-04F22BB7EB6F}" type="presParOf" srcId="{D05D767E-BA99-4F5D-A189-DD950DCCEB13}" destId="{F30A887D-169C-4ED6-99E7-A5ADB7128B0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8E56EC-5FC9-4ABE-813F-F4267F798CC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C9836A7B-03E6-4107-BCB5-B4C3D5799367}">
      <dgm:prSet phldrT="[Texto]"/>
      <dgm:spPr/>
      <dgm:t>
        <a:bodyPr/>
        <a:lstStyle/>
        <a:p>
          <a:r>
            <a:rPr lang="es-EC" b="1" dirty="0" smtClean="0">
              <a:solidFill>
                <a:schemeClr val="tx1"/>
              </a:solidFill>
            </a:rPr>
            <a:t>Objetivos específicos</a:t>
          </a:r>
          <a:endParaRPr lang="es-ES" dirty="0"/>
        </a:p>
      </dgm:t>
    </dgm:pt>
    <dgm:pt modelId="{C143F4E0-02F4-46CA-956E-72B3B823A846}" type="parTrans" cxnId="{5ED6EDB4-B3C1-43CE-B5F0-7A93F0B5FB35}">
      <dgm:prSet/>
      <dgm:spPr/>
      <dgm:t>
        <a:bodyPr/>
        <a:lstStyle/>
        <a:p>
          <a:endParaRPr lang="es-ES"/>
        </a:p>
      </dgm:t>
    </dgm:pt>
    <dgm:pt modelId="{F7DAD86E-F3CC-414F-A547-449AECA05D72}" type="sibTrans" cxnId="{5ED6EDB4-B3C1-43CE-B5F0-7A93F0B5FB35}">
      <dgm:prSet/>
      <dgm:spPr/>
      <dgm:t>
        <a:bodyPr/>
        <a:lstStyle/>
        <a:p>
          <a:endParaRPr lang="es-ES"/>
        </a:p>
      </dgm:t>
    </dgm:pt>
    <dgm:pt modelId="{019629C5-EF7C-4173-8CC9-6BAA200A59E4}">
      <dgm:prSet phldrT="[Texto]"/>
      <dgm:spPr/>
      <dgm:t>
        <a:bodyPr/>
        <a:lstStyle/>
        <a:p>
          <a:r>
            <a:rPr lang="es-EC" smtClean="0"/>
            <a:t>Realizar muestreos en zonas de producción pecuaria con previos reportes de posible presencia de hemotrópicos.</a:t>
          </a:r>
          <a:endParaRPr lang="es-ES" dirty="0"/>
        </a:p>
      </dgm:t>
    </dgm:pt>
    <dgm:pt modelId="{8AFA13F6-B8E8-4042-85B2-D7B158ECCB34}" type="parTrans" cxnId="{7CFB08B3-E4BE-4D66-AD7D-7BF2C11A5F01}">
      <dgm:prSet/>
      <dgm:spPr/>
      <dgm:t>
        <a:bodyPr/>
        <a:lstStyle/>
        <a:p>
          <a:endParaRPr lang="es-ES"/>
        </a:p>
      </dgm:t>
    </dgm:pt>
    <dgm:pt modelId="{60EAE011-1EC2-45B8-908A-E5D9FC906FDD}" type="sibTrans" cxnId="{7CFB08B3-E4BE-4D66-AD7D-7BF2C11A5F01}">
      <dgm:prSet/>
      <dgm:spPr/>
      <dgm:t>
        <a:bodyPr/>
        <a:lstStyle/>
        <a:p>
          <a:endParaRPr lang="es-ES"/>
        </a:p>
      </dgm:t>
    </dgm:pt>
    <dgm:pt modelId="{50EF0DDA-57AD-41B6-AC33-C5F962AEA0AA}">
      <dgm:prSet/>
      <dgm:spPr/>
      <dgm:t>
        <a:bodyPr/>
        <a:lstStyle/>
        <a:p>
          <a:r>
            <a:rPr lang="es-EC" dirty="0" smtClean="0"/>
            <a:t>Determinar la presencia de </a:t>
          </a:r>
          <a:r>
            <a:rPr lang="es-EC" i="1" dirty="0" err="1" smtClean="0"/>
            <a:t>Trypanosoma</a:t>
          </a:r>
          <a:r>
            <a:rPr lang="es-EC" i="1" dirty="0" smtClean="0"/>
            <a:t> </a:t>
          </a:r>
          <a:r>
            <a:rPr lang="es-EC" i="1" dirty="0" err="1" smtClean="0"/>
            <a:t>spp</a:t>
          </a:r>
          <a:r>
            <a:rPr lang="es-EC" dirty="0" smtClean="0"/>
            <a:t> con el método del micro capilar (Test de woo) y de frotis sanguíneos en las muestras de sangre obtenidas de los bovinos objetos de los muestreos. </a:t>
          </a:r>
          <a:endParaRPr lang="es-MX" dirty="0"/>
        </a:p>
      </dgm:t>
    </dgm:pt>
    <dgm:pt modelId="{D22F6C91-F881-4888-A2B1-4CA2F8518EE1}" type="parTrans" cxnId="{29A413FC-1C3A-4B92-B71F-53F9F919CC72}">
      <dgm:prSet/>
      <dgm:spPr/>
      <dgm:t>
        <a:bodyPr/>
        <a:lstStyle/>
        <a:p>
          <a:endParaRPr lang="es-ES"/>
        </a:p>
      </dgm:t>
    </dgm:pt>
    <dgm:pt modelId="{ED8AB452-E1A2-4EBA-B95E-8BD7C54FB9F6}" type="sibTrans" cxnId="{29A413FC-1C3A-4B92-B71F-53F9F919CC72}">
      <dgm:prSet/>
      <dgm:spPr/>
      <dgm:t>
        <a:bodyPr/>
        <a:lstStyle/>
        <a:p>
          <a:endParaRPr lang="es-ES"/>
        </a:p>
      </dgm:t>
    </dgm:pt>
    <dgm:pt modelId="{165F5818-FAE1-449E-8C76-E4C41151F2E4}">
      <dgm:prSet/>
      <dgm:spPr/>
      <dgm:t>
        <a:bodyPr/>
        <a:lstStyle/>
        <a:p>
          <a:r>
            <a:rPr lang="es-EC" dirty="0" smtClean="0"/>
            <a:t>Determinar la prevalencia molecularmente de </a:t>
          </a:r>
          <a:r>
            <a:rPr lang="es-EC" i="1" dirty="0" err="1" smtClean="0"/>
            <a:t>Trypanosoma</a:t>
          </a:r>
          <a:r>
            <a:rPr lang="es-EC" i="1" dirty="0" smtClean="0"/>
            <a:t> </a:t>
          </a:r>
          <a:r>
            <a:rPr lang="es-EC" i="1" dirty="0" err="1" smtClean="0"/>
            <a:t>vivax</a:t>
          </a:r>
          <a:r>
            <a:rPr lang="es-EC" i="1" dirty="0" smtClean="0"/>
            <a:t> </a:t>
          </a:r>
          <a:r>
            <a:rPr lang="es-EC" dirty="0" smtClean="0"/>
            <a:t>en los bovinos provenientes de los muestreos. </a:t>
          </a:r>
          <a:endParaRPr lang="es-MX" dirty="0"/>
        </a:p>
      </dgm:t>
    </dgm:pt>
    <dgm:pt modelId="{A31000EC-0732-49E0-B7B6-3FADD4BA23BC}" type="parTrans" cxnId="{8934E359-0444-43EF-8332-00E86FAA7170}">
      <dgm:prSet/>
      <dgm:spPr/>
      <dgm:t>
        <a:bodyPr/>
        <a:lstStyle/>
        <a:p>
          <a:endParaRPr lang="es-ES"/>
        </a:p>
      </dgm:t>
    </dgm:pt>
    <dgm:pt modelId="{ECCC7172-8A23-42FC-8685-60DB96424114}" type="sibTrans" cxnId="{8934E359-0444-43EF-8332-00E86FAA7170}">
      <dgm:prSet/>
      <dgm:spPr/>
      <dgm:t>
        <a:bodyPr/>
        <a:lstStyle/>
        <a:p>
          <a:endParaRPr lang="es-ES"/>
        </a:p>
      </dgm:t>
    </dgm:pt>
    <dgm:pt modelId="{51DA1A82-C7C2-41B8-9981-3E4E350737D6}" type="pres">
      <dgm:prSet presAssocID="{4B8E56EC-5FC9-4ABE-813F-F4267F798CCD}" presName="vert0" presStyleCnt="0">
        <dgm:presLayoutVars>
          <dgm:dir/>
          <dgm:animOne val="branch"/>
          <dgm:animLvl val="lvl"/>
        </dgm:presLayoutVars>
      </dgm:prSet>
      <dgm:spPr/>
      <dgm:t>
        <a:bodyPr/>
        <a:lstStyle/>
        <a:p>
          <a:endParaRPr lang="es-ES"/>
        </a:p>
      </dgm:t>
    </dgm:pt>
    <dgm:pt modelId="{E1798A1A-BF8B-42AA-83ED-3780D3059ECF}" type="pres">
      <dgm:prSet presAssocID="{C9836A7B-03E6-4107-BCB5-B4C3D5799367}" presName="thickLine" presStyleLbl="alignNode1" presStyleIdx="0" presStyleCnt="1"/>
      <dgm:spPr/>
    </dgm:pt>
    <dgm:pt modelId="{0870CA9B-7544-4921-B1B1-A07EB31D6E13}" type="pres">
      <dgm:prSet presAssocID="{C9836A7B-03E6-4107-BCB5-B4C3D5799367}" presName="horz1" presStyleCnt="0"/>
      <dgm:spPr/>
    </dgm:pt>
    <dgm:pt modelId="{16F159BA-6C94-4B90-88B8-0FB37A01478C}" type="pres">
      <dgm:prSet presAssocID="{C9836A7B-03E6-4107-BCB5-B4C3D5799367}" presName="tx1" presStyleLbl="revTx" presStyleIdx="0" presStyleCnt="4"/>
      <dgm:spPr/>
      <dgm:t>
        <a:bodyPr/>
        <a:lstStyle/>
        <a:p>
          <a:endParaRPr lang="es-ES"/>
        </a:p>
      </dgm:t>
    </dgm:pt>
    <dgm:pt modelId="{9F9B7BBD-D633-429B-882B-AF0D85189413}" type="pres">
      <dgm:prSet presAssocID="{C9836A7B-03E6-4107-BCB5-B4C3D5799367}" presName="vert1" presStyleCnt="0"/>
      <dgm:spPr/>
    </dgm:pt>
    <dgm:pt modelId="{BCAEC371-D6FF-47FC-B7B0-8F1F064F847D}" type="pres">
      <dgm:prSet presAssocID="{019629C5-EF7C-4173-8CC9-6BAA200A59E4}" presName="vertSpace2a" presStyleCnt="0"/>
      <dgm:spPr/>
    </dgm:pt>
    <dgm:pt modelId="{FE7CE2E0-9519-4213-BE3D-740674100552}" type="pres">
      <dgm:prSet presAssocID="{019629C5-EF7C-4173-8CC9-6BAA200A59E4}" presName="horz2" presStyleCnt="0"/>
      <dgm:spPr/>
    </dgm:pt>
    <dgm:pt modelId="{79DCEC2A-E9B3-4D27-A81A-E6F8FC891394}" type="pres">
      <dgm:prSet presAssocID="{019629C5-EF7C-4173-8CC9-6BAA200A59E4}" presName="horzSpace2" presStyleCnt="0"/>
      <dgm:spPr/>
    </dgm:pt>
    <dgm:pt modelId="{5B124B4E-65E9-4BE0-914F-359EE4E57150}" type="pres">
      <dgm:prSet presAssocID="{019629C5-EF7C-4173-8CC9-6BAA200A59E4}" presName="tx2" presStyleLbl="revTx" presStyleIdx="1" presStyleCnt="4"/>
      <dgm:spPr/>
      <dgm:t>
        <a:bodyPr/>
        <a:lstStyle/>
        <a:p>
          <a:endParaRPr lang="es-ES"/>
        </a:p>
      </dgm:t>
    </dgm:pt>
    <dgm:pt modelId="{17760A40-E49D-48C9-B4E8-00502754C90E}" type="pres">
      <dgm:prSet presAssocID="{019629C5-EF7C-4173-8CC9-6BAA200A59E4}" presName="vert2" presStyleCnt="0"/>
      <dgm:spPr/>
    </dgm:pt>
    <dgm:pt modelId="{04339115-38C0-4B3B-8BBB-723B05C72FEB}" type="pres">
      <dgm:prSet presAssocID="{019629C5-EF7C-4173-8CC9-6BAA200A59E4}" presName="thinLine2b" presStyleLbl="callout" presStyleIdx="0" presStyleCnt="3"/>
      <dgm:spPr/>
    </dgm:pt>
    <dgm:pt modelId="{F429DF99-EE95-4443-BCA0-29AE9AB9FF5E}" type="pres">
      <dgm:prSet presAssocID="{019629C5-EF7C-4173-8CC9-6BAA200A59E4}" presName="vertSpace2b" presStyleCnt="0"/>
      <dgm:spPr/>
    </dgm:pt>
    <dgm:pt modelId="{C54DC9C4-8AD9-4AAF-AB67-59E72AC6D4F0}" type="pres">
      <dgm:prSet presAssocID="{50EF0DDA-57AD-41B6-AC33-C5F962AEA0AA}" presName="horz2" presStyleCnt="0"/>
      <dgm:spPr/>
    </dgm:pt>
    <dgm:pt modelId="{56D2EA91-7B93-498D-AF89-6CBFB5882C61}" type="pres">
      <dgm:prSet presAssocID="{50EF0DDA-57AD-41B6-AC33-C5F962AEA0AA}" presName="horzSpace2" presStyleCnt="0"/>
      <dgm:spPr/>
    </dgm:pt>
    <dgm:pt modelId="{FEA25421-FA6A-4BFF-998D-79EDA33D57F3}" type="pres">
      <dgm:prSet presAssocID="{50EF0DDA-57AD-41B6-AC33-C5F962AEA0AA}" presName="tx2" presStyleLbl="revTx" presStyleIdx="2" presStyleCnt="4"/>
      <dgm:spPr/>
      <dgm:t>
        <a:bodyPr/>
        <a:lstStyle/>
        <a:p>
          <a:endParaRPr lang="es-ES"/>
        </a:p>
      </dgm:t>
    </dgm:pt>
    <dgm:pt modelId="{78795538-C725-49F1-A7A5-585A706E78EA}" type="pres">
      <dgm:prSet presAssocID="{50EF0DDA-57AD-41B6-AC33-C5F962AEA0AA}" presName="vert2" presStyleCnt="0"/>
      <dgm:spPr/>
    </dgm:pt>
    <dgm:pt modelId="{12C75C52-3EF5-4898-9C97-34521F4ECACD}" type="pres">
      <dgm:prSet presAssocID="{50EF0DDA-57AD-41B6-AC33-C5F962AEA0AA}" presName="thinLine2b" presStyleLbl="callout" presStyleIdx="1" presStyleCnt="3"/>
      <dgm:spPr/>
    </dgm:pt>
    <dgm:pt modelId="{24197249-246B-418D-8665-2C4468B10A8D}" type="pres">
      <dgm:prSet presAssocID="{50EF0DDA-57AD-41B6-AC33-C5F962AEA0AA}" presName="vertSpace2b" presStyleCnt="0"/>
      <dgm:spPr/>
    </dgm:pt>
    <dgm:pt modelId="{AFF86DFF-1F3F-414C-823E-85C4D7C66172}" type="pres">
      <dgm:prSet presAssocID="{165F5818-FAE1-449E-8C76-E4C41151F2E4}" presName="horz2" presStyleCnt="0"/>
      <dgm:spPr/>
    </dgm:pt>
    <dgm:pt modelId="{CD89B60E-0D1B-4146-9402-E887AA7C3E9D}" type="pres">
      <dgm:prSet presAssocID="{165F5818-FAE1-449E-8C76-E4C41151F2E4}" presName="horzSpace2" presStyleCnt="0"/>
      <dgm:spPr/>
    </dgm:pt>
    <dgm:pt modelId="{C3914D7A-15B8-4F23-8CD9-5F9644F23114}" type="pres">
      <dgm:prSet presAssocID="{165F5818-FAE1-449E-8C76-E4C41151F2E4}" presName="tx2" presStyleLbl="revTx" presStyleIdx="3" presStyleCnt="4"/>
      <dgm:spPr/>
      <dgm:t>
        <a:bodyPr/>
        <a:lstStyle/>
        <a:p>
          <a:endParaRPr lang="es-ES"/>
        </a:p>
      </dgm:t>
    </dgm:pt>
    <dgm:pt modelId="{393CA492-4A72-4F82-ADA5-6BE68C540977}" type="pres">
      <dgm:prSet presAssocID="{165F5818-FAE1-449E-8C76-E4C41151F2E4}" presName="vert2" presStyleCnt="0"/>
      <dgm:spPr/>
    </dgm:pt>
    <dgm:pt modelId="{20FDC17B-BD79-4EBD-A4C0-40B118107391}" type="pres">
      <dgm:prSet presAssocID="{165F5818-FAE1-449E-8C76-E4C41151F2E4}" presName="thinLine2b" presStyleLbl="callout" presStyleIdx="2" presStyleCnt="3"/>
      <dgm:spPr/>
    </dgm:pt>
    <dgm:pt modelId="{76AE4AD3-C68F-44C1-AC94-BE96362B8624}" type="pres">
      <dgm:prSet presAssocID="{165F5818-FAE1-449E-8C76-E4C41151F2E4}" presName="vertSpace2b" presStyleCnt="0"/>
      <dgm:spPr/>
    </dgm:pt>
  </dgm:ptLst>
  <dgm:cxnLst>
    <dgm:cxn modelId="{7CFB08B3-E4BE-4D66-AD7D-7BF2C11A5F01}" srcId="{C9836A7B-03E6-4107-BCB5-B4C3D5799367}" destId="{019629C5-EF7C-4173-8CC9-6BAA200A59E4}" srcOrd="0" destOrd="0" parTransId="{8AFA13F6-B8E8-4042-85B2-D7B158ECCB34}" sibTransId="{60EAE011-1EC2-45B8-908A-E5D9FC906FDD}"/>
    <dgm:cxn modelId="{839F9E46-3227-467B-A74B-486FADB8222C}" type="presOf" srcId="{4B8E56EC-5FC9-4ABE-813F-F4267F798CCD}" destId="{51DA1A82-C7C2-41B8-9981-3E4E350737D6}" srcOrd="0" destOrd="0" presId="urn:microsoft.com/office/officeart/2008/layout/LinedList"/>
    <dgm:cxn modelId="{D5638A31-190E-4694-A441-86B398A3EE0D}" type="presOf" srcId="{C9836A7B-03E6-4107-BCB5-B4C3D5799367}" destId="{16F159BA-6C94-4B90-88B8-0FB37A01478C}" srcOrd="0" destOrd="0" presId="urn:microsoft.com/office/officeart/2008/layout/LinedList"/>
    <dgm:cxn modelId="{29A413FC-1C3A-4B92-B71F-53F9F919CC72}" srcId="{C9836A7B-03E6-4107-BCB5-B4C3D5799367}" destId="{50EF0DDA-57AD-41B6-AC33-C5F962AEA0AA}" srcOrd="1" destOrd="0" parTransId="{D22F6C91-F881-4888-A2B1-4CA2F8518EE1}" sibTransId="{ED8AB452-E1A2-4EBA-B95E-8BD7C54FB9F6}"/>
    <dgm:cxn modelId="{D108580B-BCF8-404B-95F9-475814036B06}" type="presOf" srcId="{50EF0DDA-57AD-41B6-AC33-C5F962AEA0AA}" destId="{FEA25421-FA6A-4BFF-998D-79EDA33D57F3}" srcOrd="0" destOrd="0" presId="urn:microsoft.com/office/officeart/2008/layout/LinedList"/>
    <dgm:cxn modelId="{36E16355-B904-4EC7-B36D-1FB99E932E7A}" type="presOf" srcId="{165F5818-FAE1-449E-8C76-E4C41151F2E4}" destId="{C3914D7A-15B8-4F23-8CD9-5F9644F23114}" srcOrd="0" destOrd="0" presId="urn:microsoft.com/office/officeart/2008/layout/LinedList"/>
    <dgm:cxn modelId="{8934E359-0444-43EF-8332-00E86FAA7170}" srcId="{C9836A7B-03E6-4107-BCB5-B4C3D5799367}" destId="{165F5818-FAE1-449E-8C76-E4C41151F2E4}" srcOrd="2" destOrd="0" parTransId="{A31000EC-0732-49E0-B7B6-3FADD4BA23BC}" sibTransId="{ECCC7172-8A23-42FC-8685-60DB96424114}"/>
    <dgm:cxn modelId="{9F4A1628-9F09-47B1-9EE4-9E16162A74EA}" type="presOf" srcId="{019629C5-EF7C-4173-8CC9-6BAA200A59E4}" destId="{5B124B4E-65E9-4BE0-914F-359EE4E57150}" srcOrd="0" destOrd="0" presId="urn:microsoft.com/office/officeart/2008/layout/LinedList"/>
    <dgm:cxn modelId="{5ED6EDB4-B3C1-43CE-B5F0-7A93F0B5FB35}" srcId="{4B8E56EC-5FC9-4ABE-813F-F4267F798CCD}" destId="{C9836A7B-03E6-4107-BCB5-B4C3D5799367}" srcOrd="0" destOrd="0" parTransId="{C143F4E0-02F4-46CA-956E-72B3B823A846}" sibTransId="{F7DAD86E-F3CC-414F-A547-449AECA05D72}"/>
    <dgm:cxn modelId="{BFABF5F6-D59B-438A-8834-63AD1768D37B}" type="presParOf" srcId="{51DA1A82-C7C2-41B8-9981-3E4E350737D6}" destId="{E1798A1A-BF8B-42AA-83ED-3780D3059ECF}" srcOrd="0" destOrd="0" presId="urn:microsoft.com/office/officeart/2008/layout/LinedList"/>
    <dgm:cxn modelId="{7CE9BAB1-B1DE-4AF2-A499-1898D6CB8D15}" type="presParOf" srcId="{51DA1A82-C7C2-41B8-9981-3E4E350737D6}" destId="{0870CA9B-7544-4921-B1B1-A07EB31D6E13}" srcOrd="1" destOrd="0" presId="urn:microsoft.com/office/officeart/2008/layout/LinedList"/>
    <dgm:cxn modelId="{5EC99642-0525-49E5-BD1C-D53225041BFF}" type="presParOf" srcId="{0870CA9B-7544-4921-B1B1-A07EB31D6E13}" destId="{16F159BA-6C94-4B90-88B8-0FB37A01478C}" srcOrd="0" destOrd="0" presId="urn:microsoft.com/office/officeart/2008/layout/LinedList"/>
    <dgm:cxn modelId="{9CB21A5B-868A-49DB-8E04-57D3FAE73C5F}" type="presParOf" srcId="{0870CA9B-7544-4921-B1B1-A07EB31D6E13}" destId="{9F9B7BBD-D633-429B-882B-AF0D85189413}" srcOrd="1" destOrd="0" presId="urn:microsoft.com/office/officeart/2008/layout/LinedList"/>
    <dgm:cxn modelId="{62AD9BA6-7FC6-4074-BF33-3101ADA173A9}" type="presParOf" srcId="{9F9B7BBD-D633-429B-882B-AF0D85189413}" destId="{BCAEC371-D6FF-47FC-B7B0-8F1F064F847D}" srcOrd="0" destOrd="0" presId="urn:microsoft.com/office/officeart/2008/layout/LinedList"/>
    <dgm:cxn modelId="{F87BDAED-F8A3-4E74-A227-61BC114573C8}" type="presParOf" srcId="{9F9B7BBD-D633-429B-882B-AF0D85189413}" destId="{FE7CE2E0-9519-4213-BE3D-740674100552}" srcOrd="1" destOrd="0" presId="urn:microsoft.com/office/officeart/2008/layout/LinedList"/>
    <dgm:cxn modelId="{CA7B00DA-2EA3-4A97-9FF5-19D75021E19B}" type="presParOf" srcId="{FE7CE2E0-9519-4213-BE3D-740674100552}" destId="{79DCEC2A-E9B3-4D27-A81A-E6F8FC891394}" srcOrd="0" destOrd="0" presId="urn:microsoft.com/office/officeart/2008/layout/LinedList"/>
    <dgm:cxn modelId="{C537A8E8-37A0-4F11-803E-D989F8596E16}" type="presParOf" srcId="{FE7CE2E0-9519-4213-BE3D-740674100552}" destId="{5B124B4E-65E9-4BE0-914F-359EE4E57150}" srcOrd="1" destOrd="0" presId="urn:microsoft.com/office/officeart/2008/layout/LinedList"/>
    <dgm:cxn modelId="{03F2EAD7-B113-4D3A-B0F3-A85C39505ABD}" type="presParOf" srcId="{FE7CE2E0-9519-4213-BE3D-740674100552}" destId="{17760A40-E49D-48C9-B4E8-00502754C90E}" srcOrd="2" destOrd="0" presId="urn:microsoft.com/office/officeart/2008/layout/LinedList"/>
    <dgm:cxn modelId="{15A357F8-B19B-4092-9EAF-244BCB21411E}" type="presParOf" srcId="{9F9B7BBD-D633-429B-882B-AF0D85189413}" destId="{04339115-38C0-4B3B-8BBB-723B05C72FEB}" srcOrd="2" destOrd="0" presId="urn:microsoft.com/office/officeart/2008/layout/LinedList"/>
    <dgm:cxn modelId="{C1175088-BC6D-4BF2-A027-31494FDB3C76}" type="presParOf" srcId="{9F9B7BBD-D633-429B-882B-AF0D85189413}" destId="{F429DF99-EE95-4443-BCA0-29AE9AB9FF5E}" srcOrd="3" destOrd="0" presId="urn:microsoft.com/office/officeart/2008/layout/LinedList"/>
    <dgm:cxn modelId="{C99E4A20-445A-48E5-A869-2929D46148E4}" type="presParOf" srcId="{9F9B7BBD-D633-429B-882B-AF0D85189413}" destId="{C54DC9C4-8AD9-4AAF-AB67-59E72AC6D4F0}" srcOrd="4" destOrd="0" presId="urn:microsoft.com/office/officeart/2008/layout/LinedList"/>
    <dgm:cxn modelId="{9E5FBA10-A447-41AD-AC90-A88998010FD2}" type="presParOf" srcId="{C54DC9C4-8AD9-4AAF-AB67-59E72AC6D4F0}" destId="{56D2EA91-7B93-498D-AF89-6CBFB5882C61}" srcOrd="0" destOrd="0" presId="urn:microsoft.com/office/officeart/2008/layout/LinedList"/>
    <dgm:cxn modelId="{2218833F-3E8F-407A-A482-081ED8E75A1D}" type="presParOf" srcId="{C54DC9C4-8AD9-4AAF-AB67-59E72AC6D4F0}" destId="{FEA25421-FA6A-4BFF-998D-79EDA33D57F3}" srcOrd="1" destOrd="0" presId="urn:microsoft.com/office/officeart/2008/layout/LinedList"/>
    <dgm:cxn modelId="{5B8A13BD-1BC5-41FD-8DEA-C40ECAD9D11F}" type="presParOf" srcId="{C54DC9C4-8AD9-4AAF-AB67-59E72AC6D4F0}" destId="{78795538-C725-49F1-A7A5-585A706E78EA}" srcOrd="2" destOrd="0" presId="urn:microsoft.com/office/officeart/2008/layout/LinedList"/>
    <dgm:cxn modelId="{E47C943B-3FD9-4EB8-8024-87ED562379FF}" type="presParOf" srcId="{9F9B7BBD-D633-429B-882B-AF0D85189413}" destId="{12C75C52-3EF5-4898-9C97-34521F4ECACD}" srcOrd="5" destOrd="0" presId="urn:microsoft.com/office/officeart/2008/layout/LinedList"/>
    <dgm:cxn modelId="{76291AEF-1CA5-4FF0-8D70-6CE6096D3091}" type="presParOf" srcId="{9F9B7BBD-D633-429B-882B-AF0D85189413}" destId="{24197249-246B-418D-8665-2C4468B10A8D}" srcOrd="6" destOrd="0" presId="urn:microsoft.com/office/officeart/2008/layout/LinedList"/>
    <dgm:cxn modelId="{BB54489B-369D-4B23-98F3-2DBE6B634A2F}" type="presParOf" srcId="{9F9B7BBD-D633-429B-882B-AF0D85189413}" destId="{AFF86DFF-1F3F-414C-823E-85C4D7C66172}" srcOrd="7" destOrd="0" presId="urn:microsoft.com/office/officeart/2008/layout/LinedList"/>
    <dgm:cxn modelId="{5196C9AA-B28A-432C-AAD0-52B106953F1C}" type="presParOf" srcId="{AFF86DFF-1F3F-414C-823E-85C4D7C66172}" destId="{CD89B60E-0D1B-4146-9402-E887AA7C3E9D}" srcOrd="0" destOrd="0" presId="urn:microsoft.com/office/officeart/2008/layout/LinedList"/>
    <dgm:cxn modelId="{10CA1732-EF17-4C45-8B25-644451413CCC}" type="presParOf" srcId="{AFF86DFF-1F3F-414C-823E-85C4D7C66172}" destId="{C3914D7A-15B8-4F23-8CD9-5F9644F23114}" srcOrd="1" destOrd="0" presId="urn:microsoft.com/office/officeart/2008/layout/LinedList"/>
    <dgm:cxn modelId="{E671574C-08F4-4CDC-A8C7-FB15EB0382E3}" type="presParOf" srcId="{AFF86DFF-1F3F-414C-823E-85C4D7C66172}" destId="{393CA492-4A72-4F82-ADA5-6BE68C540977}" srcOrd="2" destOrd="0" presId="urn:microsoft.com/office/officeart/2008/layout/LinedList"/>
    <dgm:cxn modelId="{3058C01C-20A0-4AF4-840E-E8146ED530EC}" type="presParOf" srcId="{9F9B7BBD-D633-429B-882B-AF0D85189413}" destId="{20FDC17B-BD79-4EBD-A4C0-40B118107391}" srcOrd="8" destOrd="0" presId="urn:microsoft.com/office/officeart/2008/layout/LinedList"/>
    <dgm:cxn modelId="{328DD9C1-73DC-454A-A38A-83C2044E3982}" type="presParOf" srcId="{9F9B7BBD-D633-429B-882B-AF0D85189413}" destId="{76AE4AD3-C68F-44C1-AC94-BE96362B862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B467C4-F480-44CE-9735-417B0068D276}" type="doc">
      <dgm:prSet loTypeId="urn:microsoft.com/office/officeart/2005/8/layout/hChevron3" loCatId="process" qsTypeId="urn:microsoft.com/office/officeart/2005/8/quickstyle/simple2" qsCatId="simple" csTypeId="urn:microsoft.com/office/officeart/2005/8/colors/colorful5" csCatId="colorful" phldr="1"/>
      <dgm:spPr/>
    </dgm:pt>
    <dgm:pt modelId="{D92792F9-B89F-4597-A1E2-282F07EE2633}">
      <dgm:prSet phldrT="[Texto]"/>
      <dgm:spPr/>
      <dgm:t>
        <a:bodyPr/>
        <a:lstStyle/>
        <a:p>
          <a:r>
            <a:rPr lang="es-ES" dirty="0" smtClean="0"/>
            <a:t>Recolección de sangre </a:t>
          </a:r>
          <a:endParaRPr lang="es-ES" dirty="0"/>
        </a:p>
      </dgm:t>
    </dgm:pt>
    <dgm:pt modelId="{A9FFCD7F-25AD-48B5-874C-D953660A6755}" type="parTrans" cxnId="{10C63B06-DFD7-45BB-81E8-FB44B14D4D56}">
      <dgm:prSet/>
      <dgm:spPr/>
      <dgm:t>
        <a:bodyPr/>
        <a:lstStyle/>
        <a:p>
          <a:endParaRPr lang="es-ES"/>
        </a:p>
      </dgm:t>
    </dgm:pt>
    <dgm:pt modelId="{971DE20D-1B29-4A52-9CEC-6DF8101FA3A9}" type="sibTrans" cxnId="{10C63B06-DFD7-45BB-81E8-FB44B14D4D56}">
      <dgm:prSet/>
      <dgm:spPr/>
      <dgm:t>
        <a:bodyPr/>
        <a:lstStyle/>
        <a:p>
          <a:endParaRPr lang="es-ES"/>
        </a:p>
      </dgm:t>
    </dgm:pt>
    <dgm:pt modelId="{DA5D7322-5F24-4799-AF21-C6CCDBBFABB8}">
      <dgm:prSet phldrT="[Texto]"/>
      <dgm:spPr/>
      <dgm:t>
        <a:bodyPr/>
        <a:lstStyle/>
        <a:p>
          <a:r>
            <a:rPr lang="es-ES" dirty="0" smtClean="0"/>
            <a:t>Hematocrito</a:t>
          </a:r>
          <a:endParaRPr lang="es-ES" dirty="0"/>
        </a:p>
      </dgm:t>
    </dgm:pt>
    <dgm:pt modelId="{D7FD49A8-25BB-4B2E-AB65-5F03530EDD1D}" type="parTrans" cxnId="{F5F2F83D-F415-4302-A4BF-928DA198ABAC}">
      <dgm:prSet/>
      <dgm:spPr/>
      <dgm:t>
        <a:bodyPr/>
        <a:lstStyle/>
        <a:p>
          <a:endParaRPr lang="es-ES"/>
        </a:p>
      </dgm:t>
    </dgm:pt>
    <dgm:pt modelId="{5664CCC4-8A9E-4A8B-97C9-2361DD83957A}" type="sibTrans" cxnId="{F5F2F83D-F415-4302-A4BF-928DA198ABAC}">
      <dgm:prSet/>
      <dgm:spPr/>
      <dgm:t>
        <a:bodyPr/>
        <a:lstStyle/>
        <a:p>
          <a:endParaRPr lang="es-ES"/>
        </a:p>
      </dgm:t>
    </dgm:pt>
    <dgm:pt modelId="{13744273-3CBB-4974-AD82-F892BC053619}">
      <dgm:prSet phldrT="[Texto]"/>
      <dgm:spPr/>
      <dgm:t>
        <a:bodyPr/>
        <a:lstStyle/>
        <a:p>
          <a:r>
            <a:rPr lang="es-ES" dirty="0" smtClean="0"/>
            <a:t>Prueba de </a:t>
          </a:r>
          <a:r>
            <a:rPr lang="es-ES" dirty="0" err="1" smtClean="0"/>
            <a:t>Woo</a:t>
          </a:r>
          <a:endParaRPr lang="es-ES" dirty="0"/>
        </a:p>
      </dgm:t>
    </dgm:pt>
    <dgm:pt modelId="{DFD19F60-8EB4-4256-B603-6AA97FE70FB6}" type="parTrans" cxnId="{E82366A1-101D-43C4-9BAF-B4BC3A4D6224}">
      <dgm:prSet/>
      <dgm:spPr/>
      <dgm:t>
        <a:bodyPr/>
        <a:lstStyle/>
        <a:p>
          <a:endParaRPr lang="es-ES"/>
        </a:p>
      </dgm:t>
    </dgm:pt>
    <dgm:pt modelId="{FEE43CBC-7489-4716-8C86-87781F28CCFC}" type="sibTrans" cxnId="{E82366A1-101D-43C4-9BAF-B4BC3A4D6224}">
      <dgm:prSet/>
      <dgm:spPr/>
      <dgm:t>
        <a:bodyPr/>
        <a:lstStyle/>
        <a:p>
          <a:endParaRPr lang="es-ES"/>
        </a:p>
      </dgm:t>
    </dgm:pt>
    <dgm:pt modelId="{4EEB736D-27C7-41B7-94DD-6E1984B4BDE3}">
      <dgm:prSet phldrT="[Texto]"/>
      <dgm:spPr/>
      <dgm:t>
        <a:bodyPr/>
        <a:lstStyle/>
        <a:p>
          <a:r>
            <a:rPr lang="es-ES" dirty="0" smtClean="0"/>
            <a:t>Frotis</a:t>
          </a:r>
          <a:endParaRPr lang="es-ES" dirty="0"/>
        </a:p>
      </dgm:t>
    </dgm:pt>
    <dgm:pt modelId="{8C8F006B-491F-4AFE-96DB-95436B183404}" type="parTrans" cxnId="{59EFC2EC-21AF-45BB-902B-083F7B6528B6}">
      <dgm:prSet/>
      <dgm:spPr/>
      <dgm:t>
        <a:bodyPr/>
        <a:lstStyle/>
        <a:p>
          <a:endParaRPr lang="es-ES"/>
        </a:p>
      </dgm:t>
    </dgm:pt>
    <dgm:pt modelId="{1E41266C-60F9-433D-8794-A3E9104259E2}" type="sibTrans" cxnId="{59EFC2EC-21AF-45BB-902B-083F7B6528B6}">
      <dgm:prSet/>
      <dgm:spPr/>
      <dgm:t>
        <a:bodyPr/>
        <a:lstStyle/>
        <a:p>
          <a:endParaRPr lang="es-ES"/>
        </a:p>
      </dgm:t>
    </dgm:pt>
    <dgm:pt modelId="{739286B1-F53A-449D-A30C-A573613030BD}" type="pres">
      <dgm:prSet presAssocID="{78B467C4-F480-44CE-9735-417B0068D276}" presName="Name0" presStyleCnt="0">
        <dgm:presLayoutVars>
          <dgm:dir/>
          <dgm:resizeHandles val="exact"/>
        </dgm:presLayoutVars>
      </dgm:prSet>
      <dgm:spPr/>
    </dgm:pt>
    <dgm:pt modelId="{DBE29ECE-253E-47B0-AE2A-8C048A816055}" type="pres">
      <dgm:prSet presAssocID="{D92792F9-B89F-4597-A1E2-282F07EE2633}" presName="parTxOnly" presStyleLbl="node1" presStyleIdx="0" presStyleCnt="4">
        <dgm:presLayoutVars>
          <dgm:bulletEnabled val="1"/>
        </dgm:presLayoutVars>
      </dgm:prSet>
      <dgm:spPr/>
      <dgm:t>
        <a:bodyPr/>
        <a:lstStyle/>
        <a:p>
          <a:endParaRPr lang="es-ES"/>
        </a:p>
      </dgm:t>
    </dgm:pt>
    <dgm:pt modelId="{E7A43889-6096-405B-91A5-9CBADE30EAFB}" type="pres">
      <dgm:prSet presAssocID="{971DE20D-1B29-4A52-9CEC-6DF8101FA3A9}" presName="parSpace" presStyleCnt="0"/>
      <dgm:spPr/>
    </dgm:pt>
    <dgm:pt modelId="{A1B7CC64-8597-4E9C-BF4B-8E01499E0910}" type="pres">
      <dgm:prSet presAssocID="{DA5D7322-5F24-4799-AF21-C6CCDBBFABB8}" presName="parTxOnly" presStyleLbl="node1" presStyleIdx="1" presStyleCnt="4">
        <dgm:presLayoutVars>
          <dgm:bulletEnabled val="1"/>
        </dgm:presLayoutVars>
      </dgm:prSet>
      <dgm:spPr/>
      <dgm:t>
        <a:bodyPr/>
        <a:lstStyle/>
        <a:p>
          <a:endParaRPr lang="es-ES"/>
        </a:p>
      </dgm:t>
    </dgm:pt>
    <dgm:pt modelId="{D2BDE7EE-EA82-478A-9BD9-A04D019F559B}" type="pres">
      <dgm:prSet presAssocID="{5664CCC4-8A9E-4A8B-97C9-2361DD83957A}" presName="parSpace" presStyleCnt="0"/>
      <dgm:spPr/>
    </dgm:pt>
    <dgm:pt modelId="{93C6CD51-1094-4896-A323-A8A8FEE0F049}" type="pres">
      <dgm:prSet presAssocID="{13744273-3CBB-4974-AD82-F892BC053619}" presName="parTxOnly" presStyleLbl="node1" presStyleIdx="2" presStyleCnt="4">
        <dgm:presLayoutVars>
          <dgm:bulletEnabled val="1"/>
        </dgm:presLayoutVars>
      </dgm:prSet>
      <dgm:spPr/>
      <dgm:t>
        <a:bodyPr/>
        <a:lstStyle/>
        <a:p>
          <a:endParaRPr lang="es-ES"/>
        </a:p>
      </dgm:t>
    </dgm:pt>
    <dgm:pt modelId="{AD87864C-63F1-4D8E-973A-8AE11669D5A1}" type="pres">
      <dgm:prSet presAssocID="{FEE43CBC-7489-4716-8C86-87781F28CCFC}" presName="parSpace" presStyleCnt="0"/>
      <dgm:spPr/>
    </dgm:pt>
    <dgm:pt modelId="{79BA066C-A3BA-448A-AC9D-EC724A04F09C}" type="pres">
      <dgm:prSet presAssocID="{4EEB736D-27C7-41B7-94DD-6E1984B4BDE3}" presName="parTxOnly" presStyleLbl="node1" presStyleIdx="3" presStyleCnt="4">
        <dgm:presLayoutVars>
          <dgm:bulletEnabled val="1"/>
        </dgm:presLayoutVars>
      </dgm:prSet>
      <dgm:spPr/>
      <dgm:t>
        <a:bodyPr/>
        <a:lstStyle/>
        <a:p>
          <a:endParaRPr lang="es-ES"/>
        </a:p>
      </dgm:t>
    </dgm:pt>
  </dgm:ptLst>
  <dgm:cxnLst>
    <dgm:cxn modelId="{1F3B25EE-58CB-48D2-B5D5-AF7DFAEF3F54}" type="presOf" srcId="{13744273-3CBB-4974-AD82-F892BC053619}" destId="{93C6CD51-1094-4896-A323-A8A8FEE0F049}" srcOrd="0" destOrd="0" presId="urn:microsoft.com/office/officeart/2005/8/layout/hChevron3"/>
    <dgm:cxn modelId="{59EFC2EC-21AF-45BB-902B-083F7B6528B6}" srcId="{78B467C4-F480-44CE-9735-417B0068D276}" destId="{4EEB736D-27C7-41B7-94DD-6E1984B4BDE3}" srcOrd="3" destOrd="0" parTransId="{8C8F006B-491F-4AFE-96DB-95436B183404}" sibTransId="{1E41266C-60F9-433D-8794-A3E9104259E2}"/>
    <dgm:cxn modelId="{E82366A1-101D-43C4-9BAF-B4BC3A4D6224}" srcId="{78B467C4-F480-44CE-9735-417B0068D276}" destId="{13744273-3CBB-4974-AD82-F892BC053619}" srcOrd="2" destOrd="0" parTransId="{DFD19F60-8EB4-4256-B603-6AA97FE70FB6}" sibTransId="{FEE43CBC-7489-4716-8C86-87781F28CCFC}"/>
    <dgm:cxn modelId="{37FF2D12-07FE-4E36-A478-C69A356A111B}" type="presOf" srcId="{4EEB736D-27C7-41B7-94DD-6E1984B4BDE3}" destId="{79BA066C-A3BA-448A-AC9D-EC724A04F09C}" srcOrd="0" destOrd="0" presId="urn:microsoft.com/office/officeart/2005/8/layout/hChevron3"/>
    <dgm:cxn modelId="{7B6D7696-725C-4457-BE14-A459A28836AD}" type="presOf" srcId="{DA5D7322-5F24-4799-AF21-C6CCDBBFABB8}" destId="{A1B7CC64-8597-4E9C-BF4B-8E01499E0910}" srcOrd="0" destOrd="0" presId="urn:microsoft.com/office/officeart/2005/8/layout/hChevron3"/>
    <dgm:cxn modelId="{7AD2404B-B0A6-4CC6-96FC-5340BAAFE7DD}" type="presOf" srcId="{78B467C4-F480-44CE-9735-417B0068D276}" destId="{739286B1-F53A-449D-A30C-A573613030BD}" srcOrd="0" destOrd="0" presId="urn:microsoft.com/office/officeart/2005/8/layout/hChevron3"/>
    <dgm:cxn modelId="{10C63B06-DFD7-45BB-81E8-FB44B14D4D56}" srcId="{78B467C4-F480-44CE-9735-417B0068D276}" destId="{D92792F9-B89F-4597-A1E2-282F07EE2633}" srcOrd="0" destOrd="0" parTransId="{A9FFCD7F-25AD-48B5-874C-D953660A6755}" sibTransId="{971DE20D-1B29-4A52-9CEC-6DF8101FA3A9}"/>
    <dgm:cxn modelId="{E8A47530-15A3-48E9-A1E1-AF6C793ED221}" type="presOf" srcId="{D92792F9-B89F-4597-A1E2-282F07EE2633}" destId="{DBE29ECE-253E-47B0-AE2A-8C048A816055}" srcOrd="0" destOrd="0" presId="urn:microsoft.com/office/officeart/2005/8/layout/hChevron3"/>
    <dgm:cxn modelId="{F5F2F83D-F415-4302-A4BF-928DA198ABAC}" srcId="{78B467C4-F480-44CE-9735-417B0068D276}" destId="{DA5D7322-5F24-4799-AF21-C6CCDBBFABB8}" srcOrd="1" destOrd="0" parTransId="{D7FD49A8-25BB-4B2E-AB65-5F03530EDD1D}" sibTransId="{5664CCC4-8A9E-4A8B-97C9-2361DD83957A}"/>
    <dgm:cxn modelId="{9C2D471A-11BF-4EF5-A0C1-0CA38A74BC8D}" type="presParOf" srcId="{739286B1-F53A-449D-A30C-A573613030BD}" destId="{DBE29ECE-253E-47B0-AE2A-8C048A816055}" srcOrd="0" destOrd="0" presId="urn:microsoft.com/office/officeart/2005/8/layout/hChevron3"/>
    <dgm:cxn modelId="{76FA9AC1-BC53-49BC-B089-B9A9FC687E9F}" type="presParOf" srcId="{739286B1-F53A-449D-A30C-A573613030BD}" destId="{E7A43889-6096-405B-91A5-9CBADE30EAFB}" srcOrd="1" destOrd="0" presId="urn:microsoft.com/office/officeart/2005/8/layout/hChevron3"/>
    <dgm:cxn modelId="{F5588F64-5A29-4E44-A958-FD51E25E4EA9}" type="presParOf" srcId="{739286B1-F53A-449D-A30C-A573613030BD}" destId="{A1B7CC64-8597-4E9C-BF4B-8E01499E0910}" srcOrd="2" destOrd="0" presId="urn:microsoft.com/office/officeart/2005/8/layout/hChevron3"/>
    <dgm:cxn modelId="{54D6A35F-7453-4AF9-B4CF-60C8EB3F1D77}" type="presParOf" srcId="{739286B1-F53A-449D-A30C-A573613030BD}" destId="{D2BDE7EE-EA82-478A-9BD9-A04D019F559B}" srcOrd="3" destOrd="0" presId="urn:microsoft.com/office/officeart/2005/8/layout/hChevron3"/>
    <dgm:cxn modelId="{021F9838-F0D3-4804-9113-62C558B39095}" type="presParOf" srcId="{739286B1-F53A-449D-A30C-A573613030BD}" destId="{93C6CD51-1094-4896-A323-A8A8FEE0F049}" srcOrd="4" destOrd="0" presId="urn:microsoft.com/office/officeart/2005/8/layout/hChevron3"/>
    <dgm:cxn modelId="{94251700-B06C-4B25-A7C9-8501595A05B8}" type="presParOf" srcId="{739286B1-F53A-449D-A30C-A573613030BD}" destId="{AD87864C-63F1-4D8E-973A-8AE11669D5A1}" srcOrd="5" destOrd="0" presId="urn:microsoft.com/office/officeart/2005/8/layout/hChevron3"/>
    <dgm:cxn modelId="{2F3A0B30-19C9-4B16-8803-860CD9531853}" type="presParOf" srcId="{739286B1-F53A-449D-A30C-A573613030BD}" destId="{79BA066C-A3BA-448A-AC9D-EC724A04F09C}"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B467C4-F480-44CE-9735-417B0068D276}" type="doc">
      <dgm:prSet loTypeId="urn:microsoft.com/office/officeart/2005/8/layout/hChevron3" loCatId="process" qsTypeId="urn:microsoft.com/office/officeart/2005/8/quickstyle/simple2" qsCatId="simple" csTypeId="urn:microsoft.com/office/officeart/2005/8/colors/colorful5" csCatId="colorful" phldr="1"/>
      <dgm:spPr/>
    </dgm:pt>
    <dgm:pt modelId="{D92792F9-B89F-4597-A1E2-282F07EE2633}">
      <dgm:prSet phldrT="[Texto]"/>
      <dgm:spPr/>
      <dgm:t>
        <a:bodyPr/>
        <a:lstStyle/>
        <a:p>
          <a:r>
            <a:rPr lang="es-ES" dirty="0" smtClean="0"/>
            <a:t>Extracción de ADN</a:t>
          </a:r>
          <a:endParaRPr lang="es-ES" dirty="0"/>
        </a:p>
      </dgm:t>
    </dgm:pt>
    <dgm:pt modelId="{A9FFCD7F-25AD-48B5-874C-D953660A6755}" type="parTrans" cxnId="{10C63B06-DFD7-45BB-81E8-FB44B14D4D56}">
      <dgm:prSet/>
      <dgm:spPr/>
      <dgm:t>
        <a:bodyPr/>
        <a:lstStyle/>
        <a:p>
          <a:endParaRPr lang="es-ES"/>
        </a:p>
      </dgm:t>
    </dgm:pt>
    <dgm:pt modelId="{971DE20D-1B29-4A52-9CEC-6DF8101FA3A9}" type="sibTrans" cxnId="{10C63B06-DFD7-45BB-81E8-FB44B14D4D56}">
      <dgm:prSet/>
      <dgm:spPr/>
      <dgm:t>
        <a:bodyPr/>
        <a:lstStyle/>
        <a:p>
          <a:endParaRPr lang="es-ES"/>
        </a:p>
      </dgm:t>
    </dgm:pt>
    <dgm:pt modelId="{DA5D7322-5F24-4799-AF21-C6CCDBBFABB8}">
      <dgm:prSet phldrT="[Texto]"/>
      <dgm:spPr/>
      <dgm:t>
        <a:bodyPr/>
        <a:lstStyle/>
        <a:p>
          <a:r>
            <a:rPr lang="es-ES" dirty="0" smtClean="0"/>
            <a:t>PCR género</a:t>
          </a:r>
          <a:endParaRPr lang="es-ES" dirty="0"/>
        </a:p>
      </dgm:t>
    </dgm:pt>
    <dgm:pt modelId="{D7FD49A8-25BB-4B2E-AB65-5F03530EDD1D}" type="parTrans" cxnId="{F5F2F83D-F415-4302-A4BF-928DA198ABAC}">
      <dgm:prSet/>
      <dgm:spPr/>
      <dgm:t>
        <a:bodyPr/>
        <a:lstStyle/>
        <a:p>
          <a:endParaRPr lang="es-ES"/>
        </a:p>
      </dgm:t>
    </dgm:pt>
    <dgm:pt modelId="{5664CCC4-8A9E-4A8B-97C9-2361DD83957A}" type="sibTrans" cxnId="{F5F2F83D-F415-4302-A4BF-928DA198ABAC}">
      <dgm:prSet/>
      <dgm:spPr/>
      <dgm:t>
        <a:bodyPr/>
        <a:lstStyle/>
        <a:p>
          <a:endParaRPr lang="es-ES"/>
        </a:p>
      </dgm:t>
    </dgm:pt>
    <dgm:pt modelId="{13744273-3CBB-4974-AD82-F892BC053619}">
      <dgm:prSet phldrT="[Texto]"/>
      <dgm:spPr/>
      <dgm:t>
        <a:bodyPr/>
        <a:lstStyle/>
        <a:p>
          <a:r>
            <a:rPr lang="es-ES" dirty="0" smtClean="0"/>
            <a:t>PCR específico </a:t>
          </a:r>
          <a:endParaRPr lang="es-ES" dirty="0"/>
        </a:p>
      </dgm:t>
    </dgm:pt>
    <dgm:pt modelId="{DFD19F60-8EB4-4256-B603-6AA97FE70FB6}" type="parTrans" cxnId="{E82366A1-101D-43C4-9BAF-B4BC3A4D6224}">
      <dgm:prSet/>
      <dgm:spPr/>
      <dgm:t>
        <a:bodyPr/>
        <a:lstStyle/>
        <a:p>
          <a:endParaRPr lang="es-ES"/>
        </a:p>
      </dgm:t>
    </dgm:pt>
    <dgm:pt modelId="{FEE43CBC-7489-4716-8C86-87781F28CCFC}" type="sibTrans" cxnId="{E82366A1-101D-43C4-9BAF-B4BC3A4D6224}">
      <dgm:prSet/>
      <dgm:spPr/>
      <dgm:t>
        <a:bodyPr/>
        <a:lstStyle/>
        <a:p>
          <a:endParaRPr lang="es-ES"/>
        </a:p>
      </dgm:t>
    </dgm:pt>
    <dgm:pt modelId="{4EEB736D-27C7-41B7-94DD-6E1984B4BDE3}">
      <dgm:prSet phldrT="[Texto]"/>
      <dgm:spPr/>
      <dgm:t>
        <a:bodyPr/>
        <a:lstStyle/>
        <a:p>
          <a:r>
            <a:rPr lang="es-ES" dirty="0" smtClean="0"/>
            <a:t>Secuenciación </a:t>
          </a:r>
          <a:endParaRPr lang="es-ES" dirty="0"/>
        </a:p>
      </dgm:t>
    </dgm:pt>
    <dgm:pt modelId="{8C8F006B-491F-4AFE-96DB-95436B183404}" type="parTrans" cxnId="{59EFC2EC-21AF-45BB-902B-083F7B6528B6}">
      <dgm:prSet/>
      <dgm:spPr/>
      <dgm:t>
        <a:bodyPr/>
        <a:lstStyle/>
        <a:p>
          <a:endParaRPr lang="es-ES"/>
        </a:p>
      </dgm:t>
    </dgm:pt>
    <dgm:pt modelId="{1E41266C-60F9-433D-8794-A3E9104259E2}" type="sibTrans" cxnId="{59EFC2EC-21AF-45BB-902B-083F7B6528B6}">
      <dgm:prSet/>
      <dgm:spPr/>
      <dgm:t>
        <a:bodyPr/>
        <a:lstStyle/>
        <a:p>
          <a:endParaRPr lang="es-ES"/>
        </a:p>
      </dgm:t>
    </dgm:pt>
    <dgm:pt modelId="{69CECCEC-004D-4B73-928D-900D4C31E82C}">
      <dgm:prSet phldrT="[Texto]"/>
      <dgm:spPr/>
      <dgm:t>
        <a:bodyPr/>
        <a:lstStyle/>
        <a:p>
          <a:r>
            <a:rPr lang="es-ES" dirty="0" err="1" smtClean="0"/>
            <a:t>Nested</a:t>
          </a:r>
          <a:r>
            <a:rPr lang="es-ES" dirty="0" smtClean="0"/>
            <a:t> PCR</a:t>
          </a:r>
          <a:endParaRPr lang="es-ES" dirty="0"/>
        </a:p>
      </dgm:t>
    </dgm:pt>
    <dgm:pt modelId="{2398BCA1-AFEC-4D54-8B51-5F7A8FE29E13}" type="parTrans" cxnId="{596DF46A-448C-4F8A-9F50-855D37E53A21}">
      <dgm:prSet/>
      <dgm:spPr/>
      <dgm:t>
        <a:bodyPr/>
        <a:lstStyle/>
        <a:p>
          <a:endParaRPr lang="es-ES"/>
        </a:p>
      </dgm:t>
    </dgm:pt>
    <dgm:pt modelId="{4DBA910F-07B9-4757-B0EA-1B6585A4B5C2}" type="sibTrans" cxnId="{596DF46A-448C-4F8A-9F50-855D37E53A21}">
      <dgm:prSet/>
      <dgm:spPr/>
      <dgm:t>
        <a:bodyPr/>
        <a:lstStyle/>
        <a:p>
          <a:endParaRPr lang="es-ES"/>
        </a:p>
      </dgm:t>
    </dgm:pt>
    <dgm:pt modelId="{D8540688-2C38-4FFF-87A2-F25E6AB92B3F}" type="pres">
      <dgm:prSet presAssocID="{78B467C4-F480-44CE-9735-417B0068D276}" presName="Name0" presStyleCnt="0">
        <dgm:presLayoutVars>
          <dgm:dir/>
          <dgm:resizeHandles val="exact"/>
        </dgm:presLayoutVars>
      </dgm:prSet>
      <dgm:spPr/>
    </dgm:pt>
    <dgm:pt modelId="{58219A9F-8D5E-4356-B65B-A8CFE62704F3}" type="pres">
      <dgm:prSet presAssocID="{D92792F9-B89F-4597-A1E2-282F07EE2633}" presName="parTxOnly" presStyleLbl="node1" presStyleIdx="0" presStyleCnt="5">
        <dgm:presLayoutVars>
          <dgm:bulletEnabled val="1"/>
        </dgm:presLayoutVars>
      </dgm:prSet>
      <dgm:spPr/>
      <dgm:t>
        <a:bodyPr/>
        <a:lstStyle/>
        <a:p>
          <a:endParaRPr lang="es-ES"/>
        </a:p>
      </dgm:t>
    </dgm:pt>
    <dgm:pt modelId="{FE5CF293-AF15-45A1-8AC8-822A0E73B873}" type="pres">
      <dgm:prSet presAssocID="{971DE20D-1B29-4A52-9CEC-6DF8101FA3A9}" presName="parSpace" presStyleCnt="0"/>
      <dgm:spPr/>
    </dgm:pt>
    <dgm:pt modelId="{CB6FE619-7207-40B6-BCF7-66A00F014791}" type="pres">
      <dgm:prSet presAssocID="{DA5D7322-5F24-4799-AF21-C6CCDBBFABB8}" presName="parTxOnly" presStyleLbl="node1" presStyleIdx="1" presStyleCnt="5">
        <dgm:presLayoutVars>
          <dgm:bulletEnabled val="1"/>
        </dgm:presLayoutVars>
      </dgm:prSet>
      <dgm:spPr/>
      <dgm:t>
        <a:bodyPr/>
        <a:lstStyle/>
        <a:p>
          <a:endParaRPr lang="es-ES"/>
        </a:p>
      </dgm:t>
    </dgm:pt>
    <dgm:pt modelId="{A39FE6AD-1812-4C03-8827-E36CA7487FC7}" type="pres">
      <dgm:prSet presAssocID="{5664CCC4-8A9E-4A8B-97C9-2361DD83957A}" presName="parSpace" presStyleCnt="0"/>
      <dgm:spPr/>
    </dgm:pt>
    <dgm:pt modelId="{D2A3A84E-941C-4B2F-A7D3-BF5E0BA16842}" type="pres">
      <dgm:prSet presAssocID="{13744273-3CBB-4974-AD82-F892BC053619}" presName="parTxOnly" presStyleLbl="node1" presStyleIdx="2" presStyleCnt="5">
        <dgm:presLayoutVars>
          <dgm:bulletEnabled val="1"/>
        </dgm:presLayoutVars>
      </dgm:prSet>
      <dgm:spPr/>
      <dgm:t>
        <a:bodyPr/>
        <a:lstStyle/>
        <a:p>
          <a:endParaRPr lang="es-ES"/>
        </a:p>
      </dgm:t>
    </dgm:pt>
    <dgm:pt modelId="{0BBBD661-4E57-4D1B-917A-DE494CD5A959}" type="pres">
      <dgm:prSet presAssocID="{FEE43CBC-7489-4716-8C86-87781F28CCFC}" presName="parSpace" presStyleCnt="0"/>
      <dgm:spPr/>
    </dgm:pt>
    <dgm:pt modelId="{0B9A74BA-EB36-406B-9FB1-4E02BF72A9A1}" type="pres">
      <dgm:prSet presAssocID="{69CECCEC-004D-4B73-928D-900D4C31E82C}" presName="parTxOnly" presStyleLbl="node1" presStyleIdx="3" presStyleCnt="5">
        <dgm:presLayoutVars>
          <dgm:bulletEnabled val="1"/>
        </dgm:presLayoutVars>
      </dgm:prSet>
      <dgm:spPr/>
      <dgm:t>
        <a:bodyPr/>
        <a:lstStyle/>
        <a:p>
          <a:endParaRPr lang="es-ES"/>
        </a:p>
      </dgm:t>
    </dgm:pt>
    <dgm:pt modelId="{3920F9E2-EBE3-497D-90D3-ED3498CD7074}" type="pres">
      <dgm:prSet presAssocID="{4DBA910F-07B9-4757-B0EA-1B6585A4B5C2}" presName="parSpace" presStyleCnt="0"/>
      <dgm:spPr/>
    </dgm:pt>
    <dgm:pt modelId="{5FD79847-9DBB-4547-B0EA-A2B0BB1190C0}" type="pres">
      <dgm:prSet presAssocID="{4EEB736D-27C7-41B7-94DD-6E1984B4BDE3}" presName="parTxOnly" presStyleLbl="node1" presStyleIdx="4" presStyleCnt="5">
        <dgm:presLayoutVars>
          <dgm:bulletEnabled val="1"/>
        </dgm:presLayoutVars>
      </dgm:prSet>
      <dgm:spPr/>
      <dgm:t>
        <a:bodyPr/>
        <a:lstStyle/>
        <a:p>
          <a:endParaRPr lang="es-ES"/>
        </a:p>
      </dgm:t>
    </dgm:pt>
  </dgm:ptLst>
  <dgm:cxnLst>
    <dgm:cxn modelId="{E82366A1-101D-43C4-9BAF-B4BC3A4D6224}" srcId="{78B467C4-F480-44CE-9735-417B0068D276}" destId="{13744273-3CBB-4974-AD82-F892BC053619}" srcOrd="2" destOrd="0" parTransId="{DFD19F60-8EB4-4256-B603-6AA97FE70FB6}" sibTransId="{FEE43CBC-7489-4716-8C86-87781F28CCFC}"/>
    <dgm:cxn modelId="{59EFC2EC-21AF-45BB-902B-083F7B6528B6}" srcId="{78B467C4-F480-44CE-9735-417B0068D276}" destId="{4EEB736D-27C7-41B7-94DD-6E1984B4BDE3}" srcOrd="4" destOrd="0" parTransId="{8C8F006B-491F-4AFE-96DB-95436B183404}" sibTransId="{1E41266C-60F9-433D-8794-A3E9104259E2}"/>
    <dgm:cxn modelId="{91B46C43-C264-44D1-9092-6CB9B3438EE4}" type="presOf" srcId="{13744273-3CBB-4974-AD82-F892BC053619}" destId="{D2A3A84E-941C-4B2F-A7D3-BF5E0BA16842}" srcOrd="0" destOrd="0" presId="urn:microsoft.com/office/officeart/2005/8/layout/hChevron3"/>
    <dgm:cxn modelId="{1BBFABA2-E97E-4043-9515-127D4EE42980}" type="presOf" srcId="{D92792F9-B89F-4597-A1E2-282F07EE2633}" destId="{58219A9F-8D5E-4356-B65B-A8CFE62704F3}" srcOrd="0" destOrd="0" presId="urn:microsoft.com/office/officeart/2005/8/layout/hChevron3"/>
    <dgm:cxn modelId="{666A559C-4CCB-4FAD-A388-618EA5FFBC6C}" type="presOf" srcId="{69CECCEC-004D-4B73-928D-900D4C31E82C}" destId="{0B9A74BA-EB36-406B-9FB1-4E02BF72A9A1}" srcOrd="0" destOrd="0" presId="urn:microsoft.com/office/officeart/2005/8/layout/hChevron3"/>
    <dgm:cxn modelId="{596DF46A-448C-4F8A-9F50-855D37E53A21}" srcId="{78B467C4-F480-44CE-9735-417B0068D276}" destId="{69CECCEC-004D-4B73-928D-900D4C31E82C}" srcOrd="3" destOrd="0" parTransId="{2398BCA1-AFEC-4D54-8B51-5F7A8FE29E13}" sibTransId="{4DBA910F-07B9-4757-B0EA-1B6585A4B5C2}"/>
    <dgm:cxn modelId="{FF6214D9-D08B-45B5-9951-ACF03702270C}" type="presOf" srcId="{DA5D7322-5F24-4799-AF21-C6CCDBBFABB8}" destId="{CB6FE619-7207-40B6-BCF7-66A00F014791}" srcOrd="0" destOrd="0" presId="urn:microsoft.com/office/officeart/2005/8/layout/hChevron3"/>
    <dgm:cxn modelId="{033E589F-A386-44CB-AF6D-2ABC0C75A7E5}" type="presOf" srcId="{78B467C4-F480-44CE-9735-417B0068D276}" destId="{D8540688-2C38-4FFF-87A2-F25E6AB92B3F}" srcOrd="0" destOrd="0" presId="urn:microsoft.com/office/officeart/2005/8/layout/hChevron3"/>
    <dgm:cxn modelId="{F5F2F83D-F415-4302-A4BF-928DA198ABAC}" srcId="{78B467C4-F480-44CE-9735-417B0068D276}" destId="{DA5D7322-5F24-4799-AF21-C6CCDBBFABB8}" srcOrd="1" destOrd="0" parTransId="{D7FD49A8-25BB-4B2E-AB65-5F03530EDD1D}" sibTransId="{5664CCC4-8A9E-4A8B-97C9-2361DD83957A}"/>
    <dgm:cxn modelId="{10C63B06-DFD7-45BB-81E8-FB44B14D4D56}" srcId="{78B467C4-F480-44CE-9735-417B0068D276}" destId="{D92792F9-B89F-4597-A1E2-282F07EE2633}" srcOrd="0" destOrd="0" parTransId="{A9FFCD7F-25AD-48B5-874C-D953660A6755}" sibTransId="{971DE20D-1B29-4A52-9CEC-6DF8101FA3A9}"/>
    <dgm:cxn modelId="{9D0A749A-7B38-497B-B172-9C3F3C3237B9}" type="presOf" srcId="{4EEB736D-27C7-41B7-94DD-6E1984B4BDE3}" destId="{5FD79847-9DBB-4547-B0EA-A2B0BB1190C0}" srcOrd="0" destOrd="0" presId="urn:microsoft.com/office/officeart/2005/8/layout/hChevron3"/>
    <dgm:cxn modelId="{526D25C4-A712-48FE-9A2B-D2C115C2812F}" type="presParOf" srcId="{D8540688-2C38-4FFF-87A2-F25E6AB92B3F}" destId="{58219A9F-8D5E-4356-B65B-A8CFE62704F3}" srcOrd="0" destOrd="0" presId="urn:microsoft.com/office/officeart/2005/8/layout/hChevron3"/>
    <dgm:cxn modelId="{D433B05D-2D2B-4935-923C-AB9D78AC5191}" type="presParOf" srcId="{D8540688-2C38-4FFF-87A2-F25E6AB92B3F}" destId="{FE5CF293-AF15-45A1-8AC8-822A0E73B873}" srcOrd="1" destOrd="0" presId="urn:microsoft.com/office/officeart/2005/8/layout/hChevron3"/>
    <dgm:cxn modelId="{E9347896-8144-43F4-819B-CE5188B30ED1}" type="presParOf" srcId="{D8540688-2C38-4FFF-87A2-F25E6AB92B3F}" destId="{CB6FE619-7207-40B6-BCF7-66A00F014791}" srcOrd="2" destOrd="0" presId="urn:microsoft.com/office/officeart/2005/8/layout/hChevron3"/>
    <dgm:cxn modelId="{140BBE4C-C950-4FAD-884A-DE8051F49464}" type="presParOf" srcId="{D8540688-2C38-4FFF-87A2-F25E6AB92B3F}" destId="{A39FE6AD-1812-4C03-8827-E36CA7487FC7}" srcOrd="3" destOrd="0" presId="urn:microsoft.com/office/officeart/2005/8/layout/hChevron3"/>
    <dgm:cxn modelId="{42A3371C-6FD3-4AF5-BE74-4F0EE40170C4}" type="presParOf" srcId="{D8540688-2C38-4FFF-87A2-F25E6AB92B3F}" destId="{D2A3A84E-941C-4B2F-A7D3-BF5E0BA16842}" srcOrd="4" destOrd="0" presId="urn:microsoft.com/office/officeart/2005/8/layout/hChevron3"/>
    <dgm:cxn modelId="{7B56C883-C1FB-49C2-B1F6-04E54398A9A6}" type="presParOf" srcId="{D8540688-2C38-4FFF-87A2-F25E6AB92B3F}" destId="{0BBBD661-4E57-4D1B-917A-DE494CD5A959}" srcOrd="5" destOrd="0" presId="urn:microsoft.com/office/officeart/2005/8/layout/hChevron3"/>
    <dgm:cxn modelId="{FE24ACBE-56AD-405C-99B7-1B5B2834AFD4}" type="presParOf" srcId="{D8540688-2C38-4FFF-87A2-F25E6AB92B3F}" destId="{0B9A74BA-EB36-406B-9FB1-4E02BF72A9A1}" srcOrd="6" destOrd="0" presId="urn:microsoft.com/office/officeart/2005/8/layout/hChevron3"/>
    <dgm:cxn modelId="{C465C4DF-BBDB-437B-8B78-8C7E1E3F9539}" type="presParOf" srcId="{D8540688-2C38-4FFF-87A2-F25E6AB92B3F}" destId="{3920F9E2-EBE3-497D-90D3-ED3498CD7074}" srcOrd="7" destOrd="0" presId="urn:microsoft.com/office/officeart/2005/8/layout/hChevron3"/>
    <dgm:cxn modelId="{010A168E-E77C-45C1-8E88-C49FD20FB43D}" type="presParOf" srcId="{D8540688-2C38-4FFF-87A2-F25E6AB92B3F}" destId="{5FD79847-9DBB-4547-B0EA-A2B0BB1190C0}"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7DB60-3873-44CB-AE98-6E52368709BA}">
      <dsp:nvSpPr>
        <dsp:cNvPr id="0" name=""/>
        <dsp:cNvSpPr/>
      </dsp:nvSpPr>
      <dsp:spPr>
        <a:xfrm>
          <a:off x="90566" y="300"/>
          <a:ext cx="3739681" cy="406842"/>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pt-BR" sz="2100" i="1" kern="1200" dirty="0" err="1" smtClean="0"/>
            <a:t>Ecuador</a:t>
          </a:r>
          <a:endParaRPr lang="es-ES" sz="2100" kern="1200" dirty="0"/>
        </a:p>
      </dsp:txBody>
      <dsp:txXfrm>
        <a:off x="110426" y="20160"/>
        <a:ext cx="3699961" cy="367122"/>
      </dsp:txXfrm>
    </dsp:sp>
    <dsp:sp modelId="{309973D4-3BB8-4E26-A966-E98553CCFFCF}">
      <dsp:nvSpPr>
        <dsp:cNvPr id="0" name=""/>
        <dsp:cNvSpPr/>
      </dsp:nvSpPr>
      <dsp:spPr>
        <a:xfrm rot="5400000">
          <a:off x="1041909" y="-347586"/>
          <a:ext cx="1950682" cy="3578282"/>
        </a:xfrm>
        <a:prstGeom prst="round2SameRect">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Wells et al. 1977, se encontró una </a:t>
          </a:r>
          <a:r>
            <a:rPr lang="es-ES" sz="1300" kern="1200" dirty="0" err="1" smtClean="0"/>
            <a:t>seroprevalencia</a:t>
          </a:r>
          <a:r>
            <a:rPr lang="es-ES" sz="1300" kern="1200" dirty="0" smtClean="0"/>
            <a:t> del 22,5% mediante </a:t>
          </a:r>
          <a:r>
            <a:rPr lang="es-ES" sz="1300" kern="1200" dirty="0" err="1" smtClean="0"/>
            <a:t>inmunofluorescencia</a:t>
          </a:r>
          <a:endParaRPr lang="es-ES" sz="1300" kern="1200" dirty="0"/>
        </a:p>
        <a:p>
          <a:pPr marL="114300" lvl="1" indent="-114300" algn="l" defTabSz="577850">
            <a:lnSpc>
              <a:spcPct val="90000"/>
            </a:lnSpc>
            <a:spcBef>
              <a:spcPct val="0"/>
            </a:spcBef>
            <a:spcAft>
              <a:spcPct val="15000"/>
            </a:spcAft>
            <a:buChar char="••"/>
          </a:pPr>
          <a:r>
            <a:rPr lang="es-ES" sz="1300" kern="1200" dirty="0" smtClean="0"/>
            <a:t>Medina-Naranjo et al. 2017, prevalencia del 31% utilizando </a:t>
          </a:r>
          <a:r>
            <a:rPr lang="es-ES" sz="1300" kern="1200" dirty="0" err="1" smtClean="0"/>
            <a:t>iELISA</a:t>
          </a:r>
          <a:endParaRPr lang="es-ES" sz="1300" kern="1200" dirty="0"/>
        </a:p>
        <a:p>
          <a:pPr marL="114300" lvl="1" indent="-114300" algn="l" defTabSz="577850">
            <a:lnSpc>
              <a:spcPct val="90000"/>
            </a:lnSpc>
            <a:spcBef>
              <a:spcPct val="0"/>
            </a:spcBef>
            <a:spcAft>
              <a:spcPct val="15000"/>
            </a:spcAft>
            <a:buChar char="••"/>
          </a:pPr>
          <a:r>
            <a:rPr lang="es-ES" sz="1300" kern="1200" dirty="0" smtClean="0"/>
            <a:t>Chávez-Larrea et al. 2020, prevalencia de </a:t>
          </a:r>
          <a:r>
            <a:rPr lang="es-ES" sz="1300" i="1" kern="1200" dirty="0" err="1" smtClean="0"/>
            <a:t>Trypanosoma</a:t>
          </a:r>
          <a:r>
            <a:rPr lang="es-ES" sz="1300" i="1" kern="1200" dirty="0" smtClean="0"/>
            <a:t> </a:t>
          </a:r>
          <a:r>
            <a:rPr lang="es-ES" sz="1300" i="1" kern="1200" dirty="0" err="1" smtClean="0"/>
            <a:t>vivax</a:t>
          </a:r>
          <a:r>
            <a:rPr lang="es-ES" sz="1300" i="1" kern="1200" dirty="0" smtClean="0"/>
            <a:t> </a:t>
          </a:r>
          <a:r>
            <a:rPr lang="es-ES" sz="1300" i="0" kern="1200" dirty="0" smtClean="0"/>
            <a:t>en Chone, Manabí. </a:t>
          </a:r>
          <a:r>
            <a:rPr lang="es-ES" sz="1300" kern="1200" dirty="0" smtClean="0"/>
            <a:t>  </a:t>
          </a:r>
          <a:endParaRPr lang="es-ES" sz="1300" kern="1200" dirty="0"/>
        </a:p>
      </dsp:txBody>
      <dsp:txXfrm rot="-5400000">
        <a:off x="228109" y="561438"/>
        <a:ext cx="3483058" cy="1760234"/>
      </dsp:txXfrm>
    </dsp:sp>
    <dsp:sp modelId="{3EC70E2C-60DA-43A2-84BB-6D6283C2E42C}">
      <dsp:nvSpPr>
        <dsp:cNvPr id="0" name=""/>
        <dsp:cNvSpPr/>
      </dsp:nvSpPr>
      <dsp:spPr>
        <a:xfrm>
          <a:off x="90566" y="558672"/>
          <a:ext cx="133707" cy="1765163"/>
        </a:xfrm>
        <a:prstGeom prst="roundRect">
          <a:avLst/>
        </a:prstGeom>
        <a:solidFill>
          <a:schemeClr val="accent2">
            <a:shade val="50000"/>
            <a:hueOff val="-56429"/>
            <a:satOff val="-18243"/>
            <a:lumOff val="489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endParaRPr lang="es-ES" sz="2000" kern="1200" dirty="0"/>
        </a:p>
      </dsp:txBody>
      <dsp:txXfrm>
        <a:off x="97093" y="565199"/>
        <a:ext cx="120653" cy="1752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51FFE-72FC-4CC1-B13A-33FE1D008FF6}">
      <dsp:nvSpPr>
        <dsp:cNvPr id="0" name=""/>
        <dsp:cNvSpPr/>
      </dsp:nvSpPr>
      <dsp:spPr>
        <a:xfrm>
          <a:off x="1800804" y="1626182"/>
          <a:ext cx="2458961" cy="165902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smtClean="0"/>
            <a:t>Signos clínicos </a:t>
          </a:r>
          <a:endParaRPr lang="es-ES" sz="1500" kern="1200" dirty="0"/>
        </a:p>
      </dsp:txBody>
      <dsp:txXfrm>
        <a:off x="2160911" y="1869140"/>
        <a:ext cx="1738747" cy="1173106"/>
      </dsp:txXfrm>
    </dsp:sp>
    <dsp:sp modelId="{0FEAC598-2A57-4658-9D93-15556B403645}">
      <dsp:nvSpPr>
        <dsp:cNvPr id="0" name=""/>
        <dsp:cNvSpPr/>
      </dsp:nvSpPr>
      <dsp:spPr>
        <a:xfrm rot="13126357">
          <a:off x="1069586" y="1205635"/>
          <a:ext cx="1251001" cy="35516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684DA7-471D-441C-9B8A-BA5D67D1BC0A}">
      <dsp:nvSpPr>
        <dsp:cNvPr id="0" name=""/>
        <dsp:cNvSpPr/>
      </dsp:nvSpPr>
      <dsp:spPr>
        <a:xfrm>
          <a:off x="267295" y="642576"/>
          <a:ext cx="1880254" cy="69786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kern="1200" dirty="0" smtClean="0"/>
            <a:t>Perdida de la producción </a:t>
          </a:r>
          <a:endParaRPr lang="es-ES" sz="1600" kern="1200" dirty="0"/>
        </a:p>
      </dsp:txBody>
      <dsp:txXfrm>
        <a:off x="287735" y="663016"/>
        <a:ext cx="1839374" cy="656983"/>
      </dsp:txXfrm>
    </dsp:sp>
    <dsp:sp modelId="{F5B97A9F-FED9-460B-B5BF-6A50749DD577}">
      <dsp:nvSpPr>
        <dsp:cNvPr id="0" name=""/>
        <dsp:cNvSpPr/>
      </dsp:nvSpPr>
      <dsp:spPr>
        <a:xfrm rot="16208697">
          <a:off x="2503772" y="856789"/>
          <a:ext cx="1060217" cy="355162"/>
        </a:xfrm>
        <a:prstGeom prst="leftArrow">
          <a:avLst>
            <a:gd name="adj1" fmla="val 60000"/>
            <a:gd name="adj2" fmla="val 50000"/>
          </a:avLst>
        </a:prstGeom>
        <a:solidFill>
          <a:schemeClr val="accent4">
            <a:hueOff val="361295"/>
            <a:satOff val="-2361"/>
            <a:lumOff val="1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2CB849-82C7-453D-8B8C-6C168E58A008}">
      <dsp:nvSpPr>
        <dsp:cNvPr id="0" name=""/>
        <dsp:cNvSpPr/>
      </dsp:nvSpPr>
      <dsp:spPr>
        <a:xfrm>
          <a:off x="2223767" y="180445"/>
          <a:ext cx="1622908" cy="647638"/>
        </a:xfrm>
        <a:prstGeom prst="roundRect">
          <a:avLst>
            <a:gd name="adj" fmla="val 10000"/>
          </a:avLst>
        </a:prstGeom>
        <a:solidFill>
          <a:schemeClr val="accent4">
            <a:hueOff val="361295"/>
            <a:satOff val="-2361"/>
            <a:lumOff val="1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kern="1200" dirty="0" smtClean="0"/>
            <a:t>Anemia</a:t>
          </a:r>
          <a:endParaRPr lang="es-ES" sz="1600" kern="1200" dirty="0"/>
        </a:p>
      </dsp:txBody>
      <dsp:txXfrm>
        <a:off x="2242736" y="199414"/>
        <a:ext cx="1584970" cy="609700"/>
      </dsp:txXfrm>
    </dsp:sp>
    <dsp:sp modelId="{D360D2BB-F473-4ED7-B084-823119FB8095}">
      <dsp:nvSpPr>
        <dsp:cNvPr id="0" name=""/>
        <dsp:cNvSpPr/>
      </dsp:nvSpPr>
      <dsp:spPr>
        <a:xfrm rot="3933187">
          <a:off x="3065021" y="3686616"/>
          <a:ext cx="1211160" cy="355162"/>
        </a:xfrm>
        <a:prstGeom prst="leftArrow">
          <a:avLst>
            <a:gd name="adj1" fmla="val 60000"/>
            <a:gd name="adj2" fmla="val 50000"/>
          </a:avLst>
        </a:prstGeom>
        <a:solidFill>
          <a:schemeClr val="accent4">
            <a:hueOff val="722591"/>
            <a:satOff val="-4723"/>
            <a:lumOff val="28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A4DFBF-B614-4D0D-8BC1-113FE0F96005}">
      <dsp:nvSpPr>
        <dsp:cNvPr id="0" name=""/>
        <dsp:cNvSpPr/>
      </dsp:nvSpPr>
      <dsp:spPr>
        <a:xfrm>
          <a:off x="3190596" y="4067691"/>
          <a:ext cx="1461248" cy="695588"/>
        </a:xfrm>
        <a:prstGeom prst="roundRect">
          <a:avLst>
            <a:gd name="adj" fmla="val 10000"/>
          </a:avLst>
        </a:prstGeom>
        <a:solidFill>
          <a:schemeClr val="accent4">
            <a:hueOff val="722591"/>
            <a:satOff val="-4723"/>
            <a:lumOff val="2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kern="1200" dirty="0" smtClean="0"/>
            <a:t>Muerte del 3-50% de animales sin tratamiento</a:t>
          </a:r>
          <a:endParaRPr lang="es-ES" sz="1300" kern="1200" dirty="0"/>
        </a:p>
      </dsp:txBody>
      <dsp:txXfrm>
        <a:off x="3210969" y="4088064"/>
        <a:ext cx="1420502" cy="654842"/>
      </dsp:txXfrm>
    </dsp:sp>
    <dsp:sp modelId="{14E91E4A-BA94-47CC-AC0B-642D8817039C}">
      <dsp:nvSpPr>
        <dsp:cNvPr id="0" name=""/>
        <dsp:cNvSpPr/>
      </dsp:nvSpPr>
      <dsp:spPr>
        <a:xfrm rot="9297122">
          <a:off x="1004938" y="2988871"/>
          <a:ext cx="1008889" cy="355162"/>
        </a:xfrm>
        <a:prstGeom prst="leftArrow">
          <a:avLst>
            <a:gd name="adj1" fmla="val 60000"/>
            <a:gd name="adj2" fmla="val 50000"/>
          </a:avLst>
        </a:prstGeom>
        <a:solidFill>
          <a:schemeClr val="accent4">
            <a:hueOff val="1083886"/>
            <a:satOff val="-7084"/>
            <a:lumOff val="42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D62928-EFAB-4A00-A067-27327C1D7BCE}">
      <dsp:nvSpPr>
        <dsp:cNvPr id="0" name=""/>
        <dsp:cNvSpPr/>
      </dsp:nvSpPr>
      <dsp:spPr>
        <a:xfrm>
          <a:off x="390935" y="3031090"/>
          <a:ext cx="1322888" cy="697863"/>
        </a:xfrm>
        <a:prstGeom prst="roundRect">
          <a:avLst>
            <a:gd name="adj" fmla="val 10000"/>
          </a:avLst>
        </a:prstGeom>
        <a:solidFill>
          <a:schemeClr val="accent4">
            <a:hueOff val="1083886"/>
            <a:satOff val="-7084"/>
            <a:lumOff val="4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kern="1200" dirty="0" smtClean="0"/>
            <a:t>Perdida de peso progresivo </a:t>
          </a:r>
          <a:endParaRPr lang="es-ES" sz="1200" kern="1200" dirty="0"/>
        </a:p>
      </dsp:txBody>
      <dsp:txXfrm>
        <a:off x="411375" y="3051530"/>
        <a:ext cx="1282008" cy="656983"/>
      </dsp:txXfrm>
    </dsp:sp>
    <dsp:sp modelId="{10A6E9CE-F556-4437-A286-9220B9E40589}">
      <dsp:nvSpPr>
        <dsp:cNvPr id="0" name=""/>
        <dsp:cNvSpPr/>
      </dsp:nvSpPr>
      <dsp:spPr>
        <a:xfrm rot="6792666">
          <a:off x="1823310" y="3691472"/>
          <a:ext cx="1201766" cy="355162"/>
        </a:xfrm>
        <a:prstGeom prst="leftArrow">
          <a:avLst>
            <a:gd name="adj1" fmla="val 60000"/>
            <a:gd name="adj2" fmla="val 50000"/>
          </a:avLst>
        </a:prstGeom>
        <a:solidFill>
          <a:schemeClr val="accent4">
            <a:hueOff val="1445182"/>
            <a:satOff val="-9446"/>
            <a:lumOff val="564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ED0FEE-9A9C-4587-8B3A-A0F37AAE9ABC}">
      <dsp:nvSpPr>
        <dsp:cNvPr id="0" name=""/>
        <dsp:cNvSpPr/>
      </dsp:nvSpPr>
      <dsp:spPr>
        <a:xfrm>
          <a:off x="1465429" y="4072369"/>
          <a:ext cx="1443889" cy="697863"/>
        </a:xfrm>
        <a:prstGeom prst="roundRect">
          <a:avLst>
            <a:gd name="adj" fmla="val 10000"/>
          </a:avLst>
        </a:prstGeom>
        <a:solidFill>
          <a:schemeClr val="accent4">
            <a:hueOff val="1445182"/>
            <a:satOff val="-9446"/>
            <a:lumOff val="5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kern="1200" dirty="0" smtClean="0"/>
            <a:t>Alargamiento en los nodos linfáticos </a:t>
          </a:r>
          <a:endParaRPr lang="es-ES" sz="1300" kern="1200" dirty="0"/>
        </a:p>
      </dsp:txBody>
      <dsp:txXfrm>
        <a:off x="1485869" y="4092809"/>
        <a:ext cx="1403009" cy="656983"/>
      </dsp:txXfrm>
    </dsp:sp>
    <dsp:sp modelId="{E2237260-FA56-4ECB-B291-EA597B841D99}">
      <dsp:nvSpPr>
        <dsp:cNvPr id="0" name=""/>
        <dsp:cNvSpPr/>
      </dsp:nvSpPr>
      <dsp:spPr>
        <a:xfrm rot="11200302">
          <a:off x="802281" y="2073885"/>
          <a:ext cx="964125" cy="355162"/>
        </a:xfrm>
        <a:prstGeom prst="leftArrow">
          <a:avLst>
            <a:gd name="adj1" fmla="val 60000"/>
            <a:gd name="adj2" fmla="val 50000"/>
          </a:avLst>
        </a:prstGeom>
        <a:solidFill>
          <a:schemeClr val="accent4">
            <a:hueOff val="1806477"/>
            <a:satOff val="-11807"/>
            <a:lumOff val="70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B64CFA-BB96-4D83-B238-C2535F660ECE}">
      <dsp:nvSpPr>
        <dsp:cNvPr id="0" name=""/>
        <dsp:cNvSpPr/>
      </dsp:nvSpPr>
      <dsp:spPr>
        <a:xfrm>
          <a:off x="125835" y="1686348"/>
          <a:ext cx="1359421" cy="1018225"/>
        </a:xfrm>
        <a:prstGeom prst="roundRect">
          <a:avLst>
            <a:gd name="adj" fmla="val 10000"/>
          </a:avLst>
        </a:prstGeom>
        <a:solidFill>
          <a:schemeClr val="accent4">
            <a:hueOff val="1806477"/>
            <a:satOff val="-11807"/>
            <a:lumOff val="70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s-ES" sz="1100" kern="1200" dirty="0" smtClean="0"/>
            <a:t>Alteraciones en el sistema reproductivo </a:t>
          </a:r>
          <a:endParaRPr lang="es-ES" sz="1100" kern="1200" dirty="0"/>
        </a:p>
      </dsp:txBody>
      <dsp:txXfrm>
        <a:off x="155658" y="1716171"/>
        <a:ext cx="1299775" cy="9585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FC029-9901-4B6E-B2B5-B29A42140372}">
      <dsp:nvSpPr>
        <dsp:cNvPr id="0" name=""/>
        <dsp:cNvSpPr/>
      </dsp:nvSpPr>
      <dsp:spPr>
        <a:xfrm>
          <a:off x="1583302" y="1086794"/>
          <a:ext cx="1859032" cy="968962"/>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t>No presenta clínica </a:t>
          </a:r>
          <a:endParaRPr lang="es-ES" sz="1200" kern="1200" dirty="0"/>
        </a:p>
        <a:p>
          <a:pPr marL="114300" lvl="1" indent="-114300" algn="l" defTabSz="533400">
            <a:lnSpc>
              <a:spcPct val="90000"/>
            </a:lnSpc>
            <a:spcBef>
              <a:spcPct val="0"/>
            </a:spcBef>
            <a:spcAft>
              <a:spcPct val="15000"/>
            </a:spcAft>
            <a:buChar char="••"/>
          </a:pPr>
          <a:r>
            <a:rPr lang="es-ES" sz="1200" kern="1200" dirty="0" smtClean="0"/>
            <a:t>2 a 10 días</a:t>
          </a:r>
          <a:endParaRPr lang="es-ES" sz="1200" kern="1200" dirty="0"/>
        </a:p>
        <a:p>
          <a:pPr marL="114300" lvl="1" indent="-114300" algn="l" defTabSz="533400">
            <a:lnSpc>
              <a:spcPct val="90000"/>
            </a:lnSpc>
            <a:spcBef>
              <a:spcPct val="0"/>
            </a:spcBef>
            <a:spcAft>
              <a:spcPct val="15000"/>
            </a:spcAft>
            <a:buChar char="••"/>
          </a:pPr>
          <a:endParaRPr lang="es-ES" sz="1200" kern="1200" dirty="0"/>
        </a:p>
      </dsp:txBody>
      <dsp:txXfrm>
        <a:off x="1605601" y="1109093"/>
        <a:ext cx="1814434" cy="716729"/>
      </dsp:txXfrm>
    </dsp:sp>
    <dsp:sp modelId="{A7F9B2D7-0643-4045-934A-A04669F15446}">
      <dsp:nvSpPr>
        <dsp:cNvPr id="0" name=""/>
        <dsp:cNvSpPr/>
      </dsp:nvSpPr>
      <dsp:spPr>
        <a:xfrm rot="21387827">
          <a:off x="2591020" y="623583"/>
          <a:ext cx="2490154" cy="2490154"/>
        </a:xfrm>
        <a:prstGeom prst="leftCircularArrow">
          <a:avLst>
            <a:gd name="adj1" fmla="val 4737"/>
            <a:gd name="adj2" fmla="val 605633"/>
            <a:gd name="adj3" fmla="val 3039075"/>
            <a:gd name="adj4" fmla="val 9682420"/>
            <a:gd name="adj5" fmla="val 5526"/>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B6A307-4BEE-47C4-8729-8027687C4902}">
      <dsp:nvSpPr>
        <dsp:cNvPr id="0" name=""/>
        <dsp:cNvSpPr/>
      </dsp:nvSpPr>
      <dsp:spPr>
        <a:xfrm>
          <a:off x="1943339" y="1778007"/>
          <a:ext cx="1652473" cy="657134"/>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S" sz="2100" kern="1200" dirty="0" smtClean="0"/>
            <a:t>Periodo </a:t>
          </a:r>
          <a:br>
            <a:rPr lang="es-ES" sz="2100" kern="1200" dirty="0" smtClean="0"/>
          </a:br>
          <a:r>
            <a:rPr lang="es-ES" sz="2100" kern="1200" dirty="0" smtClean="0"/>
            <a:t>Pre-patencia </a:t>
          </a:r>
          <a:endParaRPr lang="es-ES" sz="2100" kern="1200" dirty="0"/>
        </a:p>
      </dsp:txBody>
      <dsp:txXfrm>
        <a:off x="1962586" y="1797254"/>
        <a:ext cx="1613979" cy="618640"/>
      </dsp:txXfrm>
    </dsp:sp>
    <dsp:sp modelId="{2CA96955-F9C2-467F-812E-DA62F85A04AA}">
      <dsp:nvSpPr>
        <dsp:cNvPr id="0" name=""/>
        <dsp:cNvSpPr/>
      </dsp:nvSpPr>
      <dsp:spPr>
        <a:xfrm>
          <a:off x="4037741" y="748804"/>
          <a:ext cx="2084552" cy="1915997"/>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20720"/>
              <a:satOff val="-6405"/>
              <a:lumOff val="14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t>Incremento</a:t>
          </a:r>
          <a:br>
            <a:rPr lang="es-ES" sz="1200" kern="1200" dirty="0" smtClean="0"/>
          </a:br>
          <a:r>
            <a:rPr lang="es-ES" sz="1200" kern="1200" dirty="0" smtClean="0"/>
            <a:t>de temperatura</a:t>
          </a:r>
          <a:endParaRPr lang="es-ES" sz="1200" kern="1200" dirty="0"/>
        </a:p>
        <a:p>
          <a:pPr marL="114300" lvl="1" indent="-114300" algn="l" defTabSz="533400">
            <a:lnSpc>
              <a:spcPct val="90000"/>
            </a:lnSpc>
            <a:spcBef>
              <a:spcPct val="0"/>
            </a:spcBef>
            <a:spcAft>
              <a:spcPct val="15000"/>
            </a:spcAft>
            <a:buChar char="••"/>
          </a:pPr>
          <a:r>
            <a:rPr lang="es-ES" sz="1200" kern="1200" dirty="0" smtClean="0"/>
            <a:t>Anemia de severo a moderado </a:t>
          </a:r>
          <a:endParaRPr lang="es-ES" sz="1200" kern="1200" dirty="0"/>
        </a:p>
        <a:p>
          <a:pPr marL="114300" lvl="1" indent="-114300" algn="l" defTabSz="533400">
            <a:lnSpc>
              <a:spcPct val="90000"/>
            </a:lnSpc>
            <a:spcBef>
              <a:spcPct val="0"/>
            </a:spcBef>
            <a:spcAft>
              <a:spcPct val="15000"/>
            </a:spcAft>
            <a:buChar char="••"/>
          </a:pPr>
          <a:r>
            <a:rPr lang="es-ES" sz="1200" kern="1200" dirty="0" smtClean="0"/>
            <a:t>Mortalidad es del 3-50%</a:t>
          </a:r>
          <a:endParaRPr lang="es-ES" sz="1200" kern="1200" dirty="0"/>
        </a:p>
        <a:p>
          <a:pPr marL="114300" lvl="1" indent="-114300" algn="l" defTabSz="533400">
            <a:lnSpc>
              <a:spcPct val="90000"/>
            </a:lnSpc>
            <a:spcBef>
              <a:spcPct val="0"/>
            </a:spcBef>
            <a:spcAft>
              <a:spcPct val="15000"/>
            </a:spcAft>
            <a:buChar char="••"/>
          </a:pPr>
          <a:r>
            <a:rPr lang="es-ES" sz="1200" kern="1200" dirty="0" smtClean="0"/>
            <a:t>Problemas en el sistema y capacidad reproductiva</a:t>
          </a:r>
          <a:endParaRPr lang="es-ES" sz="1200" kern="1200" dirty="0"/>
        </a:p>
      </dsp:txBody>
      <dsp:txXfrm>
        <a:off x="4081833" y="1203466"/>
        <a:ext cx="1996368" cy="1417242"/>
      </dsp:txXfrm>
    </dsp:sp>
    <dsp:sp modelId="{3E05BD75-8F93-4830-AEDD-DB083EB5A96F}">
      <dsp:nvSpPr>
        <dsp:cNvPr id="0" name=""/>
        <dsp:cNvSpPr/>
      </dsp:nvSpPr>
      <dsp:spPr>
        <a:xfrm>
          <a:off x="5550307" y="-176721"/>
          <a:ext cx="2432661" cy="2432661"/>
        </a:xfrm>
        <a:prstGeom prst="circularArrow">
          <a:avLst>
            <a:gd name="adj1" fmla="val 4849"/>
            <a:gd name="adj2" fmla="val 621670"/>
            <a:gd name="adj3" fmla="val 18072105"/>
            <a:gd name="adj4" fmla="val 11444796"/>
            <a:gd name="adj5" fmla="val 5657"/>
          </a:avLst>
        </a:prstGeom>
        <a:solidFill>
          <a:schemeClr val="accent2">
            <a:shade val="90000"/>
            <a:hueOff val="-41426"/>
            <a:satOff val="-12445"/>
            <a:lumOff val="263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5F9419-8F26-4C5D-B4E1-5B3A967CB837}">
      <dsp:nvSpPr>
        <dsp:cNvPr id="0" name=""/>
        <dsp:cNvSpPr/>
      </dsp:nvSpPr>
      <dsp:spPr>
        <a:xfrm>
          <a:off x="5152375" y="586456"/>
          <a:ext cx="1652473" cy="657134"/>
        </a:xfrm>
        <a:prstGeom prst="roundRect">
          <a:avLst>
            <a:gd name="adj" fmla="val 10000"/>
          </a:avLst>
        </a:prstGeom>
        <a:solidFill>
          <a:schemeClr val="accent2">
            <a:shade val="80000"/>
            <a:hueOff val="-20720"/>
            <a:satOff val="-6405"/>
            <a:lumOff val="144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S" sz="2100" kern="1200" dirty="0" smtClean="0"/>
            <a:t>Periodo agudo</a:t>
          </a:r>
          <a:endParaRPr lang="es-ES" sz="2100" kern="1200" dirty="0"/>
        </a:p>
      </dsp:txBody>
      <dsp:txXfrm>
        <a:off x="5171622" y="605703"/>
        <a:ext cx="1613979" cy="618640"/>
      </dsp:txXfrm>
    </dsp:sp>
    <dsp:sp modelId="{5053D2AE-C072-49C5-82CF-3AAE711EFD84}">
      <dsp:nvSpPr>
        <dsp:cNvPr id="0" name=""/>
        <dsp:cNvSpPr/>
      </dsp:nvSpPr>
      <dsp:spPr>
        <a:xfrm>
          <a:off x="7036979" y="303516"/>
          <a:ext cx="1859032" cy="1533313"/>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41440"/>
              <a:satOff val="-12809"/>
              <a:lumOff val="288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 Los parámetros de sangre se reestablecen</a:t>
          </a:r>
          <a:endParaRPr lang="es-ES" sz="1400" kern="1200" dirty="0"/>
        </a:p>
        <a:p>
          <a:pPr marL="114300" lvl="1" indent="-114300" algn="l" defTabSz="622300">
            <a:lnSpc>
              <a:spcPct val="90000"/>
            </a:lnSpc>
            <a:spcBef>
              <a:spcPct val="0"/>
            </a:spcBef>
            <a:spcAft>
              <a:spcPct val="15000"/>
            </a:spcAft>
            <a:buChar char="••"/>
          </a:pPr>
          <a:r>
            <a:rPr lang="es-ES" sz="1400" kern="1200" dirty="0" smtClean="0"/>
            <a:t>Asintomáticos </a:t>
          </a:r>
          <a:endParaRPr lang="es-ES" sz="1400" kern="1200" dirty="0"/>
        </a:p>
        <a:p>
          <a:pPr marL="57150" lvl="1" indent="-57150" algn="l" defTabSz="488950">
            <a:lnSpc>
              <a:spcPct val="90000"/>
            </a:lnSpc>
            <a:spcBef>
              <a:spcPct val="0"/>
            </a:spcBef>
            <a:spcAft>
              <a:spcPct val="15000"/>
            </a:spcAft>
            <a:buChar char="••"/>
          </a:pPr>
          <a:endParaRPr lang="es-ES" sz="1100" kern="1200" dirty="0"/>
        </a:p>
        <a:p>
          <a:pPr marL="57150" lvl="1" indent="-57150" algn="l" defTabSz="488950">
            <a:lnSpc>
              <a:spcPct val="90000"/>
            </a:lnSpc>
            <a:spcBef>
              <a:spcPct val="0"/>
            </a:spcBef>
            <a:spcAft>
              <a:spcPct val="15000"/>
            </a:spcAft>
            <a:buChar char="••"/>
          </a:pPr>
          <a:endParaRPr lang="es-ES" sz="1100" kern="1200" dirty="0"/>
        </a:p>
      </dsp:txBody>
      <dsp:txXfrm>
        <a:off x="7072265" y="338802"/>
        <a:ext cx="1788460" cy="1134174"/>
      </dsp:txXfrm>
    </dsp:sp>
    <dsp:sp modelId="{65923690-41B5-4487-B1B6-66F68F97F5FF}">
      <dsp:nvSpPr>
        <dsp:cNvPr id="0" name=""/>
        <dsp:cNvSpPr/>
      </dsp:nvSpPr>
      <dsp:spPr>
        <a:xfrm>
          <a:off x="6507853" y="1473537"/>
          <a:ext cx="1652473" cy="657134"/>
        </a:xfrm>
        <a:prstGeom prst="roundRect">
          <a:avLst>
            <a:gd name="adj" fmla="val 10000"/>
          </a:avLst>
        </a:prstGeom>
        <a:solidFill>
          <a:schemeClr val="accent2">
            <a:shade val="80000"/>
            <a:hueOff val="-41440"/>
            <a:satOff val="-12809"/>
            <a:lumOff val="288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S" sz="2100" kern="1200" dirty="0" smtClean="0"/>
            <a:t>Periodo crónico </a:t>
          </a:r>
          <a:endParaRPr lang="es-ES" sz="2100" kern="1200" dirty="0"/>
        </a:p>
      </dsp:txBody>
      <dsp:txXfrm>
        <a:off x="6527100" y="1492784"/>
        <a:ext cx="1613979" cy="618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98A1A-BF8B-42AA-83ED-3780D3059ECF}">
      <dsp:nvSpPr>
        <dsp:cNvPr id="0" name=""/>
        <dsp:cNvSpPr/>
      </dsp:nvSpPr>
      <dsp:spPr>
        <a:xfrm>
          <a:off x="0" y="0"/>
          <a:ext cx="10801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F159BA-6C94-4B90-88B8-0FB37A01478C}">
      <dsp:nvSpPr>
        <dsp:cNvPr id="0" name=""/>
        <dsp:cNvSpPr/>
      </dsp:nvSpPr>
      <dsp:spPr>
        <a:xfrm>
          <a:off x="0" y="0"/>
          <a:ext cx="2160240" cy="2781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C" sz="2800" b="1" kern="1200" dirty="0" smtClean="0">
              <a:solidFill>
                <a:schemeClr val="tx1"/>
              </a:solidFill>
            </a:rPr>
            <a:t>Objetivos específicos</a:t>
          </a:r>
          <a:endParaRPr lang="es-ES" sz="2800" kern="1200" dirty="0"/>
        </a:p>
      </dsp:txBody>
      <dsp:txXfrm>
        <a:off x="0" y="0"/>
        <a:ext cx="2160240" cy="2781342"/>
      </dsp:txXfrm>
    </dsp:sp>
    <dsp:sp modelId="{5B124B4E-65E9-4BE0-914F-359EE4E57150}">
      <dsp:nvSpPr>
        <dsp:cNvPr id="0" name=""/>
        <dsp:cNvSpPr/>
      </dsp:nvSpPr>
      <dsp:spPr>
        <a:xfrm>
          <a:off x="2322258" y="43458"/>
          <a:ext cx="8478942" cy="869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smtClean="0"/>
            <a:t>Realizar muestreos en zonas de producción pecuaria con previos reportes de posible presencia de hemotrópicos.</a:t>
          </a:r>
          <a:endParaRPr lang="es-ES" sz="1800" kern="1200" dirty="0"/>
        </a:p>
      </dsp:txBody>
      <dsp:txXfrm>
        <a:off x="2322258" y="43458"/>
        <a:ext cx="8478942" cy="869169"/>
      </dsp:txXfrm>
    </dsp:sp>
    <dsp:sp modelId="{04339115-38C0-4B3B-8BBB-723B05C72FEB}">
      <dsp:nvSpPr>
        <dsp:cNvPr id="0" name=""/>
        <dsp:cNvSpPr/>
      </dsp:nvSpPr>
      <dsp:spPr>
        <a:xfrm>
          <a:off x="2160240" y="912627"/>
          <a:ext cx="864096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A25421-FA6A-4BFF-998D-79EDA33D57F3}">
      <dsp:nvSpPr>
        <dsp:cNvPr id="0" name=""/>
        <dsp:cNvSpPr/>
      </dsp:nvSpPr>
      <dsp:spPr>
        <a:xfrm>
          <a:off x="2322258" y="956086"/>
          <a:ext cx="8478942" cy="869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Determinar la presencia de </a:t>
          </a:r>
          <a:r>
            <a:rPr lang="es-EC" sz="1800" i="1" kern="1200" dirty="0" err="1" smtClean="0"/>
            <a:t>Trypanosoma</a:t>
          </a:r>
          <a:r>
            <a:rPr lang="es-EC" sz="1800" i="1" kern="1200" dirty="0" smtClean="0"/>
            <a:t> </a:t>
          </a:r>
          <a:r>
            <a:rPr lang="es-EC" sz="1800" i="1" kern="1200" dirty="0" err="1" smtClean="0"/>
            <a:t>spp</a:t>
          </a:r>
          <a:r>
            <a:rPr lang="es-EC" sz="1800" kern="1200" dirty="0" smtClean="0"/>
            <a:t> con el método del micro capilar (Test de woo) y de frotis sanguíneos en las muestras de sangre obtenidas de los bovinos objetos de los muestreos. </a:t>
          </a:r>
          <a:endParaRPr lang="es-MX" sz="1800" kern="1200" dirty="0"/>
        </a:p>
      </dsp:txBody>
      <dsp:txXfrm>
        <a:off x="2322258" y="956086"/>
        <a:ext cx="8478942" cy="869169"/>
      </dsp:txXfrm>
    </dsp:sp>
    <dsp:sp modelId="{12C75C52-3EF5-4898-9C97-34521F4ECACD}">
      <dsp:nvSpPr>
        <dsp:cNvPr id="0" name=""/>
        <dsp:cNvSpPr/>
      </dsp:nvSpPr>
      <dsp:spPr>
        <a:xfrm>
          <a:off x="2160240" y="1825255"/>
          <a:ext cx="864096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914D7A-15B8-4F23-8CD9-5F9644F23114}">
      <dsp:nvSpPr>
        <dsp:cNvPr id="0" name=""/>
        <dsp:cNvSpPr/>
      </dsp:nvSpPr>
      <dsp:spPr>
        <a:xfrm>
          <a:off x="2322258" y="1868714"/>
          <a:ext cx="8478942" cy="869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Determinar la prevalencia molecularmente de </a:t>
          </a:r>
          <a:r>
            <a:rPr lang="es-EC" sz="1800" i="1" kern="1200" dirty="0" err="1" smtClean="0"/>
            <a:t>Trypanosoma</a:t>
          </a:r>
          <a:r>
            <a:rPr lang="es-EC" sz="1800" i="1" kern="1200" dirty="0" smtClean="0"/>
            <a:t> </a:t>
          </a:r>
          <a:r>
            <a:rPr lang="es-EC" sz="1800" i="1" kern="1200" dirty="0" err="1" smtClean="0"/>
            <a:t>vivax</a:t>
          </a:r>
          <a:r>
            <a:rPr lang="es-EC" sz="1800" i="1" kern="1200" dirty="0" smtClean="0"/>
            <a:t> </a:t>
          </a:r>
          <a:r>
            <a:rPr lang="es-EC" sz="1800" kern="1200" dirty="0" smtClean="0"/>
            <a:t>en los bovinos provenientes de los muestreos. </a:t>
          </a:r>
          <a:endParaRPr lang="es-MX" sz="1800" kern="1200" dirty="0"/>
        </a:p>
      </dsp:txBody>
      <dsp:txXfrm>
        <a:off x="2322258" y="1868714"/>
        <a:ext cx="8478942" cy="869169"/>
      </dsp:txXfrm>
    </dsp:sp>
    <dsp:sp modelId="{20FDC17B-BD79-4EBD-A4C0-40B118107391}">
      <dsp:nvSpPr>
        <dsp:cNvPr id="0" name=""/>
        <dsp:cNvSpPr/>
      </dsp:nvSpPr>
      <dsp:spPr>
        <a:xfrm>
          <a:off x="2160240" y="2737883"/>
          <a:ext cx="864096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29ECE-253E-47B0-AE2A-8C048A816055}">
      <dsp:nvSpPr>
        <dsp:cNvPr id="0" name=""/>
        <dsp:cNvSpPr/>
      </dsp:nvSpPr>
      <dsp:spPr>
        <a:xfrm>
          <a:off x="1987" y="1864176"/>
          <a:ext cx="1994027" cy="797610"/>
        </a:xfrm>
        <a:prstGeom prst="homePlat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S" sz="1600" kern="1200" dirty="0" smtClean="0"/>
            <a:t>Recolección de sangre </a:t>
          </a:r>
          <a:endParaRPr lang="es-ES" sz="1600" kern="1200" dirty="0"/>
        </a:p>
      </dsp:txBody>
      <dsp:txXfrm>
        <a:off x="1987" y="1864176"/>
        <a:ext cx="1794625" cy="797610"/>
      </dsp:txXfrm>
    </dsp:sp>
    <dsp:sp modelId="{A1B7CC64-8597-4E9C-BF4B-8E01499E0910}">
      <dsp:nvSpPr>
        <dsp:cNvPr id="0" name=""/>
        <dsp:cNvSpPr/>
      </dsp:nvSpPr>
      <dsp:spPr>
        <a:xfrm>
          <a:off x="1597209" y="1864176"/>
          <a:ext cx="1994027" cy="797610"/>
        </a:xfrm>
        <a:prstGeom prst="chevron">
          <a:avLst/>
        </a:prstGeom>
        <a:solidFill>
          <a:schemeClr val="accent5">
            <a:hueOff val="1771018"/>
            <a:satOff val="-761"/>
            <a:lumOff val="-352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S" sz="1600" kern="1200" dirty="0" smtClean="0"/>
            <a:t>Hematocrito</a:t>
          </a:r>
          <a:endParaRPr lang="es-ES" sz="1600" kern="1200" dirty="0"/>
        </a:p>
      </dsp:txBody>
      <dsp:txXfrm>
        <a:off x="1996014" y="1864176"/>
        <a:ext cx="1196417" cy="797610"/>
      </dsp:txXfrm>
    </dsp:sp>
    <dsp:sp modelId="{93C6CD51-1094-4896-A323-A8A8FEE0F049}">
      <dsp:nvSpPr>
        <dsp:cNvPr id="0" name=""/>
        <dsp:cNvSpPr/>
      </dsp:nvSpPr>
      <dsp:spPr>
        <a:xfrm>
          <a:off x="3192430" y="1864176"/>
          <a:ext cx="1994027" cy="797610"/>
        </a:xfrm>
        <a:prstGeom prst="chevron">
          <a:avLst/>
        </a:prstGeom>
        <a:solidFill>
          <a:schemeClr val="accent5">
            <a:hueOff val="3542036"/>
            <a:satOff val="-1523"/>
            <a:lumOff val="-70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S" sz="1600" kern="1200" dirty="0" smtClean="0"/>
            <a:t>Prueba de </a:t>
          </a:r>
          <a:r>
            <a:rPr lang="es-ES" sz="1600" kern="1200" dirty="0" err="1" smtClean="0"/>
            <a:t>Woo</a:t>
          </a:r>
          <a:endParaRPr lang="es-ES" sz="1600" kern="1200" dirty="0"/>
        </a:p>
      </dsp:txBody>
      <dsp:txXfrm>
        <a:off x="3591235" y="1864176"/>
        <a:ext cx="1196417" cy="797610"/>
      </dsp:txXfrm>
    </dsp:sp>
    <dsp:sp modelId="{79BA066C-A3BA-448A-AC9D-EC724A04F09C}">
      <dsp:nvSpPr>
        <dsp:cNvPr id="0" name=""/>
        <dsp:cNvSpPr/>
      </dsp:nvSpPr>
      <dsp:spPr>
        <a:xfrm>
          <a:off x="4787652" y="1864176"/>
          <a:ext cx="1994027" cy="797610"/>
        </a:xfrm>
        <a:prstGeom prst="chevron">
          <a:avLst/>
        </a:prstGeom>
        <a:solidFill>
          <a:schemeClr val="accent5">
            <a:hueOff val="5313054"/>
            <a:satOff val="-2284"/>
            <a:lumOff val="-1058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S" sz="1600" kern="1200" dirty="0" smtClean="0"/>
            <a:t>Frotis</a:t>
          </a:r>
          <a:endParaRPr lang="es-ES" sz="1600" kern="1200" dirty="0"/>
        </a:p>
      </dsp:txBody>
      <dsp:txXfrm>
        <a:off x="5186457" y="1864176"/>
        <a:ext cx="1196417" cy="7976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19A9F-8D5E-4356-B65B-A8CFE62704F3}">
      <dsp:nvSpPr>
        <dsp:cNvPr id="0" name=""/>
        <dsp:cNvSpPr/>
      </dsp:nvSpPr>
      <dsp:spPr>
        <a:xfrm>
          <a:off x="1221" y="2033651"/>
          <a:ext cx="2382540" cy="953016"/>
        </a:xfrm>
        <a:prstGeom prst="homePlat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S" sz="1600" kern="1200" dirty="0" smtClean="0"/>
            <a:t>Extracción de ADN</a:t>
          </a:r>
          <a:endParaRPr lang="es-ES" sz="1600" kern="1200" dirty="0"/>
        </a:p>
      </dsp:txBody>
      <dsp:txXfrm>
        <a:off x="1221" y="2033651"/>
        <a:ext cx="2144286" cy="953016"/>
      </dsp:txXfrm>
    </dsp:sp>
    <dsp:sp modelId="{CB6FE619-7207-40B6-BCF7-66A00F014791}">
      <dsp:nvSpPr>
        <dsp:cNvPr id="0" name=""/>
        <dsp:cNvSpPr/>
      </dsp:nvSpPr>
      <dsp:spPr>
        <a:xfrm>
          <a:off x="1907253" y="2033651"/>
          <a:ext cx="2382540" cy="953016"/>
        </a:xfrm>
        <a:prstGeom prst="chevron">
          <a:avLst/>
        </a:prstGeom>
        <a:solidFill>
          <a:schemeClr val="accent5">
            <a:hueOff val="1328264"/>
            <a:satOff val="-571"/>
            <a:lumOff val="-264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S" sz="1600" kern="1200" dirty="0" smtClean="0"/>
            <a:t>PCR género</a:t>
          </a:r>
          <a:endParaRPr lang="es-ES" sz="1600" kern="1200" dirty="0"/>
        </a:p>
      </dsp:txBody>
      <dsp:txXfrm>
        <a:off x="2383761" y="2033651"/>
        <a:ext cx="1429524" cy="953016"/>
      </dsp:txXfrm>
    </dsp:sp>
    <dsp:sp modelId="{D2A3A84E-941C-4B2F-A7D3-BF5E0BA16842}">
      <dsp:nvSpPr>
        <dsp:cNvPr id="0" name=""/>
        <dsp:cNvSpPr/>
      </dsp:nvSpPr>
      <dsp:spPr>
        <a:xfrm>
          <a:off x="3813285" y="2033651"/>
          <a:ext cx="2382540" cy="953016"/>
        </a:xfrm>
        <a:prstGeom prst="chevron">
          <a:avLst/>
        </a:prstGeom>
        <a:solidFill>
          <a:schemeClr val="accent5">
            <a:hueOff val="2656527"/>
            <a:satOff val="-1142"/>
            <a:lumOff val="-529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S" sz="1600" kern="1200" dirty="0" smtClean="0"/>
            <a:t>PCR específico </a:t>
          </a:r>
          <a:endParaRPr lang="es-ES" sz="1600" kern="1200" dirty="0"/>
        </a:p>
      </dsp:txBody>
      <dsp:txXfrm>
        <a:off x="4289793" y="2033651"/>
        <a:ext cx="1429524" cy="953016"/>
      </dsp:txXfrm>
    </dsp:sp>
    <dsp:sp modelId="{0B9A74BA-EB36-406B-9FB1-4E02BF72A9A1}">
      <dsp:nvSpPr>
        <dsp:cNvPr id="0" name=""/>
        <dsp:cNvSpPr/>
      </dsp:nvSpPr>
      <dsp:spPr>
        <a:xfrm>
          <a:off x="5719318" y="2033651"/>
          <a:ext cx="2382540" cy="953016"/>
        </a:xfrm>
        <a:prstGeom prst="chevron">
          <a:avLst/>
        </a:prstGeom>
        <a:solidFill>
          <a:schemeClr val="accent5">
            <a:hueOff val="3984791"/>
            <a:satOff val="-1713"/>
            <a:lumOff val="-794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S" sz="1600" kern="1200" dirty="0" err="1" smtClean="0"/>
            <a:t>Nested</a:t>
          </a:r>
          <a:r>
            <a:rPr lang="es-ES" sz="1600" kern="1200" dirty="0" smtClean="0"/>
            <a:t> PCR</a:t>
          </a:r>
          <a:endParaRPr lang="es-ES" sz="1600" kern="1200" dirty="0"/>
        </a:p>
      </dsp:txBody>
      <dsp:txXfrm>
        <a:off x="6195826" y="2033651"/>
        <a:ext cx="1429524" cy="953016"/>
      </dsp:txXfrm>
    </dsp:sp>
    <dsp:sp modelId="{5FD79847-9DBB-4547-B0EA-A2B0BB1190C0}">
      <dsp:nvSpPr>
        <dsp:cNvPr id="0" name=""/>
        <dsp:cNvSpPr/>
      </dsp:nvSpPr>
      <dsp:spPr>
        <a:xfrm>
          <a:off x="7625350" y="2033651"/>
          <a:ext cx="2382540" cy="953016"/>
        </a:xfrm>
        <a:prstGeom prst="chevron">
          <a:avLst/>
        </a:prstGeom>
        <a:solidFill>
          <a:schemeClr val="accent5">
            <a:hueOff val="5313054"/>
            <a:satOff val="-2284"/>
            <a:lumOff val="-1058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S" sz="1600" kern="1200" dirty="0" smtClean="0"/>
            <a:t>Secuenciación </a:t>
          </a:r>
          <a:endParaRPr lang="es-ES" sz="1600" kern="1200" dirty="0"/>
        </a:p>
      </dsp:txBody>
      <dsp:txXfrm>
        <a:off x="8101858" y="2033651"/>
        <a:ext cx="1429524" cy="95301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688F513-517E-4CF4-875C-566F382BDF2E}" type="datetimeFigureOut">
              <a:rPr lang="es-ES" smtClean="0"/>
              <a:pPr/>
              <a:t>13/09/2021</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es-ES"/>
              <a:t>CÓDIGO: SGC.DI.269       VERSIÓN: 1.0        DICIEMBRE 13 2011</a:t>
            </a:r>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D75A72-D475-4644-863B-4274F2D12A47}" type="slidenum">
              <a:rPr lang="es-ES" smtClean="0"/>
              <a:pPr/>
              <a:t>‹Nº›</a:t>
            </a:fld>
            <a:endParaRPr lang="es-ES"/>
          </a:p>
        </p:txBody>
      </p:sp>
    </p:spTree>
    <p:extLst>
      <p:ext uri="{BB962C8B-B14F-4D97-AF65-F5344CB8AC3E}">
        <p14:creationId xmlns:p14="http://schemas.microsoft.com/office/powerpoint/2010/main" val="19128841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875" tIns="49937" rIns="99875" bIns="49937" rtlCol="0"/>
          <a:lstStyle>
            <a:lvl1pPr algn="l">
              <a:defRPr sz="1400"/>
            </a:lvl1pPr>
          </a:lstStyle>
          <a:p>
            <a:endParaRPr lang="es-ES"/>
          </a:p>
        </p:txBody>
      </p:sp>
      <p:sp>
        <p:nvSpPr>
          <p:cNvPr id="3" name="2 Marcador de fecha"/>
          <p:cNvSpPr>
            <a:spLocks noGrp="1"/>
          </p:cNvSpPr>
          <p:nvPr>
            <p:ph type="dt" idx="1"/>
          </p:nvPr>
        </p:nvSpPr>
        <p:spPr>
          <a:xfrm>
            <a:off x="4021293" y="0"/>
            <a:ext cx="3076363" cy="511731"/>
          </a:xfrm>
          <a:prstGeom prst="rect">
            <a:avLst/>
          </a:prstGeom>
        </p:spPr>
        <p:txBody>
          <a:bodyPr vert="horz" lIns="99875" tIns="49937" rIns="99875" bIns="49937" rtlCol="0"/>
          <a:lstStyle>
            <a:lvl1pPr algn="r">
              <a:defRPr sz="1400"/>
            </a:lvl1pPr>
          </a:lstStyle>
          <a:p>
            <a:fld id="{467A6AF2-C3A6-4EA1-BB42-D573A88196E2}" type="datetimeFigureOut">
              <a:rPr lang="es-ES" smtClean="0"/>
              <a:pPr/>
              <a:t>13/09/2021</a:t>
            </a:fld>
            <a:endParaRPr lang="es-ES"/>
          </a:p>
        </p:txBody>
      </p:sp>
      <p:sp>
        <p:nvSpPr>
          <p:cNvPr id="4" name="3 Marcador de imagen de diapositiva"/>
          <p:cNvSpPr>
            <a:spLocks noGrp="1" noRot="1" noChangeAspect="1"/>
          </p:cNvSpPr>
          <p:nvPr>
            <p:ph type="sldImg" idx="2"/>
          </p:nvPr>
        </p:nvSpPr>
        <p:spPr>
          <a:xfrm>
            <a:off x="138113" y="768350"/>
            <a:ext cx="6823075" cy="3838575"/>
          </a:xfrm>
          <a:prstGeom prst="rect">
            <a:avLst/>
          </a:prstGeom>
          <a:noFill/>
          <a:ln w="12700">
            <a:solidFill>
              <a:prstClr val="black"/>
            </a:solidFill>
          </a:ln>
        </p:spPr>
        <p:txBody>
          <a:bodyPr vert="horz" lIns="99875" tIns="49937" rIns="99875" bIns="49937" rtlCol="0" anchor="ctr"/>
          <a:lstStyle/>
          <a:p>
            <a:endParaRPr lang="es-ES"/>
          </a:p>
        </p:txBody>
      </p:sp>
      <p:sp>
        <p:nvSpPr>
          <p:cNvPr id="5" name="4 Marcador de notas"/>
          <p:cNvSpPr>
            <a:spLocks noGrp="1"/>
          </p:cNvSpPr>
          <p:nvPr>
            <p:ph type="body" sz="quarter" idx="3"/>
          </p:nvPr>
        </p:nvSpPr>
        <p:spPr>
          <a:xfrm>
            <a:off x="709930" y="4861443"/>
            <a:ext cx="5679440" cy="4605576"/>
          </a:xfrm>
          <a:prstGeom prst="rect">
            <a:avLst/>
          </a:prstGeom>
        </p:spPr>
        <p:txBody>
          <a:bodyPr vert="horz" lIns="99875" tIns="49937" rIns="99875" bIns="4993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875" tIns="49937" rIns="99875" bIns="49937" rtlCol="0" anchor="b"/>
          <a:lstStyle>
            <a:lvl1pPr algn="l">
              <a:defRPr sz="1400"/>
            </a:lvl1pPr>
          </a:lstStyle>
          <a:p>
            <a:r>
              <a:rPr lang="es-ES"/>
              <a:t>CÓDIGO: SGC.DI.269       VERSIÓN: 1.0        DICIEMBRE 13 2011</a:t>
            </a:r>
          </a:p>
        </p:txBody>
      </p:sp>
      <p:sp>
        <p:nvSpPr>
          <p:cNvPr id="7" name="6 Marcador de número de diapositiva"/>
          <p:cNvSpPr>
            <a:spLocks noGrp="1"/>
          </p:cNvSpPr>
          <p:nvPr>
            <p:ph type="sldNum" sz="quarter" idx="5"/>
          </p:nvPr>
        </p:nvSpPr>
        <p:spPr>
          <a:xfrm>
            <a:off x="4021293" y="9721106"/>
            <a:ext cx="3076363" cy="511731"/>
          </a:xfrm>
          <a:prstGeom prst="rect">
            <a:avLst/>
          </a:prstGeom>
        </p:spPr>
        <p:txBody>
          <a:bodyPr vert="horz" lIns="99875" tIns="49937" rIns="99875" bIns="49937" rtlCol="0" anchor="b"/>
          <a:lstStyle>
            <a:lvl1pPr algn="r">
              <a:defRPr sz="1400"/>
            </a:lvl1pPr>
          </a:lstStyle>
          <a:p>
            <a:fld id="{6A7441D7-C633-4324-86FF-E00342CAD518}" type="slidenum">
              <a:rPr lang="es-ES" smtClean="0"/>
              <a:pPr/>
              <a:t>‹Nº›</a:t>
            </a:fld>
            <a:endParaRPr lang="es-ES"/>
          </a:p>
        </p:txBody>
      </p:sp>
    </p:spTree>
    <p:extLst>
      <p:ext uri="{BB962C8B-B14F-4D97-AF65-F5344CB8AC3E}">
        <p14:creationId xmlns:p14="http://schemas.microsoft.com/office/powerpoint/2010/main" val="11246240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8113" y="768350"/>
            <a:ext cx="6823075" cy="38385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277510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3" y="768350"/>
            <a:ext cx="6823075" cy="3838575"/>
          </a:xfrm>
        </p:spPr>
      </p:sp>
      <p:sp>
        <p:nvSpPr>
          <p:cNvPr id="3" name="Marcador de notas 2"/>
          <p:cNvSpPr>
            <a:spLocks noGrp="1"/>
          </p:cNvSpPr>
          <p:nvPr>
            <p:ph type="body" idx="1"/>
          </p:nvPr>
        </p:nvSpPr>
        <p:spPr/>
        <p:txBody>
          <a:bodyPr/>
          <a:lstStyle/>
          <a:p>
            <a:endParaRPr lang="es-MX"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5</a:t>
            </a:fld>
            <a:endParaRPr lang="es-ES"/>
          </a:p>
        </p:txBody>
      </p:sp>
    </p:spTree>
    <p:extLst>
      <p:ext uri="{BB962C8B-B14F-4D97-AF65-F5344CB8AC3E}">
        <p14:creationId xmlns:p14="http://schemas.microsoft.com/office/powerpoint/2010/main" val="1395641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jfif"/><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userDrawn="1"/>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076" name="CorelDRAW" r:id="rId3" imgW="9168480" imgH="5375520" progId="">
                  <p:embed/>
                </p:oleObj>
              </mc:Choice>
              <mc:Fallback>
                <p:oleObj name="CorelDRAW" r:id="rId3" imgW="9168480" imgH="537552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pic>
        <p:nvPicPr>
          <p:cNvPr id="4" name="Picture 3" descr="Diagram&#10;&#10;Description automatically generated">
            <a:extLst>
              <a:ext uri="{FF2B5EF4-FFF2-40B4-BE49-F238E27FC236}">
                <a16:creationId xmlns:a16="http://schemas.microsoft.com/office/drawing/2014/main" id="{83FD5C5C-B1AB-42DA-BE48-2D592B68910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704512" y="1"/>
            <a:ext cx="1487488" cy="85184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4" name="3 Marcador de pie de página"/>
          <p:cNvSpPr>
            <a:spLocks noGrp="1"/>
          </p:cNvSpPr>
          <p:nvPr>
            <p:ph type="ftr" sz="quarter" idx="12"/>
          </p:nvPr>
        </p:nvSpPr>
        <p:spPr/>
        <p:txBody>
          <a:bodyPr/>
          <a:lstStyle/>
          <a:p>
            <a:r>
              <a:rPr lang="es-EC" b="1"/>
              <a:t>CÓDIGO: </a:t>
            </a:r>
            <a:r>
              <a:rPr lang="es-EC"/>
              <a:t>SGC.DI.260</a:t>
            </a:r>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dirty="0"/>
              <a:t>Haga clic para modificar el estilo de título del patrón</a:t>
            </a:r>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3.jpeg"/><Relationship Id="rId5" Type="http://schemas.microsoft.com/office/2007/relationships/hdphoto" Target="../media/hdphoto1.wdp"/><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jpeg"/><Relationship Id="rId5" Type="http://schemas.microsoft.com/office/2007/relationships/hdphoto" Target="../media/hdphoto4.wdp"/><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9.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png"/><Relationship Id="rId9"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5.jpeg"/><Relationship Id="rId5" Type="http://schemas.openxmlformats.org/officeDocument/2006/relationships/diagramQuickStyle" Target="../diagrams/quickStyle3.xml"/><Relationship Id="rId10" Type="http://schemas.openxmlformats.org/officeDocument/2006/relationships/image" Target="../media/image7.png"/><Relationship Id="rId4" Type="http://schemas.openxmlformats.org/officeDocument/2006/relationships/diagramLayout" Target="../diagrams/layout3.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4.xml"/><Relationship Id="rId7" Type="http://schemas.openxmlformats.org/officeDocument/2006/relationships/image" Target="../media/image1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5.xml"/><Relationship Id="rId7" Type="http://schemas.openxmlformats.org/officeDocument/2006/relationships/image" Target="../media/image18.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22.jpeg"/><Relationship Id="rId5" Type="http://schemas.openxmlformats.org/officeDocument/2006/relationships/diagramColors" Target="../diagrams/colors5.xml"/><Relationship Id="rId10" Type="http://schemas.openxmlformats.org/officeDocument/2006/relationships/image" Target="../media/image21.jpeg"/><Relationship Id="rId4" Type="http://schemas.openxmlformats.org/officeDocument/2006/relationships/diagramQuickStyle" Target="../diagrams/quickStyle5.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6.xml"/><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image" Target="../media/image27.png"/><Relationship Id="rId5" Type="http://schemas.openxmlformats.org/officeDocument/2006/relationships/diagramColors" Target="../diagrams/colors6.xml"/><Relationship Id="rId10" Type="http://schemas.openxmlformats.org/officeDocument/2006/relationships/image" Target="../media/image26.png"/><Relationship Id="rId4" Type="http://schemas.openxmlformats.org/officeDocument/2006/relationships/diagramQuickStyle" Target="../diagrams/quickStyle6.xml"/><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a:xfrm>
            <a:off x="1517021" y="2852936"/>
            <a:ext cx="9999501" cy="2664296"/>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1800" kern="0" dirty="0">
                <a:solidFill>
                  <a:schemeClr val="tx1"/>
                </a:solidFill>
              </a:rPr>
              <a:t>“</a:t>
            </a:r>
            <a:r>
              <a:rPr lang="es-ES" sz="1800" dirty="0">
                <a:solidFill>
                  <a:schemeClr val="tx1"/>
                </a:solidFill>
                <a:effectLst/>
              </a:rPr>
              <a:t>Prevalencia del </a:t>
            </a:r>
            <a:r>
              <a:rPr lang="es-ES" sz="1800" dirty="0" err="1">
                <a:solidFill>
                  <a:schemeClr val="tx1"/>
                </a:solidFill>
                <a:effectLst/>
              </a:rPr>
              <a:t>Trypanosoma</a:t>
            </a:r>
            <a:r>
              <a:rPr lang="es-ES" sz="1800" dirty="0">
                <a:solidFill>
                  <a:schemeClr val="tx1"/>
                </a:solidFill>
                <a:effectLst/>
              </a:rPr>
              <a:t> </a:t>
            </a:r>
            <a:r>
              <a:rPr lang="es-ES" sz="1800" dirty="0" err="1">
                <a:solidFill>
                  <a:schemeClr val="tx1"/>
                </a:solidFill>
                <a:effectLst/>
              </a:rPr>
              <a:t>vivax</a:t>
            </a:r>
            <a:r>
              <a:rPr lang="es-ES" sz="1800" dirty="0">
                <a:solidFill>
                  <a:schemeClr val="tx1"/>
                </a:solidFill>
                <a:effectLst/>
              </a:rPr>
              <a:t> en bovinos provenientes de zonas de la provincia de Santo Domingo de los Tsáchilas y Manabí, con previos reportes de enfermedades </a:t>
            </a:r>
            <a:r>
              <a:rPr lang="es-ES" sz="1800" dirty="0" smtClean="0">
                <a:solidFill>
                  <a:schemeClr val="tx1"/>
                </a:solidFill>
                <a:effectLst/>
              </a:rPr>
              <a:t>hemotrópicas</a:t>
            </a:r>
            <a:r>
              <a:rPr lang="es-ES" sz="1800" dirty="0">
                <a:solidFill>
                  <a:schemeClr val="tx1"/>
                </a:solidFill>
                <a:effectLst/>
              </a:rPr>
              <a:t>.</a:t>
            </a:r>
            <a:r>
              <a:rPr lang="es-EC" sz="1800" kern="0" dirty="0">
                <a:solidFill>
                  <a:schemeClr val="tx1"/>
                </a:solidFill>
              </a:rPr>
              <a: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6053" y="-2084"/>
            <a:ext cx="1702892" cy="170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2495600" y="924978"/>
            <a:ext cx="7543936"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2805113" algn="ctr"/>
              </a:tabLst>
            </a:pPr>
            <a:r>
              <a:rPr lang="es-EC" sz="2000" b="1" dirty="0">
                <a:solidFill>
                  <a:prstClr val="black"/>
                </a:solidFill>
                <a:latin typeface="Calibri" panose="020F0502020204030204" pitchFamily="34" charset="0"/>
                <a:ea typeface="Times New Roman" pitchFamily="18" charset="0"/>
                <a:cs typeface="Calibri" panose="020F0502020204030204" pitchFamily="34" charset="0"/>
              </a:rPr>
              <a:t>DEPARTAMENTO DE CIENCIAS DE LA VIDA Y DE LA AGRICULTURA</a:t>
            </a:r>
          </a:p>
          <a:p>
            <a:pPr algn="ctr" eaLnBrk="0" fontAlgn="base" hangingPunct="0">
              <a:spcBef>
                <a:spcPct val="0"/>
              </a:spcBef>
              <a:spcAft>
                <a:spcPct val="0"/>
              </a:spcAft>
              <a:tabLst>
                <a:tab pos="2805113" algn="ctr"/>
              </a:tabLst>
            </a:pPr>
            <a:r>
              <a:rPr lang="es-EC" sz="2000" b="1" dirty="0">
                <a:solidFill>
                  <a:prstClr val="black"/>
                </a:solidFill>
                <a:latin typeface="Calibri" panose="020F0502020204030204" pitchFamily="34" charset="0"/>
                <a:ea typeface="Times New Roman" pitchFamily="18" charset="0"/>
                <a:cs typeface="Calibri" panose="020F0502020204030204" pitchFamily="34" charset="0"/>
              </a:rPr>
              <a:t>INGENIERÍA EN BIOTECNOLOGÍA</a:t>
            </a:r>
            <a:r>
              <a:rPr lang="es-EC" sz="2000" b="1" dirty="0">
                <a:solidFill>
                  <a:prstClr val="black"/>
                </a:solidFill>
                <a:latin typeface="Calibri" panose="020F0502020204030204" pitchFamily="34" charset="0"/>
                <a:cs typeface="Calibri" panose="020F0502020204030204" pitchFamily="34" charset="0"/>
              </a:rPr>
              <a:t> </a:t>
            </a:r>
          </a:p>
          <a:p>
            <a:pPr algn="ctr" eaLnBrk="0" fontAlgn="base" hangingPunct="0">
              <a:spcBef>
                <a:spcPct val="0"/>
              </a:spcBef>
              <a:spcAft>
                <a:spcPct val="0"/>
              </a:spcAft>
              <a:tabLst>
                <a:tab pos="2805113" algn="ctr"/>
              </a:tabLst>
            </a:pPr>
            <a:endParaRPr lang="es-EC" sz="2000" b="1" dirty="0">
              <a:solidFill>
                <a:prstClr val="black"/>
              </a:solidFill>
              <a:latin typeface="Calibri" panose="020F0502020204030204" pitchFamily="34" charset="0"/>
              <a:cs typeface="Calibri" panose="020F0502020204030204" pitchFamily="34" charset="0"/>
            </a:endParaRPr>
          </a:p>
          <a:p>
            <a:pPr algn="ctr" eaLnBrk="0" fontAlgn="base" hangingPunct="0">
              <a:spcBef>
                <a:spcPct val="0"/>
              </a:spcBef>
              <a:spcAft>
                <a:spcPct val="0"/>
              </a:spcAft>
              <a:tabLst>
                <a:tab pos="2805113" algn="ctr"/>
              </a:tabLst>
            </a:pPr>
            <a:endParaRPr lang="es-EC" sz="1600" b="1" dirty="0">
              <a:solidFill>
                <a:prstClr val="black"/>
              </a:solidFill>
              <a:latin typeface="Times New Roman" pitchFamily="18" charset="0"/>
              <a:cs typeface="Times New Roman" pitchFamily="18" charset="0"/>
            </a:endParaRPr>
          </a:p>
        </p:txBody>
      </p:sp>
      <p:sp>
        <p:nvSpPr>
          <p:cNvPr id="8" name="2 Subtítulo"/>
          <p:cNvSpPr txBox="1">
            <a:spLocks/>
          </p:cNvSpPr>
          <p:nvPr/>
        </p:nvSpPr>
        <p:spPr>
          <a:xfrm>
            <a:off x="2500671" y="4182182"/>
            <a:ext cx="7797521" cy="125253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S" sz="1600" b="1" dirty="0" smtClean="0">
                <a:solidFill>
                  <a:prstClr val="black"/>
                </a:solidFill>
                <a:latin typeface="Arial" panose="020B0604020202020204" pitchFamily="34" charset="0"/>
                <a:cs typeface="Arial" panose="020B0604020202020204" pitchFamily="34" charset="0"/>
              </a:rPr>
              <a:t>Autora: </a:t>
            </a:r>
            <a:r>
              <a:rPr lang="es-ES" sz="1600" dirty="0" smtClean="0">
                <a:solidFill>
                  <a:prstClr val="black"/>
                </a:solidFill>
                <a:latin typeface="Arial" panose="020B0604020202020204" pitchFamily="34" charset="0"/>
                <a:cs typeface="Arial" panose="020B0604020202020204" pitchFamily="34" charset="0"/>
              </a:rPr>
              <a:t>Kelly Sabrina Caiza Mena </a:t>
            </a:r>
            <a:r>
              <a:rPr lang="es-ES" sz="1600" dirty="0">
                <a:solidFill>
                  <a:prstClr val="black"/>
                </a:solidFill>
                <a:latin typeface="Arial" panose="020B0604020202020204" pitchFamily="34" charset="0"/>
                <a:cs typeface="Arial" panose="020B0604020202020204" pitchFamily="34" charset="0"/>
              </a:rPr>
              <a:t>		</a:t>
            </a:r>
            <a:endParaRPr lang="es-ES" sz="1600" dirty="0" smtClean="0">
              <a:solidFill>
                <a:prstClr val="black"/>
              </a:solidFill>
              <a:latin typeface="Arial" panose="020B0604020202020204" pitchFamily="34" charset="0"/>
              <a:cs typeface="Arial" panose="020B0604020202020204" pitchFamily="34" charset="0"/>
            </a:endParaRPr>
          </a:p>
          <a:p>
            <a:pPr marL="0" indent="0" algn="just">
              <a:buNone/>
            </a:pPr>
            <a:r>
              <a:rPr lang="es-ES" sz="1600" b="1" dirty="0" smtClean="0">
                <a:solidFill>
                  <a:prstClr val="black"/>
                </a:solidFill>
                <a:latin typeface="Arial" panose="020B0604020202020204" pitchFamily="34" charset="0"/>
                <a:cs typeface="Arial" panose="020B0604020202020204" pitchFamily="34" charset="0"/>
              </a:rPr>
              <a:t>Director</a:t>
            </a:r>
            <a:r>
              <a:rPr lang="es-ES" sz="1600" b="1" dirty="0">
                <a:solidFill>
                  <a:prstClr val="black"/>
                </a:solidFill>
                <a:latin typeface="Arial" panose="020B0604020202020204" pitchFamily="34" charset="0"/>
                <a:cs typeface="Arial" panose="020B0604020202020204" pitchFamily="34" charset="0"/>
              </a:rPr>
              <a:t>: </a:t>
            </a:r>
            <a:r>
              <a:rPr lang="es-ES" sz="1600" dirty="0">
                <a:solidFill>
                  <a:prstClr val="black"/>
                </a:solidFill>
                <a:latin typeface="Arial" panose="020B0604020202020204" pitchFamily="34" charset="0"/>
                <a:cs typeface="Arial" panose="020B0604020202020204" pitchFamily="34" charset="0"/>
              </a:rPr>
              <a:t>Armando Reyna-Bello </a:t>
            </a:r>
            <a:r>
              <a:rPr lang="es-ES" sz="1600" dirty="0" err="1">
                <a:solidFill>
                  <a:prstClr val="black"/>
                </a:solidFill>
                <a:latin typeface="Arial" panose="020B0604020202020204" pitchFamily="34" charset="0"/>
                <a:cs typeface="Arial" panose="020B0604020202020204" pitchFamily="34" charset="0"/>
              </a:rPr>
              <a:t>Ph.D</a:t>
            </a:r>
            <a:endParaRPr lang="es-ES" sz="1600" dirty="0">
              <a:solidFill>
                <a:prstClr val="black"/>
              </a:solidFill>
              <a:latin typeface="Arial" panose="020B0604020202020204" pitchFamily="34" charset="0"/>
              <a:cs typeface="Arial" panose="020B0604020202020204" pitchFamily="34" charset="0"/>
            </a:endParaRPr>
          </a:p>
          <a:p>
            <a:pPr marL="0" indent="0" algn="just">
              <a:buNone/>
            </a:pPr>
            <a:r>
              <a:rPr lang="es-ES" sz="1600" dirty="0" smtClean="0">
                <a:solidFill>
                  <a:prstClr val="black"/>
                </a:solidFill>
                <a:latin typeface="Arial" panose="020B0604020202020204" pitchFamily="34" charset="0"/>
                <a:cs typeface="Arial" panose="020B0604020202020204" pitchFamily="34" charset="0"/>
              </a:rPr>
              <a:t>.</a:t>
            </a:r>
            <a:endParaRPr lang="es-ES" sz="1600" dirty="0">
              <a:solidFill>
                <a:prstClr val="black"/>
              </a:solidFill>
              <a:latin typeface="Arial" panose="020B0604020202020204" pitchFamily="34" charset="0"/>
              <a:cs typeface="Arial" panose="020B0604020202020204" pitchFamily="34" charset="0"/>
            </a:endParaRPr>
          </a:p>
          <a:p>
            <a:pPr marL="0" indent="0" algn="just">
              <a:buNone/>
            </a:pPr>
            <a:endParaRPr lang="es-ES" sz="1000" dirty="0">
              <a:solidFill>
                <a:prstClr val="black"/>
              </a:solidFill>
              <a:latin typeface="Arial" panose="020B0604020202020204" pitchFamily="34" charset="0"/>
              <a:cs typeface="Arial" panose="020B0604020202020204" pitchFamily="34" charset="0"/>
            </a:endParaRPr>
          </a:p>
          <a:p>
            <a:pPr marL="0" indent="0" algn="ctr">
              <a:buNone/>
            </a:pPr>
            <a:r>
              <a:rPr lang="es-ES" sz="1600" dirty="0" smtClean="0">
                <a:solidFill>
                  <a:prstClr val="black"/>
                </a:solidFill>
                <a:latin typeface="Arial" panose="020B0604020202020204" pitchFamily="34" charset="0"/>
                <a:cs typeface="Arial" panose="020B0604020202020204" pitchFamily="34" charset="0"/>
              </a:rPr>
              <a:t>Santo Domingo,  </a:t>
            </a:r>
            <a:r>
              <a:rPr lang="es-ES" sz="1600" dirty="0">
                <a:solidFill>
                  <a:prstClr val="black"/>
                </a:solidFill>
                <a:latin typeface="Arial" panose="020B0604020202020204" pitchFamily="34" charset="0"/>
                <a:cs typeface="Arial" panose="020B0604020202020204" pitchFamily="34" charset="0"/>
              </a:rPr>
              <a:t>Septiembre </a:t>
            </a:r>
            <a:r>
              <a:rPr lang="es-ES" sz="1600" dirty="0" smtClean="0">
                <a:solidFill>
                  <a:prstClr val="black"/>
                </a:solidFill>
                <a:latin typeface="Arial" panose="020B0604020202020204" pitchFamily="34" charset="0"/>
                <a:cs typeface="Arial" panose="020B0604020202020204" pitchFamily="34" charset="0"/>
              </a:rPr>
              <a:t>2021</a:t>
            </a:r>
            <a:endParaRPr lang="es-ES" sz="1600" dirty="0">
              <a:solidFill>
                <a:prstClr val="black"/>
              </a:solidFill>
              <a:latin typeface="Arial" panose="020B0604020202020204" pitchFamily="34" charset="0"/>
              <a:cs typeface="Arial" panose="020B0604020202020204" pitchFamily="34" charset="0"/>
            </a:endParaRPr>
          </a:p>
          <a:p>
            <a:pPr marL="0" indent="0" algn="ctr">
              <a:buNone/>
            </a:pPr>
            <a:endParaRPr lang="es-ES" sz="1400" dirty="0">
              <a:solidFill>
                <a:prstClr val="black"/>
              </a:solidFill>
            </a:endParaRPr>
          </a:p>
        </p:txBody>
      </p:sp>
      <p:sp>
        <p:nvSpPr>
          <p:cNvPr id="9" name="Rectangle 7">
            <a:extLst>
              <a:ext uri="{FF2B5EF4-FFF2-40B4-BE49-F238E27FC236}">
                <a16:creationId xmlns:a16="http://schemas.microsoft.com/office/drawing/2014/main" id="{5007CE77-5116-431C-8D4C-E37B106157EE}"/>
              </a:ext>
            </a:extLst>
          </p:cNvPr>
          <p:cNvSpPr>
            <a:spLocks noChangeArrowheads="1"/>
          </p:cNvSpPr>
          <p:nvPr/>
        </p:nvSpPr>
        <p:spPr bwMode="auto">
          <a:xfrm>
            <a:off x="2599554" y="1829725"/>
            <a:ext cx="754393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2805113" algn="ctr"/>
              </a:tabLst>
            </a:pPr>
            <a:r>
              <a:rPr lang="es-EC" dirty="0">
                <a:solidFill>
                  <a:prstClr val="black"/>
                </a:solidFill>
                <a:latin typeface="Calibri" panose="020F0502020204030204" pitchFamily="34" charset="0"/>
                <a:ea typeface="Times New Roman" pitchFamily="18" charset="0"/>
                <a:cs typeface="Calibri" panose="020F0502020204030204" pitchFamily="34" charset="0"/>
              </a:rPr>
              <a:t>TRABAJO DE TITULACIÓN PREVIO A LA </a:t>
            </a:r>
            <a:r>
              <a:rPr lang="es-EC" dirty="0" smtClean="0">
                <a:solidFill>
                  <a:prstClr val="black"/>
                </a:solidFill>
                <a:latin typeface="Calibri" panose="020F0502020204030204" pitchFamily="34" charset="0"/>
                <a:ea typeface="Times New Roman" pitchFamily="18" charset="0"/>
                <a:cs typeface="Calibri" panose="020F0502020204030204" pitchFamily="34" charset="0"/>
              </a:rPr>
              <a:t>OBTENCIÓN </a:t>
            </a:r>
            <a:r>
              <a:rPr lang="es-EC" dirty="0">
                <a:solidFill>
                  <a:prstClr val="black"/>
                </a:solidFill>
                <a:latin typeface="Calibri" panose="020F0502020204030204" pitchFamily="34" charset="0"/>
                <a:ea typeface="Times New Roman" pitchFamily="18" charset="0"/>
                <a:cs typeface="Calibri" panose="020F0502020204030204" pitchFamily="34" charset="0"/>
              </a:rPr>
              <a:t>DEL TÍTULO DE INGENIERA EN BIOTECNOLOGÍA</a:t>
            </a:r>
            <a:endParaRPr lang="es-EC" dirty="0">
              <a:solidFill>
                <a:prstClr val="black"/>
              </a:solidFill>
              <a:latin typeface="Calibri" panose="020F0502020204030204" pitchFamily="34" charset="0"/>
              <a:cs typeface="Calibri" panose="020F0502020204030204" pitchFamily="34" charset="0"/>
            </a:endParaRPr>
          </a:p>
          <a:p>
            <a:pPr algn="ctr" eaLnBrk="0" fontAlgn="base" hangingPunct="0">
              <a:spcBef>
                <a:spcPct val="0"/>
              </a:spcBef>
              <a:spcAft>
                <a:spcPct val="0"/>
              </a:spcAft>
              <a:tabLst>
                <a:tab pos="2805113" algn="ctr"/>
              </a:tabLst>
            </a:pPr>
            <a:endParaRPr lang="es-EC" sz="2000" b="1" dirty="0">
              <a:solidFill>
                <a:prstClr val="black"/>
              </a:solidFill>
              <a:latin typeface="Calibri" panose="020F0502020204030204" pitchFamily="34" charset="0"/>
              <a:cs typeface="Calibri" panose="020F0502020204030204" pitchFamily="34" charset="0"/>
            </a:endParaRPr>
          </a:p>
          <a:p>
            <a:pPr algn="ctr" eaLnBrk="0" fontAlgn="base" hangingPunct="0">
              <a:spcBef>
                <a:spcPct val="0"/>
              </a:spcBef>
              <a:spcAft>
                <a:spcPct val="0"/>
              </a:spcAft>
              <a:tabLst>
                <a:tab pos="2805113" algn="ctr"/>
              </a:tabLst>
            </a:pPr>
            <a:endParaRPr lang="es-EC" sz="1600" b="1" dirty="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6744072" y="-20373"/>
            <a:ext cx="8229600" cy="1143000"/>
          </a:xfrm>
        </p:spPr>
        <p:txBody>
          <a:bodyPr/>
          <a:lstStyle/>
          <a:p>
            <a:pPr algn="ctr"/>
            <a:r>
              <a:rPr lang="es-EC" dirty="0" smtClean="0">
                <a:solidFill>
                  <a:schemeClr val="tx1"/>
                </a:solidFill>
              </a:rPr>
              <a:t>Resultados</a:t>
            </a:r>
            <a:br>
              <a:rPr lang="es-EC" dirty="0" smtClean="0">
                <a:solidFill>
                  <a:schemeClr val="tx1"/>
                </a:solidFill>
              </a:rPr>
            </a:br>
            <a:endParaRPr lang="es-EC" dirty="0"/>
          </a:p>
        </p:txBody>
      </p:sp>
      <p:sp>
        <p:nvSpPr>
          <p:cNvPr id="7" name="CuadroTexto 6"/>
          <p:cNvSpPr txBox="1"/>
          <p:nvPr/>
        </p:nvSpPr>
        <p:spPr>
          <a:xfrm>
            <a:off x="1725021" y="6356354"/>
            <a:ext cx="2355682" cy="307777"/>
          </a:xfrm>
          <a:prstGeom prst="rect">
            <a:avLst/>
          </a:prstGeom>
          <a:noFill/>
        </p:spPr>
        <p:txBody>
          <a:bodyPr wrap="square" rtlCol="0">
            <a:spAutoFit/>
          </a:bodyPr>
          <a:lstStyle/>
          <a:p>
            <a:r>
              <a:rPr lang="es-MX" sz="1400" dirty="0"/>
              <a:t>(Cortez et al., 2009)</a:t>
            </a:r>
          </a:p>
        </p:txBody>
      </p:sp>
      <p:pic>
        <p:nvPicPr>
          <p:cNvPr id="9" name="Marcador de contenido 8"/>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6347" b="44217"/>
          <a:stretch/>
        </p:blipFill>
        <p:spPr>
          <a:xfrm rot="16200000">
            <a:off x="6536125" y="1728931"/>
            <a:ext cx="3008182" cy="3024336"/>
          </a:xfrm>
        </p:spPr>
      </p:pic>
      <p:pic>
        <p:nvPicPr>
          <p:cNvPr id="10" name="Picture 12" descr="1409tb-w"/>
          <p:cNvPicPr>
            <a:picLocks noChangeAspect="1" noChangeArrowheads="1"/>
          </p:cNvPicPr>
          <p:nvPr/>
        </p:nvPicPr>
        <p:blipFill rotWithShape="1">
          <a:blip r:embed="rId3">
            <a:extLst>
              <a:ext uri="{28A0092B-C50C-407E-A947-70E740481C1C}">
                <a14:useLocalDpi xmlns:a14="http://schemas.microsoft.com/office/drawing/2010/main" val="0"/>
              </a:ext>
            </a:extLst>
          </a:blip>
          <a:srcRect b="5418"/>
          <a:stretch/>
        </p:blipFill>
        <p:spPr bwMode="auto">
          <a:xfrm>
            <a:off x="2783632" y="1340768"/>
            <a:ext cx="6096000" cy="320493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5375920" y="4910902"/>
            <a:ext cx="4695323" cy="830997"/>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200" dirty="0">
                <a:latin typeface="Times" panose="02020603050405020304" pitchFamily="18" charset="0"/>
                <a:ea typeface="Times" panose="02020603050405020304" pitchFamily="18" charset="0"/>
                <a:cs typeface="Times New Roman" panose="02020603050405020304" pitchFamily="18" charset="0"/>
              </a:rPr>
              <a:t>Figura: Electroforesis en gel de agarosa al 1,5 %  de productos de PCR de </a:t>
            </a:r>
            <a:r>
              <a:rPr lang="es-EC" sz="1200" dirty="0" err="1">
                <a:latin typeface="Times" panose="02020603050405020304" pitchFamily="18" charset="0"/>
                <a:ea typeface="Times" panose="02020603050405020304" pitchFamily="18" charset="0"/>
                <a:cs typeface="Times New Roman" panose="02020603050405020304" pitchFamily="18" charset="0"/>
              </a:rPr>
              <a:t>CatL</a:t>
            </a:r>
            <a:r>
              <a:rPr lang="es-EC" sz="1200" dirty="0">
                <a:latin typeface="Times" panose="02020603050405020304" pitchFamily="18" charset="0"/>
                <a:ea typeface="Times" panose="02020603050405020304" pitchFamily="18" charset="0"/>
                <a:cs typeface="Times New Roman" panose="02020603050405020304" pitchFamily="18" charset="0"/>
              </a:rPr>
              <a:t> para </a:t>
            </a:r>
            <a:r>
              <a:rPr lang="es-EC" sz="1200" i="1" dirty="0" err="1">
                <a:latin typeface="Times" panose="02020603050405020304" pitchFamily="18" charset="0"/>
                <a:ea typeface="Times" panose="02020603050405020304" pitchFamily="18" charset="0"/>
                <a:cs typeface="Times New Roman" panose="02020603050405020304" pitchFamily="18" charset="0"/>
              </a:rPr>
              <a:t>Trypanosoma</a:t>
            </a:r>
            <a:r>
              <a:rPr lang="es-EC" sz="1200" i="1" dirty="0">
                <a:latin typeface="Times" panose="02020603050405020304" pitchFamily="18" charset="0"/>
                <a:ea typeface="Times" panose="02020603050405020304" pitchFamily="18" charset="0"/>
                <a:cs typeface="Times New Roman" panose="02020603050405020304" pitchFamily="18" charset="0"/>
              </a:rPr>
              <a:t> </a:t>
            </a:r>
            <a:r>
              <a:rPr lang="es-EC" sz="1200" i="1" dirty="0" err="1">
                <a:latin typeface="Times" panose="02020603050405020304" pitchFamily="18" charset="0"/>
                <a:ea typeface="Times" panose="02020603050405020304" pitchFamily="18" charset="0"/>
                <a:cs typeface="Times New Roman" panose="02020603050405020304" pitchFamily="18" charset="0"/>
              </a:rPr>
              <a:t>spp</a:t>
            </a:r>
            <a:r>
              <a:rPr lang="es-EC" sz="1200" dirty="0">
                <a:latin typeface="Times" panose="02020603050405020304" pitchFamily="18" charset="0"/>
                <a:ea typeface="Times" panose="02020603050405020304" pitchFamily="18" charset="0"/>
                <a:cs typeface="Times New Roman" panose="02020603050405020304" pitchFamily="18" charset="0"/>
              </a:rPr>
              <a:t>., se representa: Marcador 1 Kb: DNA </a:t>
            </a:r>
            <a:r>
              <a:rPr lang="es-EC" sz="1200" dirty="0" err="1">
                <a:latin typeface="Times" panose="02020603050405020304" pitchFamily="18" charset="0"/>
                <a:ea typeface="Times" panose="02020603050405020304" pitchFamily="18" charset="0"/>
                <a:cs typeface="Times New Roman" panose="02020603050405020304" pitchFamily="18" charset="0"/>
              </a:rPr>
              <a:t>Ladder</a:t>
            </a:r>
            <a:r>
              <a:rPr lang="es-EC" sz="1200" dirty="0">
                <a:latin typeface="Times" panose="02020603050405020304" pitchFamily="18" charset="0"/>
                <a:ea typeface="Times" panose="02020603050405020304" pitchFamily="18" charset="0"/>
                <a:cs typeface="Times New Roman" panose="02020603050405020304" pitchFamily="18" charset="0"/>
              </a:rPr>
              <a:t> </a:t>
            </a:r>
            <a:r>
              <a:rPr lang="es-EC" sz="1200" dirty="0" err="1">
                <a:latin typeface="Times" panose="02020603050405020304" pitchFamily="18" charset="0"/>
                <a:ea typeface="Times" panose="02020603050405020304" pitchFamily="18" charset="0"/>
                <a:cs typeface="Times New Roman" panose="02020603050405020304" pitchFamily="18" charset="0"/>
              </a:rPr>
              <a:t>Promega</a:t>
            </a:r>
            <a:r>
              <a:rPr lang="es-EC" sz="1200" dirty="0">
                <a:latin typeface="Times" panose="02020603050405020304" pitchFamily="18" charset="0"/>
                <a:ea typeface="Times" panose="02020603050405020304" pitchFamily="18" charset="0"/>
                <a:cs typeface="Times New Roman" panose="02020603050405020304" pitchFamily="18" charset="0"/>
              </a:rPr>
              <a:t>; plásmido con la región </a:t>
            </a:r>
            <a:r>
              <a:rPr lang="es-EC" sz="1200" dirty="0" err="1">
                <a:latin typeface="Times" panose="02020603050405020304" pitchFamily="18" charset="0"/>
                <a:ea typeface="Times" panose="02020603050405020304" pitchFamily="18" charset="0"/>
                <a:cs typeface="Times New Roman" panose="02020603050405020304" pitchFamily="18" charset="0"/>
              </a:rPr>
              <a:t>CatL</a:t>
            </a:r>
            <a:r>
              <a:rPr lang="es-EC" sz="1200" dirty="0">
                <a:latin typeface="Times" panose="02020603050405020304" pitchFamily="18" charset="0"/>
                <a:ea typeface="Times" panose="02020603050405020304" pitchFamily="18" charset="0"/>
                <a:cs typeface="Times New Roman" panose="02020603050405020304" pitchFamily="18" charset="0"/>
              </a:rPr>
              <a:t> (control positivo). 2021-001 al 221-003: Control negativo </a:t>
            </a:r>
            <a:endParaRPr lang="es-ES" sz="1200" dirty="0"/>
          </a:p>
        </p:txBody>
      </p:sp>
      <p:sp>
        <p:nvSpPr>
          <p:cNvPr id="8" name="CuadroTexto 7"/>
          <p:cNvSpPr txBox="1"/>
          <p:nvPr/>
        </p:nvSpPr>
        <p:spPr>
          <a:xfrm>
            <a:off x="6402055" y="1517092"/>
            <a:ext cx="6300658" cy="230832"/>
          </a:xfrm>
          <a:prstGeom prst="rect">
            <a:avLst/>
          </a:prstGeom>
          <a:noFill/>
        </p:spPr>
        <p:txBody>
          <a:bodyPr wrap="square" rtlCol="0">
            <a:spAutoFit/>
          </a:bodyPr>
          <a:lstStyle/>
          <a:p>
            <a:r>
              <a:rPr lang="es-MX" sz="900" dirty="0"/>
              <a:t>Estándar  Control (+)  2021-17  2021-02   2021-03  Control (-)</a:t>
            </a:r>
          </a:p>
        </p:txBody>
      </p:sp>
      <p:sp>
        <p:nvSpPr>
          <p:cNvPr id="2" name="CuadroTexto 1"/>
          <p:cNvSpPr txBox="1"/>
          <p:nvPr/>
        </p:nvSpPr>
        <p:spPr>
          <a:xfrm>
            <a:off x="8139182" y="4221970"/>
            <a:ext cx="1676996" cy="52322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MX" sz="1400" dirty="0">
                <a:solidFill>
                  <a:schemeClr val="bg1"/>
                </a:solidFill>
              </a:rPr>
              <a:t>Producto PCR</a:t>
            </a:r>
          </a:p>
          <a:p>
            <a:r>
              <a:rPr lang="es-MX" sz="1400" dirty="0">
                <a:solidFill>
                  <a:schemeClr val="bg1"/>
                </a:solidFill>
              </a:rPr>
              <a:t>~ 500 </a:t>
            </a:r>
            <a:r>
              <a:rPr lang="es-MX" sz="1400" dirty="0" err="1">
                <a:solidFill>
                  <a:schemeClr val="bg1"/>
                </a:solidFill>
              </a:rPr>
              <a:t>bp</a:t>
            </a:r>
            <a:endParaRPr lang="es-MX" sz="1400" dirty="0">
              <a:solidFill>
                <a:schemeClr val="bg1"/>
              </a:solidFill>
            </a:endParaRPr>
          </a:p>
        </p:txBody>
      </p:sp>
      <p:sp>
        <p:nvSpPr>
          <p:cNvPr id="12" name="Flecha abajo 11"/>
          <p:cNvSpPr/>
          <p:nvPr/>
        </p:nvSpPr>
        <p:spPr>
          <a:xfrm>
            <a:off x="10831299" y="3695194"/>
            <a:ext cx="372942" cy="291792"/>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MX"/>
          </a:p>
        </p:txBody>
      </p:sp>
      <p:sp>
        <p:nvSpPr>
          <p:cNvPr id="14" name="CuadroTexto 13"/>
          <p:cNvSpPr txBox="1"/>
          <p:nvPr/>
        </p:nvSpPr>
        <p:spPr>
          <a:xfrm>
            <a:off x="307905" y="176198"/>
            <a:ext cx="3529656" cy="369332"/>
          </a:xfrm>
          <a:prstGeom prst="rect">
            <a:avLst/>
          </a:prstGeom>
          <a:noFill/>
        </p:spPr>
        <p:txBody>
          <a:bodyPr wrap="square" rtlCol="0">
            <a:spAutoFit/>
          </a:bodyPr>
          <a:lstStyle/>
          <a:p>
            <a:r>
              <a:rPr lang="es-MX" dirty="0"/>
              <a:t>PCR género </a:t>
            </a:r>
            <a:r>
              <a:rPr lang="es-MX" i="1" dirty="0" err="1"/>
              <a:t>Trypanosoma</a:t>
            </a:r>
            <a:r>
              <a:rPr lang="es-MX" i="1" dirty="0"/>
              <a:t> </a:t>
            </a:r>
            <a:r>
              <a:rPr lang="es-MX" i="1" dirty="0" err="1"/>
              <a:t>spp</a:t>
            </a:r>
            <a:r>
              <a:rPr lang="es-MX" i="1" dirty="0"/>
              <a:t>.</a:t>
            </a:r>
          </a:p>
        </p:txBody>
      </p:sp>
      <p:grpSp>
        <p:nvGrpSpPr>
          <p:cNvPr id="16" name="Grupo 15"/>
          <p:cNvGrpSpPr/>
          <p:nvPr/>
        </p:nvGrpSpPr>
        <p:grpSpPr>
          <a:xfrm>
            <a:off x="9748480" y="1737007"/>
            <a:ext cx="2256736" cy="3455161"/>
            <a:chOff x="6612894" y="1765687"/>
            <a:chExt cx="2256736" cy="3455161"/>
          </a:xfrm>
          <a:solidFill>
            <a:schemeClr val="accent5">
              <a:lumMod val="60000"/>
              <a:lumOff val="40000"/>
            </a:schemeClr>
          </a:solidFill>
        </p:grpSpPr>
        <p:sp>
          <p:nvSpPr>
            <p:cNvPr id="3" name="Cerrar llave 2"/>
            <p:cNvSpPr/>
            <p:nvPr/>
          </p:nvSpPr>
          <p:spPr>
            <a:xfrm>
              <a:off x="6612894" y="2067455"/>
              <a:ext cx="216024" cy="1996157"/>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s-MX"/>
            </a:p>
          </p:txBody>
        </p:sp>
        <p:sp>
          <p:nvSpPr>
            <p:cNvPr id="5" name="Rectángulo redondeado 4"/>
            <p:cNvSpPr/>
            <p:nvPr/>
          </p:nvSpPr>
          <p:spPr>
            <a:xfrm>
              <a:off x="7066477" y="2359195"/>
              <a:ext cx="1465963" cy="1213821"/>
            </a:xfrm>
            <a:prstGeom prst="roundRect">
              <a:avLst/>
            </a:prstGeom>
            <a:grpFill/>
          </p:spPr>
          <p:style>
            <a:lnRef idx="3">
              <a:schemeClr val="lt1"/>
            </a:lnRef>
            <a:fillRef idx="1">
              <a:schemeClr val="accent5"/>
            </a:fillRef>
            <a:effectRef idx="1">
              <a:schemeClr val="accent5"/>
            </a:effectRef>
            <a:fontRef idx="minor">
              <a:schemeClr val="lt1"/>
            </a:fontRef>
          </p:style>
          <p:txBody>
            <a:bodyPr rtlCol="0" anchor="ctr"/>
            <a:lstStyle/>
            <a:p>
              <a:pPr algn="ctr"/>
              <a:r>
                <a:rPr lang="es-MX" dirty="0">
                  <a:solidFill>
                    <a:schemeClr val="tx1"/>
                  </a:solidFill>
                </a:rPr>
                <a:t>161 muestras </a:t>
              </a:r>
            </a:p>
          </p:txBody>
        </p:sp>
        <p:sp>
          <p:nvSpPr>
            <p:cNvPr id="13" name="Elipse 12"/>
            <p:cNvSpPr/>
            <p:nvPr/>
          </p:nvSpPr>
          <p:spPr>
            <a:xfrm>
              <a:off x="7071237" y="4154227"/>
              <a:ext cx="1692370" cy="1066621"/>
            </a:xfrm>
            <a:prstGeom prst="ellipse">
              <a:avLst/>
            </a:prstGeom>
            <a:grpFill/>
          </p:spPr>
          <p:style>
            <a:lnRef idx="3">
              <a:schemeClr val="lt1"/>
            </a:lnRef>
            <a:fillRef idx="1">
              <a:schemeClr val="accent5"/>
            </a:fillRef>
            <a:effectRef idx="1">
              <a:schemeClr val="accent5"/>
            </a:effectRef>
            <a:fontRef idx="minor">
              <a:schemeClr val="lt1"/>
            </a:fontRef>
          </p:style>
          <p:txBody>
            <a:bodyPr rtlCol="0" anchor="ctr"/>
            <a:lstStyle/>
            <a:p>
              <a:pPr algn="ctr"/>
              <a:r>
                <a:rPr lang="es-MX" sz="1600" dirty="0">
                  <a:solidFill>
                    <a:schemeClr val="tx1"/>
                  </a:solidFill>
                </a:rPr>
                <a:t>0 Muestras positivas </a:t>
              </a:r>
            </a:p>
          </p:txBody>
        </p:sp>
        <p:sp>
          <p:nvSpPr>
            <p:cNvPr id="15" name="CuadroTexto 14"/>
            <p:cNvSpPr txBox="1"/>
            <p:nvPr/>
          </p:nvSpPr>
          <p:spPr>
            <a:xfrm>
              <a:off x="6935657" y="1765687"/>
              <a:ext cx="1933973" cy="461665"/>
            </a:xfrm>
            <a:prstGeom prst="rect">
              <a:avLst/>
            </a:prstGeom>
            <a:grp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s-MX" sz="1200" dirty="0">
                  <a:solidFill>
                    <a:schemeClr val="tx1"/>
                  </a:solidFill>
                </a:rPr>
                <a:t>Santo Domingo de los Tsáchilas y Esmeraldas </a:t>
              </a:r>
            </a:p>
          </p:txBody>
        </p:sp>
      </p:grpSp>
      <p:pic>
        <p:nvPicPr>
          <p:cNvPr id="17" name="Imagen 16"/>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39743" t="1248" r="2049" b="51358"/>
          <a:stretch/>
        </p:blipFill>
        <p:spPr>
          <a:xfrm>
            <a:off x="607600" y="847860"/>
            <a:ext cx="3832216" cy="2273348"/>
          </a:xfrm>
          <a:prstGeom prst="rect">
            <a:avLst/>
          </a:prstGeom>
        </p:spPr>
      </p:pic>
      <p:pic>
        <p:nvPicPr>
          <p:cNvPr id="18" name="Imagen 17"/>
          <p:cNvPicPr>
            <a:picLocks noChangeAspect="1"/>
          </p:cNvPicPr>
          <p:nvPr/>
        </p:nvPicPr>
        <p:blipFill rotWithShape="1">
          <a:blip r:embed="rId6">
            <a:extLst>
              <a:ext uri="{28A0092B-C50C-407E-A947-70E740481C1C}">
                <a14:useLocalDpi xmlns:a14="http://schemas.microsoft.com/office/drawing/2010/main" val="0"/>
              </a:ext>
            </a:extLst>
          </a:blip>
          <a:srcRect l="6514" t="4380" r="23240" b="56517"/>
          <a:stretch/>
        </p:blipFill>
        <p:spPr>
          <a:xfrm>
            <a:off x="677897" y="4004219"/>
            <a:ext cx="3619720" cy="2068412"/>
          </a:xfrm>
          <a:prstGeom prst="rect">
            <a:avLst/>
          </a:prstGeom>
        </p:spPr>
      </p:pic>
      <p:sp>
        <p:nvSpPr>
          <p:cNvPr id="20" name="CuadroTexto 19"/>
          <p:cNvSpPr txBox="1"/>
          <p:nvPr/>
        </p:nvSpPr>
        <p:spPr>
          <a:xfrm>
            <a:off x="175071" y="3280180"/>
            <a:ext cx="4742004" cy="584775"/>
          </a:xfrm>
          <a:prstGeom prst="rect">
            <a:avLst/>
          </a:prstGeom>
          <a:noFill/>
        </p:spPr>
        <p:txBody>
          <a:bodyPr wrap="none" rtlCol="0">
            <a:spAutoFit/>
          </a:bodyPr>
          <a:lstStyle/>
          <a:p>
            <a:pPr algn="ctr"/>
            <a:r>
              <a:rPr lang="es-EC" sz="1600" dirty="0" smtClean="0"/>
              <a:t>Comprobación e reactivos y dilución del plásmido </a:t>
            </a:r>
          </a:p>
          <a:p>
            <a:pPr algn="ctr"/>
            <a:r>
              <a:rPr lang="es-EC" sz="1600" dirty="0" smtClean="0"/>
              <a:t>Para amplificación de fragmento de </a:t>
            </a:r>
            <a:r>
              <a:rPr lang="es-EC" sz="1600" dirty="0" err="1" smtClean="0"/>
              <a:t>Tvi-</a:t>
            </a:r>
            <a:r>
              <a:rPr lang="es-EC" sz="1600" i="1" dirty="0" err="1" smtClean="0"/>
              <a:t>CatL</a:t>
            </a:r>
            <a:r>
              <a:rPr lang="es-EC" sz="1600" dirty="0" smtClean="0"/>
              <a:t> </a:t>
            </a:r>
            <a:endParaRPr lang="es-EC" sz="1600" dirty="0"/>
          </a:p>
        </p:txBody>
      </p:sp>
    </p:spTree>
    <p:extLst>
      <p:ext uri="{BB962C8B-B14F-4D97-AF65-F5344CB8AC3E}">
        <p14:creationId xmlns:p14="http://schemas.microsoft.com/office/powerpoint/2010/main" val="3001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6168008" y="7957"/>
            <a:ext cx="8229600" cy="1143000"/>
          </a:xfrm>
        </p:spPr>
        <p:txBody>
          <a:bodyPr/>
          <a:lstStyle/>
          <a:p>
            <a:pPr algn="ctr"/>
            <a:r>
              <a:rPr lang="es-EC" dirty="0" smtClean="0">
                <a:solidFill>
                  <a:schemeClr val="tx1"/>
                </a:solidFill>
              </a:rPr>
              <a:t>Resultados</a:t>
            </a:r>
            <a:br>
              <a:rPr lang="es-EC" dirty="0" smtClean="0">
                <a:solidFill>
                  <a:schemeClr val="tx1"/>
                </a:solidFill>
              </a:rPr>
            </a:br>
            <a:endParaRPr lang="es-EC" dirty="0"/>
          </a:p>
        </p:txBody>
      </p:sp>
      <p:pic>
        <p:nvPicPr>
          <p:cNvPr id="7" name="Imagen 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30400" t="37401" r="17800" b="33200"/>
          <a:stretch/>
        </p:blipFill>
        <p:spPr>
          <a:xfrm>
            <a:off x="1303196" y="143079"/>
            <a:ext cx="3772164" cy="2854610"/>
          </a:xfrm>
          <a:prstGeom prst="rect">
            <a:avLst/>
          </a:prstGeom>
        </p:spPr>
      </p:pic>
      <p:sp>
        <p:nvSpPr>
          <p:cNvPr id="8" name="CuadroTexto 7"/>
          <p:cNvSpPr txBox="1"/>
          <p:nvPr/>
        </p:nvSpPr>
        <p:spPr>
          <a:xfrm>
            <a:off x="5691796" y="930711"/>
            <a:ext cx="2027799"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MX" dirty="0" err="1"/>
              <a:t>Kinetoplasto</a:t>
            </a:r>
            <a:r>
              <a:rPr lang="es-MX" dirty="0"/>
              <a:t> es grande, redondeado y terminal </a:t>
            </a:r>
          </a:p>
        </p:txBody>
      </p:sp>
      <p:sp>
        <p:nvSpPr>
          <p:cNvPr id="9" name="CuadroTexto 8"/>
          <p:cNvSpPr txBox="1"/>
          <p:nvPr/>
        </p:nvSpPr>
        <p:spPr>
          <a:xfrm>
            <a:off x="8024048" y="840146"/>
            <a:ext cx="154567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MX" dirty="0"/>
              <a:t>Mide entre </a:t>
            </a:r>
          </a:p>
          <a:p>
            <a:r>
              <a:rPr lang="es-MX" dirty="0"/>
              <a:t>16 a 26,5 µm</a:t>
            </a:r>
          </a:p>
        </p:txBody>
      </p:sp>
      <p:sp>
        <p:nvSpPr>
          <p:cNvPr id="10" name="CuadroTexto 9"/>
          <p:cNvSpPr txBox="1"/>
          <p:nvPr/>
        </p:nvSpPr>
        <p:spPr>
          <a:xfrm>
            <a:off x="8024048" y="1570384"/>
            <a:ext cx="160760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MX" dirty="0"/>
              <a:t>Flagelo libre </a:t>
            </a:r>
          </a:p>
          <a:p>
            <a:r>
              <a:rPr lang="es-MX" dirty="0"/>
              <a:t>7 µm</a:t>
            </a:r>
          </a:p>
        </p:txBody>
      </p:sp>
      <p:sp>
        <p:nvSpPr>
          <p:cNvPr id="11" name="CuadroTexto 10"/>
          <p:cNvSpPr txBox="1"/>
          <p:nvPr/>
        </p:nvSpPr>
        <p:spPr>
          <a:xfrm>
            <a:off x="5555870" y="2325331"/>
            <a:ext cx="324101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MX" dirty="0"/>
              <a:t>Región posterior es ancha y redondeada </a:t>
            </a:r>
          </a:p>
        </p:txBody>
      </p:sp>
      <p:graphicFrame>
        <p:nvGraphicFramePr>
          <p:cNvPr id="12" name="Tabla 11"/>
          <p:cNvGraphicFramePr>
            <a:graphicFrameLocks noGrp="1"/>
          </p:cNvGraphicFramePr>
          <p:nvPr>
            <p:extLst>
              <p:ext uri="{D42A27DB-BD31-4B8C-83A1-F6EECF244321}">
                <p14:modId xmlns:p14="http://schemas.microsoft.com/office/powerpoint/2010/main" val="946023990"/>
              </p:ext>
            </p:extLst>
          </p:nvPr>
        </p:nvGraphicFramePr>
        <p:xfrm>
          <a:off x="1919536" y="3140740"/>
          <a:ext cx="7128793" cy="2860946"/>
        </p:xfrm>
        <a:graphic>
          <a:graphicData uri="http://schemas.openxmlformats.org/drawingml/2006/table">
            <a:tbl>
              <a:tblPr/>
              <a:tblGrid>
                <a:gridCol w="1016552">
                  <a:extLst>
                    <a:ext uri="{9D8B030D-6E8A-4147-A177-3AD203B41FA5}">
                      <a16:colId xmlns:a16="http://schemas.microsoft.com/office/drawing/2014/main" val="1242297565"/>
                    </a:ext>
                  </a:extLst>
                </a:gridCol>
                <a:gridCol w="759489">
                  <a:extLst>
                    <a:ext uri="{9D8B030D-6E8A-4147-A177-3AD203B41FA5}">
                      <a16:colId xmlns:a16="http://schemas.microsoft.com/office/drawing/2014/main" val="3370094137"/>
                    </a:ext>
                  </a:extLst>
                </a:gridCol>
                <a:gridCol w="1348150">
                  <a:extLst>
                    <a:ext uri="{9D8B030D-6E8A-4147-A177-3AD203B41FA5}">
                      <a16:colId xmlns:a16="http://schemas.microsoft.com/office/drawing/2014/main" val="4104326578"/>
                    </a:ext>
                  </a:extLst>
                </a:gridCol>
                <a:gridCol w="1030938">
                  <a:extLst>
                    <a:ext uri="{9D8B030D-6E8A-4147-A177-3AD203B41FA5}">
                      <a16:colId xmlns:a16="http://schemas.microsoft.com/office/drawing/2014/main" val="3846652110"/>
                    </a:ext>
                  </a:extLst>
                </a:gridCol>
                <a:gridCol w="634424">
                  <a:extLst>
                    <a:ext uri="{9D8B030D-6E8A-4147-A177-3AD203B41FA5}">
                      <a16:colId xmlns:a16="http://schemas.microsoft.com/office/drawing/2014/main" val="127048807"/>
                    </a:ext>
                  </a:extLst>
                </a:gridCol>
                <a:gridCol w="2339240">
                  <a:extLst>
                    <a:ext uri="{9D8B030D-6E8A-4147-A177-3AD203B41FA5}">
                      <a16:colId xmlns:a16="http://schemas.microsoft.com/office/drawing/2014/main" val="3584977903"/>
                    </a:ext>
                  </a:extLst>
                </a:gridCol>
              </a:tblGrid>
              <a:tr h="260086">
                <a:tc>
                  <a:txBody>
                    <a:bodyPr/>
                    <a:lstStyle/>
                    <a:p>
                      <a:pPr rtl="0" fontAlgn="b"/>
                      <a:r>
                        <a:rPr lang="es-MX" sz="1400" b="1">
                          <a:effectLst/>
                        </a:rPr>
                        <a:t>COD.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s-MX" sz="1400" b="1">
                          <a:effectLst/>
                        </a:rPr>
                        <a:t>Bovino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s-MX" sz="1400" b="1">
                          <a:effectLst/>
                        </a:rPr>
                        <a:t>Hematocrito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s-MX" sz="1400" b="1">
                          <a:effectLst/>
                        </a:rPr>
                        <a:t>Temp °C</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s-MX" sz="1400" b="1" dirty="0" err="1">
                          <a:effectLst/>
                        </a:rPr>
                        <a:t>Woo</a:t>
                      </a:r>
                      <a:endParaRPr lang="es-MX" sz="1400" b="1" dirty="0">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s-MX" sz="1400" b="1" dirty="0">
                          <a:effectLst/>
                        </a:rPr>
                        <a:t>Frotis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092704120"/>
                  </a:ext>
                </a:extLst>
              </a:tr>
              <a:tr h="260086">
                <a:tc>
                  <a:txBody>
                    <a:bodyPr/>
                    <a:lstStyle/>
                    <a:p>
                      <a:pPr rtl="0" fontAlgn="b"/>
                      <a:r>
                        <a:rPr lang="es-MX" sz="1400">
                          <a:effectLst/>
                        </a:rPr>
                        <a:t>2021-211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rtl="0" fontAlgn="b"/>
                      <a:r>
                        <a:rPr lang="es-MX" sz="1400">
                          <a:effectLst/>
                        </a:rPr>
                        <a:t>1A</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s-MX" sz="1400">
                          <a:effectLst/>
                        </a:rPr>
                        <a:t>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s-MX" sz="1400">
                          <a:effectLst/>
                        </a:rPr>
                        <a:t>37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s-MX" sz="1400">
                          <a:effectLst/>
                        </a:rPr>
                        <a: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rtl="0" fontAlgn="b"/>
                      <a:endParaRPr lang="es-MX" sz="1400" dirty="0">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2621497675"/>
                  </a:ext>
                </a:extLst>
              </a:tr>
              <a:tr h="260086">
                <a:tc>
                  <a:txBody>
                    <a:bodyPr/>
                    <a:lstStyle/>
                    <a:p>
                      <a:pPr rtl="0" fontAlgn="b"/>
                      <a:r>
                        <a:rPr lang="es-MX" sz="1400">
                          <a:effectLst/>
                        </a:rPr>
                        <a:t>2021-214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rtl="0" fontAlgn="b"/>
                      <a:r>
                        <a:rPr lang="es-MX" sz="1400">
                          <a:effectLst/>
                        </a:rPr>
                        <a:t>4A</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algn="r" rtl="0" fontAlgn="b"/>
                      <a:r>
                        <a:rPr lang="es-MX" sz="1400">
                          <a:effectLst/>
                        </a:rPr>
                        <a:t>28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algn="r" rtl="0" fontAlgn="b"/>
                      <a:r>
                        <a:rPr lang="es-MX" sz="1400">
                          <a:effectLst/>
                        </a:rPr>
                        <a:t>39,3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algn="ctr" rtl="0" fontAlgn="b"/>
                      <a:r>
                        <a:rPr lang="es-MX" sz="1400">
                          <a:effectLst/>
                        </a:rPr>
                        <a: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rtl="0" fontAlgn="b"/>
                      <a:r>
                        <a:rPr lang="es-MX" sz="1400" dirty="0">
                          <a:effectLst/>
                        </a:rPr>
                        <a:t>L</a:t>
                      </a:r>
                      <a:r>
                        <a:rPr lang="es-MX" sz="1400" dirty="0" smtClean="0">
                          <a:effectLst/>
                        </a:rPr>
                        <a:t>infocitosis</a:t>
                      </a:r>
                      <a:r>
                        <a:rPr lang="es-MX" sz="1400" dirty="0">
                          <a:effectLst/>
                        </a:rPr>
                        <a:t>, </a:t>
                      </a:r>
                      <a:r>
                        <a:rPr lang="es-MX" sz="1400" i="1" dirty="0">
                          <a:effectLst/>
                        </a:rPr>
                        <a:t>T. </a:t>
                      </a:r>
                      <a:r>
                        <a:rPr lang="es-MX" sz="1400" i="1" dirty="0" err="1">
                          <a:effectLst/>
                        </a:rPr>
                        <a:t>vivax</a:t>
                      </a:r>
                      <a:r>
                        <a:rPr lang="es-MX" sz="1400" i="1" dirty="0">
                          <a:effectLst/>
                        </a:rPr>
                        <a:t> </a:t>
                      </a:r>
                      <a:r>
                        <a:rPr lang="es-MX" sz="1400" dirty="0">
                          <a:effectLst/>
                        </a:rPr>
                        <a: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extLst>
                  <a:ext uri="{0D108BD9-81ED-4DB2-BD59-A6C34878D82A}">
                    <a16:rowId xmlns:a16="http://schemas.microsoft.com/office/drawing/2014/main" val="1411727577"/>
                  </a:ext>
                </a:extLst>
              </a:tr>
              <a:tr h="260086">
                <a:tc>
                  <a:txBody>
                    <a:bodyPr/>
                    <a:lstStyle/>
                    <a:p>
                      <a:pPr rtl="0" fontAlgn="b"/>
                      <a:r>
                        <a:rPr lang="es-MX" sz="1400">
                          <a:effectLst/>
                        </a:rPr>
                        <a:t>2021-215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rtl="0" fontAlgn="b"/>
                      <a:r>
                        <a:rPr lang="es-MX" sz="1400">
                          <a:effectLst/>
                        </a:rPr>
                        <a:t>5A</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s-MX" sz="1400">
                          <a:effectLst/>
                        </a:rPr>
                        <a:t>29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s-MX" sz="1400">
                          <a:effectLst/>
                        </a:rPr>
                        <a:t>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s-MX" sz="1400">
                          <a:effectLst/>
                        </a:rPr>
                        <a: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rtl="0" fontAlgn="b"/>
                      <a:r>
                        <a:rPr lang="es-MX" sz="1400" dirty="0" err="1">
                          <a:effectLst/>
                        </a:rPr>
                        <a:t>Eosinofilia</a:t>
                      </a:r>
                      <a:r>
                        <a:rPr lang="es-MX" sz="1400" dirty="0">
                          <a:effectLst/>
                        </a:rPr>
                        <a:t>, </a:t>
                      </a:r>
                      <a:r>
                        <a:rPr lang="es-MX" sz="1400" i="1" dirty="0">
                          <a:effectLst/>
                        </a:rPr>
                        <a:t>T. </a:t>
                      </a:r>
                      <a:r>
                        <a:rPr lang="es-MX" sz="1400" i="1" dirty="0" err="1">
                          <a:effectLst/>
                        </a:rPr>
                        <a:t>vivax</a:t>
                      </a:r>
                      <a:r>
                        <a:rPr lang="es-MX" sz="1400" i="1" dirty="0">
                          <a:effectLst/>
                        </a:rPr>
                        <a:t> </a:t>
                      </a:r>
                      <a:r>
                        <a:rPr lang="es-MX" sz="1400" dirty="0">
                          <a:effectLst/>
                        </a:rPr>
                        <a: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3876260669"/>
                  </a:ext>
                </a:extLst>
              </a:tr>
              <a:tr h="260086">
                <a:tc>
                  <a:txBody>
                    <a:bodyPr/>
                    <a:lstStyle/>
                    <a:p>
                      <a:pPr rtl="0" fontAlgn="b"/>
                      <a:r>
                        <a:rPr lang="es-MX" sz="1400">
                          <a:effectLst/>
                        </a:rPr>
                        <a:t>2021-222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rtl="0" fontAlgn="b"/>
                      <a:r>
                        <a:rPr lang="es-MX" sz="1400">
                          <a:effectLst/>
                        </a:rPr>
                        <a:t>12A</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algn="r" rtl="0" fontAlgn="b"/>
                      <a:r>
                        <a:rPr lang="es-MX" sz="1400">
                          <a:effectLst/>
                        </a:rPr>
                        <a:t>31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algn="r" rtl="0" fontAlgn="b"/>
                      <a:r>
                        <a:rPr lang="es-MX" sz="1400">
                          <a:effectLst/>
                        </a:rPr>
                        <a:t>39,8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algn="ctr" rtl="0" fontAlgn="b"/>
                      <a:r>
                        <a:rPr lang="es-MX" sz="1400">
                          <a:effectLst/>
                        </a:rPr>
                        <a: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rtl="0" fontAlgn="b"/>
                      <a:r>
                        <a:rPr lang="es-MX" sz="1400" dirty="0" err="1">
                          <a:effectLst/>
                        </a:rPr>
                        <a:t>Eosinofilia</a:t>
                      </a:r>
                      <a:r>
                        <a:rPr lang="es-MX" sz="1400" dirty="0">
                          <a:effectLst/>
                        </a:rPr>
                        <a:t>, </a:t>
                      </a:r>
                      <a:r>
                        <a:rPr lang="es-MX" sz="1400" i="1" dirty="0">
                          <a:effectLst/>
                        </a:rPr>
                        <a:t>T. </a:t>
                      </a:r>
                      <a:r>
                        <a:rPr lang="es-MX" sz="1400" i="1" dirty="0" err="1">
                          <a:effectLst/>
                        </a:rPr>
                        <a:t>vivax</a:t>
                      </a:r>
                      <a:r>
                        <a:rPr lang="es-MX" sz="1400" i="1" dirty="0">
                          <a:effectLst/>
                        </a:rPr>
                        <a:t> </a:t>
                      </a:r>
                      <a:r>
                        <a:rPr lang="es-MX" sz="1400" dirty="0">
                          <a:effectLst/>
                        </a:rPr>
                        <a: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extLst>
                  <a:ext uri="{0D108BD9-81ED-4DB2-BD59-A6C34878D82A}">
                    <a16:rowId xmlns:a16="http://schemas.microsoft.com/office/drawing/2014/main" val="2525225123"/>
                  </a:ext>
                </a:extLst>
              </a:tr>
              <a:tr h="260086">
                <a:tc>
                  <a:txBody>
                    <a:bodyPr/>
                    <a:lstStyle/>
                    <a:p>
                      <a:pPr rtl="0" fontAlgn="b"/>
                      <a:r>
                        <a:rPr lang="es-MX" sz="1400">
                          <a:effectLst/>
                        </a:rPr>
                        <a:t>2021-225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rtl="0" fontAlgn="b"/>
                      <a:r>
                        <a:rPr lang="es-MX" sz="1400">
                          <a:effectLst/>
                        </a:rPr>
                        <a:t>15A</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s-MX" sz="1400">
                          <a:effectLst/>
                        </a:rPr>
                        <a:t>27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s-MX" sz="1400">
                          <a:effectLst/>
                        </a:rPr>
                        <a:t>39,6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s-MX" sz="1400">
                          <a:effectLst/>
                        </a:rPr>
                        <a: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rtl="0" fontAlgn="b"/>
                      <a:r>
                        <a:rPr lang="es-MX" sz="1400" i="1" dirty="0" err="1">
                          <a:effectLst/>
                        </a:rPr>
                        <a:t>Trypanosoma</a:t>
                      </a:r>
                      <a:r>
                        <a:rPr lang="es-MX" sz="1400" i="1" dirty="0">
                          <a:effectLst/>
                        </a:rPr>
                        <a:t> </a:t>
                      </a:r>
                      <a:r>
                        <a:rPr lang="es-MX" sz="1400" i="1" dirty="0" err="1">
                          <a:effectLst/>
                        </a:rPr>
                        <a:t>v</a:t>
                      </a:r>
                      <a:r>
                        <a:rPr lang="es-MX" sz="1400" i="1" dirty="0" err="1" smtClean="0">
                          <a:effectLst/>
                        </a:rPr>
                        <a:t>ivax</a:t>
                      </a:r>
                      <a:r>
                        <a:rPr lang="es-MX" sz="1400" i="1" dirty="0" smtClean="0">
                          <a:effectLst/>
                        </a:rPr>
                        <a:t> </a:t>
                      </a:r>
                      <a:r>
                        <a:rPr lang="es-MX" sz="1400" dirty="0">
                          <a:effectLst/>
                        </a:rPr>
                        <a: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3326472703"/>
                  </a:ext>
                </a:extLst>
              </a:tr>
              <a:tr h="260086">
                <a:tc>
                  <a:txBody>
                    <a:bodyPr/>
                    <a:lstStyle/>
                    <a:p>
                      <a:pPr rtl="0" fontAlgn="b"/>
                      <a:r>
                        <a:rPr lang="es-MX" sz="1400">
                          <a:effectLst/>
                        </a:rPr>
                        <a:t>2021-228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rtl="0" fontAlgn="b"/>
                      <a:r>
                        <a:rPr lang="es-MX" sz="1400">
                          <a:effectLst/>
                        </a:rPr>
                        <a:t>11B</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algn="r" rtl="0" fontAlgn="b"/>
                      <a:r>
                        <a:rPr lang="es-MX" sz="1400">
                          <a:effectLst/>
                        </a:rPr>
                        <a:t>34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algn="r" rtl="0" fontAlgn="b"/>
                      <a:r>
                        <a:rPr lang="es-MX" sz="1400">
                          <a:effectLst/>
                        </a:rPr>
                        <a:t>39,4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algn="ctr" rtl="0" fontAlgn="b"/>
                      <a:r>
                        <a:rPr lang="es-MX" sz="1400">
                          <a:effectLst/>
                        </a:rPr>
                        <a: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rtl="0" fontAlgn="b"/>
                      <a:endParaRPr lang="es-MX" sz="1400" dirty="0">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extLst>
                  <a:ext uri="{0D108BD9-81ED-4DB2-BD59-A6C34878D82A}">
                    <a16:rowId xmlns:a16="http://schemas.microsoft.com/office/drawing/2014/main" val="395337758"/>
                  </a:ext>
                </a:extLst>
              </a:tr>
              <a:tr h="260086">
                <a:tc>
                  <a:txBody>
                    <a:bodyPr/>
                    <a:lstStyle/>
                    <a:p>
                      <a:pPr rtl="0" fontAlgn="b"/>
                      <a:r>
                        <a:rPr lang="es-MX" sz="1400">
                          <a:effectLst/>
                        </a:rPr>
                        <a:t>2021-231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rtl="0" fontAlgn="b"/>
                      <a:r>
                        <a:rPr lang="es-MX" sz="1400">
                          <a:effectLst/>
                        </a:rPr>
                        <a:t>2B</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s-MX" sz="1400">
                          <a:effectLst/>
                        </a:rPr>
                        <a:t>27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endParaRPr lang="es-MX" sz="1400">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s-MX" sz="1400">
                          <a:effectLst/>
                        </a:rPr>
                        <a: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rtl="0" fontAlgn="b"/>
                      <a:r>
                        <a:rPr lang="es-MX" sz="1400" i="1" dirty="0" err="1">
                          <a:effectLst/>
                        </a:rPr>
                        <a:t>Trypanosoma</a:t>
                      </a:r>
                      <a:r>
                        <a:rPr lang="es-MX" sz="1400" i="1" dirty="0">
                          <a:effectLst/>
                        </a:rPr>
                        <a:t> </a:t>
                      </a:r>
                      <a:r>
                        <a:rPr lang="es-MX" sz="1400" i="1" dirty="0" err="1">
                          <a:effectLst/>
                        </a:rPr>
                        <a:t>vivax</a:t>
                      </a:r>
                      <a:r>
                        <a:rPr lang="es-MX" sz="1400" i="1" dirty="0">
                          <a:effectLst/>
                        </a:rPr>
                        <a:t> </a:t>
                      </a:r>
                      <a:r>
                        <a:rPr lang="es-MX" sz="1400" dirty="0">
                          <a:effectLst/>
                        </a:rPr>
                        <a: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1186560966"/>
                  </a:ext>
                </a:extLst>
              </a:tr>
              <a:tr h="260086">
                <a:tc>
                  <a:txBody>
                    <a:bodyPr/>
                    <a:lstStyle/>
                    <a:p>
                      <a:pPr rtl="0" fontAlgn="b"/>
                      <a:r>
                        <a:rPr lang="es-MX" sz="1400">
                          <a:effectLst/>
                        </a:rPr>
                        <a:t>2021-236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rtl="0" fontAlgn="b"/>
                      <a:r>
                        <a:rPr lang="es-MX" sz="1400">
                          <a:effectLst/>
                        </a:rPr>
                        <a:t>7B</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algn="r" rtl="0" fontAlgn="b"/>
                      <a:r>
                        <a:rPr lang="es-MX" sz="1400">
                          <a:effectLst/>
                        </a:rPr>
                        <a:t>29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algn="r" rtl="0" fontAlgn="b"/>
                      <a:r>
                        <a:rPr lang="es-MX" sz="1400">
                          <a:effectLst/>
                        </a:rPr>
                        <a:t>39,4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algn="ctr" rtl="0" fontAlgn="b"/>
                      <a:r>
                        <a:rPr lang="es-MX" sz="1400">
                          <a:effectLst/>
                        </a:rPr>
                        <a: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rtl="0" fontAlgn="b"/>
                      <a:r>
                        <a:rPr lang="es-MX" sz="1400" i="1" dirty="0" err="1">
                          <a:effectLst/>
                        </a:rPr>
                        <a:t>Trypanosoma</a:t>
                      </a:r>
                      <a:r>
                        <a:rPr lang="es-MX" sz="1400" i="1" dirty="0">
                          <a:effectLst/>
                        </a:rPr>
                        <a:t> </a:t>
                      </a:r>
                      <a:r>
                        <a:rPr lang="es-MX" sz="1400" i="1" dirty="0" err="1">
                          <a:effectLst/>
                        </a:rPr>
                        <a:t>vivax</a:t>
                      </a:r>
                      <a:r>
                        <a:rPr lang="es-MX" sz="1400" i="1" dirty="0">
                          <a:effectLst/>
                        </a:rPr>
                        <a:t> </a:t>
                      </a:r>
                      <a:r>
                        <a:rPr lang="es-MX" sz="1400" dirty="0">
                          <a:effectLst/>
                        </a:rPr>
                        <a: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extLst>
                  <a:ext uri="{0D108BD9-81ED-4DB2-BD59-A6C34878D82A}">
                    <a16:rowId xmlns:a16="http://schemas.microsoft.com/office/drawing/2014/main" val="1561483253"/>
                  </a:ext>
                </a:extLst>
              </a:tr>
              <a:tr h="260086">
                <a:tc>
                  <a:txBody>
                    <a:bodyPr/>
                    <a:lstStyle/>
                    <a:p>
                      <a:pPr rtl="0" fontAlgn="b"/>
                      <a:r>
                        <a:rPr lang="es-MX" sz="1400">
                          <a:effectLst/>
                        </a:rPr>
                        <a:t>2021-239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rtl="0" fontAlgn="b"/>
                      <a:r>
                        <a:rPr lang="es-MX" sz="1400">
                          <a:effectLst/>
                        </a:rPr>
                        <a:t>9B</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s-MX" sz="1400">
                          <a:effectLst/>
                        </a:rPr>
                        <a:t>28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s-MX" sz="1400">
                          <a:effectLst/>
                        </a:rPr>
                        <a:t>39,9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s-MX" sz="1400">
                          <a:effectLst/>
                        </a:rPr>
                        <a: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rtl="0" fontAlgn="b"/>
                      <a:r>
                        <a:rPr lang="es-MX" sz="1400" i="1" dirty="0" err="1">
                          <a:effectLst/>
                        </a:rPr>
                        <a:t>Trypanosoma</a:t>
                      </a:r>
                      <a:r>
                        <a:rPr lang="es-MX" sz="1400" i="1" dirty="0">
                          <a:effectLst/>
                        </a:rPr>
                        <a:t> </a:t>
                      </a:r>
                      <a:r>
                        <a:rPr lang="es-MX" sz="1400" i="1" dirty="0" err="1">
                          <a:effectLst/>
                        </a:rPr>
                        <a:t>vivax</a:t>
                      </a:r>
                      <a:r>
                        <a:rPr lang="es-MX" sz="1400" i="1" dirty="0">
                          <a:effectLst/>
                        </a:rPr>
                        <a:t> </a:t>
                      </a:r>
                      <a:r>
                        <a:rPr lang="es-MX" sz="1400" dirty="0">
                          <a:effectLst/>
                        </a:rPr>
                        <a: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3199958592"/>
                  </a:ext>
                </a:extLst>
              </a:tr>
              <a:tr h="260086">
                <a:tc>
                  <a:txBody>
                    <a:bodyPr/>
                    <a:lstStyle/>
                    <a:p>
                      <a:pPr rtl="0" fontAlgn="b"/>
                      <a:r>
                        <a:rPr lang="es-MX" sz="1400">
                          <a:effectLst/>
                        </a:rPr>
                        <a:t>2021-212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rtl="0" fontAlgn="b"/>
                      <a:r>
                        <a:rPr lang="es-MX" sz="1400">
                          <a:effectLst/>
                        </a:rPr>
                        <a:t>2A</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s-MX" sz="1400">
                          <a:effectLst/>
                        </a:rPr>
                        <a:t>27,5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s-MX" sz="1400">
                          <a:effectLst/>
                        </a:rPr>
                        <a:t>39,5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s-MX" sz="1400">
                          <a:effectLst/>
                        </a:rPr>
                        <a: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rtl="0" fontAlgn="b"/>
                      <a:r>
                        <a:rPr lang="es-MX" sz="1400" i="1" dirty="0" err="1">
                          <a:effectLst/>
                        </a:rPr>
                        <a:t>Trypanosoma</a:t>
                      </a:r>
                      <a:r>
                        <a:rPr lang="es-MX" sz="1400" i="1" dirty="0">
                          <a:effectLst/>
                        </a:rPr>
                        <a:t> </a:t>
                      </a:r>
                      <a:r>
                        <a:rPr lang="es-MX" sz="1400" i="1" dirty="0" err="1" smtClean="0">
                          <a:effectLst/>
                        </a:rPr>
                        <a:t>vivax</a:t>
                      </a:r>
                      <a:r>
                        <a:rPr lang="es-MX" sz="1400" i="1" dirty="0" smtClean="0">
                          <a:effectLst/>
                        </a:rPr>
                        <a:t> </a:t>
                      </a:r>
                      <a:r>
                        <a:rPr lang="es-MX" sz="1400" dirty="0">
                          <a:effectLst/>
                        </a:rPr>
                        <a: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95921333"/>
                  </a:ext>
                </a:extLst>
              </a:tr>
            </a:tbl>
          </a:graphicData>
        </a:graphic>
      </p:graphicFrame>
      <p:sp>
        <p:nvSpPr>
          <p:cNvPr id="2" name="CuadroTexto 1"/>
          <p:cNvSpPr txBox="1"/>
          <p:nvPr/>
        </p:nvSpPr>
        <p:spPr>
          <a:xfrm>
            <a:off x="9569720" y="3663272"/>
            <a:ext cx="1855472" cy="1815882"/>
          </a:xfrm>
          <a:prstGeom prst="rect">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marL="285750" indent="-285750">
              <a:buFont typeface="Arial" panose="020B0604020202020204" pitchFamily="34" charset="0"/>
              <a:buChar char="•"/>
            </a:pPr>
            <a:r>
              <a:rPr lang="es-MX" sz="1600" dirty="0"/>
              <a:t>9 Muestras Positivas en prueba de </a:t>
            </a:r>
            <a:r>
              <a:rPr lang="es-MX" sz="1600" dirty="0" err="1"/>
              <a:t>woo</a:t>
            </a:r>
            <a:endParaRPr lang="es-MX" sz="1600" dirty="0"/>
          </a:p>
          <a:p>
            <a:pPr marL="285750" indent="-285750">
              <a:buFont typeface="Arial" panose="020B0604020202020204" pitchFamily="34" charset="0"/>
              <a:buChar char="•"/>
            </a:pPr>
            <a:endParaRPr lang="es-MX" sz="1600" dirty="0"/>
          </a:p>
          <a:p>
            <a:pPr marL="285750" indent="-285750">
              <a:buFont typeface="Arial" panose="020B0604020202020204" pitchFamily="34" charset="0"/>
              <a:buChar char="•"/>
            </a:pPr>
            <a:r>
              <a:rPr lang="es-MX" sz="1600" dirty="0"/>
              <a:t>8 Muestras Positivas en frotis </a:t>
            </a:r>
          </a:p>
        </p:txBody>
      </p:sp>
      <p:pic>
        <p:nvPicPr>
          <p:cNvPr id="13" name="Picture 2" descr="Hemoparásitos y Reproducción Bovina"/>
          <p:cNvPicPr>
            <a:picLocks noChangeAspect="1" noChangeArrowheads="1"/>
          </p:cNvPicPr>
          <p:nvPr/>
        </p:nvPicPr>
        <p:blipFill rotWithShape="1">
          <a:blip r:embed="rId4">
            <a:extLst>
              <a:ext uri="{28A0092B-C50C-407E-A947-70E740481C1C}">
                <a14:useLocalDpi xmlns:a14="http://schemas.microsoft.com/office/drawing/2010/main" val="0"/>
              </a:ext>
            </a:extLst>
          </a:blip>
          <a:srcRect l="2422" t="27983" r="80963" b="6941"/>
          <a:stretch/>
        </p:blipFill>
        <p:spPr bwMode="auto">
          <a:xfrm>
            <a:off x="688387" y="3150981"/>
            <a:ext cx="970453" cy="285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10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6672064" y="2643"/>
            <a:ext cx="8229600" cy="1143000"/>
          </a:xfrm>
        </p:spPr>
        <p:txBody>
          <a:bodyPr/>
          <a:lstStyle/>
          <a:p>
            <a:pPr algn="ctr"/>
            <a:r>
              <a:rPr lang="es-EC" dirty="0" smtClean="0">
                <a:solidFill>
                  <a:schemeClr val="tx1"/>
                </a:solidFill>
              </a:rPr>
              <a:t>Resultados</a:t>
            </a:r>
            <a:br>
              <a:rPr lang="es-EC" dirty="0" smtClean="0">
                <a:solidFill>
                  <a:schemeClr val="tx1"/>
                </a:solidFill>
              </a:rPr>
            </a:br>
            <a:endParaRPr lang="es-EC" dirty="0"/>
          </a:p>
        </p:txBody>
      </p:sp>
      <p:pic>
        <p:nvPicPr>
          <p:cNvPr id="6" name="Imagen 5"/>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3077" t="4665" b="19773"/>
          <a:stretch/>
        </p:blipFill>
        <p:spPr>
          <a:xfrm>
            <a:off x="6672064" y="1367079"/>
            <a:ext cx="5152376" cy="2835332"/>
          </a:xfrm>
          <a:prstGeom prst="rect">
            <a:avLst/>
          </a:prstGeom>
        </p:spPr>
      </p:pic>
      <p:pic>
        <p:nvPicPr>
          <p:cNvPr id="7" name="Picture 10" descr="0973TC-W"/>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6311" r="96117">
                        <a14:foregroundMark x1="60680" y1="11925" x2="60680" y2="11925"/>
                        <a14:foregroundMark x1="65534" y1="11925" x2="65534" y2="11506"/>
                        <a14:foregroundMark x1="68447" y1="65690" x2="60680" y2="3138"/>
                        <a14:foregroundMark x1="86893" y1="4393" x2="64563" y2="62552"/>
                        <a14:foregroundMark x1="59223" y1="60460" x2="82039" y2="93933"/>
                        <a14:foregroundMark x1="8252" y1="92050" x2="39320" y2="94770"/>
                        <a14:foregroundMark x1="10680" y1="95188" x2="28155" y2="97908"/>
                      </a14:backgroundRemoval>
                    </a14:imgEffect>
                  </a14:imgLayer>
                </a14:imgProps>
              </a:ext>
              <a:ext uri="{28A0092B-C50C-407E-A947-70E740481C1C}">
                <a14:useLocalDpi xmlns:a14="http://schemas.microsoft.com/office/drawing/2010/main" val="0"/>
              </a:ext>
            </a:extLst>
          </a:blip>
          <a:srcRect l="5462" r="5970"/>
          <a:stretch/>
        </p:blipFill>
        <p:spPr bwMode="auto">
          <a:xfrm>
            <a:off x="5209754" y="2241323"/>
            <a:ext cx="1462310" cy="233980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6691491" y="3484819"/>
            <a:ext cx="4472950" cy="334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51425" t="57523" r="37548" b="22516"/>
          <a:stretch/>
        </p:blipFill>
        <p:spPr>
          <a:xfrm>
            <a:off x="11177765" y="3464667"/>
            <a:ext cx="645930" cy="734727"/>
          </a:xfrm>
          <a:prstGeom prst="rect">
            <a:avLst/>
          </a:prstGeom>
        </p:spPr>
      </p:pic>
      <p:sp>
        <p:nvSpPr>
          <p:cNvPr id="11" name="CuadroTexto 10"/>
          <p:cNvSpPr txBox="1"/>
          <p:nvPr/>
        </p:nvSpPr>
        <p:spPr>
          <a:xfrm>
            <a:off x="10813627" y="3012512"/>
            <a:ext cx="1105640" cy="369332"/>
          </a:xfrm>
          <a:prstGeom prst="rect">
            <a:avLst/>
          </a:prstGeom>
          <a:noFill/>
        </p:spPr>
        <p:txBody>
          <a:bodyPr wrap="square" rtlCol="0">
            <a:spAutoFit/>
          </a:bodyPr>
          <a:lstStyle/>
          <a:p>
            <a:r>
              <a:rPr lang="es-MX" dirty="0">
                <a:solidFill>
                  <a:schemeClr val="bg1"/>
                </a:solidFill>
              </a:rPr>
              <a:t>~170bp</a:t>
            </a:r>
          </a:p>
        </p:txBody>
      </p:sp>
      <p:sp>
        <p:nvSpPr>
          <p:cNvPr id="13" name="CuadroTexto 12"/>
          <p:cNvSpPr txBox="1"/>
          <p:nvPr/>
        </p:nvSpPr>
        <p:spPr>
          <a:xfrm>
            <a:off x="0" y="6436763"/>
            <a:ext cx="2355682" cy="307777"/>
          </a:xfrm>
          <a:prstGeom prst="rect">
            <a:avLst/>
          </a:prstGeom>
          <a:noFill/>
        </p:spPr>
        <p:txBody>
          <a:bodyPr wrap="square" rtlCol="0">
            <a:spAutoFit/>
          </a:bodyPr>
          <a:lstStyle/>
          <a:p>
            <a:r>
              <a:rPr lang="es-MX" sz="1400" dirty="0"/>
              <a:t>(Cortez et al., 2009)</a:t>
            </a:r>
          </a:p>
        </p:txBody>
      </p:sp>
      <p:sp>
        <p:nvSpPr>
          <p:cNvPr id="14" name="CuadroTexto 13"/>
          <p:cNvSpPr txBox="1"/>
          <p:nvPr/>
        </p:nvSpPr>
        <p:spPr>
          <a:xfrm>
            <a:off x="6730593" y="1395343"/>
            <a:ext cx="6422932" cy="230832"/>
          </a:xfrm>
          <a:prstGeom prst="rect">
            <a:avLst/>
          </a:prstGeom>
          <a:noFill/>
        </p:spPr>
        <p:txBody>
          <a:bodyPr wrap="square" rtlCol="0">
            <a:spAutoFit/>
          </a:bodyPr>
          <a:lstStyle/>
          <a:p>
            <a:r>
              <a:rPr lang="es-MX" sz="900" dirty="0">
                <a:solidFill>
                  <a:schemeClr val="bg1"/>
                </a:solidFill>
              </a:rPr>
              <a:t>Estándar     Control (+)    2021-211    2021-212     2021-213    2021-214    2021-215   Control (-)</a:t>
            </a:r>
          </a:p>
        </p:txBody>
      </p:sp>
      <p:sp>
        <p:nvSpPr>
          <p:cNvPr id="15" name="Rectángulo 14"/>
          <p:cNvSpPr/>
          <p:nvPr/>
        </p:nvSpPr>
        <p:spPr>
          <a:xfrm>
            <a:off x="6730593" y="4545994"/>
            <a:ext cx="5255451" cy="954107"/>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dirty="0">
                <a:latin typeface="Times" panose="02020603050405020304" pitchFamily="18" charset="0"/>
                <a:ea typeface="Times" panose="02020603050405020304" pitchFamily="18" charset="0"/>
                <a:cs typeface="Times New Roman" panose="02020603050405020304" pitchFamily="18" charset="0"/>
              </a:rPr>
              <a:t>Figura: Electroforesis en gel de agarosa al 2%  de productos de PCR de </a:t>
            </a:r>
            <a:r>
              <a:rPr lang="es-EC" sz="1400" dirty="0" err="1">
                <a:latin typeface="Times" panose="02020603050405020304" pitchFamily="18" charset="0"/>
                <a:ea typeface="Times" panose="02020603050405020304" pitchFamily="18" charset="0"/>
                <a:cs typeface="Times New Roman" panose="02020603050405020304" pitchFamily="18" charset="0"/>
              </a:rPr>
              <a:t>CatL</a:t>
            </a:r>
            <a:r>
              <a:rPr lang="es-EC" sz="1400" dirty="0">
                <a:latin typeface="Times" panose="02020603050405020304" pitchFamily="18" charset="0"/>
                <a:ea typeface="Times" panose="02020603050405020304" pitchFamily="18" charset="0"/>
                <a:cs typeface="Times New Roman" panose="02020603050405020304" pitchFamily="18" charset="0"/>
              </a:rPr>
              <a:t> especifico de </a:t>
            </a:r>
            <a:r>
              <a:rPr lang="es-EC" sz="1400" i="1" dirty="0">
                <a:latin typeface="Times" panose="02020603050405020304" pitchFamily="18" charset="0"/>
                <a:ea typeface="Times" panose="02020603050405020304" pitchFamily="18" charset="0"/>
                <a:cs typeface="Times New Roman" panose="02020603050405020304" pitchFamily="18" charset="0"/>
              </a:rPr>
              <a:t>T. </a:t>
            </a:r>
            <a:r>
              <a:rPr lang="es-EC" sz="1400" i="1" dirty="0" err="1">
                <a:latin typeface="Times" panose="02020603050405020304" pitchFamily="18" charset="0"/>
                <a:ea typeface="Times" panose="02020603050405020304" pitchFamily="18" charset="0"/>
                <a:cs typeface="Times New Roman" panose="02020603050405020304" pitchFamily="18" charset="0"/>
              </a:rPr>
              <a:t>vivax</a:t>
            </a:r>
            <a:r>
              <a:rPr lang="es-EC" sz="1400" dirty="0">
                <a:latin typeface="Times" panose="02020603050405020304" pitchFamily="18" charset="0"/>
                <a:ea typeface="Times" panose="02020603050405020304" pitchFamily="18" charset="0"/>
                <a:cs typeface="Times New Roman" panose="02020603050405020304" pitchFamily="18" charset="0"/>
              </a:rPr>
              <a:t>. Se representa: Marcador 100bp: DNA </a:t>
            </a:r>
            <a:r>
              <a:rPr lang="es-EC" sz="1400" dirty="0" err="1">
                <a:latin typeface="Times" panose="02020603050405020304" pitchFamily="18" charset="0"/>
                <a:ea typeface="Times" panose="02020603050405020304" pitchFamily="18" charset="0"/>
                <a:cs typeface="Times New Roman" panose="02020603050405020304" pitchFamily="18" charset="0"/>
              </a:rPr>
              <a:t>Ladder</a:t>
            </a:r>
            <a:r>
              <a:rPr lang="es-EC" sz="1400" dirty="0">
                <a:latin typeface="Times" panose="02020603050405020304" pitchFamily="18" charset="0"/>
                <a:ea typeface="Times" panose="02020603050405020304" pitchFamily="18" charset="0"/>
                <a:cs typeface="Times New Roman" panose="02020603050405020304" pitchFamily="18" charset="0"/>
              </a:rPr>
              <a:t> </a:t>
            </a:r>
            <a:r>
              <a:rPr lang="es-EC" sz="1400" dirty="0" err="1">
                <a:latin typeface="Times" panose="02020603050405020304" pitchFamily="18" charset="0"/>
                <a:ea typeface="Times" panose="02020603050405020304" pitchFamily="18" charset="0"/>
                <a:cs typeface="Times New Roman" panose="02020603050405020304" pitchFamily="18" charset="0"/>
              </a:rPr>
              <a:t>Promega</a:t>
            </a:r>
            <a:r>
              <a:rPr lang="es-EC" sz="1400" dirty="0">
                <a:latin typeface="Times" panose="02020603050405020304" pitchFamily="18" charset="0"/>
                <a:ea typeface="Times" panose="02020603050405020304" pitchFamily="18" charset="0"/>
                <a:cs typeface="Times New Roman" panose="02020603050405020304" pitchFamily="18" charset="0"/>
              </a:rPr>
              <a:t>; 2021-211 al 215 : plásmido con la región </a:t>
            </a:r>
            <a:r>
              <a:rPr lang="es-EC" sz="1400" dirty="0" err="1">
                <a:latin typeface="Times" panose="02020603050405020304" pitchFamily="18" charset="0"/>
                <a:ea typeface="Times" panose="02020603050405020304" pitchFamily="18" charset="0"/>
                <a:cs typeface="Times New Roman" panose="02020603050405020304" pitchFamily="18" charset="0"/>
              </a:rPr>
              <a:t>CatL</a:t>
            </a:r>
            <a:r>
              <a:rPr lang="es-EC" sz="1400" dirty="0">
                <a:latin typeface="Times" panose="02020603050405020304" pitchFamily="18" charset="0"/>
                <a:ea typeface="Times" panose="02020603050405020304" pitchFamily="18" charset="0"/>
                <a:cs typeface="Times New Roman" panose="02020603050405020304" pitchFamily="18" charset="0"/>
              </a:rPr>
              <a:t> (control positivo).</a:t>
            </a:r>
            <a:endParaRPr lang="es-ES" sz="1400" dirty="0"/>
          </a:p>
        </p:txBody>
      </p:sp>
      <p:sp>
        <p:nvSpPr>
          <p:cNvPr id="2" name="CuadroTexto 1"/>
          <p:cNvSpPr txBox="1"/>
          <p:nvPr/>
        </p:nvSpPr>
        <p:spPr>
          <a:xfrm>
            <a:off x="344186" y="206436"/>
            <a:ext cx="4824226" cy="369332"/>
          </a:xfrm>
          <a:prstGeom prst="rect">
            <a:avLst/>
          </a:prstGeom>
          <a:noFill/>
        </p:spPr>
        <p:txBody>
          <a:bodyPr wrap="square" rtlCol="0">
            <a:spAutoFit/>
          </a:bodyPr>
          <a:lstStyle/>
          <a:p>
            <a:r>
              <a:rPr lang="es-MX" b="1" dirty="0"/>
              <a:t>PCR específico para </a:t>
            </a:r>
            <a:r>
              <a:rPr lang="es-MX" b="1" i="1" dirty="0" err="1" smtClean="0"/>
              <a:t>Trypanosoma</a:t>
            </a:r>
            <a:r>
              <a:rPr lang="es-MX" b="1" i="1" dirty="0" smtClean="0"/>
              <a:t> </a:t>
            </a:r>
            <a:r>
              <a:rPr lang="es-MX" b="1" i="1" dirty="0" err="1"/>
              <a:t>vivax</a:t>
            </a:r>
            <a:r>
              <a:rPr lang="es-MX" b="1" i="1" dirty="0"/>
              <a:t>.</a:t>
            </a:r>
            <a:endParaRPr lang="es-MX" b="1" dirty="0"/>
          </a:p>
        </p:txBody>
      </p:sp>
      <p:sp>
        <p:nvSpPr>
          <p:cNvPr id="9" name="Rectángulo redondeado 8"/>
          <p:cNvSpPr/>
          <p:nvPr/>
        </p:nvSpPr>
        <p:spPr>
          <a:xfrm>
            <a:off x="451612" y="4737874"/>
            <a:ext cx="1950998" cy="1213311"/>
          </a:xfrm>
          <a:prstGeom prst="roundRect">
            <a:avLst/>
          </a:prstGeom>
          <a:solidFill>
            <a:schemeClr val="accent5">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s-MX" dirty="0">
                <a:solidFill>
                  <a:schemeClr val="tx1"/>
                </a:solidFill>
              </a:rPr>
              <a:t>Napo</a:t>
            </a:r>
          </a:p>
          <a:p>
            <a:pPr algn="ctr"/>
            <a:r>
              <a:rPr lang="es-MX" dirty="0">
                <a:solidFill>
                  <a:schemeClr val="tx1"/>
                </a:solidFill>
              </a:rPr>
              <a:t>46 muestras </a:t>
            </a:r>
          </a:p>
        </p:txBody>
      </p:sp>
      <p:sp>
        <p:nvSpPr>
          <p:cNvPr id="12" name="Flecha abajo 11"/>
          <p:cNvSpPr/>
          <p:nvPr/>
        </p:nvSpPr>
        <p:spPr>
          <a:xfrm rot="16200000">
            <a:off x="2736714" y="5040354"/>
            <a:ext cx="443447" cy="404276"/>
          </a:xfrm>
          <a:prstGeom prst="downArrow">
            <a:avLst/>
          </a:prstGeom>
          <a:solidFill>
            <a:schemeClr val="accent5">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s-MX"/>
          </a:p>
        </p:txBody>
      </p:sp>
      <p:sp>
        <p:nvSpPr>
          <p:cNvPr id="16" name="Elipse 15"/>
          <p:cNvSpPr/>
          <p:nvPr/>
        </p:nvSpPr>
        <p:spPr>
          <a:xfrm>
            <a:off x="3509858" y="4645768"/>
            <a:ext cx="1503362" cy="1311072"/>
          </a:xfrm>
          <a:prstGeom prst="ellipse">
            <a:avLst/>
          </a:prstGeom>
          <a:solidFill>
            <a:schemeClr val="accent5">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s-MX" sz="1600" dirty="0">
                <a:solidFill>
                  <a:schemeClr val="tx1"/>
                </a:solidFill>
              </a:rPr>
              <a:t>17 Muestras Positivas</a:t>
            </a:r>
          </a:p>
        </p:txBody>
      </p:sp>
      <p:sp>
        <p:nvSpPr>
          <p:cNvPr id="18"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6145" name="Imagen 124" descr="WhatsApp Image 2021-06-11 at 19.28.18"/>
          <p:cNvPicPr>
            <a:picLocks noChangeAspect="1" noChangeArrowheads="1"/>
          </p:cNvPicPr>
          <p:nvPr/>
        </p:nvPicPr>
        <p:blipFill>
          <a:blip r:embed="rId6" cstate="print">
            <a:extLst>
              <a:ext uri="{28A0092B-C50C-407E-A947-70E740481C1C}">
                <a14:useLocalDpi xmlns:a14="http://schemas.microsoft.com/office/drawing/2010/main" val="0"/>
              </a:ext>
            </a:extLst>
          </a:blip>
          <a:srcRect t="6194" b="12613"/>
          <a:stretch>
            <a:fillRect/>
          </a:stretch>
        </p:blipFill>
        <p:spPr bwMode="auto">
          <a:xfrm>
            <a:off x="268451" y="2208609"/>
            <a:ext cx="4705633" cy="204368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p:cNvSpPr>
            <a:spLocks noChangeArrowheads="1"/>
          </p:cNvSpPr>
          <p:nvPr/>
        </p:nvSpPr>
        <p:spPr bwMode="auto">
          <a:xfrm>
            <a:off x="0" y="28765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4" name="CuadroTexto 13"/>
          <p:cNvSpPr txBox="1"/>
          <p:nvPr/>
        </p:nvSpPr>
        <p:spPr>
          <a:xfrm>
            <a:off x="33806" y="2488028"/>
            <a:ext cx="5438775" cy="200055"/>
          </a:xfrm>
          <a:prstGeom prst="rect">
            <a:avLst/>
          </a:prstGeom>
          <a:noFill/>
        </p:spPr>
        <p:txBody>
          <a:bodyPr wrap="square" rtlCol="0">
            <a:spAutoFit/>
          </a:bodyPr>
          <a:lstStyle/>
          <a:p>
            <a:pPr indent="457200">
              <a:spcAft>
                <a:spcPts val="0"/>
              </a:spcAft>
            </a:pPr>
            <a:r>
              <a:rPr lang="es-EC" sz="7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1.5 µM      2 µM        2.5 µM            3 µM          C </a:t>
            </a:r>
            <a:r>
              <a:rPr lang="es-EC" sz="700"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lang="es-EC" sz="7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1.5 µM         2 µM         2.5 µM         3 µM        C (-)</a:t>
            </a:r>
            <a:endParaRPr lang="es-MX" sz="1100" dirty="0">
              <a:effectLst/>
              <a:latin typeface="Times New Roman" panose="02020603050405020304" pitchFamily="18" charset="0"/>
              <a:ea typeface="Times New Roman" panose="02020603050405020304" pitchFamily="18" charset="0"/>
            </a:endParaRPr>
          </a:p>
        </p:txBody>
      </p:sp>
      <p:sp>
        <p:nvSpPr>
          <p:cNvPr id="22" name="Rectángulo 21"/>
          <p:cNvSpPr/>
          <p:nvPr/>
        </p:nvSpPr>
        <p:spPr>
          <a:xfrm>
            <a:off x="-61021" y="2236857"/>
            <a:ext cx="5004995" cy="246221"/>
          </a:xfrm>
          <a:prstGeom prst="rect">
            <a:avLst/>
          </a:prstGeom>
        </p:spPr>
        <p:txBody>
          <a:bodyPr wrap="square">
            <a:spAutoFit/>
          </a:bodyPr>
          <a:lstStyle/>
          <a:p>
            <a:pPr indent="457200">
              <a:spcAft>
                <a:spcPts val="0"/>
              </a:spcAft>
            </a:pPr>
            <a:r>
              <a:rPr lang="es-EC" sz="1000" dirty="0">
                <a:solidFill>
                  <a:srgbClr val="FFFFFF"/>
                </a:solidFill>
                <a:latin typeface="Calibri" panose="020F0502020204030204" pitchFamily="34" charset="0"/>
                <a:ea typeface="Times New Roman" panose="02020603050405020304" pitchFamily="18" charset="0"/>
                <a:cs typeface="Calibri" panose="020F0502020204030204" pitchFamily="34" charset="0"/>
              </a:rPr>
              <a:t>1         2         </a:t>
            </a:r>
            <a:r>
              <a:rPr lang="es-EC" sz="1000" dirty="0" smtClean="0">
                <a:solidFill>
                  <a:srgbClr val="FFFFFF"/>
                </a:solidFill>
                <a:latin typeface="Calibri" panose="020F0502020204030204" pitchFamily="34" charset="0"/>
                <a:ea typeface="Times New Roman" panose="02020603050405020304" pitchFamily="18" charset="0"/>
                <a:cs typeface="Calibri" panose="020F0502020204030204" pitchFamily="34" charset="0"/>
              </a:rPr>
              <a:t> 3</a:t>
            </a:r>
            <a:r>
              <a:rPr lang="es-EC" sz="1000" dirty="0">
                <a:solidFill>
                  <a:srgbClr val="FFFFFF"/>
                </a:solidFill>
                <a:latin typeface="Calibri" panose="020F0502020204030204" pitchFamily="34" charset="0"/>
                <a:ea typeface="Times New Roman" panose="02020603050405020304" pitchFamily="18" charset="0"/>
                <a:cs typeface="Calibri" panose="020F0502020204030204" pitchFamily="34" charset="0"/>
              </a:rPr>
              <a:t> </a:t>
            </a:r>
            <a:r>
              <a:rPr lang="es-EC" sz="1000" dirty="0" smtClean="0">
                <a:solidFill>
                  <a:srgbClr val="FFFFFF"/>
                </a:solidFill>
                <a:latin typeface="Calibri" panose="020F0502020204030204" pitchFamily="34" charset="0"/>
                <a:ea typeface="Times New Roman" panose="02020603050405020304" pitchFamily="18" charset="0"/>
                <a:cs typeface="Calibri" panose="020F0502020204030204" pitchFamily="34" charset="0"/>
              </a:rPr>
              <a:t>          4    	5         6              7           8            </a:t>
            </a:r>
            <a:r>
              <a:rPr lang="es-EC" sz="1000" dirty="0">
                <a:solidFill>
                  <a:srgbClr val="FFFFFF"/>
                </a:solidFill>
                <a:latin typeface="Calibri" panose="020F0502020204030204" pitchFamily="34" charset="0"/>
                <a:ea typeface="Times New Roman" panose="02020603050405020304" pitchFamily="18" charset="0"/>
                <a:cs typeface="Calibri" panose="020F0502020204030204" pitchFamily="34" charset="0"/>
              </a:rPr>
              <a:t>9 </a:t>
            </a:r>
            <a:r>
              <a:rPr lang="es-EC" sz="1000" dirty="0" smtClean="0">
                <a:solidFill>
                  <a:srgbClr val="FFFFFF"/>
                </a:solidFill>
                <a:latin typeface="Calibri" panose="020F0502020204030204" pitchFamily="34" charset="0"/>
                <a:ea typeface="Times New Roman" panose="02020603050405020304" pitchFamily="18" charset="0"/>
                <a:cs typeface="Calibri" panose="020F0502020204030204" pitchFamily="34" charset="0"/>
              </a:rPr>
              <a:t>        </a:t>
            </a:r>
            <a:r>
              <a:rPr lang="es-EC" sz="1000" dirty="0">
                <a:solidFill>
                  <a:srgbClr val="FFFFFF"/>
                </a:solidFill>
                <a:latin typeface="Calibri" panose="020F0502020204030204" pitchFamily="34" charset="0"/>
                <a:ea typeface="Times New Roman" panose="02020603050405020304" pitchFamily="18" charset="0"/>
                <a:cs typeface="Calibri" panose="020F0502020204030204" pitchFamily="34" charset="0"/>
              </a:rPr>
              <a:t>10       </a:t>
            </a:r>
            <a:r>
              <a:rPr lang="es-EC" sz="1000" dirty="0" smtClean="0">
                <a:solidFill>
                  <a:srgbClr val="FFFFFF"/>
                </a:solidFill>
                <a:latin typeface="Calibri" panose="020F0502020204030204" pitchFamily="34" charset="0"/>
                <a:ea typeface="Times New Roman" panose="02020603050405020304" pitchFamily="18" charset="0"/>
                <a:cs typeface="Calibri" panose="020F0502020204030204" pitchFamily="34" charset="0"/>
              </a:rPr>
              <a:t>    </a:t>
            </a:r>
            <a:r>
              <a:rPr lang="es-EC" sz="1000" dirty="0">
                <a:solidFill>
                  <a:srgbClr val="FFFFFF"/>
                </a:solidFill>
                <a:latin typeface="Calibri" panose="020F0502020204030204" pitchFamily="34" charset="0"/>
                <a:ea typeface="Times New Roman" panose="02020603050405020304" pitchFamily="18" charset="0"/>
                <a:cs typeface="Calibri" panose="020F0502020204030204" pitchFamily="34" charset="0"/>
              </a:rPr>
              <a:t>11         </a:t>
            </a:r>
            <a:r>
              <a:rPr lang="es-EC" sz="1000" dirty="0" smtClean="0">
                <a:solidFill>
                  <a:srgbClr val="FFFFFF"/>
                </a:solidFill>
                <a:latin typeface="Calibri" panose="020F0502020204030204" pitchFamily="34" charset="0"/>
                <a:ea typeface="Times New Roman" panose="02020603050405020304" pitchFamily="18" charset="0"/>
                <a:cs typeface="Calibri" panose="020F0502020204030204" pitchFamily="34" charset="0"/>
              </a:rPr>
              <a:t> 12</a:t>
            </a:r>
            <a:endParaRPr lang="es-MX" sz="1050" dirty="0">
              <a:effectLst/>
              <a:latin typeface="Times New Roman" panose="02020603050405020304" pitchFamily="18" charset="0"/>
              <a:ea typeface="Times New Roman" panose="02020603050405020304" pitchFamily="18" charset="0"/>
            </a:endParaRPr>
          </a:p>
        </p:txBody>
      </p:sp>
      <p:sp>
        <p:nvSpPr>
          <p:cNvPr id="26" name="CuadroTexto 25"/>
          <p:cNvSpPr txBox="1"/>
          <p:nvPr/>
        </p:nvSpPr>
        <p:spPr>
          <a:xfrm>
            <a:off x="366160" y="1095260"/>
            <a:ext cx="4297458" cy="830997"/>
          </a:xfrm>
          <a:prstGeom prst="rect">
            <a:avLst/>
          </a:prstGeom>
          <a:noFill/>
        </p:spPr>
        <p:txBody>
          <a:bodyPr wrap="none" rtlCol="0">
            <a:spAutoFit/>
          </a:bodyPr>
          <a:lstStyle/>
          <a:p>
            <a:pPr algn="ctr"/>
            <a:r>
              <a:rPr lang="es-EC" sz="1600" dirty="0" smtClean="0"/>
              <a:t>Gradiente de concentración de </a:t>
            </a:r>
            <a:r>
              <a:rPr lang="es-EC" sz="1600" dirty="0" err="1" smtClean="0"/>
              <a:t>dNTPs</a:t>
            </a:r>
            <a:r>
              <a:rPr lang="es-EC" sz="1600" dirty="0" smtClean="0"/>
              <a:t> y </a:t>
            </a:r>
          </a:p>
          <a:p>
            <a:pPr algn="ctr"/>
            <a:r>
              <a:rPr lang="es-EC" sz="1600" dirty="0" smtClean="0"/>
              <a:t>concentración de </a:t>
            </a:r>
            <a:r>
              <a:rPr lang="es-EC" sz="1600" dirty="0" err="1" smtClean="0"/>
              <a:t>Taq</a:t>
            </a:r>
            <a:r>
              <a:rPr lang="es-EC" sz="1600" dirty="0" smtClean="0"/>
              <a:t> ABM </a:t>
            </a:r>
          </a:p>
          <a:p>
            <a:pPr algn="ctr"/>
            <a:r>
              <a:rPr lang="es-EC" sz="1600" dirty="0" smtClean="0"/>
              <a:t>Para amplificación de fragmento de </a:t>
            </a:r>
            <a:r>
              <a:rPr lang="es-EC" sz="1600" dirty="0" err="1" smtClean="0"/>
              <a:t>Tvi-</a:t>
            </a:r>
            <a:r>
              <a:rPr lang="es-EC" sz="1600" i="1" dirty="0" err="1" smtClean="0"/>
              <a:t>CatL</a:t>
            </a:r>
            <a:r>
              <a:rPr lang="es-EC" sz="1600" dirty="0" smtClean="0"/>
              <a:t> </a:t>
            </a:r>
            <a:endParaRPr lang="es-EC" sz="1600" dirty="0"/>
          </a:p>
        </p:txBody>
      </p:sp>
    </p:spTree>
    <p:extLst>
      <p:ext uri="{BB962C8B-B14F-4D97-AF65-F5344CB8AC3E}">
        <p14:creationId xmlns:p14="http://schemas.microsoft.com/office/powerpoint/2010/main" val="293491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6321264" y="50202"/>
            <a:ext cx="8229600" cy="1143000"/>
          </a:xfrm>
        </p:spPr>
        <p:txBody>
          <a:bodyPr/>
          <a:lstStyle/>
          <a:p>
            <a:pPr algn="ctr"/>
            <a:r>
              <a:rPr lang="es-EC" dirty="0" smtClean="0">
                <a:solidFill>
                  <a:schemeClr val="tx1"/>
                </a:solidFill>
              </a:rPr>
              <a:t>Resultados</a:t>
            </a:r>
            <a:br>
              <a:rPr lang="es-EC" dirty="0" smtClean="0">
                <a:solidFill>
                  <a:schemeClr val="tx1"/>
                </a:solidFill>
              </a:rPr>
            </a:br>
            <a:endParaRPr lang="es-EC" dirty="0"/>
          </a:p>
        </p:txBody>
      </p:sp>
      <p:pic>
        <p:nvPicPr>
          <p:cNvPr id="5" name="Marcador de conteni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24917" b="14048"/>
          <a:stretch/>
        </p:blipFill>
        <p:spPr>
          <a:xfrm>
            <a:off x="3369688" y="2361080"/>
            <a:ext cx="5153960" cy="3084144"/>
          </a:xfrm>
        </p:spPr>
      </p:pic>
      <p:sp>
        <p:nvSpPr>
          <p:cNvPr id="6" name="Rectángulo 5"/>
          <p:cNvSpPr/>
          <p:nvPr/>
        </p:nvSpPr>
        <p:spPr>
          <a:xfrm>
            <a:off x="3827176" y="4293095"/>
            <a:ext cx="2396236" cy="288032"/>
          </a:xfrm>
          <a:prstGeom prst="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7" name="CuadroTexto 6"/>
          <p:cNvSpPr txBox="1"/>
          <p:nvPr/>
        </p:nvSpPr>
        <p:spPr>
          <a:xfrm>
            <a:off x="3369688" y="2360588"/>
            <a:ext cx="5903152" cy="369332"/>
          </a:xfrm>
          <a:prstGeom prst="rect">
            <a:avLst/>
          </a:prstGeom>
          <a:noFill/>
        </p:spPr>
        <p:txBody>
          <a:bodyPr wrap="square" rtlCol="0">
            <a:spAutoFit/>
          </a:bodyPr>
          <a:lstStyle/>
          <a:p>
            <a:r>
              <a:rPr lang="es-MX" sz="900" dirty="0">
                <a:latin typeface="Arial Rounded MT Bold" panose="020F0704030504030204" pitchFamily="34" charset="0"/>
              </a:rPr>
              <a:t>                   Estándar  2021-017   2021-211   2021-215               Control                        Control </a:t>
            </a:r>
            <a:br>
              <a:rPr lang="es-MX" sz="900" dirty="0">
                <a:latin typeface="Arial Rounded MT Bold" panose="020F0704030504030204" pitchFamily="34" charset="0"/>
              </a:rPr>
            </a:br>
            <a:r>
              <a:rPr lang="es-MX" sz="900" dirty="0">
                <a:latin typeface="Arial Rounded MT Bold" panose="020F0704030504030204" pitchFamily="34" charset="0"/>
              </a:rPr>
              <a:t> 		                                         positivo T. </a:t>
            </a:r>
            <a:r>
              <a:rPr lang="es-MX" sz="900" dirty="0" err="1">
                <a:latin typeface="Arial Rounded MT Bold" panose="020F0704030504030204" pitchFamily="34" charset="0"/>
              </a:rPr>
              <a:t>theileri</a:t>
            </a:r>
            <a:r>
              <a:rPr lang="es-MX" sz="900" dirty="0">
                <a:latin typeface="Arial Rounded MT Bold" panose="020F0704030504030204" pitchFamily="34" charset="0"/>
              </a:rPr>
              <a:t>            negativo </a:t>
            </a:r>
          </a:p>
        </p:txBody>
      </p:sp>
      <p:sp>
        <p:nvSpPr>
          <p:cNvPr id="8" name="CuadroTexto 7"/>
          <p:cNvSpPr txBox="1"/>
          <p:nvPr/>
        </p:nvSpPr>
        <p:spPr>
          <a:xfrm>
            <a:off x="7528994" y="5157193"/>
            <a:ext cx="1743846" cy="276999"/>
          </a:xfrm>
          <a:prstGeom prst="rect">
            <a:avLst/>
          </a:prstGeom>
          <a:noFill/>
        </p:spPr>
        <p:txBody>
          <a:bodyPr wrap="square" rtlCol="0">
            <a:spAutoFit/>
          </a:bodyPr>
          <a:lstStyle/>
          <a:p>
            <a:r>
              <a:rPr lang="es-MX" sz="1200" dirty="0"/>
              <a:t>Agarosa 2%</a:t>
            </a:r>
          </a:p>
        </p:txBody>
      </p:sp>
      <p:pic>
        <p:nvPicPr>
          <p:cNvPr id="9" name="Picture 10" descr="0973TC-W"/>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6311" r="96117">
                        <a14:foregroundMark x1="60680" y1="11925" x2="60680" y2="11925"/>
                        <a14:foregroundMark x1="65534" y1="11925" x2="65534" y2="11506"/>
                        <a14:foregroundMark x1="68447" y1="65690" x2="60680" y2="3138"/>
                        <a14:foregroundMark x1="86893" y1="4393" x2="64563" y2="62552"/>
                        <a14:foregroundMark x1="59223" y1="60460" x2="82039" y2="93933"/>
                        <a14:foregroundMark x1="8252" y1="92050" x2="39320" y2="94770"/>
                        <a14:foregroundMark x1="10680" y1="95188" x2="28155" y2="97908"/>
                      </a14:backgroundRemoval>
                    </a14:imgEffect>
                  </a14:imgLayer>
                </a14:imgProps>
              </a:ext>
              <a:ext uri="{28A0092B-C50C-407E-A947-70E740481C1C}">
                <a14:useLocalDpi xmlns:a14="http://schemas.microsoft.com/office/drawing/2010/main" val="0"/>
              </a:ext>
            </a:extLst>
          </a:blip>
          <a:srcRect l="5462"/>
          <a:stretch/>
        </p:blipFill>
        <p:spPr bwMode="auto">
          <a:xfrm>
            <a:off x="1809086" y="3724528"/>
            <a:ext cx="1560882" cy="1991105"/>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102220" y="252370"/>
            <a:ext cx="2520280" cy="369332"/>
          </a:xfrm>
          <a:prstGeom prst="rect">
            <a:avLst/>
          </a:prstGeom>
          <a:noFill/>
        </p:spPr>
        <p:txBody>
          <a:bodyPr wrap="square" rtlCol="0">
            <a:spAutoFit/>
          </a:bodyPr>
          <a:lstStyle/>
          <a:p>
            <a:r>
              <a:rPr lang="es-MX" dirty="0" err="1"/>
              <a:t>Nested</a:t>
            </a:r>
            <a:r>
              <a:rPr lang="es-MX" dirty="0"/>
              <a:t> PCR ITS </a:t>
            </a:r>
          </a:p>
        </p:txBody>
      </p:sp>
      <p:sp>
        <p:nvSpPr>
          <p:cNvPr id="12" name="CuadroTexto 11"/>
          <p:cNvSpPr txBox="1"/>
          <p:nvPr/>
        </p:nvSpPr>
        <p:spPr>
          <a:xfrm>
            <a:off x="9262248" y="2875904"/>
            <a:ext cx="1951562" cy="160043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nSpc>
                <a:spcPct val="150000"/>
              </a:lnSpc>
            </a:pPr>
            <a:r>
              <a:rPr lang="es-MX" sz="1200" dirty="0"/>
              <a:t>La amplificación de los ITS en </a:t>
            </a:r>
            <a:r>
              <a:rPr lang="es-MX" sz="1200" i="1" dirty="0" err="1"/>
              <a:t>Trypanosoma</a:t>
            </a:r>
            <a:r>
              <a:rPr lang="es-MX" sz="1200" i="1" dirty="0"/>
              <a:t> </a:t>
            </a:r>
            <a:r>
              <a:rPr lang="es-MX" sz="1200" i="1" dirty="0" err="1"/>
              <a:t>sp</a:t>
            </a:r>
            <a:r>
              <a:rPr lang="es-MX" sz="1200" dirty="0"/>
              <a:t>:</a:t>
            </a:r>
            <a:br>
              <a:rPr lang="es-MX" sz="1200" dirty="0"/>
            </a:br>
            <a:r>
              <a:rPr lang="es-MX" sz="1200" i="1" dirty="0"/>
              <a:t>T. </a:t>
            </a:r>
            <a:r>
              <a:rPr lang="es-MX" sz="1200" i="1" dirty="0" err="1"/>
              <a:t>theileri</a:t>
            </a:r>
            <a:r>
              <a:rPr lang="es-MX" sz="1200" i="1" dirty="0"/>
              <a:t>       </a:t>
            </a:r>
            <a:r>
              <a:rPr lang="es-MX" sz="1200" dirty="0"/>
              <a:t>~998 </a:t>
            </a:r>
            <a:r>
              <a:rPr lang="es-MX" sz="1200" dirty="0" err="1"/>
              <a:t>bp</a:t>
            </a:r>
            <a:r>
              <a:rPr lang="es-MX" sz="1200" dirty="0"/>
              <a:t/>
            </a:r>
            <a:br>
              <a:rPr lang="es-MX" sz="1200" dirty="0"/>
            </a:br>
            <a:r>
              <a:rPr lang="es-MX" sz="1200" i="1" dirty="0"/>
              <a:t>T. </a:t>
            </a:r>
            <a:r>
              <a:rPr lang="es-MX" sz="1200" i="1" dirty="0" err="1"/>
              <a:t>vivax</a:t>
            </a:r>
            <a:r>
              <a:rPr lang="es-MX" sz="1200" dirty="0"/>
              <a:t> 	~620 </a:t>
            </a:r>
            <a:r>
              <a:rPr lang="es-MX" sz="1200" dirty="0" err="1"/>
              <a:t>bp</a:t>
            </a:r>
            <a:endParaRPr lang="es-MX" sz="1200" dirty="0"/>
          </a:p>
          <a:p>
            <a:endParaRPr lang="es-MX" sz="1200" dirty="0"/>
          </a:p>
          <a:p>
            <a:r>
              <a:rPr lang="es-MX" sz="1400" dirty="0"/>
              <a:t>(Cox et al., 2005)</a:t>
            </a:r>
          </a:p>
        </p:txBody>
      </p:sp>
      <p:graphicFrame>
        <p:nvGraphicFramePr>
          <p:cNvPr id="3" name="Tabla 2"/>
          <p:cNvGraphicFramePr>
            <a:graphicFrameLocks noGrp="1"/>
          </p:cNvGraphicFramePr>
          <p:nvPr>
            <p:extLst>
              <p:ext uri="{D42A27DB-BD31-4B8C-83A1-F6EECF244321}">
                <p14:modId xmlns:p14="http://schemas.microsoft.com/office/powerpoint/2010/main" val="1635841994"/>
              </p:ext>
            </p:extLst>
          </p:nvPr>
        </p:nvGraphicFramePr>
        <p:xfrm>
          <a:off x="7122398" y="746179"/>
          <a:ext cx="4102004" cy="1322440"/>
        </p:xfrm>
        <a:graphic>
          <a:graphicData uri="http://schemas.openxmlformats.org/drawingml/2006/table">
            <a:tbl>
              <a:tblPr firstRow="1" bandRow="1">
                <a:tableStyleId>{68D230F3-CF80-4859-8CE7-A43EE81993B5}</a:tableStyleId>
              </a:tblPr>
              <a:tblGrid>
                <a:gridCol w="750348">
                  <a:extLst>
                    <a:ext uri="{9D8B030D-6E8A-4147-A177-3AD203B41FA5}">
                      <a16:colId xmlns:a16="http://schemas.microsoft.com/office/drawing/2014/main" val="4111356035"/>
                    </a:ext>
                  </a:extLst>
                </a:gridCol>
                <a:gridCol w="3351656">
                  <a:extLst>
                    <a:ext uri="{9D8B030D-6E8A-4147-A177-3AD203B41FA5}">
                      <a16:colId xmlns:a16="http://schemas.microsoft.com/office/drawing/2014/main" val="2375632083"/>
                    </a:ext>
                  </a:extLst>
                </a:gridCol>
              </a:tblGrid>
              <a:tr h="227701">
                <a:tc>
                  <a:txBody>
                    <a:bodyPr/>
                    <a:lstStyle/>
                    <a:p>
                      <a:r>
                        <a:rPr lang="es-MX" sz="1100" dirty="0" smtClean="0">
                          <a:latin typeface="+mn-lt"/>
                        </a:rPr>
                        <a:t>Primer</a:t>
                      </a:r>
                      <a:endParaRPr lang="es-MX" sz="1100" dirty="0">
                        <a:latin typeface="+mn-lt"/>
                      </a:endParaRPr>
                    </a:p>
                  </a:txBody>
                  <a:tcPr/>
                </a:tc>
                <a:tc>
                  <a:txBody>
                    <a:bodyPr/>
                    <a:lstStyle/>
                    <a:p>
                      <a:r>
                        <a:rPr lang="es-MX" sz="1100" dirty="0" smtClean="0">
                          <a:latin typeface="+mn-lt"/>
                        </a:rPr>
                        <a:t>Secuencia</a:t>
                      </a:r>
                      <a:endParaRPr lang="es-MX" sz="1100" dirty="0">
                        <a:latin typeface="+mn-lt"/>
                      </a:endParaRPr>
                    </a:p>
                  </a:txBody>
                  <a:tcPr/>
                </a:tc>
                <a:extLst>
                  <a:ext uri="{0D108BD9-81ED-4DB2-BD59-A6C34878D82A}">
                    <a16:rowId xmlns:a16="http://schemas.microsoft.com/office/drawing/2014/main" val="2849645165"/>
                  </a:ext>
                </a:extLst>
              </a:tr>
              <a:tr h="265840">
                <a:tc>
                  <a:txBody>
                    <a:bodyPr/>
                    <a:lstStyle/>
                    <a:p>
                      <a:r>
                        <a:rPr lang="es-MX" sz="1100" dirty="0" smtClean="0">
                          <a:latin typeface="+mn-lt"/>
                        </a:rPr>
                        <a:t>ITS 1</a:t>
                      </a:r>
                      <a:endParaRPr lang="es-MX" sz="1100" dirty="0">
                        <a:latin typeface="+mn-lt"/>
                      </a:endParaRPr>
                    </a:p>
                  </a:txBody>
                  <a:tcPr/>
                </a:tc>
                <a:tc>
                  <a:txBody>
                    <a:bodyPr/>
                    <a:lstStyle/>
                    <a:p>
                      <a:r>
                        <a:rPr lang="es-MX" sz="1100" dirty="0" smtClean="0">
                          <a:latin typeface="+mn-lt"/>
                        </a:rPr>
                        <a:t>5´-GAT TAC GTC CCT GCC ATT TG-3´ </a:t>
                      </a:r>
                      <a:endParaRPr lang="es-MX" sz="1100" dirty="0">
                        <a:latin typeface="+mn-lt"/>
                      </a:endParaRPr>
                    </a:p>
                  </a:txBody>
                  <a:tcPr/>
                </a:tc>
                <a:extLst>
                  <a:ext uri="{0D108BD9-81ED-4DB2-BD59-A6C34878D82A}">
                    <a16:rowId xmlns:a16="http://schemas.microsoft.com/office/drawing/2014/main" val="399585512"/>
                  </a:ext>
                </a:extLst>
              </a:tr>
              <a:tr h="265840">
                <a:tc>
                  <a:txBody>
                    <a:bodyPr/>
                    <a:lstStyle/>
                    <a:p>
                      <a:r>
                        <a:rPr lang="es-MX" sz="1100" dirty="0" smtClean="0">
                          <a:latin typeface="+mn-lt"/>
                        </a:rPr>
                        <a:t>ITS 2</a:t>
                      </a:r>
                      <a:endParaRPr lang="es-MX" sz="1100" dirty="0">
                        <a:latin typeface="+mn-lt"/>
                      </a:endParaRPr>
                    </a:p>
                  </a:txBody>
                  <a:tcPr/>
                </a:tc>
                <a:tc>
                  <a:txBody>
                    <a:bodyPr/>
                    <a:lstStyle/>
                    <a:p>
                      <a:r>
                        <a:rPr lang="es-MX" sz="1100" dirty="0" smtClean="0">
                          <a:latin typeface="+mn-lt"/>
                        </a:rPr>
                        <a:t>5´-TTG TTC GCT ATC GGT CTT CC-3´</a:t>
                      </a:r>
                      <a:endParaRPr lang="es-MX" sz="1100" dirty="0">
                        <a:latin typeface="+mn-lt"/>
                      </a:endParaRPr>
                    </a:p>
                  </a:txBody>
                  <a:tcPr/>
                </a:tc>
                <a:extLst>
                  <a:ext uri="{0D108BD9-81ED-4DB2-BD59-A6C34878D82A}">
                    <a16:rowId xmlns:a16="http://schemas.microsoft.com/office/drawing/2014/main" val="413809771"/>
                  </a:ext>
                </a:extLst>
              </a:tr>
              <a:tr h="265840">
                <a:tc>
                  <a:txBody>
                    <a:bodyPr/>
                    <a:lstStyle/>
                    <a:p>
                      <a:r>
                        <a:rPr lang="es-MX" sz="1100" dirty="0" smtClean="0">
                          <a:latin typeface="+mn-lt"/>
                        </a:rPr>
                        <a:t>ITS 3</a:t>
                      </a:r>
                      <a:endParaRPr lang="es-MX" sz="1100" dirty="0">
                        <a:latin typeface="+mn-lt"/>
                      </a:endParaRPr>
                    </a:p>
                  </a:txBody>
                  <a:tcPr/>
                </a:tc>
                <a:tc>
                  <a:txBody>
                    <a:bodyPr/>
                    <a:lstStyle/>
                    <a:p>
                      <a:r>
                        <a:rPr lang="es-MX" sz="1100" dirty="0" smtClean="0">
                          <a:latin typeface="+mn-lt"/>
                        </a:rPr>
                        <a:t>5´-GGA AGC AAA AGT CGT AAC AAG G-3´</a:t>
                      </a:r>
                      <a:endParaRPr lang="es-MX" sz="1100" dirty="0">
                        <a:latin typeface="+mn-lt"/>
                      </a:endParaRPr>
                    </a:p>
                  </a:txBody>
                  <a:tcPr/>
                </a:tc>
                <a:extLst>
                  <a:ext uri="{0D108BD9-81ED-4DB2-BD59-A6C34878D82A}">
                    <a16:rowId xmlns:a16="http://schemas.microsoft.com/office/drawing/2014/main" val="1618560549"/>
                  </a:ext>
                </a:extLst>
              </a:tr>
              <a:tr h="265840">
                <a:tc>
                  <a:txBody>
                    <a:bodyPr/>
                    <a:lstStyle/>
                    <a:p>
                      <a:r>
                        <a:rPr lang="es-MX" sz="1100" dirty="0" smtClean="0">
                          <a:latin typeface="+mn-lt"/>
                        </a:rPr>
                        <a:t>ITS 4</a:t>
                      </a:r>
                      <a:endParaRPr lang="es-MX" sz="1100" dirty="0">
                        <a:latin typeface="+mn-lt"/>
                      </a:endParaRPr>
                    </a:p>
                  </a:txBody>
                  <a:tcPr/>
                </a:tc>
                <a:tc>
                  <a:txBody>
                    <a:bodyPr/>
                    <a:lstStyle/>
                    <a:p>
                      <a:r>
                        <a:rPr lang="es-MX" sz="1100" dirty="0" smtClean="0">
                          <a:latin typeface="+mn-lt"/>
                        </a:rPr>
                        <a:t>5´-TGT TTT CTT TTC CTC CGC TG-3´</a:t>
                      </a:r>
                      <a:endParaRPr lang="es-MX" sz="1100" dirty="0">
                        <a:latin typeface="+mn-lt"/>
                      </a:endParaRPr>
                    </a:p>
                  </a:txBody>
                  <a:tcPr/>
                </a:tc>
                <a:extLst>
                  <a:ext uri="{0D108BD9-81ED-4DB2-BD59-A6C34878D82A}">
                    <a16:rowId xmlns:a16="http://schemas.microsoft.com/office/drawing/2014/main" val="3335620813"/>
                  </a:ext>
                </a:extLst>
              </a:tr>
            </a:tbl>
          </a:graphicData>
        </a:graphic>
      </p:graphicFrame>
      <p:pic>
        <p:nvPicPr>
          <p:cNvPr id="10" name="Imagen 9"/>
          <p:cNvPicPr>
            <a:picLocks noChangeAspect="1"/>
          </p:cNvPicPr>
          <p:nvPr/>
        </p:nvPicPr>
        <p:blipFill>
          <a:blip r:embed="rId5"/>
          <a:stretch>
            <a:fillRect/>
          </a:stretch>
        </p:blipFill>
        <p:spPr>
          <a:xfrm>
            <a:off x="298819" y="845296"/>
            <a:ext cx="3528357" cy="1369308"/>
          </a:xfrm>
          <a:prstGeom prst="rect">
            <a:avLst/>
          </a:prstGeom>
        </p:spPr>
      </p:pic>
      <p:sp>
        <p:nvSpPr>
          <p:cNvPr id="17" name="Rectángulo 16"/>
          <p:cNvSpPr/>
          <p:nvPr/>
        </p:nvSpPr>
        <p:spPr>
          <a:xfrm>
            <a:off x="3438007" y="5497972"/>
            <a:ext cx="5255451" cy="646331"/>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200" dirty="0">
                <a:latin typeface="Times" panose="02020603050405020304" pitchFamily="18" charset="0"/>
                <a:ea typeface="Times" panose="02020603050405020304" pitchFamily="18" charset="0"/>
                <a:cs typeface="Times New Roman" panose="02020603050405020304" pitchFamily="18" charset="0"/>
              </a:rPr>
              <a:t>Figura: Electroforesis en gel de agarosa al 2%  de productos de PCR ITS de </a:t>
            </a:r>
            <a:r>
              <a:rPr lang="es-EC" sz="1200" i="1" dirty="0">
                <a:latin typeface="Times" panose="02020603050405020304" pitchFamily="18" charset="0"/>
                <a:ea typeface="Times" panose="02020603050405020304" pitchFamily="18" charset="0"/>
                <a:cs typeface="Times New Roman" panose="02020603050405020304" pitchFamily="18" charset="0"/>
              </a:rPr>
              <a:t>T. </a:t>
            </a:r>
            <a:r>
              <a:rPr lang="es-EC" sz="1200" i="1" dirty="0" err="1">
                <a:latin typeface="Times" panose="02020603050405020304" pitchFamily="18" charset="0"/>
                <a:ea typeface="Times" panose="02020603050405020304" pitchFamily="18" charset="0"/>
                <a:cs typeface="Times New Roman" panose="02020603050405020304" pitchFamily="18" charset="0"/>
              </a:rPr>
              <a:t>vivax</a:t>
            </a:r>
            <a:r>
              <a:rPr lang="es-EC" sz="1200" dirty="0">
                <a:latin typeface="Times" panose="02020603050405020304" pitchFamily="18" charset="0"/>
                <a:ea typeface="Times" panose="02020603050405020304" pitchFamily="18" charset="0"/>
                <a:cs typeface="Times New Roman" panose="02020603050405020304" pitchFamily="18" charset="0"/>
              </a:rPr>
              <a:t>. Se representa: Marcador 100bp: DNA </a:t>
            </a:r>
            <a:r>
              <a:rPr lang="es-EC" sz="1200" dirty="0" err="1">
                <a:latin typeface="Times" panose="02020603050405020304" pitchFamily="18" charset="0"/>
                <a:ea typeface="Times" panose="02020603050405020304" pitchFamily="18" charset="0"/>
                <a:cs typeface="Times New Roman" panose="02020603050405020304" pitchFamily="18" charset="0"/>
              </a:rPr>
              <a:t>Ladder</a:t>
            </a:r>
            <a:r>
              <a:rPr lang="es-EC" sz="1200" dirty="0">
                <a:latin typeface="Times" panose="02020603050405020304" pitchFamily="18" charset="0"/>
                <a:ea typeface="Times" panose="02020603050405020304" pitchFamily="18" charset="0"/>
                <a:cs typeface="Times New Roman" panose="02020603050405020304" pitchFamily="18" charset="0"/>
              </a:rPr>
              <a:t> </a:t>
            </a:r>
            <a:r>
              <a:rPr lang="es-EC" sz="1200" dirty="0" err="1">
                <a:latin typeface="Times" panose="02020603050405020304" pitchFamily="18" charset="0"/>
                <a:ea typeface="Times" panose="02020603050405020304" pitchFamily="18" charset="0"/>
                <a:cs typeface="Times New Roman" panose="02020603050405020304" pitchFamily="18" charset="0"/>
              </a:rPr>
              <a:t>Promega</a:t>
            </a:r>
            <a:r>
              <a:rPr lang="es-EC" sz="1200" dirty="0">
                <a:latin typeface="Times" panose="02020603050405020304" pitchFamily="18" charset="0"/>
                <a:ea typeface="Times" panose="02020603050405020304" pitchFamily="18" charset="0"/>
                <a:cs typeface="Times New Roman" panose="02020603050405020304" pitchFamily="18" charset="0"/>
              </a:rPr>
              <a:t>; 2021-017, 2021-211 y 2021-214 : plásmido con la región ITS </a:t>
            </a:r>
            <a:r>
              <a:rPr lang="es-EC" sz="1200" i="1" dirty="0">
                <a:latin typeface="Times" panose="02020603050405020304" pitchFamily="18" charset="0"/>
                <a:ea typeface="Times" panose="02020603050405020304" pitchFamily="18" charset="0"/>
                <a:cs typeface="Times New Roman" panose="02020603050405020304" pitchFamily="18" charset="0"/>
              </a:rPr>
              <a:t>T. </a:t>
            </a:r>
            <a:r>
              <a:rPr lang="es-EC" sz="1200" i="1" dirty="0" err="1">
                <a:latin typeface="Times" panose="02020603050405020304" pitchFamily="18" charset="0"/>
                <a:ea typeface="Times" panose="02020603050405020304" pitchFamily="18" charset="0"/>
                <a:cs typeface="Times New Roman" panose="02020603050405020304" pitchFamily="18" charset="0"/>
              </a:rPr>
              <a:t>theileri</a:t>
            </a:r>
            <a:r>
              <a:rPr lang="es-EC" sz="1200" dirty="0">
                <a:latin typeface="Times" panose="02020603050405020304" pitchFamily="18" charset="0"/>
                <a:ea typeface="Times" panose="02020603050405020304" pitchFamily="18" charset="0"/>
                <a:cs typeface="Times New Roman" panose="02020603050405020304" pitchFamily="18" charset="0"/>
              </a:rPr>
              <a:t> (control positivo).</a:t>
            </a:r>
            <a:endParaRPr lang="es-ES" sz="1200" dirty="0"/>
          </a:p>
        </p:txBody>
      </p:sp>
    </p:spTree>
    <p:extLst>
      <p:ext uri="{BB962C8B-B14F-4D97-AF65-F5344CB8AC3E}">
        <p14:creationId xmlns:p14="http://schemas.microsoft.com/office/powerpoint/2010/main" val="117924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3477" y="1147730"/>
            <a:ext cx="8229600" cy="1143000"/>
          </a:xfrm>
        </p:spPr>
        <p:txBody>
          <a:bodyPr/>
          <a:lstStyle/>
          <a:p>
            <a:r>
              <a:rPr lang="es-MX" sz="1800" dirty="0">
                <a:solidFill>
                  <a:schemeClr val="tx1"/>
                </a:solidFill>
              </a:rPr>
              <a:t>Análisis de similitud y homología de las secuencias amplificadas por  ITS</a:t>
            </a:r>
          </a:p>
        </p:txBody>
      </p:sp>
      <p:graphicFrame>
        <p:nvGraphicFramePr>
          <p:cNvPr id="4" name="Tabla 3"/>
          <p:cNvGraphicFramePr>
            <a:graphicFrameLocks noGrp="1"/>
          </p:cNvGraphicFramePr>
          <p:nvPr>
            <p:extLst>
              <p:ext uri="{D42A27DB-BD31-4B8C-83A1-F6EECF244321}">
                <p14:modId xmlns:p14="http://schemas.microsoft.com/office/powerpoint/2010/main" val="3060871881"/>
              </p:ext>
            </p:extLst>
          </p:nvPr>
        </p:nvGraphicFramePr>
        <p:xfrm>
          <a:off x="1223477" y="1988840"/>
          <a:ext cx="6723904" cy="2964711"/>
        </p:xfrm>
        <a:graphic>
          <a:graphicData uri="http://schemas.openxmlformats.org/drawingml/2006/table">
            <a:tbl>
              <a:tblPr firstRow="1" firstCol="1" bandRow="1"/>
              <a:tblGrid>
                <a:gridCol w="1220434">
                  <a:extLst>
                    <a:ext uri="{9D8B030D-6E8A-4147-A177-3AD203B41FA5}">
                      <a16:colId xmlns:a16="http://schemas.microsoft.com/office/drawing/2014/main" val="311876419"/>
                    </a:ext>
                  </a:extLst>
                </a:gridCol>
                <a:gridCol w="1021827">
                  <a:extLst>
                    <a:ext uri="{9D8B030D-6E8A-4147-A177-3AD203B41FA5}">
                      <a16:colId xmlns:a16="http://schemas.microsoft.com/office/drawing/2014/main" val="4230303514"/>
                    </a:ext>
                  </a:extLst>
                </a:gridCol>
                <a:gridCol w="1532019">
                  <a:extLst>
                    <a:ext uri="{9D8B030D-6E8A-4147-A177-3AD203B41FA5}">
                      <a16:colId xmlns:a16="http://schemas.microsoft.com/office/drawing/2014/main" val="2686036810"/>
                    </a:ext>
                  </a:extLst>
                </a:gridCol>
                <a:gridCol w="1219715">
                  <a:extLst>
                    <a:ext uri="{9D8B030D-6E8A-4147-A177-3AD203B41FA5}">
                      <a16:colId xmlns:a16="http://schemas.microsoft.com/office/drawing/2014/main" val="486737095"/>
                    </a:ext>
                  </a:extLst>
                </a:gridCol>
                <a:gridCol w="877197">
                  <a:extLst>
                    <a:ext uri="{9D8B030D-6E8A-4147-A177-3AD203B41FA5}">
                      <a16:colId xmlns:a16="http://schemas.microsoft.com/office/drawing/2014/main" val="2348584400"/>
                    </a:ext>
                  </a:extLst>
                </a:gridCol>
                <a:gridCol w="852712">
                  <a:extLst>
                    <a:ext uri="{9D8B030D-6E8A-4147-A177-3AD203B41FA5}">
                      <a16:colId xmlns:a16="http://schemas.microsoft.com/office/drawing/2014/main" val="1318362940"/>
                    </a:ext>
                  </a:extLst>
                </a:gridCol>
              </a:tblGrid>
              <a:tr h="702078">
                <a:tc>
                  <a:txBody>
                    <a:bodyPr/>
                    <a:lstStyle/>
                    <a:p>
                      <a:pPr indent="0" algn="l">
                        <a:lnSpc>
                          <a:spcPct val="107000"/>
                        </a:lnSpc>
                        <a:spcAft>
                          <a:spcPts val="0"/>
                        </a:spcAft>
                      </a:pPr>
                      <a:r>
                        <a:rPr lang="es-MX" sz="1400" b="1" dirty="0">
                          <a:effectLst/>
                          <a:latin typeface="Calibri" panose="020F0502020204030204" pitchFamily="34" charset="0"/>
                          <a:ea typeface="Calibri" panose="020F0502020204030204" pitchFamily="34" charset="0"/>
                          <a:cs typeface="Calibri" panose="020F0502020204030204" pitchFamily="34" charset="0"/>
                        </a:rPr>
                        <a:t>Aislado de Napo - Ecuador </a:t>
                      </a:r>
                      <a:endParaRPr lang="es-MX"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7000"/>
                        </a:lnSpc>
                        <a:spcAft>
                          <a:spcPts val="0"/>
                        </a:spcAft>
                      </a:pPr>
                      <a:r>
                        <a:rPr lang="es-MX" sz="1400" b="1" dirty="0">
                          <a:effectLst/>
                          <a:latin typeface="Calibri" panose="020F0502020204030204" pitchFamily="34" charset="0"/>
                          <a:ea typeface="Calibri" panose="020F0502020204030204" pitchFamily="34" charset="0"/>
                          <a:cs typeface="Calibri" panose="020F0502020204030204" pitchFamily="34" charset="0"/>
                        </a:rPr>
                        <a:t>Tamaño del fragmento </a:t>
                      </a:r>
                      <a:endParaRPr lang="es-MX"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7000"/>
                        </a:lnSpc>
                        <a:spcAft>
                          <a:spcPts val="0"/>
                        </a:spcAft>
                      </a:pPr>
                      <a:r>
                        <a:rPr lang="es-MX" sz="1400" b="1">
                          <a:effectLst/>
                          <a:latin typeface="Calibri" panose="020F0502020204030204" pitchFamily="34" charset="0"/>
                          <a:ea typeface="Calibri" panose="020F0502020204030204" pitchFamily="34" charset="0"/>
                          <a:cs typeface="Calibri" panose="020F0502020204030204" pitchFamily="34" charset="0"/>
                        </a:rPr>
                        <a:t>Secuencia similar de GenBank</a:t>
                      </a:r>
                      <a:endParaRPr lang="es-MX"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7000"/>
                        </a:lnSpc>
                        <a:spcAft>
                          <a:spcPts val="0"/>
                        </a:spcAft>
                      </a:pPr>
                      <a:r>
                        <a:rPr lang="es-MX" sz="1400" b="1" dirty="0">
                          <a:effectLst/>
                          <a:latin typeface="Calibri" panose="020F0502020204030204" pitchFamily="34" charset="0"/>
                          <a:ea typeface="Calibri" panose="020F0502020204030204" pitchFamily="34" charset="0"/>
                          <a:cs typeface="Calibri" panose="020F0502020204030204" pitchFamily="34" charset="0"/>
                        </a:rPr>
                        <a:t>Número de acceso </a:t>
                      </a:r>
                      <a:r>
                        <a:rPr lang="es-MX" sz="1400" b="1" dirty="0" err="1">
                          <a:effectLst/>
                          <a:latin typeface="Calibri" panose="020F0502020204030204" pitchFamily="34" charset="0"/>
                          <a:ea typeface="Calibri" panose="020F0502020204030204" pitchFamily="34" charset="0"/>
                          <a:cs typeface="Calibri" panose="020F0502020204030204" pitchFamily="34" charset="0"/>
                        </a:rPr>
                        <a:t>GenBank</a:t>
                      </a:r>
                      <a:endParaRPr lang="es-MX"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7000"/>
                        </a:lnSpc>
                        <a:spcAft>
                          <a:spcPts val="0"/>
                        </a:spcAft>
                      </a:pPr>
                      <a:r>
                        <a:rPr lang="es-MX" sz="1400" b="1">
                          <a:effectLst/>
                          <a:latin typeface="Calibri" panose="020F0502020204030204" pitchFamily="34" charset="0"/>
                          <a:ea typeface="Calibri" panose="020F0502020204030204" pitchFamily="34" charset="0"/>
                          <a:cs typeface="Calibri" panose="020F0502020204030204" pitchFamily="34" charset="0"/>
                        </a:rPr>
                        <a:t>Porcentaje de Identidad </a:t>
                      </a:r>
                      <a:endParaRPr lang="es-MX"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7000"/>
                        </a:lnSpc>
                        <a:spcAft>
                          <a:spcPts val="0"/>
                        </a:spcAft>
                      </a:pPr>
                      <a:r>
                        <a:rPr lang="es-MX" sz="1400" b="1">
                          <a:effectLst/>
                          <a:latin typeface="Calibri" panose="020F0502020204030204" pitchFamily="34" charset="0"/>
                          <a:ea typeface="Calibri" panose="020F0502020204030204" pitchFamily="34" charset="0"/>
                          <a:cs typeface="Calibri" panose="020F0502020204030204" pitchFamily="34" charset="0"/>
                        </a:rPr>
                        <a:t>E – value </a:t>
                      </a:r>
                      <a:endParaRPr lang="es-MX"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070674"/>
                  </a:ext>
                </a:extLst>
              </a:tr>
              <a:tr h="1228637">
                <a:tc>
                  <a:txBody>
                    <a:bodyPr/>
                    <a:lstStyle/>
                    <a:p>
                      <a:pPr indent="0" algn="l">
                        <a:lnSpc>
                          <a:spcPct val="107000"/>
                        </a:lnSpc>
                        <a:spcAft>
                          <a:spcPts val="0"/>
                        </a:spcAft>
                      </a:pPr>
                      <a:r>
                        <a:rPr lang="es-MX" sz="1400">
                          <a:effectLst/>
                          <a:latin typeface="Calibri" panose="020F0502020204030204" pitchFamily="34" charset="0"/>
                          <a:ea typeface="Calibri" panose="020F0502020204030204" pitchFamily="34" charset="0"/>
                          <a:cs typeface="Calibri" panose="020F0502020204030204" pitchFamily="34" charset="0"/>
                        </a:rPr>
                        <a:t>M301</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7000"/>
                        </a:lnSpc>
                        <a:spcAft>
                          <a:spcPts val="0"/>
                        </a:spcAft>
                      </a:pPr>
                      <a:r>
                        <a:rPr lang="es-MX" sz="1400" dirty="0" smtClean="0">
                          <a:effectLst/>
                          <a:latin typeface="Calibri" panose="020F0502020204030204" pitchFamily="34" charset="0"/>
                          <a:ea typeface="Calibri" panose="020F0502020204030204" pitchFamily="34" charset="0"/>
                          <a:cs typeface="Calibri" panose="020F0502020204030204" pitchFamily="34" charset="0"/>
                        </a:rPr>
                        <a:t>561 </a:t>
                      </a:r>
                      <a:r>
                        <a:rPr lang="es-MX" sz="1400" dirty="0" err="1">
                          <a:effectLst/>
                          <a:latin typeface="Calibri" panose="020F0502020204030204" pitchFamily="34" charset="0"/>
                          <a:ea typeface="Calibri" panose="020F0502020204030204" pitchFamily="34" charset="0"/>
                          <a:cs typeface="Calibri" panose="020F0502020204030204" pitchFamily="34" charset="0"/>
                        </a:rPr>
                        <a:t>bp</a:t>
                      </a:r>
                      <a:endParaRPr lang="es-MX"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7000"/>
                        </a:lnSpc>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Trypanosoma vivax 18S, 5.8S, 28S-LS1, and srRNA1 ribosomal RNA, complete sequence</a:t>
                      </a:r>
                      <a:endParaRPr lang="es-MX"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7000"/>
                        </a:lnSpc>
                        <a:spcAft>
                          <a:spcPts val="0"/>
                        </a:spcAft>
                      </a:pPr>
                      <a:r>
                        <a:rPr lang="es-MX" sz="1400">
                          <a:effectLst/>
                          <a:latin typeface="Calibri" panose="020F0502020204030204" pitchFamily="34" charset="0"/>
                          <a:ea typeface="Calibri" panose="020F0502020204030204" pitchFamily="34" charset="0"/>
                          <a:cs typeface="Calibri" panose="020F0502020204030204" pitchFamily="34" charset="0"/>
                        </a:rPr>
                        <a:t>U22316.1</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7000"/>
                        </a:lnSpc>
                        <a:spcAft>
                          <a:spcPts val="0"/>
                        </a:spcAft>
                      </a:pPr>
                      <a:r>
                        <a:rPr lang="es-MX" sz="1400">
                          <a:effectLst/>
                          <a:latin typeface="Calibri" panose="020F0502020204030204" pitchFamily="34" charset="0"/>
                          <a:ea typeface="Calibri" panose="020F0502020204030204" pitchFamily="34" charset="0"/>
                          <a:cs typeface="Calibri" panose="020F0502020204030204" pitchFamily="34" charset="0"/>
                        </a:rPr>
                        <a:t>98.41%</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7000"/>
                        </a:lnSpc>
                        <a:spcAft>
                          <a:spcPts val="0"/>
                        </a:spcAft>
                      </a:pPr>
                      <a:r>
                        <a:rPr lang="es-MX" sz="1400">
                          <a:effectLst/>
                          <a:latin typeface="Calibri" panose="020F0502020204030204" pitchFamily="34" charset="0"/>
                          <a:ea typeface="Calibri" panose="020F0502020204030204" pitchFamily="34" charset="0"/>
                          <a:cs typeface="Calibri" panose="020F0502020204030204" pitchFamily="34" charset="0"/>
                        </a:rPr>
                        <a:t>0.0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36303509"/>
                  </a:ext>
                </a:extLst>
              </a:tr>
              <a:tr h="877598">
                <a:tc>
                  <a:txBody>
                    <a:bodyPr/>
                    <a:lstStyle/>
                    <a:p>
                      <a:pPr indent="0" algn="l">
                        <a:lnSpc>
                          <a:spcPct val="107000"/>
                        </a:lnSpc>
                        <a:spcAft>
                          <a:spcPts val="0"/>
                        </a:spcAft>
                      </a:pPr>
                      <a:r>
                        <a:rPr lang="es-MX" sz="1400">
                          <a:effectLst/>
                          <a:latin typeface="Calibri" panose="020F0502020204030204" pitchFamily="34" charset="0"/>
                          <a:ea typeface="Calibri" panose="020F0502020204030204" pitchFamily="34" charset="0"/>
                          <a:cs typeface="Calibri" panose="020F0502020204030204" pitchFamily="34" charset="0"/>
                        </a:rPr>
                        <a:t>M302</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07000"/>
                        </a:lnSpc>
                        <a:spcAft>
                          <a:spcPts val="0"/>
                        </a:spcAft>
                      </a:pPr>
                      <a:r>
                        <a:rPr lang="es-MX" sz="1400" dirty="0" smtClean="0">
                          <a:effectLst/>
                          <a:latin typeface="Calibri" panose="020F0502020204030204" pitchFamily="34" charset="0"/>
                          <a:ea typeface="Calibri" panose="020F0502020204030204" pitchFamily="34" charset="0"/>
                          <a:cs typeface="Calibri" panose="020F0502020204030204" pitchFamily="34" charset="0"/>
                        </a:rPr>
                        <a:t>549 </a:t>
                      </a:r>
                      <a:r>
                        <a:rPr lang="es-MX" sz="1400" dirty="0" err="1">
                          <a:effectLst/>
                          <a:latin typeface="Calibri" panose="020F0502020204030204" pitchFamily="34" charset="0"/>
                          <a:ea typeface="Calibri" panose="020F0502020204030204" pitchFamily="34" charset="0"/>
                          <a:cs typeface="Calibri" panose="020F0502020204030204" pitchFamily="34" charset="0"/>
                        </a:rPr>
                        <a:t>bp</a:t>
                      </a:r>
                      <a:endParaRPr lang="es-MX" sz="1400" dirty="0">
                        <a:effectLst/>
                        <a:latin typeface="Calibri" panose="020F0502020204030204" pitchFamily="34" charset="0"/>
                        <a:ea typeface="Calibri" panose="020F0502020204030204" pitchFamily="34" charset="0"/>
                        <a:cs typeface="Calibri" panose="020F0502020204030204" pitchFamily="34" charset="0"/>
                      </a:endParaRPr>
                    </a:p>
                    <a:p>
                      <a:pPr marL="457200" indent="0" algn="ctr">
                        <a:lnSpc>
                          <a:spcPct val="107000"/>
                        </a:lnSpc>
                        <a:spcAft>
                          <a:spcPts val="0"/>
                        </a:spcAft>
                      </a:pPr>
                      <a:r>
                        <a:rPr lang="es-MX" sz="1400" dirty="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07000"/>
                        </a:lnSpc>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Trypanosoma vivax Y486 annotated genomic contig, chromosome 3</a:t>
                      </a:r>
                      <a:endParaRPr lang="es-MX"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07000"/>
                        </a:lnSpc>
                        <a:spcAft>
                          <a:spcPts val="0"/>
                        </a:spcAft>
                      </a:pPr>
                      <a:r>
                        <a:rPr lang="es-MX" sz="1400">
                          <a:effectLst/>
                          <a:latin typeface="Calibri" panose="020F0502020204030204" pitchFamily="34" charset="0"/>
                          <a:ea typeface="Calibri" panose="020F0502020204030204" pitchFamily="34" charset="0"/>
                          <a:cs typeface="Calibri" panose="020F0502020204030204" pitchFamily="34" charset="0"/>
                        </a:rPr>
                        <a:t>HE573019.1</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07000"/>
                        </a:lnSpc>
                        <a:spcAft>
                          <a:spcPts val="0"/>
                        </a:spcAft>
                      </a:pPr>
                      <a:r>
                        <a:rPr lang="es-MX" sz="1400">
                          <a:effectLst/>
                          <a:latin typeface="Calibri" panose="020F0502020204030204" pitchFamily="34" charset="0"/>
                          <a:ea typeface="Calibri" panose="020F0502020204030204" pitchFamily="34" charset="0"/>
                          <a:cs typeface="Calibri" panose="020F0502020204030204" pitchFamily="34" charset="0"/>
                        </a:rPr>
                        <a:t>98.38%</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07000"/>
                        </a:lnSpc>
                        <a:spcAft>
                          <a:spcPts val="0"/>
                        </a:spcAft>
                      </a:pPr>
                      <a:r>
                        <a:rPr lang="es-MX" sz="1400" dirty="0">
                          <a:effectLst/>
                          <a:latin typeface="Calibri" panose="020F0502020204030204" pitchFamily="34" charset="0"/>
                          <a:ea typeface="Calibri" panose="020F0502020204030204" pitchFamily="34" charset="0"/>
                          <a:cs typeface="Calibri" panose="020F0502020204030204" pitchFamily="34" charset="0"/>
                        </a:rPr>
                        <a:t>0.0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115002"/>
                  </a:ext>
                </a:extLst>
              </a:tr>
            </a:tbl>
          </a:graphicData>
        </a:graphic>
      </p:graphicFrame>
      <p:sp>
        <p:nvSpPr>
          <p:cNvPr id="5" name="Rectángulo 4">
            <a:extLst>
              <a:ext uri="{FF2B5EF4-FFF2-40B4-BE49-F238E27FC236}">
                <a16:creationId xmlns:a16="http://schemas.microsoft.com/office/drawing/2014/main" id="{9501F642-C048-4C1A-8F3F-371F940E8689}"/>
              </a:ext>
            </a:extLst>
          </p:cNvPr>
          <p:cNvSpPr/>
          <p:nvPr/>
        </p:nvSpPr>
        <p:spPr>
          <a:xfrm>
            <a:off x="8713721" y="2242810"/>
            <a:ext cx="1992064" cy="646331"/>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es-EC" dirty="0">
                <a:latin typeface="Calibri" panose="020F0502020204030204" pitchFamily="34" charset="0"/>
                <a:cs typeface="Times New Roman" panose="02020603050405020304" pitchFamily="18" charset="0"/>
              </a:rPr>
              <a:t>ITS-PCR, marcador molecular</a:t>
            </a:r>
            <a:endParaRPr lang="es-ES" dirty="0"/>
          </a:p>
        </p:txBody>
      </p:sp>
      <p:sp>
        <p:nvSpPr>
          <p:cNvPr id="6" name="Explosión: 14 puntos 11">
            <a:extLst>
              <a:ext uri="{FF2B5EF4-FFF2-40B4-BE49-F238E27FC236}">
                <a16:creationId xmlns:a16="http://schemas.microsoft.com/office/drawing/2014/main" id="{7515BF7C-06C6-4C79-B94C-56F75C9A6DAD}"/>
              </a:ext>
            </a:extLst>
          </p:cNvPr>
          <p:cNvSpPr/>
          <p:nvPr/>
        </p:nvSpPr>
        <p:spPr>
          <a:xfrm>
            <a:off x="8727213" y="3464639"/>
            <a:ext cx="2181853" cy="13524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i="1" dirty="0">
                <a:latin typeface="Calibri" panose="020F0502020204030204" pitchFamily="34" charset="0"/>
                <a:cs typeface="Times New Roman" panose="02020603050405020304" pitchFamily="18" charset="0"/>
              </a:rPr>
              <a:t>T. vivax  </a:t>
            </a:r>
            <a:r>
              <a:rPr lang="es-EC" dirty="0">
                <a:latin typeface="Calibri" panose="020F0502020204030204" pitchFamily="34" charset="0"/>
                <a:cs typeface="Times New Roman" panose="02020603050405020304" pitchFamily="18" charset="0"/>
              </a:rPr>
              <a:t>como agente causal del  brote</a:t>
            </a:r>
            <a:endParaRPr lang="es-ES" dirty="0"/>
          </a:p>
        </p:txBody>
      </p:sp>
      <p:sp>
        <p:nvSpPr>
          <p:cNvPr id="7" name="Título 2"/>
          <p:cNvSpPr txBox="1">
            <a:spLocks/>
          </p:cNvSpPr>
          <p:nvPr/>
        </p:nvSpPr>
        <p:spPr>
          <a:xfrm>
            <a:off x="1950932" y="81469"/>
            <a:ext cx="82296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kern="0">
                <a:solidFill>
                  <a:schemeClr val="tx1"/>
                </a:solidFill>
              </a:rPr>
              <a:t>Resultados</a:t>
            </a:r>
            <a:br>
              <a:rPr lang="es-EC" kern="0">
                <a:solidFill>
                  <a:schemeClr val="tx1"/>
                </a:solidFill>
              </a:rPr>
            </a:br>
            <a:endParaRPr lang="es-EC" kern="0" dirty="0"/>
          </a:p>
        </p:txBody>
      </p:sp>
      <p:pic>
        <p:nvPicPr>
          <p:cNvPr id="8" name="Picture 2" descr="Secuenciación de ADN: tecnologías para leer el código de la vi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8927" y="571098"/>
            <a:ext cx="2380279" cy="154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477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369775000"/>
              </p:ext>
            </p:extLst>
          </p:nvPr>
        </p:nvGraphicFramePr>
        <p:xfrm>
          <a:off x="6408068" y="2372972"/>
          <a:ext cx="5473824" cy="3115891"/>
        </p:xfrm>
        <a:graphic>
          <a:graphicData uri="http://schemas.openxmlformats.org/drawingml/2006/table">
            <a:tbl>
              <a:tblPr firstRow="1" firstCol="1" bandRow="1">
                <a:tableStyleId>{D27102A9-8310-4765-A935-A1911B00CA55}</a:tableStyleId>
              </a:tblPr>
              <a:tblGrid>
                <a:gridCol w="720080">
                  <a:extLst>
                    <a:ext uri="{9D8B030D-6E8A-4147-A177-3AD203B41FA5}">
                      <a16:colId xmlns:a16="http://schemas.microsoft.com/office/drawing/2014/main" val="4218402266"/>
                    </a:ext>
                  </a:extLst>
                </a:gridCol>
                <a:gridCol w="936104">
                  <a:extLst>
                    <a:ext uri="{9D8B030D-6E8A-4147-A177-3AD203B41FA5}">
                      <a16:colId xmlns:a16="http://schemas.microsoft.com/office/drawing/2014/main" val="3756004868"/>
                    </a:ext>
                  </a:extLst>
                </a:gridCol>
                <a:gridCol w="432048">
                  <a:extLst>
                    <a:ext uri="{9D8B030D-6E8A-4147-A177-3AD203B41FA5}">
                      <a16:colId xmlns:a16="http://schemas.microsoft.com/office/drawing/2014/main" val="4227823676"/>
                    </a:ext>
                  </a:extLst>
                </a:gridCol>
                <a:gridCol w="1440160">
                  <a:extLst>
                    <a:ext uri="{9D8B030D-6E8A-4147-A177-3AD203B41FA5}">
                      <a16:colId xmlns:a16="http://schemas.microsoft.com/office/drawing/2014/main" val="1527147958"/>
                    </a:ext>
                  </a:extLst>
                </a:gridCol>
                <a:gridCol w="824168">
                  <a:extLst>
                    <a:ext uri="{9D8B030D-6E8A-4147-A177-3AD203B41FA5}">
                      <a16:colId xmlns:a16="http://schemas.microsoft.com/office/drawing/2014/main" val="1318724014"/>
                    </a:ext>
                  </a:extLst>
                </a:gridCol>
                <a:gridCol w="1121264">
                  <a:extLst>
                    <a:ext uri="{9D8B030D-6E8A-4147-A177-3AD203B41FA5}">
                      <a16:colId xmlns:a16="http://schemas.microsoft.com/office/drawing/2014/main" val="902998014"/>
                    </a:ext>
                  </a:extLst>
                </a:gridCol>
              </a:tblGrid>
              <a:tr h="295231">
                <a:tc>
                  <a:txBody>
                    <a:bodyPr/>
                    <a:lstStyle/>
                    <a:p>
                      <a:pPr indent="0" algn="ctr">
                        <a:lnSpc>
                          <a:spcPct val="107000"/>
                        </a:lnSpc>
                        <a:spcAft>
                          <a:spcPts val="0"/>
                        </a:spcAft>
                      </a:pPr>
                      <a:r>
                        <a:rPr lang="es-MX" sz="1100" dirty="0" err="1">
                          <a:effectLst/>
                        </a:rPr>
                        <a:t>COD</a:t>
                      </a:r>
                      <a:r>
                        <a:rPr lang="es-MX" sz="1100" dirty="0" smtClean="0">
                          <a:effectLst/>
                        </a:rPr>
                        <a:t>.</a:t>
                      </a:r>
                      <a:endParaRPr lang="es-MX"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Hematocrito (%)</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Woo</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dirty="0">
                          <a:effectLst/>
                        </a:rPr>
                        <a:t>Frotis</a:t>
                      </a:r>
                      <a:endParaRPr lang="es-MX"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Provincia</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Prevalencia del muestreo </a:t>
                      </a:r>
                      <a:endParaRPr lang="es-MX" sz="11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1358852802"/>
                  </a:ext>
                </a:extLst>
              </a:tr>
              <a:tr h="295231">
                <a:tc>
                  <a:txBody>
                    <a:bodyPr/>
                    <a:lstStyle/>
                    <a:p>
                      <a:pPr indent="0">
                        <a:lnSpc>
                          <a:spcPct val="107000"/>
                        </a:lnSpc>
                        <a:spcAft>
                          <a:spcPts val="0"/>
                        </a:spcAft>
                      </a:pPr>
                      <a:r>
                        <a:rPr lang="es-MX" sz="1100">
                          <a:effectLst/>
                        </a:rPr>
                        <a:t>2021-049</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7</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dirty="0" err="1">
                          <a:effectLst/>
                        </a:rPr>
                        <a:t>Eosinofilo</a:t>
                      </a:r>
                      <a:r>
                        <a:rPr lang="es-MX" sz="1100" dirty="0">
                          <a:effectLst/>
                        </a:rPr>
                        <a:t>, </a:t>
                      </a:r>
                      <a:r>
                        <a:rPr lang="es-MX" sz="1100" dirty="0" err="1" smtClean="0">
                          <a:effectLst/>
                        </a:rPr>
                        <a:t>Anaplasma</a:t>
                      </a:r>
                      <a:r>
                        <a:rPr lang="es-MX" sz="1100" dirty="0" smtClean="0">
                          <a:effectLst/>
                        </a:rPr>
                        <a:t> </a:t>
                      </a:r>
                      <a:r>
                        <a:rPr lang="es-MX" sz="1100" dirty="0">
                          <a:effectLst/>
                        </a:rPr>
                        <a:t>1/10 000</a:t>
                      </a:r>
                      <a:endParaRPr lang="es-MX" sz="1100" dirty="0">
                        <a:effectLst/>
                        <a:latin typeface="Calibri" panose="020F0502020204030204" pitchFamily="34" charset="0"/>
                        <a:ea typeface="Calibri" panose="020F0502020204030204" pitchFamily="34" charset="0"/>
                      </a:endParaRPr>
                    </a:p>
                  </a:txBody>
                  <a:tcPr marL="44450" marR="44450" marT="0" marB="0" anchor="b"/>
                </a:tc>
                <a:tc rowSpan="5">
                  <a:txBody>
                    <a:bodyPr/>
                    <a:lstStyle/>
                    <a:p>
                      <a:pPr indent="0" algn="ctr">
                        <a:lnSpc>
                          <a:spcPct val="107000"/>
                        </a:lnSpc>
                        <a:spcAft>
                          <a:spcPts val="0"/>
                        </a:spcAft>
                      </a:pPr>
                      <a:r>
                        <a:rPr lang="es-MX" sz="1100">
                          <a:effectLst/>
                        </a:rPr>
                        <a:t>Santo Domingo de los Tsáchilas</a:t>
                      </a:r>
                      <a:endParaRPr lang="es-MX" sz="1100">
                        <a:effectLst/>
                        <a:latin typeface="Calibri" panose="020F0502020204030204" pitchFamily="34" charset="0"/>
                        <a:ea typeface="Calibri" panose="020F0502020204030204" pitchFamily="34" charset="0"/>
                      </a:endParaRPr>
                    </a:p>
                  </a:txBody>
                  <a:tcPr marL="44450" marR="44450" marT="0" marB="0" anchor="ctr"/>
                </a:tc>
                <a:tc rowSpan="5">
                  <a:txBody>
                    <a:bodyPr/>
                    <a:lstStyle/>
                    <a:p>
                      <a:pPr indent="0" algn="ctr">
                        <a:lnSpc>
                          <a:spcPct val="107000"/>
                        </a:lnSpc>
                        <a:spcAft>
                          <a:spcPts val="0"/>
                        </a:spcAft>
                      </a:pPr>
                      <a:r>
                        <a:rPr lang="es-MX" sz="1100">
                          <a:effectLst/>
                        </a:rPr>
                        <a:t>22.22%</a:t>
                      </a:r>
                      <a:endParaRPr lang="es-MX" sz="11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4140759037"/>
                  </a:ext>
                </a:extLst>
              </a:tr>
              <a:tr h="295231">
                <a:tc>
                  <a:txBody>
                    <a:bodyPr/>
                    <a:lstStyle/>
                    <a:p>
                      <a:pPr indent="0">
                        <a:lnSpc>
                          <a:spcPct val="107000"/>
                        </a:lnSpc>
                        <a:spcAft>
                          <a:spcPts val="0"/>
                        </a:spcAft>
                      </a:pPr>
                      <a:r>
                        <a:rPr lang="es-MX" sz="1100">
                          <a:effectLst/>
                        </a:rPr>
                        <a:t>2021-058</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25.5</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Eosinofilo, Anaplasma 1/10 000</a:t>
                      </a:r>
                      <a:endParaRPr lang="es-MX" sz="1100">
                        <a:effectLst/>
                        <a:latin typeface="Calibri" panose="020F0502020204030204" pitchFamily="34" charset="0"/>
                        <a:ea typeface="Calibri" panose="020F0502020204030204" pitchFamily="34" charset="0"/>
                      </a:endParaRPr>
                    </a:p>
                  </a:txBody>
                  <a:tcPr marL="44450" marR="44450" marT="0" marB="0" anchor="b"/>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2468808021"/>
                  </a:ext>
                </a:extLst>
              </a:tr>
              <a:tr h="295231">
                <a:tc>
                  <a:txBody>
                    <a:bodyPr/>
                    <a:lstStyle/>
                    <a:p>
                      <a:pPr indent="0">
                        <a:lnSpc>
                          <a:spcPct val="107000"/>
                        </a:lnSpc>
                        <a:spcAft>
                          <a:spcPts val="0"/>
                        </a:spcAft>
                      </a:pPr>
                      <a:r>
                        <a:rPr lang="es-MX" sz="1100">
                          <a:effectLst/>
                        </a:rPr>
                        <a:t>2021-080</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17</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dirty="0" err="1">
                          <a:effectLst/>
                        </a:rPr>
                        <a:t>Anaplasma</a:t>
                      </a:r>
                      <a:r>
                        <a:rPr lang="es-MX" sz="1100" dirty="0">
                          <a:effectLst/>
                        </a:rPr>
                        <a:t> 1/10 000</a:t>
                      </a:r>
                      <a:endParaRPr lang="es-MX" sz="1100" dirty="0">
                        <a:effectLst/>
                        <a:latin typeface="Calibri" panose="020F0502020204030204" pitchFamily="34" charset="0"/>
                        <a:ea typeface="Calibri" panose="020F0502020204030204" pitchFamily="34" charset="0"/>
                      </a:endParaRPr>
                    </a:p>
                  </a:txBody>
                  <a:tcPr marL="44450" marR="44450" marT="0" marB="0" anchor="b"/>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2855137467"/>
                  </a:ext>
                </a:extLst>
              </a:tr>
              <a:tr h="295231">
                <a:tc>
                  <a:txBody>
                    <a:bodyPr/>
                    <a:lstStyle/>
                    <a:p>
                      <a:pPr indent="0">
                        <a:lnSpc>
                          <a:spcPct val="107000"/>
                        </a:lnSpc>
                        <a:spcAft>
                          <a:spcPts val="0"/>
                        </a:spcAft>
                      </a:pPr>
                      <a:r>
                        <a:rPr lang="es-MX" sz="1100">
                          <a:effectLst/>
                        </a:rPr>
                        <a:t>2021-095</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21.5</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dirty="0" err="1">
                          <a:effectLst/>
                        </a:rPr>
                        <a:t>Anaplasma</a:t>
                      </a:r>
                      <a:r>
                        <a:rPr lang="es-MX" sz="1100" dirty="0">
                          <a:effectLst/>
                        </a:rPr>
                        <a:t> 1/10 000</a:t>
                      </a:r>
                      <a:endParaRPr lang="es-MX" sz="1100" dirty="0">
                        <a:effectLst/>
                        <a:latin typeface="Calibri" panose="020F0502020204030204" pitchFamily="34" charset="0"/>
                        <a:ea typeface="Calibri" panose="020F0502020204030204" pitchFamily="34" charset="0"/>
                      </a:endParaRPr>
                    </a:p>
                  </a:txBody>
                  <a:tcPr marL="44450" marR="44450" marT="0" marB="0" anchor="b"/>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3370606535"/>
                  </a:ext>
                </a:extLst>
              </a:tr>
              <a:tr h="295231">
                <a:tc>
                  <a:txBody>
                    <a:bodyPr/>
                    <a:lstStyle/>
                    <a:p>
                      <a:pPr indent="0">
                        <a:lnSpc>
                          <a:spcPct val="107000"/>
                        </a:lnSpc>
                        <a:spcAft>
                          <a:spcPts val="0"/>
                        </a:spcAft>
                      </a:pPr>
                      <a:r>
                        <a:rPr lang="es-MX" sz="1100">
                          <a:effectLst/>
                        </a:rPr>
                        <a:t>2021-107</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23.5</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Anaplasma 1/10 000</a:t>
                      </a:r>
                      <a:endParaRPr lang="es-MX" sz="1100">
                        <a:effectLst/>
                        <a:latin typeface="Calibri" panose="020F0502020204030204" pitchFamily="34" charset="0"/>
                        <a:ea typeface="Calibri" panose="020F0502020204030204" pitchFamily="34" charset="0"/>
                      </a:endParaRPr>
                    </a:p>
                  </a:txBody>
                  <a:tcPr marL="44450" marR="44450" marT="0" marB="0" anchor="b"/>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886600286"/>
                  </a:ext>
                </a:extLst>
              </a:tr>
              <a:tr h="295231">
                <a:tc>
                  <a:txBody>
                    <a:bodyPr/>
                    <a:lstStyle/>
                    <a:p>
                      <a:pPr indent="0">
                        <a:lnSpc>
                          <a:spcPct val="107000"/>
                        </a:lnSpc>
                        <a:spcAft>
                          <a:spcPts val="0"/>
                        </a:spcAft>
                      </a:pPr>
                      <a:r>
                        <a:rPr lang="es-MX" sz="1100">
                          <a:effectLst/>
                        </a:rPr>
                        <a:t>2021-393</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21</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Anaplasma</a:t>
                      </a:r>
                      <a:endParaRPr lang="es-MX" sz="1100">
                        <a:effectLst/>
                        <a:latin typeface="Calibri" panose="020F0502020204030204" pitchFamily="34" charset="0"/>
                        <a:ea typeface="Calibri" panose="020F0502020204030204" pitchFamily="34" charset="0"/>
                      </a:endParaRPr>
                    </a:p>
                  </a:txBody>
                  <a:tcPr marL="44450" marR="44450" marT="0" marB="0" anchor="b"/>
                </a:tc>
                <a:tc rowSpan="4">
                  <a:txBody>
                    <a:bodyPr/>
                    <a:lstStyle/>
                    <a:p>
                      <a:pPr indent="0" algn="ctr">
                        <a:lnSpc>
                          <a:spcPct val="107000"/>
                        </a:lnSpc>
                        <a:spcAft>
                          <a:spcPts val="0"/>
                        </a:spcAft>
                      </a:pPr>
                      <a:r>
                        <a:rPr lang="es-MX" sz="1100" dirty="0">
                          <a:effectLst/>
                        </a:rPr>
                        <a:t>Manabí</a:t>
                      </a:r>
                      <a:endParaRPr lang="es-MX" sz="1100" dirty="0">
                        <a:effectLst/>
                        <a:latin typeface="Calibri" panose="020F0502020204030204" pitchFamily="34" charset="0"/>
                        <a:ea typeface="Calibri" panose="020F0502020204030204" pitchFamily="34" charset="0"/>
                      </a:endParaRPr>
                    </a:p>
                  </a:txBody>
                  <a:tcPr marL="44450" marR="44450" marT="0" marB="0" anchor="ctr"/>
                </a:tc>
                <a:tc rowSpan="4">
                  <a:txBody>
                    <a:bodyPr/>
                    <a:lstStyle/>
                    <a:p>
                      <a:pPr indent="0" algn="ctr">
                        <a:lnSpc>
                          <a:spcPct val="107000"/>
                        </a:lnSpc>
                        <a:spcAft>
                          <a:spcPts val="0"/>
                        </a:spcAft>
                      </a:pPr>
                      <a:r>
                        <a:rPr lang="es-MX" sz="1100">
                          <a:effectLst/>
                        </a:rPr>
                        <a:t>2.60%</a:t>
                      </a:r>
                      <a:endParaRPr lang="es-MX" sz="11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2067281720"/>
                  </a:ext>
                </a:extLst>
              </a:tr>
              <a:tr h="295231">
                <a:tc>
                  <a:txBody>
                    <a:bodyPr/>
                    <a:lstStyle/>
                    <a:p>
                      <a:pPr indent="0">
                        <a:lnSpc>
                          <a:spcPct val="107000"/>
                        </a:lnSpc>
                        <a:spcAft>
                          <a:spcPts val="0"/>
                        </a:spcAft>
                      </a:pPr>
                      <a:r>
                        <a:rPr lang="es-MX" sz="1100">
                          <a:effectLst/>
                        </a:rPr>
                        <a:t>2021-398</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10</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Anaplasma</a:t>
                      </a:r>
                      <a:endParaRPr lang="es-MX" sz="1100">
                        <a:effectLst/>
                        <a:latin typeface="Calibri" panose="020F0502020204030204" pitchFamily="34" charset="0"/>
                        <a:ea typeface="Calibri" panose="020F0502020204030204" pitchFamily="34" charset="0"/>
                      </a:endParaRPr>
                    </a:p>
                  </a:txBody>
                  <a:tcPr marL="44450" marR="44450" marT="0" marB="0" anchor="b"/>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661305881"/>
                  </a:ext>
                </a:extLst>
              </a:tr>
              <a:tr h="295231">
                <a:tc>
                  <a:txBody>
                    <a:bodyPr/>
                    <a:lstStyle/>
                    <a:p>
                      <a:pPr indent="0">
                        <a:lnSpc>
                          <a:spcPct val="107000"/>
                        </a:lnSpc>
                        <a:spcAft>
                          <a:spcPts val="0"/>
                        </a:spcAft>
                      </a:pPr>
                      <a:r>
                        <a:rPr lang="es-MX" sz="1100">
                          <a:effectLst/>
                        </a:rPr>
                        <a:t>2021-399</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12</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Anaplasma</a:t>
                      </a:r>
                      <a:endParaRPr lang="es-MX" sz="1100">
                        <a:effectLst/>
                        <a:latin typeface="Calibri" panose="020F0502020204030204" pitchFamily="34" charset="0"/>
                        <a:ea typeface="Calibri" panose="020F0502020204030204" pitchFamily="34" charset="0"/>
                      </a:endParaRPr>
                    </a:p>
                  </a:txBody>
                  <a:tcPr marL="44450" marR="44450" marT="0" marB="0" anchor="b"/>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2001318209"/>
                  </a:ext>
                </a:extLst>
              </a:tr>
              <a:tr h="295231">
                <a:tc>
                  <a:txBody>
                    <a:bodyPr/>
                    <a:lstStyle/>
                    <a:p>
                      <a:pPr indent="0">
                        <a:lnSpc>
                          <a:spcPct val="107000"/>
                        </a:lnSpc>
                        <a:spcAft>
                          <a:spcPts val="0"/>
                        </a:spcAft>
                      </a:pPr>
                      <a:r>
                        <a:rPr lang="es-MX" sz="1100">
                          <a:effectLst/>
                        </a:rPr>
                        <a:t>2021-401</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12</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a:effectLst/>
                        </a:rPr>
                        <a:t>-</a:t>
                      </a:r>
                      <a:endParaRPr lang="es-MX" sz="1100">
                        <a:effectLst/>
                        <a:latin typeface="Calibri" panose="020F0502020204030204" pitchFamily="34" charset="0"/>
                        <a:ea typeface="Calibri" panose="020F0502020204030204" pitchFamily="34" charset="0"/>
                      </a:endParaRPr>
                    </a:p>
                  </a:txBody>
                  <a:tcPr marL="44450" marR="44450" marT="0" marB="0" anchor="b"/>
                </a:tc>
                <a:tc>
                  <a:txBody>
                    <a:bodyPr/>
                    <a:lstStyle/>
                    <a:p>
                      <a:pPr indent="0" algn="ctr">
                        <a:lnSpc>
                          <a:spcPct val="107000"/>
                        </a:lnSpc>
                        <a:spcAft>
                          <a:spcPts val="0"/>
                        </a:spcAft>
                      </a:pPr>
                      <a:r>
                        <a:rPr lang="es-MX" sz="1100" dirty="0" err="1">
                          <a:effectLst/>
                        </a:rPr>
                        <a:t>Anaplasma</a:t>
                      </a:r>
                      <a:endParaRPr lang="es-MX" sz="1100" dirty="0">
                        <a:effectLst/>
                        <a:latin typeface="Calibri" panose="020F0502020204030204" pitchFamily="34" charset="0"/>
                        <a:ea typeface="Calibri" panose="020F0502020204030204" pitchFamily="34" charset="0"/>
                      </a:endParaRPr>
                    </a:p>
                  </a:txBody>
                  <a:tcPr marL="44450" marR="44450" marT="0" marB="0" anchor="b"/>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965770891"/>
                  </a:ext>
                </a:extLst>
              </a:tr>
            </a:tbl>
          </a:graphicData>
        </a:graphic>
      </p:graphicFrame>
      <p:pic>
        <p:nvPicPr>
          <p:cNvPr id="5" name="Imagen 4"/>
          <p:cNvPicPr/>
          <p:nvPr/>
        </p:nvPicPr>
        <p:blipFill rotWithShape="1">
          <a:blip r:embed="rId2"/>
          <a:srcRect b="4509"/>
          <a:stretch/>
        </p:blipFill>
        <p:spPr bwMode="auto">
          <a:xfrm>
            <a:off x="24408" y="1412776"/>
            <a:ext cx="6186308" cy="4756745"/>
          </a:xfrm>
          <a:prstGeom prst="rect">
            <a:avLst/>
          </a:prstGeom>
          <a:ln>
            <a:noFill/>
          </a:ln>
          <a:extLst>
            <a:ext uri="{53640926-AAD7-44D8-BBD7-CCE9431645EC}">
              <a14:shadowObscured xmlns:a14="http://schemas.microsoft.com/office/drawing/2010/main"/>
            </a:ext>
          </a:extLst>
        </p:spPr>
      </p:pic>
      <p:sp>
        <p:nvSpPr>
          <p:cNvPr id="6" name="Título 2"/>
          <p:cNvSpPr>
            <a:spLocks noGrp="1"/>
          </p:cNvSpPr>
          <p:nvPr>
            <p:ph type="title"/>
          </p:nvPr>
        </p:nvSpPr>
        <p:spPr>
          <a:xfrm>
            <a:off x="6369000" y="-4743"/>
            <a:ext cx="8229600" cy="1143000"/>
          </a:xfrm>
        </p:spPr>
        <p:txBody>
          <a:bodyPr/>
          <a:lstStyle/>
          <a:p>
            <a:pPr algn="ctr"/>
            <a:r>
              <a:rPr lang="es-EC" dirty="0" smtClean="0">
                <a:solidFill>
                  <a:schemeClr val="tx1"/>
                </a:solidFill>
              </a:rPr>
              <a:t>Resultados</a:t>
            </a:r>
            <a:br>
              <a:rPr lang="es-EC" dirty="0" smtClean="0">
                <a:solidFill>
                  <a:schemeClr val="tx1"/>
                </a:solidFill>
              </a:rPr>
            </a:br>
            <a:endParaRPr lang="es-EC" dirty="0"/>
          </a:p>
        </p:txBody>
      </p:sp>
      <p:sp>
        <p:nvSpPr>
          <p:cNvPr id="7" name="Título 1"/>
          <p:cNvSpPr txBox="1">
            <a:spLocks/>
          </p:cNvSpPr>
          <p:nvPr/>
        </p:nvSpPr>
        <p:spPr>
          <a:xfrm>
            <a:off x="407368" y="549314"/>
            <a:ext cx="82296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1800" i="0" kern="0" dirty="0" smtClean="0">
                <a:solidFill>
                  <a:schemeClr val="tx1"/>
                </a:solidFill>
              </a:rPr>
              <a:t>Análisis del hematocrito en los muestreo</a:t>
            </a:r>
            <a:endParaRPr lang="es-MX" sz="1800" i="0" kern="0" dirty="0">
              <a:solidFill>
                <a:schemeClr val="tx1"/>
              </a:solidFill>
            </a:endParaRPr>
          </a:p>
        </p:txBody>
      </p:sp>
    </p:spTree>
    <p:extLst>
      <p:ext uri="{BB962C8B-B14F-4D97-AF65-F5344CB8AC3E}">
        <p14:creationId xmlns:p14="http://schemas.microsoft.com/office/powerpoint/2010/main" val="2616496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47328" y="1150957"/>
            <a:ext cx="5904656" cy="4503936"/>
          </a:xfrm>
          <a:prstGeom prst="rect">
            <a:avLst/>
          </a:prstGeom>
        </p:spPr>
      </p:pic>
      <p:sp>
        <p:nvSpPr>
          <p:cNvPr id="6" name="Título 2"/>
          <p:cNvSpPr>
            <a:spLocks noGrp="1"/>
          </p:cNvSpPr>
          <p:nvPr>
            <p:ph type="title"/>
          </p:nvPr>
        </p:nvSpPr>
        <p:spPr>
          <a:xfrm>
            <a:off x="6369000" y="-4743"/>
            <a:ext cx="8229600" cy="1143000"/>
          </a:xfrm>
        </p:spPr>
        <p:txBody>
          <a:bodyPr/>
          <a:lstStyle/>
          <a:p>
            <a:pPr algn="ctr"/>
            <a:r>
              <a:rPr lang="es-EC" dirty="0" smtClean="0">
                <a:solidFill>
                  <a:schemeClr val="tx1"/>
                </a:solidFill>
              </a:rPr>
              <a:t>Resultados</a:t>
            </a:r>
            <a:br>
              <a:rPr lang="es-EC" dirty="0" smtClean="0">
                <a:solidFill>
                  <a:schemeClr val="tx1"/>
                </a:solidFill>
              </a:rPr>
            </a:br>
            <a:endParaRPr lang="es-EC" dirty="0"/>
          </a:p>
        </p:txBody>
      </p:sp>
      <p:sp>
        <p:nvSpPr>
          <p:cNvPr id="7" name="CuadroTexto 6"/>
          <p:cNvSpPr txBox="1"/>
          <p:nvPr/>
        </p:nvSpPr>
        <p:spPr>
          <a:xfrm>
            <a:off x="2567608" y="7957"/>
            <a:ext cx="864096" cy="972771"/>
          </a:xfrm>
          <a:prstGeom prst="rect">
            <a:avLst/>
          </a:prstGeom>
          <a:noFill/>
        </p:spPr>
        <p:txBody>
          <a:bodyPr wrap="square" rtlCol="0">
            <a:spAutoFit/>
          </a:bodyPr>
          <a:lstStyle/>
          <a:p>
            <a:endParaRPr lang="es-MX" dirty="0"/>
          </a:p>
        </p:txBody>
      </p:sp>
      <p:graphicFrame>
        <p:nvGraphicFramePr>
          <p:cNvPr id="8" name="Tabla 7"/>
          <p:cNvGraphicFramePr>
            <a:graphicFrameLocks noGrp="1"/>
          </p:cNvGraphicFramePr>
          <p:nvPr>
            <p:extLst>
              <p:ext uri="{D42A27DB-BD31-4B8C-83A1-F6EECF244321}">
                <p14:modId xmlns:p14="http://schemas.microsoft.com/office/powerpoint/2010/main" val="462438055"/>
              </p:ext>
            </p:extLst>
          </p:nvPr>
        </p:nvGraphicFramePr>
        <p:xfrm>
          <a:off x="6369000" y="1844824"/>
          <a:ext cx="5256583" cy="2794843"/>
        </p:xfrm>
        <a:graphic>
          <a:graphicData uri="http://schemas.openxmlformats.org/drawingml/2006/table">
            <a:tbl>
              <a:tblPr firstRow="1" firstCol="1" bandRow="1">
                <a:tableStyleId>{5FD0F851-EC5A-4D38-B0AD-8093EC10F338}</a:tableStyleId>
              </a:tblPr>
              <a:tblGrid>
                <a:gridCol w="941172">
                  <a:extLst>
                    <a:ext uri="{9D8B030D-6E8A-4147-A177-3AD203B41FA5}">
                      <a16:colId xmlns:a16="http://schemas.microsoft.com/office/drawing/2014/main" val="1822153474"/>
                    </a:ext>
                  </a:extLst>
                </a:gridCol>
                <a:gridCol w="1238983">
                  <a:extLst>
                    <a:ext uri="{9D8B030D-6E8A-4147-A177-3AD203B41FA5}">
                      <a16:colId xmlns:a16="http://schemas.microsoft.com/office/drawing/2014/main" val="1295515259"/>
                    </a:ext>
                  </a:extLst>
                </a:gridCol>
                <a:gridCol w="988196">
                  <a:extLst>
                    <a:ext uri="{9D8B030D-6E8A-4147-A177-3AD203B41FA5}">
                      <a16:colId xmlns:a16="http://schemas.microsoft.com/office/drawing/2014/main" val="3215430560"/>
                    </a:ext>
                  </a:extLst>
                </a:gridCol>
                <a:gridCol w="2088232">
                  <a:extLst>
                    <a:ext uri="{9D8B030D-6E8A-4147-A177-3AD203B41FA5}">
                      <a16:colId xmlns:a16="http://schemas.microsoft.com/office/drawing/2014/main" val="3600221328"/>
                    </a:ext>
                  </a:extLst>
                </a:gridCol>
              </a:tblGrid>
              <a:tr h="194945">
                <a:tc>
                  <a:txBody>
                    <a:bodyPr/>
                    <a:lstStyle/>
                    <a:p>
                      <a:pPr indent="0" algn="l">
                        <a:lnSpc>
                          <a:spcPct val="107000"/>
                        </a:lnSpc>
                        <a:spcAft>
                          <a:spcPts val="0"/>
                        </a:spcAft>
                      </a:pPr>
                      <a:r>
                        <a:rPr lang="es-EC" sz="1100" dirty="0" smtClean="0">
                          <a:effectLst/>
                        </a:rPr>
                        <a:t>COD.LAB</a:t>
                      </a:r>
                      <a:r>
                        <a:rPr lang="es-EC" sz="1100" dirty="0">
                          <a:effectLst/>
                        </a:rPr>
                        <a:t>.</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l">
                        <a:lnSpc>
                          <a:spcPct val="107000"/>
                        </a:lnSpc>
                        <a:spcAft>
                          <a:spcPts val="0"/>
                        </a:spcAft>
                      </a:pPr>
                      <a:r>
                        <a:rPr lang="es-EC" sz="1100" dirty="0">
                          <a:effectLst/>
                        </a:rPr>
                        <a:t>Hematocrito (%)</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l">
                        <a:lnSpc>
                          <a:spcPct val="107000"/>
                        </a:lnSpc>
                        <a:spcAft>
                          <a:spcPts val="0"/>
                        </a:spcAft>
                      </a:pPr>
                      <a:r>
                        <a:rPr lang="es-EC" sz="1100" dirty="0">
                          <a:effectLst/>
                        </a:rPr>
                        <a:t>Woo</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l">
                        <a:lnSpc>
                          <a:spcPct val="107000"/>
                        </a:lnSpc>
                        <a:spcAft>
                          <a:spcPts val="0"/>
                        </a:spcAft>
                      </a:pPr>
                      <a:r>
                        <a:rPr lang="es-EC" sz="1100">
                          <a:effectLst/>
                        </a:rPr>
                        <a:t>Frotis</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736555723"/>
                  </a:ext>
                </a:extLst>
              </a:tr>
              <a:tr h="194945">
                <a:tc>
                  <a:txBody>
                    <a:bodyPr/>
                    <a:lstStyle/>
                    <a:p>
                      <a:pPr indent="0" algn="l">
                        <a:lnSpc>
                          <a:spcPct val="107000"/>
                        </a:lnSpc>
                        <a:spcAft>
                          <a:spcPts val="0"/>
                        </a:spcAft>
                      </a:pPr>
                      <a:r>
                        <a:rPr lang="es-EC" sz="1100">
                          <a:effectLst/>
                        </a:rPr>
                        <a:t>2021-211</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dirty="0">
                          <a:effectLst/>
                        </a:rPr>
                        <a:t>30</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dirty="0">
                          <a:effectLst/>
                        </a:rPr>
                        <a:t>+++</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l">
                        <a:lnSpc>
                          <a:spcPct val="107000"/>
                        </a:lnSpc>
                      </a:pPr>
                      <a:endParaRPr lang="es-MX" sz="1100">
                        <a:effectLst/>
                        <a:latin typeface="Calibri" panose="020F0502020204030204" pitchFamily="34" charset="0"/>
                      </a:endParaRPr>
                    </a:p>
                  </a:txBody>
                  <a:tcPr marL="0" marR="0" marT="0" marB="0" anchor="ctr"/>
                </a:tc>
                <a:extLst>
                  <a:ext uri="{0D108BD9-81ED-4DB2-BD59-A6C34878D82A}">
                    <a16:rowId xmlns:a16="http://schemas.microsoft.com/office/drawing/2014/main" val="883121230"/>
                  </a:ext>
                </a:extLst>
              </a:tr>
              <a:tr h="194945">
                <a:tc>
                  <a:txBody>
                    <a:bodyPr/>
                    <a:lstStyle/>
                    <a:p>
                      <a:pPr indent="0" algn="l">
                        <a:lnSpc>
                          <a:spcPct val="107000"/>
                        </a:lnSpc>
                        <a:spcAft>
                          <a:spcPts val="0"/>
                        </a:spcAft>
                      </a:pPr>
                      <a:r>
                        <a:rPr lang="es-EC" sz="1100">
                          <a:effectLst/>
                        </a:rPr>
                        <a:t>2021-212</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dirty="0">
                          <a:effectLst/>
                        </a:rPr>
                        <a:t>27.5</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dirty="0">
                          <a:effectLst/>
                        </a:rPr>
                        <a:t>-</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l">
                        <a:lnSpc>
                          <a:spcPct val="107000"/>
                        </a:lnSpc>
                        <a:spcAft>
                          <a:spcPts val="0"/>
                        </a:spcAft>
                      </a:pPr>
                      <a:r>
                        <a:rPr lang="es-EC" sz="1100">
                          <a:effectLst/>
                        </a:rPr>
                        <a:t>Trypanosoma Vivax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569348428"/>
                  </a:ext>
                </a:extLst>
              </a:tr>
              <a:tr h="194945">
                <a:tc>
                  <a:txBody>
                    <a:bodyPr/>
                    <a:lstStyle/>
                    <a:p>
                      <a:pPr indent="0" algn="l">
                        <a:lnSpc>
                          <a:spcPct val="107000"/>
                        </a:lnSpc>
                        <a:spcAft>
                          <a:spcPts val="0"/>
                        </a:spcAft>
                      </a:pPr>
                      <a:r>
                        <a:rPr lang="es-EC" sz="1100">
                          <a:effectLst/>
                        </a:rPr>
                        <a:t>2021-214</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28</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dirty="0">
                          <a:effectLst/>
                        </a:rPr>
                        <a:t>++++++</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l">
                        <a:lnSpc>
                          <a:spcPct val="107000"/>
                        </a:lnSpc>
                        <a:spcAft>
                          <a:spcPts val="0"/>
                        </a:spcAft>
                      </a:pPr>
                      <a:r>
                        <a:rPr lang="es-EC" sz="1100">
                          <a:effectLst/>
                        </a:rPr>
                        <a:t>linfocitosis, T. vivax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401034717"/>
                  </a:ext>
                </a:extLst>
              </a:tr>
              <a:tr h="194945">
                <a:tc>
                  <a:txBody>
                    <a:bodyPr/>
                    <a:lstStyle/>
                    <a:p>
                      <a:pPr indent="0" algn="l">
                        <a:lnSpc>
                          <a:spcPct val="107000"/>
                        </a:lnSpc>
                        <a:spcAft>
                          <a:spcPts val="0"/>
                        </a:spcAft>
                      </a:pPr>
                      <a:r>
                        <a:rPr lang="es-EC" sz="1100">
                          <a:effectLst/>
                        </a:rPr>
                        <a:t>2021-215</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dirty="0">
                          <a:effectLst/>
                        </a:rPr>
                        <a:t>29</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dirty="0">
                          <a:effectLst/>
                        </a:rPr>
                        <a:t>+</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l">
                        <a:lnSpc>
                          <a:spcPct val="107000"/>
                        </a:lnSpc>
                        <a:spcAft>
                          <a:spcPts val="0"/>
                        </a:spcAft>
                      </a:pPr>
                      <a:r>
                        <a:rPr lang="es-EC" sz="1100">
                          <a:effectLst/>
                        </a:rPr>
                        <a:t>Eosinofilia, T. vivax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621211140"/>
                  </a:ext>
                </a:extLst>
              </a:tr>
              <a:tr h="194945">
                <a:tc>
                  <a:txBody>
                    <a:bodyPr/>
                    <a:lstStyle/>
                    <a:p>
                      <a:pPr indent="0" algn="l">
                        <a:lnSpc>
                          <a:spcPct val="107000"/>
                        </a:lnSpc>
                        <a:spcAft>
                          <a:spcPts val="0"/>
                        </a:spcAft>
                      </a:pPr>
                      <a:r>
                        <a:rPr lang="es-EC" sz="1100">
                          <a:effectLst/>
                        </a:rPr>
                        <a:t>2021-216</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dirty="0">
                          <a:effectLst/>
                        </a:rPr>
                        <a:t>28</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l">
                        <a:lnSpc>
                          <a:spcPct val="107000"/>
                        </a:lnSpc>
                        <a:spcAft>
                          <a:spcPts val="0"/>
                        </a:spcAft>
                      </a:pPr>
                      <a:r>
                        <a:rPr lang="es-EC" sz="1100">
                          <a:effectLst/>
                        </a:rPr>
                        <a:t>Anaplasma 1/10 000</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386940148"/>
                  </a:ext>
                </a:extLst>
              </a:tr>
              <a:tr h="194945">
                <a:tc>
                  <a:txBody>
                    <a:bodyPr/>
                    <a:lstStyle/>
                    <a:p>
                      <a:pPr indent="0" algn="l">
                        <a:lnSpc>
                          <a:spcPct val="107000"/>
                        </a:lnSpc>
                        <a:spcAft>
                          <a:spcPts val="0"/>
                        </a:spcAft>
                      </a:pPr>
                      <a:r>
                        <a:rPr lang="es-EC" sz="1100">
                          <a:effectLst/>
                        </a:rPr>
                        <a:t>2021-220</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29</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dirty="0">
                          <a:effectLst/>
                        </a:rPr>
                        <a:t>-</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l">
                        <a:lnSpc>
                          <a:spcPct val="107000"/>
                        </a:lnSpc>
                        <a:spcAft>
                          <a:spcPts val="0"/>
                        </a:spcAft>
                      </a:pPr>
                      <a:r>
                        <a:rPr lang="es-EC" sz="1100">
                          <a:effectLst/>
                        </a:rPr>
                        <a:t>Anaplasma 1/10 000</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2644586"/>
                  </a:ext>
                </a:extLst>
              </a:tr>
              <a:tr h="194945">
                <a:tc>
                  <a:txBody>
                    <a:bodyPr/>
                    <a:lstStyle/>
                    <a:p>
                      <a:pPr indent="0" algn="l">
                        <a:lnSpc>
                          <a:spcPct val="107000"/>
                        </a:lnSpc>
                        <a:spcAft>
                          <a:spcPts val="0"/>
                        </a:spcAft>
                      </a:pPr>
                      <a:r>
                        <a:rPr lang="es-EC" sz="1100">
                          <a:effectLst/>
                        </a:rPr>
                        <a:t>2021-225</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27</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dirty="0">
                          <a:effectLst/>
                        </a:rPr>
                        <a:t>+</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l">
                        <a:lnSpc>
                          <a:spcPct val="107000"/>
                        </a:lnSpc>
                        <a:spcAft>
                          <a:spcPts val="0"/>
                        </a:spcAft>
                      </a:pPr>
                      <a:r>
                        <a:rPr lang="es-EC" sz="1100">
                          <a:effectLst/>
                        </a:rPr>
                        <a:t>Trypanosoma Vivax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997384256"/>
                  </a:ext>
                </a:extLst>
              </a:tr>
              <a:tr h="194945">
                <a:tc>
                  <a:txBody>
                    <a:bodyPr/>
                    <a:lstStyle/>
                    <a:p>
                      <a:pPr indent="0" algn="l">
                        <a:lnSpc>
                          <a:spcPct val="107000"/>
                        </a:lnSpc>
                        <a:spcAft>
                          <a:spcPts val="0"/>
                        </a:spcAft>
                      </a:pPr>
                      <a:r>
                        <a:rPr lang="es-EC" sz="1100" dirty="0">
                          <a:effectLst/>
                        </a:rPr>
                        <a:t>2021-230</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27</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dirty="0">
                          <a:effectLst/>
                        </a:rPr>
                        <a:t>-</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l">
                        <a:lnSpc>
                          <a:spcPct val="107000"/>
                        </a:lnSpc>
                        <a:spcAft>
                          <a:spcPts val="0"/>
                        </a:spcAft>
                      </a:pPr>
                      <a:r>
                        <a:rPr lang="es-EC" sz="1100">
                          <a:effectLst/>
                        </a:rPr>
                        <a:t>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902115870"/>
                  </a:ext>
                </a:extLst>
              </a:tr>
              <a:tr h="194945">
                <a:tc>
                  <a:txBody>
                    <a:bodyPr/>
                    <a:lstStyle/>
                    <a:p>
                      <a:pPr indent="0" algn="l">
                        <a:lnSpc>
                          <a:spcPct val="107000"/>
                        </a:lnSpc>
                        <a:spcAft>
                          <a:spcPts val="0"/>
                        </a:spcAft>
                      </a:pPr>
                      <a:r>
                        <a:rPr lang="es-EC" sz="1100">
                          <a:effectLst/>
                        </a:rPr>
                        <a:t>2021-231</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27</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dirty="0">
                          <a:effectLst/>
                        </a:rPr>
                        <a:t>++</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l">
                        <a:lnSpc>
                          <a:spcPct val="107000"/>
                        </a:lnSpc>
                        <a:spcAft>
                          <a:spcPts val="0"/>
                        </a:spcAft>
                      </a:pPr>
                      <a:r>
                        <a:rPr lang="es-EC" sz="1100">
                          <a:effectLst/>
                        </a:rPr>
                        <a:t>Trypanosoma vivax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38826801"/>
                  </a:ext>
                </a:extLst>
              </a:tr>
              <a:tr h="194945">
                <a:tc>
                  <a:txBody>
                    <a:bodyPr/>
                    <a:lstStyle/>
                    <a:p>
                      <a:pPr indent="0" algn="l">
                        <a:lnSpc>
                          <a:spcPct val="107000"/>
                        </a:lnSpc>
                        <a:spcAft>
                          <a:spcPts val="0"/>
                        </a:spcAft>
                      </a:pPr>
                      <a:r>
                        <a:rPr lang="es-EC" sz="1100">
                          <a:effectLst/>
                        </a:rPr>
                        <a:t>2021-233</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27</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dirty="0">
                          <a:effectLst/>
                        </a:rPr>
                        <a:t>-</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l">
                        <a:lnSpc>
                          <a:spcPct val="107000"/>
                        </a:lnSpc>
                      </a:pPr>
                      <a:endParaRPr lang="es-MX" sz="1100">
                        <a:effectLst/>
                        <a:latin typeface="Calibri" panose="020F0502020204030204" pitchFamily="34" charset="0"/>
                      </a:endParaRPr>
                    </a:p>
                  </a:txBody>
                  <a:tcPr marL="0" marR="0" marT="0" marB="0" anchor="ctr"/>
                </a:tc>
                <a:extLst>
                  <a:ext uri="{0D108BD9-81ED-4DB2-BD59-A6C34878D82A}">
                    <a16:rowId xmlns:a16="http://schemas.microsoft.com/office/drawing/2014/main" val="79930669"/>
                  </a:ext>
                </a:extLst>
              </a:tr>
              <a:tr h="194945">
                <a:tc>
                  <a:txBody>
                    <a:bodyPr/>
                    <a:lstStyle/>
                    <a:p>
                      <a:pPr indent="0" algn="l">
                        <a:lnSpc>
                          <a:spcPct val="107000"/>
                        </a:lnSpc>
                        <a:spcAft>
                          <a:spcPts val="0"/>
                        </a:spcAft>
                      </a:pPr>
                      <a:r>
                        <a:rPr lang="es-EC" sz="1100">
                          <a:effectLst/>
                        </a:rPr>
                        <a:t>2021-236</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29</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dirty="0">
                          <a:effectLst/>
                        </a:rPr>
                        <a:t>+++</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l">
                        <a:lnSpc>
                          <a:spcPct val="107000"/>
                        </a:lnSpc>
                        <a:spcAft>
                          <a:spcPts val="0"/>
                        </a:spcAft>
                      </a:pPr>
                      <a:r>
                        <a:rPr lang="es-EC" sz="1100" dirty="0" err="1">
                          <a:effectLst/>
                        </a:rPr>
                        <a:t>Trypanosoma</a:t>
                      </a:r>
                      <a:r>
                        <a:rPr lang="es-EC" sz="1100" dirty="0">
                          <a:effectLst/>
                        </a:rPr>
                        <a:t> </a:t>
                      </a:r>
                      <a:r>
                        <a:rPr lang="es-EC" sz="1100" dirty="0" err="1">
                          <a:effectLst/>
                        </a:rPr>
                        <a:t>vivax</a:t>
                      </a:r>
                      <a:r>
                        <a:rPr lang="es-EC" sz="1100" dirty="0">
                          <a:effectLst/>
                        </a:rPr>
                        <a:t> +++</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044314328"/>
                  </a:ext>
                </a:extLst>
              </a:tr>
              <a:tr h="260558">
                <a:tc>
                  <a:txBody>
                    <a:bodyPr/>
                    <a:lstStyle/>
                    <a:p>
                      <a:pPr indent="0" algn="l">
                        <a:lnSpc>
                          <a:spcPct val="107000"/>
                        </a:lnSpc>
                        <a:spcAft>
                          <a:spcPts val="0"/>
                        </a:spcAft>
                      </a:pPr>
                      <a:r>
                        <a:rPr lang="es-EC" sz="1100">
                          <a:effectLst/>
                        </a:rPr>
                        <a:t>2021-238</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28</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dirty="0">
                          <a:effectLst/>
                        </a:rPr>
                        <a:t>-</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l">
                        <a:lnSpc>
                          <a:spcPct val="107000"/>
                        </a:lnSpc>
                      </a:pPr>
                      <a:endParaRPr lang="es-MX" sz="1100" dirty="0">
                        <a:effectLst/>
                        <a:latin typeface="Calibri" panose="020F0502020204030204" pitchFamily="34" charset="0"/>
                      </a:endParaRPr>
                    </a:p>
                  </a:txBody>
                  <a:tcPr marL="0" marR="0" marT="0" marB="0" anchor="ctr"/>
                </a:tc>
                <a:extLst>
                  <a:ext uri="{0D108BD9-81ED-4DB2-BD59-A6C34878D82A}">
                    <a16:rowId xmlns:a16="http://schemas.microsoft.com/office/drawing/2014/main" val="2654906897"/>
                  </a:ext>
                </a:extLst>
              </a:tr>
              <a:tr h="194945">
                <a:tc>
                  <a:txBody>
                    <a:bodyPr/>
                    <a:lstStyle/>
                    <a:p>
                      <a:pPr indent="0" algn="l">
                        <a:lnSpc>
                          <a:spcPct val="107000"/>
                        </a:lnSpc>
                        <a:spcAft>
                          <a:spcPts val="0"/>
                        </a:spcAft>
                      </a:pPr>
                      <a:r>
                        <a:rPr lang="es-EC" sz="1100">
                          <a:effectLst/>
                        </a:rPr>
                        <a:t>2021-239</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28</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dirty="0">
                          <a:effectLst/>
                        </a:rPr>
                        <a:t>+</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l">
                        <a:lnSpc>
                          <a:spcPct val="107000"/>
                        </a:lnSpc>
                        <a:spcAft>
                          <a:spcPts val="0"/>
                        </a:spcAft>
                      </a:pPr>
                      <a:r>
                        <a:rPr lang="es-EC" sz="1100" dirty="0" err="1">
                          <a:effectLst/>
                        </a:rPr>
                        <a:t>Trypanosoma</a:t>
                      </a:r>
                      <a:r>
                        <a:rPr lang="es-EC" sz="1100" dirty="0">
                          <a:effectLst/>
                        </a:rPr>
                        <a:t> </a:t>
                      </a:r>
                      <a:r>
                        <a:rPr lang="es-EC" sz="1100" dirty="0" err="1">
                          <a:effectLst/>
                        </a:rPr>
                        <a:t>vivax</a:t>
                      </a:r>
                      <a:r>
                        <a:rPr lang="es-EC" sz="1100" dirty="0">
                          <a:effectLst/>
                        </a:rPr>
                        <a:t> +</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933721133"/>
                  </a:ext>
                </a:extLst>
              </a:tr>
            </a:tbl>
          </a:graphicData>
        </a:graphic>
      </p:graphicFrame>
      <p:sp>
        <p:nvSpPr>
          <p:cNvPr id="9" name="Título 1"/>
          <p:cNvSpPr txBox="1">
            <a:spLocks/>
          </p:cNvSpPr>
          <p:nvPr/>
        </p:nvSpPr>
        <p:spPr>
          <a:xfrm>
            <a:off x="407368" y="549314"/>
            <a:ext cx="82296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1800" i="0" kern="0" dirty="0" smtClean="0">
                <a:solidFill>
                  <a:schemeClr val="tx1"/>
                </a:solidFill>
              </a:rPr>
              <a:t>Análisis del hematocrito en la provincia de Napo</a:t>
            </a:r>
            <a:endParaRPr lang="es-MX" sz="1800" i="0" kern="0" dirty="0">
              <a:solidFill>
                <a:schemeClr val="tx1"/>
              </a:solidFill>
            </a:endParaRPr>
          </a:p>
        </p:txBody>
      </p:sp>
    </p:spTree>
    <p:extLst>
      <p:ext uri="{BB962C8B-B14F-4D97-AF65-F5344CB8AC3E}">
        <p14:creationId xmlns:p14="http://schemas.microsoft.com/office/powerpoint/2010/main" val="663528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16080" y="0"/>
            <a:ext cx="8229600" cy="1143000"/>
          </a:xfrm>
        </p:spPr>
        <p:txBody>
          <a:bodyPr/>
          <a:lstStyle/>
          <a:p>
            <a:pPr algn="ctr"/>
            <a:r>
              <a:rPr lang="es-EC" dirty="0" smtClean="0">
                <a:solidFill>
                  <a:schemeClr val="tx1"/>
                </a:solidFill>
              </a:rPr>
              <a:t>Resultados</a:t>
            </a:r>
            <a:br>
              <a:rPr lang="es-EC" dirty="0" smtClean="0">
                <a:solidFill>
                  <a:schemeClr val="tx1"/>
                </a:solidFill>
              </a:rPr>
            </a:br>
            <a:endParaRPr lang="es-EC" dirty="0"/>
          </a:p>
        </p:txBody>
      </p:sp>
      <p:pic>
        <p:nvPicPr>
          <p:cNvPr id="6" name="Imagen 5"/>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19336" y="1052736"/>
            <a:ext cx="5832648" cy="4523035"/>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25417324"/>
              </p:ext>
            </p:extLst>
          </p:nvPr>
        </p:nvGraphicFramePr>
        <p:xfrm>
          <a:off x="6168008" y="1844824"/>
          <a:ext cx="5551526" cy="3252858"/>
        </p:xfrm>
        <a:graphic>
          <a:graphicData uri="http://schemas.openxmlformats.org/drawingml/2006/table">
            <a:tbl>
              <a:tblPr firstRow="1" firstCol="1" bandRow="1">
                <a:tableStyleId>{68D230F3-CF80-4859-8CE7-A43EE81993B5}</a:tableStyleId>
              </a:tblPr>
              <a:tblGrid>
                <a:gridCol w="972960">
                  <a:extLst>
                    <a:ext uri="{9D8B030D-6E8A-4147-A177-3AD203B41FA5}">
                      <a16:colId xmlns:a16="http://schemas.microsoft.com/office/drawing/2014/main" val="3704042637"/>
                    </a:ext>
                  </a:extLst>
                </a:gridCol>
                <a:gridCol w="1508149">
                  <a:extLst>
                    <a:ext uri="{9D8B030D-6E8A-4147-A177-3AD203B41FA5}">
                      <a16:colId xmlns:a16="http://schemas.microsoft.com/office/drawing/2014/main" val="556168004"/>
                    </a:ext>
                  </a:extLst>
                </a:gridCol>
                <a:gridCol w="953116">
                  <a:extLst>
                    <a:ext uri="{9D8B030D-6E8A-4147-A177-3AD203B41FA5}">
                      <a16:colId xmlns:a16="http://schemas.microsoft.com/office/drawing/2014/main" val="1635362081"/>
                    </a:ext>
                  </a:extLst>
                </a:gridCol>
                <a:gridCol w="2117301">
                  <a:extLst>
                    <a:ext uri="{9D8B030D-6E8A-4147-A177-3AD203B41FA5}">
                      <a16:colId xmlns:a16="http://schemas.microsoft.com/office/drawing/2014/main" val="2445369754"/>
                    </a:ext>
                  </a:extLst>
                </a:gridCol>
              </a:tblGrid>
              <a:tr h="232347">
                <a:tc>
                  <a:txBody>
                    <a:bodyPr/>
                    <a:lstStyle/>
                    <a:p>
                      <a:pPr indent="0" algn="ctr">
                        <a:lnSpc>
                          <a:spcPct val="107000"/>
                        </a:lnSpc>
                        <a:spcAft>
                          <a:spcPts val="0"/>
                        </a:spcAft>
                      </a:pPr>
                      <a:r>
                        <a:rPr lang="es-EC" sz="1100">
                          <a:effectLst/>
                        </a:rPr>
                        <a:t>COD. LAB.</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Temperatura (°C)</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Woo</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Frotis</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37999253"/>
                  </a:ext>
                </a:extLst>
              </a:tr>
              <a:tr h="232347">
                <a:tc>
                  <a:txBody>
                    <a:bodyPr/>
                    <a:lstStyle/>
                    <a:p>
                      <a:pPr indent="0" algn="ctr">
                        <a:lnSpc>
                          <a:spcPct val="107000"/>
                        </a:lnSpc>
                        <a:spcAft>
                          <a:spcPts val="0"/>
                        </a:spcAft>
                      </a:pPr>
                      <a:r>
                        <a:rPr lang="es-EC" sz="1100">
                          <a:effectLst/>
                        </a:rPr>
                        <a:t>2021-212</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39.5</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Negativo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Trypanosoma Vivax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236967077"/>
                  </a:ext>
                </a:extLst>
              </a:tr>
              <a:tr h="232347">
                <a:tc>
                  <a:txBody>
                    <a:bodyPr/>
                    <a:lstStyle/>
                    <a:p>
                      <a:pPr indent="0" algn="ctr">
                        <a:lnSpc>
                          <a:spcPct val="107000"/>
                        </a:lnSpc>
                        <a:spcAft>
                          <a:spcPts val="0"/>
                        </a:spcAft>
                      </a:pPr>
                      <a:r>
                        <a:rPr lang="es-EC" sz="1100">
                          <a:effectLst/>
                        </a:rPr>
                        <a:t>2021-213</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39.6</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Negativo</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Eosinofilia</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602196955"/>
                  </a:ext>
                </a:extLst>
              </a:tr>
              <a:tr h="232347">
                <a:tc>
                  <a:txBody>
                    <a:bodyPr/>
                    <a:lstStyle/>
                    <a:p>
                      <a:pPr indent="0" algn="ctr">
                        <a:lnSpc>
                          <a:spcPct val="107000"/>
                        </a:lnSpc>
                        <a:spcAft>
                          <a:spcPts val="0"/>
                        </a:spcAft>
                      </a:pPr>
                      <a:r>
                        <a:rPr lang="es-EC" sz="1100">
                          <a:effectLst/>
                        </a:rPr>
                        <a:t>2021-215</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dirty="0">
                          <a:effectLst/>
                        </a:rPr>
                        <a:t>40</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Positivo</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Eosinofilia, T. vivax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399338682"/>
                  </a:ext>
                </a:extLst>
              </a:tr>
              <a:tr h="232347">
                <a:tc>
                  <a:txBody>
                    <a:bodyPr/>
                    <a:lstStyle/>
                    <a:p>
                      <a:pPr indent="0" algn="ctr">
                        <a:lnSpc>
                          <a:spcPct val="107000"/>
                        </a:lnSpc>
                        <a:spcAft>
                          <a:spcPts val="0"/>
                        </a:spcAft>
                      </a:pPr>
                      <a:r>
                        <a:rPr lang="es-EC" sz="1100">
                          <a:effectLst/>
                        </a:rPr>
                        <a:t>2021-218</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39.8</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Negativo</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Anaplasma 1/10 000</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636432335"/>
                  </a:ext>
                </a:extLst>
              </a:tr>
              <a:tr h="232347">
                <a:tc>
                  <a:txBody>
                    <a:bodyPr/>
                    <a:lstStyle/>
                    <a:p>
                      <a:pPr indent="0" algn="ctr">
                        <a:lnSpc>
                          <a:spcPct val="107000"/>
                        </a:lnSpc>
                        <a:spcAft>
                          <a:spcPts val="0"/>
                        </a:spcAft>
                      </a:pPr>
                      <a:r>
                        <a:rPr lang="es-EC" sz="1100">
                          <a:effectLst/>
                        </a:rPr>
                        <a:t>2021-220</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40.4</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Negativo</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Anaplasma 1/10 000</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366417471"/>
                  </a:ext>
                </a:extLst>
              </a:tr>
              <a:tr h="232347">
                <a:tc>
                  <a:txBody>
                    <a:bodyPr/>
                    <a:lstStyle/>
                    <a:p>
                      <a:pPr indent="0" algn="ctr">
                        <a:lnSpc>
                          <a:spcPct val="107000"/>
                        </a:lnSpc>
                        <a:spcAft>
                          <a:spcPts val="0"/>
                        </a:spcAft>
                      </a:pPr>
                      <a:r>
                        <a:rPr lang="es-EC" sz="1100">
                          <a:effectLst/>
                        </a:rPr>
                        <a:t>2021-222</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39.8</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Positivo</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Eosinofilia, T. vivax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858758521"/>
                  </a:ext>
                </a:extLst>
              </a:tr>
              <a:tr h="232347">
                <a:tc>
                  <a:txBody>
                    <a:bodyPr/>
                    <a:lstStyle/>
                    <a:p>
                      <a:pPr indent="0" algn="ctr">
                        <a:lnSpc>
                          <a:spcPct val="107000"/>
                        </a:lnSpc>
                        <a:spcAft>
                          <a:spcPts val="0"/>
                        </a:spcAft>
                      </a:pPr>
                      <a:r>
                        <a:rPr lang="es-EC" sz="1100">
                          <a:effectLst/>
                        </a:rPr>
                        <a:t>2021-223</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40.6</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Negativo</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nSpc>
                          <a:spcPct val="107000"/>
                        </a:lnSpc>
                      </a:pPr>
                      <a:endParaRPr lang="es-MX" sz="1100" dirty="0">
                        <a:effectLst/>
                        <a:latin typeface="Calibri" panose="020F0502020204030204" pitchFamily="34" charset="0"/>
                      </a:endParaRPr>
                    </a:p>
                  </a:txBody>
                  <a:tcPr marL="0" marR="0" marT="0" marB="0" anchor="ctr"/>
                </a:tc>
                <a:extLst>
                  <a:ext uri="{0D108BD9-81ED-4DB2-BD59-A6C34878D82A}">
                    <a16:rowId xmlns:a16="http://schemas.microsoft.com/office/drawing/2014/main" val="3854185455"/>
                  </a:ext>
                </a:extLst>
              </a:tr>
              <a:tr h="232347">
                <a:tc>
                  <a:txBody>
                    <a:bodyPr/>
                    <a:lstStyle/>
                    <a:p>
                      <a:pPr indent="0" algn="ctr">
                        <a:lnSpc>
                          <a:spcPct val="107000"/>
                        </a:lnSpc>
                        <a:spcAft>
                          <a:spcPts val="0"/>
                        </a:spcAft>
                      </a:pPr>
                      <a:r>
                        <a:rPr lang="es-EC" sz="1100">
                          <a:effectLst/>
                        </a:rPr>
                        <a:t>2021-225</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39.6</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Positivo</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Trypanosoma Vivax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133388918"/>
                  </a:ext>
                </a:extLst>
              </a:tr>
              <a:tr h="232347">
                <a:tc>
                  <a:txBody>
                    <a:bodyPr/>
                    <a:lstStyle/>
                    <a:p>
                      <a:pPr indent="0" algn="ctr">
                        <a:lnSpc>
                          <a:spcPct val="107000"/>
                        </a:lnSpc>
                        <a:spcAft>
                          <a:spcPts val="0"/>
                        </a:spcAft>
                      </a:pPr>
                      <a:r>
                        <a:rPr lang="es-EC" sz="1100">
                          <a:effectLst/>
                        </a:rPr>
                        <a:t>2021-239</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39.9</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Positivo</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Trypanosoma vivax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605990446"/>
                  </a:ext>
                </a:extLst>
              </a:tr>
              <a:tr h="232347">
                <a:tc>
                  <a:txBody>
                    <a:bodyPr/>
                    <a:lstStyle/>
                    <a:p>
                      <a:pPr indent="0" algn="ctr">
                        <a:lnSpc>
                          <a:spcPct val="107000"/>
                        </a:lnSpc>
                        <a:spcAft>
                          <a:spcPts val="0"/>
                        </a:spcAft>
                      </a:pPr>
                      <a:r>
                        <a:rPr lang="es-EC" sz="1100">
                          <a:effectLst/>
                        </a:rPr>
                        <a:t>2021-241</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40</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Negativo</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nSpc>
                          <a:spcPct val="107000"/>
                        </a:lnSpc>
                      </a:pPr>
                      <a:endParaRPr lang="es-MX" sz="1100">
                        <a:effectLst/>
                        <a:latin typeface="Calibri" panose="020F0502020204030204" pitchFamily="34" charset="0"/>
                      </a:endParaRPr>
                    </a:p>
                  </a:txBody>
                  <a:tcPr marL="0" marR="0" marT="0" marB="0" anchor="ctr"/>
                </a:tc>
                <a:extLst>
                  <a:ext uri="{0D108BD9-81ED-4DB2-BD59-A6C34878D82A}">
                    <a16:rowId xmlns:a16="http://schemas.microsoft.com/office/drawing/2014/main" val="4273402140"/>
                  </a:ext>
                </a:extLst>
              </a:tr>
              <a:tr h="232347">
                <a:tc>
                  <a:txBody>
                    <a:bodyPr/>
                    <a:lstStyle/>
                    <a:p>
                      <a:pPr indent="0" algn="ctr">
                        <a:lnSpc>
                          <a:spcPct val="107000"/>
                        </a:lnSpc>
                        <a:spcAft>
                          <a:spcPts val="0"/>
                        </a:spcAft>
                      </a:pPr>
                      <a:r>
                        <a:rPr lang="es-EC" sz="1100">
                          <a:effectLst/>
                        </a:rPr>
                        <a:t>2021-245</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39.5</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Negativo</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Eosinofilia</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152454697"/>
                  </a:ext>
                </a:extLst>
              </a:tr>
              <a:tr h="232347">
                <a:tc>
                  <a:txBody>
                    <a:bodyPr/>
                    <a:lstStyle/>
                    <a:p>
                      <a:pPr indent="0" algn="ctr">
                        <a:lnSpc>
                          <a:spcPct val="107000"/>
                        </a:lnSpc>
                        <a:spcAft>
                          <a:spcPts val="0"/>
                        </a:spcAft>
                      </a:pPr>
                      <a:r>
                        <a:rPr lang="es-EC" sz="1100">
                          <a:effectLst/>
                        </a:rPr>
                        <a:t>2021-250</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39.8</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Negativo</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Eosinofilia</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242002563"/>
                  </a:ext>
                </a:extLst>
              </a:tr>
              <a:tr h="232347">
                <a:tc>
                  <a:txBody>
                    <a:bodyPr/>
                    <a:lstStyle/>
                    <a:p>
                      <a:pPr indent="0" algn="ctr">
                        <a:lnSpc>
                          <a:spcPct val="107000"/>
                        </a:lnSpc>
                        <a:spcAft>
                          <a:spcPts val="0"/>
                        </a:spcAft>
                      </a:pPr>
                      <a:r>
                        <a:rPr lang="es-EC" sz="1100">
                          <a:effectLst/>
                        </a:rPr>
                        <a:t>2021-253</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39.6</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a:effectLst/>
                        </a:rPr>
                        <a:t>Negativo</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indent="0" algn="ctr">
                        <a:lnSpc>
                          <a:spcPct val="107000"/>
                        </a:lnSpc>
                        <a:spcAft>
                          <a:spcPts val="0"/>
                        </a:spcAft>
                      </a:pPr>
                      <a:r>
                        <a:rPr lang="es-EC" sz="1100" dirty="0" err="1">
                          <a:effectLst/>
                        </a:rPr>
                        <a:t>Anaplasma</a:t>
                      </a:r>
                      <a:r>
                        <a:rPr lang="es-EC" sz="1100" dirty="0">
                          <a:effectLst/>
                        </a:rPr>
                        <a:t> 1/1 000</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360048610"/>
                  </a:ext>
                </a:extLst>
              </a:tr>
            </a:tbl>
          </a:graphicData>
        </a:graphic>
      </p:graphicFrame>
      <p:sp>
        <p:nvSpPr>
          <p:cNvPr id="5" name="Título 1"/>
          <p:cNvSpPr txBox="1">
            <a:spLocks/>
          </p:cNvSpPr>
          <p:nvPr/>
        </p:nvSpPr>
        <p:spPr>
          <a:xfrm>
            <a:off x="407368" y="549314"/>
            <a:ext cx="82296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1800" i="0" kern="0" dirty="0" smtClean="0">
                <a:solidFill>
                  <a:schemeClr val="tx1"/>
                </a:solidFill>
              </a:rPr>
              <a:t>Análisis de la temperatura en la provincia de Napo</a:t>
            </a:r>
            <a:endParaRPr lang="es-MX" sz="1800" i="0" kern="0" dirty="0">
              <a:solidFill>
                <a:schemeClr val="tx1"/>
              </a:solidFill>
            </a:endParaRPr>
          </a:p>
        </p:txBody>
      </p:sp>
    </p:spTree>
    <p:extLst>
      <p:ext uri="{BB962C8B-B14F-4D97-AF65-F5344CB8AC3E}">
        <p14:creationId xmlns:p14="http://schemas.microsoft.com/office/powerpoint/2010/main" val="1498893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276093612"/>
              </p:ext>
            </p:extLst>
          </p:nvPr>
        </p:nvGraphicFramePr>
        <p:xfrm>
          <a:off x="551384" y="764704"/>
          <a:ext cx="7560840" cy="5534075"/>
        </p:xfrm>
        <a:graphic>
          <a:graphicData uri="http://schemas.openxmlformats.org/drawingml/2006/chart">
            <c:chart xmlns:c="http://schemas.openxmlformats.org/drawingml/2006/chart" xmlns:r="http://schemas.openxmlformats.org/officeDocument/2006/relationships" r:id="rId2"/>
          </a:graphicData>
        </a:graphic>
      </p:graphicFrame>
      <p:sp>
        <p:nvSpPr>
          <p:cNvPr id="7" name="Título 2"/>
          <p:cNvSpPr>
            <a:spLocks noGrp="1"/>
          </p:cNvSpPr>
          <p:nvPr>
            <p:ph type="title"/>
          </p:nvPr>
        </p:nvSpPr>
        <p:spPr>
          <a:xfrm>
            <a:off x="6369000" y="-4743"/>
            <a:ext cx="8229600" cy="1143000"/>
          </a:xfrm>
        </p:spPr>
        <p:txBody>
          <a:bodyPr/>
          <a:lstStyle/>
          <a:p>
            <a:pPr algn="ctr"/>
            <a:r>
              <a:rPr lang="es-EC" dirty="0" smtClean="0">
                <a:solidFill>
                  <a:schemeClr val="tx1"/>
                </a:solidFill>
              </a:rPr>
              <a:t>Resultados</a:t>
            </a:r>
            <a:br>
              <a:rPr lang="es-EC" dirty="0" smtClean="0">
                <a:solidFill>
                  <a:schemeClr val="tx1"/>
                </a:solidFill>
              </a:rPr>
            </a:br>
            <a:endParaRPr lang="es-EC" dirty="0"/>
          </a:p>
        </p:txBody>
      </p:sp>
      <p:graphicFrame>
        <p:nvGraphicFramePr>
          <p:cNvPr id="8" name="Tabla 7"/>
          <p:cNvGraphicFramePr>
            <a:graphicFrameLocks noGrp="1"/>
          </p:cNvGraphicFramePr>
          <p:nvPr>
            <p:extLst>
              <p:ext uri="{D42A27DB-BD31-4B8C-83A1-F6EECF244321}">
                <p14:modId xmlns:p14="http://schemas.microsoft.com/office/powerpoint/2010/main" val="1667246328"/>
              </p:ext>
            </p:extLst>
          </p:nvPr>
        </p:nvGraphicFramePr>
        <p:xfrm>
          <a:off x="8328248" y="1988840"/>
          <a:ext cx="3378200" cy="1233264"/>
        </p:xfrm>
        <a:graphic>
          <a:graphicData uri="http://schemas.openxmlformats.org/drawingml/2006/table">
            <a:tbl>
              <a:tblPr>
                <a:tableStyleId>{68D230F3-CF80-4859-8CE7-A43EE81993B5}</a:tableStyleId>
              </a:tblPr>
              <a:tblGrid>
                <a:gridCol w="762000">
                  <a:extLst>
                    <a:ext uri="{9D8B030D-6E8A-4147-A177-3AD203B41FA5}">
                      <a16:colId xmlns:a16="http://schemas.microsoft.com/office/drawing/2014/main" val="1808415726"/>
                    </a:ext>
                  </a:extLst>
                </a:gridCol>
                <a:gridCol w="762000">
                  <a:extLst>
                    <a:ext uri="{9D8B030D-6E8A-4147-A177-3AD203B41FA5}">
                      <a16:colId xmlns:a16="http://schemas.microsoft.com/office/drawing/2014/main" val="1328422848"/>
                    </a:ext>
                  </a:extLst>
                </a:gridCol>
                <a:gridCol w="1092200">
                  <a:extLst>
                    <a:ext uri="{9D8B030D-6E8A-4147-A177-3AD203B41FA5}">
                      <a16:colId xmlns:a16="http://schemas.microsoft.com/office/drawing/2014/main" val="1574091753"/>
                    </a:ext>
                  </a:extLst>
                </a:gridCol>
                <a:gridCol w="762000">
                  <a:extLst>
                    <a:ext uri="{9D8B030D-6E8A-4147-A177-3AD203B41FA5}">
                      <a16:colId xmlns:a16="http://schemas.microsoft.com/office/drawing/2014/main" val="4134638553"/>
                    </a:ext>
                  </a:extLst>
                </a:gridCol>
              </a:tblGrid>
              <a:tr h="411088">
                <a:tc>
                  <a:txBody>
                    <a:bodyPr/>
                    <a:lstStyle/>
                    <a:p>
                      <a:pPr algn="ctr" fontAlgn="b"/>
                      <a:r>
                        <a:rPr lang="es-MX" sz="1200" u="none" strike="noStrike" dirty="0">
                          <a:effectLst/>
                        </a:rPr>
                        <a:t>Provincia</a:t>
                      </a:r>
                      <a:endParaRPr lang="es-MX" sz="1200" b="1" i="0" u="none" strike="noStrike" dirty="0">
                        <a:solidFill>
                          <a:srgbClr val="000000"/>
                        </a:solidFill>
                        <a:effectLst/>
                        <a:latin typeface="Arial" panose="020B0604020202020204" pitchFamily="34" charset="0"/>
                      </a:endParaRPr>
                    </a:p>
                  </a:txBody>
                  <a:tcPr marL="9525" marR="9525" marT="9525" marB="0" anchor="ctr">
                    <a:lnB w="12700" cap="flat" cmpd="sng" algn="ctr">
                      <a:solidFill>
                        <a:schemeClr val="accent2"/>
                      </a:solidFill>
                      <a:prstDash val="solid"/>
                      <a:round/>
                      <a:headEnd type="none" w="med" len="med"/>
                      <a:tailEnd type="none" w="med" len="med"/>
                    </a:lnB>
                    <a:noFill/>
                  </a:tcPr>
                </a:tc>
                <a:tc>
                  <a:txBody>
                    <a:bodyPr/>
                    <a:lstStyle/>
                    <a:p>
                      <a:pPr algn="ctr" fontAlgn="b"/>
                      <a:r>
                        <a:rPr lang="es-MX" sz="1200" u="none" strike="noStrike" dirty="0">
                          <a:effectLst/>
                        </a:rPr>
                        <a:t>Woo</a:t>
                      </a:r>
                      <a:endParaRPr lang="es-MX" sz="1200" b="1" i="0" u="none" strike="noStrike" dirty="0">
                        <a:solidFill>
                          <a:srgbClr val="000000"/>
                        </a:solidFill>
                        <a:effectLst/>
                        <a:latin typeface="Arial" panose="020B0604020202020204" pitchFamily="34" charset="0"/>
                      </a:endParaRPr>
                    </a:p>
                  </a:txBody>
                  <a:tcPr marL="9525" marR="9525" marT="9525" marB="0" anchor="ctr">
                    <a:lnB w="12700" cap="flat" cmpd="sng" algn="ctr">
                      <a:solidFill>
                        <a:schemeClr val="accent2"/>
                      </a:solidFill>
                      <a:prstDash val="solid"/>
                      <a:round/>
                      <a:headEnd type="none" w="med" len="med"/>
                      <a:tailEnd type="none" w="med" len="med"/>
                    </a:lnB>
                    <a:noFill/>
                  </a:tcPr>
                </a:tc>
                <a:tc>
                  <a:txBody>
                    <a:bodyPr/>
                    <a:lstStyle/>
                    <a:p>
                      <a:pPr algn="ctr" fontAlgn="b"/>
                      <a:r>
                        <a:rPr lang="es-MX" sz="1200" u="none" strike="noStrike" dirty="0">
                          <a:effectLst/>
                        </a:rPr>
                        <a:t>Frotis </a:t>
                      </a:r>
                      <a:r>
                        <a:rPr lang="es-MX" sz="1200" u="none" strike="noStrike" dirty="0" smtClean="0">
                          <a:effectLst/>
                        </a:rPr>
                        <a:t>sanguíneo</a:t>
                      </a:r>
                      <a:endParaRPr lang="es-MX" sz="1200" b="1" i="0" u="none" strike="noStrike" dirty="0">
                        <a:solidFill>
                          <a:srgbClr val="000000"/>
                        </a:solidFill>
                        <a:effectLst/>
                        <a:latin typeface="Arial" panose="020B0604020202020204" pitchFamily="34" charset="0"/>
                      </a:endParaRPr>
                    </a:p>
                  </a:txBody>
                  <a:tcPr marL="9525" marR="9525" marT="9525" marB="0" anchor="ctr">
                    <a:lnB w="12700" cap="flat" cmpd="sng" algn="ctr">
                      <a:solidFill>
                        <a:schemeClr val="accent2"/>
                      </a:solidFill>
                      <a:prstDash val="solid"/>
                      <a:round/>
                      <a:headEnd type="none" w="med" len="med"/>
                      <a:tailEnd type="none" w="med" len="med"/>
                    </a:lnB>
                    <a:noFill/>
                  </a:tcPr>
                </a:tc>
                <a:tc>
                  <a:txBody>
                    <a:bodyPr/>
                    <a:lstStyle/>
                    <a:p>
                      <a:pPr algn="ctr" fontAlgn="b"/>
                      <a:r>
                        <a:rPr lang="es-MX" sz="1200" u="none" strike="noStrike" dirty="0" err="1">
                          <a:effectLst/>
                        </a:rPr>
                        <a:t>PCR</a:t>
                      </a:r>
                      <a:endParaRPr lang="es-MX" sz="1200" b="1" i="0" u="none" strike="noStrike" dirty="0">
                        <a:solidFill>
                          <a:srgbClr val="000000"/>
                        </a:solidFill>
                        <a:effectLst/>
                        <a:latin typeface="Arial" panose="020B0604020202020204" pitchFamily="34" charset="0"/>
                      </a:endParaRPr>
                    </a:p>
                  </a:txBody>
                  <a:tcPr marL="9525" marR="9525" marT="9525" marB="0" anchor="ctr">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761368003"/>
                  </a:ext>
                </a:extLst>
              </a:tr>
              <a:tr h="411088">
                <a:tc rowSpan="2">
                  <a:txBody>
                    <a:bodyPr/>
                    <a:lstStyle/>
                    <a:p>
                      <a:pPr algn="ctr" fontAlgn="b"/>
                      <a:r>
                        <a:rPr lang="es-MX" sz="1200" u="none" strike="noStrike" dirty="0">
                          <a:effectLst/>
                        </a:rPr>
                        <a:t>Napo</a:t>
                      </a:r>
                      <a:endParaRPr lang="es-MX" sz="1200" b="0" i="0" u="none" strike="noStrike" dirty="0">
                        <a:solidFill>
                          <a:srgbClr val="000000"/>
                        </a:solidFill>
                        <a:effectLst/>
                        <a:latin typeface="Arial" panose="020B0604020202020204" pitchFamily="34" charset="0"/>
                      </a:endParaRPr>
                    </a:p>
                  </a:txBody>
                  <a:tcPr marL="9525" marR="9525" marT="9525"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b"/>
                      <a:r>
                        <a:rPr lang="es-MX" sz="1200" u="none" strike="noStrike" dirty="0">
                          <a:effectLst/>
                        </a:rPr>
                        <a:t>52.94%</a:t>
                      </a:r>
                      <a:endParaRPr lang="es-MX" sz="1200" b="0" i="0" u="none" strike="noStrike" dirty="0">
                        <a:solidFill>
                          <a:srgbClr val="000000"/>
                        </a:solidFill>
                        <a:effectLst/>
                        <a:latin typeface="Arial" panose="020B0604020202020204" pitchFamily="34" charset="0"/>
                      </a:endParaRPr>
                    </a:p>
                  </a:txBody>
                  <a:tcPr marL="9525" marR="9525" marT="9525" marB="0" anchor="ctr">
                    <a:lnT w="12700" cap="flat" cmpd="sng" algn="ctr">
                      <a:solidFill>
                        <a:schemeClr val="accent2"/>
                      </a:solidFill>
                      <a:prstDash val="solid"/>
                      <a:round/>
                      <a:headEnd type="none" w="med" len="med"/>
                      <a:tailEnd type="none" w="med" len="med"/>
                    </a:lnT>
                    <a:noFill/>
                  </a:tcPr>
                </a:tc>
                <a:tc>
                  <a:txBody>
                    <a:bodyPr/>
                    <a:lstStyle/>
                    <a:p>
                      <a:pPr algn="ctr" fontAlgn="b"/>
                      <a:r>
                        <a:rPr lang="es-MX" sz="1200" u="none" strike="noStrike" dirty="0">
                          <a:effectLst/>
                        </a:rPr>
                        <a:t>47.06%</a:t>
                      </a:r>
                      <a:endParaRPr lang="es-MX" sz="1200" b="0" i="0" u="none" strike="noStrike" dirty="0">
                        <a:solidFill>
                          <a:srgbClr val="000000"/>
                        </a:solidFill>
                        <a:effectLst/>
                        <a:latin typeface="Arial" panose="020B0604020202020204" pitchFamily="34" charset="0"/>
                      </a:endParaRPr>
                    </a:p>
                  </a:txBody>
                  <a:tcPr marL="9525" marR="9525" marT="9525" marB="0" anchor="ctr">
                    <a:lnT w="12700" cap="flat" cmpd="sng" algn="ctr">
                      <a:solidFill>
                        <a:schemeClr val="accent2"/>
                      </a:solidFill>
                      <a:prstDash val="solid"/>
                      <a:round/>
                      <a:headEnd type="none" w="med" len="med"/>
                      <a:tailEnd type="none" w="med" len="med"/>
                    </a:lnT>
                    <a:noFill/>
                  </a:tcPr>
                </a:tc>
                <a:tc>
                  <a:txBody>
                    <a:bodyPr/>
                    <a:lstStyle/>
                    <a:p>
                      <a:pPr algn="ctr" fontAlgn="b"/>
                      <a:r>
                        <a:rPr lang="es-MX" sz="1200" u="none" strike="noStrike" dirty="0">
                          <a:effectLst/>
                        </a:rPr>
                        <a:t>100.00%</a:t>
                      </a:r>
                      <a:endParaRPr lang="es-MX" sz="1200" b="0" i="0" u="none" strike="noStrike" dirty="0">
                        <a:solidFill>
                          <a:srgbClr val="000000"/>
                        </a:solidFill>
                        <a:effectLst/>
                        <a:latin typeface="Arial" panose="020B0604020202020204" pitchFamily="34" charset="0"/>
                      </a:endParaRPr>
                    </a:p>
                  </a:txBody>
                  <a:tcPr marL="9525" marR="9525" marT="9525" marB="0" anchor="ctr">
                    <a:lnT w="1270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938759342"/>
                  </a:ext>
                </a:extLst>
              </a:tr>
              <a:tr h="411088">
                <a:tc vMerge="1">
                  <a:txBody>
                    <a:bodyPr/>
                    <a:lstStyle/>
                    <a:p>
                      <a:pPr algn="l" fontAlgn="b"/>
                      <a:endParaRPr lang="es-MX" sz="1000" b="0" i="0" u="none" strike="noStrike" dirty="0">
                        <a:solidFill>
                          <a:srgbClr val="000000"/>
                        </a:solidFill>
                        <a:effectLst/>
                        <a:latin typeface="Arial" panose="020B0604020202020204" pitchFamily="34" charset="0"/>
                      </a:endParaRPr>
                    </a:p>
                  </a:txBody>
                  <a:tcPr marL="9525" marR="9525" marT="9525" marB="0" anchor="b"/>
                </a:tc>
                <a:tc gridSpan="3">
                  <a:txBody>
                    <a:bodyPr/>
                    <a:lstStyle/>
                    <a:p>
                      <a:pPr algn="ctr" fontAlgn="b"/>
                      <a:r>
                        <a:rPr lang="es-MX" sz="1200" u="none" strike="noStrike" dirty="0">
                          <a:effectLst/>
                        </a:rPr>
                        <a:t>41.17%</a:t>
                      </a:r>
                      <a:endParaRPr lang="es-MX" sz="1200" b="0" i="0" u="none" strike="noStrike" dirty="0">
                        <a:solidFill>
                          <a:srgbClr val="000000"/>
                        </a:solidFill>
                        <a:effectLst/>
                        <a:latin typeface="Arial" panose="020B0604020202020204" pitchFamily="34" charset="0"/>
                      </a:endParaRPr>
                    </a:p>
                  </a:txBody>
                  <a:tcPr marL="9525" marR="9525" marT="9525" marB="0" anchor="ctr">
                    <a:lnB w="12700" cap="flat" cmpd="sng" algn="ctr">
                      <a:solidFill>
                        <a:schemeClr val="accent2"/>
                      </a:solidFill>
                      <a:prstDash val="solid"/>
                      <a:round/>
                      <a:headEnd type="none" w="med" len="med"/>
                      <a:tailEnd type="none" w="med" len="med"/>
                    </a:lnB>
                    <a:noFill/>
                  </a:tcPr>
                </a:tc>
                <a:tc hMerge="1">
                  <a:txBody>
                    <a:bodyPr/>
                    <a:lstStyle/>
                    <a:p>
                      <a:pPr algn="r" fontAlgn="b"/>
                      <a:endParaRPr lang="es-MX" sz="1000" b="0" i="0" u="none" strike="noStrike">
                        <a:solidFill>
                          <a:srgbClr val="000000"/>
                        </a:solidFill>
                        <a:effectLst/>
                        <a:latin typeface="Arial" panose="020B0604020202020204" pitchFamily="34" charset="0"/>
                      </a:endParaRPr>
                    </a:p>
                  </a:txBody>
                  <a:tcPr marL="9525" marR="9525" marT="9525" marB="0" anchor="b"/>
                </a:tc>
                <a:tc hMerge="1">
                  <a:txBody>
                    <a:bodyPr/>
                    <a:lstStyle/>
                    <a:p>
                      <a:pPr algn="l" fontAlgn="b"/>
                      <a:endParaRPr lang="es-MX"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080805696"/>
                  </a:ext>
                </a:extLst>
              </a:tr>
            </a:tbl>
          </a:graphicData>
        </a:graphic>
      </p:graphicFrame>
      <p:sp>
        <p:nvSpPr>
          <p:cNvPr id="5" name="Título 1"/>
          <p:cNvSpPr txBox="1">
            <a:spLocks/>
          </p:cNvSpPr>
          <p:nvPr/>
        </p:nvSpPr>
        <p:spPr>
          <a:xfrm>
            <a:off x="479376" y="193204"/>
            <a:ext cx="82296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1800" i="0" kern="0" dirty="0" smtClean="0">
                <a:solidFill>
                  <a:schemeClr val="tx1"/>
                </a:solidFill>
              </a:rPr>
              <a:t>Comparación de técnicas de diagnostico </a:t>
            </a:r>
            <a:endParaRPr lang="es-MX" sz="1800" i="0" kern="0" dirty="0">
              <a:solidFill>
                <a:schemeClr val="tx1"/>
              </a:solidFill>
            </a:endParaRPr>
          </a:p>
        </p:txBody>
      </p:sp>
    </p:spTree>
    <p:extLst>
      <p:ext uri="{BB962C8B-B14F-4D97-AF65-F5344CB8AC3E}">
        <p14:creationId xmlns:p14="http://schemas.microsoft.com/office/powerpoint/2010/main" val="1636775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9984432" y="4797152"/>
            <a:ext cx="1584176" cy="646331"/>
          </a:xfrm>
          <a:prstGeom prst="rect">
            <a:avLst/>
          </a:prstGeom>
          <a:noFill/>
        </p:spPr>
        <p:txBody>
          <a:bodyPr wrap="square" rtlCol="0">
            <a:spAutoFit/>
          </a:bodyPr>
          <a:lstStyle/>
          <a:p>
            <a:r>
              <a:rPr lang="es-MX" i="1" dirty="0" err="1"/>
              <a:t>Trypanosoma</a:t>
            </a:r>
            <a:r>
              <a:rPr lang="es-MX" i="1" dirty="0"/>
              <a:t> </a:t>
            </a:r>
            <a:r>
              <a:rPr lang="es-MX" i="1" dirty="0" err="1"/>
              <a:t>vivax</a:t>
            </a:r>
            <a:endParaRPr lang="es-MX" i="1" dirty="0"/>
          </a:p>
        </p:txBody>
      </p:sp>
      <p:sp>
        <p:nvSpPr>
          <p:cNvPr id="8" name="Título 2"/>
          <p:cNvSpPr>
            <a:spLocks noGrp="1"/>
          </p:cNvSpPr>
          <p:nvPr>
            <p:ph type="title"/>
          </p:nvPr>
        </p:nvSpPr>
        <p:spPr>
          <a:xfrm>
            <a:off x="6458075" y="43543"/>
            <a:ext cx="8229600" cy="1143000"/>
          </a:xfrm>
        </p:spPr>
        <p:txBody>
          <a:bodyPr/>
          <a:lstStyle/>
          <a:p>
            <a:pPr algn="ctr"/>
            <a:r>
              <a:rPr lang="es-EC" dirty="0" smtClean="0">
                <a:solidFill>
                  <a:schemeClr val="tx1"/>
                </a:solidFill>
              </a:rPr>
              <a:t>Resultados</a:t>
            </a:r>
            <a:br>
              <a:rPr lang="es-EC" dirty="0" smtClean="0">
                <a:solidFill>
                  <a:schemeClr val="tx1"/>
                </a:solidFill>
              </a:rPr>
            </a:br>
            <a:endParaRPr lang="es-EC" dirty="0"/>
          </a:p>
        </p:txBody>
      </p:sp>
      <p:cxnSp>
        <p:nvCxnSpPr>
          <p:cNvPr id="12" name="Conector recto de flecha 11"/>
          <p:cNvCxnSpPr/>
          <p:nvPr/>
        </p:nvCxnSpPr>
        <p:spPr>
          <a:xfrm>
            <a:off x="10920536" y="4293096"/>
            <a:ext cx="0" cy="39043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aphicFrame>
        <p:nvGraphicFramePr>
          <p:cNvPr id="14" name="Tabla 13"/>
          <p:cNvGraphicFramePr>
            <a:graphicFrameLocks noGrp="1"/>
          </p:cNvGraphicFramePr>
          <p:nvPr>
            <p:extLst>
              <p:ext uri="{D42A27DB-BD31-4B8C-83A1-F6EECF244321}">
                <p14:modId xmlns:p14="http://schemas.microsoft.com/office/powerpoint/2010/main" val="2044827409"/>
              </p:ext>
            </p:extLst>
          </p:nvPr>
        </p:nvGraphicFramePr>
        <p:xfrm>
          <a:off x="9073086" y="1172091"/>
          <a:ext cx="2999578" cy="3012243"/>
        </p:xfrm>
        <a:graphic>
          <a:graphicData uri="http://schemas.openxmlformats.org/drawingml/2006/table">
            <a:tbl>
              <a:tblPr firstRow="1" bandRow="1">
                <a:tableStyleId>{3B4B98B0-60AC-42C2-AFA5-B58CD77FA1E5}</a:tableStyleId>
              </a:tblPr>
              <a:tblGrid>
                <a:gridCol w="1229559">
                  <a:extLst>
                    <a:ext uri="{9D8B030D-6E8A-4147-A177-3AD203B41FA5}">
                      <a16:colId xmlns:a16="http://schemas.microsoft.com/office/drawing/2014/main" val="1174180476"/>
                    </a:ext>
                  </a:extLst>
                </a:gridCol>
                <a:gridCol w="1158179">
                  <a:extLst>
                    <a:ext uri="{9D8B030D-6E8A-4147-A177-3AD203B41FA5}">
                      <a16:colId xmlns:a16="http://schemas.microsoft.com/office/drawing/2014/main" val="4220245744"/>
                    </a:ext>
                  </a:extLst>
                </a:gridCol>
                <a:gridCol w="611840">
                  <a:extLst>
                    <a:ext uri="{9D8B030D-6E8A-4147-A177-3AD203B41FA5}">
                      <a16:colId xmlns:a16="http://schemas.microsoft.com/office/drawing/2014/main" val="3296545693"/>
                    </a:ext>
                  </a:extLst>
                </a:gridCol>
              </a:tblGrid>
              <a:tr h="506535">
                <a:tc>
                  <a:txBody>
                    <a:bodyPr/>
                    <a:lstStyle/>
                    <a:p>
                      <a:pPr algn="ctr" rtl="0" fontAlgn="ctr"/>
                      <a:r>
                        <a:rPr lang="es-MX" sz="1400" u="none" strike="noStrike" dirty="0">
                          <a:effectLst/>
                        </a:rPr>
                        <a:t>Provincias</a:t>
                      </a:r>
                      <a:endParaRPr lang="es-MX"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s-MX" sz="1400" u="none" strike="noStrike" dirty="0" smtClean="0">
                          <a:effectLst/>
                        </a:rPr>
                        <a:t>Prevalecía del muestreo</a:t>
                      </a:r>
                      <a:r>
                        <a:rPr lang="es-MX" sz="1400" u="none" strike="noStrike" baseline="0" dirty="0" smtClean="0">
                          <a:effectLst/>
                        </a:rPr>
                        <a:t> </a:t>
                      </a:r>
                      <a:r>
                        <a:rPr lang="es-MX" sz="1400" u="none" strike="noStrike" dirty="0" smtClean="0">
                          <a:effectLst/>
                        </a:rPr>
                        <a:t> </a:t>
                      </a:r>
                      <a:endParaRPr lang="es-MX"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s-MX" sz="1400" u="none" strike="noStrike" dirty="0">
                          <a:effectLst/>
                        </a:rPr>
                        <a:t>Total</a:t>
                      </a:r>
                      <a:endParaRPr lang="es-MX" sz="14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252455272"/>
                  </a:ext>
                </a:extLst>
              </a:tr>
              <a:tr h="718010">
                <a:tc>
                  <a:txBody>
                    <a:bodyPr/>
                    <a:lstStyle/>
                    <a:p>
                      <a:pPr algn="ctr" rtl="0" fontAlgn="ctr"/>
                      <a:r>
                        <a:rPr lang="es-MX" sz="1400" u="none" strike="noStrike">
                          <a:effectLst/>
                        </a:rPr>
                        <a:t>Santo Domingo</a:t>
                      </a:r>
                      <a:endParaRPr lang="es-MX"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s-MX" sz="1400" u="none" strike="noStrike" dirty="0" smtClean="0">
                          <a:effectLst/>
                        </a:rPr>
                        <a:t>0%</a:t>
                      </a:r>
                      <a:endParaRPr lang="es-MX"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s-MX" sz="1400" u="none" strike="noStrike">
                          <a:effectLst/>
                        </a:rPr>
                        <a:t>135</a:t>
                      </a:r>
                      <a:endParaRPr lang="es-MX" sz="14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98139257"/>
                  </a:ext>
                </a:extLst>
              </a:tr>
              <a:tr h="718010">
                <a:tc>
                  <a:txBody>
                    <a:bodyPr/>
                    <a:lstStyle/>
                    <a:p>
                      <a:pPr algn="ctr" rtl="0" fontAlgn="ctr"/>
                      <a:r>
                        <a:rPr lang="es-MX" sz="1400" u="none" strike="noStrike">
                          <a:effectLst/>
                        </a:rPr>
                        <a:t>Esmeraldas</a:t>
                      </a:r>
                      <a:endParaRPr lang="es-MX"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s-MX" sz="1400" u="none" strike="noStrike" dirty="0" smtClean="0">
                          <a:effectLst/>
                        </a:rPr>
                        <a:t>0%</a:t>
                      </a:r>
                      <a:endParaRPr lang="es-MX"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s-MX" sz="1400" u="none" strike="noStrike">
                          <a:effectLst/>
                        </a:rPr>
                        <a:t>26</a:t>
                      </a:r>
                      <a:endParaRPr lang="es-MX" sz="14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462664289"/>
                  </a:ext>
                </a:extLst>
              </a:tr>
              <a:tr h="1069688">
                <a:tc>
                  <a:txBody>
                    <a:bodyPr/>
                    <a:lstStyle/>
                    <a:p>
                      <a:pPr algn="ctr" rtl="0" fontAlgn="ctr"/>
                      <a:r>
                        <a:rPr lang="es-MX" sz="1400" u="none" strike="noStrike">
                          <a:effectLst/>
                        </a:rPr>
                        <a:t>Napo </a:t>
                      </a:r>
                      <a:endParaRPr lang="es-MX"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s-MX" sz="1400" u="none" strike="noStrike" dirty="0" smtClean="0">
                          <a:effectLst/>
                        </a:rPr>
                        <a:t>36.96%</a:t>
                      </a:r>
                      <a:endParaRPr lang="es-MX"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s-MX" sz="1400" u="none" strike="noStrike" dirty="0">
                          <a:effectLst/>
                        </a:rPr>
                        <a:t>46</a:t>
                      </a:r>
                      <a:endParaRPr lang="es-MX"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377250069"/>
                  </a:ext>
                </a:extLst>
              </a:tr>
            </a:tbl>
          </a:graphicData>
        </a:graphic>
      </p:graphicFrame>
      <p:graphicFrame>
        <p:nvGraphicFramePr>
          <p:cNvPr id="7" name="Gráfico 6"/>
          <p:cNvGraphicFramePr/>
          <p:nvPr>
            <p:extLst>
              <p:ext uri="{D42A27DB-BD31-4B8C-83A1-F6EECF244321}">
                <p14:modId xmlns:p14="http://schemas.microsoft.com/office/powerpoint/2010/main" val="3400461523"/>
              </p:ext>
            </p:extLst>
          </p:nvPr>
        </p:nvGraphicFramePr>
        <p:xfrm>
          <a:off x="551384" y="908720"/>
          <a:ext cx="8064896" cy="5180538"/>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335360" y="106800"/>
            <a:ext cx="2800767" cy="369332"/>
          </a:xfrm>
          <a:prstGeom prst="rect">
            <a:avLst/>
          </a:prstGeom>
        </p:spPr>
        <p:txBody>
          <a:bodyPr wrap="none">
            <a:spAutoFit/>
          </a:bodyPr>
          <a:lstStyle/>
          <a:p>
            <a:pPr algn="ctr" fontAlgn="ctr"/>
            <a:r>
              <a:rPr lang="es-MX" dirty="0"/>
              <a:t>Prevalecía del muestreo  </a:t>
            </a:r>
            <a:endParaRPr lang="es-MX"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3427128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7528" y="2895344"/>
            <a:ext cx="8229600" cy="1143000"/>
          </a:xfrm>
        </p:spPr>
        <p:txBody>
          <a:bodyPr/>
          <a:lstStyle/>
          <a:p>
            <a:pPr algn="ctr"/>
            <a:r>
              <a:rPr lang="es-MX" sz="4400" b="0" dirty="0">
                <a:ln w="0"/>
                <a:solidFill>
                  <a:schemeClr val="tx1"/>
                </a:solidFill>
                <a:effectLst>
                  <a:outerShdw blurRad="38100" dist="19050" dir="2700000" algn="tl" rotWithShape="0">
                    <a:schemeClr val="dk1">
                      <a:alpha val="40000"/>
                    </a:schemeClr>
                  </a:outerShdw>
                </a:effectLst>
              </a:rPr>
              <a:t>INTRODUCCIÓN </a:t>
            </a:r>
          </a:p>
        </p:txBody>
      </p:sp>
      <p:pic>
        <p:nvPicPr>
          <p:cNvPr id="3" name="Imagen 2"/>
          <p:cNvPicPr>
            <a:picLocks noChangeAspect="1"/>
          </p:cNvPicPr>
          <p:nvPr/>
        </p:nvPicPr>
        <p:blipFill>
          <a:blip r:embed="rId2"/>
          <a:stretch>
            <a:fillRect/>
          </a:stretch>
        </p:blipFill>
        <p:spPr>
          <a:xfrm>
            <a:off x="7047263" y="408552"/>
            <a:ext cx="3620738" cy="2449064"/>
          </a:xfrm>
          <a:prstGeom prst="rect">
            <a:avLst/>
          </a:prstGeom>
        </p:spPr>
      </p:pic>
      <p:pic>
        <p:nvPicPr>
          <p:cNvPr id="4" name="Imagen 3"/>
          <p:cNvPicPr>
            <a:picLocks noChangeAspect="1"/>
          </p:cNvPicPr>
          <p:nvPr/>
        </p:nvPicPr>
        <p:blipFill>
          <a:blip r:embed="rId3"/>
          <a:stretch>
            <a:fillRect/>
          </a:stretch>
        </p:blipFill>
        <p:spPr>
          <a:xfrm>
            <a:off x="1554856" y="408552"/>
            <a:ext cx="5492406" cy="2372376"/>
          </a:xfrm>
          <a:prstGeom prst="rect">
            <a:avLst/>
          </a:prstGeom>
        </p:spPr>
      </p:pic>
      <p:sp>
        <p:nvSpPr>
          <p:cNvPr id="5" name="CuadroTexto 4"/>
          <p:cNvSpPr txBox="1"/>
          <p:nvPr/>
        </p:nvSpPr>
        <p:spPr>
          <a:xfrm>
            <a:off x="1524000" y="6342946"/>
            <a:ext cx="2376264" cy="307777"/>
          </a:xfrm>
          <a:prstGeom prst="rect">
            <a:avLst/>
          </a:prstGeom>
          <a:noFill/>
        </p:spPr>
        <p:txBody>
          <a:bodyPr wrap="square" rtlCol="0">
            <a:spAutoFit/>
          </a:bodyPr>
          <a:lstStyle/>
          <a:p>
            <a:r>
              <a:rPr lang="es-MX" sz="1400" dirty="0"/>
              <a:t>(</a:t>
            </a:r>
            <a:r>
              <a:rPr lang="es-MX" sz="1400" dirty="0" err="1"/>
              <a:t>Gonzatti</a:t>
            </a:r>
            <a:r>
              <a:rPr lang="es-MX" sz="1400" dirty="0"/>
              <a:t> et al, 2014)</a:t>
            </a: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3236" y="3653761"/>
            <a:ext cx="3419872" cy="2279915"/>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3108" y="3645024"/>
            <a:ext cx="3393612" cy="2262408"/>
          </a:xfrm>
          <a:prstGeom prst="rect">
            <a:avLst/>
          </a:prstGeom>
        </p:spPr>
      </p:pic>
      <p:pic>
        <p:nvPicPr>
          <p:cNvPr id="8" name="Imagen 7"/>
          <p:cNvPicPr>
            <a:picLocks noChangeAspect="1"/>
          </p:cNvPicPr>
          <p:nvPr/>
        </p:nvPicPr>
        <p:blipFill>
          <a:blip r:embed="rId6"/>
          <a:stretch>
            <a:fillRect/>
          </a:stretch>
        </p:blipFill>
        <p:spPr>
          <a:xfrm>
            <a:off x="1502594" y="3672065"/>
            <a:ext cx="2320642" cy="2235368"/>
          </a:xfrm>
          <a:prstGeom prst="rect">
            <a:avLst/>
          </a:prstGeom>
        </p:spPr>
      </p:pic>
    </p:spTree>
    <p:extLst>
      <p:ext uri="{BB962C8B-B14F-4D97-AF65-F5344CB8AC3E}">
        <p14:creationId xmlns:p14="http://schemas.microsoft.com/office/powerpoint/2010/main" val="3602834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79376" y="836712"/>
            <a:ext cx="11377264" cy="3629000"/>
          </a:xfrm>
        </p:spPr>
        <p:txBody>
          <a:bodyPr/>
          <a:lstStyle/>
          <a:p>
            <a:r>
              <a:rPr lang="es-EC" sz="1800" dirty="0">
                <a:solidFill>
                  <a:schemeClr val="tx1"/>
                </a:solidFill>
              </a:rPr>
              <a:t>En este estudio se evidenció un brote de tripanosomosis bovina debido a </a:t>
            </a:r>
            <a:r>
              <a:rPr lang="es-EC" sz="1800" i="1" dirty="0">
                <a:solidFill>
                  <a:schemeClr val="tx1"/>
                </a:solidFill>
              </a:rPr>
              <a:t>T. </a:t>
            </a:r>
            <a:r>
              <a:rPr lang="es-EC" sz="1800" i="1" dirty="0" err="1">
                <a:solidFill>
                  <a:schemeClr val="tx1"/>
                </a:solidFill>
              </a:rPr>
              <a:t>vivax</a:t>
            </a:r>
            <a:r>
              <a:rPr lang="es-EC" sz="1800" dirty="0">
                <a:solidFill>
                  <a:schemeClr val="tx1"/>
                </a:solidFill>
              </a:rPr>
              <a:t> en la provincia de Napo, en la cual se llevó a cabo la identificación del parásito mediante pruebas parasitológicas (woo y frotis sanguíneo) y pruebas moleculares (</a:t>
            </a:r>
            <a:r>
              <a:rPr lang="es-EC" sz="1800" dirty="0" err="1">
                <a:solidFill>
                  <a:schemeClr val="tx1"/>
                </a:solidFill>
              </a:rPr>
              <a:t>TviCatL-PCR</a:t>
            </a:r>
            <a:r>
              <a:rPr lang="es-EC" sz="1800" dirty="0">
                <a:solidFill>
                  <a:schemeClr val="tx1"/>
                </a:solidFill>
              </a:rPr>
              <a:t>). Estos resultados fueron confirmados mediante la secuenciación de los </a:t>
            </a:r>
            <a:r>
              <a:rPr lang="es-EC" sz="1800" dirty="0" err="1">
                <a:solidFill>
                  <a:schemeClr val="tx1"/>
                </a:solidFill>
              </a:rPr>
              <a:t>ITS</a:t>
            </a:r>
            <a:r>
              <a:rPr lang="es-EC" sz="1800" dirty="0">
                <a:solidFill>
                  <a:schemeClr val="tx1"/>
                </a:solidFill>
              </a:rPr>
              <a:t>, obtenido una identidad de 98.41% y 98.38% de homogeneidad con </a:t>
            </a:r>
            <a:r>
              <a:rPr lang="es-EC" sz="1800" i="1" dirty="0" err="1">
                <a:solidFill>
                  <a:schemeClr val="tx1"/>
                </a:solidFill>
              </a:rPr>
              <a:t>Trypanosoma</a:t>
            </a:r>
            <a:r>
              <a:rPr lang="es-EC" sz="1800" i="1" dirty="0">
                <a:solidFill>
                  <a:schemeClr val="tx1"/>
                </a:solidFill>
              </a:rPr>
              <a:t> </a:t>
            </a:r>
            <a:r>
              <a:rPr lang="es-EC" sz="1800" i="1" dirty="0" err="1">
                <a:solidFill>
                  <a:schemeClr val="tx1"/>
                </a:solidFill>
              </a:rPr>
              <a:t>vivax</a:t>
            </a:r>
            <a:r>
              <a:rPr lang="es-EC" sz="1800" i="1" dirty="0">
                <a:solidFill>
                  <a:schemeClr val="tx1"/>
                </a:solidFill>
              </a:rPr>
              <a:t>. </a:t>
            </a:r>
            <a:r>
              <a:rPr lang="es-EC" sz="1800" dirty="0">
                <a:solidFill>
                  <a:schemeClr val="tx1"/>
                </a:solidFill>
              </a:rPr>
              <a:t>Este estudio permitió por primera vez caracterizar molecularmente con la ayuda de los </a:t>
            </a:r>
            <a:r>
              <a:rPr lang="es-EC" sz="1800" dirty="0" err="1">
                <a:solidFill>
                  <a:schemeClr val="tx1"/>
                </a:solidFill>
              </a:rPr>
              <a:t>ITS</a:t>
            </a:r>
            <a:r>
              <a:rPr lang="es-EC" sz="1800" dirty="0">
                <a:solidFill>
                  <a:schemeClr val="tx1"/>
                </a:solidFill>
              </a:rPr>
              <a:t> un asilado de </a:t>
            </a:r>
            <a:r>
              <a:rPr lang="es-EC" sz="1800" i="1" dirty="0">
                <a:solidFill>
                  <a:schemeClr val="tx1"/>
                </a:solidFill>
              </a:rPr>
              <a:t>T. </a:t>
            </a:r>
            <a:r>
              <a:rPr lang="es-EC" sz="1800" i="1" dirty="0" err="1">
                <a:solidFill>
                  <a:schemeClr val="tx1"/>
                </a:solidFill>
              </a:rPr>
              <a:t>vivax</a:t>
            </a:r>
            <a:r>
              <a:rPr lang="es-EC" sz="1800" dirty="0">
                <a:solidFill>
                  <a:schemeClr val="tx1"/>
                </a:solidFill>
              </a:rPr>
              <a:t> del Ecuador.</a:t>
            </a:r>
            <a:endParaRPr lang="es-MX" sz="1800" dirty="0">
              <a:solidFill>
                <a:schemeClr val="tx1"/>
              </a:solidFill>
            </a:endParaRPr>
          </a:p>
          <a:p>
            <a:r>
              <a:rPr lang="es-EC" sz="1800" dirty="0">
                <a:solidFill>
                  <a:schemeClr val="tx1"/>
                </a:solidFill>
              </a:rPr>
              <a:t>En las zonas de producción pecuaria analizadas se demostró la presencia de hemotrópicos, en todas las provincias se encontró </a:t>
            </a:r>
            <a:r>
              <a:rPr lang="es-EC" sz="1800" dirty="0" err="1">
                <a:solidFill>
                  <a:schemeClr val="tx1"/>
                </a:solidFill>
              </a:rPr>
              <a:t>anaplasma</a:t>
            </a:r>
            <a:r>
              <a:rPr lang="es-EC" sz="1800" dirty="0">
                <a:solidFill>
                  <a:schemeClr val="tx1"/>
                </a:solidFill>
              </a:rPr>
              <a:t> por frotis sanguíneo, además de un brote de </a:t>
            </a:r>
            <a:r>
              <a:rPr lang="es-EC" sz="1800" i="1" dirty="0">
                <a:solidFill>
                  <a:schemeClr val="tx1"/>
                </a:solidFill>
              </a:rPr>
              <a:t>T. </a:t>
            </a:r>
            <a:r>
              <a:rPr lang="es-EC" sz="1800" i="1" dirty="0" err="1">
                <a:solidFill>
                  <a:schemeClr val="tx1"/>
                </a:solidFill>
              </a:rPr>
              <a:t>vivax</a:t>
            </a:r>
            <a:r>
              <a:rPr lang="es-EC" sz="1800" i="1" dirty="0">
                <a:solidFill>
                  <a:schemeClr val="tx1"/>
                </a:solidFill>
              </a:rPr>
              <a:t> </a:t>
            </a:r>
            <a:r>
              <a:rPr lang="es-EC" sz="1800" dirty="0">
                <a:solidFill>
                  <a:schemeClr val="tx1"/>
                </a:solidFill>
              </a:rPr>
              <a:t>en la provincia de Napo en la que se determinó una prevalencia de 36.96% (17/46) por pruebas moleculares y por pruebas parasitológicas de 19.57% (9/46) por woo y 17,39% (8/46) por frotis.</a:t>
            </a:r>
            <a:endParaRPr lang="es-MX" sz="1800" dirty="0">
              <a:solidFill>
                <a:schemeClr val="tx1"/>
              </a:solidFill>
            </a:endParaRPr>
          </a:p>
          <a:p>
            <a:r>
              <a:rPr lang="es-EC" sz="1800" dirty="0">
                <a:solidFill>
                  <a:schemeClr val="tx1"/>
                </a:solidFill>
              </a:rPr>
              <a:t>En la evaluación estadística de la influencia de los hemotrópicos con altos niveles de parasitemia sobre la temperatura, se demostró diferencias significativas sugiriendo la influencia de la parasitemia en los signos clínicos de la población de Napo, además de sugerir estado agudo de la enfermedad, mientras que, sobre el hematocrito, no se encontró diferencia significativa, lo que se puede explicar por los tratamientos empleando previos al muestreo o ciertos casos crónicos de la enfermedad.</a:t>
            </a:r>
            <a:endParaRPr lang="es-MX" sz="1800" dirty="0">
              <a:solidFill>
                <a:schemeClr val="tx1"/>
              </a:solidFill>
            </a:endParaRPr>
          </a:p>
          <a:p>
            <a:r>
              <a:rPr lang="es-EC" sz="1800" dirty="0">
                <a:solidFill>
                  <a:schemeClr val="tx1"/>
                </a:solidFill>
              </a:rPr>
              <a:t>Los resultados de la secuenciación e </a:t>
            </a:r>
            <a:r>
              <a:rPr lang="es-EC" sz="1800" dirty="0" err="1">
                <a:solidFill>
                  <a:schemeClr val="tx1"/>
                </a:solidFill>
              </a:rPr>
              <a:t>ITS-PCR</a:t>
            </a:r>
            <a:r>
              <a:rPr lang="es-EC" sz="1800" dirty="0">
                <a:solidFill>
                  <a:schemeClr val="tx1"/>
                </a:solidFill>
              </a:rPr>
              <a:t> permitieron realizar la identificación de </a:t>
            </a:r>
            <a:r>
              <a:rPr lang="es-EC" sz="1800" i="1" dirty="0" err="1">
                <a:solidFill>
                  <a:schemeClr val="tx1"/>
                </a:solidFill>
              </a:rPr>
              <a:t>Trypanosoma</a:t>
            </a:r>
            <a:r>
              <a:rPr lang="es-EC" sz="1800" i="1" dirty="0">
                <a:solidFill>
                  <a:schemeClr val="tx1"/>
                </a:solidFill>
              </a:rPr>
              <a:t> </a:t>
            </a:r>
            <a:r>
              <a:rPr lang="es-EC" sz="1800" i="1" dirty="0" err="1">
                <a:solidFill>
                  <a:schemeClr val="tx1"/>
                </a:solidFill>
              </a:rPr>
              <a:t>vivax</a:t>
            </a:r>
            <a:r>
              <a:rPr lang="es-EC" sz="1800" dirty="0">
                <a:solidFill>
                  <a:schemeClr val="tx1"/>
                </a:solidFill>
              </a:rPr>
              <a:t>, por lo que el uso de estos marcadores, evidenciaron la especie de tripanosoma en las muestras analizadas.</a:t>
            </a:r>
            <a:endParaRPr lang="es-MX" sz="1800" dirty="0">
              <a:solidFill>
                <a:schemeClr val="tx1"/>
              </a:solidFill>
            </a:endParaRPr>
          </a:p>
          <a:p>
            <a:pPr algn="just"/>
            <a:endParaRPr lang="es-MX" sz="1600" dirty="0">
              <a:solidFill>
                <a:schemeClr val="tx1"/>
              </a:solidFill>
            </a:endParaRPr>
          </a:p>
        </p:txBody>
      </p:sp>
      <p:sp>
        <p:nvSpPr>
          <p:cNvPr id="3" name="Título 2"/>
          <p:cNvSpPr>
            <a:spLocks noGrp="1"/>
          </p:cNvSpPr>
          <p:nvPr>
            <p:ph type="title"/>
          </p:nvPr>
        </p:nvSpPr>
        <p:spPr>
          <a:xfrm>
            <a:off x="5015880" y="0"/>
            <a:ext cx="8229600" cy="1143000"/>
          </a:xfrm>
        </p:spPr>
        <p:txBody>
          <a:bodyPr/>
          <a:lstStyle/>
          <a:p>
            <a:pPr algn="ctr"/>
            <a:r>
              <a:rPr lang="es-EC" dirty="0" smtClean="0">
                <a:solidFill>
                  <a:schemeClr val="tx1"/>
                </a:solidFill>
              </a:rPr>
              <a:t>Conclusiones</a:t>
            </a:r>
            <a:endParaRPr lang="es-EC" dirty="0"/>
          </a:p>
        </p:txBody>
      </p:sp>
    </p:spTree>
    <p:extLst>
      <p:ext uri="{BB962C8B-B14F-4D97-AF65-F5344CB8AC3E}">
        <p14:creationId xmlns:p14="http://schemas.microsoft.com/office/powerpoint/2010/main" val="4119934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95400" y="1340768"/>
            <a:ext cx="11125236" cy="3629000"/>
          </a:xfrm>
        </p:spPr>
        <p:txBody>
          <a:bodyPr/>
          <a:lstStyle/>
          <a:p>
            <a:r>
              <a:rPr lang="es-EC" sz="1800" dirty="0">
                <a:solidFill>
                  <a:schemeClr val="tx1"/>
                </a:solidFill>
              </a:rPr>
              <a:t>Se recomienda utilizar la PCR/</a:t>
            </a:r>
            <a:r>
              <a:rPr lang="es-EC" sz="1800" dirty="0" err="1">
                <a:solidFill>
                  <a:schemeClr val="tx1"/>
                </a:solidFill>
              </a:rPr>
              <a:t>TviCatL</a:t>
            </a:r>
            <a:r>
              <a:rPr lang="es-EC" sz="1800" dirty="0">
                <a:solidFill>
                  <a:schemeClr val="tx1"/>
                </a:solidFill>
              </a:rPr>
              <a:t> para el diagnóstico de </a:t>
            </a:r>
            <a:r>
              <a:rPr lang="es-EC" sz="1800" i="1" dirty="0">
                <a:solidFill>
                  <a:schemeClr val="tx1"/>
                </a:solidFill>
              </a:rPr>
              <a:t>T. </a:t>
            </a:r>
            <a:r>
              <a:rPr lang="es-EC" sz="1800" i="1" dirty="0" err="1">
                <a:solidFill>
                  <a:schemeClr val="tx1"/>
                </a:solidFill>
              </a:rPr>
              <a:t>vivax</a:t>
            </a:r>
            <a:r>
              <a:rPr lang="es-EC" sz="1800" dirty="0">
                <a:solidFill>
                  <a:schemeClr val="tx1"/>
                </a:solidFill>
              </a:rPr>
              <a:t>, debido a la facilidad de la técnica en comparación con PCR/ITS, además realizar estudios filogenéticos con el fin de determinar la relación genética con otros reportes de </a:t>
            </a:r>
            <a:r>
              <a:rPr lang="es-EC" sz="1800" i="1" dirty="0">
                <a:solidFill>
                  <a:schemeClr val="tx1"/>
                </a:solidFill>
              </a:rPr>
              <a:t>T. </a:t>
            </a:r>
            <a:r>
              <a:rPr lang="es-EC" sz="1800" i="1" dirty="0" err="1">
                <a:solidFill>
                  <a:schemeClr val="tx1"/>
                </a:solidFill>
              </a:rPr>
              <a:t>vivax</a:t>
            </a:r>
            <a:r>
              <a:rPr lang="es-EC" sz="1800" dirty="0">
                <a:solidFill>
                  <a:schemeClr val="tx1"/>
                </a:solidFill>
              </a:rPr>
              <a:t>, reportados en Ecuador.</a:t>
            </a:r>
            <a:endParaRPr lang="es-MX" sz="1800" dirty="0">
              <a:solidFill>
                <a:schemeClr val="tx1"/>
              </a:solidFill>
            </a:endParaRPr>
          </a:p>
          <a:p>
            <a:r>
              <a:rPr lang="es-EC" sz="1800" dirty="0">
                <a:solidFill>
                  <a:schemeClr val="tx1"/>
                </a:solidFill>
              </a:rPr>
              <a:t>Se recomienda el uso de pruebas parasitológicas cuando se presentan signos clínicos, representativos de </a:t>
            </a:r>
            <a:r>
              <a:rPr lang="es-EC" sz="1800" i="1" dirty="0" err="1">
                <a:solidFill>
                  <a:schemeClr val="tx1"/>
                </a:solidFill>
              </a:rPr>
              <a:t>Trypanosoma</a:t>
            </a:r>
            <a:r>
              <a:rPr lang="es-EC" sz="1800" i="1" dirty="0">
                <a:solidFill>
                  <a:schemeClr val="tx1"/>
                </a:solidFill>
              </a:rPr>
              <a:t> </a:t>
            </a:r>
            <a:r>
              <a:rPr lang="es-EC" sz="1800" i="1" dirty="0" err="1">
                <a:solidFill>
                  <a:schemeClr val="tx1"/>
                </a:solidFill>
              </a:rPr>
              <a:t>vivax</a:t>
            </a:r>
            <a:r>
              <a:rPr lang="es-EC" sz="1800" dirty="0">
                <a:solidFill>
                  <a:schemeClr val="tx1"/>
                </a:solidFill>
              </a:rPr>
              <a:t>, lo cual permite llevar un manejo rápido de la enfermedad para evitar el deterioro del animal y su consecuente muerte, así como la propagación por vectores </a:t>
            </a:r>
            <a:r>
              <a:rPr lang="es-EC" sz="1800" dirty="0" err="1">
                <a:solidFill>
                  <a:schemeClr val="tx1"/>
                </a:solidFill>
              </a:rPr>
              <a:t>hemofagos</a:t>
            </a:r>
            <a:r>
              <a:rPr lang="es-EC" sz="1800" i="1" dirty="0">
                <a:solidFill>
                  <a:schemeClr val="tx1"/>
                </a:solidFill>
              </a:rPr>
              <a:t>.</a:t>
            </a:r>
            <a:endParaRPr lang="es-MX" sz="1800" dirty="0">
              <a:solidFill>
                <a:schemeClr val="tx1"/>
              </a:solidFill>
            </a:endParaRPr>
          </a:p>
          <a:p>
            <a:r>
              <a:rPr lang="es-EC" sz="1800" dirty="0">
                <a:solidFill>
                  <a:schemeClr val="tx1"/>
                </a:solidFill>
              </a:rPr>
              <a:t>Se recomienda dar a conocer los brotes de tripanosoma a organismos como </a:t>
            </a:r>
            <a:r>
              <a:rPr lang="es-EC" sz="1800" dirty="0" err="1">
                <a:solidFill>
                  <a:schemeClr val="tx1"/>
                </a:solidFill>
              </a:rPr>
              <a:t>agrocalidad</a:t>
            </a:r>
            <a:r>
              <a:rPr lang="es-EC" sz="1800" dirty="0">
                <a:solidFill>
                  <a:schemeClr val="tx1"/>
                </a:solidFill>
              </a:rPr>
              <a:t> para el debido control, con el fin de evitar la distribución de </a:t>
            </a:r>
            <a:r>
              <a:rPr lang="es-EC" sz="1800" i="1" dirty="0" err="1">
                <a:solidFill>
                  <a:schemeClr val="tx1"/>
                </a:solidFill>
              </a:rPr>
              <a:t>Trypanosoma</a:t>
            </a:r>
            <a:r>
              <a:rPr lang="es-EC" sz="1800" i="1" dirty="0">
                <a:solidFill>
                  <a:schemeClr val="tx1"/>
                </a:solidFill>
              </a:rPr>
              <a:t> </a:t>
            </a:r>
            <a:r>
              <a:rPr lang="es-EC" sz="1800" i="1" dirty="0" err="1">
                <a:solidFill>
                  <a:schemeClr val="tx1"/>
                </a:solidFill>
              </a:rPr>
              <a:t>vivax</a:t>
            </a:r>
            <a:r>
              <a:rPr lang="es-EC" sz="1800" dirty="0">
                <a:solidFill>
                  <a:schemeClr val="tx1"/>
                </a:solidFill>
              </a:rPr>
              <a:t> y perdidas económicas por muerte del ganado.</a:t>
            </a:r>
            <a:endParaRPr lang="es-MX" sz="1800" dirty="0">
              <a:solidFill>
                <a:schemeClr val="tx1"/>
              </a:solidFill>
            </a:endParaRPr>
          </a:p>
          <a:p>
            <a:r>
              <a:rPr lang="es-EC" sz="1800" dirty="0">
                <a:solidFill>
                  <a:schemeClr val="tx1"/>
                </a:solidFill>
              </a:rPr>
              <a:t>Se recomienda realizar un seguimiento a las provincias con reportes de hemotrópicos, para una adecuada prevención y control zoo sanitario, además, de organizar conferencias informativas y capacitaciones a los ganaderos, personal de manejo y organismos encargados de prevención y control zoo sanitario</a:t>
            </a:r>
            <a:r>
              <a:rPr lang="es-EC" sz="1800" dirty="0" smtClean="0">
                <a:solidFill>
                  <a:schemeClr val="tx1"/>
                </a:solidFill>
              </a:rPr>
              <a:t>.</a:t>
            </a:r>
            <a:endParaRPr lang="es-MX" sz="1200" dirty="0">
              <a:solidFill>
                <a:schemeClr val="tx1"/>
              </a:solidFill>
            </a:endParaRPr>
          </a:p>
        </p:txBody>
      </p:sp>
      <p:sp>
        <p:nvSpPr>
          <p:cNvPr id="3" name="Título 2"/>
          <p:cNvSpPr>
            <a:spLocks noGrp="1"/>
          </p:cNvSpPr>
          <p:nvPr>
            <p:ph type="title"/>
          </p:nvPr>
        </p:nvSpPr>
        <p:spPr>
          <a:xfrm>
            <a:off x="4583832" y="0"/>
            <a:ext cx="8229600" cy="1143000"/>
          </a:xfrm>
        </p:spPr>
        <p:txBody>
          <a:bodyPr/>
          <a:lstStyle/>
          <a:p>
            <a:pPr algn="ctr"/>
            <a:r>
              <a:rPr lang="es-EC" dirty="0" smtClean="0">
                <a:solidFill>
                  <a:schemeClr val="tx1"/>
                </a:solidFill>
              </a:rPr>
              <a:t>Recomendaciones</a:t>
            </a:r>
            <a:endParaRPr lang="es-EC" dirty="0"/>
          </a:p>
        </p:txBody>
      </p:sp>
    </p:spTree>
    <p:extLst>
      <p:ext uri="{BB962C8B-B14F-4D97-AF65-F5344CB8AC3E}">
        <p14:creationId xmlns:p14="http://schemas.microsoft.com/office/powerpoint/2010/main" val="1297733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24000" y="127124"/>
            <a:ext cx="6172200" cy="637580"/>
          </a:xfrm>
        </p:spPr>
        <p:txBody>
          <a:bodyPr/>
          <a:lstStyle/>
          <a:p>
            <a:r>
              <a:rPr lang="es-EC" sz="2700" dirty="0">
                <a:solidFill>
                  <a:schemeClr val="tx1"/>
                </a:solidFill>
              </a:rPr>
              <a:t>AGRADECIMIENTOS </a:t>
            </a:r>
          </a:p>
        </p:txBody>
      </p:sp>
      <p:sp>
        <p:nvSpPr>
          <p:cNvPr id="4" name="AutoShape 2" descr="Image may contain: 6 people, people standing"/>
          <p:cNvSpPr>
            <a:spLocks noChangeAspect="1" noChangeArrowheads="1"/>
          </p:cNvSpPr>
          <p:nvPr/>
        </p:nvSpPr>
        <p:spPr bwMode="auto">
          <a:xfrm>
            <a:off x="2714625"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EC" sz="1350"/>
          </a:p>
        </p:txBody>
      </p:sp>
      <p:sp>
        <p:nvSpPr>
          <p:cNvPr id="6" name="AutoShape 5" descr="Resultado de imagen para gracias con adn"/>
          <p:cNvSpPr>
            <a:spLocks noChangeAspect="1" noChangeArrowheads="1"/>
          </p:cNvSpPr>
          <p:nvPr/>
        </p:nvSpPr>
        <p:spPr bwMode="auto">
          <a:xfrm>
            <a:off x="2828925"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EC" sz="1350"/>
          </a:p>
        </p:txBody>
      </p:sp>
      <p:sp>
        <p:nvSpPr>
          <p:cNvPr id="7" name="AutoShape 7" descr="Resultado de imagen para gracias con adn"/>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EC" sz="1350"/>
          </a:p>
        </p:txBody>
      </p:sp>
      <p:sp>
        <p:nvSpPr>
          <p:cNvPr id="9" name="Rectángulo 4"/>
          <p:cNvSpPr/>
          <p:nvPr/>
        </p:nvSpPr>
        <p:spPr>
          <a:xfrm>
            <a:off x="2069824" y="4365611"/>
            <a:ext cx="7344816" cy="1569660"/>
          </a:xfrm>
          <a:prstGeom prst="rect">
            <a:avLst/>
          </a:prstGeom>
        </p:spPr>
        <p:txBody>
          <a:bodyPr wrap="square">
            <a:spAutoFit/>
          </a:bodyPr>
          <a:lstStyle/>
          <a:p>
            <a:pPr algn="ctr"/>
            <a:r>
              <a:rPr lang="es-EC" sz="1200" b="1" dirty="0">
                <a:latin typeface="+mj-lt"/>
                <a:cs typeface="Times" panose="02020603050405020304" pitchFamily="18" charset="0"/>
              </a:rPr>
              <a:t>Colaboradores científicos</a:t>
            </a:r>
            <a:r>
              <a:rPr lang="es-EC" sz="1200" dirty="0">
                <a:latin typeface="+mj-lt"/>
                <a:cs typeface="Times" panose="02020603050405020304" pitchFamily="18" charset="0"/>
              </a:rPr>
              <a:t>: </a:t>
            </a:r>
          </a:p>
          <a:p>
            <a:pPr algn="ctr"/>
            <a:endParaRPr lang="es-EC" sz="1200" dirty="0" smtClean="0">
              <a:latin typeface="+mj-lt"/>
              <a:cs typeface="Times" panose="02020603050405020304" pitchFamily="18" charset="0"/>
            </a:endParaRPr>
          </a:p>
          <a:p>
            <a:pPr algn="ctr"/>
            <a:r>
              <a:rPr lang="es-EC" sz="1200" dirty="0" smtClean="0">
                <a:cs typeface="Times" panose="02020603050405020304" pitchFamily="18" charset="0"/>
              </a:rPr>
              <a:t>Jorge W. Ron, </a:t>
            </a:r>
            <a:r>
              <a:rPr lang="es-EC" sz="1200" dirty="0" err="1" smtClean="0">
                <a:cs typeface="Times" panose="02020603050405020304" pitchFamily="18" charset="0"/>
              </a:rPr>
              <a:t>Ph.D</a:t>
            </a:r>
            <a:r>
              <a:rPr lang="es-EC" sz="1200" dirty="0" smtClean="0">
                <a:cs typeface="Times" panose="02020603050405020304" pitchFamily="18" charset="0"/>
              </a:rPr>
              <a:t>. </a:t>
            </a:r>
            <a:endParaRPr lang="es-EC" sz="1200" dirty="0">
              <a:cs typeface="Times" panose="02020603050405020304" pitchFamily="18" charset="0"/>
            </a:endParaRPr>
          </a:p>
          <a:p>
            <a:pPr algn="ctr"/>
            <a:r>
              <a:rPr lang="es-EC" sz="1200" dirty="0">
                <a:cs typeface="Times" panose="02020603050405020304" pitchFamily="18" charset="0"/>
              </a:rPr>
              <a:t>Carrera de Ingeniería en Biotecnología Matriz </a:t>
            </a:r>
            <a:r>
              <a:rPr lang="es-EC" sz="1200" dirty="0" err="1">
                <a:cs typeface="Times" panose="02020603050405020304" pitchFamily="18" charset="0"/>
              </a:rPr>
              <a:t>Sangolquí</a:t>
            </a:r>
            <a:r>
              <a:rPr lang="es-EC" sz="1200" dirty="0">
                <a:cs typeface="Times" panose="02020603050405020304" pitchFamily="18" charset="0"/>
              </a:rPr>
              <a:t> - ESPE</a:t>
            </a:r>
          </a:p>
          <a:p>
            <a:pPr algn="ctr"/>
            <a:endParaRPr lang="es-EC" sz="1200" dirty="0">
              <a:latin typeface="+mj-lt"/>
              <a:cs typeface="Times" panose="02020603050405020304" pitchFamily="18" charset="0"/>
            </a:endParaRPr>
          </a:p>
          <a:p>
            <a:pPr algn="ctr"/>
            <a:r>
              <a:rPr lang="es-EC" sz="1200" dirty="0">
                <a:latin typeface="+mj-lt"/>
                <a:cs typeface="Times" panose="02020603050405020304" pitchFamily="18" charset="0"/>
              </a:rPr>
              <a:t>María Agusta Chávez, M.Sc. </a:t>
            </a:r>
          </a:p>
          <a:p>
            <a:pPr algn="ctr"/>
            <a:r>
              <a:rPr lang="es-EC" sz="1200" dirty="0">
                <a:latin typeface="+mj-lt"/>
                <a:cs typeface="Times" panose="02020603050405020304" pitchFamily="18" charset="0"/>
              </a:rPr>
              <a:t>Carrera de Ingeniería en Biotecnología Matriz Sangolquí - ESPE</a:t>
            </a:r>
          </a:p>
          <a:p>
            <a:pPr algn="ctr"/>
            <a:endParaRPr lang="es-EC" sz="1200" dirty="0">
              <a:latin typeface="+mj-lt"/>
              <a:cs typeface="Times" panose="02020603050405020304" pitchFamily="18" charset="0"/>
            </a:endParaRPr>
          </a:p>
        </p:txBody>
      </p:sp>
      <p:pic>
        <p:nvPicPr>
          <p:cNvPr id="10" name="Picture 6" descr="http://ugi.espe.edu.ec/ugi/wp-content/uploads/2014/06/Logo-RP-UFA-ESP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074" y="1190899"/>
            <a:ext cx="2190885" cy="5977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decv.espe.edu.ec/wp-content/uploads/2015/01/sello-biote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582" y="2002019"/>
            <a:ext cx="1024898" cy="9194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185" y="272187"/>
            <a:ext cx="1990664" cy="705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ángulo 4"/>
          <p:cNvSpPr/>
          <p:nvPr/>
        </p:nvSpPr>
        <p:spPr>
          <a:xfrm>
            <a:off x="1446429" y="669183"/>
            <a:ext cx="9217024" cy="3139321"/>
          </a:xfrm>
          <a:prstGeom prst="rect">
            <a:avLst/>
          </a:prstGeom>
        </p:spPr>
        <p:txBody>
          <a:bodyPr wrap="square">
            <a:spAutoFit/>
          </a:bodyPr>
          <a:lstStyle/>
          <a:p>
            <a:pPr algn="ctr">
              <a:lnSpc>
                <a:spcPct val="150000"/>
              </a:lnSpc>
            </a:pPr>
            <a:endParaRPr lang="es-EC" sz="1200" dirty="0">
              <a:latin typeface="+mj-lt"/>
              <a:cs typeface="Times" panose="02020603050405020304" pitchFamily="18" charset="0"/>
            </a:endParaRPr>
          </a:p>
          <a:p>
            <a:pPr algn="ctr">
              <a:lnSpc>
                <a:spcPct val="150000"/>
              </a:lnSpc>
            </a:pPr>
            <a:r>
              <a:rPr lang="es-MX" sz="1200" dirty="0" smtClean="0"/>
              <a:t>Al grupo </a:t>
            </a:r>
            <a:r>
              <a:rPr lang="es-MX" sz="1200" dirty="0"/>
              <a:t>de investigación </a:t>
            </a:r>
            <a:r>
              <a:rPr lang="es-MX" sz="1200" dirty="0" err="1"/>
              <a:t>BruTryp</a:t>
            </a:r>
            <a:r>
              <a:rPr lang="es-MX" sz="1200" dirty="0"/>
              <a:t> </a:t>
            </a:r>
            <a:r>
              <a:rPr lang="es-MX" sz="1200" dirty="0" smtClean="0"/>
              <a:t>financiado </a:t>
            </a:r>
            <a:r>
              <a:rPr lang="es-MX" sz="1200" dirty="0"/>
              <a:t>por del ARES de Bélgica, </a:t>
            </a:r>
            <a:endParaRPr lang="es-MX" sz="1200" dirty="0" smtClean="0"/>
          </a:p>
          <a:p>
            <a:pPr algn="ctr">
              <a:lnSpc>
                <a:spcPct val="150000"/>
              </a:lnSpc>
            </a:pPr>
            <a:r>
              <a:rPr lang="es-MX" sz="1200" dirty="0" smtClean="0"/>
              <a:t>el </a:t>
            </a:r>
            <a:r>
              <a:rPr lang="es-MX" sz="1200" dirty="0"/>
              <a:t>laboratorio de Biología Molecular </a:t>
            </a:r>
            <a:r>
              <a:rPr lang="es-MX" sz="1200" dirty="0" smtClean="0"/>
              <a:t>de </a:t>
            </a:r>
            <a:r>
              <a:rPr lang="es-MX" sz="1200" dirty="0"/>
              <a:t>la Universidad de las Fuerzas Armadas – ESPE </a:t>
            </a:r>
            <a:endParaRPr lang="es-MX" sz="1200" dirty="0" smtClean="0"/>
          </a:p>
          <a:p>
            <a:pPr algn="ctr">
              <a:lnSpc>
                <a:spcPct val="150000"/>
              </a:lnSpc>
            </a:pPr>
            <a:r>
              <a:rPr lang="es-MX" sz="1200" dirty="0" smtClean="0"/>
              <a:t>Sede </a:t>
            </a:r>
            <a:r>
              <a:rPr lang="es-MX" sz="1200" dirty="0"/>
              <a:t>Santo Domingo y  </a:t>
            </a:r>
            <a:r>
              <a:rPr lang="es-MX" sz="1200" dirty="0" smtClean="0"/>
              <a:t>el </a:t>
            </a:r>
            <a:r>
              <a:rPr lang="es-MX" sz="1200" dirty="0"/>
              <a:t>laboratorio de Biotecnología de la </a:t>
            </a:r>
            <a:endParaRPr lang="es-MX" sz="1200" dirty="0" smtClean="0"/>
          </a:p>
          <a:p>
            <a:pPr algn="ctr">
              <a:lnSpc>
                <a:spcPct val="150000"/>
              </a:lnSpc>
            </a:pPr>
            <a:r>
              <a:rPr lang="es-MX" sz="1200" dirty="0" smtClean="0"/>
              <a:t>Universidad </a:t>
            </a:r>
            <a:r>
              <a:rPr lang="es-MX" sz="1200" dirty="0"/>
              <a:t>de las Fuerzas Armadas – ESPE</a:t>
            </a:r>
            <a:r>
              <a:rPr lang="es-MX" sz="1200" dirty="0" smtClean="0"/>
              <a:t>.</a:t>
            </a:r>
          </a:p>
          <a:p>
            <a:pPr algn="ctr">
              <a:lnSpc>
                <a:spcPct val="150000"/>
              </a:lnSpc>
            </a:pPr>
            <a:endParaRPr lang="es-EC" sz="1200" b="1" dirty="0">
              <a:latin typeface="+mj-lt"/>
              <a:cs typeface="Times" panose="02020603050405020304" pitchFamily="18" charset="0"/>
            </a:endParaRPr>
          </a:p>
          <a:p>
            <a:pPr algn="ctr">
              <a:lnSpc>
                <a:spcPct val="150000"/>
              </a:lnSpc>
            </a:pPr>
            <a:r>
              <a:rPr lang="es-EC" sz="1200" b="1" dirty="0">
                <a:latin typeface="+mj-lt"/>
                <a:cs typeface="Times" panose="02020603050405020304" pitchFamily="18" charset="0"/>
              </a:rPr>
              <a:t>Ganaderos de </a:t>
            </a:r>
            <a:r>
              <a:rPr lang="es-EC" sz="1200" b="1" dirty="0" smtClean="0">
                <a:latin typeface="+mj-lt"/>
                <a:cs typeface="Times" panose="02020603050405020304" pitchFamily="18" charset="0"/>
              </a:rPr>
              <a:t>la provincia de Napo y Manabí </a:t>
            </a:r>
          </a:p>
          <a:p>
            <a:pPr algn="ctr">
              <a:lnSpc>
                <a:spcPct val="150000"/>
              </a:lnSpc>
            </a:pPr>
            <a:r>
              <a:rPr lang="es-EC" sz="1200" b="1" dirty="0" smtClean="0">
                <a:latin typeface="+mj-lt"/>
                <a:cs typeface="Times" panose="02020603050405020304" pitchFamily="18" charset="0"/>
              </a:rPr>
              <a:t>Organismos colaboradores.</a:t>
            </a:r>
            <a:endParaRPr lang="es-EC" sz="1200" b="1" dirty="0">
              <a:latin typeface="+mj-lt"/>
              <a:cs typeface="Times" panose="02020603050405020304" pitchFamily="18" charset="0"/>
            </a:endParaRPr>
          </a:p>
          <a:p>
            <a:pPr algn="ctr">
              <a:lnSpc>
                <a:spcPct val="150000"/>
              </a:lnSpc>
            </a:pPr>
            <a:endParaRPr lang="es-EC" sz="1200" b="1" dirty="0">
              <a:latin typeface="+mj-lt"/>
              <a:cs typeface="Times" panose="02020603050405020304" pitchFamily="18" charset="0"/>
            </a:endParaRPr>
          </a:p>
          <a:p>
            <a:pPr algn="ctr">
              <a:lnSpc>
                <a:spcPct val="150000"/>
              </a:lnSpc>
            </a:pPr>
            <a:r>
              <a:rPr lang="es-EC" sz="1200" b="1" dirty="0" err="1">
                <a:latin typeface="+mj-lt"/>
                <a:cs typeface="Times" panose="02020603050405020304" pitchFamily="18" charset="0"/>
              </a:rPr>
              <a:t>Tesistas</a:t>
            </a:r>
            <a:r>
              <a:rPr lang="es-EC" sz="1200" b="1" dirty="0">
                <a:latin typeface="+mj-lt"/>
                <a:cs typeface="Times" panose="02020603050405020304" pitchFamily="18" charset="0"/>
              </a:rPr>
              <a:t> y Pasantes del Laboratorio de Biotecnología  Animal - ESPE</a:t>
            </a:r>
          </a:p>
          <a:p>
            <a:pPr algn="ctr">
              <a:lnSpc>
                <a:spcPct val="150000"/>
              </a:lnSpc>
            </a:pPr>
            <a:endParaRPr lang="es-EC" sz="1200" b="1" dirty="0">
              <a:latin typeface="Times" panose="02020603050405020304" pitchFamily="18" charset="0"/>
              <a:cs typeface="Times" panose="02020603050405020304" pitchFamily="18" charset="0"/>
            </a:endParaRPr>
          </a:p>
        </p:txBody>
      </p:sp>
      <p:pic>
        <p:nvPicPr>
          <p:cNvPr id="9222" name="Picture 6" descr="Resultado de imagen para ministerio de agricultura y ganaderia"/>
          <p:cNvPicPr>
            <a:picLocks noChangeAspect="1" noChangeArrowheads="1"/>
          </p:cNvPicPr>
          <p:nvPr/>
        </p:nvPicPr>
        <p:blipFill rotWithShape="1">
          <a:blip r:embed="rId5">
            <a:extLst>
              <a:ext uri="{28A0092B-C50C-407E-A947-70E740481C1C}">
                <a14:useLocalDpi xmlns:a14="http://schemas.microsoft.com/office/drawing/2010/main" val="0"/>
              </a:ext>
            </a:extLst>
          </a:blip>
          <a:srcRect t="31101" b="32362"/>
          <a:stretch/>
        </p:blipFill>
        <p:spPr bwMode="auto">
          <a:xfrm>
            <a:off x="504478" y="3806609"/>
            <a:ext cx="2324447" cy="84929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ESPAM - ESCUELA SUPERIOR POLITÉCNICA AGROPECUARIA DE MANABÍ MANUEL FELIX  LÓPEZ - Universidades de Ecuad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0582" y="4655899"/>
            <a:ext cx="1475929" cy="147592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grocalidad - La Agencia de Regulación y Control Fito y Zoosanitari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4632" y="2858195"/>
            <a:ext cx="2196798" cy="907530"/>
          </a:xfrm>
          <a:prstGeom prst="rect">
            <a:avLst/>
          </a:prstGeom>
          <a:noFill/>
          <a:extLst>
            <a:ext uri="{909E8E84-426E-40DD-AFC4-6F175D3DCCD1}">
              <a14:hiddenFill xmlns:a14="http://schemas.microsoft.com/office/drawing/2010/main">
                <a:solidFill>
                  <a:srgbClr val="FFFFFF"/>
                </a:solidFill>
              </a14:hiddenFill>
            </a:ext>
          </a:extLst>
        </p:spPr>
      </p:pic>
      <p:pic>
        <p:nvPicPr>
          <p:cNvPr id="15" name="Marcador de contenido 3"/>
          <p:cNvPicPr>
            <a:picLocks noGrp="1" noChangeAspect="1"/>
          </p:cNvPicPr>
          <p:nvPr>
            <p:ph idx="1"/>
          </p:nvPr>
        </p:nvPicPr>
        <p:blipFill rotWithShape="1">
          <a:blip r:embed="rId8" cstate="print">
            <a:extLst>
              <a:ext uri="{28A0092B-C50C-407E-A947-70E740481C1C}">
                <a14:useLocalDpi xmlns:a14="http://schemas.microsoft.com/office/drawing/2010/main" val="0"/>
              </a:ext>
            </a:extLst>
          </a:blip>
          <a:srcRect t="19095"/>
          <a:stretch/>
        </p:blipFill>
        <p:spPr>
          <a:xfrm>
            <a:off x="10031772" y="-35838"/>
            <a:ext cx="2192019" cy="2364594"/>
          </a:xfrm>
        </p:spPr>
      </p:pic>
      <p:pic>
        <p:nvPicPr>
          <p:cNvPr id="3" name="Imagen 2"/>
          <p:cNvPicPr>
            <a:picLocks noChangeAspect="1"/>
          </p:cNvPicPr>
          <p:nvPr/>
        </p:nvPicPr>
        <p:blipFill rotWithShape="1">
          <a:blip r:embed="rId9" cstate="print">
            <a:extLst>
              <a:ext uri="{28A0092B-C50C-407E-A947-70E740481C1C}">
                <a14:useLocalDpi xmlns:a14="http://schemas.microsoft.com/office/drawing/2010/main" val="0"/>
              </a:ext>
            </a:extLst>
          </a:blip>
          <a:srcRect l="26080"/>
          <a:stretch/>
        </p:blipFill>
        <p:spPr>
          <a:xfrm>
            <a:off x="10031772" y="1997995"/>
            <a:ext cx="2203460" cy="1987245"/>
          </a:xfrm>
          <a:prstGeom prst="rect">
            <a:avLst/>
          </a:prstGeom>
        </p:spPr>
      </p:pic>
      <p:pic>
        <p:nvPicPr>
          <p:cNvPr id="5" name="Imagen 4"/>
          <p:cNvPicPr>
            <a:picLocks noChangeAspect="1"/>
          </p:cNvPicPr>
          <p:nvPr/>
        </p:nvPicPr>
        <p:blipFill rotWithShape="1">
          <a:blip r:embed="rId10">
            <a:extLst>
              <a:ext uri="{28A0092B-C50C-407E-A947-70E740481C1C}">
                <a14:useLocalDpi xmlns:a14="http://schemas.microsoft.com/office/drawing/2010/main" val="0"/>
              </a:ext>
            </a:extLst>
          </a:blip>
          <a:srcRect l="17714" t="39500" r="7475"/>
          <a:stretch/>
        </p:blipFill>
        <p:spPr>
          <a:xfrm>
            <a:off x="8994856" y="3991266"/>
            <a:ext cx="3221824" cy="1954111"/>
          </a:xfrm>
          <a:prstGeom prst="rect">
            <a:avLst/>
          </a:prstGeom>
        </p:spPr>
      </p:pic>
    </p:spTree>
    <p:extLst>
      <p:ext uri="{BB962C8B-B14F-4D97-AF65-F5344CB8AC3E}">
        <p14:creationId xmlns:p14="http://schemas.microsoft.com/office/powerpoint/2010/main" val="2772600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3402" y="641890"/>
            <a:ext cx="9240688" cy="4683751"/>
          </a:xfrm>
          <a:prstGeom prst="rect">
            <a:avLst/>
          </a:prstGeom>
        </p:spPr>
      </p:pic>
      <p:sp>
        <p:nvSpPr>
          <p:cNvPr id="3" name="Título 2"/>
          <p:cNvSpPr>
            <a:spLocks noGrp="1"/>
          </p:cNvSpPr>
          <p:nvPr>
            <p:ph type="title"/>
          </p:nvPr>
        </p:nvSpPr>
        <p:spPr>
          <a:xfrm>
            <a:off x="5015880" y="13815"/>
            <a:ext cx="8229600" cy="1143000"/>
          </a:xfrm>
        </p:spPr>
        <p:txBody>
          <a:bodyPr/>
          <a:lstStyle/>
          <a:p>
            <a:pPr algn="ctr"/>
            <a:r>
              <a:rPr lang="es-EC" dirty="0" smtClean="0">
                <a:solidFill>
                  <a:schemeClr val="tx1"/>
                </a:solidFill>
              </a:rPr>
              <a:t>Introducción</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88861893"/>
              </p:ext>
            </p:extLst>
          </p:nvPr>
        </p:nvGraphicFramePr>
        <p:xfrm>
          <a:off x="8302044" y="2972072"/>
          <a:ext cx="3920815" cy="2416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335360" y="6400011"/>
            <a:ext cx="2304256" cy="276999"/>
          </a:xfrm>
          <a:prstGeom prst="rect">
            <a:avLst/>
          </a:prstGeom>
          <a:noFill/>
        </p:spPr>
        <p:txBody>
          <a:bodyPr wrap="square" rtlCol="0">
            <a:spAutoFit/>
          </a:bodyPr>
          <a:lstStyle/>
          <a:p>
            <a:r>
              <a:rPr lang="es-MX" sz="1200" dirty="0"/>
              <a:t>(</a:t>
            </a:r>
            <a:r>
              <a:rPr lang="es-MX" sz="1200" dirty="0" err="1"/>
              <a:t>Magez</a:t>
            </a:r>
            <a:r>
              <a:rPr lang="es-MX" sz="1200" dirty="0"/>
              <a:t> et al, 2021)</a:t>
            </a:r>
          </a:p>
        </p:txBody>
      </p:sp>
      <p:grpSp>
        <p:nvGrpSpPr>
          <p:cNvPr id="4" name="Grupo 3"/>
          <p:cNvGrpSpPr/>
          <p:nvPr/>
        </p:nvGrpSpPr>
        <p:grpSpPr>
          <a:xfrm>
            <a:off x="-29503" y="5431493"/>
            <a:ext cx="8717791" cy="828825"/>
            <a:chOff x="90920" y="5205627"/>
            <a:chExt cx="3864884" cy="619151"/>
          </a:xfrm>
        </p:grpSpPr>
        <p:grpSp>
          <p:nvGrpSpPr>
            <p:cNvPr id="10" name="Grupo 9"/>
            <p:cNvGrpSpPr/>
            <p:nvPr/>
          </p:nvGrpSpPr>
          <p:grpSpPr>
            <a:xfrm>
              <a:off x="1001655" y="5273567"/>
              <a:ext cx="2954149" cy="497417"/>
              <a:chOff x="902769" y="538939"/>
              <a:chExt cx="3692106" cy="293716"/>
            </a:xfrm>
          </p:grpSpPr>
          <p:sp>
            <p:nvSpPr>
              <p:cNvPr id="14" name="Redondear rectángulo de esquina del mismo lado 13"/>
              <p:cNvSpPr/>
              <p:nvPr/>
            </p:nvSpPr>
            <p:spPr>
              <a:xfrm rot="5400000">
                <a:off x="2605889" y="-1156331"/>
                <a:ext cx="285866" cy="3692105"/>
              </a:xfrm>
              <a:prstGeom prst="roundRect">
                <a:avLst/>
              </a:prstGeom>
              <a:solidFill>
                <a:schemeClr val="accent5">
                  <a:lumMod val="20000"/>
                  <a:lumOff val="80000"/>
                  <a:alpha val="90000"/>
                </a:schemeClr>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5" name="Redondear rectángulo de esquina del mismo lado 4"/>
              <p:cNvSpPr txBox="1"/>
              <p:nvPr/>
            </p:nvSpPr>
            <p:spPr>
              <a:xfrm>
                <a:off x="952558" y="538939"/>
                <a:ext cx="3642317" cy="293716"/>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19050" rIns="38100" bIns="19050" numCol="1" spcCol="1270" anchor="ctr" anchorCtr="0">
                <a:noAutofit/>
              </a:bodyPr>
              <a:lstStyle/>
              <a:p>
                <a:pPr marL="57150" lvl="1" indent="-57150" defTabSz="444500">
                  <a:lnSpc>
                    <a:spcPct val="90000"/>
                  </a:lnSpc>
                  <a:spcBef>
                    <a:spcPct val="0"/>
                  </a:spcBef>
                  <a:spcAft>
                    <a:spcPct val="15000"/>
                  </a:spcAft>
                  <a:buChar char="••"/>
                </a:pPr>
                <a:r>
                  <a:rPr lang="es-MX" sz="1200" i="1" dirty="0"/>
                  <a:t>T. vivax </a:t>
                </a:r>
                <a:r>
                  <a:rPr lang="es-MX" sz="1200" dirty="0"/>
                  <a:t>se introdujo en la Guyana Francesa y las Indias Occidentales Francesas alrededor de 1830 con ganado cebú originario de Senegal (</a:t>
                </a:r>
                <a:r>
                  <a:rPr lang="es-MX" sz="1200" dirty="0" err="1"/>
                  <a:t>Gonzatti</a:t>
                </a:r>
                <a:r>
                  <a:rPr lang="es-MX" sz="1200" dirty="0"/>
                  <a:t>, 2014)</a:t>
                </a:r>
                <a:endParaRPr lang="es-ES" sz="1200" dirty="0"/>
              </a:p>
            </p:txBody>
          </p:sp>
        </p:grpSp>
        <p:grpSp>
          <p:nvGrpSpPr>
            <p:cNvPr id="11" name="Grupo 10"/>
            <p:cNvGrpSpPr/>
            <p:nvPr/>
          </p:nvGrpSpPr>
          <p:grpSpPr>
            <a:xfrm>
              <a:off x="90920" y="5205627"/>
              <a:ext cx="929133" cy="619151"/>
              <a:chOff x="103153" y="365188"/>
              <a:chExt cx="929133" cy="619151"/>
            </a:xfrm>
          </p:grpSpPr>
          <p:sp>
            <p:nvSpPr>
              <p:cNvPr id="12" name="Rectángulo redondeado 11"/>
              <p:cNvSpPr/>
              <p:nvPr/>
            </p:nvSpPr>
            <p:spPr>
              <a:xfrm>
                <a:off x="116233" y="365188"/>
                <a:ext cx="916053" cy="619151"/>
              </a:xfrm>
              <a:prstGeom prst="roundRect">
                <a:avLst/>
              </a:prstGeom>
            </p:spPr>
            <p:style>
              <a:lnRef idx="3">
                <a:schemeClr val="lt1"/>
              </a:lnRef>
              <a:fillRef idx="1">
                <a:schemeClr val="accent5"/>
              </a:fillRef>
              <a:effectRef idx="1">
                <a:schemeClr val="accent5"/>
              </a:effectRef>
              <a:fontRef idx="minor">
                <a:schemeClr val="lt1"/>
              </a:fontRef>
            </p:style>
          </p:sp>
          <p:sp>
            <p:nvSpPr>
              <p:cNvPr id="13" name="CuadroTexto 12"/>
              <p:cNvSpPr txBox="1"/>
              <p:nvPr/>
            </p:nvSpPr>
            <p:spPr>
              <a:xfrm>
                <a:off x="103153" y="376467"/>
                <a:ext cx="923815" cy="5793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algn="ctr" defTabSz="711200">
                  <a:lnSpc>
                    <a:spcPct val="90000"/>
                  </a:lnSpc>
                  <a:spcBef>
                    <a:spcPct val="0"/>
                  </a:spcBef>
                  <a:spcAft>
                    <a:spcPct val="35000"/>
                  </a:spcAft>
                </a:pPr>
                <a:r>
                  <a:rPr lang="es-ES" sz="1600" dirty="0"/>
                  <a:t>En Latino América </a:t>
                </a:r>
              </a:p>
            </p:txBody>
          </p:sp>
        </p:grpSp>
      </p:grpSp>
      <p:grpSp>
        <p:nvGrpSpPr>
          <p:cNvPr id="16" name="Grupo 15"/>
          <p:cNvGrpSpPr/>
          <p:nvPr/>
        </p:nvGrpSpPr>
        <p:grpSpPr>
          <a:xfrm>
            <a:off x="9408368" y="1486143"/>
            <a:ext cx="2319938" cy="1053543"/>
            <a:chOff x="115855" y="279"/>
            <a:chExt cx="4783891" cy="378894"/>
          </a:xfrm>
        </p:grpSpPr>
        <p:sp>
          <p:nvSpPr>
            <p:cNvPr id="17" name="Rectángulo redondeado 16"/>
            <p:cNvSpPr/>
            <p:nvPr/>
          </p:nvSpPr>
          <p:spPr>
            <a:xfrm>
              <a:off x="115855" y="279"/>
              <a:ext cx="4783891" cy="378894"/>
            </a:xfrm>
            <a:prstGeom prst="roundRect">
              <a:avLst/>
            </a:prstGeom>
          </p:spPr>
          <p:style>
            <a:lnRef idx="3">
              <a:schemeClr val="lt1"/>
            </a:lnRef>
            <a:fillRef idx="1">
              <a:schemeClr val="accent5"/>
            </a:fillRef>
            <a:effectRef idx="1">
              <a:schemeClr val="accent5"/>
            </a:effectRef>
            <a:fontRef idx="minor">
              <a:schemeClr val="lt1"/>
            </a:fontRef>
          </p:style>
        </p:sp>
        <p:sp>
          <p:nvSpPr>
            <p:cNvPr id="18" name="CuadroTexto 17"/>
            <p:cNvSpPr txBox="1"/>
            <p:nvPr/>
          </p:nvSpPr>
          <p:spPr>
            <a:xfrm>
              <a:off x="134352" y="18775"/>
              <a:ext cx="4746899" cy="341902"/>
            </a:xfrm>
            <a:prstGeom prst="rect">
              <a:avLst/>
            </a:prstGeom>
          </p:spPr>
          <p:style>
            <a:lnRef idx="3">
              <a:schemeClr val="lt1"/>
            </a:lnRef>
            <a:fillRef idx="1">
              <a:schemeClr val="accent3"/>
            </a:fillRef>
            <a:effectRef idx="1">
              <a:schemeClr val="accent3"/>
            </a:effectRef>
            <a:fontRef idx="minor">
              <a:schemeClr val="lt1"/>
            </a:fontRef>
          </p:style>
          <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pt-BR" sz="1400" dirty="0"/>
                <a:t>Trypanosoma equiperdum, Trypanosoma vivax, Trypanosoma evansi y Trypanosoma cruzi.</a:t>
              </a:r>
              <a:endParaRPr lang="es-ES" sz="1400" dirty="0"/>
            </a:p>
          </p:txBody>
        </p:sp>
      </p:grpSp>
    </p:spTree>
    <p:extLst>
      <p:ext uri="{BB962C8B-B14F-4D97-AF65-F5344CB8AC3E}">
        <p14:creationId xmlns:p14="http://schemas.microsoft.com/office/powerpoint/2010/main" val="80236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6287483" y="0"/>
            <a:ext cx="8229600" cy="1143000"/>
          </a:xfrm>
        </p:spPr>
        <p:txBody>
          <a:bodyPr/>
          <a:lstStyle/>
          <a:p>
            <a:pPr algn="ctr"/>
            <a:r>
              <a:rPr lang="es-EC" dirty="0" smtClean="0">
                <a:solidFill>
                  <a:schemeClr val="tx1"/>
                </a:solidFill>
              </a:rPr>
              <a:t>Introducción</a:t>
            </a:r>
            <a:endParaRPr lang="es-EC" dirty="0"/>
          </a:p>
        </p:txBody>
      </p:sp>
      <p:sp>
        <p:nvSpPr>
          <p:cNvPr id="6" name="CuadroTexto 5"/>
          <p:cNvSpPr txBox="1"/>
          <p:nvPr/>
        </p:nvSpPr>
        <p:spPr>
          <a:xfrm>
            <a:off x="3992577" y="6420607"/>
            <a:ext cx="2304256" cy="276999"/>
          </a:xfrm>
          <a:prstGeom prst="rect">
            <a:avLst/>
          </a:prstGeom>
          <a:noFill/>
        </p:spPr>
        <p:txBody>
          <a:bodyPr wrap="square" rtlCol="0">
            <a:spAutoFit/>
          </a:bodyPr>
          <a:lstStyle/>
          <a:p>
            <a:r>
              <a:rPr lang="es-MX" sz="1200" dirty="0"/>
              <a:t>(</a:t>
            </a:r>
            <a:r>
              <a:rPr lang="es-MX" sz="1200" dirty="0" err="1"/>
              <a:t>Magez</a:t>
            </a:r>
            <a:r>
              <a:rPr lang="es-MX" sz="1200" dirty="0"/>
              <a:t> et al, 2021)</a:t>
            </a:r>
          </a:p>
        </p:txBody>
      </p:sp>
      <p:pic>
        <p:nvPicPr>
          <p:cNvPr id="8" name="image2.png"/>
          <p:cNvPicPr/>
          <p:nvPr/>
        </p:nvPicPr>
        <p:blipFill>
          <a:blip r:embed="rId2"/>
          <a:srcRect t="4643"/>
          <a:stretch>
            <a:fillRect/>
          </a:stretch>
        </p:blipFill>
        <p:spPr>
          <a:xfrm>
            <a:off x="7104112" y="2064296"/>
            <a:ext cx="4464496" cy="3784659"/>
          </a:xfrm>
          <a:prstGeom prst="rect">
            <a:avLst/>
          </a:prstGeom>
          <a:ln/>
        </p:spPr>
      </p:pic>
      <p:graphicFrame>
        <p:nvGraphicFramePr>
          <p:cNvPr id="9" name="Marcador de contenido 6"/>
          <p:cNvGraphicFramePr>
            <a:graphicFrameLocks/>
          </p:cNvGraphicFramePr>
          <p:nvPr>
            <p:extLst>
              <p:ext uri="{D42A27DB-BD31-4B8C-83A1-F6EECF244321}">
                <p14:modId xmlns:p14="http://schemas.microsoft.com/office/powerpoint/2010/main" val="628020981"/>
              </p:ext>
            </p:extLst>
          </p:nvPr>
        </p:nvGraphicFramePr>
        <p:xfrm>
          <a:off x="-21006" y="1303554"/>
          <a:ext cx="4651845" cy="5037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ángulo 9"/>
          <p:cNvSpPr/>
          <p:nvPr/>
        </p:nvSpPr>
        <p:spPr>
          <a:xfrm>
            <a:off x="1631504" y="6367323"/>
            <a:ext cx="2415726" cy="338554"/>
          </a:xfrm>
          <a:prstGeom prst="rect">
            <a:avLst/>
          </a:prstGeom>
        </p:spPr>
        <p:txBody>
          <a:bodyPr wrap="none">
            <a:spAutoFit/>
          </a:bodyPr>
          <a:lstStyle/>
          <a:p>
            <a:r>
              <a:rPr lang="es-MX" sz="1600" dirty="0">
                <a:latin typeface="Calibri" panose="020F0502020204030204" pitchFamily="34" charset="0"/>
                <a:ea typeface="Calibri" panose="020F0502020204030204" pitchFamily="34" charset="0"/>
                <a:cs typeface="Times New Roman" panose="02020603050405020304" pitchFamily="18" charset="0"/>
              </a:rPr>
              <a:t>(Triana-</a:t>
            </a:r>
            <a:r>
              <a:rPr lang="es-MX" sz="1600" dirty="0" err="1">
                <a:latin typeface="Calibri" panose="020F0502020204030204" pitchFamily="34" charset="0"/>
                <a:ea typeface="Calibri" panose="020F0502020204030204" pitchFamily="34" charset="0"/>
                <a:cs typeface="Times New Roman" panose="02020603050405020304" pitchFamily="18" charset="0"/>
              </a:rPr>
              <a:t>chávez</a:t>
            </a:r>
            <a:r>
              <a:rPr lang="es-MX" sz="1600" dirty="0">
                <a:latin typeface="Calibri" panose="020F0502020204030204" pitchFamily="34" charset="0"/>
                <a:ea typeface="Calibri" panose="020F0502020204030204" pitchFamily="34" charset="0"/>
                <a:cs typeface="Times New Roman" panose="02020603050405020304" pitchFamily="18" charset="0"/>
              </a:rPr>
              <a:t> et al., 2017)</a:t>
            </a:r>
            <a:endParaRPr lang="es-MX" sz="1600" dirty="0"/>
          </a:p>
        </p:txBody>
      </p:sp>
      <p:pic>
        <p:nvPicPr>
          <p:cNvPr id="11" name="Imagen 10"/>
          <p:cNvPicPr>
            <a:picLocks noChangeAspect="1"/>
          </p:cNvPicPr>
          <p:nvPr/>
        </p:nvPicPr>
        <p:blipFill>
          <a:blip r:embed="rId8"/>
          <a:stretch>
            <a:fillRect/>
          </a:stretch>
        </p:blipFill>
        <p:spPr>
          <a:xfrm>
            <a:off x="4622947" y="3578401"/>
            <a:ext cx="2160240" cy="1438011"/>
          </a:xfrm>
          <a:prstGeom prst="rect">
            <a:avLst/>
          </a:prstGeom>
        </p:spPr>
      </p:pic>
      <p:pic>
        <p:nvPicPr>
          <p:cNvPr id="12" name="Imagen 11"/>
          <p:cNvPicPr>
            <a:picLocks noChangeAspect="1"/>
          </p:cNvPicPr>
          <p:nvPr/>
        </p:nvPicPr>
        <p:blipFill>
          <a:blip r:embed="rId9"/>
          <a:stretch>
            <a:fillRect/>
          </a:stretch>
        </p:blipFill>
        <p:spPr>
          <a:xfrm>
            <a:off x="4863557" y="1865242"/>
            <a:ext cx="1463821" cy="1410032"/>
          </a:xfrm>
          <a:prstGeom prst="rect">
            <a:avLst/>
          </a:prstGeom>
        </p:spPr>
      </p:pic>
      <p:sp>
        <p:nvSpPr>
          <p:cNvPr id="3" name="Rectángulo 2"/>
          <p:cNvSpPr/>
          <p:nvPr/>
        </p:nvSpPr>
        <p:spPr>
          <a:xfrm>
            <a:off x="8023919" y="1418982"/>
            <a:ext cx="3672737" cy="369332"/>
          </a:xfrm>
          <a:prstGeom prst="rect">
            <a:avLst/>
          </a:prstGeom>
        </p:spPr>
        <p:txBody>
          <a:bodyPr wrap="none">
            <a:spAutoFit/>
          </a:bodyPr>
          <a:lstStyle/>
          <a:p>
            <a:r>
              <a:rPr lang="es-MX" dirty="0"/>
              <a:t>Trasmisión de </a:t>
            </a:r>
            <a:r>
              <a:rPr lang="es-MX" i="1" dirty="0" err="1"/>
              <a:t>Trypanosoma</a:t>
            </a:r>
            <a:r>
              <a:rPr lang="es-MX" i="1" dirty="0"/>
              <a:t> </a:t>
            </a:r>
            <a:r>
              <a:rPr lang="es-MX" i="1" dirty="0" err="1"/>
              <a:t>vivax</a:t>
            </a:r>
            <a:endParaRPr lang="es-MX" dirty="0"/>
          </a:p>
        </p:txBody>
      </p:sp>
      <p:sp>
        <p:nvSpPr>
          <p:cNvPr id="5" name="CuadroTexto 4"/>
          <p:cNvSpPr txBox="1"/>
          <p:nvPr/>
        </p:nvSpPr>
        <p:spPr>
          <a:xfrm>
            <a:off x="3980284" y="747143"/>
            <a:ext cx="3642725" cy="783193"/>
          </a:xfrm>
          <a:prstGeom prst="round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lvl="0" algn="ctr"/>
            <a:r>
              <a:rPr lang="es-ES" sz="2000" dirty="0"/>
              <a:t>Tripanosomiasis</a:t>
            </a:r>
            <a:br>
              <a:rPr lang="es-ES" sz="2000" dirty="0"/>
            </a:br>
            <a:r>
              <a:rPr lang="es-ES" sz="2000" dirty="0"/>
              <a:t>(</a:t>
            </a:r>
            <a:r>
              <a:rPr lang="es-ES" sz="2000" i="1" dirty="0" err="1"/>
              <a:t>Trypanosoma</a:t>
            </a:r>
            <a:r>
              <a:rPr lang="es-ES" sz="2000" i="1" dirty="0"/>
              <a:t> </a:t>
            </a:r>
            <a:r>
              <a:rPr lang="es-ES" sz="2000" i="1" dirty="0" err="1"/>
              <a:t>vivax</a:t>
            </a:r>
            <a:r>
              <a:rPr lang="es-ES" sz="2000" dirty="0"/>
              <a:t>)</a:t>
            </a:r>
          </a:p>
        </p:txBody>
      </p:sp>
    </p:spTree>
    <p:extLst>
      <p:ext uri="{BB962C8B-B14F-4D97-AF65-F5344CB8AC3E}">
        <p14:creationId xmlns:p14="http://schemas.microsoft.com/office/powerpoint/2010/main" val="787520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780480006"/>
              </p:ext>
            </p:extLst>
          </p:nvPr>
        </p:nvGraphicFramePr>
        <p:xfrm>
          <a:off x="335360" y="3213735"/>
          <a:ext cx="11233248" cy="3129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ítulo 2"/>
          <p:cNvSpPr>
            <a:spLocks noGrp="1"/>
          </p:cNvSpPr>
          <p:nvPr>
            <p:ph type="title"/>
          </p:nvPr>
        </p:nvSpPr>
        <p:spPr>
          <a:xfrm>
            <a:off x="6105480" y="25839"/>
            <a:ext cx="8229600" cy="1143000"/>
          </a:xfrm>
        </p:spPr>
        <p:txBody>
          <a:bodyPr/>
          <a:lstStyle/>
          <a:p>
            <a:pPr algn="ctr"/>
            <a:r>
              <a:rPr lang="es-EC" dirty="0" smtClean="0">
                <a:solidFill>
                  <a:schemeClr val="tx1"/>
                </a:solidFill>
              </a:rPr>
              <a:t>Introducción</a:t>
            </a:r>
            <a:endParaRPr lang="es-EC" dirty="0"/>
          </a:p>
        </p:txBody>
      </p:sp>
      <p:pic>
        <p:nvPicPr>
          <p:cNvPr id="2" name="Imagen 1"/>
          <p:cNvPicPr>
            <a:picLocks noChangeAspect="1"/>
          </p:cNvPicPr>
          <p:nvPr/>
        </p:nvPicPr>
        <p:blipFill>
          <a:blip r:embed="rId8"/>
          <a:stretch>
            <a:fillRect/>
          </a:stretch>
        </p:blipFill>
        <p:spPr>
          <a:xfrm>
            <a:off x="9026940" y="3861048"/>
            <a:ext cx="2880320" cy="1948246"/>
          </a:xfrm>
          <a:prstGeom prst="rect">
            <a:avLst/>
          </a:prstGeom>
        </p:spPr>
      </p:pic>
      <p:sp>
        <p:nvSpPr>
          <p:cNvPr id="6" name="CuadroTexto 5"/>
          <p:cNvSpPr txBox="1"/>
          <p:nvPr/>
        </p:nvSpPr>
        <p:spPr>
          <a:xfrm>
            <a:off x="1524000" y="6342946"/>
            <a:ext cx="2376264" cy="307777"/>
          </a:xfrm>
          <a:prstGeom prst="rect">
            <a:avLst/>
          </a:prstGeom>
          <a:noFill/>
        </p:spPr>
        <p:txBody>
          <a:bodyPr wrap="square" rtlCol="0">
            <a:spAutoFit/>
          </a:bodyPr>
          <a:lstStyle/>
          <a:p>
            <a:r>
              <a:rPr lang="es-MX" sz="1400" dirty="0"/>
              <a:t>(</a:t>
            </a:r>
            <a:r>
              <a:rPr lang="es-MX" sz="1400" dirty="0" err="1"/>
              <a:t>Gonzatti</a:t>
            </a:r>
            <a:r>
              <a:rPr lang="es-MX" sz="1400" dirty="0"/>
              <a:t> et al, 2014)</a:t>
            </a:r>
          </a:p>
        </p:txBody>
      </p:sp>
      <p:pic>
        <p:nvPicPr>
          <p:cNvPr id="7" name="Imagen 6"/>
          <p:cNvPicPr>
            <a:picLocks noChangeAspect="1"/>
          </p:cNvPicPr>
          <p:nvPr/>
        </p:nvPicPr>
        <p:blipFill>
          <a:blip r:embed="rId9"/>
          <a:stretch>
            <a:fillRect/>
          </a:stretch>
        </p:blipFill>
        <p:spPr>
          <a:xfrm>
            <a:off x="3808665" y="620688"/>
            <a:ext cx="7280422" cy="2422979"/>
          </a:xfrm>
          <a:prstGeom prst="rect">
            <a:avLst/>
          </a:prstGeom>
        </p:spPr>
      </p:pic>
      <p:sp>
        <p:nvSpPr>
          <p:cNvPr id="8" name="CuadroTexto 7"/>
          <p:cNvSpPr txBox="1"/>
          <p:nvPr/>
        </p:nvSpPr>
        <p:spPr>
          <a:xfrm>
            <a:off x="-26212" y="6342946"/>
            <a:ext cx="2304256" cy="307777"/>
          </a:xfrm>
          <a:prstGeom prst="rect">
            <a:avLst/>
          </a:prstGeom>
          <a:noFill/>
        </p:spPr>
        <p:txBody>
          <a:bodyPr wrap="square" rtlCol="0">
            <a:spAutoFit/>
          </a:bodyPr>
          <a:lstStyle/>
          <a:p>
            <a:r>
              <a:rPr lang="es-MX" sz="1400" dirty="0"/>
              <a:t>(</a:t>
            </a:r>
            <a:r>
              <a:rPr lang="es-MX" sz="1400" dirty="0" err="1"/>
              <a:t>Magez</a:t>
            </a:r>
            <a:r>
              <a:rPr lang="es-MX" sz="1400" dirty="0"/>
              <a:t> et al, 2021)</a:t>
            </a:r>
          </a:p>
        </p:txBody>
      </p:sp>
      <p:pic>
        <p:nvPicPr>
          <p:cNvPr id="9" name="Imagen 8"/>
          <p:cNvPicPr>
            <a:picLocks noChangeAspect="1"/>
          </p:cNvPicPr>
          <p:nvPr/>
        </p:nvPicPr>
        <p:blipFill>
          <a:blip r:embed="rId10"/>
          <a:stretch>
            <a:fillRect/>
          </a:stretch>
        </p:blipFill>
        <p:spPr>
          <a:xfrm>
            <a:off x="722148" y="2708208"/>
            <a:ext cx="3270264" cy="1412549"/>
          </a:xfrm>
          <a:prstGeom prst="rect">
            <a:avLst/>
          </a:prstGeom>
        </p:spPr>
      </p:pic>
      <p:pic>
        <p:nvPicPr>
          <p:cNvPr id="5122" name="Picture 2" descr="https://lh3.googleusercontent.com/B4G3crqDkz4a95LKsVuFBCtYgo70qNhm46zKonoZjwmYUAwOeMKluiIdSXEfr_X3g55eQedo2WXgraDX6gsTuQsSm_gWbgDg5a_HSlDu72LeLxoKOD4Hz5iK3w4lezdmkheuEQ5hdmY01tKCiQ6QPe9EsADnNJfVo7H8i558pHdPQtDYWVyjL6DyDn604bRnh5XAC7ApFWgAnevcVSygRM2CoaJQn2n5Z-c8yQLesEHu7SswMNc1BDGo-NX_fV9Is3E2V3y1PSGZ1OymEzgskRQXdE4hAgVSX72PmrO1SD3OY7U52SQy6H0om3BFOM8DblNiuk91Sydrn-tyQ83RSnobgtTHj1jJQDV6WhbvxFSm0PFiH_01I8iIBoqBzsRXJSAu6-nkN7woZU_54Js5owtI0U6LLw23o2TuVSR2U9KX6yz9mDuZKsq60POg0llJcRGdyAvatYEpKkKTnKrL5lKNSUiVLcKAlS7X9RcqnCswTyV3Bp8gdlk_osNq5K1ZX-8A5IKE2WJzNRTY94YLjNzzY7izRjMUohxTYbb7PEgJG-ECPp7zvv35702dB9xZ8iFRNB7elS1D12qZM-G57QCnDZS_WJFS6W5OxGXUchfgFBBtmTVMRgsa4HmOJf5j2aVGDAGUwu8fwULRSq_DMEiSaILBfMEzNAMTogadXMBhUdTkENQVe1x2bZGE5fe8fWPTTKcozLP0t3nVi8du8wgE=w884-h663-no?authuser=0"/>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3777" t="21229" r="4649" b="11496"/>
          <a:stretch/>
        </p:blipFill>
        <p:spPr bwMode="auto">
          <a:xfrm>
            <a:off x="983432" y="620688"/>
            <a:ext cx="2192262" cy="179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021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60004" y="1130300"/>
            <a:ext cx="2232248" cy="864096"/>
          </a:xfrm>
        </p:spPr>
        <p:style>
          <a:lnRef idx="2">
            <a:schemeClr val="accent2"/>
          </a:lnRef>
          <a:fillRef idx="1">
            <a:schemeClr val="lt1"/>
          </a:fillRef>
          <a:effectRef idx="0">
            <a:schemeClr val="accent2"/>
          </a:effectRef>
          <a:fontRef idx="minor">
            <a:schemeClr val="dk1"/>
          </a:fontRef>
        </p:style>
        <p:txBody>
          <a:bodyPr/>
          <a:lstStyle/>
          <a:p>
            <a:pPr marL="0" indent="0">
              <a:buNone/>
            </a:pPr>
            <a:r>
              <a:rPr lang="es-EC" sz="2800" b="1" dirty="0" smtClean="0">
                <a:solidFill>
                  <a:schemeClr val="tx1"/>
                </a:solidFill>
              </a:rPr>
              <a:t>Objetivo </a:t>
            </a:r>
            <a:r>
              <a:rPr lang="es-EC" sz="2800" b="1" dirty="0">
                <a:solidFill>
                  <a:schemeClr val="tx1"/>
                </a:solidFill>
              </a:rPr>
              <a:t>G</a:t>
            </a:r>
            <a:r>
              <a:rPr lang="es-EC" sz="2800" b="1" dirty="0" smtClean="0">
                <a:solidFill>
                  <a:schemeClr val="tx1"/>
                </a:solidFill>
              </a:rPr>
              <a:t>eneral</a:t>
            </a:r>
          </a:p>
        </p:txBody>
      </p:sp>
      <p:sp>
        <p:nvSpPr>
          <p:cNvPr id="3" name="Título 2"/>
          <p:cNvSpPr>
            <a:spLocks noGrp="1"/>
          </p:cNvSpPr>
          <p:nvPr>
            <p:ph type="title"/>
          </p:nvPr>
        </p:nvSpPr>
        <p:spPr>
          <a:xfrm>
            <a:off x="5951984" y="0"/>
            <a:ext cx="8229600" cy="1143000"/>
          </a:xfrm>
        </p:spPr>
        <p:txBody>
          <a:bodyPr/>
          <a:lstStyle/>
          <a:p>
            <a:pPr algn="ctr"/>
            <a:r>
              <a:rPr lang="es-EC" dirty="0" smtClean="0">
                <a:solidFill>
                  <a:schemeClr val="tx1"/>
                </a:solidFill>
              </a:rPr>
              <a:t>Objetivos</a:t>
            </a:r>
            <a:endParaRPr lang="es-EC" dirty="0">
              <a:solidFill>
                <a:schemeClr val="tx1"/>
              </a:solidFill>
            </a:endParaRPr>
          </a:p>
        </p:txBody>
      </p:sp>
      <p:graphicFrame>
        <p:nvGraphicFramePr>
          <p:cNvPr id="4" name="Diagrama 3"/>
          <p:cNvGraphicFramePr/>
          <p:nvPr>
            <p:extLst>
              <p:ext uri="{D42A27DB-BD31-4B8C-83A1-F6EECF244321}">
                <p14:modId xmlns:p14="http://schemas.microsoft.com/office/powerpoint/2010/main" val="1692359979"/>
              </p:ext>
            </p:extLst>
          </p:nvPr>
        </p:nvGraphicFramePr>
        <p:xfrm>
          <a:off x="695400" y="3037586"/>
          <a:ext cx="10801200" cy="2781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2207568" y="876430"/>
            <a:ext cx="6408712" cy="1800199"/>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s-MX" dirty="0"/>
          </a:p>
        </p:txBody>
      </p:sp>
      <p:sp>
        <p:nvSpPr>
          <p:cNvPr id="6" name="Rectángulo 5"/>
          <p:cNvSpPr/>
          <p:nvPr/>
        </p:nvSpPr>
        <p:spPr>
          <a:xfrm>
            <a:off x="2503636" y="1143000"/>
            <a:ext cx="6096000" cy="1200329"/>
          </a:xfrm>
          <a:prstGeom prst="rect">
            <a:avLst/>
          </a:prstGeom>
          <a:noFill/>
        </p:spPr>
        <p:txBody>
          <a:bodyPr>
            <a:spAutoFit/>
          </a:bodyPr>
          <a:lstStyle/>
          <a:p>
            <a:r>
              <a:rPr lang="es-MX" dirty="0"/>
              <a:t>Determinar la prevalencia de </a:t>
            </a:r>
            <a:r>
              <a:rPr lang="es-MX" i="1" dirty="0" err="1"/>
              <a:t>Trypanosoma</a:t>
            </a:r>
            <a:r>
              <a:rPr lang="es-MX" i="1" dirty="0"/>
              <a:t> </a:t>
            </a:r>
            <a:r>
              <a:rPr lang="es-MX" i="1" dirty="0" err="1"/>
              <a:t>vivax</a:t>
            </a:r>
            <a:r>
              <a:rPr lang="es-MX" i="1" dirty="0"/>
              <a:t> </a:t>
            </a:r>
            <a:r>
              <a:rPr lang="es-MX" dirty="0"/>
              <a:t>en bovinos provenientes de zonas de la provincia de Santo Domingo de los Tsáchilas, Napo, Esmeraldas y Manabí, con previos reportes de enfermedades hemotrópicas</a:t>
            </a:r>
          </a:p>
        </p:txBody>
      </p:sp>
      <p:pic>
        <p:nvPicPr>
          <p:cNvPr id="4098" name="Picture 2" descr="https://lh3.googleusercontent.com/3yUk24J3fCRi5fGWyUz4Y_lg7FKLaVPZt8EhjTEBtKgM7mclQoYdCGhSRQ0ZI497FRcOukJY-ATT-KcWyOmVDrDhdbRxzFrIKPIZ8JR7ARXIfjeAey6eNOI4Uqii4fJ8wPUG-avJkxfZbVOrreHSYJqCOYnh8snvDKVkNgd2ya7dLnsL3BodO3ZvIf3_wE4JJdeFX2o8VMD_nsGNiyiUM0wnzJ0_XIlvkDwIyQk_3SEtlHetPvXyzv0wy9gBZCVVPvM-_8-dSTLFFXrFsdRQGCroGbDKeUyALRKEGqtI2hZejJiixRjRdd8FnjCox5vtK0Afv11qVHnwwA8KaPGYSOhHuWG4Z1_H0Cb5I50OqZuFSY6FvffSfD7wH31EuYMrsQrlvfuYFpnJsNzwHAo-DqVpDWnVCyWLmnN8BcStV0Gt8TtdUIjWPmaKFEmC6IxjTHTkLue7WI43bUs4dDPwWDIN3vTMGHawliEzkvrum-GyBRZYOTNajc8LLk7YdvFpAE9vdzUx5D5pb4zWgrfNtq_VhYacOlFeYWhfU-hOIkD_52zxwwcvQAqcj4t_70j6IvDHIyITVQ5HurDj2b2hrhW7iJwOVKTfckqNY696rU78kgtumO9pGgdfMMcrIaSZqFBK1Brspmo14KS5kMqfXx73NmXYnWMe9Qh88_UBWf9g3M3S_rUfW40BAbNQWAj24NfQzYBErebVu119C-l440h4=w498-h663-no?authuser=0"/>
          <p:cNvPicPr>
            <a:picLocks noChangeAspect="1" noChangeArrowheads="1"/>
          </p:cNvPicPr>
          <p:nvPr/>
        </p:nvPicPr>
        <p:blipFill rotWithShape="1">
          <a:blip r:embed="rId7">
            <a:extLst>
              <a:ext uri="{28A0092B-C50C-407E-A947-70E740481C1C}">
                <a14:useLocalDpi xmlns:a14="http://schemas.microsoft.com/office/drawing/2010/main" val="0"/>
              </a:ext>
            </a:extLst>
          </a:blip>
          <a:srcRect l="26614" b="40003"/>
          <a:stretch/>
        </p:blipFill>
        <p:spPr bwMode="auto">
          <a:xfrm>
            <a:off x="9336360" y="788026"/>
            <a:ext cx="1896892" cy="20688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lh3.googleusercontent.com/eSFlxbNhj5S2SoJWafYdZm-FMqFCBUN9vCQ08xzaxLj5LY0ctHRuD6DfVGKDkDJ9eeJFEL6uF2zXEOgwXClBqnSK-8GU24hiOZg_3Py080bsl8m58kCDVtSa38XHM8vEbT4sZ-PaQVJl6OhBNVquQrR2APpb__73At5wreYXySHfasH_kNeRa9fvyCNbmhfPjBAI1stK_V452tTaTlq1cURsv7ovB4WGVqbO9t7a1XoXEJL7vtHB4k24qsp7MSdX6G_DsMtZrNbYiQIQo7vmQnmOoz5jkhXaI1ClN5_JZzue8NihZ2rrLNa63GqRxhZKiiiXnHQsBHKpzIR8ZvyYsf-E59Vz5kZO4WlroktFJklb8bk3B376u7iCugAywZJ6ApCJ1LGj7fSYJ5EgIxOQiLISpm-iJAuoV3gYWaKrcr3PSS_f0hmSJzWbANdZ5MoDOA_eoA7HFtBykmSC_crU7t3IXXLFKyBNvBjkrVf26lfIT78kPTstDvLN3MKqtx9seblYW8a6DTS5M19Zsqx7ZFbAHqffecy4ldMqSu7-7d4tEZtXX5maRXKQmU5FE9Z0eYqCgmJ05Y9wKyu-_0v4ceJxR0_KgekpQyWSx73pbpGBaPhnGhUBlx3gvMPCrgd3hU1XHEBN0LAaMs-cwlJkOb2CW621jrvO-TLwlsaCo9-LO43ggq_NIu4O00oOxFF23QGNm7KFXitmhgjYZfqxWLaD=w884-h663-no?authuser=0"/>
          <p:cNvPicPr>
            <a:picLocks noChangeAspect="1" noChangeArrowheads="1"/>
          </p:cNvPicPr>
          <p:nvPr/>
        </p:nvPicPr>
        <p:blipFill rotWithShape="1">
          <a:blip r:embed="rId8">
            <a:extLst>
              <a:ext uri="{28A0092B-C50C-407E-A947-70E740481C1C}">
                <a14:useLocalDpi xmlns:a14="http://schemas.microsoft.com/office/drawing/2010/main" val="0"/>
              </a:ext>
            </a:extLst>
          </a:blip>
          <a:srcRect l="30357" t="39473" r="15767" b="5794"/>
          <a:stretch/>
        </p:blipFill>
        <p:spPr bwMode="auto">
          <a:xfrm>
            <a:off x="263352" y="4011502"/>
            <a:ext cx="2372246" cy="180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667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184722489"/>
              </p:ext>
            </p:extLst>
          </p:nvPr>
        </p:nvGraphicFramePr>
        <p:xfrm>
          <a:off x="5193747" y="-740806"/>
          <a:ext cx="678366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p:cNvSpPr>
            <a:spLocks noGrp="1"/>
          </p:cNvSpPr>
          <p:nvPr>
            <p:ph type="title"/>
          </p:nvPr>
        </p:nvSpPr>
        <p:spPr>
          <a:xfrm>
            <a:off x="6291336" y="-23145"/>
            <a:ext cx="8229600" cy="1143000"/>
          </a:xfrm>
        </p:spPr>
        <p:txBody>
          <a:bodyPr/>
          <a:lstStyle/>
          <a:p>
            <a:pPr algn="ctr"/>
            <a:r>
              <a:rPr lang="es-EC" dirty="0" smtClean="0">
                <a:solidFill>
                  <a:schemeClr val="tx1"/>
                </a:solidFill>
              </a:rPr>
              <a:t>Metodología </a:t>
            </a:r>
            <a:endParaRPr lang="es-EC" dirty="0"/>
          </a:p>
        </p:txBody>
      </p:sp>
      <p:pic>
        <p:nvPicPr>
          <p:cNvPr id="8" name="Imagen 7"/>
          <p:cNvPicPr>
            <a:picLocks noChangeAspect="1"/>
          </p:cNvPicPr>
          <p:nvPr/>
        </p:nvPicPr>
        <p:blipFill rotWithShape="1">
          <a:blip r:embed="rId7" cstate="print">
            <a:extLst>
              <a:ext uri="{28A0092B-C50C-407E-A947-70E740481C1C}">
                <a14:useLocalDpi xmlns:a14="http://schemas.microsoft.com/office/drawing/2010/main" val="0"/>
              </a:ext>
            </a:extLst>
          </a:blip>
          <a:srcRect t="8001" b="36351"/>
          <a:stretch/>
        </p:blipFill>
        <p:spPr>
          <a:xfrm>
            <a:off x="8971638" y="2262648"/>
            <a:ext cx="3161446" cy="2345760"/>
          </a:xfrm>
          <a:prstGeom prst="rect">
            <a:avLst/>
          </a:prstGeom>
        </p:spPr>
      </p:pic>
      <p:pic>
        <p:nvPicPr>
          <p:cNvPr id="2050" name="Picture 2" descr="Hemoparásitos y Reproducción Bovina"/>
          <p:cNvPicPr>
            <a:picLocks noChangeAspect="1" noChangeArrowheads="1"/>
          </p:cNvPicPr>
          <p:nvPr/>
        </p:nvPicPr>
        <p:blipFill rotWithShape="1">
          <a:blip r:embed="rId8">
            <a:extLst>
              <a:ext uri="{28A0092B-C50C-407E-A947-70E740481C1C}">
                <a14:useLocalDpi xmlns:a14="http://schemas.microsoft.com/office/drawing/2010/main" val="0"/>
              </a:ext>
            </a:extLst>
          </a:blip>
          <a:srcRect l="2422" t="27983" r="80963" b="6941"/>
          <a:stretch/>
        </p:blipFill>
        <p:spPr bwMode="auto">
          <a:xfrm>
            <a:off x="7990042" y="2021929"/>
            <a:ext cx="851850" cy="250230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191344" y="4832236"/>
            <a:ext cx="11189597" cy="1226769"/>
            <a:chOff x="2988426" y="1027426"/>
            <a:chExt cx="5498410" cy="1067695"/>
          </a:xfrm>
        </p:grpSpPr>
        <p:sp>
          <p:nvSpPr>
            <p:cNvPr id="10" name="Forma libre 9"/>
            <p:cNvSpPr/>
            <p:nvPr/>
          </p:nvSpPr>
          <p:spPr>
            <a:xfrm>
              <a:off x="2988426" y="1084989"/>
              <a:ext cx="813825" cy="958011"/>
            </a:xfrm>
            <a:custGeom>
              <a:avLst/>
              <a:gdLst>
                <a:gd name="connsiteX0" fmla="*/ 0 w 1505199"/>
                <a:gd name="connsiteY0" fmla="*/ 159672 h 958011"/>
                <a:gd name="connsiteX1" fmla="*/ 159672 w 1505199"/>
                <a:gd name="connsiteY1" fmla="*/ 0 h 958011"/>
                <a:gd name="connsiteX2" fmla="*/ 1345527 w 1505199"/>
                <a:gd name="connsiteY2" fmla="*/ 0 h 958011"/>
                <a:gd name="connsiteX3" fmla="*/ 1505199 w 1505199"/>
                <a:gd name="connsiteY3" fmla="*/ 159672 h 958011"/>
                <a:gd name="connsiteX4" fmla="*/ 1505199 w 1505199"/>
                <a:gd name="connsiteY4" fmla="*/ 798339 h 958011"/>
                <a:gd name="connsiteX5" fmla="*/ 1345527 w 1505199"/>
                <a:gd name="connsiteY5" fmla="*/ 958011 h 958011"/>
                <a:gd name="connsiteX6" fmla="*/ 159672 w 1505199"/>
                <a:gd name="connsiteY6" fmla="*/ 958011 h 958011"/>
                <a:gd name="connsiteX7" fmla="*/ 0 w 1505199"/>
                <a:gd name="connsiteY7" fmla="*/ 798339 h 958011"/>
                <a:gd name="connsiteX8" fmla="*/ 0 w 1505199"/>
                <a:gd name="connsiteY8" fmla="*/ 159672 h 95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5199" h="958011">
                  <a:moveTo>
                    <a:pt x="0" y="159672"/>
                  </a:moveTo>
                  <a:cubicBezTo>
                    <a:pt x="0" y="71488"/>
                    <a:pt x="71488" y="0"/>
                    <a:pt x="159672" y="0"/>
                  </a:cubicBezTo>
                  <a:lnTo>
                    <a:pt x="1345527" y="0"/>
                  </a:lnTo>
                  <a:cubicBezTo>
                    <a:pt x="1433711" y="0"/>
                    <a:pt x="1505199" y="71488"/>
                    <a:pt x="1505199" y="159672"/>
                  </a:cubicBezTo>
                  <a:lnTo>
                    <a:pt x="1505199" y="798339"/>
                  </a:lnTo>
                  <a:cubicBezTo>
                    <a:pt x="1505199" y="886523"/>
                    <a:pt x="1433711" y="958011"/>
                    <a:pt x="1345527" y="958011"/>
                  </a:cubicBezTo>
                  <a:lnTo>
                    <a:pt x="159672" y="958011"/>
                  </a:lnTo>
                  <a:cubicBezTo>
                    <a:pt x="71488" y="958011"/>
                    <a:pt x="0" y="886523"/>
                    <a:pt x="0" y="798339"/>
                  </a:cubicBezTo>
                  <a:lnTo>
                    <a:pt x="0" y="15967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59466" tIns="59466" rIns="59466" bIns="59466" numCol="1" spcCol="1270" anchor="ctr" anchorCtr="0">
              <a:noAutofit/>
            </a:bodyPr>
            <a:lstStyle/>
            <a:p>
              <a:pPr algn="ctr" defTabSz="444500">
                <a:lnSpc>
                  <a:spcPct val="90000"/>
                </a:lnSpc>
                <a:spcBef>
                  <a:spcPct val="0"/>
                </a:spcBef>
                <a:spcAft>
                  <a:spcPct val="35000"/>
                </a:spcAft>
              </a:pPr>
              <a:r>
                <a:rPr lang="es-MX" sz="1200" dirty="0"/>
                <a:t>Manabí</a:t>
              </a:r>
              <a:r>
                <a:rPr lang="es-ES" sz="1200" dirty="0"/>
                <a:t/>
              </a:r>
              <a:br>
                <a:rPr lang="es-ES" sz="1200" dirty="0"/>
              </a:br>
              <a:r>
                <a:rPr lang="es-MX" sz="1200" dirty="0"/>
                <a:t>Eloy Alfaro </a:t>
              </a:r>
              <a:br>
                <a:rPr lang="es-MX" sz="1200" dirty="0"/>
              </a:br>
              <a:r>
                <a:rPr lang="es-MX" sz="1200" dirty="0"/>
                <a:t>192 muestras de bovinos </a:t>
              </a:r>
              <a:endParaRPr lang="es-ES" sz="1200" dirty="0"/>
            </a:p>
          </p:txBody>
        </p:sp>
        <p:sp>
          <p:nvSpPr>
            <p:cNvPr id="11" name="Forma libre 10"/>
            <p:cNvSpPr/>
            <p:nvPr/>
          </p:nvSpPr>
          <p:spPr>
            <a:xfrm>
              <a:off x="3849741" y="1359716"/>
              <a:ext cx="201381" cy="470999"/>
            </a:xfrm>
            <a:custGeom>
              <a:avLst/>
              <a:gdLst>
                <a:gd name="connsiteX0" fmla="*/ 73651 w 555646"/>
                <a:gd name="connsiteY0" fmla="*/ 212479 h 555646"/>
                <a:gd name="connsiteX1" fmla="*/ 212479 w 555646"/>
                <a:gd name="connsiteY1" fmla="*/ 212479 h 555646"/>
                <a:gd name="connsiteX2" fmla="*/ 212479 w 555646"/>
                <a:gd name="connsiteY2" fmla="*/ 73651 h 555646"/>
                <a:gd name="connsiteX3" fmla="*/ 343167 w 555646"/>
                <a:gd name="connsiteY3" fmla="*/ 73651 h 555646"/>
                <a:gd name="connsiteX4" fmla="*/ 343167 w 555646"/>
                <a:gd name="connsiteY4" fmla="*/ 212479 h 555646"/>
                <a:gd name="connsiteX5" fmla="*/ 481995 w 555646"/>
                <a:gd name="connsiteY5" fmla="*/ 212479 h 555646"/>
                <a:gd name="connsiteX6" fmla="*/ 481995 w 555646"/>
                <a:gd name="connsiteY6" fmla="*/ 343167 h 555646"/>
                <a:gd name="connsiteX7" fmla="*/ 343167 w 555646"/>
                <a:gd name="connsiteY7" fmla="*/ 343167 h 555646"/>
                <a:gd name="connsiteX8" fmla="*/ 343167 w 555646"/>
                <a:gd name="connsiteY8" fmla="*/ 481995 h 555646"/>
                <a:gd name="connsiteX9" fmla="*/ 212479 w 555646"/>
                <a:gd name="connsiteY9" fmla="*/ 481995 h 555646"/>
                <a:gd name="connsiteX10" fmla="*/ 212479 w 555646"/>
                <a:gd name="connsiteY10" fmla="*/ 343167 h 555646"/>
                <a:gd name="connsiteX11" fmla="*/ 73651 w 555646"/>
                <a:gd name="connsiteY11" fmla="*/ 343167 h 555646"/>
                <a:gd name="connsiteX12" fmla="*/ 73651 w 555646"/>
                <a:gd name="connsiteY12" fmla="*/ 212479 h 55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646" h="555646">
                  <a:moveTo>
                    <a:pt x="73651" y="212479"/>
                  </a:moveTo>
                  <a:lnTo>
                    <a:pt x="212479" y="212479"/>
                  </a:lnTo>
                  <a:lnTo>
                    <a:pt x="212479" y="73651"/>
                  </a:lnTo>
                  <a:lnTo>
                    <a:pt x="343167" y="73651"/>
                  </a:lnTo>
                  <a:lnTo>
                    <a:pt x="343167" y="212479"/>
                  </a:lnTo>
                  <a:lnTo>
                    <a:pt x="481995" y="212479"/>
                  </a:lnTo>
                  <a:lnTo>
                    <a:pt x="481995" y="343167"/>
                  </a:lnTo>
                  <a:lnTo>
                    <a:pt x="343167" y="343167"/>
                  </a:lnTo>
                  <a:lnTo>
                    <a:pt x="343167" y="481995"/>
                  </a:lnTo>
                  <a:lnTo>
                    <a:pt x="212479" y="481995"/>
                  </a:lnTo>
                  <a:lnTo>
                    <a:pt x="212479" y="343167"/>
                  </a:lnTo>
                  <a:lnTo>
                    <a:pt x="73651" y="343167"/>
                  </a:lnTo>
                  <a:lnTo>
                    <a:pt x="73651" y="212479"/>
                  </a:lnTo>
                  <a:close/>
                </a:path>
              </a:pathLst>
            </a:custGeom>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73651" tIns="212479" rIns="73651" bIns="212479" numCol="1" spcCol="1270" anchor="ctr" anchorCtr="0">
              <a:noAutofit/>
            </a:bodyPr>
            <a:lstStyle/>
            <a:p>
              <a:pPr algn="ctr" defTabSz="355600">
                <a:lnSpc>
                  <a:spcPct val="90000"/>
                </a:lnSpc>
                <a:spcBef>
                  <a:spcPct val="0"/>
                </a:spcBef>
                <a:spcAft>
                  <a:spcPct val="35000"/>
                </a:spcAft>
              </a:pPr>
              <a:endParaRPr lang="es-ES" sz="1050"/>
            </a:p>
          </p:txBody>
        </p:sp>
        <p:sp>
          <p:nvSpPr>
            <p:cNvPr id="12" name="Forma libre 11"/>
            <p:cNvSpPr/>
            <p:nvPr/>
          </p:nvSpPr>
          <p:spPr>
            <a:xfrm>
              <a:off x="5144168" y="1116210"/>
              <a:ext cx="832130" cy="958011"/>
            </a:xfrm>
            <a:custGeom>
              <a:avLst/>
              <a:gdLst>
                <a:gd name="connsiteX0" fmla="*/ 0 w 1505199"/>
                <a:gd name="connsiteY0" fmla="*/ 159672 h 958011"/>
                <a:gd name="connsiteX1" fmla="*/ 159672 w 1505199"/>
                <a:gd name="connsiteY1" fmla="*/ 0 h 958011"/>
                <a:gd name="connsiteX2" fmla="*/ 1345527 w 1505199"/>
                <a:gd name="connsiteY2" fmla="*/ 0 h 958011"/>
                <a:gd name="connsiteX3" fmla="*/ 1505199 w 1505199"/>
                <a:gd name="connsiteY3" fmla="*/ 159672 h 958011"/>
                <a:gd name="connsiteX4" fmla="*/ 1505199 w 1505199"/>
                <a:gd name="connsiteY4" fmla="*/ 798339 h 958011"/>
                <a:gd name="connsiteX5" fmla="*/ 1345527 w 1505199"/>
                <a:gd name="connsiteY5" fmla="*/ 958011 h 958011"/>
                <a:gd name="connsiteX6" fmla="*/ 159672 w 1505199"/>
                <a:gd name="connsiteY6" fmla="*/ 958011 h 958011"/>
                <a:gd name="connsiteX7" fmla="*/ 0 w 1505199"/>
                <a:gd name="connsiteY7" fmla="*/ 798339 h 958011"/>
                <a:gd name="connsiteX8" fmla="*/ 0 w 1505199"/>
                <a:gd name="connsiteY8" fmla="*/ 159672 h 95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5199" h="958011">
                  <a:moveTo>
                    <a:pt x="0" y="159672"/>
                  </a:moveTo>
                  <a:cubicBezTo>
                    <a:pt x="0" y="71488"/>
                    <a:pt x="71488" y="0"/>
                    <a:pt x="159672" y="0"/>
                  </a:cubicBezTo>
                  <a:lnTo>
                    <a:pt x="1345527" y="0"/>
                  </a:lnTo>
                  <a:cubicBezTo>
                    <a:pt x="1433711" y="0"/>
                    <a:pt x="1505199" y="71488"/>
                    <a:pt x="1505199" y="159672"/>
                  </a:cubicBezTo>
                  <a:lnTo>
                    <a:pt x="1505199" y="798339"/>
                  </a:lnTo>
                  <a:cubicBezTo>
                    <a:pt x="1505199" y="886523"/>
                    <a:pt x="1433711" y="958011"/>
                    <a:pt x="1345527" y="958011"/>
                  </a:cubicBezTo>
                  <a:lnTo>
                    <a:pt x="159672" y="958011"/>
                  </a:lnTo>
                  <a:cubicBezTo>
                    <a:pt x="71488" y="958011"/>
                    <a:pt x="0" y="886523"/>
                    <a:pt x="0" y="798339"/>
                  </a:cubicBezTo>
                  <a:lnTo>
                    <a:pt x="0" y="15967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2785743"/>
                <a:satOff val="9906"/>
                <a:lumOff val="22402"/>
                <a:alphaOff val="0"/>
              </a:schemeClr>
            </a:fillRef>
            <a:effectRef idx="1">
              <a:schemeClr val="accent4">
                <a:hueOff val="2785743"/>
                <a:satOff val="9906"/>
                <a:lumOff val="22402"/>
                <a:alphaOff val="0"/>
              </a:schemeClr>
            </a:effectRef>
            <a:fontRef idx="minor">
              <a:schemeClr val="dk1"/>
            </a:fontRef>
          </p:style>
          <p:txBody>
            <a:bodyPr spcFirstLastPara="0" vert="horz" wrap="square" lIns="59466" tIns="59466" rIns="59466" bIns="59466" numCol="1" spcCol="1270" anchor="ctr" anchorCtr="0">
              <a:noAutofit/>
            </a:bodyPr>
            <a:lstStyle/>
            <a:p>
              <a:pPr algn="ctr" defTabSz="444500">
                <a:lnSpc>
                  <a:spcPct val="90000"/>
                </a:lnSpc>
                <a:spcBef>
                  <a:spcPct val="0"/>
                </a:spcBef>
                <a:spcAft>
                  <a:spcPct val="35000"/>
                </a:spcAft>
              </a:pPr>
              <a:r>
                <a:rPr lang="es-MX" sz="1200" dirty="0"/>
                <a:t>Santo Domingo de los Tsáchilas</a:t>
              </a:r>
              <a:r>
                <a:rPr lang="es-ES" sz="1200" dirty="0"/>
                <a:t/>
              </a:r>
              <a:br>
                <a:rPr lang="es-ES" sz="1200" dirty="0"/>
              </a:br>
              <a:r>
                <a:rPr lang="es-MX" sz="1200" dirty="0"/>
                <a:t>EP Mancomunada Trópico Húmedo</a:t>
              </a:r>
              <a:br>
                <a:rPr lang="es-MX" sz="1200" dirty="0"/>
              </a:br>
              <a:r>
                <a:rPr lang="es-MX" sz="1200" dirty="0"/>
                <a:t>135 muestras de bovinos </a:t>
              </a:r>
              <a:endParaRPr lang="es-ES" sz="1200" dirty="0"/>
            </a:p>
          </p:txBody>
        </p:sp>
        <p:sp>
          <p:nvSpPr>
            <p:cNvPr id="14" name="Forma libre 13"/>
            <p:cNvSpPr/>
            <p:nvPr/>
          </p:nvSpPr>
          <p:spPr>
            <a:xfrm>
              <a:off x="4130765" y="1137110"/>
              <a:ext cx="708698" cy="958011"/>
            </a:xfrm>
            <a:custGeom>
              <a:avLst/>
              <a:gdLst>
                <a:gd name="connsiteX0" fmla="*/ 0 w 958011"/>
                <a:gd name="connsiteY0" fmla="*/ 159672 h 958011"/>
                <a:gd name="connsiteX1" fmla="*/ 159672 w 958011"/>
                <a:gd name="connsiteY1" fmla="*/ 0 h 958011"/>
                <a:gd name="connsiteX2" fmla="*/ 798339 w 958011"/>
                <a:gd name="connsiteY2" fmla="*/ 0 h 958011"/>
                <a:gd name="connsiteX3" fmla="*/ 958011 w 958011"/>
                <a:gd name="connsiteY3" fmla="*/ 159672 h 958011"/>
                <a:gd name="connsiteX4" fmla="*/ 958011 w 958011"/>
                <a:gd name="connsiteY4" fmla="*/ 798339 h 958011"/>
                <a:gd name="connsiteX5" fmla="*/ 798339 w 958011"/>
                <a:gd name="connsiteY5" fmla="*/ 958011 h 958011"/>
                <a:gd name="connsiteX6" fmla="*/ 159672 w 958011"/>
                <a:gd name="connsiteY6" fmla="*/ 958011 h 958011"/>
                <a:gd name="connsiteX7" fmla="*/ 0 w 958011"/>
                <a:gd name="connsiteY7" fmla="*/ 798339 h 958011"/>
                <a:gd name="connsiteX8" fmla="*/ 0 w 958011"/>
                <a:gd name="connsiteY8" fmla="*/ 159672 h 95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8011" h="958011">
                  <a:moveTo>
                    <a:pt x="0" y="159672"/>
                  </a:moveTo>
                  <a:cubicBezTo>
                    <a:pt x="0" y="71488"/>
                    <a:pt x="71488" y="0"/>
                    <a:pt x="159672" y="0"/>
                  </a:cubicBezTo>
                  <a:lnTo>
                    <a:pt x="798339" y="0"/>
                  </a:lnTo>
                  <a:cubicBezTo>
                    <a:pt x="886523" y="0"/>
                    <a:pt x="958011" y="71488"/>
                    <a:pt x="958011" y="159672"/>
                  </a:cubicBezTo>
                  <a:lnTo>
                    <a:pt x="958011" y="798339"/>
                  </a:lnTo>
                  <a:cubicBezTo>
                    <a:pt x="958011" y="886523"/>
                    <a:pt x="886523" y="958011"/>
                    <a:pt x="798339" y="958011"/>
                  </a:cubicBezTo>
                  <a:lnTo>
                    <a:pt x="159672" y="958011"/>
                  </a:lnTo>
                  <a:cubicBezTo>
                    <a:pt x="71488" y="958011"/>
                    <a:pt x="0" y="886523"/>
                    <a:pt x="0" y="798339"/>
                  </a:cubicBezTo>
                  <a:lnTo>
                    <a:pt x="0" y="15967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5571487"/>
                <a:satOff val="19812"/>
                <a:lumOff val="44804"/>
                <a:alphaOff val="0"/>
              </a:schemeClr>
            </a:fillRef>
            <a:effectRef idx="1">
              <a:schemeClr val="accent4">
                <a:hueOff val="5571487"/>
                <a:satOff val="19812"/>
                <a:lumOff val="44804"/>
                <a:alphaOff val="0"/>
              </a:schemeClr>
            </a:effectRef>
            <a:fontRef idx="minor">
              <a:schemeClr val="dk1"/>
            </a:fontRef>
          </p:style>
          <p:txBody>
            <a:bodyPr spcFirstLastPara="0" vert="horz" wrap="square" lIns="59466" tIns="59466" rIns="59466" bIns="59466" numCol="1" spcCol="1270" anchor="ctr" anchorCtr="0">
              <a:noAutofit/>
            </a:bodyPr>
            <a:lstStyle/>
            <a:p>
              <a:pPr algn="ctr" defTabSz="444500">
                <a:lnSpc>
                  <a:spcPct val="90000"/>
                </a:lnSpc>
                <a:spcBef>
                  <a:spcPct val="0"/>
                </a:spcBef>
                <a:spcAft>
                  <a:spcPct val="35000"/>
                </a:spcAft>
              </a:pPr>
              <a:r>
                <a:rPr lang="es-MX" sz="1200" dirty="0"/>
                <a:t>Esmeraldas</a:t>
              </a:r>
              <a:br>
                <a:rPr lang="es-MX" sz="1200" dirty="0"/>
              </a:br>
              <a:r>
                <a:rPr lang="es-MX" sz="1200" dirty="0" err="1"/>
                <a:t>Tonchique</a:t>
              </a:r>
              <a:r>
                <a:rPr lang="es-MX" sz="1200" dirty="0"/>
                <a:t/>
              </a:r>
              <a:br>
                <a:rPr lang="es-MX" sz="1200" dirty="0"/>
              </a:br>
              <a:r>
                <a:rPr lang="es-MX" sz="1200" dirty="0"/>
                <a:t>26 muestras de bovinos </a:t>
              </a:r>
              <a:endParaRPr lang="es-ES" sz="1200" dirty="0"/>
            </a:p>
          </p:txBody>
        </p:sp>
        <p:sp>
          <p:nvSpPr>
            <p:cNvPr id="15" name="Forma libre 14"/>
            <p:cNvSpPr/>
            <p:nvPr/>
          </p:nvSpPr>
          <p:spPr>
            <a:xfrm>
              <a:off x="4825013" y="1403362"/>
              <a:ext cx="329889" cy="425506"/>
            </a:xfrm>
            <a:custGeom>
              <a:avLst/>
              <a:gdLst>
                <a:gd name="connsiteX0" fmla="*/ 73651 w 555646"/>
                <a:gd name="connsiteY0" fmla="*/ 212479 h 555646"/>
                <a:gd name="connsiteX1" fmla="*/ 212479 w 555646"/>
                <a:gd name="connsiteY1" fmla="*/ 212479 h 555646"/>
                <a:gd name="connsiteX2" fmla="*/ 212479 w 555646"/>
                <a:gd name="connsiteY2" fmla="*/ 73651 h 555646"/>
                <a:gd name="connsiteX3" fmla="*/ 343167 w 555646"/>
                <a:gd name="connsiteY3" fmla="*/ 73651 h 555646"/>
                <a:gd name="connsiteX4" fmla="*/ 343167 w 555646"/>
                <a:gd name="connsiteY4" fmla="*/ 212479 h 555646"/>
                <a:gd name="connsiteX5" fmla="*/ 481995 w 555646"/>
                <a:gd name="connsiteY5" fmla="*/ 212479 h 555646"/>
                <a:gd name="connsiteX6" fmla="*/ 481995 w 555646"/>
                <a:gd name="connsiteY6" fmla="*/ 343167 h 555646"/>
                <a:gd name="connsiteX7" fmla="*/ 343167 w 555646"/>
                <a:gd name="connsiteY7" fmla="*/ 343167 h 555646"/>
                <a:gd name="connsiteX8" fmla="*/ 343167 w 555646"/>
                <a:gd name="connsiteY8" fmla="*/ 481995 h 555646"/>
                <a:gd name="connsiteX9" fmla="*/ 212479 w 555646"/>
                <a:gd name="connsiteY9" fmla="*/ 481995 h 555646"/>
                <a:gd name="connsiteX10" fmla="*/ 212479 w 555646"/>
                <a:gd name="connsiteY10" fmla="*/ 343167 h 555646"/>
                <a:gd name="connsiteX11" fmla="*/ 73651 w 555646"/>
                <a:gd name="connsiteY11" fmla="*/ 343167 h 555646"/>
                <a:gd name="connsiteX12" fmla="*/ 73651 w 555646"/>
                <a:gd name="connsiteY12" fmla="*/ 212479 h 55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646" h="555646">
                  <a:moveTo>
                    <a:pt x="73651" y="212479"/>
                  </a:moveTo>
                  <a:lnTo>
                    <a:pt x="212479" y="212479"/>
                  </a:lnTo>
                  <a:lnTo>
                    <a:pt x="212479" y="73651"/>
                  </a:lnTo>
                  <a:lnTo>
                    <a:pt x="343167" y="73651"/>
                  </a:lnTo>
                  <a:lnTo>
                    <a:pt x="343167" y="212479"/>
                  </a:lnTo>
                  <a:lnTo>
                    <a:pt x="481995" y="212479"/>
                  </a:lnTo>
                  <a:lnTo>
                    <a:pt x="481995" y="343167"/>
                  </a:lnTo>
                  <a:lnTo>
                    <a:pt x="343167" y="343167"/>
                  </a:lnTo>
                  <a:lnTo>
                    <a:pt x="343167" y="481995"/>
                  </a:lnTo>
                  <a:lnTo>
                    <a:pt x="212479" y="481995"/>
                  </a:lnTo>
                  <a:lnTo>
                    <a:pt x="212479" y="343167"/>
                  </a:lnTo>
                  <a:lnTo>
                    <a:pt x="73651" y="343167"/>
                  </a:lnTo>
                  <a:lnTo>
                    <a:pt x="73651" y="212479"/>
                  </a:lnTo>
                  <a:close/>
                </a:path>
              </a:pathLst>
            </a:custGeom>
          </p:spPr>
          <p:style>
            <a:lnRef idx="0">
              <a:schemeClr val="lt1">
                <a:hueOff val="0"/>
                <a:satOff val="0"/>
                <a:lumOff val="0"/>
                <a:alphaOff val="0"/>
              </a:schemeClr>
            </a:lnRef>
            <a:fillRef idx="2">
              <a:schemeClr val="accent4">
                <a:hueOff val="7428649"/>
                <a:satOff val="26416"/>
                <a:lumOff val="59739"/>
                <a:alphaOff val="0"/>
              </a:schemeClr>
            </a:fillRef>
            <a:effectRef idx="1">
              <a:schemeClr val="accent4">
                <a:hueOff val="7428649"/>
                <a:satOff val="26416"/>
                <a:lumOff val="59739"/>
                <a:alphaOff val="0"/>
              </a:schemeClr>
            </a:effectRef>
            <a:fontRef idx="minor">
              <a:schemeClr val="dk1"/>
            </a:fontRef>
          </p:style>
          <p:txBody>
            <a:bodyPr spcFirstLastPara="0" vert="horz" wrap="square" lIns="73651" tIns="212479" rIns="73651" bIns="212479" numCol="1" spcCol="1270" anchor="ctr" anchorCtr="0">
              <a:noAutofit/>
            </a:bodyPr>
            <a:lstStyle/>
            <a:p>
              <a:pPr algn="ctr" defTabSz="355600">
                <a:lnSpc>
                  <a:spcPct val="90000"/>
                </a:lnSpc>
                <a:spcBef>
                  <a:spcPct val="0"/>
                </a:spcBef>
                <a:spcAft>
                  <a:spcPct val="35000"/>
                </a:spcAft>
              </a:pPr>
              <a:endParaRPr lang="es-ES" sz="1050"/>
            </a:p>
          </p:txBody>
        </p:sp>
        <p:sp>
          <p:nvSpPr>
            <p:cNvPr id="16" name="Forma libre 15"/>
            <p:cNvSpPr/>
            <p:nvPr/>
          </p:nvSpPr>
          <p:spPr>
            <a:xfrm>
              <a:off x="6228424" y="1137109"/>
              <a:ext cx="958011" cy="958011"/>
            </a:xfrm>
            <a:custGeom>
              <a:avLst/>
              <a:gdLst>
                <a:gd name="connsiteX0" fmla="*/ 0 w 958011"/>
                <a:gd name="connsiteY0" fmla="*/ 159672 h 958011"/>
                <a:gd name="connsiteX1" fmla="*/ 159672 w 958011"/>
                <a:gd name="connsiteY1" fmla="*/ 0 h 958011"/>
                <a:gd name="connsiteX2" fmla="*/ 798339 w 958011"/>
                <a:gd name="connsiteY2" fmla="*/ 0 h 958011"/>
                <a:gd name="connsiteX3" fmla="*/ 958011 w 958011"/>
                <a:gd name="connsiteY3" fmla="*/ 159672 h 958011"/>
                <a:gd name="connsiteX4" fmla="*/ 958011 w 958011"/>
                <a:gd name="connsiteY4" fmla="*/ 798339 h 958011"/>
                <a:gd name="connsiteX5" fmla="*/ 798339 w 958011"/>
                <a:gd name="connsiteY5" fmla="*/ 958011 h 958011"/>
                <a:gd name="connsiteX6" fmla="*/ 159672 w 958011"/>
                <a:gd name="connsiteY6" fmla="*/ 958011 h 958011"/>
                <a:gd name="connsiteX7" fmla="*/ 0 w 958011"/>
                <a:gd name="connsiteY7" fmla="*/ 798339 h 958011"/>
                <a:gd name="connsiteX8" fmla="*/ 0 w 958011"/>
                <a:gd name="connsiteY8" fmla="*/ 159672 h 95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8011" h="958011">
                  <a:moveTo>
                    <a:pt x="0" y="159672"/>
                  </a:moveTo>
                  <a:cubicBezTo>
                    <a:pt x="0" y="71488"/>
                    <a:pt x="71488" y="0"/>
                    <a:pt x="159672" y="0"/>
                  </a:cubicBezTo>
                  <a:lnTo>
                    <a:pt x="798339" y="0"/>
                  </a:lnTo>
                  <a:cubicBezTo>
                    <a:pt x="886523" y="0"/>
                    <a:pt x="958011" y="71488"/>
                    <a:pt x="958011" y="159672"/>
                  </a:cubicBezTo>
                  <a:lnTo>
                    <a:pt x="958011" y="798339"/>
                  </a:lnTo>
                  <a:cubicBezTo>
                    <a:pt x="958011" y="886523"/>
                    <a:pt x="886523" y="958011"/>
                    <a:pt x="798339" y="958011"/>
                  </a:cubicBezTo>
                  <a:lnTo>
                    <a:pt x="159672" y="958011"/>
                  </a:lnTo>
                  <a:cubicBezTo>
                    <a:pt x="71488" y="958011"/>
                    <a:pt x="0" y="886523"/>
                    <a:pt x="0" y="798339"/>
                  </a:cubicBezTo>
                  <a:lnTo>
                    <a:pt x="0" y="15967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8357230"/>
                <a:satOff val="29718"/>
                <a:lumOff val="67206"/>
                <a:alphaOff val="0"/>
              </a:schemeClr>
            </a:fillRef>
            <a:effectRef idx="1">
              <a:schemeClr val="accent4">
                <a:hueOff val="8357230"/>
                <a:satOff val="29718"/>
                <a:lumOff val="67206"/>
                <a:alphaOff val="0"/>
              </a:schemeClr>
            </a:effectRef>
            <a:fontRef idx="minor">
              <a:schemeClr val="dk1"/>
            </a:fontRef>
          </p:style>
          <p:txBody>
            <a:bodyPr spcFirstLastPara="0" vert="horz" wrap="square" lIns="59466" tIns="59466" rIns="59466" bIns="59466" numCol="1" spcCol="1270" anchor="ctr" anchorCtr="0">
              <a:noAutofit/>
            </a:bodyPr>
            <a:lstStyle/>
            <a:p>
              <a:pPr algn="ctr" defTabSz="444500">
                <a:lnSpc>
                  <a:spcPct val="90000"/>
                </a:lnSpc>
                <a:spcBef>
                  <a:spcPct val="0"/>
                </a:spcBef>
                <a:spcAft>
                  <a:spcPct val="35000"/>
                </a:spcAft>
              </a:pPr>
              <a:r>
                <a:rPr lang="es-ES" sz="1200" dirty="0"/>
                <a:t>Napo </a:t>
              </a:r>
              <a:br>
                <a:rPr lang="es-ES" sz="1200" dirty="0"/>
              </a:br>
              <a:r>
                <a:rPr lang="es-ES" sz="1200" dirty="0" err="1"/>
                <a:t>Chontapunta</a:t>
              </a:r>
              <a:r>
                <a:rPr lang="es-ES" sz="1200" dirty="0"/>
                <a:t> </a:t>
              </a:r>
              <a:br>
                <a:rPr lang="es-ES" sz="1200" dirty="0"/>
              </a:br>
              <a:r>
                <a:rPr lang="es-ES" sz="1200" dirty="0"/>
                <a:t>46 muestras de bovinos </a:t>
              </a:r>
            </a:p>
          </p:txBody>
        </p:sp>
        <p:sp>
          <p:nvSpPr>
            <p:cNvPr id="17" name="Forma libre 16"/>
            <p:cNvSpPr/>
            <p:nvPr/>
          </p:nvSpPr>
          <p:spPr>
            <a:xfrm>
              <a:off x="7167116" y="1318744"/>
              <a:ext cx="302197" cy="394992"/>
            </a:xfrm>
            <a:custGeom>
              <a:avLst/>
              <a:gdLst>
                <a:gd name="connsiteX0" fmla="*/ 73651 w 555646"/>
                <a:gd name="connsiteY0" fmla="*/ 114463 h 555646"/>
                <a:gd name="connsiteX1" fmla="*/ 481995 w 555646"/>
                <a:gd name="connsiteY1" fmla="*/ 114463 h 555646"/>
                <a:gd name="connsiteX2" fmla="*/ 481995 w 555646"/>
                <a:gd name="connsiteY2" fmla="*/ 245151 h 555646"/>
                <a:gd name="connsiteX3" fmla="*/ 73651 w 555646"/>
                <a:gd name="connsiteY3" fmla="*/ 245151 h 555646"/>
                <a:gd name="connsiteX4" fmla="*/ 73651 w 555646"/>
                <a:gd name="connsiteY4" fmla="*/ 114463 h 555646"/>
                <a:gd name="connsiteX5" fmla="*/ 73651 w 555646"/>
                <a:gd name="connsiteY5" fmla="*/ 310495 h 555646"/>
                <a:gd name="connsiteX6" fmla="*/ 481995 w 555646"/>
                <a:gd name="connsiteY6" fmla="*/ 310495 h 555646"/>
                <a:gd name="connsiteX7" fmla="*/ 481995 w 555646"/>
                <a:gd name="connsiteY7" fmla="*/ 441183 h 555646"/>
                <a:gd name="connsiteX8" fmla="*/ 73651 w 555646"/>
                <a:gd name="connsiteY8" fmla="*/ 441183 h 555646"/>
                <a:gd name="connsiteX9" fmla="*/ 73651 w 555646"/>
                <a:gd name="connsiteY9" fmla="*/ 310495 h 55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646" h="555646">
                  <a:moveTo>
                    <a:pt x="73651" y="114463"/>
                  </a:moveTo>
                  <a:lnTo>
                    <a:pt x="481995" y="114463"/>
                  </a:lnTo>
                  <a:lnTo>
                    <a:pt x="481995" y="245151"/>
                  </a:lnTo>
                  <a:lnTo>
                    <a:pt x="73651" y="245151"/>
                  </a:lnTo>
                  <a:lnTo>
                    <a:pt x="73651" y="114463"/>
                  </a:lnTo>
                  <a:close/>
                  <a:moveTo>
                    <a:pt x="73651" y="310495"/>
                  </a:moveTo>
                  <a:lnTo>
                    <a:pt x="481995" y="310495"/>
                  </a:lnTo>
                  <a:lnTo>
                    <a:pt x="481995" y="441183"/>
                  </a:lnTo>
                  <a:lnTo>
                    <a:pt x="73651" y="441183"/>
                  </a:lnTo>
                  <a:lnTo>
                    <a:pt x="73651" y="310495"/>
                  </a:lnTo>
                  <a:close/>
                </a:path>
              </a:pathLst>
            </a:custGeom>
          </p:spPr>
          <p:style>
            <a:lnRef idx="0">
              <a:schemeClr val="lt1">
                <a:hueOff val="0"/>
                <a:satOff val="0"/>
                <a:lumOff val="0"/>
                <a:alphaOff val="0"/>
              </a:schemeClr>
            </a:lnRef>
            <a:fillRef idx="2">
              <a:schemeClr val="accent4">
                <a:hueOff val="11142974"/>
                <a:satOff val="39624"/>
                <a:lumOff val="89608"/>
                <a:alphaOff val="0"/>
              </a:schemeClr>
            </a:fillRef>
            <a:effectRef idx="1">
              <a:schemeClr val="accent4">
                <a:hueOff val="11142974"/>
                <a:satOff val="39624"/>
                <a:lumOff val="89608"/>
                <a:alphaOff val="0"/>
              </a:schemeClr>
            </a:effectRef>
            <a:fontRef idx="minor">
              <a:schemeClr val="dk1"/>
            </a:fontRef>
          </p:style>
          <p:txBody>
            <a:bodyPr spcFirstLastPara="0" vert="horz" wrap="square" lIns="73651" tIns="114463" rIns="73651" bIns="114463" numCol="1" spcCol="1270" anchor="ctr" anchorCtr="0">
              <a:noAutofit/>
            </a:bodyPr>
            <a:lstStyle/>
            <a:p>
              <a:pPr algn="ctr" defTabSz="355600">
                <a:lnSpc>
                  <a:spcPct val="90000"/>
                </a:lnSpc>
                <a:spcBef>
                  <a:spcPct val="0"/>
                </a:spcBef>
                <a:spcAft>
                  <a:spcPct val="35000"/>
                </a:spcAft>
              </a:pPr>
              <a:endParaRPr lang="es-ES" sz="1050"/>
            </a:p>
          </p:txBody>
        </p:sp>
        <p:sp>
          <p:nvSpPr>
            <p:cNvPr id="18" name="Forma libre 17"/>
            <p:cNvSpPr/>
            <p:nvPr/>
          </p:nvSpPr>
          <p:spPr>
            <a:xfrm>
              <a:off x="7528825" y="1027426"/>
              <a:ext cx="958011" cy="958011"/>
            </a:xfrm>
            <a:custGeom>
              <a:avLst/>
              <a:gdLst>
                <a:gd name="connsiteX0" fmla="*/ 0 w 958011"/>
                <a:gd name="connsiteY0" fmla="*/ 159672 h 958011"/>
                <a:gd name="connsiteX1" fmla="*/ 159672 w 958011"/>
                <a:gd name="connsiteY1" fmla="*/ 0 h 958011"/>
                <a:gd name="connsiteX2" fmla="*/ 798339 w 958011"/>
                <a:gd name="connsiteY2" fmla="*/ 0 h 958011"/>
                <a:gd name="connsiteX3" fmla="*/ 958011 w 958011"/>
                <a:gd name="connsiteY3" fmla="*/ 159672 h 958011"/>
                <a:gd name="connsiteX4" fmla="*/ 958011 w 958011"/>
                <a:gd name="connsiteY4" fmla="*/ 798339 h 958011"/>
                <a:gd name="connsiteX5" fmla="*/ 798339 w 958011"/>
                <a:gd name="connsiteY5" fmla="*/ 958011 h 958011"/>
                <a:gd name="connsiteX6" fmla="*/ 159672 w 958011"/>
                <a:gd name="connsiteY6" fmla="*/ 958011 h 958011"/>
                <a:gd name="connsiteX7" fmla="*/ 0 w 958011"/>
                <a:gd name="connsiteY7" fmla="*/ 798339 h 958011"/>
                <a:gd name="connsiteX8" fmla="*/ 0 w 958011"/>
                <a:gd name="connsiteY8" fmla="*/ 159672 h 95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8011" h="958011">
                  <a:moveTo>
                    <a:pt x="0" y="159672"/>
                  </a:moveTo>
                  <a:cubicBezTo>
                    <a:pt x="0" y="71488"/>
                    <a:pt x="71488" y="0"/>
                    <a:pt x="159672" y="0"/>
                  </a:cubicBezTo>
                  <a:lnTo>
                    <a:pt x="798339" y="0"/>
                  </a:lnTo>
                  <a:cubicBezTo>
                    <a:pt x="886523" y="0"/>
                    <a:pt x="958011" y="71488"/>
                    <a:pt x="958011" y="159672"/>
                  </a:cubicBezTo>
                  <a:lnTo>
                    <a:pt x="958011" y="798339"/>
                  </a:lnTo>
                  <a:cubicBezTo>
                    <a:pt x="958011" y="886523"/>
                    <a:pt x="886523" y="958011"/>
                    <a:pt x="798339" y="958011"/>
                  </a:cubicBezTo>
                  <a:lnTo>
                    <a:pt x="159672" y="958011"/>
                  </a:lnTo>
                  <a:cubicBezTo>
                    <a:pt x="71488" y="958011"/>
                    <a:pt x="0" y="886523"/>
                    <a:pt x="0" y="798339"/>
                  </a:cubicBezTo>
                  <a:lnTo>
                    <a:pt x="0" y="15967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1142974"/>
                <a:satOff val="39624"/>
                <a:lumOff val="89608"/>
                <a:alphaOff val="0"/>
              </a:schemeClr>
            </a:fillRef>
            <a:effectRef idx="1">
              <a:schemeClr val="accent4">
                <a:hueOff val="11142974"/>
                <a:satOff val="39624"/>
                <a:lumOff val="89608"/>
                <a:alphaOff val="0"/>
              </a:schemeClr>
            </a:effectRef>
            <a:fontRef idx="minor">
              <a:schemeClr val="dk1"/>
            </a:fontRef>
          </p:style>
          <p:txBody>
            <a:bodyPr spcFirstLastPara="0" vert="horz" wrap="square" lIns="59466" tIns="59466" rIns="59466" bIns="59466" numCol="1" spcCol="1270" anchor="ctr" anchorCtr="0">
              <a:noAutofit/>
            </a:bodyPr>
            <a:lstStyle/>
            <a:p>
              <a:pPr algn="ctr" defTabSz="444500">
                <a:lnSpc>
                  <a:spcPct val="90000"/>
                </a:lnSpc>
                <a:spcBef>
                  <a:spcPct val="0"/>
                </a:spcBef>
                <a:spcAft>
                  <a:spcPct val="35000"/>
                </a:spcAft>
              </a:pPr>
              <a:r>
                <a:rPr lang="es-ES" sz="1200" dirty="0"/>
                <a:t>399 muestras de bovinos </a:t>
              </a:r>
            </a:p>
          </p:txBody>
        </p:sp>
      </p:grpSp>
      <p:pic>
        <p:nvPicPr>
          <p:cNvPr id="6" name="Imagen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598" y="381330"/>
            <a:ext cx="4185383" cy="4185383"/>
          </a:xfrm>
          <a:prstGeom prst="rect">
            <a:avLst/>
          </a:prstGeom>
        </p:spPr>
      </p:pic>
      <p:sp>
        <p:nvSpPr>
          <p:cNvPr id="20" name="Forma libre 19"/>
          <p:cNvSpPr/>
          <p:nvPr/>
        </p:nvSpPr>
        <p:spPr>
          <a:xfrm>
            <a:off x="6174877" y="5259594"/>
            <a:ext cx="671344" cy="488901"/>
          </a:xfrm>
          <a:custGeom>
            <a:avLst/>
            <a:gdLst>
              <a:gd name="connsiteX0" fmla="*/ 73651 w 555646"/>
              <a:gd name="connsiteY0" fmla="*/ 212479 h 555646"/>
              <a:gd name="connsiteX1" fmla="*/ 212479 w 555646"/>
              <a:gd name="connsiteY1" fmla="*/ 212479 h 555646"/>
              <a:gd name="connsiteX2" fmla="*/ 212479 w 555646"/>
              <a:gd name="connsiteY2" fmla="*/ 73651 h 555646"/>
              <a:gd name="connsiteX3" fmla="*/ 343167 w 555646"/>
              <a:gd name="connsiteY3" fmla="*/ 73651 h 555646"/>
              <a:gd name="connsiteX4" fmla="*/ 343167 w 555646"/>
              <a:gd name="connsiteY4" fmla="*/ 212479 h 555646"/>
              <a:gd name="connsiteX5" fmla="*/ 481995 w 555646"/>
              <a:gd name="connsiteY5" fmla="*/ 212479 h 555646"/>
              <a:gd name="connsiteX6" fmla="*/ 481995 w 555646"/>
              <a:gd name="connsiteY6" fmla="*/ 343167 h 555646"/>
              <a:gd name="connsiteX7" fmla="*/ 343167 w 555646"/>
              <a:gd name="connsiteY7" fmla="*/ 343167 h 555646"/>
              <a:gd name="connsiteX8" fmla="*/ 343167 w 555646"/>
              <a:gd name="connsiteY8" fmla="*/ 481995 h 555646"/>
              <a:gd name="connsiteX9" fmla="*/ 212479 w 555646"/>
              <a:gd name="connsiteY9" fmla="*/ 481995 h 555646"/>
              <a:gd name="connsiteX10" fmla="*/ 212479 w 555646"/>
              <a:gd name="connsiteY10" fmla="*/ 343167 h 555646"/>
              <a:gd name="connsiteX11" fmla="*/ 73651 w 555646"/>
              <a:gd name="connsiteY11" fmla="*/ 343167 h 555646"/>
              <a:gd name="connsiteX12" fmla="*/ 73651 w 555646"/>
              <a:gd name="connsiteY12" fmla="*/ 212479 h 55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646" h="555646">
                <a:moveTo>
                  <a:pt x="73651" y="212479"/>
                </a:moveTo>
                <a:lnTo>
                  <a:pt x="212479" y="212479"/>
                </a:lnTo>
                <a:lnTo>
                  <a:pt x="212479" y="73651"/>
                </a:lnTo>
                <a:lnTo>
                  <a:pt x="343167" y="73651"/>
                </a:lnTo>
                <a:lnTo>
                  <a:pt x="343167" y="212479"/>
                </a:lnTo>
                <a:lnTo>
                  <a:pt x="481995" y="212479"/>
                </a:lnTo>
                <a:lnTo>
                  <a:pt x="481995" y="343167"/>
                </a:lnTo>
                <a:lnTo>
                  <a:pt x="343167" y="343167"/>
                </a:lnTo>
                <a:lnTo>
                  <a:pt x="343167" y="481995"/>
                </a:lnTo>
                <a:lnTo>
                  <a:pt x="212479" y="481995"/>
                </a:lnTo>
                <a:lnTo>
                  <a:pt x="212479" y="343167"/>
                </a:lnTo>
                <a:lnTo>
                  <a:pt x="73651" y="343167"/>
                </a:lnTo>
                <a:lnTo>
                  <a:pt x="73651" y="212479"/>
                </a:lnTo>
                <a:close/>
              </a:path>
            </a:pathLst>
          </a:custGeom>
        </p:spPr>
        <p:style>
          <a:lnRef idx="0">
            <a:schemeClr val="lt1">
              <a:hueOff val="0"/>
              <a:satOff val="0"/>
              <a:lumOff val="0"/>
              <a:alphaOff val="0"/>
            </a:schemeClr>
          </a:lnRef>
          <a:fillRef idx="2">
            <a:schemeClr val="accent4">
              <a:hueOff val="7428649"/>
              <a:satOff val="26416"/>
              <a:lumOff val="59739"/>
              <a:alphaOff val="0"/>
            </a:schemeClr>
          </a:fillRef>
          <a:effectRef idx="1">
            <a:schemeClr val="accent4">
              <a:hueOff val="7428649"/>
              <a:satOff val="26416"/>
              <a:lumOff val="59739"/>
              <a:alphaOff val="0"/>
            </a:schemeClr>
          </a:effectRef>
          <a:fontRef idx="minor">
            <a:schemeClr val="dk1"/>
          </a:fontRef>
        </p:style>
        <p:txBody>
          <a:bodyPr spcFirstLastPara="0" vert="horz" wrap="square" lIns="73651" tIns="212479" rIns="73651" bIns="212479" numCol="1" spcCol="1270" anchor="ctr" anchorCtr="0">
            <a:noAutofit/>
          </a:bodyPr>
          <a:lstStyle/>
          <a:p>
            <a:pPr algn="ctr" defTabSz="355600">
              <a:lnSpc>
                <a:spcPct val="90000"/>
              </a:lnSpc>
              <a:spcBef>
                <a:spcPct val="0"/>
              </a:spcBef>
              <a:spcAft>
                <a:spcPct val="35000"/>
              </a:spcAft>
            </a:pPr>
            <a:endParaRPr lang="es-ES" sz="800"/>
          </a:p>
        </p:txBody>
      </p:sp>
      <p:pic>
        <p:nvPicPr>
          <p:cNvPr id="19" name="Imagen 18"/>
          <p:cNvPicPr>
            <a:picLocks noChangeAspect="1"/>
          </p:cNvPicPr>
          <p:nvPr/>
        </p:nvPicPr>
        <p:blipFill rotWithShape="1">
          <a:blip r:embed="rId10" cstate="print">
            <a:extLst>
              <a:ext uri="{28A0092B-C50C-407E-A947-70E740481C1C}">
                <a14:useLocalDpi xmlns:a14="http://schemas.microsoft.com/office/drawing/2010/main" val="0"/>
              </a:ext>
            </a:extLst>
          </a:blip>
          <a:srcRect t="19995" r="47432"/>
          <a:stretch/>
        </p:blipFill>
        <p:spPr>
          <a:xfrm>
            <a:off x="5560537" y="2197545"/>
            <a:ext cx="2119164" cy="2150151"/>
          </a:xfrm>
          <a:prstGeom prst="rect">
            <a:avLst/>
          </a:prstGeom>
        </p:spPr>
      </p:pic>
      <p:pic>
        <p:nvPicPr>
          <p:cNvPr id="22" name="Imagen 21"/>
          <p:cNvPicPr>
            <a:picLocks noChangeAspect="1"/>
          </p:cNvPicPr>
          <p:nvPr/>
        </p:nvPicPr>
        <p:blipFill rotWithShape="1">
          <a:blip r:embed="rId11" cstate="print">
            <a:extLst>
              <a:ext uri="{28A0092B-C50C-407E-A947-70E740481C1C}">
                <a14:useLocalDpi xmlns:a14="http://schemas.microsoft.com/office/drawing/2010/main" val="0"/>
              </a:ext>
            </a:extLst>
          </a:blip>
          <a:srcRect l="5679" t="4845" r="15064" b="3703"/>
          <a:stretch/>
        </p:blipFill>
        <p:spPr>
          <a:xfrm>
            <a:off x="3816191" y="3148983"/>
            <a:ext cx="2266041" cy="1394487"/>
          </a:xfrm>
          <a:prstGeom prst="rect">
            <a:avLst/>
          </a:prstGeom>
        </p:spPr>
      </p:pic>
    </p:spTree>
    <p:extLst>
      <p:ext uri="{BB962C8B-B14F-4D97-AF65-F5344CB8AC3E}">
        <p14:creationId xmlns:p14="http://schemas.microsoft.com/office/powerpoint/2010/main" val="195403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847528" y="159098"/>
            <a:ext cx="8229600" cy="1143000"/>
          </a:xfrm>
        </p:spPr>
        <p:txBody>
          <a:bodyPr/>
          <a:lstStyle/>
          <a:p>
            <a:pPr algn="ctr"/>
            <a:r>
              <a:rPr lang="es-EC" dirty="0" smtClean="0">
                <a:solidFill>
                  <a:schemeClr val="tx1"/>
                </a:solidFill>
              </a:rPr>
              <a:t>Método</a:t>
            </a:r>
            <a:endParaRPr lang="es-EC" dirty="0"/>
          </a:p>
        </p:txBody>
      </p:sp>
      <p:graphicFrame>
        <p:nvGraphicFramePr>
          <p:cNvPr id="6" name="Marcador de contenido 3"/>
          <p:cNvGraphicFramePr>
            <a:graphicFrameLocks/>
          </p:cNvGraphicFramePr>
          <p:nvPr>
            <p:extLst>
              <p:ext uri="{D42A27DB-BD31-4B8C-83A1-F6EECF244321}">
                <p14:modId xmlns:p14="http://schemas.microsoft.com/office/powerpoint/2010/main" val="4286836868"/>
              </p:ext>
            </p:extLst>
          </p:nvPr>
        </p:nvGraphicFramePr>
        <p:xfrm>
          <a:off x="983432" y="908720"/>
          <a:ext cx="10009112" cy="5020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2550" y="465262"/>
            <a:ext cx="1728844" cy="2305125"/>
          </a:xfrm>
          <a:prstGeom prst="rect">
            <a:avLst/>
          </a:prstGeom>
        </p:spPr>
      </p:pic>
      <p:pic>
        <p:nvPicPr>
          <p:cNvPr id="3076" name="Picture 4" descr="Equipo Termociclador Multigene Pruebas Pcr (fragmentos Adn) | Mercado Lib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53614" y="4013739"/>
            <a:ext cx="1512314" cy="201641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9"/>
          <a:stretch>
            <a:fillRect/>
          </a:stretch>
        </p:blipFill>
        <p:spPr>
          <a:xfrm>
            <a:off x="7680176" y="4224562"/>
            <a:ext cx="3194909" cy="1123484"/>
          </a:xfrm>
          <a:prstGeom prst="rect">
            <a:avLst/>
          </a:prstGeom>
        </p:spPr>
      </p:pic>
      <p:pic>
        <p:nvPicPr>
          <p:cNvPr id="11" name="Imagen 10"/>
          <p:cNvPicPr>
            <a:picLocks noChangeAspect="1"/>
          </p:cNvPicPr>
          <p:nvPr/>
        </p:nvPicPr>
        <p:blipFill>
          <a:blip r:embed="rId10"/>
          <a:stretch>
            <a:fillRect/>
          </a:stretch>
        </p:blipFill>
        <p:spPr>
          <a:xfrm>
            <a:off x="4395259" y="906661"/>
            <a:ext cx="3083992" cy="1422329"/>
          </a:xfrm>
          <a:prstGeom prst="rect">
            <a:avLst/>
          </a:prstGeom>
        </p:spPr>
      </p:pic>
      <p:sp>
        <p:nvSpPr>
          <p:cNvPr id="8" name="CuadroTexto 7"/>
          <p:cNvSpPr txBox="1"/>
          <p:nvPr/>
        </p:nvSpPr>
        <p:spPr>
          <a:xfrm>
            <a:off x="5397044" y="2411723"/>
            <a:ext cx="2355682" cy="307777"/>
          </a:xfrm>
          <a:prstGeom prst="rect">
            <a:avLst/>
          </a:prstGeom>
          <a:noFill/>
        </p:spPr>
        <p:txBody>
          <a:bodyPr wrap="square" rtlCol="0">
            <a:spAutoFit/>
          </a:bodyPr>
          <a:lstStyle/>
          <a:p>
            <a:r>
              <a:rPr lang="es-MX" sz="1400" dirty="0"/>
              <a:t>(Cortez et al., 2009)</a:t>
            </a:r>
          </a:p>
        </p:txBody>
      </p:sp>
      <p:sp>
        <p:nvSpPr>
          <p:cNvPr id="2" name="Rectángulo 1"/>
          <p:cNvSpPr/>
          <p:nvPr/>
        </p:nvSpPr>
        <p:spPr>
          <a:xfrm>
            <a:off x="8210048" y="5582760"/>
            <a:ext cx="1556836" cy="307777"/>
          </a:xfrm>
          <a:prstGeom prst="rect">
            <a:avLst/>
          </a:prstGeom>
        </p:spPr>
        <p:txBody>
          <a:bodyPr wrap="none">
            <a:spAutoFit/>
          </a:bodyPr>
          <a:lstStyle/>
          <a:p>
            <a:r>
              <a:rPr lang="es-MX" sz="1400" dirty="0"/>
              <a:t>(Cox et al., 2005)</a:t>
            </a:r>
          </a:p>
        </p:txBody>
      </p:sp>
      <p:pic>
        <p:nvPicPr>
          <p:cNvPr id="2050" name="Picture 2" descr="Secuenciación de ADN: tecnologías para leer el código de la vid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84273" y="953622"/>
            <a:ext cx="2897964" cy="187552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12" cstate="print">
            <a:extLst>
              <a:ext uri="{28A0092B-C50C-407E-A947-70E740481C1C}">
                <a14:useLocalDpi xmlns:a14="http://schemas.microsoft.com/office/drawing/2010/main" val="0"/>
              </a:ext>
            </a:extLst>
          </a:blip>
          <a:srcRect b="55250"/>
          <a:stretch/>
        </p:blipFill>
        <p:spPr>
          <a:xfrm>
            <a:off x="393739" y="4098367"/>
            <a:ext cx="4320480" cy="1931791"/>
          </a:xfrm>
          <a:prstGeom prst="rect">
            <a:avLst/>
          </a:prstGeom>
        </p:spPr>
      </p:pic>
    </p:spTree>
    <p:extLst>
      <p:ext uri="{BB962C8B-B14F-4D97-AF65-F5344CB8AC3E}">
        <p14:creationId xmlns:p14="http://schemas.microsoft.com/office/powerpoint/2010/main" val="282872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txBox="1">
            <a:spLocks/>
          </p:cNvSpPr>
          <p:nvPr/>
        </p:nvSpPr>
        <p:spPr>
          <a:xfrm>
            <a:off x="5303912" y="11262"/>
            <a:ext cx="82296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kern="0" dirty="0">
                <a:solidFill>
                  <a:schemeClr val="tx1"/>
                </a:solidFill>
              </a:rPr>
              <a:t>Resultados</a:t>
            </a:r>
            <a:br>
              <a:rPr lang="es-EC" kern="0" dirty="0">
                <a:solidFill>
                  <a:schemeClr val="tx1"/>
                </a:solidFill>
              </a:rPr>
            </a:br>
            <a:endParaRPr lang="es-EC" kern="0" dirty="0"/>
          </a:p>
        </p:txBody>
      </p:sp>
      <p:sp>
        <p:nvSpPr>
          <p:cNvPr id="5" name="Rectángulo 4"/>
          <p:cNvSpPr/>
          <p:nvPr/>
        </p:nvSpPr>
        <p:spPr>
          <a:xfrm>
            <a:off x="1559496" y="749534"/>
            <a:ext cx="7992888" cy="369332"/>
          </a:xfrm>
          <a:prstGeom prst="rect">
            <a:avLst/>
          </a:prstGeom>
        </p:spPr>
        <p:txBody>
          <a:bodyPr wrap="square">
            <a:spAutoFit/>
          </a:bodyPr>
          <a:lstStyle/>
          <a:p>
            <a:r>
              <a:rPr lang="es-MX" i="1" dirty="0">
                <a:latin typeface="Calibri" panose="020F0502020204030204" pitchFamily="34" charset="0"/>
                <a:ea typeface="Calibri" panose="020F0502020204030204" pitchFamily="34" charset="0"/>
                <a:cs typeface="Calibri" panose="020F0502020204030204" pitchFamily="34" charset="0"/>
              </a:rPr>
              <a:t>Amplificación de los protocolos en la extracción de ADN de las muestras procesadas</a:t>
            </a:r>
            <a:endParaRPr lang="es-MX" dirty="0"/>
          </a:p>
        </p:txBody>
      </p:sp>
      <p:pic>
        <p:nvPicPr>
          <p:cNvPr id="6" name="Imagen 5"/>
          <p:cNvPicPr/>
          <p:nvPr/>
        </p:nvPicPr>
        <p:blipFill rotWithShape="1">
          <a:blip r:embed="rId2">
            <a:extLst>
              <a:ext uri="{28A0092B-C50C-407E-A947-70E740481C1C}">
                <a14:useLocalDpi xmlns:a14="http://schemas.microsoft.com/office/drawing/2010/main" val="0"/>
              </a:ext>
            </a:extLst>
          </a:blip>
          <a:srcRect b="18883"/>
          <a:stretch/>
        </p:blipFill>
        <p:spPr bwMode="auto">
          <a:xfrm>
            <a:off x="2396689" y="1307245"/>
            <a:ext cx="6318502" cy="3600400"/>
          </a:xfrm>
          <a:prstGeom prst="rect">
            <a:avLst/>
          </a:prstGeom>
          <a:ln>
            <a:noFill/>
          </a:ln>
          <a:extLst>
            <a:ext uri="{53640926-AAD7-44D8-BBD7-CCE9431645EC}">
              <a14:shadowObscured xmlns:a14="http://schemas.microsoft.com/office/drawing/2010/main"/>
            </a:ext>
          </a:extLst>
        </p:spPr>
      </p:pic>
      <p:sp>
        <p:nvSpPr>
          <p:cNvPr id="7" name="Rectángulo 6"/>
          <p:cNvSpPr/>
          <p:nvPr/>
        </p:nvSpPr>
        <p:spPr>
          <a:xfrm>
            <a:off x="1785740" y="5025852"/>
            <a:ext cx="7661944" cy="800219"/>
          </a:xfrm>
          <a:prstGeom prst="rect">
            <a:avLst/>
          </a:prstGeom>
        </p:spPr>
        <p:txBody>
          <a:bodyPr wrap="square">
            <a:spAutoFit/>
          </a:bodyPr>
          <a:lstStyle/>
          <a:p>
            <a:r>
              <a:rPr lang="es-MX" sz="1400" dirty="0">
                <a:latin typeface="Calibri" panose="020F0502020204030204" pitchFamily="34" charset="0"/>
                <a:ea typeface="Calibri" panose="020F0502020204030204" pitchFamily="34" charset="0"/>
              </a:rPr>
              <a:t>Figura. Electroforesis en gel de agarosa al 0,8 % de las extracciones de ADN con distintos protocolos, se representa: Marcador 1 Kb: DNA </a:t>
            </a:r>
            <a:r>
              <a:rPr lang="es-MX" sz="1400" dirty="0" err="1">
                <a:latin typeface="Calibri" panose="020F0502020204030204" pitchFamily="34" charset="0"/>
                <a:ea typeface="Calibri" panose="020F0502020204030204" pitchFamily="34" charset="0"/>
              </a:rPr>
              <a:t>Ladder</a:t>
            </a:r>
            <a:r>
              <a:rPr lang="es-MX" sz="1400" dirty="0">
                <a:latin typeface="Calibri" panose="020F0502020204030204" pitchFamily="34" charset="0"/>
                <a:ea typeface="Calibri" panose="020F0502020204030204" pitchFamily="34" charset="0"/>
              </a:rPr>
              <a:t> </a:t>
            </a:r>
            <a:r>
              <a:rPr lang="es-MX" sz="1400" dirty="0" err="1">
                <a:latin typeface="Calibri" panose="020F0502020204030204" pitchFamily="34" charset="0"/>
                <a:ea typeface="Calibri" panose="020F0502020204030204" pitchFamily="34" charset="0"/>
              </a:rPr>
              <a:t>Promega</a:t>
            </a:r>
            <a:r>
              <a:rPr lang="es-MX" sz="1400" dirty="0">
                <a:latin typeface="Calibri" panose="020F0502020204030204" pitchFamily="34" charset="0"/>
                <a:ea typeface="Calibri" panose="020F0502020204030204" pitchFamily="34" charset="0"/>
              </a:rPr>
              <a:t>; 2021-066* al 221-070*, Protocolo CIZ y del 2021-066 al 2021-067, protocolo </a:t>
            </a:r>
            <a:r>
              <a:rPr lang="es-MX" sz="1400" dirty="0" err="1">
                <a:latin typeface="Calibri" panose="020F0502020204030204" pitchFamily="34" charset="0"/>
                <a:ea typeface="Calibri" panose="020F0502020204030204" pitchFamily="34" charset="0"/>
              </a:rPr>
              <a:t>Sambrook</a:t>
            </a:r>
            <a:r>
              <a:rPr lang="es-MX" dirty="0">
                <a:latin typeface="Calibri" panose="020F0502020204030204" pitchFamily="34" charset="0"/>
                <a:ea typeface="Calibri" panose="020F0502020204030204" pitchFamily="34" charset="0"/>
              </a:rPr>
              <a:t>.</a:t>
            </a:r>
            <a:endParaRPr lang="es-MX" dirty="0"/>
          </a:p>
        </p:txBody>
      </p:sp>
    </p:spTree>
    <p:extLst>
      <p:ext uri="{BB962C8B-B14F-4D97-AF65-F5344CB8AC3E}">
        <p14:creationId xmlns:p14="http://schemas.microsoft.com/office/powerpoint/2010/main" val="2416102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Violeta rojo">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10537</TotalTime>
  <Words>1929</Words>
  <Application>Microsoft Office PowerPoint</Application>
  <PresentationFormat>Panorámica</PresentationFormat>
  <Paragraphs>438</Paragraphs>
  <Slides>22</Slides>
  <Notes>2</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29" baseType="lpstr">
      <vt:lpstr>Arial</vt:lpstr>
      <vt:lpstr>Arial Rounded MT Bold</vt:lpstr>
      <vt:lpstr>Calibri</vt:lpstr>
      <vt:lpstr>Times</vt:lpstr>
      <vt:lpstr>Times New Roman</vt:lpstr>
      <vt:lpstr>Diseño predeterminado</vt:lpstr>
      <vt:lpstr>CorelDRAW</vt:lpstr>
      <vt:lpstr>Presentación de PowerPoint</vt:lpstr>
      <vt:lpstr>INTRODUCCIÓN </vt:lpstr>
      <vt:lpstr>Introducción</vt:lpstr>
      <vt:lpstr>Introducción</vt:lpstr>
      <vt:lpstr>Introducción</vt:lpstr>
      <vt:lpstr>Objetivos</vt:lpstr>
      <vt:lpstr>Metodología </vt:lpstr>
      <vt:lpstr>Método</vt:lpstr>
      <vt:lpstr>Presentación de PowerPoint</vt:lpstr>
      <vt:lpstr>Resultados </vt:lpstr>
      <vt:lpstr>Resultados </vt:lpstr>
      <vt:lpstr>Resultados </vt:lpstr>
      <vt:lpstr>Resultados </vt:lpstr>
      <vt:lpstr>Análisis de similitud y homología de las secuencias amplificadas por  ITS</vt:lpstr>
      <vt:lpstr>Resultados </vt:lpstr>
      <vt:lpstr>Resultados </vt:lpstr>
      <vt:lpstr>Resultados </vt:lpstr>
      <vt:lpstr>Resultados </vt:lpstr>
      <vt:lpstr>Resultados </vt:lpstr>
      <vt:lpstr>Conclusiones</vt:lpstr>
      <vt:lpstr>Recomendaciones</vt:lpstr>
      <vt:lpstr>AGRADECIMIENTOS </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CARACTERIZACIÓN MACROPROCESO GESTIÓN FINANCIERA</dc:title>
  <dc:subject>MANUAL DE PROCESOS</dc:subject>
  <dc:creator>ESPE</dc:creator>
  <dc:description>VERSIÓN 1.0 - MAYO 23 2009</dc:description>
  <cp:lastModifiedBy>kelly sabry caiza mena</cp:lastModifiedBy>
  <cp:revision>267</cp:revision>
  <dcterms:created xsi:type="dcterms:W3CDTF">2008-08-08T13:28:34Z</dcterms:created>
  <dcterms:modified xsi:type="dcterms:W3CDTF">2021-09-13T20:52:18Z</dcterms:modified>
</cp:coreProperties>
</file>