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324" r:id="rId3"/>
    <p:sldId id="258" r:id="rId4"/>
    <p:sldId id="259" r:id="rId5"/>
    <p:sldId id="260" r:id="rId6"/>
    <p:sldId id="261" r:id="rId7"/>
    <p:sldId id="263" r:id="rId8"/>
    <p:sldId id="265" r:id="rId9"/>
    <p:sldId id="264" r:id="rId10"/>
    <p:sldId id="298" r:id="rId11"/>
    <p:sldId id="297" r:id="rId12"/>
    <p:sldId id="300" r:id="rId13"/>
    <p:sldId id="299" r:id="rId14"/>
    <p:sldId id="304" r:id="rId15"/>
    <p:sldId id="302" r:id="rId16"/>
    <p:sldId id="303" r:id="rId17"/>
    <p:sldId id="319" r:id="rId18"/>
    <p:sldId id="305" r:id="rId19"/>
    <p:sldId id="266" r:id="rId20"/>
    <p:sldId id="306" r:id="rId21"/>
    <p:sldId id="307" r:id="rId22"/>
    <p:sldId id="308" r:id="rId23"/>
    <p:sldId id="309" r:id="rId24"/>
    <p:sldId id="318" r:id="rId25"/>
    <p:sldId id="310" r:id="rId26"/>
    <p:sldId id="311" r:id="rId27"/>
    <p:sldId id="312" r:id="rId28"/>
    <p:sldId id="314" r:id="rId29"/>
    <p:sldId id="315" r:id="rId30"/>
    <p:sldId id="316" r:id="rId31"/>
    <p:sldId id="313" r:id="rId32"/>
    <p:sldId id="322" r:id="rId33"/>
    <p:sldId id="321" r:id="rId34"/>
    <p:sldId id="323" r:id="rId35"/>
    <p:sldId id="293" r:id="rId36"/>
    <p:sldId id="294" r:id="rId37"/>
    <p:sldId id="296" r:id="rId38"/>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j8rLeCDf+/qR7yrXtIpWf0k72E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80C70B-5D18-457F-A4BE-7B9B9551B126}">
  <a:tblStyle styleId="{E680C70B-5D18-457F-A4BE-7B9B9551B1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886" autoAdjust="0"/>
  </p:normalViewPr>
  <p:slideViewPr>
    <p:cSldViewPr snapToGrid="0">
      <p:cViewPr varScale="1">
        <p:scale>
          <a:sx n="72" d="100"/>
          <a:sy n="72" d="100"/>
        </p:scale>
        <p:origin x="132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43AB7-08BC-4561-9310-281128E48CD0}" type="doc">
      <dgm:prSet loTypeId="urn:microsoft.com/office/officeart/2005/8/layout/equation2" loCatId="process" qsTypeId="urn:microsoft.com/office/officeart/2005/8/quickstyle/simple1" qsCatId="simple" csTypeId="urn:microsoft.com/office/officeart/2005/8/colors/accent1_1" csCatId="accent1" phldr="1"/>
      <dgm:spPr/>
    </dgm:pt>
    <dgm:pt modelId="{86B196AA-0C05-44E9-8EF0-C329D1169F83}">
      <dgm:prSet phldrT="[Texto]" custT="1"/>
      <dgm:spPr/>
      <dgm:t>
        <a:bodyPr/>
        <a:lstStyle/>
        <a:p>
          <a:r>
            <a:rPr lang="es-EC" sz="1400" dirty="0">
              <a:latin typeface="Arial" panose="020B0604020202020204" pitchFamily="34" charset="0"/>
              <a:cs typeface="Arial" panose="020B0604020202020204" pitchFamily="34" charset="0"/>
            </a:rPr>
            <a:t>Analizar los procesos de gestión de citas e historia clínica  y realizar un levantamiento de información para identificar los requerimientos.</a:t>
          </a:r>
          <a:endParaRPr lang="es-ES" sz="1400" dirty="0">
            <a:latin typeface="Arial" panose="020B0604020202020204" pitchFamily="34" charset="0"/>
            <a:cs typeface="Arial" panose="020B0604020202020204" pitchFamily="34" charset="0"/>
          </a:endParaRPr>
        </a:p>
      </dgm:t>
    </dgm:pt>
    <dgm:pt modelId="{0C86F8CC-F76F-40F2-8F64-59BFE02FE22E}" type="parTrans" cxnId="{F3DCC36F-59D0-4853-BA3B-F941880D7819}">
      <dgm:prSet/>
      <dgm:spPr/>
      <dgm:t>
        <a:bodyPr/>
        <a:lstStyle/>
        <a:p>
          <a:endParaRPr lang="es-ES"/>
        </a:p>
      </dgm:t>
    </dgm:pt>
    <dgm:pt modelId="{2EC8202F-0BF8-4681-AEFE-74B2F57ED7F0}" type="sibTrans" cxnId="{F3DCC36F-59D0-4853-BA3B-F941880D7819}">
      <dgm:prSet/>
      <dgm:spPr/>
      <dgm:t>
        <a:bodyPr/>
        <a:lstStyle/>
        <a:p>
          <a:endParaRPr lang="es-ES"/>
        </a:p>
      </dgm:t>
    </dgm:pt>
    <dgm:pt modelId="{755C38DA-B33F-4579-8476-AF1694007A66}">
      <dgm:prSet phldrT="[Texto]" custT="1"/>
      <dgm:spPr/>
      <dgm:t>
        <a:bodyPr/>
        <a:lstStyle/>
        <a:p>
          <a:pPr>
            <a:buFont typeface="Symbol" panose="05050102010706020507" pitchFamily="18" charset="2"/>
            <a:buChar char=""/>
          </a:pPr>
          <a:r>
            <a:rPr lang="es-EC" sz="1400" dirty="0"/>
            <a:t>Realizar la implementación de la aplicación web desarrollada en un entorno de Intranet</a:t>
          </a:r>
          <a:r>
            <a:rPr lang="es-EC" sz="1200" dirty="0"/>
            <a:t>.</a:t>
          </a:r>
          <a:endParaRPr lang="es-ES" sz="1200" dirty="0"/>
        </a:p>
      </dgm:t>
    </dgm:pt>
    <dgm:pt modelId="{3F1B07A6-710A-46A6-A514-DB00ACBD95F5}" type="parTrans" cxnId="{5D60D0A7-8F8E-4E6A-8F57-8EBE41C2EE4A}">
      <dgm:prSet/>
      <dgm:spPr/>
      <dgm:t>
        <a:bodyPr/>
        <a:lstStyle/>
        <a:p>
          <a:endParaRPr lang="es-ES"/>
        </a:p>
      </dgm:t>
    </dgm:pt>
    <dgm:pt modelId="{8B3229A2-8DE6-4F44-B30D-558914C25AB4}" type="sibTrans" cxnId="{5D60D0A7-8F8E-4E6A-8F57-8EBE41C2EE4A}">
      <dgm:prSet/>
      <dgm:spPr/>
      <dgm:t>
        <a:bodyPr/>
        <a:lstStyle/>
        <a:p>
          <a:endParaRPr lang="es-ES"/>
        </a:p>
      </dgm:t>
    </dgm:pt>
    <dgm:pt modelId="{220E6B12-3EF8-48B9-AB9D-7104B4F21567}">
      <dgm:prSet phldrT="[Texto]" custT="1"/>
      <dgm:spPr/>
      <dgm:t>
        <a:bodyPr/>
        <a:lstStyle/>
        <a:p>
          <a:r>
            <a:rPr lang="es-ES" sz="1500" dirty="0"/>
            <a:t>Desarrollar una aplicación web para la gestión de citas médicas e historia clínica, utilizando metodología de desarrollo ágil Kanban junto con el </a:t>
          </a:r>
          <a:r>
            <a:rPr lang="es-ES" sz="1500" dirty="0" err="1"/>
            <a:t>framework</a:t>
          </a:r>
          <a:r>
            <a:rPr lang="es-ES" sz="1500" dirty="0"/>
            <a:t> Laravel  para el  “Consultorio Médico Medicina Integral” del Dr. Cando Herrera Johnny Stalin</a:t>
          </a:r>
        </a:p>
      </dgm:t>
    </dgm:pt>
    <dgm:pt modelId="{E81FF838-2EEA-4FEB-A984-041B68950E47}" type="parTrans" cxnId="{A5A83155-2CD2-415D-AE75-5DC83D37CFC4}">
      <dgm:prSet/>
      <dgm:spPr/>
      <dgm:t>
        <a:bodyPr/>
        <a:lstStyle/>
        <a:p>
          <a:endParaRPr lang="es-ES"/>
        </a:p>
      </dgm:t>
    </dgm:pt>
    <dgm:pt modelId="{F01E9422-6FE9-4930-AF45-3114ACECD31F}" type="sibTrans" cxnId="{A5A83155-2CD2-415D-AE75-5DC83D37CFC4}">
      <dgm:prSet/>
      <dgm:spPr/>
      <dgm:t>
        <a:bodyPr/>
        <a:lstStyle/>
        <a:p>
          <a:endParaRPr lang="es-ES"/>
        </a:p>
      </dgm:t>
    </dgm:pt>
    <dgm:pt modelId="{90E24A29-2FC3-4AB9-9F03-767A74A36DB8}">
      <dgm:prSet phldrT="[Texto]" custT="1"/>
      <dgm:spPr/>
      <dgm:t>
        <a:bodyPr/>
        <a:lstStyle/>
        <a:p>
          <a:r>
            <a:rPr lang="es-EC" sz="1400" dirty="0"/>
            <a:t>Diseñar y desarrollar la aplicación web según los requerimientos obtenidos.</a:t>
          </a:r>
          <a:endParaRPr lang="es-ES" sz="1200" dirty="0"/>
        </a:p>
      </dgm:t>
    </dgm:pt>
    <dgm:pt modelId="{DEDA8E3F-A6A7-4903-8C45-FF3BFEF7C05D}" type="parTrans" cxnId="{2727D660-F962-40F4-B3BD-302F78F2BF3A}">
      <dgm:prSet/>
      <dgm:spPr/>
      <dgm:t>
        <a:bodyPr/>
        <a:lstStyle/>
        <a:p>
          <a:endParaRPr lang="es-ES"/>
        </a:p>
      </dgm:t>
    </dgm:pt>
    <dgm:pt modelId="{734FBDCA-611F-46DA-A655-89D9ED9575BA}" type="sibTrans" cxnId="{2727D660-F962-40F4-B3BD-302F78F2BF3A}">
      <dgm:prSet/>
      <dgm:spPr/>
      <dgm:t>
        <a:bodyPr/>
        <a:lstStyle/>
        <a:p>
          <a:endParaRPr lang="es-ES"/>
        </a:p>
      </dgm:t>
    </dgm:pt>
    <dgm:pt modelId="{64925097-5921-4625-8D2F-0C5F2A4ECF4E}">
      <dgm:prSet phldrT="[Texto]" custT="1"/>
      <dgm:spPr/>
      <dgm:t>
        <a:bodyPr/>
        <a:lstStyle/>
        <a:p>
          <a:r>
            <a:rPr lang="es-EC" sz="1400" dirty="0"/>
            <a:t>Ejecutar pruebas de funcionalidad para determinar que la aplicación web se comporta según lo esperado y establecido en los requerimientos SRS.</a:t>
          </a:r>
          <a:endParaRPr lang="es-ES" sz="1400" dirty="0"/>
        </a:p>
      </dgm:t>
    </dgm:pt>
    <dgm:pt modelId="{A1C4942D-EDC1-455A-94B1-139646870F53}" type="parTrans" cxnId="{C448DA44-D08E-4D49-B8C4-C1B79E0234FC}">
      <dgm:prSet/>
      <dgm:spPr/>
      <dgm:t>
        <a:bodyPr/>
        <a:lstStyle/>
        <a:p>
          <a:endParaRPr lang="es-ES"/>
        </a:p>
      </dgm:t>
    </dgm:pt>
    <dgm:pt modelId="{1E2E2B56-687E-4243-BC43-607203E03377}" type="sibTrans" cxnId="{C448DA44-D08E-4D49-B8C4-C1B79E0234FC}">
      <dgm:prSet/>
      <dgm:spPr/>
      <dgm:t>
        <a:bodyPr/>
        <a:lstStyle/>
        <a:p>
          <a:endParaRPr lang="es-ES"/>
        </a:p>
      </dgm:t>
    </dgm:pt>
    <dgm:pt modelId="{43F29714-6287-4726-AF7A-4B9E496E61D1}" type="pres">
      <dgm:prSet presAssocID="{78443AB7-08BC-4561-9310-281128E48CD0}" presName="Name0" presStyleCnt="0">
        <dgm:presLayoutVars>
          <dgm:dir/>
          <dgm:resizeHandles val="exact"/>
        </dgm:presLayoutVars>
      </dgm:prSet>
      <dgm:spPr/>
    </dgm:pt>
    <dgm:pt modelId="{06BE96E3-5A83-4D4F-9092-1369F3E7496A}" type="pres">
      <dgm:prSet presAssocID="{78443AB7-08BC-4561-9310-281128E48CD0}" presName="vNodes" presStyleCnt="0"/>
      <dgm:spPr/>
    </dgm:pt>
    <dgm:pt modelId="{DC125BE7-6636-4E32-B5D6-A23A26E36760}" type="pres">
      <dgm:prSet presAssocID="{86B196AA-0C05-44E9-8EF0-C329D1169F83}" presName="node" presStyleLbl="node1" presStyleIdx="0" presStyleCnt="5" custScaleX="1076267" custScaleY="358298" custLinFactY="6098" custLinFactNeighborX="9969" custLinFactNeighborY="100000">
        <dgm:presLayoutVars>
          <dgm:bulletEnabled val="1"/>
        </dgm:presLayoutVars>
      </dgm:prSet>
      <dgm:spPr/>
    </dgm:pt>
    <dgm:pt modelId="{A65181DF-1B2B-431B-93B8-AD06874F66C6}" type="pres">
      <dgm:prSet presAssocID="{2EC8202F-0BF8-4681-AEFE-74B2F57ED7F0}" presName="spacerT" presStyleCnt="0"/>
      <dgm:spPr/>
    </dgm:pt>
    <dgm:pt modelId="{E20BCC8F-2861-4C14-8F30-071F4949AA26}" type="pres">
      <dgm:prSet presAssocID="{2EC8202F-0BF8-4681-AEFE-74B2F57ED7F0}" presName="sibTrans" presStyleLbl="sibTrans2D1" presStyleIdx="0" presStyleCnt="4" custLinFactNeighborX="6714" custLinFactNeighborY="47958"/>
      <dgm:spPr/>
    </dgm:pt>
    <dgm:pt modelId="{E4049F80-9C70-4E8C-87F1-BA488B4EC7E2}" type="pres">
      <dgm:prSet presAssocID="{2EC8202F-0BF8-4681-AEFE-74B2F57ED7F0}" presName="spacerB" presStyleCnt="0"/>
      <dgm:spPr/>
    </dgm:pt>
    <dgm:pt modelId="{3F7ECC5A-3951-44B3-9FD2-E700F33A48DB}" type="pres">
      <dgm:prSet presAssocID="{90E24A29-2FC3-4AB9-9F03-767A74A36DB8}" presName="node" presStyleLbl="node1" presStyleIdx="1" presStyleCnt="5" custScaleX="873839" custScaleY="267277">
        <dgm:presLayoutVars>
          <dgm:bulletEnabled val="1"/>
        </dgm:presLayoutVars>
      </dgm:prSet>
      <dgm:spPr/>
    </dgm:pt>
    <dgm:pt modelId="{F80DE322-1BEA-465C-B462-F90E554E10D2}" type="pres">
      <dgm:prSet presAssocID="{734FBDCA-611F-46DA-A655-89D9ED9575BA}" presName="spacerT" presStyleCnt="0"/>
      <dgm:spPr/>
    </dgm:pt>
    <dgm:pt modelId="{790AFC26-1514-43E7-BADB-B6D638D6F5BA}" type="pres">
      <dgm:prSet presAssocID="{734FBDCA-611F-46DA-A655-89D9ED9575BA}" presName="sibTrans" presStyleLbl="sibTrans2D1" presStyleIdx="1" presStyleCnt="4"/>
      <dgm:spPr/>
    </dgm:pt>
    <dgm:pt modelId="{300015D3-7217-45AC-A29D-BD8954234A67}" type="pres">
      <dgm:prSet presAssocID="{734FBDCA-611F-46DA-A655-89D9ED9575BA}" presName="spacerB" presStyleCnt="0"/>
      <dgm:spPr/>
    </dgm:pt>
    <dgm:pt modelId="{3C718160-2E9F-4010-A841-01CB24B26A60}" type="pres">
      <dgm:prSet presAssocID="{64925097-5921-4625-8D2F-0C5F2A4ECF4E}" presName="node" presStyleLbl="node1" presStyleIdx="2" presStyleCnt="5" custScaleX="982289" custScaleY="361309">
        <dgm:presLayoutVars>
          <dgm:bulletEnabled val="1"/>
        </dgm:presLayoutVars>
      </dgm:prSet>
      <dgm:spPr/>
    </dgm:pt>
    <dgm:pt modelId="{48BAA7E5-DE66-40F7-A392-AD67A4FD72C2}" type="pres">
      <dgm:prSet presAssocID="{1E2E2B56-687E-4243-BC43-607203E03377}" presName="spacerT" presStyleCnt="0"/>
      <dgm:spPr/>
    </dgm:pt>
    <dgm:pt modelId="{47A6BB22-4BDD-4F41-BE43-ECA93A5148FF}" type="pres">
      <dgm:prSet presAssocID="{1E2E2B56-687E-4243-BC43-607203E03377}" presName="sibTrans" presStyleLbl="sibTrans2D1" presStyleIdx="2" presStyleCnt="4"/>
      <dgm:spPr/>
    </dgm:pt>
    <dgm:pt modelId="{7910DDAF-7AC7-4B9A-9287-70A06ACC8576}" type="pres">
      <dgm:prSet presAssocID="{1E2E2B56-687E-4243-BC43-607203E03377}" presName="spacerB" presStyleCnt="0"/>
      <dgm:spPr/>
    </dgm:pt>
    <dgm:pt modelId="{2F7AFF92-256C-498A-B7D0-A466072B07B6}" type="pres">
      <dgm:prSet presAssocID="{755C38DA-B33F-4579-8476-AF1694007A66}" presName="node" presStyleLbl="node1" presStyleIdx="3" presStyleCnt="5" custScaleX="982117" custScaleY="296822" custLinFactY="4997" custLinFactNeighborX="10359" custLinFactNeighborY="100000">
        <dgm:presLayoutVars>
          <dgm:bulletEnabled val="1"/>
        </dgm:presLayoutVars>
      </dgm:prSet>
      <dgm:spPr/>
    </dgm:pt>
    <dgm:pt modelId="{D8537DE1-A054-49E0-82D7-C65481A1C8A3}" type="pres">
      <dgm:prSet presAssocID="{78443AB7-08BC-4561-9310-281128E48CD0}" presName="sibTransLast" presStyleLbl="sibTrans2D1" presStyleIdx="3" presStyleCnt="4" custFlipHor="0" custScaleX="258129" custScaleY="384182" custLinFactNeighborX="-66718" custLinFactNeighborY="67966"/>
      <dgm:spPr/>
    </dgm:pt>
    <dgm:pt modelId="{B1F9A4DF-CFD1-44B3-90EE-78E937A8711B}" type="pres">
      <dgm:prSet presAssocID="{78443AB7-08BC-4561-9310-281128E48CD0}" presName="connectorText" presStyleLbl="sibTrans2D1" presStyleIdx="3" presStyleCnt="4"/>
      <dgm:spPr/>
    </dgm:pt>
    <dgm:pt modelId="{F11942ED-CF42-435C-A04D-8AA7A1D857C0}" type="pres">
      <dgm:prSet presAssocID="{78443AB7-08BC-4561-9310-281128E48CD0}" presName="lastNode" presStyleLbl="node1" presStyleIdx="4" presStyleCnt="5" custScaleX="583068" custScaleY="366528" custLinFactX="14986" custLinFactNeighborX="100000" custLinFactNeighborY="-6238">
        <dgm:presLayoutVars>
          <dgm:bulletEnabled val="1"/>
        </dgm:presLayoutVars>
      </dgm:prSet>
      <dgm:spPr/>
    </dgm:pt>
  </dgm:ptLst>
  <dgm:cxnLst>
    <dgm:cxn modelId="{A4011E1A-31E6-49B4-8E7B-88F08273C8F3}" type="presOf" srcId="{8B3229A2-8DE6-4F44-B30D-558914C25AB4}" destId="{B1F9A4DF-CFD1-44B3-90EE-78E937A8711B}" srcOrd="1" destOrd="0" presId="urn:microsoft.com/office/officeart/2005/8/layout/equation2"/>
    <dgm:cxn modelId="{2727D660-F962-40F4-B3BD-302F78F2BF3A}" srcId="{78443AB7-08BC-4561-9310-281128E48CD0}" destId="{90E24A29-2FC3-4AB9-9F03-767A74A36DB8}" srcOrd="1" destOrd="0" parTransId="{DEDA8E3F-A6A7-4903-8C45-FF3BFEF7C05D}" sibTransId="{734FBDCA-611F-46DA-A655-89D9ED9575BA}"/>
    <dgm:cxn modelId="{1E032C62-804C-4B06-BDEC-DE31415A8A2E}" type="presOf" srcId="{90E24A29-2FC3-4AB9-9F03-767A74A36DB8}" destId="{3F7ECC5A-3951-44B3-9FD2-E700F33A48DB}" srcOrd="0" destOrd="0" presId="urn:microsoft.com/office/officeart/2005/8/layout/equation2"/>
    <dgm:cxn modelId="{C448DA44-D08E-4D49-B8C4-C1B79E0234FC}" srcId="{78443AB7-08BC-4561-9310-281128E48CD0}" destId="{64925097-5921-4625-8D2F-0C5F2A4ECF4E}" srcOrd="2" destOrd="0" parTransId="{A1C4942D-EDC1-455A-94B1-139646870F53}" sibTransId="{1E2E2B56-687E-4243-BC43-607203E03377}"/>
    <dgm:cxn modelId="{11A78567-6B50-452F-96BF-508E68CBD629}" type="presOf" srcId="{86B196AA-0C05-44E9-8EF0-C329D1169F83}" destId="{DC125BE7-6636-4E32-B5D6-A23A26E36760}" srcOrd="0" destOrd="0" presId="urn:microsoft.com/office/officeart/2005/8/layout/equation2"/>
    <dgm:cxn modelId="{F3DCC36F-59D0-4853-BA3B-F941880D7819}" srcId="{78443AB7-08BC-4561-9310-281128E48CD0}" destId="{86B196AA-0C05-44E9-8EF0-C329D1169F83}" srcOrd="0" destOrd="0" parTransId="{0C86F8CC-F76F-40F2-8F64-59BFE02FE22E}" sibTransId="{2EC8202F-0BF8-4681-AEFE-74B2F57ED7F0}"/>
    <dgm:cxn modelId="{A5A83155-2CD2-415D-AE75-5DC83D37CFC4}" srcId="{78443AB7-08BC-4561-9310-281128E48CD0}" destId="{220E6B12-3EF8-48B9-AB9D-7104B4F21567}" srcOrd="4" destOrd="0" parTransId="{E81FF838-2EEA-4FEB-A984-041B68950E47}" sibTransId="{F01E9422-6FE9-4930-AF45-3114ACECD31F}"/>
    <dgm:cxn modelId="{9D81AC79-7141-4222-B012-0BC3C7260430}" type="presOf" srcId="{2EC8202F-0BF8-4681-AEFE-74B2F57ED7F0}" destId="{E20BCC8F-2861-4C14-8F30-071F4949AA26}" srcOrd="0" destOrd="0" presId="urn:microsoft.com/office/officeart/2005/8/layout/equation2"/>
    <dgm:cxn modelId="{0B98B880-FEE6-4DCF-8C1A-25FAF4D46629}" type="presOf" srcId="{734FBDCA-611F-46DA-A655-89D9ED9575BA}" destId="{790AFC26-1514-43E7-BADB-B6D638D6F5BA}" srcOrd="0" destOrd="0" presId="urn:microsoft.com/office/officeart/2005/8/layout/equation2"/>
    <dgm:cxn modelId="{FAAB2F93-D60F-46D9-9214-AC4D9B0788EA}" type="presOf" srcId="{220E6B12-3EF8-48B9-AB9D-7104B4F21567}" destId="{F11942ED-CF42-435C-A04D-8AA7A1D857C0}" srcOrd="0" destOrd="0" presId="urn:microsoft.com/office/officeart/2005/8/layout/equation2"/>
    <dgm:cxn modelId="{5D60D0A7-8F8E-4E6A-8F57-8EBE41C2EE4A}" srcId="{78443AB7-08BC-4561-9310-281128E48CD0}" destId="{755C38DA-B33F-4579-8476-AF1694007A66}" srcOrd="3" destOrd="0" parTransId="{3F1B07A6-710A-46A6-A514-DB00ACBD95F5}" sibTransId="{8B3229A2-8DE6-4F44-B30D-558914C25AB4}"/>
    <dgm:cxn modelId="{02BD30C5-B2DC-4589-B422-0B5B1EE549BF}" type="presOf" srcId="{755C38DA-B33F-4579-8476-AF1694007A66}" destId="{2F7AFF92-256C-498A-B7D0-A466072B07B6}" srcOrd="0" destOrd="0" presId="urn:microsoft.com/office/officeart/2005/8/layout/equation2"/>
    <dgm:cxn modelId="{ED1671CA-7F1E-4E55-9D39-2B104A5E23BC}" type="presOf" srcId="{8B3229A2-8DE6-4F44-B30D-558914C25AB4}" destId="{D8537DE1-A054-49E0-82D7-C65481A1C8A3}" srcOrd="0" destOrd="0" presId="urn:microsoft.com/office/officeart/2005/8/layout/equation2"/>
    <dgm:cxn modelId="{3A26FFD7-C655-4C50-BD2B-AB37796953CD}" type="presOf" srcId="{1E2E2B56-687E-4243-BC43-607203E03377}" destId="{47A6BB22-4BDD-4F41-BE43-ECA93A5148FF}" srcOrd="0" destOrd="0" presId="urn:microsoft.com/office/officeart/2005/8/layout/equation2"/>
    <dgm:cxn modelId="{F9F724E8-7228-448C-A3AB-27F5423A995E}" type="presOf" srcId="{64925097-5921-4625-8D2F-0C5F2A4ECF4E}" destId="{3C718160-2E9F-4010-A841-01CB24B26A60}" srcOrd="0" destOrd="0" presId="urn:microsoft.com/office/officeart/2005/8/layout/equation2"/>
    <dgm:cxn modelId="{BE96EAEB-6C8B-4E93-A807-2D1357BD676D}" type="presOf" srcId="{78443AB7-08BC-4561-9310-281128E48CD0}" destId="{43F29714-6287-4726-AF7A-4B9E496E61D1}" srcOrd="0" destOrd="0" presId="urn:microsoft.com/office/officeart/2005/8/layout/equation2"/>
    <dgm:cxn modelId="{192A2ED8-884A-4329-879E-AE58045FADC3}" type="presParOf" srcId="{43F29714-6287-4726-AF7A-4B9E496E61D1}" destId="{06BE96E3-5A83-4D4F-9092-1369F3E7496A}" srcOrd="0" destOrd="0" presId="urn:microsoft.com/office/officeart/2005/8/layout/equation2"/>
    <dgm:cxn modelId="{804F84FC-FC27-4976-97B9-1CFF01C46586}" type="presParOf" srcId="{06BE96E3-5A83-4D4F-9092-1369F3E7496A}" destId="{DC125BE7-6636-4E32-B5D6-A23A26E36760}" srcOrd="0" destOrd="0" presId="urn:microsoft.com/office/officeart/2005/8/layout/equation2"/>
    <dgm:cxn modelId="{8015886C-8884-4B55-8DE8-D2F2C15C7AE5}" type="presParOf" srcId="{06BE96E3-5A83-4D4F-9092-1369F3E7496A}" destId="{A65181DF-1B2B-431B-93B8-AD06874F66C6}" srcOrd="1" destOrd="0" presId="urn:microsoft.com/office/officeart/2005/8/layout/equation2"/>
    <dgm:cxn modelId="{85A845F2-F7C2-4350-81AC-1EFF0CEC87B1}" type="presParOf" srcId="{06BE96E3-5A83-4D4F-9092-1369F3E7496A}" destId="{E20BCC8F-2861-4C14-8F30-071F4949AA26}" srcOrd="2" destOrd="0" presId="urn:microsoft.com/office/officeart/2005/8/layout/equation2"/>
    <dgm:cxn modelId="{896AE3F0-EA1F-4FD4-B3D7-8D90559318A0}" type="presParOf" srcId="{06BE96E3-5A83-4D4F-9092-1369F3E7496A}" destId="{E4049F80-9C70-4E8C-87F1-BA488B4EC7E2}" srcOrd="3" destOrd="0" presId="urn:microsoft.com/office/officeart/2005/8/layout/equation2"/>
    <dgm:cxn modelId="{6FF7879C-E458-4620-B110-04ADB952B450}" type="presParOf" srcId="{06BE96E3-5A83-4D4F-9092-1369F3E7496A}" destId="{3F7ECC5A-3951-44B3-9FD2-E700F33A48DB}" srcOrd="4" destOrd="0" presId="urn:microsoft.com/office/officeart/2005/8/layout/equation2"/>
    <dgm:cxn modelId="{D1D2E595-A192-4CB6-B541-809EFFF59C66}" type="presParOf" srcId="{06BE96E3-5A83-4D4F-9092-1369F3E7496A}" destId="{F80DE322-1BEA-465C-B462-F90E554E10D2}" srcOrd="5" destOrd="0" presId="urn:microsoft.com/office/officeart/2005/8/layout/equation2"/>
    <dgm:cxn modelId="{90E9D3B9-BF3A-4749-85F9-7BAA802D83E2}" type="presParOf" srcId="{06BE96E3-5A83-4D4F-9092-1369F3E7496A}" destId="{790AFC26-1514-43E7-BADB-B6D638D6F5BA}" srcOrd="6" destOrd="0" presId="urn:microsoft.com/office/officeart/2005/8/layout/equation2"/>
    <dgm:cxn modelId="{1F70EE90-A37E-4EBB-A2F0-A722E5997DDD}" type="presParOf" srcId="{06BE96E3-5A83-4D4F-9092-1369F3E7496A}" destId="{300015D3-7217-45AC-A29D-BD8954234A67}" srcOrd="7" destOrd="0" presId="urn:microsoft.com/office/officeart/2005/8/layout/equation2"/>
    <dgm:cxn modelId="{C2789BC5-1014-42AA-95DB-68C91F209084}" type="presParOf" srcId="{06BE96E3-5A83-4D4F-9092-1369F3E7496A}" destId="{3C718160-2E9F-4010-A841-01CB24B26A60}" srcOrd="8" destOrd="0" presId="urn:microsoft.com/office/officeart/2005/8/layout/equation2"/>
    <dgm:cxn modelId="{C12238D4-DA4F-4CFF-A06B-7B5E1632DDA7}" type="presParOf" srcId="{06BE96E3-5A83-4D4F-9092-1369F3E7496A}" destId="{48BAA7E5-DE66-40F7-A392-AD67A4FD72C2}" srcOrd="9" destOrd="0" presId="urn:microsoft.com/office/officeart/2005/8/layout/equation2"/>
    <dgm:cxn modelId="{7A129DAB-31F3-4CF1-AC8C-A484CED48B92}" type="presParOf" srcId="{06BE96E3-5A83-4D4F-9092-1369F3E7496A}" destId="{47A6BB22-4BDD-4F41-BE43-ECA93A5148FF}" srcOrd="10" destOrd="0" presId="urn:microsoft.com/office/officeart/2005/8/layout/equation2"/>
    <dgm:cxn modelId="{62397AF5-B94E-4B59-988F-8BCD2AB7D92F}" type="presParOf" srcId="{06BE96E3-5A83-4D4F-9092-1369F3E7496A}" destId="{7910DDAF-7AC7-4B9A-9287-70A06ACC8576}" srcOrd="11" destOrd="0" presId="urn:microsoft.com/office/officeart/2005/8/layout/equation2"/>
    <dgm:cxn modelId="{4FB6B2FD-EB45-42D5-8CED-10C66F83B3BD}" type="presParOf" srcId="{06BE96E3-5A83-4D4F-9092-1369F3E7496A}" destId="{2F7AFF92-256C-498A-B7D0-A466072B07B6}" srcOrd="12" destOrd="0" presId="urn:microsoft.com/office/officeart/2005/8/layout/equation2"/>
    <dgm:cxn modelId="{3446943C-538D-4D82-81F6-ECA954BAADFE}" type="presParOf" srcId="{43F29714-6287-4726-AF7A-4B9E496E61D1}" destId="{D8537DE1-A054-49E0-82D7-C65481A1C8A3}" srcOrd="1" destOrd="0" presId="urn:microsoft.com/office/officeart/2005/8/layout/equation2"/>
    <dgm:cxn modelId="{09DEB723-3E22-4BCE-9AA9-C57E7A1565B7}" type="presParOf" srcId="{D8537DE1-A054-49E0-82D7-C65481A1C8A3}" destId="{B1F9A4DF-CFD1-44B3-90EE-78E937A8711B}" srcOrd="0" destOrd="0" presId="urn:microsoft.com/office/officeart/2005/8/layout/equation2"/>
    <dgm:cxn modelId="{B93FF3EE-56D7-46E8-A4B9-342CB1024676}" type="presParOf" srcId="{43F29714-6287-4726-AF7A-4B9E496E61D1}" destId="{F11942ED-CF42-435C-A04D-8AA7A1D857C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73C79-45F2-4EF7-A0F8-093B4FF43F0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99CE31B8-2EBA-4A95-96C2-1AC65BF4B002}">
      <dgm:prSet phldrT="[Texto]" custT="1"/>
      <dgm:spPr/>
      <dgm:t>
        <a:bodyPr/>
        <a:lstStyle/>
        <a:p>
          <a:pPr>
            <a:buNone/>
          </a:pPr>
          <a:endParaRPr lang="es-ES" sz="1600" dirty="0"/>
        </a:p>
      </dgm:t>
    </dgm:pt>
    <dgm:pt modelId="{160C85FB-8C47-483D-8EF8-C0071D1BF5C4}" type="parTrans" cxnId="{26698233-70D4-4AEE-B0DD-338B4C78DE34}">
      <dgm:prSet/>
      <dgm:spPr/>
      <dgm:t>
        <a:bodyPr/>
        <a:lstStyle/>
        <a:p>
          <a:endParaRPr lang="es-ES"/>
        </a:p>
      </dgm:t>
    </dgm:pt>
    <dgm:pt modelId="{DCCB90D7-FF14-488F-8832-C5D0E4C48B56}" type="sibTrans" cxnId="{26698233-70D4-4AEE-B0DD-338B4C78DE34}">
      <dgm:prSet/>
      <dgm:spPr/>
      <dgm:t>
        <a:bodyPr/>
        <a:lstStyle/>
        <a:p>
          <a:endParaRPr lang="es-ES"/>
        </a:p>
      </dgm:t>
    </dgm:pt>
    <dgm:pt modelId="{AD2BA3AF-053F-4A9D-A2E1-DD88FB8E7798}">
      <dgm:prSet phldrT="[Texto]" custT="1"/>
      <dgm:spPr/>
      <dgm:t>
        <a:bodyPr/>
        <a:lstStyle/>
        <a:p>
          <a:pPr>
            <a:buNone/>
          </a:pPr>
          <a:endParaRPr lang="es-ES" sz="1600" dirty="0"/>
        </a:p>
      </dgm:t>
    </dgm:pt>
    <dgm:pt modelId="{5B612F3C-490D-4014-BB21-4C9703F34D89}" type="parTrans" cxnId="{A7B42A67-9D2C-4436-8271-B0A3F16F6B35}">
      <dgm:prSet/>
      <dgm:spPr/>
      <dgm:t>
        <a:bodyPr/>
        <a:lstStyle/>
        <a:p>
          <a:endParaRPr lang="es-ES"/>
        </a:p>
      </dgm:t>
    </dgm:pt>
    <dgm:pt modelId="{C6F888FA-4C9E-437E-A1BD-73886557F4BC}" type="sibTrans" cxnId="{A7B42A67-9D2C-4436-8271-B0A3F16F6B35}">
      <dgm:prSet/>
      <dgm:spPr/>
      <dgm:t>
        <a:bodyPr/>
        <a:lstStyle/>
        <a:p>
          <a:endParaRPr lang="es-ES"/>
        </a:p>
      </dgm:t>
    </dgm:pt>
    <dgm:pt modelId="{EEE31FC7-939E-4347-A1B2-EF694CD2F016}">
      <dgm:prSet phldrT="[Texto]" custT="1"/>
      <dgm:spPr/>
      <dgm:t>
        <a:bodyPr/>
        <a:lstStyle/>
        <a:p>
          <a:pPr>
            <a:buNone/>
          </a:pPr>
          <a:endParaRPr lang="es-ES" sz="1600" dirty="0"/>
        </a:p>
      </dgm:t>
    </dgm:pt>
    <dgm:pt modelId="{38FD1352-1D07-4CF1-9F31-21A10ED20BD5}" type="parTrans" cxnId="{7EF4D63E-4001-48F5-AA67-49FFD3D18AA4}">
      <dgm:prSet/>
      <dgm:spPr/>
      <dgm:t>
        <a:bodyPr/>
        <a:lstStyle/>
        <a:p>
          <a:endParaRPr lang="es-ES"/>
        </a:p>
      </dgm:t>
    </dgm:pt>
    <dgm:pt modelId="{A480A1A8-C95A-469D-AD82-B1566501083D}" type="sibTrans" cxnId="{7EF4D63E-4001-48F5-AA67-49FFD3D18AA4}">
      <dgm:prSet/>
      <dgm:spPr/>
      <dgm:t>
        <a:bodyPr/>
        <a:lstStyle/>
        <a:p>
          <a:endParaRPr lang="es-ES"/>
        </a:p>
      </dgm:t>
    </dgm:pt>
    <dgm:pt modelId="{40E59B86-CE97-4C62-AB7D-6A3466698EC4}">
      <dgm:prSet phldrT="[Texto]" custT="1"/>
      <dgm:spPr/>
      <dgm:t>
        <a:bodyPr/>
        <a:lstStyle/>
        <a:p>
          <a:pPr>
            <a:buNone/>
          </a:pPr>
          <a:endParaRPr lang="es-ES" sz="1600" dirty="0"/>
        </a:p>
      </dgm:t>
    </dgm:pt>
    <dgm:pt modelId="{26C62633-B3AB-45A9-B85F-8E831EAB4FC5}" type="sibTrans" cxnId="{E66733AB-9BE0-42B5-B5B5-C1C6C07347EC}">
      <dgm:prSet/>
      <dgm:spPr/>
      <dgm:t>
        <a:bodyPr/>
        <a:lstStyle/>
        <a:p>
          <a:endParaRPr lang="es-ES"/>
        </a:p>
      </dgm:t>
    </dgm:pt>
    <dgm:pt modelId="{04F781E8-1C87-4E34-94D0-FECB04015A45}" type="parTrans" cxnId="{E66733AB-9BE0-42B5-B5B5-C1C6C07347EC}">
      <dgm:prSet/>
      <dgm:spPr/>
      <dgm:t>
        <a:bodyPr/>
        <a:lstStyle/>
        <a:p>
          <a:endParaRPr lang="es-ES"/>
        </a:p>
      </dgm:t>
    </dgm:pt>
    <dgm:pt modelId="{4C9F1A00-89D2-46BF-BABA-45D7E329EF53}" type="pres">
      <dgm:prSet presAssocID="{D8F73C79-45F2-4EF7-A0F8-093B4FF43F06}" presName="Name0" presStyleCnt="0">
        <dgm:presLayoutVars>
          <dgm:dir/>
          <dgm:resizeHandles val="exact"/>
        </dgm:presLayoutVars>
      </dgm:prSet>
      <dgm:spPr/>
    </dgm:pt>
    <dgm:pt modelId="{D63A3D0F-820F-461C-A21C-50D008152245}" type="pres">
      <dgm:prSet presAssocID="{40E59B86-CE97-4C62-AB7D-6A3466698EC4}" presName="compNode" presStyleCnt="0"/>
      <dgm:spPr/>
    </dgm:pt>
    <dgm:pt modelId="{0D4781D4-432C-44D1-A167-9D36FD414C35}" type="pres">
      <dgm:prSet presAssocID="{40E59B86-CE97-4C62-AB7D-6A3466698EC4}" presName="pictRect" presStyleLbl="node1" presStyleIdx="0" presStyleCnt="4"/>
      <dgm:spPr>
        <a:blipFill>
          <a:blip xmlns:r="http://schemas.openxmlformats.org/officeDocument/2006/relationships" r:embed="rId1"/>
          <a:srcRect/>
          <a:stretch>
            <a:fillRect l="-12000" r="-12000"/>
          </a:stretch>
        </a:blipFill>
      </dgm:spPr>
    </dgm:pt>
    <dgm:pt modelId="{2F01D132-7C62-485A-B73A-0BCE0BDF1615}" type="pres">
      <dgm:prSet presAssocID="{40E59B86-CE97-4C62-AB7D-6A3466698EC4}" presName="textRect" presStyleLbl="revTx" presStyleIdx="0" presStyleCnt="4">
        <dgm:presLayoutVars>
          <dgm:bulletEnabled val="1"/>
        </dgm:presLayoutVars>
      </dgm:prSet>
      <dgm:spPr/>
    </dgm:pt>
    <dgm:pt modelId="{9BB2F09A-CBF3-4AE4-B804-940446DD1666}" type="pres">
      <dgm:prSet presAssocID="{26C62633-B3AB-45A9-B85F-8E831EAB4FC5}" presName="sibTrans" presStyleLbl="sibTrans2D1" presStyleIdx="0" presStyleCnt="0"/>
      <dgm:spPr/>
    </dgm:pt>
    <dgm:pt modelId="{4AB79951-BCB9-41D6-B58B-61AF81F05ED8}" type="pres">
      <dgm:prSet presAssocID="{99CE31B8-2EBA-4A95-96C2-1AC65BF4B002}" presName="compNode" presStyleCnt="0"/>
      <dgm:spPr/>
    </dgm:pt>
    <dgm:pt modelId="{FE50B901-59EC-4F92-911A-0640BD99E44B}" type="pres">
      <dgm:prSet presAssocID="{99CE31B8-2EBA-4A95-96C2-1AC65BF4B002}" presName="pictRect" presStyleLbl="node1" presStyleIdx="1" presStyleCnt="4"/>
      <dgm:spPr>
        <a:blipFill>
          <a:blip xmlns:r="http://schemas.openxmlformats.org/officeDocument/2006/relationships" r:embed="rId2"/>
          <a:srcRect/>
          <a:stretch>
            <a:fillRect t="-7000" b="-7000"/>
          </a:stretch>
        </a:blipFill>
      </dgm:spPr>
    </dgm:pt>
    <dgm:pt modelId="{7C23638A-21DE-4E15-B609-7969C7436E55}" type="pres">
      <dgm:prSet presAssocID="{99CE31B8-2EBA-4A95-96C2-1AC65BF4B002}" presName="textRect" presStyleLbl="revTx" presStyleIdx="1" presStyleCnt="4" custLinFactNeighborX="-87" custLinFactNeighborY="23058">
        <dgm:presLayoutVars>
          <dgm:bulletEnabled val="1"/>
        </dgm:presLayoutVars>
      </dgm:prSet>
      <dgm:spPr/>
    </dgm:pt>
    <dgm:pt modelId="{D26297C8-F00A-4E3E-A48B-7DF174D24760}" type="pres">
      <dgm:prSet presAssocID="{DCCB90D7-FF14-488F-8832-C5D0E4C48B56}" presName="sibTrans" presStyleLbl="sibTrans2D1" presStyleIdx="0" presStyleCnt="0"/>
      <dgm:spPr/>
    </dgm:pt>
    <dgm:pt modelId="{1FA54F96-263D-4028-97D9-1047A1EC1D80}" type="pres">
      <dgm:prSet presAssocID="{AD2BA3AF-053F-4A9D-A2E1-DD88FB8E7798}" presName="compNode" presStyleCnt="0"/>
      <dgm:spPr/>
    </dgm:pt>
    <dgm:pt modelId="{824AEF5A-63FF-4864-85B3-8D679F90ECDE}" type="pres">
      <dgm:prSet presAssocID="{AD2BA3AF-053F-4A9D-A2E1-DD88FB8E7798}" presName="pictRect" presStyleLbl="node1" presStyleIdx="2" presStyleCnt="4" custLinFactX="16499" custLinFactNeighborX="100000" custLinFactNeighborY="-2906"/>
      <dgm:spPr>
        <a:blipFill>
          <a:blip xmlns:r="http://schemas.openxmlformats.org/officeDocument/2006/relationships" r:embed="rId3"/>
          <a:srcRect/>
          <a:stretch>
            <a:fillRect l="-19000" r="-19000"/>
          </a:stretch>
        </a:blipFill>
      </dgm:spPr>
    </dgm:pt>
    <dgm:pt modelId="{F3E1BD8B-363C-4CCD-BD5B-B1377EE95871}" type="pres">
      <dgm:prSet presAssocID="{AD2BA3AF-053F-4A9D-A2E1-DD88FB8E7798}" presName="textRect" presStyleLbl="revTx" presStyleIdx="2" presStyleCnt="4">
        <dgm:presLayoutVars>
          <dgm:bulletEnabled val="1"/>
        </dgm:presLayoutVars>
      </dgm:prSet>
      <dgm:spPr/>
    </dgm:pt>
    <dgm:pt modelId="{3B88510C-E75A-4A99-BA4D-DF24E07FDFEE}" type="pres">
      <dgm:prSet presAssocID="{C6F888FA-4C9E-437E-A1BD-73886557F4BC}" presName="sibTrans" presStyleLbl="sibTrans2D1" presStyleIdx="0" presStyleCnt="0"/>
      <dgm:spPr/>
    </dgm:pt>
    <dgm:pt modelId="{E14182D0-B97F-4F7F-989A-0103F2E87144}" type="pres">
      <dgm:prSet presAssocID="{EEE31FC7-939E-4347-A1B2-EF694CD2F016}" presName="compNode" presStyleCnt="0"/>
      <dgm:spPr/>
    </dgm:pt>
    <dgm:pt modelId="{39729902-18A1-4470-A069-4BC87F80D371}" type="pres">
      <dgm:prSet presAssocID="{EEE31FC7-939E-4347-A1B2-EF694CD2F016}" presName="pictRect" presStyleLbl="node1" presStyleIdx="3" presStyleCnt="4" custLinFactX="-14742" custLinFactY="-45992" custLinFactNeighborX="-100000"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472C959D-C1C8-4178-8E47-6A2881E6FAA8}" type="pres">
      <dgm:prSet presAssocID="{EEE31FC7-939E-4347-A1B2-EF694CD2F016}" presName="textRect" presStyleLbl="revTx" presStyleIdx="3" presStyleCnt="4" custLinFactNeighborX="210" custLinFactNeighborY="6232">
        <dgm:presLayoutVars>
          <dgm:bulletEnabled val="1"/>
        </dgm:presLayoutVars>
      </dgm:prSet>
      <dgm:spPr/>
    </dgm:pt>
  </dgm:ptLst>
  <dgm:cxnLst>
    <dgm:cxn modelId="{F78C0009-7A4E-4AA2-B90B-2DC2B615236A}" type="presOf" srcId="{99CE31B8-2EBA-4A95-96C2-1AC65BF4B002}" destId="{7C23638A-21DE-4E15-B609-7969C7436E55}" srcOrd="0" destOrd="0" presId="urn:microsoft.com/office/officeart/2005/8/layout/pList1"/>
    <dgm:cxn modelId="{26698233-70D4-4AEE-B0DD-338B4C78DE34}" srcId="{D8F73C79-45F2-4EF7-A0F8-093B4FF43F06}" destId="{99CE31B8-2EBA-4A95-96C2-1AC65BF4B002}" srcOrd="1" destOrd="0" parTransId="{160C85FB-8C47-483D-8EF8-C0071D1BF5C4}" sibTransId="{DCCB90D7-FF14-488F-8832-C5D0E4C48B56}"/>
    <dgm:cxn modelId="{93040A3D-7296-4B88-BEB4-DA849F47245A}" type="presOf" srcId="{EEE31FC7-939E-4347-A1B2-EF694CD2F016}" destId="{472C959D-C1C8-4178-8E47-6A2881E6FAA8}" srcOrd="0" destOrd="0" presId="urn:microsoft.com/office/officeart/2005/8/layout/pList1"/>
    <dgm:cxn modelId="{7EF4D63E-4001-48F5-AA67-49FFD3D18AA4}" srcId="{D8F73C79-45F2-4EF7-A0F8-093B4FF43F06}" destId="{EEE31FC7-939E-4347-A1B2-EF694CD2F016}" srcOrd="3" destOrd="0" parTransId="{38FD1352-1D07-4CF1-9F31-21A10ED20BD5}" sibTransId="{A480A1A8-C95A-469D-AD82-B1566501083D}"/>
    <dgm:cxn modelId="{A7B42A67-9D2C-4436-8271-B0A3F16F6B35}" srcId="{D8F73C79-45F2-4EF7-A0F8-093B4FF43F06}" destId="{AD2BA3AF-053F-4A9D-A2E1-DD88FB8E7798}" srcOrd="2" destOrd="0" parTransId="{5B612F3C-490D-4014-BB21-4C9703F34D89}" sibTransId="{C6F888FA-4C9E-437E-A1BD-73886557F4BC}"/>
    <dgm:cxn modelId="{1452CA4A-EED1-4A64-B57D-BAC198A76AD7}" type="presOf" srcId="{AD2BA3AF-053F-4A9D-A2E1-DD88FB8E7798}" destId="{F3E1BD8B-363C-4CCD-BD5B-B1377EE95871}" srcOrd="0" destOrd="0" presId="urn:microsoft.com/office/officeart/2005/8/layout/pList1"/>
    <dgm:cxn modelId="{ABF14E75-2ED3-4467-B237-D84B72F07386}" type="presOf" srcId="{DCCB90D7-FF14-488F-8832-C5D0E4C48B56}" destId="{D26297C8-F00A-4E3E-A48B-7DF174D24760}" srcOrd="0" destOrd="0" presId="urn:microsoft.com/office/officeart/2005/8/layout/pList1"/>
    <dgm:cxn modelId="{9218E598-747B-4D65-B1E7-20AB0FB9C733}" type="presOf" srcId="{D8F73C79-45F2-4EF7-A0F8-093B4FF43F06}" destId="{4C9F1A00-89D2-46BF-BABA-45D7E329EF53}" srcOrd="0" destOrd="0" presId="urn:microsoft.com/office/officeart/2005/8/layout/pList1"/>
    <dgm:cxn modelId="{E66733AB-9BE0-42B5-B5B5-C1C6C07347EC}" srcId="{D8F73C79-45F2-4EF7-A0F8-093B4FF43F06}" destId="{40E59B86-CE97-4C62-AB7D-6A3466698EC4}" srcOrd="0" destOrd="0" parTransId="{04F781E8-1C87-4E34-94D0-FECB04015A45}" sibTransId="{26C62633-B3AB-45A9-B85F-8E831EAB4FC5}"/>
    <dgm:cxn modelId="{9DCA9FD6-4268-4753-8082-E34E3AF13973}" type="presOf" srcId="{C6F888FA-4C9E-437E-A1BD-73886557F4BC}" destId="{3B88510C-E75A-4A99-BA4D-DF24E07FDFEE}" srcOrd="0" destOrd="0" presId="urn:microsoft.com/office/officeart/2005/8/layout/pList1"/>
    <dgm:cxn modelId="{A549CED7-CB0E-442A-9D03-1DC32EA6EF37}" type="presOf" srcId="{40E59B86-CE97-4C62-AB7D-6A3466698EC4}" destId="{2F01D132-7C62-485A-B73A-0BCE0BDF1615}" srcOrd="0" destOrd="0" presId="urn:microsoft.com/office/officeart/2005/8/layout/pList1"/>
    <dgm:cxn modelId="{885668DB-C78C-42DC-BA7A-E6FD414580C6}" type="presOf" srcId="{26C62633-B3AB-45A9-B85F-8E831EAB4FC5}" destId="{9BB2F09A-CBF3-4AE4-B804-940446DD1666}" srcOrd="0" destOrd="0" presId="urn:microsoft.com/office/officeart/2005/8/layout/pList1"/>
    <dgm:cxn modelId="{5359F7EB-A652-4387-AE70-BDA068E945F7}" type="presParOf" srcId="{4C9F1A00-89D2-46BF-BABA-45D7E329EF53}" destId="{D63A3D0F-820F-461C-A21C-50D008152245}" srcOrd="0" destOrd="0" presId="urn:microsoft.com/office/officeart/2005/8/layout/pList1"/>
    <dgm:cxn modelId="{6D11280C-4757-43F1-971F-BC693F0BA048}" type="presParOf" srcId="{D63A3D0F-820F-461C-A21C-50D008152245}" destId="{0D4781D4-432C-44D1-A167-9D36FD414C35}" srcOrd="0" destOrd="0" presId="urn:microsoft.com/office/officeart/2005/8/layout/pList1"/>
    <dgm:cxn modelId="{12D7D557-1334-4D67-A54A-7777A6A2900E}" type="presParOf" srcId="{D63A3D0F-820F-461C-A21C-50D008152245}" destId="{2F01D132-7C62-485A-B73A-0BCE0BDF1615}" srcOrd="1" destOrd="0" presId="urn:microsoft.com/office/officeart/2005/8/layout/pList1"/>
    <dgm:cxn modelId="{7496EC10-D14E-41D1-9043-A81191C41442}" type="presParOf" srcId="{4C9F1A00-89D2-46BF-BABA-45D7E329EF53}" destId="{9BB2F09A-CBF3-4AE4-B804-940446DD1666}" srcOrd="1" destOrd="0" presId="urn:microsoft.com/office/officeart/2005/8/layout/pList1"/>
    <dgm:cxn modelId="{7243F344-2D67-4989-8283-34E0982C5C4F}" type="presParOf" srcId="{4C9F1A00-89D2-46BF-BABA-45D7E329EF53}" destId="{4AB79951-BCB9-41D6-B58B-61AF81F05ED8}" srcOrd="2" destOrd="0" presId="urn:microsoft.com/office/officeart/2005/8/layout/pList1"/>
    <dgm:cxn modelId="{C5DB69A7-5E8C-4BA8-B245-0D04A4C03333}" type="presParOf" srcId="{4AB79951-BCB9-41D6-B58B-61AF81F05ED8}" destId="{FE50B901-59EC-4F92-911A-0640BD99E44B}" srcOrd="0" destOrd="0" presId="urn:microsoft.com/office/officeart/2005/8/layout/pList1"/>
    <dgm:cxn modelId="{0460FF72-D713-4E24-A472-EC6B5575BAE0}" type="presParOf" srcId="{4AB79951-BCB9-41D6-B58B-61AF81F05ED8}" destId="{7C23638A-21DE-4E15-B609-7969C7436E55}" srcOrd="1" destOrd="0" presId="urn:microsoft.com/office/officeart/2005/8/layout/pList1"/>
    <dgm:cxn modelId="{74CEB358-3E09-4438-8E74-8355F45BDE6C}" type="presParOf" srcId="{4C9F1A00-89D2-46BF-BABA-45D7E329EF53}" destId="{D26297C8-F00A-4E3E-A48B-7DF174D24760}" srcOrd="3" destOrd="0" presId="urn:microsoft.com/office/officeart/2005/8/layout/pList1"/>
    <dgm:cxn modelId="{A8CB69A9-88F6-4457-906B-7DF6706956E5}" type="presParOf" srcId="{4C9F1A00-89D2-46BF-BABA-45D7E329EF53}" destId="{1FA54F96-263D-4028-97D9-1047A1EC1D80}" srcOrd="4" destOrd="0" presId="urn:microsoft.com/office/officeart/2005/8/layout/pList1"/>
    <dgm:cxn modelId="{3A26E43A-7556-4431-A3EF-0752081A5D53}" type="presParOf" srcId="{1FA54F96-263D-4028-97D9-1047A1EC1D80}" destId="{824AEF5A-63FF-4864-85B3-8D679F90ECDE}" srcOrd="0" destOrd="0" presId="urn:microsoft.com/office/officeart/2005/8/layout/pList1"/>
    <dgm:cxn modelId="{82E13629-3319-4CD5-ADC0-EE01DBD1F1A1}" type="presParOf" srcId="{1FA54F96-263D-4028-97D9-1047A1EC1D80}" destId="{F3E1BD8B-363C-4CCD-BD5B-B1377EE95871}" srcOrd="1" destOrd="0" presId="urn:microsoft.com/office/officeart/2005/8/layout/pList1"/>
    <dgm:cxn modelId="{FE9946D6-E45A-4706-A16C-2915F32C4653}" type="presParOf" srcId="{4C9F1A00-89D2-46BF-BABA-45D7E329EF53}" destId="{3B88510C-E75A-4A99-BA4D-DF24E07FDFEE}" srcOrd="5" destOrd="0" presId="urn:microsoft.com/office/officeart/2005/8/layout/pList1"/>
    <dgm:cxn modelId="{7489F2CF-D1BA-4335-9072-473C92783EED}" type="presParOf" srcId="{4C9F1A00-89D2-46BF-BABA-45D7E329EF53}" destId="{E14182D0-B97F-4F7F-989A-0103F2E87144}" srcOrd="6" destOrd="0" presId="urn:microsoft.com/office/officeart/2005/8/layout/pList1"/>
    <dgm:cxn modelId="{E1BF6DE0-8205-4EB3-89FE-737F4F58037A}" type="presParOf" srcId="{E14182D0-B97F-4F7F-989A-0103F2E87144}" destId="{39729902-18A1-4470-A069-4BC87F80D371}" srcOrd="0" destOrd="0" presId="urn:microsoft.com/office/officeart/2005/8/layout/pList1"/>
    <dgm:cxn modelId="{B1F90445-F5B8-4990-B906-F10E7EA917FF}" type="presParOf" srcId="{E14182D0-B97F-4F7F-989A-0103F2E87144}" destId="{472C959D-C1C8-4178-8E47-6A2881E6FAA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25BE7-6636-4E32-B5D6-A23A26E36760}">
      <dsp:nvSpPr>
        <dsp:cNvPr id="0" name=""/>
        <dsp:cNvSpPr/>
      </dsp:nvSpPr>
      <dsp:spPr>
        <a:xfrm>
          <a:off x="808308" y="50190"/>
          <a:ext cx="3692918" cy="122940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Arial" panose="020B0604020202020204" pitchFamily="34" charset="0"/>
              <a:cs typeface="Arial" panose="020B0604020202020204" pitchFamily="34" charset="0"/>
            </a:rPr>
            <a:t>Analizar los procesos de gestión de citas e historia clínica  y realizar un levantamiento de información para identificar los requerimientos.</a:t>
          </a:r>
          <a:endParaRPr lang="es-ES" sz="1400" kern="1200" dirty="0">
            <a:latin typeface="Arial" panose="020B0604020202020204" pitchFamily="34" charset="0"/>
            <a:cs typeface="Arial" panose="020B0604020202020204" pitchFamily="34" charset="0"/>
          </a:endParaRPr>
        </a:p>
      </dsp:txBody>
      <dsp:txXfrm>
        <a:off x="1349123" y="230232"/>
        <a:ext cx="2611288" cy="869318"/>
      </dsp:txXfrm>
    </dsp:sp>
    <dsp:sp modelId="{E20BCC8F-2861-4C14-8F30-071F4949AA26}">
      <dsp:nvSpPr>
        <dsp:cNvPr id="0" name=""/>
        <dsp:cNvSpPr/>
      </dsp:nvSpPr>
      <dsp:spPr>
        <a:xfrm>
          <a:off x="2534418" y="1272031"/>
          <a:ext cx="199011" cy="1990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560797" y="1348133"/>
        <a:ext cx="146253" cy="46807"/>
      </dsp:txXfrm>
    </dsp:sp>
    <dsp:sp modelId="{3F7ECC5A-3951-44B3-9FD2-E700F33A48DB}">
      <dsp:nvSpPr>
        <dsp:cNvPr id="0" name=""/>
        <dsp:cNvSpPr/>
      </dsp:nvSpPr>
      <dsp:spPr>
        <a:xfrm>
          <a:off x="1121391" y="1485542"/>
          <a:ext cx="2998341" cy="91708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Diseñar y desarrollar la aplicación web según los requerimientos obtenidos.</a:t>
          </a:r>
          <a:endParaRPr lang="es-ES" sz="1200" kern="1200" dirty="0"/>
        </a:p>
      </dsp:txBody>
      <dsp:txXfrm>
        <a:off x="1560488" y="1619846"/>
        <a:ext cx="2120147" cy="648480"/>
      </dsp:txXfrm>
    </dsp:sp>
    <dsp:sp modelId="{790AFC26-1514-43E7-BADB-B6D638D6F5BA}">
      <dsp:nvSpPr>
        <dsp:cNvPr id="0" name=""/>
        <dsp:cNvSpPr/>
      </dsp:nvSpPr>
      <dsp:spPr>
        <a:xfrm>
          <a:off x="2521056" y="2430492"/>
          <a:ext cx="199011" cy="1990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547435" y="2506594"/>
        <a:ext cx="146253" cy="46807"/>
      </dsp:txXfrm>
    </dsp:sp>
    <dsp:sp modelId="{3C718160-2E9F-4010-A841-01CB24B26A60}">
      <dsp:nvSpPr>
        <dsp:cNvPr id="0" name=""/>
        <dsp:cNvSpPr/>
      </dsp:nvSpPr>
      <dsp:spPr>
        <a:xfrm>
          <a:off x="935333" y="2657365"/>
          <a:ext cx="3370458" cy="123973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t>Ejecutar pruebas de funcionalidad para determinar que la aplicación web se comporta según lo esperado y establecido en los requerimientos SRS.</a:t>
          </a:r>
          <a:endParaRPr lang="es-ES" sz="1400" kern="1200" dirty="0"/>
        </a:p>
      </dsp:txBody>
      <dsp:txXfrm>
        <a:off x="1428925" y="2838920"/>
        <a:ext cx="2383274" cy="876623"/>
      </dsp:txXfrm>
    </dsp:sp>
    <dsp:sp modelId="{47A6BB22-4BDD-4F41-BE43-ECA93A5148FF}">
      <dsp:nvSpPr>
        <dsp:cNvPr id="0" name=""/>
        <dsp:cNvSpPr/>
      </dsp:nvSpPr>
      <dsp:spPr>
        <a:xfrm>
          <a:off x="2521056" y="3924960"/>
          <a:ext cx="199011" cy="1990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547435" y="4001062"/>
        <a:ext cx="146253" cy="46807"/>
      </dsp:txXfrm>
    </dsp:sp>
    <dsp:sp modelId="{2F7AFF92-256C-498A-B7D0-A466072B07B6}">
      <dsp:nvSpPr>
        <dsp:cNvPr id="0" name=""/>
        <dsp:cNvSpPr/>
      </dsp:nvSpPr>
      <dsp:spPr>
        <a:xfrm>
          <a:off x="971172" y="4153238"/>
          <a:ext cx="3369867" cy="101846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C" sz="1400" kern="1200" dirty="0"/>
            <a:t>Realizar la implementación de la aplicación web desarrollada en un entorno de Intranet</a:t>
          </a:r>
          <a:r>
            <a:rPr lang="es-EC" sz="1200" kern="1200" dirty="0"/>
            <a:t>.</a:t>
          </a:r>
          <a:endParaRPr lang="es-ES" sz="1200" kern="1200" dirty="0"/>
        </a:p>
      </dsp:txBody>
      <dsp:txXfrm>
        <a:off x="1464678" y="4302389"/>
        <a:ext cx="2382855" cy="720162"/>
      </dsp:txXfrm>
    </dsp:sp>
    <dsp:sp modelId="{D8537DE1-A054-49E0-82D7-C65481A1C8A3}">
      <dsp:nvSpPr>
        <dsp:cNvPr id="0" name=""/>
        <dsp:cNvSpPr/>
      </dsp:nvSpPr>
      <dsp:spPr>
        <a:xfrm rot="21544443">
          <a:off x="4315678" y="2419714"/>
          <a:ext cx="485631" cy="4903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p>
      </dsp:txBody>
      <dsp:txXfrm>
        <a:off x="4315688" y="2518966"/>
        <a:ext cx="339942" cy="294226"/>
      </dsp:txXfrm>
    </dsp:sp>
    <dsp:sp modelId="{F11942ED-CF42-435C-A04D-8AA7A1D857C0}">
      <dsp:nvSpPr>
        <dsp:cNvPr id="0" name=""/>
        <dsp:cNvSpPr/>
      </dsp:nvSpPr>
      <dsp:spPr>
        <a:xfrm>
          <a:off x="4855491" y="1285402"/>
          <a:ext cx="4001279" cy="251528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kern="1200" dirty="0"/>
            <a:t>Desarrollar una aplicación web para la gestión de citas médicas e historia clínica, utilizando metodología de desarrollo ágil Kanban junto con el </a:t>
          </a:r>
          <a:r>
            <a:rPr lang="es-ES" sz="1500" kern="1200" dirty="0" err="1"/>
            <a:t>framework</a:t>
          </a:r>
          <a:r>
            <a:rPr lang="es-ES" sz="1500" kern="1200" dirty="0"/>
            <a:t> Laravel  para el  “Consultorio Médico Medicina Integral” del Dr. Cando Herrera Johnny Stalin</a:t>
          </a:r>
        </a:p>
      </dsp:txBody>
      <dsp:txXfrm>
        <a:off x="5441465" y="1653757"/>
        <a:ext cx="2829331" cy="1778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781D4-432C-44D1-A167-9D36FD414C35}">
      <dsp:nvSpPr>
        <dsp:cNvPr id="0" name=""/>
        <dsp:cNvSpPr/>
      </dsp:nvSpPr>
      <dsp:spPr>
        <a:xfrm>
          <a:off x="1213279" y="398"/>
          <a:ext cx="1450225" cy="999205"/>
        </a:xfrm>
        <a:prstGeom prst="roundRect">
          <a:avLst/>
        </a:prstGeom>
        <a:blipFill>
          <a:blip xmlns:r="http://schemas.openxmlformats.org/officeDocument/2006/relationships" r:embed="rId1"/>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1D132-7C62-485A-B73A-0BCE0BDF1615}">
      <dsp:nvSpPr>
        <dsp:cNvPr id="0" name=""/>
        <dsp:cNvSpPr/>
      </dsp:nvSpPr>
      <dsp:spPr>
        <a:xfrm>
          <a:off x="1213279" y="999603"/>
          <a:ext cx="1450225" cy="53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endParaRPr lang="es-ES" sz="1600" kern="1200" dirty="0"/>
        </a:p>
      </dsp:txBody>
      <dsp:txXfrm>
        <a:off x="1213279" y="999603"/>
        <a:ext cx="1450225" cy="538033"/>
      </dsp:txXfrm>
    </dsp:sp>
    <dsp:sp modelId="{FE50B901-59EC-4F92-911A-0640BD99E44B}">
      <dsp:nvSpPr>
        <dsp:cNvPr id="0" name=""/>
        <dsp:cNvSpPr/>
      </dsp:nvSpPr>
      <dsp:spPr>
        <a:xfrm>
          <a:off x="2808588" y="398"/>
          <a:ext cx="1450225" cy="999205"/>
        </a:xfrm>
        <a:prstGeom prst="roundRect">
          <a:avLst/>
        </a:prstGeom>
        <a:blipFill>
          <a:blip xmlns:r="http://schemas.openxmlformats.org/officeDocument/2006/relationships" r:embed="rId2"/>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3638A-21DE-4E15-B609-7969C7436E55}">
      <dsp:nvSpPr>
        <dsp:cNvPr id="0" name=""/>
        <dsp:cNvSpPr/>
      </dsp:nvSpPr>
      <dsp:spPr>
        <a:xfrm>
          <a:off x="2807326" y="1000002"/>
          <a:ext cx="1450225" cy="53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endParaRPr lang="es-ES" sz="1600" kern="1200" dirty="0"/>
        </a:p>
      </dsp:txBody>
      <dsp:txXfrm>
        <a:off x="2807326" y="1000002"/>
        <a:ext cx="1450225" cy="538033"/>
      </dsp:txXfrm>
    </dsp:sp>
    <dsp:sp modelId="{824AEF5A-63FF-4864-85B3-8D679F90ECDE}">
      <dsp:nvSpPr>
        <dsp:cNvPr id="0" name=""/>
        <dsp:cNvSpPr/>
      </dsp:nvSpPr>
      <dsp:spPr>
        <a:xfrm>
          <a:off x="6093396" y="0"/>
          <a:ext cx="1450225" cy="999205"/>
        </a:xfrm>
        <a:prstGeom prst="roundRect">
          <a:avLst/>
        </a:prstGeom>
        <a:blipFill>
          <a:blip xmlns:r="http://schemas.openxmlformats.org/officeDocument/2006/relationships" r:embed="rId3"/>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1BD8B-363C-4CCD-BD5B-B1377EE95871}">
      <dsp:nvSpPr>
        <dsp:cNvPr id="0" name=""/>
        <dsp:cNvSpPr/>
      </dsp:nvSpPr>
      <dsp:spPr>
        <a:xfrm>
          <a:off x="4403897" y="999603"/>
          <a:ext cx="1450225" cy="53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endParaRPr lang="es-ES" sz="1600" kern="1200" dirty="0"/>
        </a:p>
      </dsp:txBody>
      <dsp:txXfrm>
        <a:off x="4403897" y="999603"/>
        <a:ext cx="1450225" cy="538033"/>
      </dsp:txXfrm>
    </dsp:sp>
    <dsp:sp modelId="{39729902-18A1-4470-A069-4BC87F80D371}">
      <dsp:nvSpPr>
        <dsp:cNvPr id="0" name=""/>
        <dsp:cNvSpPr/>
      </dsp:nvSpPr>
      <dsp:spPr>
        <a:xfrm>
          <a:off x="4335188" y="0"/>
          <a:ext cx="1450225" cy="999205"/>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C959D-C1C8-4178-8E47-6A2881E6FAA8}">
      <dsp:nvSpPr>
        <dsp:cNvPr id="0" name=""/>
        <dsp:cNvSpPr/>
      </dsp:nvSpPr>
      <dsp:spPr>
        <a:xfrm>
          <a:off x="6002252" y="1000002"/>
          <a:ext cx="1450225" cy="538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endParaRPr lang="es-ES" sz="1600" kern="1200" dirty="0"/>
        </a:p>
      </dsp:txBody>
      <dsp:txXfrm>
        <a:off x="6002252" y="1000002"/>
        <a:ext cx="1450225" cy="53803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6" name="Google Shape;66;p1:notes"/>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SzPts val="1400"/>
              <a:buNone/>
            </a:pPr>
            <a:fld id="{00000000-1234-1234-1234-123412341234}" type="slidenum">
              <a:rPr lang="es-EC" sz="1400" b="0" i="0" u="none" strike="noStrike" cap="none">
                <a:solidFill>
                  <a:schemeClr val="dk1"/>
                </a:solidFill>
                <a:latin typeface="Calibri"/>
                <a:ea typeface="Calibri"/>
                <a:cs typeface="Calibri"/>
                <a:sym typeface="Calibri"/>
              </a:rPr>
              <a:t>1</a:t>
            </a:fld>
            <a:endParaRPr sz="1400" b="0" i="0" u="none" strike="noStrike" cap="none">
              <a:solidFill>
                <a:schemeClr val="dk1"/>
              </a:solidFill>
              <a:latin typeface="Calibri"/>
              <a:ea typeface="Calibri"/>
              <a:cs typeface="Calibri"/>
              <a:sym typeface="Calibri"/>
            </a:endParaRPr>
          </a:p>
        </p:txBody>
      </p:sp>
      <p:sp>
        <p:nvSpPr>
          <p:cNvPr id="67" name="Google Shape;67;p1:notes"/>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p>
            <a:pPr marL="0" marR="0" lvl="0" indent="0" algn="l" rtl="0">
              <a:lnSpc>
                <a:spcPct val="100000"/>
              </a:lnSpc>
              <a:spcBef>
                <a:spcPts val="0"/>
              </a:spcBef>
              <a:spcAft>
                <a:spcPts val="0"/>
              </a:spcAft>
              <a:buSzPts val="1400"/>
              <a:buNone/>
            </a:pPr>
            <a:r>
              <a:rPr lang="es-EC" sz="1400" b="0" i="0" u="none" strike="noStrike" cap="none">
                <a:solidFill>
                  <a:schemeClr val="dk1"/>
                </a:solidFill>
                <a:latin typeface="Calibri"/>
                <a:ea typeface="Calibri"/>
                <a:cs typeface="Calibri"/>
                <a:sym typeface="Calibri"/>
              </a:rPr>
              <a:t>CÓDIGO: SGC.DI.269       VERSIÓN: 1.0        DICIEMBRE 13 2011</a:t>
            </a:r>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10</a:t>
            </a:fld>
            <a:endParaRPr/>
          </a:p>
        </p:txBody>
      </p:sp>
    </p:spTree>
    <p:extLst>
      <p:ext uri="{BB962C8B-B14F-4D97-AF65-F5344CB8AC3E}">
        <p14:creationId xmlns:p14="http://schemas.microsoft.com/office/powerpoint/2010/main" val="171322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e685ef8a0_1_24: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ee685ef8a0_1_24: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4" name="Google Shape;134;gee685ef8a0_1_24: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11</a:t>
            </a:fld>
            <a:endParaRPr/>
          </a:p>
        </p:txBody>
      </p:sp>
    </p:spTree>
    <p:extLst>
      <p:ext uri="{BB962C8B-B14F-4D97-AF65-F5344CB8AC3E}">
        <p14:creationId xmlns:p14="http://schemas.microsoft.com/office/powerpoint/2010/main" val="426443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12</a:t>
            </a:fld>
            <a:endParaRPr/>
          </a:p>
        </p:txBody>
      </p:sp>
    </p:spTree>
    <p:extLst>
      <p:ext uri="{BB962C8B-B14F-4D97-AF65-F5344CB8AC3E}">
        <p14:creationId xmlns:p14="http://schemas.microsoft.com/office/powerpoint/2010/main" val="2633360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13</a:t>
            </a:fld>
            <a:endParaRPr/>
          </a:p>
        </p:txBody>
      </p:sp>
    </p:spTree>
    <p:extLst>
      <p:ext uri="{BB962C8B-B14F-4D97-AF65-F5344CB8AC3E}">
        <p14:creationId xmlns:p14="http://schemas.microsoft.com/office/powerpoint/2010/main" val="341809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14</a:t>
            </a:fld>
            <a:endParaRPr/>
          </a:p>
        </p:txBody>
      </p:sp>
    </p:spTree>
    <p:extLst>
      <p:ext uri="{BB962C8B-B14F-4D97-AF65-F5344CB8AC3E}">
        <p14:creationId xmlns:p14="http://schemas.microsoft.com/office/powerpoint/2010/main" val="67883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15</a:t>
            </a:fld>
            <a:endParaRPr/>
          </a:p>
        </p:txBody>
      </p:sp>
    </p:spTree>
    <p:extLst>
      <p:ext uri="{BB962C8B-B14F-4D97-AF65-F5344CB8AC3E}">
        <p14:creationId xmlns:p14="http://schemas.microsoft.com/office/powerpoint/2010/main" val="91366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16</a:t>
            </a:fld>
            <a:endParaRPr/>
          </a:p>
        </p:txBody>
      </p:sp>
    </p:spTree>
    <p:extLst>
      <p:ext uri="{BB962C8B-B14F-4D97-AF65-F5344CB8AC3E}">
        <p14:creationId xmlns:p14="http://schemas.microsoft.com/office/powerpoint/2010/main" val="121204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17</a:t>
            </a:fld>
            <a:endParaRPr/>
          </a:p>
        </p:txBody>
      </p:sp>
    </p:spTree>
    <p:extLst>
      <p:ext uri="{BB962C8B-B14F-4D97-AF65-F5344CB8AC3E}">
        <p14:creationId xmlns:p14="http://schemas.microsoft.com/office/powerpoint/2010/main" val="49839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18</a:t>
            </a:fld>
            <a:endParaRPr/>
          </a:p>
        </p:txBody>
      </p:sp>
    </p:spTree>
    <p:extLst>
      <p:ext uri="{BB962C8B-B14F-4D97-AF65-F5344CB8AC3E}">
        <p14:creationId xmlns:p14="http://schemas.microsoft.com/office/powerpoint/2010/main" val="2801965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6ad2484de_1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76ad2484de_1_0: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g76ad2484de_1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a:t>
            </a:fld>
            <a:endParaRPr/>
          </a:p>
        </p:txBody>
      </p:sp>
    </p:spTree>
    <p:extLst>
      <p:ext uri="{BB962C8B-B14F-4D97-AF65-F5344CB8AC3E}">
        <p14:creationId xmlns:p14="http://schemas.microsoft.com/office/powerpoint/2010/main" val="424978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20</a:t>
            </a:fld>
            <a:endParaRPr/>
          </a:p>
        </p:txBody>
      </p:sp>
    </p:spTree>
    <p:extLst>
      <p:ext uri="{BB962C8B-B14F-4D97-AF65-F5344CB8AC3E}">
        <p14:creationId xmlns:p14="http://schemas.microsoft.com/office/powerpoint/2010/main" val="1790652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21</a:t>
            </a:fld>
            <a:endParaRPr/>
          </a:p>
        </p:txBody>
      </p:sp>
    </p:spTree>
    <p:extLst>
      <p:ext uri="{BB962C8B-B14F-4D97-AF65-F5344CB8AC3E}">
        <p14:creationId xmlns:p14="http://schemas.microsoft.com/office/powerpoint/2010/main" val="36359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22</a:t>
            </a:fld>
            <a:endParaRPr/>
          </a:p>
        </p:txBody>
      </p:sp>
    </p:spTree>
    <p:extLst>
      <p:ext uri="{BB962C8B-B14F-4D97-AF65-F5344CB8AC3E}">
        <p14:creationId xmlns:p14="http://schemas.microsoft.com/office/powerpoint/2010/main" val="692055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23</a:t>
            </a:fld>
            <a:endParaRPr/>
          </a:p>
        </p:txBody>
      </p:sp>
    </p:spTree>
    <p:extLst>
      <p:ext uri="{BB962C8B-B14F-4D97-AF65-F5344CB8AC3E}">
        <p14:creationId xmlns:p14="http://schemas.microsoft.com/office/powerpoint/2010/main" val="98776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24</a:t>
            </a:fld>
            <a:endParaRPr/>
          </a:p>
        </p:txBody>
      </p:sp>
    </p:spTree>
    <p:extLst>
      <p:ext uri="{BB962C8B-B14F-4D97-AF65-F5344CB8AC3E}">
        <p14:creationId xmlns:p14="http://schemas.microsoft.com/office/powerpoint/2010/main" val="128608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25</a:t>
            </a:fld>
            <a:endParaRPr/>
          </a:p>
        </p:txBody>
      </p:sp>
    </p:spTree>
    <p:extLst>
      <p:ext uri="{BB962C8B-B14F-4D97-AF65-F5344CB8AC3E}">
        <p14:creationId xmlns:p14="http://schemas.microsoft.com/office/powerpoint/2010/main" val="1364491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26</a:t>
            </a:fld>
            <a:endParaRPr/>
          </a:p>
        </p:txBody>
      </p:sp>
    </p:spTree>
    <p:extLst>
      <p:ext uri="{BB962C8B-B14F-4D97-AF65-F5344CB8AC3E}">
        <p14:creationId xmlns:p14="http://schemas.microsoft.com/office/powerpoint/2010/main" val="120238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27</a:t>
            </a:fld>
            <a:endParaRPr/>
          </a:p>
        </p:txBody>
      </p:sp>
    </p:spTree>
    <p:extLst>
      <p:ext uri="{BB962C8B-B14F-4D97-AF65-F5344CB8AC3E}">
        <p14:creationId xmlns:p14="http://schemas.microsoft.com/office/powerpoint/2010/main" val="544293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28</a:t>
            </a:fld>
            <a:endParaRPr/>
          </a:p>
        </p:txBody>
      </p:sp>
    </p:spTree>
    <p:extLst>
      <p:ext uri="{BB962C8B-B14F-4D97-AF65-F5344CB8AC3E}">
        <p14:creationId xmlns:p14="http://schemas.microsoft.com/office/powerpoint/2010/main" val="752780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29</a:t>
            </a:fld>
            <a:endParaRPr/>
          </a:p>
        </p:txBody>
      </p:sp>
    </p:spTree>
    <p:extLst>
      <p:ext uri="{BB962C8B-B14F-4D97-AF65-F5344CB8AC3E}">
        <p14:creationId xmlns:p14="http://schemas.microsoft.com/office/powerpoint/2010/main" val="195970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6ad2484de_1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76ad2484de_1_0: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g76ad2484de_1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30</a:t>
            </a:fld>
            <a:endParaRPr/>
          </a:p>
        </p:txBody>
      </p:sp>
    </p:spTree>
    <p:extLst>
      <p:ext uri="{BB962C8B-B14F-4D97-AF65-F5344CB8AC3E}">
        <p14:creationId xmlns:p14="http://schemas.microsoft.com/office/powerpoint/2010/main" val="3202138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31</a:t>
            </a:fld>
            <a:endParaRPr/>
          </a:p>
        </p:txBody>
      </p:sp>
    </p:spTree>
    <p:extLst>
      <p:ext uri="{BB962C8B-B14F-4D97-AF65-F5344CB8AC3E}">
        <p14:creationId xmlns:p14="http://schemas.microsoft.com/office/powerpoint/2010/main" val="2393524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32</a:t>
            </a:fld>
            <a:endParaRPr/>
          </a:p>
        </p:txBody>
      </p:sp>
    </p:spTree>
    <p:extLst>
      <p:ext uri="{BB962C8B-B14F-4D97-AF65-F5344CB8AC3E}">
        <p14:creationId xmlns:p14="http://schemas.microsoft.com/office/powerpoint/2010/main" val="1465919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33</a:t>
            </a:fld>
            <a:endParaRPr/>
          </a:p>
        </p:txBody>
      </p:sp>
    </p:spTree>
    <p:extLst>
      <p:ext uri="{BB962C8B-B14F-4D97-AF65-F5344CB8AC3E}">
        <p14:creationId xmlns:p14="http://schemas.microsoft.com/office/powerpoint/2010/main" val="3579641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34</a:t>
            </a:fld>
            <a:endParaRPr/>
          </a:p>
        </p:txBody>
      </p:sp>
    </p:spTree>
    <p:extLst>
      <p:ext uri="{BB962C8B-B14F-4D97-AF65-F5344CB8AC3E}">
        <p14:creationId xmlns:p14="http://schemas.microsoft.com/office/powerpoint/2010/main" val="1904349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e685ef8a0_0_3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ee685ef8a0_0_32: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2" name="Google Shape;392;gee685ef8a0_0_3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e685ef8a0_0_3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ee685ef8a0_0_39: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400" name="Google Shape;400;gee685ef8a0_0_3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e99d6a624_0_0: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ee99d6a624_0_0: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6" name="Google Shape;416;gee99d6a624_0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ee685ef8a0_1_0: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94" name="Google Shape;94;gee685ef8a0_1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e685ef8a0_1_8: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04" name="Google Shape;104;gee685ef8a0_1_8: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e685ef8a0_1_16: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4" name="Google Shape;114;gee685ef8a0_1_1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e685ef8a0_1_24: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ee685ef8a0_1_24: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4" name="Google Shape;134;gee685ef8a0_1_24: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cb6a19dcb_0_1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ecb6a19dcb_0_16: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8" name="Google Shape;158;gecb6a19dcb_0_1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709930" y="4861443"/>
            <a:ext cx="5679300" cy="460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2"/>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22"/>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2"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2"/>
          <p:cNvSpPr txBox="1">
            <a:spLocks noGrp="1"/>
          </p:cNvSpPr>
          <p:nvPr>
            <p:ph type="dt" idx="10"/>
          </p:nvPr>
        </p:nvSpPr>
        <p:spPr>
          <a:xfrm>
            <a:off x="385192" y="5661248"/>
            <a:ext cx="2026568" cy="216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22"/>
          <p:cNvSpPr txBox="1">
            <a:spLocks noGrp="1"/>
          </p:cNvSpPr>
          <p:nvPr>
            <p:ph type="ftr" idx="11"/>
          </p:nvPr>
        </p:nvSpPr>
        <p:spPr>
          <a:xfrm>
            <a:off x="4388160" y="5662451"/>
            <a:ext cx="1447800" cy="2136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22"/>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2"/>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31"/>
          <p:cNvSpPr>
            <a:spLocks noGrp="1"/>
          </p:cNvSpPr>
          <p:nvPr>
            <p:ph type="pic" idx="2"/>
          </p:nvPr>
        </p:nvSpPr>
        <p:spPr>
          <a:xfrm>
            <a:off x="1792288" y="612775"/>
            <a:ext cx="5486400" cy="4114800"/>
          </a:xfrm>
          <a:prstGeom prst="rect">
            <a:avLst/>
          </a:prstGeom>
          <a:noFill/>
          <a:ln>
            <a:noFill/>
          </a:ln>
        </p:spPr>
      </p:sp>
      <p:sp>
        <p:nvSpPr>
          <p:cNvPr id="56" name="Google Shape;56;p3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3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33"/>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 blanco" type="blank">
  <p:cSld name="BLANK">
    <p:spTree>
      <p:nvGrpSpPr>
        <p:cNvPr id="1" name="Shape 26"/>
        <p:cNvGrpSpPr/>
        <p:nvPr/>
      </p:nvGrpSpPr>
      <p:grpSpPr>
        <a:xfrm>
          <a:off x="0" y="0"/>
          <a:ext cx="0" cy="0"/>
          <a:chOff x="0" y="0"/>
          <a:chExt cx="0" cy="0"/>
        </a:xfrm>
      </p:grpSpPr>
      <p:sp>
        <p:nvSpPr>
          <p:cNvPr id="27" name="Google Shape;27;p23"/>
          <p:cNvSpPr txBox="1">
            <a:spLocks noGrp="1"/>
          </p:cNvSpPr>
          <p:nvPr>
            <p:ph type="dt" idx="10"/>
          </p:nvPr>
        </p:nvSpPr>
        <p:spPr>
          <a:xfrm>
            <a:off x="385192" y="6656871"/>
            <a:ext cx="2026568" cy="216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23"/>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1.0</a:t>
            </a:r>
            <a:endParaRPr b="0"/>
          </a:p>
        </p:txBody>
      </p:sp>
      <p:sp>
        <p:nvSpPr>
          <p:cNvPr id="29" name="Google Shape;29;p23"/>
          <p:cNvSpPr txBox="1">
            <a:spLocks noGrp="1"/>
          </p:cNvSpPr>
          <p:nvPr>
            <p:ph type="ftr" idx="11"/>
          </p:nvPr>
        </p:nvSpPr>
        <p:spPr>
          <a:xfrm>
            <a:off x="4388160" y="6658074"/>
            <a:ext cx="1447800" cy="2136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0"/>
        <p:cNvGrpSpPr/>
        <p:nvPr/>
      </p:nvGrpSpPr>
      <p:grpSpPr>
        <a:xfrm>
          <a:off x="0" y="0"/>
          <a:ext cx="0" cy="0"/>
          <a:chOff x="0" y="0"/>
          <a:chExt cx="0" cy="0"/>
        </a:xfrm>
      </p:grpSpPr>
      <p:sp>
        <p:nvSpPr>
          <p:cNvPr id="31" name="Google Shape;31;p2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32" name="Google Shape;32;p2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Google Shape;35;p2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Google Shape;38;p2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Google Shape;39;p2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2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3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3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1"/>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21"/>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21"/>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21"/>
          <p:cNvSpPr txBox="1">
            <a:spLocks noGrp="1"/>
          </p:cNvSpPr>
          <p:nvPr>
            <p:ph type="dt" idx="10"/>
          </p:nvPr>
        </p:nvSpPr>
        <p:spPr>
          <a:xfrm>
            <a:off x="385192" y="6656871"/>
            <a:ext cx="2026568" cy="21602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1"/>
          <p:cNvSpPr txBox="1">
            <a:spLocks noGrp="1"/>
          </p:cNvSpPr>
          <p:nvPr>
            <p:ph type="ftr" idx="11"/>
          </p:nvPr>
        </p:nvSpPr>
        <p:spPr>
          <a:xfrm>
            <a:off x="4388160" y="6658074"/>
            <a:ext cx="1447800" cy="213618"/>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1"/>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21"/>
          <p:cNvPicPr preferRelativeResize="0"/>
          <p:nvPr/>
        </p:nvPicPr>
        <p:blipFill rotWithShape="1">
          <a:blip r:embed="rId14">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1xJuQv6X-d24oaGyxjLBEpazqdJJWFuvL/view?usp=shar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drive.google.com/file/d/1oBU6BftPN_bUVZ3WzDeOyhc_vmAz2Gyy/view?usp=shar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p:nvPr/>
        </p:nvSpPr>
        <p:spPr>
          <a:xfrm>
            <a:off x="1902978" y="1481390"/>
            <a:ext cx="6688266" cy="241600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es-419" sz="1600" b="1" dirty="0"/>
              <a:t>TEMA: “DESARROLLO DE UNA APLICACIÓN WEB PARA LA GESTIÓN DE CITAS EHISTORIA CLÍNICA DE PACIENTES, UTILIZANDO METODOLOGÍAS DEDESARROLLO ÁGIL. CASO DE ESTUDIO “CONSULTORIO MÉDICOMEDICINA INTEGRAL” DEL DR. CANDO HERRERA JOHNNY STALIN”</a:t>
            </a:r>
            <a:endParaRPr lang="es-419" sz="1600" b="1" i="0" u="none" strike="noStrike" cap="none" dirty="0">
              <a:solidFill>
                <a:srgbClr val="000000"/>
              </a:solidFill>
            </a:endParaRPr>
          </a:p>
          <a:p>
            <a:pPr marL="0" marR="0" lvl="0" indent="0" algn="ctr" rtl="0">
              <a:lnSpc>
                <a:spcPct val="15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1"/>
          <p:cNvSpPr/>
          <p:nvPr/>
        </p:nvSpPr>
        <p:spPr>
          <a:xfrm>
            <a:off x="2961111" y="3429000"/>
            <a:ext cx="45720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C" sz="1600" b="1" dirty="0"/>
              <a:t>Autores:</a:t>
            </a:r>
            <a:endParaRPr sz="16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600" b="1"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es-EC" sz="1600" b="1" dirty="0"/>
              <a:t>Lozano Buitrón Josue David</a:t>
            </a:r>
            <a:endParaRPr sz="1600" b="1" dirty="0"/>
          </a:p>
          <a:p>
            <a:pPr marL="0" marR="0" lvl="0" indent="0" algn="ctr" rtl="0">
              <a:lnSpc>
                <a:spcPct val="150000"/>
              </a:lnSpc>
              <a:spcBef>
                <a:spcPts val="0"/>
              </a:spcBef>
              <a:spcAft>
                <a:spcPts val="0"/>
              </a:spcAft>
              <a:buClr>
                <a:srgbClr val="000000"/>
              </a:buClr>
              <a:buSzPts val="1400"/>
              <a:buFont typeface="Arial"/>
              <a:buNone/>
            </a:pPr>
            <a:r>
              <a:rPr lang="es-EC" sz="1600" b="1" dirty="0" err="1"/>
              <a:t>Moyota</a:t>
            </a:r>
            <a:r>
              <a:rPr lang="es-EC" sz="1600" b="1" dirty="0"/>
              <a:t> Gallegos Anggie Stephanie</a:t>
            </a:r>
            <a:endParaRPr sz="1600" b="1" dirty="0"/>
          </a:p>
        </p:txBody>
      </p:sp>
      <p:sp>
        <p:nvSpPr>
          <p:cNvPr id="71" name="Google Shape;71;p1"/>
          <p:cNvSpPr/>
          <p:nvPr/>
        </p:nvSpPr>
        <p:spPr>
          <a:xfrm>
            <a:off x="2961111" y="4752399"/>
            <a:ext cx="4572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C" sz="1600" b="1" dirty="0"/>
              <a:t>Director</a:t>
            </a:r>
            <a:r>
              <a:rPr lang="es-EC" sz="1600" b="1" i="0" u="none" strike="noStrike" cap="none" dirty="0">
                <a:solidFill>
                  <a:srgbClr val="000000"/>
                </a:solidFill>
                <a:latin typeface="Arial"/>
                <a:ea typeface="Arial"/>
                <a:cs typeface="Arial"/>
                <a:sym typeface="Arial"/>
              </a:rPr>
              <a:t>: </a:t>
            </a:r>
            <a:endParaRPr sz="16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6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EC" sz="1600" b="1" dirty="0"/>
              <a:t>Ing. </a:t>
            </a:r>
            <a:r>
              <a:rPr lang="es-EC" sz="1600" b="1" dirty="0" err="1"/>
              <a:t>Margoth</a:t>
            </a:r>
            <a:r>
              <a:rPr lang="es-EC" sz="1600" b="1" dirty="0"/>
              <a:t> Elisa Guaraca </a:t>
            </a:r>
            <a:r>
              <a:rPr lang="es-EC" sz="1600" b="1" dirty="0" err="1"/>
              <a:t>Moyota</a:t>
            </a:r>
            <a:r>
              <a:rPr lang="es-EC" sz="1600" b="1" dirty="0"/>
              <a:t> </a:t>
            </a:r>
            <a:r>
              <a:rPr lang="es-EC" sz="1600" b="1" dirty="0" err="1"/>
              <a:t>Mgs</a:t>
            </a:r>
            <a:r>
              <a:rPr lang="es-EC" sz="1600" b="1" dirty="0"/>
              <a:t>.</a:t>
            </a:r>
            <a:endParaRPr sz="1600" b="1" i="0" u="none" strike="noStrike" cap="none" dirty="0">
              <a:solidFill>
                <a:srgbClr val="000000"/>
              </a:solidFill>
            </a:endParaRPr>
          </a:p>
        </p:txBody>
      </p:sp>
      <p:sp>
        <p:nvSpPr>
          <p:cNvPr id="72" name="Google Shape;72;p1"/>
          <p:cNvSpPr/>
          <p:nvPr/>
        </p:nvSpPr>
        <p:spPr>
          <a:xfrm>
            <a:off x="2295395" y="863934"/>
            <a:ext cx="539245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C" sz="1600" b="1" dirty="0"/>
              <a:t>DEPARTAMENTO DE CIENCIAS DE LA COMPUTACIÓN</a:t>
            </a:r>
            <a:endParaRPr sz="1600" b="0" i="0" u="none" strike="noStrike" cap="none" dirty="0">
              <a:solidFill>
                <a:srgbClr val="000000"/>
              </a:solidFill>
              <a:latin typeface="Arial"/>
              <a:ea typeface="Arial"/>
              <a:cs typeface="Arial"/>
              <a:sym typeface="Arial"/>
            </a:endParaRPr>
          </a:p>
        </p:txBody>
      </p:sp>
      <p:pic>
        <p:nvPicPr>
          <p:cNvPr id="73" name="Google Shape;73;p1"/>
          <p:cNvPicPr preferRelativeResize="0"/>
          <p:nvPr/>
        </p:nvPicPr>
        <p:blipFill rotWithShape="1">
          <a:blip r:embed="rId3">
            <a:alphaModFix/>
          </a:blip>
          <a:srcRect t="28097" b="32378"/>
          <a:stretch/>
        </p:blipFill>
        <p:spPr>
          <a:xfrm>
            <a:off x="7066425" y="76875"/>
            <a:ext cx="2026550" cy="800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46" name="Google Shape;146;p7"/>
          <p:cNvSpPr/>
          <p:nvPr/>
        </p:nvSpPr>
        <p:spPr>
          <a:xfrm>
            <a:off x="-7" y="762375"/>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MARCO TEÓRICO </a:t>
            </a:r>
            <a:endParaRPr sz="2600" b="1" i="0" u="none" strike="noStrike" cap="none" dirty="0">
              <a:solidFill>
                <a:schemeClr val="accent4"/>
              </a:solidFill>
              <a:latin typeface="Arial"/>
              <a:ea typeface="Arial"/>
              <a:cs typeface="Arial"/>
              <a:sym typeface="Arial"/>
            </a:endParaRPr>
          </a:p>
        </p:txBody>
      </p:sp>
      <p:sp>
        <p:nvSpPr>
          <p:cNvPr id="147" name="Google Shape;147;p7"/>
          <p:cNvSpPr txBox="1"/>
          <p:nvPr/>
        </p:nvSpPr>
        <p:spPr>
          <a:xfrm>
            <a:off x="3195612" y="2249138"/>
            <a:ext cx="2486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600" dirty="0"/>
              <a:t>Gmail</a:t>
            </a:r>
          </a:p>
        </p:txBody>
      </p:sp>
      <p:sp>
        <p:nvSpPr>
          <p:cNvPr id="148" name="Google Shape;148;p7"/>
          <p:cNvSpPr txBox="1"/>
          <p:nvPr/>
        </p:nvSpPr>
        <p:spPr>
          <a:xfrm>
            <a:off x="6422667" y="2251708"/>
            <a:ext cx="23436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600" dirty="0"/>
              <a:t>jQuery</a:t>
            </a:r>
          </a:p>
        </p:txBody>
      </p:sp>
      <p:sp>
        <p:nvSpPr>
          <p:cNvPr id="149" name="Google Shape;149;p7"/>
          <p:cNvSpPr txBox="1"/>
          <p:nvPr/>
        </p:nvSpPr>
        <p:spPr>
          <a:xfrm>
            <a:off x="430756" y="2238491"/>
            <a:ext cx="2854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600" dirty="0"/>
              <a:t>Node.js</a:t>
            </a:r>
          </a:p>
        </p:txBody>
      </p:sp>
      <p:sp>
        <p:nvSpPr>
          <p:cNvPr id="14" name="Google Shape;147;p7">
            <a:extLst>
              <a:ext uri="{FF2B5EF4-FFF2-40B4-BE49-F238E27FC236}">
                <a16:creationId xmlns:a16="http://schemas.microsoft.com/office/drawing/2014/main" id="{7F0C9725-4DB9-4B4A-AF1D-874D3C0446E7}"/>
              </a:ext>
            </a:extLst>
          </p:cNvPr>
          <p:cNvSpPr txBox="1"/>
          <p:nvPr/>
        </p:nvSpPr>
        <p:spPr>
          <a:xfrm>
            <a:off x="3119385" y="4028760"/>
            <a:ext cx="2486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600" dirty="0"/>
              <a:t>MySQL </a:t>
            </a:r>
            <a:r>
              <a:rPr lang="es-EC" sz="1600" dirty="0" err="1"/>
              <a:t>Workbench</a:t>
            </a:r>
            <a:r>
              <a:rPr lang="es-EC" sz="1600" dirty="0"/>
              <a:t> </a:t>
            </a:r>
          </a:p>
        </p:txBody>
      </p:sp>
      <p:pic>
        <p:nvPicPr>
          <p:cNvPr id="4100" name="Picture 4" descr="Cómo instalar Node.js – WNPower Help">
            <a:extLst>
              <a:ext uri="{FF2B5EF4-FFF2-40B4-BE49-F238E27FC236}">
                <a16:creationId xmlns:a16="http://schemas.microsoft.com/office/drawing/2014/main" id="{B224B02C-04D4-4235-A69D-707FECF7C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52" y="2658944"/>
            <a:ext cx="2286595" cy="13698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ucos para encontrar cualquier correo en Gmail | Lifestyle | Cinco Días">
            <a:extLst>
              <a:ext uri="{FF2B5EF4-FFF2-40B4-BE49-F238E27FC236}">
                <a16:creationId xmlns:a16="http://schemas.microsoft.com/office/drawing/2014/main" id="{81DF196D-3EC8-4877-894F-E848DA06E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749" y="2595414"/>
            <a:ext cx="2451336" cy="122566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jemplos prácticos de JavaScript sin utilizar jQuery">
            <a:extLst>
              <a:ext uri="{FF2B5EF4-FFF2-40B4-BE49-F238E27FC236}">
                <a16:creationId xmlns:a16="http://schemas.microsoft.com/office/drawing/2014/main" id="{E7E6989C-CBD2-479F-A54C-0133EA8E4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749" y="2621660"/>
            <a:ext cx="2957263" cy="118290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 Tutorial Como Utilizar MySQL Workbench - YouTube">
            <a:extLst>
              <a:ext uri="{FF2B5EF4-FFF2-40B4-BE49-F238E27FC236}">
                <a16:creationId xmlns:a16="http://schemas.microsoft.com/office/drawing/2014/main" id="{F8136645-4EA5-4D04-B45C-C04F54CB5C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048" y="4574140"/>
            <a:ext cx="2631747" cy="1480358"/>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53;p7">
            <a:extLst>
              <a:ext uri="{FF2B5EF4-FFF2-40B4-BE49-F238E27FC236}">
                <a16:creationId xmlns:a16="http://schemas.microsoft.com/office/drawing/2014/main" id="{D1024D6A-30EB-42DE-BBF5-48B998CC57ED}"/>
              </a:ext>
            </a:extLst>
          </p:cNvPr>
          <p:cNvSpPr txBox="1"/>
          <p:nvPr/>
        </p:nvSpPr>
        <p:spPr>
          <a:xfrm>
            <a:off x="2917176" y="1454898"/>
            <a:ext cx="3397007"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800" b="1" dirty="0"/>
              <a:t>Selección de Herramientas </a:t>
            </a:r>
          </a:p>
        </p:txBody>
      </p:sp>
    </p:spTree>
    <p:extLst>
      <p:ext uri="{BB962C8B-B14F-4D97-AF65-F5344CB8AC3E}">
        <p14:creationId xmlns:p14="http://schemas.microsoft.com/office/powerpoint/2010/main" val="227093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e685ef8a0_1_24"/>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37" name="Google Shape;137;gee685ef8a0_1_24"/>
          <p:cNvSpPr/>
          <p:nvPr/>
        </p:nvSpPr>
        <p:spPr>
          <a:xfrm>
            <a:off x="-71400" y="720256"/>
            <a:ext cx="92154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LENGUAJE DE MODELADO UML</a:t>
            </a:r>
          </a:p>
        </p:txBody>
      </p:sp>
      <p:sp>
        <p:nvSpPr>
          <p:cNvPr id="138" name="Google Shape;138;gee685ef8a0_1_24"/>
          <p:cNvSpPr/>
          <p:nvPr/>
        </p:nvSpPr>
        <p:spPr>
          <a:xfrm>
            <a:off x="442570" y="1173985"/>
            <a:ext cx="8258859" cy="411436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900"/>
              </a:spcBef>
              <a:spcAft>
                <a:spcPts val="0"/>
              </a:spcAft>
              <a:buClr>
                <a:schemeClr val="dk1"/>
              </a:buClr>
              <a:buSzPts val="1100"/>
              <a:buFont typeface="Arial"/>
              <a:buNone/>
            </a:pPr>
            <a:r>
              <a:rPr lang="es-419" sz="1500" dirty="0">
                <a:solidFill>
                  <a:schemeClr val="dk1"/>
                </a:solidFill>
                <a:highlight>
                  <a:srgbClr val="FFFFFF"/>
                </a:highlight>
              </a:rPr>
              <a:t>Es un lenguaje visual estándar para construir, especificar y documentar las estructuras de sistemas basados en software. Mediante su sintaxis se modelan diferentes aspectos que permiten una mejor comprensión e interpretación de un problema.</a:t>
            </a:r>
          </a:p>
          <a:p>
            <a:pPr marL="0" marR="0" lvl="0" indent="0" algn="just" rtl="0">
              <a:lnSpc>
                <a:spcPct val="150000"/>
              </a:lnSpc>
              <a:spcBef>
                <a:spcPts val="900"/>
              </a:spcBef>
              <a:spcAft>
                <a:spcPts val="0"/>
              </a:spcAft>
              <a:buClr>
                <a:schemeClr val="dk1"/>
              </a:buClr>
              <a:buSzPts val="1100"/>
              <a:buFont typeface="Arial"/>
              <a:buNone/>
            </a:pPr>
            <a:r>
              <a:rPr lang="es-419" sz="1500" b="1" dirty="0">
                <a:solidFill>
                  <a:schemeClr val="dk1"/>
                </a:solidFill>
                <a:highlight>
                  <a:srgbClr val="FFFFFF"/>
                </a:highlight>
              </a:rPr>
              <a:t>Características:</a:t>
            </a:r>
            <a:endParaRPr lang="es-419" sz="1500" dirty="0">
              <a:solidFill>
                <a:schemeClr val="dk1"/>
              </a:solidFill>
              <a:highlight>
                <a:srgbClr val="FFFFFF"/>
              </a:highlight>
            </a:endParaRPr>
          </a:p>
          <a:p>
            <a:pPr marL="285750" marR="0" lvl="0" indent="-285750" algn="just" rtl="0">
              <a:lnSpc>
                <a:spcPct val="150000"/>
              </a:lnSpc>
              <a:spcBef>
                <a:spcPts val="900"/>
              </a:spcBef>
              <a:spcAft>
                <a:spcPts val="0"/>
              </a:spcAft>
              <a:buClr>
                <a:schemeClr val="dk1"/>
              </a:buClr>
              <a:buSzPts val="1100"/>
              <a:buFont typeface="Arial" panose="020B0604020202020204" pitchFamily="34" charset="0"/>
              <a:buChar char="•"/>
            </a:pPr>
            <a:r>
              <a:rPr lang="es-419" sz="1500" dirty="0">
                <a:solidFill>
                  <a:schemeClr val="dk1"/>
                </a:solidFill>
                <a:highlight>
                  <a:srgbClr val="FFFFFF"/>
                </a:highlight>
              </a:rPr>
              <a:t>Modelar la funcionalidad del sistema tal como la perciben los agentes externos antes de desarrollarlos y construirlos.</a:t>
            </a:r>
          </a:p>
          <a:p>
            <a:pPr marL="285750" marR="0" lvl="0" indent="-285750" algn="just" rtl="0">
              <a:lnSpc>
                <a:spcPct val="150000"/>
              </a:lnSpc>
              <a:spcBef>
                <a:spcPts val="900"/>
              </a:spcBef>
              <a:spcAft>
                <a:spcPts val="0"/>
              </a:spcAft>
              <a:buClr>
                <a:schemeClr val="dk1"/>
              </a:buClr>
              <a:buSzPts val="1100"/>
              <a:buFont typeface="Arial" panose="020B0604020202020204" pitchFamily="34" charset="0"/>
              <a:buChar char="•"/>
            </a:pPr>
            <a:r>
              <a:rPr lang="es-419" sz="1500" dirty="0">
                <a:solidFill>
                  <a:schemeClr val="dk1"/>
                </a:solidFill>
                <a:highlight>
                  <a:srgbClr val="FFFFFF"/>
                </a:highlight>
              </a:rPr>
              <a:t>Documentar todas las características del sistema, su funcionalidad, diseño y arquitectura.</a:t>
            </a:r>
          </a:p>
          <a:p>
            <a:pPr marL="0" marR="0" lvl="0" indent="0" algn="just" rtl="0">
              <a:lnSpc>
                <a:spcPct val="150000"/>
              </a:lnSpc>
              <a:spcBef>
                <a:spcPts val="900"/>
              </a:spcBef>
              <a:spcAft>
                <a:spcPts val="0"/>
              </a:spcAft>
              <a:buClr>
                <a:schemeClr val="dk1"/>
              </a:buClr>
              <a:buSzPts val="1100"/>
              <a:buFont typeface="Arial"/>
              <a:buNone/>
            </a:pPr>
            <a:endParaRPr lang="es-419"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9" name="Imagen 8">
            <a:extLst>
              <a:ext uri="{FF2B5EF4-FFF2-40B4-BE49-F238E27FC236}">
                <a16:creationId xmlns:a16="http://schemas.microsoft.com/office/drawing/2014/main" id="{6BA033AA-4582-4DCF-80FD-6560D5D87F3E}"/>
              </a:ext>
            </a:extLst>
          </p:cNvPr>
          <p:cNvPicPr/>
          <p:nvPr/>
        </p:nvPicPr>
        <p:blipFill>
          <a:blip r:embed="rId3"/>
          <a:stretch>
            <a:fillRect/>
          </a:stretch>
        </p:blipFill>
        <p:spPr>
          <a:xfrm>
            <a:off x="2488502" y="4127863"/>
            <a:ext cx="3520411" cy="2009881"/>
          </a:xfrm>
          <a:prstGeom prst="rect">
            <a:avLst/>
          </a:prstGeom>
        </p:spPr>
      </p:pic>
    </p:spTree>
    <p:extLst>
      <p:ext uri="{BB962C8B-B14F-4D97-AF65-F5344CB8AC3E}">
        <p14:creationId xmlns:p14="http://schemas.microsoft.com/office/powerpoint/2010/main" val="370357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46" name="Google Shape;146;p7"/>
          <p:cNvSpPr/>
          <p:nvPr/>
        </p:nvSpPr>
        <p:spPr>
          <a:xfrm>
            <a:off x="-182493" y="763108"/>
            <a:ext cx="8510511"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LENGUAJE DE PROGRAMACION WEB PHP</a:t>
            </a:r>
          </a:p>
        </p:txBody>
      </p:sp>
      <p:pic>
        <p:nvPicPr>
          <p:cNvPr id="17" name="image15.png">
            <a:extLst>
              <a:ext uri="{FF2B5EF4-FFF2-40B4-BE49-F238E27FC236}">
                <a16:creationId xmlns:a16="http://schemas.microsoft.com/office/drawing/2014/main" id="{78CEADFC-9B45-4555-8419-46A942AF0236}"/>
              </a:ext>
            </a:extLst>
          </p:cNvPr>
          <p:cNvPicPr/>
          <p:nvPr/>
        </p:nvPicPr>
        <p:blipFill>
          <a:blip r:embed="rId3"/>
          <a:srcRect/>
          <a:stretch>
            <a:fillRect/>
          </a:stretch>
        </p:blipFill>
        <p:spPr>
          <a:xfrm>
            <a:off x="5140230" y="1750422"/>
            <a:ext cx="3964605" cy="3579223"/>
          </a:xfrm>
          <a:prstGeom prst="rect">
            <a:avLst/>
          </a:prstGeom>
          <a:ln/>
        </p:spPr>
      </p:pic>
      <p:sp>
        <p:nvSpPr>
          <p:cNvPr id="18" name="Google Shape;138;gee685ef8a0_1_24">
            <a:extLst>
              <a:ext uri="{FF2B5EF4-FFF2-40B4-BE49-F238E27FC236}">
                <a16:creationId xmlns:a16="http://schemas.microsoft.com/office/drawing/2014/main" id="{7D70C20E-F144-476D-858C-652A9EA766C3}"/>
              </a:ext>
            </a:extLst>
          </p:cNvPr>
          <p:cNvSpPr/>
          <p:nvPr/>
        </p:nvSpPr>
        <p:spPr>
          <a:xfrm>
            <a:off x="267729" y="1181854"/>
            <a:ext cx="4872501" cy="28623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900"/>
              </a:spcBef>
              <a:spcAft>
                <a:spcPts val="0"/>
              </a:spcAft>
              <a:buClr>
                <a:schemeClr val="dk1"/>
              </a:buClr>
              <a:buSzPts val="1100"/>
              <a:buFont typeface="Arial"/>
              <a:buNone/>
            </a:pPr>
            <a:r>
              <a:rPr lang="es-419" sz="1500" dirty="0"/>
              <a:t>Es un lenguaje de programación de código abierto del lado del servidor que proporciona:</a:t>
            </a:r>
          </a:p>
          <a:p>
            <a:pPr marL="285750" marR="0" lvl="0" indent="-285750" algn="just" rtl="0">
              <a:lnSpc>
                <a:spcPct val="150000"/>
              </a:lnSpc>
              <a:spcBef>
                <a:spcPts val="900"/>
              </a:spcBef>
              <a:spcAft>
                <a:spcPts val="0"/>
              </a:spcAft>
              <a:buClr>
                <a:schemeClr val="dk1"/>
              </a:buClr>
              <a:buSzPts val="1100"/>
              <a:buFont typeface="Wingdings" panose="05000000000000000000" pitchFamily="2" charset="2"/>
              <a:buChar char="q"/>
            </a:pPr>
            <a:r>
              <a:rPr lang="es-419" sz="1500" dirty="0"/>
              <a:t>Soporte para la conexión a diferentes motores de Bases de Datos.</a:t>
            </a:r>
          </a:p>
          <a:p>
            <a:pPr marL="285750" marR="0" lvl="0" indent="-285750" algn="just" rtl="0">
              <a:lnSpc>
                <a:spcPct val="150000"/>
              </a:lnSpc>
              <a:spcBef>
                <a:spcPts val="900"/>
              </a:spcBef>
              <a:spcAft>
                <a:spcPts val="0"/>
              </a:spcAft>
              <a:buClr>
                <a:schemeClr val="dk1"/>
              </a:buClr>
              <a:buSzPts val="1100"/>
              <a:buFont typeface="Wingdings" panose="05000000000000000000" pitchFamily="2" charset="2"/>
              <a:buChar char="q"/>
            </a:pPr>
            <a:r>
              <a:rPr lang="es-419" sz="1500" dirty="0"/>
              <a:t>Multitud de extensiones para brindar una mayor versatilidad y flexibilidad. </a:t>
            </a:r>
          </a:p>
          <a:p>
            <a:pPr marL="285750" marR="0" lvl="0" indent="-285750" algn="just" rtl="0">
              <a:lnSpc>
                <a:spcPct val="150000"/>
              </a:lnSpc>
              <a:spcBef>
                <a:spcPts val="900"/>
              </a:spcBef>
              <a:spcAft>
                <a:spcPts val="0"/>
              </a:spcAft>
              <a:buClr>
                <a:schemeClr val="dk1"/>
              </a:buClr>
              <a:buSzPts val="1100"/>
              <a:buFont typeface="Wingdings" panose="05000000000000000000" pitchFamily="2" charset="2"/>
              <a:buChar char="q"/>
            </a:pPr>
            <a:r>
              <a:rPr lang="es-419" sz="1500" dirty="0"/>
              <a:t>Funciones orientadas a objetos y manejo de excepciones.</a:t>
            </a:r>
          </a:p>
          <a:p>
            <a:pPr marL="0" marR="0" lvl="0" indent="0" algn="just" rtl="0">
              <a:lnSpc>
                <a:spcPct val="150000"/>
              </a:lnSpc>
              <a:spcBef>
                <a:spcPts val="900"/>
              </a:spcBef>
              <a:spcAft>
                <a:spcPts val="0"/>
              </a:spcAft>
              <a:buClr>
                <a:schemeClr val="dk1"/>
              </a:buClr>
              <a:buSzPts val="1100"/>
              <a:buFont typeface="Arial"/>
              <a:buNone/>
            </a:pPr>
            <a:r>
              <a:rPr lang="es-419" sz="1500" dirty="0"/>
              <a:t>En u</a:t>
            </a:r>
            <a:r>
              <a:rPr lang="es-419" sz="1500" b="0" i="0" u="none" strike="noStrike" cap="none" dirty="0">
                <a:solidFill>
                  <a:srgbClr val="000000"/>
                </a:solidFill>
                <a:latin typeface="Arial"/>
                <a:ea typeface="Arial"/>
                <a:cs typeface="Arial"/>
                <a:sym typeface="Arial"/>
              </a:rPr>
              <a:t>n reporte que lanza GitHub cada año llamado </a:t>
            </a:r>
            <a:r>
              <a:rPr lang="es-419" sz="1500" b="0" i="0" u="none" strike="noStrike" cap="none" dirty="0" err="1">
                <a:solidFill>
                  <a:srgbClr val="000000"/>
                </a:solidFill>
                <a:latin typeface="Arial"/>
                <a:ea typeface="Arial"/>
                <a:cs typeface="Arial"/>
                <a:sym typeface="Arial"/>
              </a:rPr>
              <a:t>Octoverse</a:t>
            </a:r>
            <a:r>
              <a:rPr lang="es-419" sz="1500" b="0" i="0" u="none" strike="noStrike" cap="none" dirty="0">
                <a:solidFill>
                  <a:srgbClr val="000000"/>
                </a:solidFill>
                <a:latin typeface="Arial"/>
                <a:ea typeface="Arial"/>
                <a:cs typeface="Arial"/>
                <a:sym typeface="Arial"/>
              </a:rPr>
              <a:t> 2020, con más de 56 millones de participantes dieron lugar al siguiente listado con los lenguajes de programación web más utilizados en la actualidad.</a:t>
            </a: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5776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46" name="Google Shape;146;p7"/>
          <p:cNvSpPr/>
          <p:nvPr/>
        </p:nvSpPr>
        <p:spPr>
          <a:xfrm>
            <a:off x="-26126" y="654060"/>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FRAMEWORK DE DESARROLLO LARAVEL</a:t>
            </a:r>
            <a:endParaRPr sz="2600" b="1" i="0" u="none" strike="noStrike" cap="none" dirty="0">
              <a:solidFill>
                <a:schemeClr val="accent4"/>
              </a:solidFill>
              <a:latin typeface="Arial"/>
              <a:ea typeface="Arial"/>
              <a:cs typeface="Arial"/>
              <a:sym typeface="Arial"/>
            </a:endParaRPr>
          </a:p>
        </p:txBody>
      </p:sp>
      <p:sp>
        <p:nvSpPr>
          <p:cNvPr id="16" name="Google Shape;147;p7">
            <a:extLst>
              <a:ext uri="{FF2B5EF4-FFF2-40B4-BE49-F238E27FC236}">
                <a16:creationId xmlns:a16="http://schemas.microsoft.com/office/drawing/2014/main" id="{6C5891F4-B8C5-4109-AE0D-FE59FA47D7D8}"/>
              </a:ext>
            </a:extLst>
          </p:cNvPr>
          <p:cNvSpPr txBox="1"/>
          <p:nvPr/>
        </p:nvSpPr>
        <p:spPr>
          <a:xfrm>
            <a:off x="426588" y="1117396"/>
            <a:ext cx="8238571" cy="3300873"/>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s-419" sz="1500" dirty="0"/>
              <a:t>Es un </a:t>
            </a:r>
            <a:r>
              <a:rPr lang="es-419" sz="1500" dirty="0" err="1"/>
              <a:t>framework</a:t>
            </a:r>
            <a:r>
              <a:rPr lang="es-419" sz="1500" dirty="0"/>
              <a:t> PHP multiplataforma que se basa en el concepto de poder crear aplicaciones elegantes y simples, evitando el "código espagueti" ya que nos proporciona una gran biblioteca de funcionalidad pre programada que simplifican la construcción de aplicaciones web robustas de forma rápida y minimiza la cantidad de codificación necesaria. </a:t>
            </a:r>
          </a:p>
          <a:p>
            <a:pPr marL="0" lvl="0" indent="0" algn="just" rtl="0">
              <a:lnSpc>
                <a:spcPct val="150000"/>
              </a:lnSpc>
              <a:spcBef>
                <a:spcPts val="0"/>
              </a:spcBef>
              <a:spcAft>
                <a:spcPts val="0"/>
              </a:spcAft>
              <a:buNone/>
            </a:pPr>
            <a:r>
              <a:rPr lang="es-419" sz="1500" b="1" dirty="0"/>
              <a:t>Características:</a:t>
            </a:r>
          </a:p>
          <a:p>
            <a:pPr marL="285750" lvl="0" indent="-285750" algn="just" rtl="0">
              <a:lnSpc>
                <a:spcPct val="150000"/>
              </a:lnSpc>
              <a:spcBef>
                <a:spcPts val="0"/>
              </a:spcBef>
              <a:spcAft>
                <a:spcPts val="0"/>
              </a:spcAft>
              <a:buFont typeface="Wingdings" panose="05000000000000000000" pitchFamily="2" charset="2"/>
              <a:buChar char="q"/>
            </a:pPr>
            <a:r>
              <a:rPr lang="es-419" sz="1500" dirty="0"/>
              <a:t>Arquitectura MVC (Modelo-Vista-Controlador),</a:t>
            </a:r>
          </a:p>
          <a:p>
            <a:pPr marL="285750" lvl="0" indent="-285750" algn="just" rtl="0">
              <a:lnSpc>
                <a:spcPct val="150000"/>
              </a:lnSpc>
              <a:spcBef>
                <a:spcPts val="0"/>
              </a:spcBef>
              <a:spcAft>
                <a:spcPts val="0"/>
              </a:spcAft>
              <a:buFont typeface="Wingdings" panose="05000000000000000000" pitchFamily="2" charset="2"/>
              <a:buChar char="q"/>
            </a:pPr>
            <a:r>
              <a:rPr lang="es-419" sz="1500" dirty="0"/>
              <a:t>Emplea su propio sistema de mapeo ORM (objeto-relacional) llamado </a:t>
            </a:r>
            <a:r>
              <a:rPr lang="es-419" sz="1500" dirty="0" err="1"/>
              <a:t>Eloquent</a:t>
            </a:r>
            <a:r>
              <a:rPr lang="es-419" sz="1500" dirty="0"/>
              <a:t>.</a:t>
            </a:r>
          </a:p>
          <a:p>
            <a:pPr marL="285750" lvl="0" indent="-285750" algn="just" rtl="0">
              <a:lnSpc>
                <a:spcPct val="150000"/>
              </a:lnSpc>
              <a:spcBef>
                <a:spcPts val="0"/>
              </a:spcBef>
              <a:spcAft>
                <a:spcPts val="0"/>
              </a:spcAft>
              <a:buFont typeface="Wingdings" panose="05000000000000000000" pitchFamily="2" charset="2"/>
              <a:buChar char="q"/>
            </a:pPr>
            <a:r>
              <a:rPr lang="es-419" sz="1500" dirty="0"/>
              <a:t>Es altamente escalable y utiliza un lenguaje de scripting.</a:t>
            </a:r>
          </a:p>
          <a:p>
            <a:pPr marL="285750" lvl="0" indent="-285750" algn="just" rtl="0">
              <a:lnSpc>
                <a:spcPct val="150000"/>
              </a:lnSpc>
              <a:spcBef>
                <a:spcPts val="0"/>
              </a:spcBef>
              <a:spcAft>
                <a:spcPts val="0"/>
              </a:spcAft>
              <a:buFont typeface="Wingdings" panose="05000000000000000000" pitchFamily="2" charset="2"/>
              <a:buChar char="q"/>
            </a:pPr>
            <a:r>
              <a:rPr lang="es-419" sz="1500" dirty="0"/>
              <a:t>Sistema de rutas,  que facilita crear y mantener todo tipo de </a:t>
            </a:r>
            <a:r>
              <a:rPr lang="es-419" sz="1500" dirty="0" err="1"/>
              <a:t>URLs</a:t>
            </a:r>
            <a:r>
              <a:rPr lang="es-419" sz="1500" dirty="0"/>
              <a:t> amistosas.</a:t>
            </a:r>
            <a:endParaRPr lang="es-419" sz="1600" dirty="0"/>
          </a:p>
        </p:txBody>
      </p:sp>
      <p:graphicFrame>
        <p:nvGraphicFramePr>
          <p:cNvPr id="2" name="Diagrama 1">
            <a:extLst>
              <a:ext uri="{FF2B5EF4-FFF2-40B4-BE49-F238E27FC236}">
                <a16:creationId xmlns:a16="http://schemas.microsoft.com/office/drawing/2014/main" id="{15EEDCE9-E178-4F6C-9AC3-2BFA3F850321}"/>
              </a:ext>
            </a:extLst>
          </p:cNvPr>
          <p:cNvGraphicFramePr/>
          <p:nvPr>
            <p:extLst>
              <p:ext uri="{D42A27DB-BD31-4B8C-83A1-F6EECF244321}">
                <p14:modId xmlns:p14="http://schemas.microsoft.com/office/powerpoint/2010/main" val="3662999706"/>
              </p:ext>
            </p:extLst>
          </p:nvPr>
        </p:nvGraphicFramePr>
        <p:xfrm>
          <a:off x="24148" y="4652192"/>
          <a:ext cx="8662712" cy="153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92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46" name="Google Shape;146;p7"/>
          <p:cNvSpPr/>
          <p:nvPr/>
        </p:nvSpPr>
        <p:spPr>
          <a:xfrm>
            <a:off x="-30553" y="681103"/>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ARQUITECTURA MVC LARAVEL</a:t>
            </a:r>
            <a:endParaRPr sz="2600" b="1" i="0" u="none" strike="noStrike" cap="none" dirty="0">
              <a:solidFill>
                <a:schemeClr val="accent4"/>
              </a:solidFill>
              <a:latin typeface="Arial"/>
              <a:ea typeface="Arial"/>
              <a:cs typeface="Arial"/>
              <a:sym typeface="Arial"/>
            </a:endParaRPr>
          </a:p>
        </p:txBody>
      </p:sp>
      <p:sp>
        <p:nvSpPr>
          <p:cNvPr id="16" name="Google Shape;147;p7">
            <a:extLst>
              <a:ext uri="{FF2B5EF4-FFF2-40B4-BE49-F238E27FC236}">
                <a16:creationId xmlns:a16="http://schemas.microsoft.com/office/drawing/2014/main" id="{6C5891F4-B8C5-4109-AE0D-FE59FA47D7D8}"/>
              </a:ext>
            </a:extLst>
          </p:cNvPr>
          <p:cNvSpPr txBox="1"/>
          <p:nvPr/>
        </p:nvSpPr>
        <p:spPr>
          <a:xfrm>
            <a:off x="448289" y="1133915"/>
            <a:ext cx="8238571" cy="2954625"/>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s-419" sz="1500" dirty="0"/>
              <a:t> Esta arquitectura separa los datos de una aplicación, la interfaz de usuario, y la lógica de control en tres capas como se muestra a continuación: </a:t>
            </a:r>
          </a:p>
          <a:p>
            <a:pPr marL="285750" lvl="0" indent="-285750" algn="just" rtl="0">
              <a:lnSpc>
                <a:spcPct val="150000"/>
              </a:lnSpc>
              <a:spcBef>
                <a:spcPts val="0"/>
              </a:spcBef>
              <a:spcAft>
                <a:spcPts val="0"/>
              </a:spcAft>
              <a:buFont typeface="Arial" panose="020B0604020202020204" pitchFamily="34" charset="0"/>
              <a:buChar char="•"/>
            </a:pPr>
            <a:r>
              <a:rPr lang="es-419" sz="1500" b="1" dirty="0"/>
              <a:t>Modelo: </a:t>
            </a:r>
            <a:r>
              <a:rPr lang="es-419" sz="1500" dirty="0"/>
              <a:t>se encarga de gestionar la información que es enviada por el controlador. Puede hacer peticiones de consulta, actualización o búsqueda en la base de datos.</a:t>
            </a:r>
          </a:p>
          <a:p>
            <a:pPr marL="285750" lvl="0" indent="-285750" algn="just" rtl="0">
              <a:lnSpc>
                <a:spcPct val="150000"/>
              </a:lnSpc>
              <a:spcBef>
                <a:spcPts val="0"/>
              </a:spcBef>
              <a:spcAft>
                <a:spcPts val="0"/>
              </a:spcAft>
              <a:buFont typeface="Arial" panose="020B0604020202020204" pitchFamily="34" charset="0"/>
              <a:buChar char="•"/>
            </a:pPr>
            <a:r>
              <a:rPr lang="es-419" sz="1500" b="1" dirty="0"/>
              <a:t>Vista: </a:t>
            </a:r>
            <a:r>
              <a:rPr lang="es-419" sz="1500" dirty="0"/>
              <a:t>se encarga de mostrar los datos a través de una interfaz. Aquí es donde el usuario puede interactuar con nuestra aplicación.</a:t>
            </a:r>
          </a:p>
          <a:p>
            <a:pPr marL="285750" indent="-285750" algn="just">
              <a:lnSpc>
                <a:spcPct val="150000"/>
              </a:lnSpc>
              <a:buFont typeface="Arial" panose="020B0604020202020204" pitchFamily="34" charset="0"/>
              <a:buChar char="•"/>
            </a:pPr>
            <a:r>
              <a:rPr lang="es-419" sz="1500" b="1" dirty="0"/>
              <a:t>Controlador: </a:t>
            </a:r>
            <a:r>
              <a:rPr lang="es-419" sz="1500" dirty="0"/>
              <a:t>es el encargado de controlar y relacionar el modelo con la vista. Genera respuestas a través de una solicitud, en general dada por el usuario.</a:t>
            </a:r>
          </a:p>
        </p:txBody>
      </p:sp>
      <p:pic>
        <p:nvPicPr>
          <p:cNvPr id="6" name="image22.png">
            <a:extLst>
              <a:ext uri="{FF2B5EF4-FFF2-40B4-BE49-F238E27FC236}">
                <a16:creationId xmlns:a16="http://schemas.microsoft.com/office/drawing/2014/main" id="{9312BD97-9CFA-4B7B-80F0-FAC8CA380E60}"/>
              </a:ext>
            </a:extLst>
          </p:cNvPr>
          <p:cNvPicPr/>
          <p:nvPr/>
        </p:nvPicPr>
        <p:blipFill>
          <a:blip r:embed="rId3"/>
          <a:srcRect/>
          <a:stretch>
            <a:fillRect/>
          </a:stretch>
        </p:blipFill>
        <p:spPr>
          <a:xfrm>
            <a:off x="1900778" y="4088540"/>
            <a:ext cx="4068948" cy="2088357"/>
          </a:xfrm>
          <a:prstGeom prst="rect">
            <a:avLst/>
          </a:prstGeom>
          <a:ln/>
        </p:spPr>
      </p:pic>
    </p:spTree>
    <p:extLst>
      <p:ext uri="{BB962C8B-B14F-4D97-AF65-F5344CB8AC3E}">
        <p14:creationId xmlns:p14="http://schemas.microsoft.com/office/powerpoint/2010/main" val="42371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46" name="Google Shape;146;p7"/>
          <p:cNvSpPr/>
          <p:nvPr/>
        </p:nvSpPr>
        <p:spPr>
          <a:xfrm>
            <a:off x="-30553" y="681103"/>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FRAMEWORK DE FRONTEND BOOTSTRAP</a:t>
            </a:r>
            <a:endParaRPr sz="2600" b="1" i="0" u="none" strike="noStrike" cap="none" dirty="0">
              <a:solidFill>
                <a:schemeClr val="accent4"/>
              </a:solidFill>
              <a:latin typeface="Arial"/>
              <a:ea typeface="Arial"/>
              <a:cs typeface="Arial"/>
              <a:sym typeface="Arial"/>
            </a:endParaRPr>
          </a:p>
        </p:txBody>
      </p:sp>
      <p:sp>
        <p:nvSpPr>
          <p:cNvPr id="16" name="Google Shape;147;p7">
            <a:extLst>
              <a:ext uri="{FF2B5EF4-FFF2-40B4-BE49-F238E27FC236}">
                <a16:creationId xmlns:a16="http://schemas.microsoft.com/office/drawing/2014/main" id="{6C5891F4-B8C5-4109-AE0D-FE59FA47D7D8}"/>
              </a:ext>
            </a:extLst>
          </p:cNvPr>
          <p:cNvSpPr txBox="1"/>
          <p:nvPr/>
        </p:nvSpPr>
        <p:spPr>
          <a:xfrm>
            <a:off x="448289" y="1133915"/>
            <a:ext cx="8238571" cy="3647122"/>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s-419" sz="1500" dirty="0"/>
              <a:t>Es un </a:t>
            </a:r>
            <a:r>
              <a:rPr lang="es-419" sz="1500" dirty="0" err="1"/>
              <a:t>framework</a:t>
            </a:r>
            <a:r>
              <a:rPr lang="es-419" sz="1500" dirty="0"/>
              <a:t> de código abierto de los más populares del mundo que facilita a los desarrolladores el diseño web ofreciendo un sistema de cuadrícula receptiva, variables y mezclas de </a:t>
            </a:r>
            <a:r>
              <a:rPr lang="es-419" sz="1500" dirty="0" err="1"/>
              <a:t>Sass</a:t>
            </a:r>
            <a:r>
              <a:rPr lang="es-419" sz="1500" dirty="0"/>
              <a:t>, amplios componentes prediseñados y potentes complementos de JavaScript. </a:t>
            </a:r>
          </a:p>
          <a:p>
            <a:pPr marL="0" lvl="0" indent="0" algn="just" rtl="0">
              <a:lnSpc>
                <a:spcPct val="150000"/>
              </a:lnSpc>
              <a:spcBef>
                <a:spcPts val="0"/>
              </a:spcBef>
              <a:spcAft>
                <a:spcPts val="0"/>
              </a:spcAft>
              <a:buNone/>
            </a:pPr>
            <a:r>
              <a:rPr lang="es-419" sz="1500" b="1" dirty="0"/>
              <a:t>Características:</a:t>
            </a:r>
          </a:p>
          <a:p>
            <a:pPr marL="285750" lvl="0" indent="-285750" algn="just" rtl="0">
              <a:lnSpc>
                <a:spcPct val="150000"/>
              </a:lnSpc>
              <a:spcBef>
                <a:spcPts val="0"/>
              </a:spcBef>
              <a:spcAft>
                <a:spcPts val="0"/>
              </a:spcAft>
              <a:buFont typeface="Wingdings" panose="05000000000000000000" pitchFamily="2" charset="2"/>
              <a:buChar char="q"/>
            </a:pPr>
            <a:r>
              <a:rPr lang="es-419" sz="1500" dirty="0"/>
              <a:t> Es ligero y se integra de forma limpia en nuestro proyecto actual</a:t>
            </a:r>
          </a:p>
          <a:p>
            <a:pPr marL="285750" lvl="0" indent="-285750" algn="just" rtl="0">
              <a:lnSpc>
                <a:spcPct val="150000"/>
              </a:lnSpc>
              <a:spcBef>
                <a:spcPts val="0"/>
              </a:spcBef>
              <a:spcAft>
                <a:spcPts val="0"/>
              </a:spcAft>
              <a:buFont typeface="Wingdings" panose="05000000000000000000" pitchFamily="2" charset="2"/>
              <a:buChar char="q"/>
            </a:pPr>
            <a:r>
              <a:rPr lang="es-419" sz="1500" dirty="0"/>
              <a:t>Se puede crear o ajustar de manera fácil los estilos para que sean adaptables a cualquier dispositivo.</a:t>
            </a:r>
          </a:p>
          <a:p>
            <a:pPr marL="285750" lvl="0" indent="-285750" algn="just" rtl="0">
              <a:lnSpc>
                <a:spcPct val="150000"/>
              </a:lnSpc>
              <a:spcBef>
                <a:spcPts val="0"/>
              </a:spcBef>
              <a:spcAft>
                <a:spcPts val="0"/>
              </a:spcAft>
              <a:buFont typeface="Wingdings" panose="05000000000000000000" pitchFamily="2" charset="2"/>
              <a:buChar char="q"/>
            </a:pPr>
            <a:r>
              <a:rPr lang="es-419" sz="1500" dirty="0"/>
              <a:t>Se integra perfectamente con librerías de JavaScript.</a:t>
            </a:r>
          </a:p>
          <a:p>
            <a:pPr marL="285750" lvl="0" indent="-285750" algn="just" rtl="0">
              <a:lnSpc>
                <a:spcPct val="150000"/>
              </a:lnSpc>
              <a:spcBef>
                <a:spcPts val="0"/>
              </a:spcBef>
              <a:spcAft>
                <a:spcPts val="0"/>
              </a:spcAft>
              <a:buFont typeface="Wingdings" panose="05000000000000000000" pitchFamily="2" charset="2"/>
              <a:buChar char="q"/>
            </a:pPr>
            <a:r>
              <a:rPr lang="es-419" sz="1500" dirty="0"/>
              <a:t>Tiene una gran comunidad activa que la respalda.</a:t>
            </a:r>
          </a:p>
        </p:txBody>
      </p:sp>
      <p:pic>
        <p:nvPicPr>
          <p:cNvPr id="6146" name="Picture 2" descr="Bootstrap, un framework para diseñar portales web">
            <a:extLst>
              <a:ext uri="{FF2B5EF4-FFF2-40B4-BE49-F238E27FC236}">
                <a16:creationId xmlns:a16="http://schemas.microsoft.com/office/drawing/2014/main" id="{826AC9E7-4580-434F-BDB0-0F89CE34D9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9" r="3907"/>
          <a:stretch/>
        </p:blipFill>
        <p:spPr bwMode="auto">
          <a:xfrm>
            <a:off x="2037806" y="4686361"/>
            <a:ext cx="4362994" cy="148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1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658531"/>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METODOLOGÍA</a:t>
            </a:r>
            <a:endParaRPr sz="2600" b="1" i="0" u="none" strike="noStrike" cap="none" dirty="0">
              <a:solidFill>
                <a:schemeClr val="accent4"/>
              </a:solidFill>
              <a:latin typeface="Arial"/>
              <a:ea typeface="Arial"/>
              <a:cs typeface="Arial"/>
              <a:sym typeface="Arial"/>
            </a:endParaRPr>
          </a:p>
        </p:txBody>
      </p:sp>
      <p:sp>
        <p:nvSpPr>
          <p:cNvPr id="175" name="Google Shape;175;p12"/>
          <p:cNvSpPr/>
          <p:nvPr/>
        </p:nvSpPr>
        <p:spPr>
          <a:xfrm>
            <a:off x="475650" y="1150933"/>
            <a:ext cx="8192700" cy="37317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900"/>
              </a:spcBef>
              <a:spcAft>
                <a:spcPts val="0"/>
              </a:spcAft>
              <a:buClr>
                <a:schemeClr val="dk1"/>
              </a:buClr>
              <a:buSzPts val="1100"/>
              <a:buFont typeface="Arial"/>
              <a:buNone/>
            </a:pPr>
            <a:r>
              <a:rPr lang="es-419" sz="1600" dirty="0">
                <a:solidFill>
                  <a:schemeClr val="dk1"/>
                </a:solidFill>
                <a:highlight>
                  <a:srgbClr val="FFFFFF"/>
                </a:highlight>
              </a:rPr>
              <a:t>La metodología implementada en el presente trabajo es la investigación aplicada para el desarrollo de una aplicación web que permitirá al consultorio médico medicina integral mejorar la gestión de citas médicas y el registro de los historiales clínicos. </a:t>
            </a:r>
          </a:p>
          <a:p>
            <a:pPr marL="0" marR="0" lvl="0" indent="0" algn="just" rtl="0">
              <a:lnSpc>
                <a:spcPct val="150000"/>
              </a:lnSpc>
              <a:spcBef>
                <a:spcPts val="900"/>
              </a:spcBef>
              <a:spcAft>
                <a:spcPts val="0"/>
              </a:spcAft>
              <a:buClr>
                <a:schemeClr val="dk1"/>
              </a:buClr>
              <a:buSzPts val="1100"/>
              <a:buFont typeface="Arial"/>
              <a:buNone/>
            </a:pPr>
            <a:endParaRPr lang="es-419" sz="1600" dirty="0">
              <a:solidFill>
                <a:schemeClr val="dk1"/>
              </a:solidFill>
              <a:highlight>
                <a:srgbClr val="FFFFFF"/>
              </a:highlight>
            </a:endParaRPr>
          </a:p>
          <a:p>
            <a:pPr marL="0" marR="109728" lvl="0" indent="0" algn="just" rtl="0">
              <a:lnSpc>
                <a:spcPct val="150000"/>
              </a:lnSpc>
              <a:spcBef>
                <a:spcPts val="1200"/>
              </a:spcBef>
              <a:spcAft>
                <a:spcPts val="0"/>
              </a:spcAft>
              <a:buClr>
                <a:schemeClr val="dk1"/>
              </a:buClr>
              <a:buSzPts val="1100"/>
              <a:buFont typeface="Arial"/>
              <a:buNone/>
            </a:pPr>
            <a:endParaRPr sz="1600" b="1" dirty="0">
              <a:solidFill>
                <a:schemeClr val="dk1"/>
              </a:solidFill>
            </a:endParaRPr>
          </a:p>
          <a:p>
            <a:pPr marL="0" marR="0" lvl="0" indent="0" algn="just" rtl="0">
              <a:lnSpc>
                <a:spcPct val="150000"/>
              </a:lnSpc>
              <a:spcBef>
                <a:spcPts val="900"/>
              </a:spcBef>
              <a:spcAft>
                <a:spcPts val="0"/>
              </a:spcAft>
              <a:buClr>
                <a:srgbClr val="000000"/>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pic>
        <p:nvPicPr>
          <p:cNvPr id="9220" name="Picture 4" descr="Investigación aplicada: características, definición, ejemplos">
            <a:extLst>
              <a:ext uri="{FF2B5EF4-FFF2-40B4-BE49-F238E27FC236}">
                <a16:creationId xmlns:a16="http://schemas.microsoft.com/office/drawing/2014/main" id="{ADA47B2E-347F-46C6-B011-4D0687907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685" y="3120251"/>
            <a:ext cx="4702629" cy="265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972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625930"/>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METODOLOGÍA</a:t>
            </a:r>
            <a:endParaRPr sz="2600" b="1" i="0" u="none" strike="noStrike" cap="none" dirty="0">
              <a:solidFill>
                <a:schemeClr val="accent4"/>
              </a:solidFill>
              <a:latin typeface="Arial"/>
              <a:ea typeface="Arial"/>
              <a:cs typeface="Arial"/>
              <a:sym typeface="Arial"/>
            </a:endParaRPr>
          </a:p>
        </p:txBody>
      </p:sp>
      <p:sp>
        <p:nvSpPr>
          <p:cNvPr id="175" name="Google Shape;175;p12"/>
          <p:cNvSpPr/>
          <p:nvPr/>
        </p:nvSpPr>
        <p:spPr>
          <a:xfrm>
            <a:off x="475650" y="980022"/>
            <a:ext cx="8192700" cy="53244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900"/>
              </a:spcBef>
              <a:spcAft>
                <a:spcPts val="0"/>
              </a:spcAft>
              <a:buClr>
                <a:schemeClr val="dk1"/>
              </a:buClr>
              <a:buSzPts val="1100"/>
              <a:buFont typeface="Arial"/>
              <a:buNone/>
            </a:pPr>
            <a:r>
              <a:rPr lang="es-419" sz="1600" b="1" dirty="0">
                <a:solidFill>
                  <a:schemeClr val="dk1"/>
                </a:solidFill>
                <a:highlight>
                  <a:srgbClr val="FFFFFF"/>
                </a:highlight>
              </a:rPr>
              <a:t>Desarrollo aplicando KANBAN</a:t>
            </a:r>
          </a:p>
          <a:p>
            <a:pPr marL="0" marR="0" lvl="0" indent="0" algn="just" rtl="0">
              <a:lnSpc>
                <a:spcPct val="150000"/>
              </a:lnSpc>
              <a:spcBef>
                <a:spcPts val="900"/>
              </a:spcBef>
              <a:spcAft>
                <a:spcPts val="0"/>
              </a:spcAft>
              <a:buClr>
                <a:schemeClr val="dk1"/>
              </a:buClr>
              <a:buSzPts val="1100"/>
              <a:buFont typeface="Arial"/>
              <a:buNone/>
            </a:pPr>
            <a:r>
              <a:rPr lang="es-419" sz="1600" dirty="0">
                <a:solidFill>
                  <a:schemeClr val="dk1"/>
                </a:solidFill>
                <a:highlight>
                  <a:srgbClr val="FFFFFF"/>
                </a:highlight>
              </a:rPr>
              <a:t>Para la realización de este proyecto se utilizó la metodología de desarrollo ágil Kanban, ya que proporciona una gestión de tareas muy flexible que ayuda a categorizar las actividades en cola de acuerdo a su prioridad en el sistema, ofreciendo un flujo de trabajo en tiempo real evitando cuellos de botella por medio de un tablero personalizable con tarjetas visuales correspondientes a los requerimientos, de forma que esta pensada para optimizar los procesos cuando no se tiene claro una planificación de antemano.</a:t>
            </a:r>
          </a:p>
          <a:p>
            <a:pPr marL="0" marR="0" lvl="0" indent="0" algn="just" rtl="0">
              <a:lnSpc>
                <a:spcPct val="150000"/>
              </a:lnSpc>
              <a:spcBef>
                <a:spcPts val="900"/>
              </a:spcBef>
              <a:spcAft>
                <a:spcPts val="0"/>
              </a:spcAft>
              <a:buClr>
                <a:schemeClr val="dk1"/>
              </a:buClr>
              <a:buSzPts val="1100"/>
              <a:buFont typeface="Arial"/>
              <a:buNone/>
            </a:pPr>
            <a:endParaRPr lang="es-419" sz="1600" dirty="0">
              <a:solidFill>
                <a:schemeClr val="dk1"/>
              </a:solidFill>
              <a:highlight>
                <a:srgbClr val="FFFFFF"/>
              </a:highlight>
            </a:endParaRPr>
          </a:p>
          <a:p>
            <a:pPr marL="0" marR="109728" lvl="0" indent="0" algn="just" rtl="0">
              <a:lnSpc>
                <a:spcPct val="150000"/>
              </a:lnSpc>
              <a:spcBef>
                <a:spcPts val="1200"/>
              </a:spcBef>
              <a:spcAft>
                <a:spcPts val="0"/>
              </a:spcAft>
              <a:buClr>
                <a:schemeClr val="dk1"/>
              </a:buClr>
              <a:buSzPts val="1100"/>
              <a:buFont typeface="Arial"/>
              <a:buNone/>
            </a:pPr>
            <a:endParaRPr sz="1600" b="1" dirty="0">
              <a:solidFill>
                <a:schemeClr val="dk1"/>
              </a:solidFill>
            </a:endParaRPr>
          </a:p>
          <a:p>
            <a:pPr marL="0" marR="0" lvl="0" indent="0" algn="just" rtl="0">
              <a:lnSpc>
                <a:spcPct val="150000"/>
              </a:lnSpc>
              <a:spcBef>
                <a:spcPts val="900"/>
              </a:spcBef>
              <a:spcAft>
                <a:spcPts val="0"/>
              </a:spcAft>
              <a:buClr>
                <a:srgbClr val="000000"/>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pic>
        <p:nvPicPr>
          <p:cNvPr id="8194" name="Picture 2">
            <a:extLst>
              <a:ext uri="{FF2B5EF4-FFF2-40B4-BE49-F238E27FC236}">
                <a16:creationId xmlns:a16="http://schemas.microsoft.com/office/drawing/2014/main" id="{901A7900-E95E-4311-8556-FC9D1908A6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2" r="6731" b="6628"/>
          <a:stretch/>
        </p:blipFill>
        <p:spPr bwMode="auto">
          <a:xfrm>
            <a:off x="5345093" y="3798816"/>
            <a:ext cx="3234479" cy="207916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Tablero Kanban. Un sistema visual para organizar y gestionar las tareas del  equipo. - Abantian">
            <a:extLst>
              <a:ext uri="{FF2B5EF4-FFF2-40B4-BE49-F238E27FC236}">
                <a16:creationId xmlns:a16="http://schemas.microsoft.com/office/drawing/2014/main" id="{642D7B03-63F5-4493-A052-7F167A921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28" y="3978805"/>
            <a:ext cx="3788256" cy="2109574"/>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a la derecha 1">
            <a:extLst>
              <a:ext uri="{FF2B5EF4-FFF2-40B4-BE49-F238E27FC236}">
                <a16:creationId xmlns:a16="http://schemas.microsoft.com/office/drawing/2014/main" id="{DA8DE9EF-C4E7-4E3F-914D-B26EBF8E984E}"/>
              </a:ext>
            </a:extLst>
          </p:cNvPr>
          <p:cNvSpPr/>
          <p:nvPr/>
        </p:nvSpPr>
        <p:spPr>
          <a:xfrm>
            <a:off x="4441462" y="4592196"/>
            <a:ext cx="582382" cy="492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3048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658531"/>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TABLERO KANBAN EN TRELLO</a:t>
            </a:r>
            <a:endParaRPr sz="2600" b="1" i="0" u="none" strike="noStrike" cap="none" dirty="0">
              <a:solidFill>
                <a:schemeClr val="accent4"/>
              </a:solidFill>
              <a:latin typeface="Arial"/>
              <a:ea typeface="Arial"/>
              <a:cs typeface="Arial"/>
              <a:sym typeface="Arial"/>
            </a:endParaRPr>
          </a:p>
        </p:txBody>
      </p:sp>
      <p:sp>
        <p:nvSpPr>
          <p:cNvPr id="175" name="Google Shape;175;p12"/>
          <p:cNvSpPr/>
          <p:nvPr/>
        </p:nvSpPr>
        <p:spPr>
          <a:xfrm>
            <a:off x="494160" y="1006457"/>
            <a:ext cx="8192700" cy="447041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900"/>
              </a:spcBef>
              <a:spcAft>
                <a:spcPts val="0"/>
              </a:spcAft>
              <a:buClr>
                <a:schemeClr val="dk1"/>
              </a:buClr>
              <a:buSzPts val="1100"/>
              <a:buFont typeface="Arial"/>
              <a:buNone/>
            </a:pPr>
            <a:r>
              <a:rPr lang="es-419" sz="1600" dirty="0">
                <a:solidFill>
                  <a:schemeClr val="dk1"/>
                </a:solidFill>
                <a:highlight>
                  <a:srgbClr val="FFFFFF"/>
                </a:highlight>
              </a:rPr>
              <a:t>El tablero Kanban seleccionado para el desarrollo de este proyecto fue Trello ya que es una herramienta de gestión de proyectos basada en la nube pensada para pequeños equipos de trabajo que recién están incursionando en la metodología ágil Kanban por su facilidad de uso, trabajo colaborativo e integraciones con terceros.</a:t>
            </a:r>
          </a:p>
          <a:p>
            <a:pPr marL="0" marR="0" lvl="0" indent="0" algn="just" rtl="0">
              <a:lnSpc>
                <a:spcPct val="150000"/>
              </a:lnSpc>
              <a:spcBef>
                <a:spcPts val="900"/>
              </a:spcBef>
              <a:spcAft>
                <a:spcPts val="0"/>
              </a:spcAft>
              <a:buClr>
                <a:schemeClr val="dk1"/>
              </a:buClr>
              <a:buSzPts val="1100"/>
              <a:buFont typeface="Arial"/>
              <a:buNone/>
            </a:pPr>
            <a:r>
              <a:rPr lang="es-419" sz="1600" dirty="0">
                <a:solidFill>
                  <a:schemeClr val="dk1"/>
                </a:solidFill>
                <a:highlight>
                  <a:srgbClr val="FFFFFF"/>
                </a:highlight>
              </a:rPr>
              <a:t>Se realizó un tablero Kanban con restricciones para la cantidad máxima de tareas disponibles con el siguiente flujo de trabajo: Backlog, </a:t>
            </a:r>
            <a:r>
              <a:rPr lang="es-419" sz="1600" dirty="0" err="1">
                <a:solidFill>
                  <a:schemeClr val="dk1"/>
                </a:solidFill>
                <a:highlight>
                  <a:srgbClr val="FFFFFF"/>
                </a:highlight>
              </a:rPr>
              <a:t>To</a:t>
            </a:r>
            <a:r>
              <a:rPr lang="es-419" sz="1600" dirty="0">
                <a:solidFill>
                  <a:schemeClr val="dk1"/>
                </a:solidFill>
                <a:highlight>
                  <a:srgbClr val="FFFFFF"/>
                </a:highlight>
              </a:rPr>
              <a:t> Do, </a:t>
            </a:r>
            <a:r>
              <a:rPr lang="es-419" sz="1600" dirty="0" err="1">
                <a:solidFill>
                  <a:schemeClr val="dk1"/>
                </a:solidFill>
                <a:highlight>
                  <a:srgbClr val="FFFFFF"/>
                </a:highlight>
              </a:rPr>
              <a:t>Doing</a:t>
            </a:r>
            <a:r>
              <a:rPr lang="es-419" sz="1600" dirty="0">
                <a:solidFill>
                  <a:schemeClr val="dk1"/>
                </a:solidFill>
                <a:highlight>
                  <a:srgbClr val="FFFFFF"/>
                </a:highlight>
              </a:rPr>
              <a:t>, </a:t>
            </a:r>
            <a:r>
              <a:rPr lang="es-419" sz="1600" dirty="0" err="1">
                <a:solidFill>
                  <a:schemeClr val="dk1"/>
                </a:solidFill>
                <a:highlight>
                  <a:srgbClr val="FFFFFF"/>
                </a:highlight>
              </a:rPr>
              <a:t>Testing</a:t>
            </a:r>
            <a:r>
              <a:rPr lang="es-419" sz="1600" dirty="0">
                <a:solidFill>
                  <a:schemeClr val="dk1"/>
                </a:solidFill>
                <a:highlight>
                  <a:srgbClr val="FFFFFF"/>
                </a:highlight>
              </a:rPr>
              <a:t> y Done.</a:t>
            </a:r>
          </a:p>
          <a:p>
            <a:pPr marL="0" marR="109728" lvl="0" indent="0" algn="just" rtl="0">
              <a:lnSpc>
                <a:spcPct val="150000"/>
              </a:lnSpc>
              <a:spcBef>
                <a:spcPts val="1200"/>
              </a:spcBef>
              <a:spcAft>
                <a:spcPts val="0"/>
              </a:spcAft>
              <a:buClr>
                <a:schemeClr val="dk1"/>
              </a:buClr>
              <a:buSzPts val="1100"/>
              <a:buFont typeface="Arial"/>
              <a:buNone/>
            </a:pPr>
            <a:endParaRPr sz="1600" b="1" dirty="0">
              <a:solidFill>
                <a:schemeClr val="dk1"/>
              </a:solidFill>
            </a:endParaRPr>
          </a:p>
          <a:p>
            <a:pPr marL="0" marR="0" lvl="0" indent="0" algn="just" rtl="0">
              <a:lnSpc>
                <a:spcPct val="150000"/>
              </a:lnSpc>
              <a:spcBef>
                <a:spcPts val="900"/>
              </a:spcBef>
              <a:spcAft>
                <a:spcPts val="0"/>
              </a:spcAft>
              <a:buClr>
                <a:srgbClr val="000000"/>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pic>
        <p:nvPicPr>
          <p:cNvPr id="7" name="image2.png">
            <a:extLst>
              <a:ext uri="{FF2B5EF4-FFF2-40B4-BE49-F238E27FC236}">
                <a16:creationId xmlns:a16="http://schemas.microsoft.com/office/drawing/2014/main" id="{E43C62BD-8012-43F3-8226-89559141C1A8}"/>
              </a:ext>
            </a:extLst>
          </p:cNvPr>
          <p:cNvPicPr/>
          <p:nvPr/>
        </p:nvPicPr>
        <p:blipFill>
          <a:blip r:embed="rId3"/>
          <a:srcRect/>
          <a:stretch>
            <a:fillRect/>
          </a:stretch>
        </p:blipFill>
        <p:spPr>
          <a:xfrm>
            <a:off x="1162596" y="3618495"/>
            <a:ext cx="5461044" cy="2448977"/>
          </a:xfrm>
          <a:prstGeom prst="rect">
            <a:avLst/>
          </a:prstGeom>
          <a:ln/>
        </p:spPr>
      </p:pic>
    </p:spTree>
    <p:extLst>
      <p:ext uri="{BB962C8B-B14F-4D97-AF65-F5344CB8AC3E}">
        <p14:creationId xmlns:p14="http://schemas.microsoft.com/office/powerpoint/2010/main" val="261778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658531"/>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CICLO DE DESARROLLO </a:t>
            </a:r>
            <a:r>
              <a:rPr lang="es-EC" sz="2600" b="1" i="0" u="none" strike="noStrike" cap="none" dirty="0">
                <a:solidFill>
                  <a:schemeClr val="accent4"/>
                </a:solidFill>
                <a:latin typeface="Arial"/>
                <a:ea typeface="Arial"/>
                <a:cs typeface="Arial"/>
                <a:sym typeface="Arial"/>
              </a:rPr>
              <a:t>KANBAN</a:t>
            </a:r>
            <a:endParaRPr sz="2600" b="1" i="0" u="none" strike="noStrike" cap="none" dirty="0">
              <a:solidFill>
                <a:schemeClr val="accent4"/>
              </a:solidFill>
              <a:latin typeface="Arial"/>
              <a:ea typeface="Arial"/>
              <a:cs typeface="Arial"/>
              <a:sym typeface="Arial"/>
            </a:endParaRPr>
          </a:p>
        </p:txBody>
      </p:sp>
      <p:sp>
        <p:nvSpPr>
          <p:cNvPr id="175" name="Google Shape;175;p12"/>
          <p:cNvSpPr/>
          <p:nvPr/>
        </p:nvSpPr>
        <p:spPr>
          <a:xfrm>
            <a:off x="475650" y="1267405"/>
            <a:ext cx="8192700" cy="361633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900"/>
              </a:spcBef>
              <a:spcAft>
                <a:spcPts val="0"/>
              </a:spcAft>
              <a:buClr>
                <a:schemeClr val="dk1"/>
              </a:buClr>
              <a:buSzPts val="1100"/>
              <a:buFont typeface="Arial" panose="020B0604020202020204" pitchFamily="34" charset="0"/>
              <a:buChar char="•"/>
            </a:pPr>
            <a:r>
              <a:rPr lang="es-419" sz="1600" b="1" dirty="0">
                <a:solidFill>
                  <a:schemeClr val="dk1"/>
                </a:solidFill>
                <a:highlight>
                  <a:srgbClr val="FFFFFF"/>
                </a:highlight>
              </a:rPr>
              <a:t>Backlog (pila de tareas): </a:t>
            </a:r>
            <a:r>
              <a:rPr lang="es-419" sz="1600" dirty="0">
                <a:solidFill>
                  <a:schemeClr val="dk1"/>
                </a:solidFill>
                <a:highlight>
                  <a:srgbClr val="FFFFFF"/>
                </a:highlight>
              </a:rPr>
              <a:t>se detallan todas las tareas que son parte del desarrollo, prácticamente es la cola de actividades con sus subtareas que se plantean desde un inicio y se siguen sumando acorde aparezcan nuevos requerimientos o cambios solicitados. Estas se dividen en 3 prioridades: baja, media y alta. </a:t>
            </a:r>
          </a:p>
          <a:p>
            <a:pPr marL="0" marR="109728" lvl="0" indent="0" algn="just" rtl="0">
              <a:lnSpc>
                <a:spcPct val="150000"/>
              </a:lnSpc>
              <a:spcBef>
                <a:spcPts val="1200"/>
              </a:spcBef>
              <a:spcAft>
                <a:spcPts val="0"/>
              </a:spcAft>
              <a:buClr>
                <a:schemeClr val="dk1"/>
              </a:buClr>
              <a:buSzPts val="1100"/>
              <a:buFont typeface="Arial"/>
              <a:buNone/>
            </a:pPr>
            <a:endParaRPr sz="1600" b="1" dirty="0">
              <a:solidFill>
                <a:schemeClr val="dk1"/>
              </a:solidFill>
            </a:endParaRPr>
          </a:p>
          <a:p>
            <a:pPr marL="0" marR="0" lvl="0" indent="0" algn="just" rtl="0">
              <a:lnSpc>
                <a:spcPct val="150000"/>
              </a:lnSpc>
              <a:spcBef>
                <a:spcPts val="900"/>
              </a:spcBef>
              <a:spcAft>
                <a:spcPts val="0"/>
              </a:spcAft>
              <a:buClr>
                <a:srgbClr val="000000"/>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pic>
        <p:nvPicPr>
          <p:cNvPr id="3" name="Imagen 2">
            <a:extLst>
              <a:ext uri="{FF2B5EF4-FFF2-40B4-BE49-F238E27FC236}">
                <a16:creationId xmlns:a16="http://schemas.microsoft.com/office/drawing/2014/main" id="{247A2F99-3B01-4E89-9014-3A7B231088FC}"/>
              </a:ext>
            </a:extLst>
          </p:cNvPr>
          <p:cNvPicPr>
            <a:picLocks noChangeAspect="1"/>
          </p:cNvPicPr>
          <p:nvPr/>
        </p:nvPicPr>
        <p:blipFill>
          <a:blip r:embed="rId3"/>
          <a:stretch>
            <a:fillRect/>
          </a:stretch>
        </p:blipFill>
        <p:spPr>
          <a:xfrm>
            <a:off x="3505880" y="2991394"/>
            <a:ext cx="2372406" cy="3208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76ad2484de_1_0"/>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89" name="Google Shape;89;g76ad2484de_1_0"/>
          <p:cNvSpPr/>
          <p:nvPr/>
        </p:nvSpPr>
        <p:spPr>
          <a:xfrm>
            <a:off x="0" y="711850"/>
            <a:ext cx="9144000" cy="5643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RESUMEN</a:t>
            </a:r>
            <a:endParaRPr sz="2600" b="1" i="0" u="none" strike="noStrike" cap="none" dirty="0">
              <a:solidFill>
                <a:schemeClr val="accent4"/>
              </a:solidFill>
              <a:latin typeface="Arial"/>
              <a:ea typeface="Arial"/>
              <a:cs typeface="Arial"/>
              <a:sym typeface="Arial"/>
            </a:endParaRPr>
          </a:p>
        </p:txBody>
      </p:sp>
      <p:sp>
        <p:nvSpPr>
          <p:cNvPr id="90" name="Google Shape;90;g76ad2484de_1_0"/>
          <p:cNvSpPr txBox="1"/>
          <p:nvPr/>
        </p:nvSpPr>
        <p:spPr>
          <a:xfrm>
            <a:off x="451425" y="1464850"/>
            <a:ext cx="8055900" cy="3300873"/>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s-419" sz="1500" dirty="0">
                <a:solidFill>
                  <a:schemeClr val="dk1"/>
                </a:solidFill>
                <a:highlight>
                  <a:srgbClr val="FFFFFF"/>
                </a:highlight>
              </a:rPr>
              <a:t>En el presente proyecto se detalla el desarrollo de una aplicación web enfocada a la gestión de citas médicas e historias clínicas de pacientes para la PYME Consultorio Médico “Medicina Integral”, que dada la actual emergencia sanitaria COVID-19 se ha visto forzada a cambiar algunos procesos de su modelo de negocios e incursionar en el uso de tecnologías de la información y comunicación, por lo que se llevó a cabo una entrevista como parte de la investigación aplicada para tener un acercamiento directo con el responsable junto con una metodología ágil llamada Kanban que prioriza actividades optimizando el tiempo de desarrollo.</a:t>
            </a:r>
          </a:p>
          <a:p>
            <a:pPr marL="0" lvl="0" indent="457200" algn="l" rtl="0">
              <a:lnSpc>
                <a:spcPct val="150000"/>
              </a:lnSpc>
              <a:spcBef>
                <a:spcPts val="0"/>
              </a:spcBef>
              <a:spcAft>
                <a:spcPts val="0"/>
              </a:spcAft>
              <a:buNone/>
            </a:pPr>
            <a:r>
              <a:rPr lang="es-EC" sz="1500" dirty="0">
                <a:solidFill>
                  <a:schemeClr val="dk1"/>
                </a:solidFill>
                <a:highlight>
                  <a:srgbClr val="FFFFFF"/>
                </a:highlight>
              </a:rPr>
              <a:t> </a:t>
            </a:r>
            <a:endParaRPr sz="1500" dirty="0">
              <a:solidFill>
                <a:schemeClr val="dk1"/>
              </a:solidFill>
              <a:highlight>
                <a:srgbClr val="FFFFFF"/>
              </a:highlight>
            </a:endParaRPr>
          </a:p>
        </p:txBody>
      </p:sp>
      <p:pic>
        <p:nvPicPr>
          <p:cNvPr id="6" name="Google Shape;111;gee685ef8a0_1_8">
            <a:extLst>
              <a:ext uri="{FF2B5EF4-FFF2-40B4-BE49-F238E27FC236}">
                <a16:creationId xmlns:a16="http://schemas.microsoft.com/office/drawing/2014/main" id="{B77C5394-E9BB-422F-BF9A-6318908056BA}"/>
              </a:ext>
            </a:extLst>
          </p:cNvPr>
          <p:cNvPicPr preferRelativeResize="0"/>
          <p:nvPr/>
        </p:nvPicPr>
        <p:blipFill>
          <a:blip r:embed="rId3">
            <a:alphaModFix/>
          </a:blip>
          <a:stretch>
            <a:fillRect/>
          </a:stretch>
        </p:blipFill>
        <p:spPr>
          <a:xfrm>
            <a:off x="5250484" y="4657650"/>
            <a:ext cx="1170951" cy="1488500"/>
          </a:xfrm>
          <a:prstGeom prst="rect">
            <a:avLst/>
          </a:prstGeom>
          <a:noFill/>
          <a:ln>
            <a:noFill/>
          </a:ln>
        </p:spPr>
      </p:pic>
    </p:spTree>
    <p:extLst>
      <p:ext uri="{BB962C8B-B14F-4D97-AF65-F5344CB8AC3E}">
        <p14:creationId xmlns:p14="http://schemas.microsoft.com/office/powerpoint/2010/main" val="2523875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CICLO DE DESARROLLO </a:t>
            </a:r>
            <a:r>
              <a:rPr lang="es-419" sz="2600" b="1" i="0" u="none" strike="noStrike" cap="none" dirty="0">
                <a:solidFill>
                  <a:schemeClr val="accent4"/>
                </a:solidFill>
                <a:latin typeface="Arial"/>
                <a:ea typeface="Arial"/>
                <a:cs typeface="Arial"/>
                <a:sym typeface="Arial"/>
              </a:rPr>
              <a:t>KANBAN</a:t>
            </a:r>
          </a:p>
        </p:txBody>
      </p:sp>
      <p:sp>
        <p:nvSpPr>
          <p:cNvPr id="175" name="Google Shape;175;p12"/>
          <p:cNvSpPr/>
          <p:nvPr/>
        </p:nvSpPr>
        <p:spPr>
          <a:xfrm>
            <a:off x="494160" y="1267405"/>
            <a:ext cx="8192700" cy="309311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900"/>
              </a:spcBef>
              <a:spcAft>
                <a:spcPts val="0"/>
              </a:spcAft>
              <a:buClr>
                <a:schemeClr val="dk1"/>
              </a:buClr>
              <a:buSzPts val="1100"/>
              <a:buFont typeface="Arial" panose="020B0604020202020204" pitchFamily="34" charset="0"/>
              <a:buChar char="•"/>
            </a:pPr>
            <a:r>
              <a:rPr lang="es-419" sz="1600" b="1" dirty="0" err="1">
                <a:solidFill>
                  <a:schemeClr val="dk1"/>
                </a:solidFill>
                <a:highlight>
                  <a:srgbClr val="FFFFFF"/>
                </a:highlight>
              </a:rPr>
              <a:t>To</a:t>
            </a:r>
            <a:r>
              <a:rPr lang="es-419" sz="1600" b="1" dirty="0">
                <a:solidFill>
                  <a:schemeClr val="dk1"/>
                </a:solidFill>
                <a:highlight>
                  <a:srgbClr val="FFFFFF"/>
                </a:highlight>
              </a:rPr>
              <a:t> Do (Por Hacer): </a:t>
            </a:r>
            <a:r>
              <a:rPr lang="es-419" sz="1600" dirty="0">
                <a:solidFill>
                  <a:schemeClr val="dk1"/>
                </a:solidFill>
                <a:highlight>
                  <a:srgbClr val="FFFFFF"/>
                </a:highlight>
              </a:rPr>
              <a:t>aquí se encuentran las tareas que están a la espera de que se les asigne un responsable de equipo para iniciar con su desarrollo, pero este tendrá que terminar con las tareas que tiene actualmente. La restricción implementada fue de un máximo de 4 tareas.</a:t>
            </a:r>
            <a:endParaRPr sz="1600" b="1" dirty="0">
              <a:solidFill>
                <a:schemeClr val="dk1"/>
              </a:solidFill>
            </a:endParaRPr>
          </a:p>
          <a:p>
            <a:pPr marL="0" marR="0" lvl="0" indent="0" algn="just" rtl="0">
              <a:lnSpc>
                <a:spcPct val="150000"/>
              </a:lnSpc>
              <a:spcBef>
                <a:spcPts val="900"/>
              </a:spcBef>
              <a:spcAft>
                <a:spcPts val="0"/>
              </a:spcAft>
              <a:buClr>
                <a:srgbClr val="000000"/>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pic>
        <p:nvPicPr>
          <p:cNvPr id="3" name="Imagen 2">
            <a:extLst>
              <a:ext uri="{FF2B5EF4-FFF2-40B4-BE49-F238E27FC236}">
                <a16:creationId xmlns:a16="http://schemas.microsoft.com/office/drawing/2014/main" id="{1DEFA8FF-DD96-4A76-B19D-FFDDB6D21734}"/>
              </a:ext>
            </a:extLst>
          </p:cNvPr>
          <p:cNvPicPr>
            <a:picLocks noChangeAspect="1"/>
          </p:cNvPicPr>
          <p:nvPr/>
        </p:nvPicPr>
        <p:blipFill>
          <a:blip r:embed="rId3"/>
          <a:stretch>
            <a:fillRect/>
          </a:stretch>
        </p:blipFill>
        <p:spPr>
          <a:xfrm>
            <a:off x="3365659" y="2905013"/>
            <a:ext cx="2604068" cy="3233203"/>
          </a:xfrm>
          <a:prstGeom prst="rect">
            <a:avLst/>
          </a:prstGeom>
        </p:spPr>
      </p:pic>
    </p:spTree>
    <p:extLst>
      <p:ext uri="{BB962C8B-B14F-4D97-AF65-F5344CB8AC3E}">
        <p14:creationId xmlns:p14="http://schemas.microsoft.com/office/powerpoint/2010/main" val="121938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CICLO DE DESARROLLO </a:t>
            </a:r>
            <a:r>
              <a:rPr lang="es-419" sz="2600" b="1" i="0" u="none" strike="noStrike" cap="none" dirty="0">
                <a:solidFill>
                  <a:schemeClr val="accent4"/>
                </a:solidFill>
                <a:latin typeface="Arial"/>
                <a:ea typeface="Arial"/>
                <a:cs typeface="Arial"/>
                <a:sym typeface="Arial"/>
              </a:rPr>
              <a:t>KANBAN</a:t>
            </a:r>
          </a:p>
        </p:txBody>
      </p:sp>
      <p:sp>
        <p:nvSpPr>
          <p:cNvPr id="175" name="Google Shape;175;p12"/>
          <p:cNvSpPr/>
          <p:nvPr/>
        </p:nvSpPr>
        <p:spPr>
          <a:xfrm>
            <a:off x="494160" y="1267405"/>
            <a:ext cx="8192700" cy="260836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900"/>
              </a:spcBef>
              <a:spcAft>
                <a:spcPts val="0"/>
              </a:spcAft>
              <a:buClr>
                <a:schemeClr val="dk1"/>
              </a:buClr>
              <a:buSzPts val="1100"/>
              <a:buFont typeface="Arial" panose="020B0604020202020204" pitchFamily="34" charset="0"/>
              <a:buChar char="•"/>
            </a:pPr>
            <a:r>
              <a:rPr lang="es-419" sz="1600" b="1" dirty="0" err="1">
                <a:solidFill>
                  <a:schemeClr val="dk1"/>
                </a:solidFill>
                <a:highlight>
                  <a:srgbClr val="FFFFFF"/>
                </a:highlight>
              </a:rPr>
              <a:t>Doing</a:t>
            </a:r>
            <a:r>
              <a:rPr lang="es-419" sz="1600" b="1" dirty="0">
                <a:solidFill>
                  <a:schemeClr val="dk1"/>
                </a:solidFill>
                <a:highlight>
                  <a:srgbClr val="FFFFFF"/>
                </a:highlight>
              </a:rPr>
              <a:t> (Haciendo): </a:t>
            </a:r>
            <a:r>
              <a:rPr lang="es-419" sz="1600" dirty="0">
                <a:solidFill>
                  <a:schemeClr val="dk1"/>
                </a:solidFill>
                <a:highlight>
                  <a:srgbClr val="FFFFFF"/>
                </a:highlight>
              </a:rPr>
              <a:t>aquí se encuentran las subtareas o tareas que actualmente se están desarrollando dependiendo de la de la información proporcionada por tarjeta, con una marca de tiempo de inicio asociada que permite realizar seguimientos en tiempo real. La restricción aplicada es de máximo 4 tareas.</a:t>
            </a:r>
            <a:endParaRPr sz="1600" b="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pic>
        <p:nvPicPr>
          <p:cNvPr id="3" name="Imagen 2">
            <a:extLst>
              <a:ext uri="{FF2B5EF4-FFF2-40B4-BE49-F238E27FC236}">
                <a16:creationId xmlns:a16="http://schemas.microsoft.com/office/drawing/2014/main" id="{CC780118-AE9D-4F59-93B6-394DF363D763}"/>
              </a:ext>
            </a:extLst>
          </p:cNvPr>
          <p:cNvPicPr>
            <a:picLocks noChangeAspect="1"/>
          </p:cNvPicPr>
          <p:nvPr/>
        </p:nvPicPr>
        <p:blipFill>
          <a:blip r:embed="rId3"/>
          <a:stretch>
            <a:fillRect/>
          </a:stretch>
        </p:blipFill>
        <p:spPr>
          <a:xfrm>
            <a:off x="4088676" y="2932330"/>
            <a:ext cx="2181496" cy="3186153"/>
          </a:xfrm>
          <a:prstGeom prst="rect">
            <a:avLst/>
          </a:prstGeom>
        </p:spPr>
      </p:pic>
    </p:spTree>
    <p:extLst>
      <p:ext uri="{BB962C8B-B14F-4D97-AF65-F5344CB8AC3E}">
        <p14:creationId xmlns:p14="http://schemas.microsoft.com/office/powerpoint/2010/main" val="87146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CICLO DE DESARROLLO </a:t>
            </a:r>
            <a:r>
              <a:rPr lang="es-419" sz="2600" b="1" i="0" u="none" strike="noStrike" cap="none" dirty="0">
                <a:solidFill>
                  <a:schemeClr val="accent4"/>
                </a:solidFill>
                <a:latin typeface="Arial"/>
                <a:ea typeface="Arial"/>
                <a:cs typeface="Arial"/>
                <a:sym typeface="Arial"/>
              </a:rPr>
              <a:t>KANBAN</a:t>
            </a:r>
          </a:p>
        </p:txBody>
      </p:sp>
      <p:sp>
        <p:nvSpPr>
          <p:cNvPr id="175" name="Google Shape;175;p12"/>
          <p:cNvSpPr/>
          <p:nvPr/>
        </p:nvSpPr>
        <p:spPr>
          <a:xfrm>
            <a:off x="494160" y="1267405"/>
            <a:ext cx="8192700" cy="297769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900"/>
              </a:spcBef>
              <a:spcAft>
                <a:spcPts val="0"/>
              </a:spcAft>
              <a:buClr>
                <a:schemeClr val="dk1"/>
              </a:buClr>
              <a:buSzPts val="1100"/>
              <a:buFont typeface="Arial" panose="020B0604020202020204" pitchFamily="34" charset="0"/>
              <a:buChar char="•"/>
            </a:pPr>
            <a:r>
              <a:rPr lang="es-419" sz="1600" b="1" dirty="0" err="1">
                <a:solidFill>
                  <a:schemeClr val="dk1"/>
                </a:solidFill>
                <a:highlight>
                  <a:srgbClr val="FFFFFF"/>
                </a:highlight>
              </a:rPr>
              <a:t>Testing</a:t>
            </a:r>
            <a:r>
              <a:rPr lang="es-419" sz="1600" b="1" dirty="0">
                <a:solidFill>
                  <a:schemeClr val="dk1"/>
                </a:solidFill>
                <a:highlight>
                  <a:srgbClr val="FFFFFF"/>
                </a:highlight>
              </a:rPr>
              <a:t> (Pruebas): </a:t>
            </a:r>
            <a:r>
              <a:rPr lang="es-419" sz="1600" dirty="0">
                <a:solidFill>
                  <a:schemeClr val="dk1"/>
                </a:solidFill>
                <a:highlight>
                  <a:srgbClr val="FFFFFF"/>
                </a:highlight>
              </a:rPr>
              <a:t>aquí se realizan unas pruebas rápidas manuales de integración con los otros módulos terminados, las tarea cuentan con una marca de tiempo finalizada que ayudan al control del factor tiempo para la toma de decisiones . Si la tarea no pasa las pruebas vuelve al ciclo anterior para su reajuste y la restricción aplicada es de máximo 5 tareas.</a:t>
            </a:r>
            <a:endParaRPr sz="160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pic>
        <p:nvPicPr>
          <p:cNvPr id="4" name="Imagen 3">
            <a:extLst>
              <a:ext uri="{FF2B5EF4-FFF2-40B4-BE49-F238E27FC236}">
                <a16:creationId xmlns:a16="http://schemas.microsoft.com/office/drawing/2014/main" id="{F713D76C-EDC2-4F14-8D9D-9B4041D2098C}"/>
              </a:ext>
            </a:extLst>
          </p:cNvPr>
          <p:cNvPicPr>
            <a:picLocks noChangeAspect="1"/>
          </p:cNvPicPr>
          <p:nvPr/>
        </p:nvPicPr>
        <p:blipFill>
          <a:blip r:embed="rId3"/>
          <a:stretch>
            <a:fillRect/>
          </a:stretch>
        </p:blipFill>
        <p:spPr>
          <a:xfrm>
            <a:off x="4256363" y="2959984"/>
            <a:ext cx="2275066" cy="3161876"/>
          </a:xfrm>
          <a:prstGeom prst="rect">
            <a:avLst/>
          </a:prstGeom>
        </p:spPr>
      </p:pic>
    </p:spTree>
    <p:extLst>
      <p:ext uri="{BB962C8B-B14F-4D97-AF65-F5344CB8AC3E}">
        <p14:creationId xmlns:p14="http://schemas.microsoft.com/office/powerpoint/2010/main" val="447026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CICLO DE DESARROLLO </a:t>
            </a:r>
            <a:r>
              <a:rPr lang="es-419" sz="2600" b="1" i="0" u="none" strike="noStrike" cap="none" dirty="0">
                <a:solidFill>
                  <a:schemeClr val="accent4"/>
                </a:solidFill>
                <a:latin typeface="Arial"/>
                <a:ea typeface="Arial"/>
                <a:cs typeface="Arial"/>
                <a:sym typeface="Arial"/>
              </a:rPr>
              <a:t>KANBAN</a:t>
            </a:r>
          </a:p>
        </p:txBody>
      </p:sp>
      <p:sp>
        <p:nvSpPr>
          <p:cNvPr id="175" name="Google Shape;175;p12"/>
          <p:cNvSpPr/>
          <p:nvPr/>
        </p:nvSpPr>
        <p:spPr>
          <a:xfrm>
            <a:off x="494160" y="1267405"/>
            <a:ext cx="8192700" cy="223903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900"/>
              </a:spcBef>
              <a:spcAft>
                <a:spcPts val="0"/>
              </a:spcAft>
              <a:buClr>
                <a:schemeClr val="dk1"/>
              </a:buClr>
              <a:buSzPts val="1100"/>
              <a:buFont typeface="Arial" panose="020B0604020202020204" pitchFamily="34" charset="0"/>
              <a:buChar char="•"/>
            </a:pPr>
            <a:r>
              <a:rPr lang="es-419" sz="1600" b="1" dirty="0">
                <a:solidFill>
                  <a:schemeClr val="dk1"/>
                </a:solidFill>
                <a:highlight>
                  <a:srgbClr val="FFFFFF"/>
                </a:highlight>
              </a:rPr>
              <a:t>Done (Finalizado): </a:t>
            </a:r>
            <a:r>
              <a:rPr lang="es-419" sz="1600" dirty="0">
                <a:solidFill>
                  <a:schemeClr val="dk1"/>
                </a:solidFill>
                <a:highlight>
                  <a:srgbClr val="FFFFFF"/>
                </a:highlight>
              </a:rPr>
              <a:t>ultimo ciclo donde se encuentran las actividades que anteriormente fueron terminadas y pasaron las pruebas realizadas, estas tareas cumplen con todas funcionalidades previstas </a:t>
            </a:r>
            <a:r>
              <a:rPr lang="es-ES" sz="1600" dirty="0">
                <a:solidFill>
                  <a:schemeClr val="dk1"/>
                </a:solidFill>
                <a:highlight>
                  <a:srgbClr val="FFFFFF"/>
                </a:highlight>
              </a:rPr>
              <a:t>en los requerimientos.</a:t>
            </a:r>
            <a:endParaRPr sz="160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pic>
        <p:nvPicPr>
          <p:cNvPr id="3" name="Imagen 2">
            <a:extLst>
              <a:ext uri="{FF2B5EF4-FFF2-40B4-BE49-F238E27FC236}">
                <a16:creationId xmlns:a16="http://schemas.microsoft.com/office/drawing/2014/main" id="{4E48A3FC-6E20-4A9A-95F8-EDE00EE1D06A}"/>
              </a:ext>
            </a:extLst>
          </p:cNvPr>
          <p:cNvPicPr>
            <a:picLocks noChangeAspect="1"/>
          </p:cNvPicPr>
          <p:nvPr/>
        </p:nvPicPr>
        <p:blipFill>
          <a:blip r:embed="rId3"/>
          <a:stretch>
            <a:fillRect/>
          </a:stretch>
        </p:blipFill>
        <p:spPr>
          <a:xfrm>
            <a:off x="3868102" y="2690994"/>
            <a:ext cx="2180001" cy="3406673"/>
          </a:xfrm>
          <a:prstGeom prst="rect">
            <a:avLst/>
          </a:prstGeom>
        </p:spPr>
      </p:pic>
    </p:spTree>
    <p:extLst>
      <p:ext uri="{BB962C8B-B14F-4D97-AF65-F5344CB8AC3E}">
        <p14:creationId xmlns:p14="http://schemas.microsoft.com/office/powerpoint/2010/main" val="2070899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369291"/>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1800" dirty="0">
                <a:effectLst/>
                <a:latin typeface="Arial" panose="020B0604020202020204" pitchFamily="34" charset="0"/>
                <a:ea typeface="Arial" panose="020B0604020202020204" pitchFamily="34" charset="0"/>
              </a:rPr>
              <a:t>TÉCNICAS DE RECOLECCIÓN DE DATOS</a:t>
            </a:r>
            <a:endParaRPr lang="es-419" sz="2600" b="1" i="0" u="none" strike="noStrike" cap="none" dirty="0">
              <a:solidFill>
                <a:schemeClr val="accent4"/>
              </a:solidFill>
              <a:latin typeface="Arial"/>
              <a:ea typeface="Arial"/>
              <a:cs typeface="Arial"/>
              <a:sym typeface="Arial"/>
            </a:endParaRPr>
          </a:p>
        </p:txBody>
      </p:sp>
      <p:sp>
        <p:nvSpPr>
          <p:cNvPr id="175" name="Google Shape;175;p12"/>
          <p:cNvSpPr/>
          <p:nvPr/>
        </p:nvSpPr>
        <p:spPr>
          <a:xfrm>
            <a:off x="494160" y="1267405"/>
            <a:ext cx="8192700" cy="21697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900"/>
              </a:spcBef>
              <a:spcAft>
                <a:spcPts val="0"/>
              </a:spcAft>
              <a:buClr>
                <a:schemeClr val="dk1"/>
              </a:buClr>
              <a:buSzPts val="1100"/>
            </a:pPr>
            <a:r>
              <a:rPr lang="es-419" sz="1600" b="1" i="0" u="none" strike="noStrike" cap="none" dirty="0">
                <a:solidFill>
                  <a:srgbClr val="000000"/>
                </a:solidFill>
                <a:latin typeface="Arial"/>
                <a:ea typeface="Arial"/>
                <a:cs typeface="Arial"/>
                <a:sym typeface="Arial"/>
              </a:rPr>
              <a:t>Entrevista</a:t>
            </a:r>
          </a:p>
          <a:p>
            <a:pPr marR="0" lvl="0" algn="just" rtl="0">
              <a:lnSpc>
                <a:spcPct val="150000"/>
              </a:lnSpc>
              <a:spcBef>
                <a:spcPts val="900"/>
              </a:spcBef>
              <a:spcAft>
                <a:spcPts val="0"/>
              </a:spcAft>
              <a:buClr>
                <a:schemeClr val="dk1"/>
              </a:buClr>
              <a:buSzPts val="1100"/>
            </a:pPr>
            <a:r>
              <a:rPr lang="es-419" sz="1600" b="0" i="0" u="none" strike="noStrike" cap="none" dirty="0">
                <a:solidFill>
                  <a:srgbClr val="000000"/>
                </a:solidFill>
                <a:latin typeface="Arial"/>
                <a:ea typeface="Arial"/>
                <a:cs typeface="Arial"/>
                <a:sym typeface="Arial"/>
              </a:rPr>
              <a:t>Es utilizada para generar contacto directo con los beneficiarios, realizando entrevista al personal médico del Consultorio Médico Medicina Integral con la finalidad de comprender la situación actual del proceso de gestión de citas médicas y el registro de historias clínicas, además realizar el levantamiento de los requerimientos. </a:t>
            </a:r>
            <a:endParaRPr lang="es-ES" sz="1600" b="0" i="0" u="none" strike="noStrike" cap="none" dirty="0">
              <a:solidFill>
                <a:srgbClr val="000000"/>
              </a:solidFill>
              <a:latin typeface="Arial"/>
              <a:ea typeface="Arial"/>
              <a:cs typeface="Arial"/>
              <a:sym typeface="Arial"/>
            </a:endParaRPr>
          </a:p>
        </p:txBody>
      </p:sp>
      <p:pic>
        <p:nvPicPr>
          <p:cNvPr id="12290" name="Picture 2" descr="Qué hacer antes, durante y después de una entrevista de trabajo? - Revista  Estrategia &amp;amp; Negocios">
            <a:extLst>
              <a:ext uri="{FF2B5EF4-FFF2-40B4-BE49-F238E27FC236}">
                <a16:creationId xmlns:a16="http://schemas.microsoft.com/office/drawing/2014/main" id="{045F1614-4244-4FFE-9D20-344384CDA9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71" t="7325" r="7885" b="2089"/>
          <a:stretch/>
        </p:blipFill>
        <p:spPr bwMode="auto">
          <a:xfrm>
            <a:off x="2690949" y="3573260"/>
            <a:ext cx="3357154" cy="250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sp>
        <p:nvSpPr>
          <p:cNvPr id="175" name="Google Shape;175;p12"/>
          <p:cNvSpPr/>
          <p:nvPr/>
        </p:nvSpPr>
        <p:spPr>
          <a:xfrm>
            <a:off x="494160" y="1267405"/>
            <a:ext cx="8192700" cy="150037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900"/>
              </a:spcBef>
              <a:spcAft>
                <a:spcPts val="0"/>
              </a:spcAft>
              <a:buClr>
                <a:schemeClr val="dk1"/>
              </a:buClr>
              <a:buSzPts val="1100"/>
            </a:pPr>
            <a:r>
              <a:rPr lang="es-ES" sz="1600" dirty="0">
                <a:solidFill>
                  <a:schemeClr val="dk1"/>
                </a:solidFill>
                <a:highlight>
                  <a:srgbClr val="FFFFFF"/>
                </a:highlight>
              </a:rPr>
              <a:t>.</a:t>
            </a:r>
            <a:endParaRPr sz="1600"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sp>
        <p:nvSpPr>
          <p:cNvPr id="7" name="Google Shape;138;gee685ef8a0_1_24">
            <a:extLst>
              <a:ext uri="{FF2B5EF4-FFF2-40B4-BE49-F238E27FC236}">
                <a16:creationId xmlns:a16="http://schemas.microsoft.com/office/drawing/2014/main" id="{34E3E7C6-8C9A-4BDE-85F4-C3D23D41D0C3}"/>
              </a:ext>
            </a:extLst>
          </p:cNvPr>
          <p:cNvSpPr/>
          <p:nvPr/>
        </p:nvSpPr>
        <p:spPr>
          <a:xfrm>
            <a:off x="37020" y="969251"/>
            <a:ext cx="3688080" cy="28623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endParaRPr lang="es-EC" sz="1600" b="1" dirty="0">
              <a:solidFill>
                <a:schemeClr val="dk1"/>
              </a:solidFill>
              <a:highlight>
                <a:srgbClr val="FFFFFF"/>
              </a:highlight>
            </a:endParaRPr>
          </a:p>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Requerimientos Funcionales </a:t>
            </a:r>
            <a:endParaRPr lang="es-EC" sz="1600" b="0" i="0" u="none" strike="noStrike" cap="none" dirty="0">
              <a:solidFill>
                <a:srgbClr val="000000"/>
              </a:solidFill>
              <a:latin typeface="Arial"/>
              <a:ea typeface="Arial"/>
              <a:cs typeface="Arial"/>
              <a:sym typeface="Arial"/>
            </a:endParaRPr>
          </a:p>
        </p:txBody>
      </p:sp>
      <p:graphicFrame>
        <p:nvGraphicFramePr>
          <p:cNvPr id="2" name="Tabla 1">
            <a:extLst>
              <a:ext uri="{FF2B5EF4-FFF2-40B4-BE49-F238E27FC236}">
                <a16:creationId xmlns:a16="http://schemas.microsoft.com/office/drawing/2014/main" id="{01A4F51B-6C17-4D82-A378-D77342A06D1E}"/>
              </a:ext>
            </a:extLst>
          </p:cNvPr>
          <p:cNvGraphicFramePr>
            <a:graphicFrameLocks noGrp="1"/>
          </p:cNvGraphicFramePr>
          <p:nvPr>
            <p:extLst>
              <p:ext uri="{D42A27DB-BD31-4B8C-83A1-F6EECF244321}">
                <p14:modId xmlns:p14="http://schemas.microsoft.com/office/powerpoint/2010/main" val="1336220479"/>
              </p:ext>
            </p:extLst>
          </p:nvPr>
        </p:nvGraphicFramePr>
        <p:xfrm>
          <a:off x="457140" y="2230230"/>
          <a:ext cx="8192700" cy="3202642"/>
        </p:xfrm>
        <a:graphic>
          <a:graphicData uri="http://schemas.openxmlformats.org/drawingml/2006/table">
            <a:tbl>
              <a:tblPr firstRow="1" bandRow="1">
                <a:tableStyleId>{E680C70B-5D18-457F-A4BE-7B9B9551B126}</a:tableStyleId>
              </a:tblPr>
              <a:tblGrid>
                <a:gridCol w="2473250">
                  <a:extLst>
                    <a:ext uri="{9D8B030D-6E8A-4147-A177-3AD203B41FA5}">
                      <a16:colId xmlns:a16="http://schemas.microsoft.com/office/drawing/2014/main" val="1247940719"/>
                    </a:ext>
                  </a:extLst>
                </a:gridCol>
                <a:gridCol w="5719450">
                  <a:extLst>
                    <a:ext uri="{9D8B030D-6E8A-4147-A177-3AD203B41FA5}">
                      <a16:colId xmlns:a16="http://schemas.microsoft.com/office/drawing/2014/main" val="2303854258"/>
                    </a:ext>
                  </a:extLst>
                </a:gridCol>
              </a:tblGrid>
              <a:tr h="228812">
                <a:tc>
                  <a:txBody>
                    <a:bodyPr/>
                    <a:lstStyle/>
                    <a:p>
                      <a:pPr>
                        <a:lnSpc>
                          <a:spcPct val="115000"/>
                        </a:lnSpc>
                        <a:spcAft>
                          <a:spcPts val="1200"/>
                        </a:spcAft>
                      </a:pPr>
                      <a:r>
                        <a:rPr lang="es-ES" sz="1500" dirty="0">
                          <a:effectLst/>
                        </a:rPr>
                        <a:t>Requisito</a:t>
                      </a:r>
                      <a:endParaRPr lang="es-419" sz="1500" dirty="0">
                        <a:effectLst/>
                        <a:latin typeface="Arial" panose="020B0604020202020204" pitchFamily="34" charset="0"/>
                        <a:ea typeface="Arial" panose="020B0604020202020204" pitchFamily="34" charset="0"/>
                      </a:endParaRPr>
                    </a:p>
                  </a:txBody>
                  <a:tcPr marL="38237" marR="38237" marT="0" marB="0" anchor="ctr"/>
                </a:tc>
                <a:tc>
                  <a:txBody>
                    <a:bodyPr/>
                    <a:lstStyle/>
                    <a:p>
                      <a:pPr>
                        <a:lnSpc>
                          <a:spcPct val="115000"/>
                        </a:lnSpc>
                        <a:spcAft>
                          <a:spcPts val="1200"/>
                        </a:spcAft>
                      </a:pPr>
                      <a:r>
                        <a:rPr lang="es-ES" sz="1500">
                          <a:effectLst/>
                        </a:rPr>
                        <a:t>Descripción </a:t>
                      </a:r>
                      <a:endParaRPr lang="es-419" sz="1500">
                        <a:effectLst/>
                        <a:latin typeface="Arial" panose="020B0604020202020204" pitchFamily="34" charset="0"/>
                        <a:ea typeface="Arial" panose="020B0604020202020204" pitchFamily="34" charset="0"/>
                      </a:endParaRPr>
                    </a:p>
                  </a:txBody>
                  <a:tcPr marL="38237" marR="38237" marT="0" marB="0" anchor="ctr"/>
                </a:tc>
                <a:extLst>
                  <a:ext uri="{0D108BD9-81ED-4DB2-BD59-A6C34878D82A}">
                    <a16:rowId xmlns:a16="http://schemas.microsoft.com/office/drawing/2014/main" val="1789634"/>
                  </a:ext>
                </a:extLst>
              </a:tr>
              <a:tr h="663150">
                <a:tc>
                  <a:txBody>
                    <a:bodyPr/>
                    <a:lstStyle/>
                    <a:p>
                      <a:pPr>
                        <a:lnSpc>
                          <a:spcPct val="115000"/>
                        </a:lnSpc>
                        <a:spcAft>
                          <a:spcPts val="1200"/>
                        </a:spcAft>
                      </a:pPr>
                      <a:r>
                        <a:rPr lang="es-ES" sz="1500">
                          <a:effectLst/>
                        </a:rPr>
                        <a:t> </a:t>
                      </a:r>
                      <a:endParaRPr lang="es-419" sz="1500">
                        <a:effectLst/>
                      </a:endParaRPr>
                    </a:p>
                    <a:p>
                      <a:pPr>
                        <a:lnSpc>
                          <a:spcPct val="115000"/>
                        </a:lnSpc>
                        <a:spcAft>
                          <a:spcPts val="1200"/>
                        </a:spcAft>
                      </a:pPr>
                      <a:r>
                        <a:rPr lang="es-ES" sz="1500">
                          <a:effectLst/>
                        </a:rPr>
                        <a:t>Autentificación de Usuario</a:t>
                      </a:r>
                      <a:endParaRPr lang="es-419" sz="1500">
                        <a:effectLst/>
                        <a:latin typeface="Arial" panose="020B0604020202020204" pitchFamily="34" charset="0"/>
                        <a:ea typeface="Arial" panose="020B0604020202020204" pitchFamily="34" charset="0"/>
                      </a:endParaRPr>
                    </a:p>
                  </a:txBody>
                  <a:tcPr marL="38237" marR="38237" marT="0" marB="0" anchor="ctr"/>
                </a:tc>
                <a:tc>
                  <a:txBody>
                    <a:bodyPr/>
                    <a:lstStyle/>
                    <a:p>
                      <a:pPr>
                        <a:lnSpc>
                          <a:spcPct val="115000"/>
                        </a:lnSpc>
                        <a:spcAft>
                          <a:spcPts val="1200"/>
                        </a:spcAft>
                      </a:pPr>
                      <a:r>
                        <a:rPr lang="es-ES" sz="1500" dirty="0">
                          <a:effectLst/>
                        </a:rPr>
                        <a:t>La aplicación web deberá permitir tener acceso a la aplicación dependiendo del rol asignado. </a:t>
                      </a:r>
                      <a:endParaRPr lang="es-419" sz="1500" dirty="0">
                        <a:effectLst/>
                        <a:latin typeface="Arial" panose="020B0604020202020204" pitchFamily="34" charset="0"/>
                        <a:ea typeface="Arial" panose="020B0604020202020204" pitchFamily="34" charset="0"/>
                      </a:endParaRPr>
                    </a:p>
                  </a:txBody>
                  <a:tcPr marL="38237" marR="38237" marT="0" marB="0" anchor="ctr"/>
                </a:tc>
                <a:extLst>
                  <a:ext uri="{0D108BD9-81ED-4DB2-BD59-A6C34878D82A}">
                    <a16:rowId xmlns:a16="http://schemas.microsoft.com/office/drawing/2014/main" val="168600120"/>
                  </a:ext>
                </a:extLst>
              </a:tr>
              <a:tr h="754319">
                <a:tc>
                  <a:txBody>
                    <a:bodyPr/>
                    <a:lstStyle/>
                    <a:p>
                      <a:pPr>
                        <a:lnSpc>
                          <a:spcPct val="115000"/>
                        </a:lnSpc>
                        <a:spcAft>
                          <a:spcPts val="1200"/>
                        </a:spcAft>
                      </a:pPr>
                      <a:r>
                        <a:rPr lang="es-ES" sz="1500">
                          <a:effectLst/>
                        </a:rPr>
                        <a:t>Gestionar Paciente </a:t>
                      </a:r>
                      <a:endParaRPr lang="es-419" sz="1500">
                        <a:effectLst/>
                        <a:latin typeface="Arial" panose="020B0604020202020204" pitchFamily="34" charset="0"/>
                        <a:ea typeface="Arial" panose="020B0604020202020204" pitchFamily="34" charset="0"/>
                      </a:endParaRPr>
                    </a:p>
                  </a:txBody>
                  <a:tcPr marL="38237" marR="38237" marT="0" marB="0" anchor="ctr"/>
                </a:tc>
                <a:tc>
                  <a:txBody>
                    <a:bodyPr/>
                    <a:lstStyle/>
                    <a:p>
                      <a:pPr>
                        <a:lnSpc>
                          <a:spcPct val="115000"/>
                        </a:lnSpc>
                        <a:spcAft>
                          <a:spcPts val="1200"/>
                        </a:spcAft>
                      </a:pPr>
                      <a:r>
                        <a:rPr lang="es-ES" sz="1500" dirty="0">
                          <a:effectLst/>
                        </a:rPr>
                        <a:t>La aplicación web debe permitir registrar información de la paciente relacionada como registrar citas, fichas, historiales clínicos.    </a:t>
                      </a:r>
                      <a:endParaRPr lang="es-419" sz="1500" dirty="0">
                        <a:effectLst/>
                        <a:latin typeface="Arial" panose="020B0604020202020204" pitchFamily="34" charset="0"/>
                        <a:ea typeface="Arial" panose="020B0604020202020204" pitchFamily="34" charset="0"/>
                      </a:endParaRPr>
                    </a:p>
                  </a:txBody>
                  <a:tcPr marL="38237" marR="38237" marT="0" marB="0" anchor="ctr"/>
                </a:tc>
                <a:extLst>
                  <a:ext uri="{0D108BD9-81ED-4DB2-BD59-A6C34878D82A}">
                    <a16:rowId xmlns:a16="http://schemas.microsoft.com/office/drawing/2014/main" val="457623572"/>
                  </a:ext>
                </a:extLst>
              </a:tr>
              <a:tr h="754319">
                <a:tc>
                  <a:txBody>
                    <a:bodyPr/>
                    <a:lstStyle/>
                    <a:p>
                      <a:pPr>
                        <a:lnSpc>
                          <a:spcPct val="115000"/>
                        </a:lnSpc>
                        <a:spcAft>
                          <a:spcPts val="1200"/>
                        </a:spcAft>
                      </a:pPr>
                      <a:r>
                        <a:rPr lang="es-ES" sz="1500">
                          <a:effectLst/>
                        </a:rPr>
                        <a:t>Modificar información</a:t>
                      </a:r>
                      <a:endParaRPr lang="es-419" sz="1500">
                        <a:effectLst/>
                        <a:latin typeface="Arial" panose="020B0604020202020204" pitchFamily="34" charset="0"/>
                        <a:ea typeface="Arial" panose="020B0604020202020204" pitchFamily="34" charset="0"/>
                      </a:endParaRPr>
                    </a:p>
                  </a:txBody>
                  <a:tcPr marL="38237" marR="38237" marT="0" marB="0" anchor="ctr"/>
                </a:tc>
                <a:tc>
                  <a:txBody>
                    <a:bodyPr/>
                    <a:lstStyle/>
                    <a:p>
                      <a:pPr>
                        <a:lnSpc>
                          <a:spcPct val="115000"/>
                        </a:lnSpc>
                        <a:spcAft>
                          <a:spcPts val="1200"/>
                        </a:spcAft>
                      </a:pPr>
                      <a:r>
                        <a:rPr lang="es-ES" sz="1500" dirty="0">
                          <a:effectLst/>
                        </a:rPr>
                        <a:t>La aplicación web debe permitir modificar la información de los usuarios, pacientes, citas médicas, historial clínico dependiendo del rol asignado. </a:t>
                      </a:r>
                      <a:endParaRPr lang="es-419" sz="1500" dirty="0">
                        <a:effectLst/>
                        <a:latin typeface="Arial" panose="020B0604020202020204" pitchFamily="34" charset="0"/>
                        <a:ea typeface="Arial" panose="020B0604020202020204" pitchFamily="34" charset="0"/>
                      </a:endParaRPr>
                    </a:p>
                  </a:txBody>
                  <a:tcPr marL="38237" marR="38237" marT="0" marB="0" anchor="ctr"/>
                </a:tc>
                <a:extLst>
                  <a:ext uri="{0D108BD9-81ED-4DB2-BD59-A6C34878D82A}">
                    <a16:rowId xmlns:a16="http://schemas.microsoft.com/office/drawing/2014/main" val="894456974"/>
                  </a:ext>
                </a:extLst>
              </a:tr>
              <a:tr h="754319">
                <a:tc>
                  <a:txBody>
                    <a:bodyPr/>
                    <a:lstStyle/>
                    <a:p>
                      <a:pPr>
                        <a:lnSpc>
                          <a:spcPct val="115000"/>
                        </a:lnSpc>
                        <a:spcAft>
                          <a:spcPts val="1200"/>
                        </a:spcAft>
                      </a:pPr>
                      <a:r>
                        <a:rPr lang="es-ES" sz="1500" dirty="0">
                          <a:effectLst/>
                        </a:rPr>
                        <a:t>Gestionar Certificados</a:t>
                      </a:r>
                      <a:endParaRPr lang="es-419" sz="1500" dirty="0">
                        <a:effectLst/>
                        <a:latin typeface="Arial" panose="020B0604020202020204" pitchFamily="34" charset="0"/>
                        <a:ea typeface="Arial" panose="020B0604020202020204" pitchFamily="34" charset="0"/>
                      </a:endParaRPr>
                    </a:p>
                  </a:txBody>
                  <a:tcPr marL="38237" marR="38237" marT="0" marB="0" anchor="ctr"/>
                </a:tc>
                <a:tc>
                  <a:txBody>
                    <a:bodyPr/>
                    <a:lstStyle/>
                    <a:p>
                      <a:pPr>
                        <a:lnSpc>
                          <a:spcPct val="115000"/>
                        </a:lnSpc>
                        <a:spcAft>
                          <a:spcPts val="1200"/>
                        </a:spcAft>
                      </a:pPr>
                      <a:r>
                        <a:rPr lang="es-ES" sz="1500" dirty="0">
                          <a:effectLst/>
                        </a:rPr>
                        <a:t>La aplicación web permite imprimir certificado de las consultas finalizadas certificando que el paciente asistió a la consulta el día que registró la cita médica.</a:t>
                      </a:r>
                      <a:endParaRPr lang="es-419" sz="1500" dirty="0">
                        <a:effectLst/>
                        <a:latin typeface="Arial" panose="020B0604020202020204" pitchFamily="34" charset="0"/>
                        <a:ea typeface="Arial" panose="020B0604020202020204" pitchFamily="34" charset="0"/>
                      </a:endParaRPr>
                    </a:p>
                  </a:txBody>
                  <a:tcPr marL="38237" marR="38237" marT="0" marB="0" anchor="ctr"/>
                </a:tc>
                <a:extLst>
                  <a:ext uri="{0D108BD9-81ED-4DB2-BD59-A6C34878D82A}">
                    <a16:rowId xmlns:a16="http://schemas.microsoft.com/office/drawing/2014/main" val="3494584255"/>
                  </a:ext>
                </a:extLst>
              </a:tr>
            </a:tbl>
          </a:graphicData>
        </a:graphic>
      </p:graphicFrame>
      <p:sp>
        <p:nvSpPr>
          <p:cNvPr id="4" name="CuadroTexto 3">
            <a:extLst>
              <a:ext uri="{FF2B5EF4-FFF2-40B4-BE49-F238E27FC236}">
                <a16:creationId xmlns:a16="http://schemas.microsoft.com/office/drawing/2014/main" id="{875A9FCF-DE21-4693-A8A4-DFEC2F2D3106}"/>
              </a:ext>
            </a:extLst>
          </p:cNvPr>
          <p:cNvSpPr txBox="1"/>
          <p:nvPr/>
        </p:nvSpPr>
        <p:spPr>
          <a:xfrm>
            <a:off x="868680" y="5544806"/>
            <a:ext cx="6583680" cy="523220"/>
          </a:xfrm>
          <a:prstGeom prst="rect">
            <a:avLst/>
          </a:prstGeom>
          <a:noFill/>
        </p:spPr>
        <p:txBody>
          <a:bodyPr wrap="square" rtlCol="0">
            <a:spAutoFit/>
          </a:bodyPr>
          <a:lstStyle/>
          <a:p>
            <a:r>
              <a:rPr lang="es-EC" dirty="0"/>
              <a:t>Ver más información: </a:t>
            </a:r>
            <a:r>
              <a:rPr lang="es-EC" dirty="0">
                <a:hlinkClick r:id="rId3"/>
              </a:rPr>
              <a:t>https://drive.google.com/file/d/1xJuQv6X-d24oaGyxjLBEpazqdJJWFuvL/view?usp=sharing</a:t>
            </a:r>
            <a:endParaRPr lang="es-419" dirty="0"/>
          </a:p>
        </p:txBody>
      </p:sp>
    </p:spTree>
    <p:extLst>
      <p:ext uri="{BB962C8B-B14F-4D97-AF65-F5344CB8AC3E}">
        <p14:creationId xmlns:p14="http://schemas.microsoft.com/office/powerpoint/2010/main" val="57236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pic>
        <p:nvPicPr>
          <p:cNvPr id="6" name="Imagen 5">
            <a:extLst>
              <a:ext uri="{FF2B5EF4-FFF2-40B4-BE49-F238E27FC236}">
                <a16:creationId xmlns:a16="http://schemas.microsoft.com/office/drawing/2014/main" id="{4E2A46B1-D136-462C-95F2-C76325C2FA8D}"/>
              </a:ext>
            </a:extLst>
          </p:cNvPr>
          <p:cNvPicPr/>
          <p:nvPr/>
        </p:nvPicPr>
        <p:blipFill>
          <a:blip r:embed="rId3"/>
          <a:stretch>
            <a:fillRect/>
          </a:stretch>
        </p:blipFill>
        <p:spPr>
          <a:xfrm>
            <a:off x="3723686" y="844491"/>
            <a:ext cx="4088674" cy="4986214"/>
          </a:xfrm>
          <a:prstGeom prst="rect">
            <a:avLst/>
          </a:prstGeom>
        </p:spPr>
      </p:pic>
      <p:sp>
        <p:nvSpPr>
          <p:cNvPr id="7" name="Google Shape;138;gee685ef8a0_1_24">
            <a:extLst>
              <a:ext uri="{FF2B5EF4-FFF2-40B4-BE49-F238E27FC236}">
                <a16:creationId xmlns:a16="http://schemas.microsoft.com/office/drawing/2014/main" id="{51AA1F1D-52DC-484A-BF1F-126144F2F6DD}"/>
              </a:ext>
            </a:extLst>
          </p:cNvPr>
          <p:cNvSpPr/>
          <p:nvPr/>
        </p:nvSpPr>
        <p:spPr>
          <a:xfrm>
            <a:off x="457140" y="2109030"/>
            <a:ext cx="2818304" cy="28623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endParaRPr lang="es-EC" sz="1600" b="1" dirty="0">
              <a:solidFill>
                <a:schemeClr val="dk1"/>
              </a:solidFill>
              <a:highlight>
                <a:srgbClr val="FFFFFF"/>
              </a:highlight>
            </a:endParaRPr>
          </a:p>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Diagrama de Casos de Uso</a:t>
            </a:r>
            <a:endParaRPr lang="es-EC"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3020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sp>
        <p:nvSpPr>
          <p:cNvPr id="7" name="Google Shape;138;gee685ef8a0_1_24">
            <a:extLst>
              <a:ext uri="{FF2B5EF4-FFF2-40B4-BE49-F238E27FC236}">
                <a16:creationId xmlns:a16="http://schemas.microsoft.com/office/drawing/2014/main" id="{51AA1F1D-52DC-484A-BF1F-126144F2F6DD}"/>
              </a:ext>
            </a:extLst>
          </p:cNvPr>
          <p:cNvSpPr/>
          <p:nvPr/>
        </p:nvSpPr>
        <p:spPr>
          <a:xfrm>
            <a:off x="2285939" y="1329726"/>
            <a:ext cx="4376117" cy="61139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Diagrama de Secuencias Administrador</a:t>
            </a:r>
            <a:endParaRPr lang="es-EC" sz="1600" b="0" i="0" u="none" strike="noStrike" cap="none" dirty="0">
              <a:solidFill>
                <a:srgbClr val="000000"/>
              </a:solidFill>
              <a:latin typeface="Arial"/>
              <a:ea typeface="Arial"/>
              <a:cs typeface="Arial"/>
              <a:sym typeface="Arial"/>
            </a:endParaRPr>
          </a:p>
        </p:txBody>
      </p:sp>
      <p:pic>
        <p:nvPicPr>
          <p:cNvPr id="8" name="Imagen 7">
            <a:extLst>
              <a:ext uri="{FF2B5EF4-FFF2-40B4-BE49-F238E27FC236}">
                <a16:creationId xmlns:a16="http://schemas.microsoft.com/office/drawing/2014/main" id="{923CB5B4-CE70-40DA-9181-E2DAA115D8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978" y="2078375"/>
            <a:ext cx="7448043" cy="3539310"/>
          </a:xfrm>
          <a:prstGeom prst="rect">
            <a:avLst/>
          </a:prstGeom>
          <a:noFill/>
          <a:ln>
            <a:noFill/>
          </a:ln>
        </p:spPr>
      </p:pic>
    </p:spTree>
    <p:extLst>
      <p:ext uri="{BB962C8B-B14F-4D97-AF65-F5344CB8AC3E}">
        <p14:creationId xmlns:p14="http://schemas.microsoft.com/office/powerpoint/2010/main" val="256511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sp>
        <p:nvSpPr>
          <p:cNvPr id="7" name="Google Shape;138;gee685ef8a0_1_24">
            <a:extLst>
              <a:ext uri="{FF2B5EF4-FFF2-40B4-BE49-F238E27FC236}">
                <a16:creationId xmlns:a16="http://schemas.microsoft.com/office/drawing/2014/main" id="{51AA1F1D-52DC-484A-BF1F-126144F2F6DD}"/>
              </a:ext>
            </a:extLst>
          </p:cNvPr>
          <p:cNvSpPr/>
          <p:nvPr/>
        </p:nvSpPr>
        <p:spPr>
          <a:xfrm>
            <a:off x="2285939" y="1329726"/>
            <a:ext cx="4376117" cy="61139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Diagrama de Secuencias Secretaria</a:t>
            </a:r>
            <a:endParaRPr lang="es-EC" sz="1600" b="0" i="0" u="none" strike="noStrike" cap="none" dirty="0">
              <a:solidFill>
                <a:srgbClr val="000000"/>
              </a:solidFill>
              <a:latin typeface="Arial"/>
              <a:ea typeface="Arial"/>
              <a:cs typeface="Arial"/>
              <a:sym typeface="Arial"/>
            </a:endParaRPr>
          </a:p>
        </p:txBody>
      </p:sp>
      <p:pic>
        <p:nvPicPr>
          <p:cNvPr id="6" name="Imagen 5">
            <a:extLst>
              <a:ext uri="{FF2B5EF4-FFF2-40B4-BE49-F238E27FC236}">
                <a16:creationId xmlns:a16="http://schemas.microsoft.com/office/drawing/2014/main" id="{2A2CC669-14F0-4AB5-82C2-995CC623E02F}"/>
              </a:ext>
            </a:extLst>
          </p:cNvPr>
          <p:cNvPicPr/>
          <p:nvPr/>
        </p:nvPicPr>
        <p:blipFill rotWithShape="1">
          <a:blip r:embed="rId3">
            <a:extLst>
              <a:ext uri="{28A0092B-C50C-407E-A947-70E740481C1C}">
                <a14:useLocalDpi xmlns:a14="http://schemas.microsoft.com/office/drawing/2010/main" val="0"/>
              </a:ext>
            </a:extLst>
          </a:blip>
          <a:srcRect r="20123" b="54892"/>
          <a:stretch/>
        </p:blipFill>
        <p:spPr bwMode="auto">
          <a:xfrm>
            <a:off x="1100637" y="2246629"/>
            <a:ext cx="7272654" cy="32816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943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sp>
        <p:nvSpPr>
          <p:cNvPr id="7" name="Google Shape;138;gee685ef8a0_1_24">
            <a:extLst>
              <a:ext uri="{FF2B5EF4-FFF2-40B4-BE49-F238E27FC236}">
                <a16:creationId xmlns:a16="http://schemas.microsoft.com/office/drawing/2014/main" id="{51AA1F1D-52DC-484A-BF1F-126144F2F6DD}"/>
              </a:ext>
            </a:extLst>
          </p:cNvPr>
          <p:cNvSpPr/>
          <p:nvPr/>
        </p:nvSpPr>
        <p:spPr>
          <a:xfrm>
            <a:off x="2285939" y="1329726"/>
            <a:ext cx="4376117" cy="61139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Diagrama de Secuencias Auxiliar</a:t>
            </a:r>
            <a:endParaRPr lang="es-EC" sz="1600" b="0" i="0" u="none" strike="noStrike" cap="none" dirty="0">
              <a:solidFill>
                <a:srgbClr val="000000"/>
              </a:solidFill>
              <a:latin typeface="Arial"/>
              <a:ea typeface="Arial"/>
              <a:cs typeface="Arial"/>
              <a:sym typeface="Arial"/>
            </a:endParaRPr>
          </a:p>
        </p:txBody>
      </p:sp>
      <p:pic>
        <p:nvPicPr>
          <p:cNvPr id="8" name="Imagen 7">
            <a:extLst>
              <a:ext uri="{FF2B5EF4-FFF2-40B4-BE49-F238E27FC236}">
                <a16:creationId xmlns:a16="http://schemas.microsoft.com/office/drawing/2014/main" id="{2CFAEA71-6381-45BD-A659-0290AE8333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5545" y="2140811"/>
            <a:ext cx="6701986" cy="3149645"/>
          </a:xfrm>
          <a:prstGeom prst="rect">
            <a:avLst/>
          </a:prstGeom>
          <a:noFill/>
          <a:ln>
            <a:noFill/>
          </a:ln>
        </p:spPr>
      </p:pic>
    </p:spTree>
    <p:extLst>
      <p:ext uri="{BB962C8B-B14F-4D97-AF65-F5344CB8AC3E}">
        <p14:creationId xmlns:p14="http://schemas.microsoft.com/office/powerpoint/2010/main" val="294380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76ad2484de_1_0"/>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89" name="Google Shape;89;g76ad2484de_1_0"/>
          <p:cNvSpPr/>
          <p:nvPr/>
        </p:nvSpPr>
        <p:spPr>
          <a:xfrm>
            <a:off x="0" y="711850"/>
            <a:ext cx="9144000" cy="5643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a:solidFill>
                  <a:schemeClr val="accent4"/>
                </a:solidFill>
                <a:latin typeface="Arial"/>
                <a:ea typeface="Arial"/>
                <a:cs typeface="Arial"/>
                <a:sym typeface="Arial"/>
              </a:rPr>
              <a:t>ANTECEDENTES</a:t>
            </a:r>
            <a:endParaRPr sz="2600" b="1" i="0" u="none" strike="noStrike" cap="none">
              <a:solidFill>
                <a:schemeClr val="accent4"/>
              </a:solidFill>
              <a:latin typeface="Arial"/>
              <a:ea typeface="Arial"/>
              <a:cs typeface="Arial"/>
              <a:sym typeface="Arial"/>
            </a:endParaRPr>
          </a:p>
        </p:txBody>
      </p:sp>
      <p:sp>
        <p:nvSpPr>
          <p:cNvPr id="90" name="Google Shape;90;g76ad2484de_1_0"/>
          <p:cNvSpPr txBox="1"/>
          <p:nvPr/>
        </p:nvSpPr>
        <p:spPr>
          <a:xfrm>
            <a:off x="451425" y="1464850"/>
            <a:ext cx="8055900" cy="3647122"/>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es-419" sz="1500" dirty="0">
                <a:solidFill>
                  <a:schemeClr val="dk1"/>
                </a:solidFill>
                <a:highlight>
                  <a:srgbClr val="FFFFFF"/>
                </a:highlight>
              </a:rPr>
              <a:t>Una de las áreas que tiene mayor influencia en la tecnología es la medicina, permitiendo desarrollar capacidades, hábitos y habilidades, por lo que es necesario valorar los recursos informáticos y medios tecnológicos que se poseen, así como los que se necesita implementar para garantizar un trabajo formativo integral.</a:t>
            </a:r>
          </a:p>
          <a:p>
            <a:pPr marL="0" lvl="0" indent="0" algn="just" rtl="0">
              <a:lnSpc>
                <a:spcPct val="150000"/>
              </a:lnSpc>
              <a:spcBef>
                <a:spcPts val="0"/>
              </a:spcBef>
              <a:spcAft>
                <a:spcPts val="0"/>
              </a:spcAft>
              <a:buNone/>
            </a:pPr>
            <a:endParaRPr lang="es-419" sz="1500" dirty="0">
              <a:solidFill>
                <a:schemeClr val="dk1"/>
              </a:solidFill>
              <a:highlight>
                <a:srgbClr val="FFFFFF"/>
              </a:highlight>
            </a:endParaRPr>
          </a:p>
          <a:p>
            <a:pPr marL="0" lvl="0" indent="0" algn="just" rtl="0">
              <a:lnSpc>
                <a:spcPct val="150000"/>
              </a:lnSpc>
              <a:spcBef>
                <a:spcPts val="0"/>
              </a:spcBef>
              <a:spcAft>
                <a:spcPts val="0"/>
              </a:spcAft>
              <a:buNone/>
            </a:pPr>
            <a:r>
              <a:rPr lang="es-419" sz="1500" dirty="0">
                <a:solidFill>
                  <a:schemeClr val="dk1"/>
                </a:solidFill>
                <a:highlight>
                  <a:srgbClr val="FFFFFF"/>
                </a:highlight>
              </a:rPr>
              <a:t>La Organización Mundial de la Salud (OMS) y la Organización Panamericana de la Salud (OPS) establecen “Estrategia y plan de acción sobre </a:t>
            </a:r>
            <a:r>
              <a:rPr lang="es-419" sz="1500" dirty="0" err="1">
                <a:solidFill>
                  <a:schemeClr val="dk1"/>
                </a:solidFill>
                <a:highlight>
                  <a:srgbClr val="FFFFFF"/>
                </a:highlight>
              </a:rPr>
              <a:t>eSalud</a:t>
            </a:r>
            <a:r>
              <a:rPr lang="es-419" sz="1500" dirty="0">
                <a:solidFill>
                  <a:schemeClr val="dk1"/>
                </a:solidFill>
                <a:highlight>
                  <a:srgbClr val="FFFFFF"/>
                </a:highlight>
              </a:rPr>
              <a:t>”, apoyándose de las TIC utilizando componentes como el historial médico electrónico, la educación continua o e-learning, entre otros componentes de innovación </a:t>
            </a:r>
            <a:r>
              <a:rPr lang="es-EC" sz="1500" dirty="0">
                <a:solidFill>
                  <a:schemeClr val="dk1"/>
                </a:solidFill>
                <a:highlight>
                  <a:srgbClr val="FFFFFF"/>
                </a:highlight>
              </a:rPr>
              <a:t>. </a:t>
            </a:r>
            <a:endParaRPr sz="1500" dirty="0">
              <a:solidFill>
                <a:schemeClr val="dk1"/>
              </a:solidFill>
              <a:highlight>
                <a:srgbClr val="FFFFFF"/>
              </a:highlight>
            </a:endParaRPr>
          </a:p>
          <a:p>
            <a:pPr marL="0" lvl="0" indent="457200" algn="l" rtl="0">
              <a:lnSpc>
                <a:spcPct val="150000"/>
              </a:lnSpc>
              <a:spcBef>
                <a:spcPts val="0"/>
              </a:spcBef>
              <a:spcAft>
                <a:spcPts val="0"/>
              </a:spcAft>
              <a:buNone/>
            </a:pPr>
            <a:r>
              <a:rPr lang="es-EC" sz="1500" dirty="0">
                <a:solidFill>
                  <a:schemeClr val="dk1"/>
                </a:solidFill>
                <a:highlight>
                  <a:srgbClr val="FFFFFF"/>
                </a:highlight>
              </a:rPr>
              <a:t> </a:t>
            </a:r>
            <a:endParaRPr sz="1500" dirty="0">
              <a:solidFill>
                <a:schemeClr val="dk1"/>
              </a:solidFill>
              <a:highlight>
                <a:srgbClr val="FFFFFF"/>
              </a:highlight>
            </a:endParaRPr>
          </a:p>
        </p:txBody>
      </p:sp>
      <p:pic>
        <p:nvPicPr>
          <p:cNvPr id="91" name="Google Shape;91;g76ad2484de_1_0"/>
          <p:cNvPicPr preferRelativeResize="0"/>
          <p:nvPr/>
        </p:nvPicPr>
        <p:blipFill>
          <a:blip r:embed="rId3">
            <a:alphaModFix/>
          </a:blip>
          <a:stretch>
            <a:fillRect/>
          </a:stretch>
        </p:blipFill>
        <p:spPr>
          <a:xfrm>
            <a:off x="6585900" y="4826425"/>
            <a:ext cx="1921425" cy="1133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sp>
        <p:nvSpPr>
          <p:cNvPr id="7" name="Google Shape;138;gee685ef8a0_1_24">
            <a:extLst>
              <a:ext uri="{FF2B5EF4-FFF2-40B4-BE49-F238E27FC236}">
                <a16:creationId xmlns:a16="http://schemas.microsoft.com/office/drawing/2014/main" id="{51AA1F1D-52DC-484A-BF1F-126144F2F6DD}"/>
              </a:ext>
            </a:extLst>
          </p:cNvPr>
          <p:cNvSpPr/>
          <p:nvPr/>
        </p:nvSpPr>
        <p:spPr>
          <a:xfrm>
            <a:off x="2285939" y="1329726"/>
            <a:ext cx="4376117" cy="61139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Diagrama de Secuencias Médico</a:t>
            </a:r>
            <a:endParaRPr lang="es-EC" sz="1600" b="0" i="0" u="none" strike="noStrike" cap="none" dirty="0">
              <a:solidFill>
                <a:srgbClr val="000000"/>
              </a:solidFill>
              <a:latin typeface="Arial"/>
              <a:ea typeface="Arial"/>
              <a:cs typeface="Arial"/>
              <a:sym typeface="Arial"/>
            </a:endParaRPr>
          </a:p>
        </p:txBody>
      </p:sp>
      <p:pic>
        <p:nvPicPr>
          <p:cNvPr id="6" name="Imagen 5">
            <a:extLst>
              <a:ext uri="{FF2B5EF4-FFF2-40B4-BE49-F238E27FC236}">
                <a16:creationId xmlns:a16="http://schemas.microsoft.com/office/drawing/2014/main" id="{8962E68A-D79D-4149-A28E-2D17D2006C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023" y="2153103"/>
            <a:ext cx="7511959" cy="3254919"/>
          </a:xfrm>
          <a:prstGeom prst="rect">
            <a:avLst/>
          </a:prstGeom>
          <a:noFill/>
          <a:ln>
            <a:noFill/>
          </a:ln>
        </p:spPr>
      </p:pic>
    </p:spTree>
    <p:extLst>
      <p:ext uri="{BB962C8B-B14F-4D97-AF65-F5344CB8AC3E}">
        <p14:creationId xmlns:p14="http://schemas.microsoft.com/office/powerpoint/2010/main" val="941758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sp>
        <p:nvSpPr>
          <p:cNvPr id="7" name="Google Shape;138;gee685ef8a0_1_24">
            <a:extLst>
              <a:ext uri="{FF2B5EF4-FFF2-40B4-BE49-F238E27FC236}">
                <a16:creationId xmlns:a16="http://schemas.microsoft.com/office/drawing/2014/main" id="{51AA1F1D-52DC-484A-BF1F-126144F2F6DD}"/>
              </a:ext>
            </a:extLst>
          </p:cNvPr>
          <p:cNvSpPr/>
          <p:nvPr/>
        </p:nvSpPr>
        <p:spPr>
          <a:xfrm>
            <a:off x="169789" y="2169050"/>
            <a:ext cx="2299092" cy="2298447"/>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Diagrama de Base de Datos</a:t>
            </a:r>
          </a:p>
          <a:p>
            <a:pPr marL="0" marR="0" lvl="0" indent="0" algn="ctr" rtl="0">
              <a:lnSpc>
                <a:spcPct val="150000"/>
              </a:lnSpc>
              <a:spcBef>
                <a:spcPts val="900"/>
              </a:spcBef>
              <a:spcAft>
                <a:spcPts val="0"/>
              </a:spcAft>
              <a:buClr>
                <a:schemeClr val="dk1"/>
              </a:buClr>
              <a:buSzPts val="1100"/>
              <a:buFont typeface="Arial"/>
              <a:buNone/>
            </a:pPr>
            <a:endParaRPr lang="es-EC" sz="1600" b="1" dirty="0">
              <a:solidFill>
                <a:schemeClr val="dk1"/>
              </a:solidFill>
              <a:highlight>
                <a:srgbClr val="FFFFFF"/>
              </a:highlight>
            </a:endParaRPr>
          </a:p>
          <a:p>
            <a:pPr marL="0" marR="0" lvl="0" indent="0" algn="ctr" rtl="0">
              <a:lnSpc>
                <a:spcPct val="150000"/>
              </a:lnSpc>
              <a:spcBef>
                <a:spcPts val="900"/>
              </a:spcBef>
              <a:spcAft>
                <a:spcPts val="0"/>
              </a:spcAft>
              <a:buClr>
                <a:schemeClr val="dk1"/>
              </a:buClr>
              <a:buSzPts val="1100"/>
              <a:buFont typeface="Arial"/>
              <a:buNone/>
            </a:pPr>
            <a:endParaRPr lang="es-EC" sz="1600" b="1" i="0" u="none" strike="noStrike" cap="none" dirty="0">
              <a:solidFill>
                <a:schemeClr val="dk1"/>
              </a:solidFill>
              <a:highlight>
                <a:srgbClr val="FFFFFF"/>
              </a:highlight>
              <a:latin typeface="Arial"/>
              <a:ea typeface="Arial"/>
              <a:cs typeface="Arial"/>
              <a:sym typeface="Arial"/>
            </a:endParaRPr>
          </a:p>
          <a:p>
            <a:pPr marL="0" marR="0" lvl="0" indent="0" algn="ctr" rtl="0">
              <a:lnSpc>
                <a:spcPct val="150000"/>
              </a:lnSpc>
              <a:spcBef>
                <a:spcPts val="900"/>
              </a:spcBef>
              <a:spcAft>
                <a:spcPts val="0"/>
              </a:spcAft>
              <a:buClr>
                <a:schemeClr val="dk1"/>
              </a:buClr>
              <a:buSzPts val="1100"/>
              <a:buFont typeface="Arial"/>
              <a:buNone/>
            </a:pPr>
            <a:endParaRPr lang="es-EC" sz="1600" b="0" i="0" u="none" strike="noStrike" cap="none" dirty="0">
              <a:solidFill>
                <a:srgbClr val="000000"/>
              </a:solidFill>
              <a:latin typeface="Arial"/>
              <a:ea typeface="Arial"/>
              <a:cs typeface="Arial"/>
              <a:sym typeface="Arial"/>
            </a:endParaRPr>
          </a:p>
        </p:txBody>
      </p:sp>
      <p:pic>
        <p:nvPicPr>
          <p:cNvPr id="4" name="Imagen 3">
            <a:extLst>
              <a:ext uri="{FF2B5EF4-FFF2-40B4-BE49-F238E27FC236}">
                <a16:creationId xmlns:a16="http://schemas.microsoft.com/office/drawing/2014/main" id="{6582D433-25CC-4831-924B-01C7EE89F041}"/>
              </a:ext>
            </a:extLst>
          </p:cNvPr>
          <p:cNvPicPr>
            <a:picLocks noChangeAspect="1"/>
          </p:cNvPicPr>
          <p:nvPr/>
        </p:nvPicPr>
        <p:blipFill>
          <a:blip r:embed="rId3"/>
          <a:stretch>
            <a:fillRect/>
          </a:stretch>
        </p:blipFill>
        <p:spPr>
          <a:xfrm>
            <a:off x="2547259" y="1354355"/>
            <a:ext cx="6506058" cy="4379524"/>
          </a:xfrm>
          <a:prstGeom prst="rect">
            <a:avLst/>
          </a:prstGeom>
        </p:spPr>
      </p:pic>
      <p:sp>
        <p:nvSpPr>
          <p:cNvPr id="2" name="CuadroTexto 1">
            <a:extLst>
              <a:ext uri="{FF2B5EF4-FFF2-40B4-BE49-F238E27FC236}">
                <a16:creationId xmlns:a16="http://schemas.microsoft.com/office/drawing/2014/main" id="{A3132C97-CC2F-4121-A0F9-F26515FB431F}"/>
              </a:ext>
            </a:extLst>
          </p:cNvPr>
          <p:cNvSpPr txBox="1"/>
          <p:nvPr/>
        </p:nvSpPr>
        <p:spPr>
          <a:xfrm>
            <a:off x="396240" y="5733879"/>
            <a:ext cx="6294120" cy="738664"/>
          </a:xfrm>
          <a:prstGeom prst="rect">
            <a:avLst/>
          </a:prstGeom>
          <a:noFill/>
        </p:spPr>
        <p:txBody>
          <a:bodyPr wrap="square" rtlCol="0">
            <a:spAutoFit/>
          </a:bodyPr>
          <a:lstStyle/>
          <a:p>
            <a:r>
              <a:rPr lang="es-EC" dirty="0"/>
              <a:t>Ver más información: </a:t>
            </a:r>
            <a:r>
              <a:rPr lang="es-EC" dirty="0">
                <a:hlinkClick r:id="rId4"/>
              </a:rPr>
              <a:t>https://drive.google.com/file/d/1oBU6BftPN_bUVZ3WzDeOyhc_vmAz2Gyy/view?usp=sharing</a:t>
            </a:r>
            <a:endParaRPr lang="es-419" dirty="0"/>
          </a:p>
        </p:txBody>
      </p:sp>
    </p:spTree>
    <p:extLst>
      <p:ext uri="{BB962C8B-B14F-4D97-AF65-F5344CB8AC3E}">
        <p14:creationId xmlns:p14="http://schemas.microsoft.com/office/powerpoint/2010/main" val="378679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sp>
        <p:nvSpPr>
          <p:cNvPr id="7" name="Google Shape;138;gee685ef8a0_1_24">
            <a:extLst>
              <a:ext uri="{FF2B5EF4-FFF2-40B4-BE49-F238E27FC236}">
                <a16:creationId xmlns:a16="http://schemas.microsoft.com/office/drawing/2014/main" id="{51AA1F1D-52DC-484A-BF1F-126144F2F6DD}"/>
              </a:ext>
            </a:extLst>
          </p:cNvPr>
          <p:cNvSpPr/>
          <p:nvPr/>
        </p:nvSpPr>
        <p:spPr>
          <a:xfrm>
            <a:off x="186090" y="2874394"/>
            <a:ext cx="2818368" cy="659015"/>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Agenda Citas Médicas</a:t>
            </a:r>
            <a:endParaRPr lang="es-EC" sz="1600" b="0" i="0" u="none" strike="noStrike" cap="none" dirty="0">
              <a:solidFill>
                <a:srgbClr val="000000"/>
              </a:solidFill>
              <a:latin typeface="Arial"/>
              <a:ea typeface="Arial"/>
              <a:cs typeface="Arial"/>
              <a:sym typeface="Arial"/>
            </a:endParaRPr>
          </a:p>
        </p:txBody>
      </p:sp>
      <p:pic>
        <p:nvPicPr>
          <p:cNvPr id="6" name="image16.png">
            <a:extLst>
              <a:ext uri="{FF2B5EF4-FFF2-40B4-BE49-F238E27FC236}">
                <a16:creationId xmlns:a16="http://schemas.microsoft.com/office/drawing/2014/main" id="{F96FC105-7C64-4DB4-BB42-0C9B0257A707}"/>
              </a:ext>
            </a:extLst>
          </p:cNvPr>
          <p:cNvPicPr/>
          <p:nvPr/>
        </p:nvPicPr>
        <p:blipFill rotWithShape="1">
          <a:blip r:embed="rId3"/>
          <a:srcRect b="4983"/>
          <a:stretch/>
        </p:blipFill>
        <p:spPr bwMode="auto">
          <a:xfrm>
            <a:off x="3317059" y="1267405"/>
            <a:ext cx="5640852" cy="4532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258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775003"/>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RESULTADOS</a:t>
            </a:r>
            <a:endParaRPr lang="es-419" sz="2600" b="1" i="0" u="none" strike="noStrike" cap="none" dirty="0">
              <a:solidFill>
                <a:schemeClr val="accent4"/>
              </a:solidFill>
              <a:latin typeface="Arial"/>
              <a:ea typeface="Arial"/>
              <a:cs typeface="Arial"/>
              <a:sym typeface="Arial"/>
            </a:endParaRPr>
          </a:p>
        </p:txBody>
      </p:sp>
      <p:sp>
        <p:nvSpPr>
          <p:cNvPr id="7" name="Google Shape;138;gee685ef8a0_1_24">
            <a:extLst>
              <a:ext uri="{FF2B5EF4-FFF2-40B4-BE49-F238E27FC236}">
                <a16:creationId xmlns:a16="http://schemas.microsoft.com/office/drawing/2014/main" id="{51AA1F1D-52DC-484A-BF1F-126144F2F6DD}"/>
              </a:ext>
            </a:extLst>
          </p:cNvPr>
          <p:cNvSpPr/>
          <p:nvPr/>
        </p:nvSpPr>
        <p:spPr>
          <a:xfrm>
            <a:off x="408158" y="2956604"/>
            <a:ext cx="3370277" cy="659015"/>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Historia Clínica PDF</a:t>
            </a:r>
            <a:endParaRPr lang="es-EC" sz="1600" b="0" i="0" u="none" strike="noStrike" cap="none" dirty="0">
              <a:solidFill>
                <a:srgbClr val="000000"/>
              </a:solidFill>
              <a:latin typeface="Arial"/>
              <a:ea typeface="Arial"/>
              <a:cs typeface="Arial"/>
              <a:sym typeface="Arial"/>
            </a:endParaRPr>
          </a:p>
        </p:txBody>
      </p:sp>
      <p:pic>
        <p:nvPicPr>
          <p:cNvPr id="6" name="image19.png">
            <a:extLst>
              <a:ext uri="{FF2B5EF4-FFF2-40B4-BE49-F238E27FC236}">
                <a16:creationId xmlns:a16="http://schemas.microsoft.com/office/drawing/2014/main" id="{DC6CCDC3-A506-40BE-BAD8-FC299D0DFFB4}"/>
              </a:ext>
            </a:extLst>
          </p:cNvPr>
          <p:cNvPicPr/>
          <p:nvPr/>
        </p:nvPicPr>
        <p:blipFill>
          <a:blip r:embed="rId3"/>
          <a:srcRect/>
          <a:stretch>
            <a:fillRect/>
          </a:stretch>
        </p:blipFill>
        <p:spPr>
          <a:xfrm>
            <a:off x="3975977" y="655320"/>
            <a:ext cx="4710883" cy="5308431"/>
          </a:xfrm>
          <a:prstGeom prst="rect">
            <a:avLst/>
          </a:prstGeom>
          <a:ln/>
        </p:spPr>
      </p:pic>
    </p:spTree>
    <p:extLst>
      <p:ext uri="{BB962C8B-B14F-4D97-AF65-F5344CB8AC3E}">
        <p14:creationId xmlns:p14="http://schemas.microsoft.com/office/powerpoint/2010/main" val="2927131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74" name="Google Shape;174;p12"/>
          <p:cNvSpPr/>
          <p:nvPr/>
        </p:nvSpPr>
        <p:spPr>
          <a:xfrm>
            <a:off x="0" y="670500"/>
            <a:ext cx="9144000" cy="492402"/>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000000"/>
              </a:buClr>
              <a:buSzPts val="3600"/>
              <a:buFont typeface="Arial"/>
              <a:buNone/>
            </a:pPr>
            <a:r>
              <a:rPr lang="es-419" sz="2600" b="1" dirty="0">
                <a:solidFill>
                  <a:schemeClr val="accent4"/>
                </a:solidFill>
              </a:rPr>
              <a:t>PRUEBAS</a:t>
            </a:r>
            <a:endParaRPr lang="es-419" sz="2600" b="1" i="0" u="none" strike="noStrike" cap="none" dirty="0">
              <a:solidFill>
                <a:schemeClr val="accent4"/>
              </a:solidFill>
              <a:latin typeface="Arial"/>
              <a:ea typeface="Arial"/>
              <a:cs typeface="Arial"/>
              <a:sym typeface="Arial"/>
            </a:endParaRPr>
          </a:p>
        </p:txBody>
      </p:sp>
      <p:pic>
        <p:nvPicPr>
          <p:cNvPr id="8" name="Imagen 7">
            <a:extLst>
              <a:ext uri="{FF2B5EF4-FFF2-40B4-BE49-F238E27FC236}">
                <a16:creationId xmlns:a16="http://schemas.microsoft.com/office/drawing/2014/main" id="{19900A09-E54C-4A3C-94A5-4C1F98F19B24}"/>
              </a:ext>
            </a:extLst>
          </p:cNvPr>
          <p:cNvPicPr/>
          <p:nvPr/>
        </p:nvPicPr>
        <p:blipFill>
          <a:blip r:embed="rId3">
            <a:extLst>
              <a:ext uri="{28A0092B-C50C-407E-A947-70E740481C1C}">
                <a14:useLocalDpi xmlns:a14="http://schemas.microsoft.com/office/drawing/2010/main" val="0"/>
              </a:ext>
            </a:extLst>
          </a:blip>
          <a:stretch>
            <a:fillRect/>
          </a:stretch>
        </p:blipFill>
        <p:spPr>
          <a:xfrm>
            <a:off x="2494052" y="3436159"/>
            <a:ext cx="3932874" cy="2646838"/>
          </a:xfrm>
          <a:prstGeom prst="rect">
            <a:avLst/>
          </a:prstGeom>
        </p:spPr>
      </p:pic>
      <p:sp>
        <p:nvSpPr>
          <p:cNvPr id="9" name="Google Shape;175;p12">
            <a:extLst>
              <a:ext uri="{FF2B5EF4-FFF2-40B4-BE49-F238E27FC236}">
                <a16:creationId xmlns:a16="http://schemas.microsoft.com/office/drawing/2014/main" id="{C4EA13AF-C60E-4CB2-963A-3956D264496D}"/>
              </a:ext>
            </a:extLst>
          </p:cNvPr>
          <p:cNvSpPr/>
          <p:nvPr/>
        </p:nvSpPr>
        <p:spPr>
          <a:xfrm>
            <a:off x="494160" y="1071770"/>
            <a:ext cx="8192700" cy="264683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1200"/>
              </a:spcBef>
              <a:spcAft>
                <a:spcPts val="0"/>
              </a:spcAft>
              <a:buClr>
                <a:srgbClr val="000000"/>
              </a:buClr>
              <a:buSzPts val="1100"/>
              <a:buFont typeface="Arial"/>
              <a:buNone/>
            </a:pPr>
            <a:r>
              <a:rPr lang="es-419" sz="1600" b="1" i="0" u="none" strike="noStrike" cap="none" dirty="0" err="1">
                <a:solidFill>
                  <a:schemeClr val="dk1"/>
                </a:solidFill>
                <a:latin typeface="Arial"/>
                <a:ea typeface="Arial"/>
                <a:cs typeface="Arial"/>
                <a:sym typeface="Arial"/>
              </a:rPr>
              <a:t>PHPUnit</a:t>
            </a:r>
            <a:endParaRPr lang="es-419" sz="1600" b="1" i="0" u="none" strike="noStrike" cap="none" dirty="0">
              <a:solidFill>
                <a:schemeClr val="dk1"/>
              </a:solidFill>
              <a:latin typeface="Arial"/>
              <a:ea typeface="Arial"/>
              <a:cs typeface="Arial"/>
              <a:sym typeface="Arial"/>
            </a:endParaRPr>
          </a:p>
          <a:p>
            <a:pPr marL="0" marR="0" lvl="0" indent="0" algn="just" rtl="0">
              <a:lnSpc>
                <a:spcPct val="150000"/>
              </a:lnSpc>
              <a:spcBef>
                <a:spcPts val="1200"/>
              </a:spcBef>
              <a:spcAft>
                <a:spcPts val="0"/>
              </a:spcAft>
              <a:buClr>
                <a:srgbClr val="000000"/>
              </a:buClr>
              <a:buSzPts val="1100"/>
              <a:buFont typeface="Arial"/>
              <a:buNone/>
            </a:pPr>
            <a:r>
              <a:rPr lang="es-419" sz="1600" i="0" u="none" strike="noStrike" cap="none" dirty="0">
                <a:solidFill>
                  <a:schemeClr val="dk1"/>
                </a:solidFill>
                <a:latin typeface="Arial"/>
                <a:ea typeface="Arial"/>
                <a:cs typeface="Arial"/>
                <a:sym typeface="Arial"/>
              </a:rPr>
              <a:t>Laravel tiene integrado </a:t>
            </a:r>
            <a:r>
              <a:rPr lang="es-419" sz="1600" i="0" u="none" strike="noStrike" cap="none" dirty="0" err="1">
                <a:solidFill>
                  <a:schemeClr val="dk1"/>
                </a:solidFill>
                <a:latin typeface="Arial"/>
                <a:ea typeface="Arial"/>
                <a:cs typeface="Arial"/>
                <a:sym typeface="Arial"/>
              </a:rPr>
              <a:t>PHPUnit</a:t>
            </a:r>
            <a:r>
              <a:rPr lang="es-419" sz="1600" i="0" u="none" strike="noStrike" cap="none" dirty="0">
                <a:solidFill>
                  <a:schemeClr val="dk1"/>
                </a:solidFill>
                <a:latin typeface="Arial"/>
                <a:ea typeface="Arial"/>
                <a:cs typeface="Arial"/>
                <a:sym typeface="Arial"/>
              </a:rPr>
              <a:t>, el cual nos proporciona de pruebas unitarias y de características. En este se aplicara las de características dado que son a gran escala permitiendo abarcar mayores porciones de código que corresponden a las interacciones de los modelos relacionados.</a:t>
            </a:r>
            <a:endParaRPr sz="160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5152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ee685ef8a0_0_32"/>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395" name="Google Shape;395;gee685ef8a0_0_32"/>
          <p:cNvSpPr/>
          <p:nvPr/>
        </p:nvSpPr>
        <p:spPr>
          <a:xfrm>
            <a:off x="0" y="136798"/>
            <a:ext cx="9144000" cy="523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2800"/>
              <a:buFont typeface="Arial"/>
              <a:buNone/>
            </a:pPr>
            <a:r>
              <a:rPr lang="es-EC" sz="2800" b="1" i="0" u="none" strike="noStrike" cap="none" dirty="0">
                <a:solidFill>
                  <a:schemeClr val="accent4"/>
                </a:solidFill>
                <a:latin typeface="Arial"/>
                <a:ea typeface="Arial"/>
                <a:cs typeface="Arial"/>
                <a:sym typeface="Arial"/>
              </a:rPr>
              <a:t>CONCLUSIONES</a:t>
            </a:r>
            <a:endParaRPr sz="2800" b="1" i="0" u="none" strike="noStrike" cap="none" dirty="0">
              <a:solidFill>
                <a:schemeClr val="accent4"/>
              </a:solidFill>
              <a:latin typeface="Arial"/>
              <a:ea typeface="Arial"/>
              <a:cs typeface="Arial"/>
              <a:sym typeface="Arial"/>
            </a:endParaRPr>
          </a:p>
        </p:txBody>
      </p:sp>
      <p:sp>
        <p:nvSpPr>
          <p:cNvPr id="396" name="Google Shape;396;gee685ef8a0_0_32"/>
          <p:cNvSpPr/>
          <p:nvPr/>
        </p:nvSpPr>
        <p:spPr>
          <a:xfrm>
            <a:off x="385599" y="451406"/>
            <a:ext cx="8057400" cy="530107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dirty="0">
              <a:solidFill>
                <a:schemeClr val="dk1"/>
              </a:solidFill>
              <a:highlight>
                <a:srgbClr val="FFFFFF"/>
              </a:highlight>
            </a:endParaRPr>
          </a:p>
          <a:p>
            <a:pPr marL="457200" lvl="0" indent="-323850" algn="just" rtl="0">
              <a:lnSpc>
                <a:spcPct val="115000"/>
              </a:lnSpc>
              <a:spcBef>
                <a:spcPts val="0"/>
              </a:spcBef>
              <a:spcAft>
                <a:spcPts val="0"/>
              </a:spcAft>
              <a:buSzPts val="1500"/>
              <a:buChar char="■"/>
            </a:pPr>
            <a:r>
              <a:rPr lang="es-419" sz="1500" dirty="0">
                <a:solidFill>
                  <a:schemeClr val="dk1"/>
                </a:solidFill>
                <a:highlight>
                  <a:srgbClr val="FFFFFF"/>
                </a:highlight>
              </a:rPr>
              <a:t>Para la entrevista se solicitó un acercamiento directo con el doctor Johnny Stalin Cando Herrera dueño del Consultorio Médico Medicina Integral, al que se le realizó una serie de preguntas que nos permitieran abordar correctamente las necesidades que tiene y requiere solventar con la aplicación web para brindar un mejor servicio a sus pacientes, de esta forma se pudo recabar la información sustancial para su análisis como se lo indica en el documento SRS basado en el estándar IEEE 830.</a:t>
            </a:r>
            <a:endParaRPr sz="1500" dirty="0">
              <a:solidFill>
                <a:schemeClr val="dk1"/>
              </a:solidFill>
              <a:highlight>
                <a:srgbClr val="FFFFFF"/>
              </a:highlight>
            </a:endParaRPr>
          </a:p>
          <a:p>
            <a:pPr marL="457200" lvl="0" indent="0" algn="just" rtl="0">
              <a:lnSpc>
                <a:spcPct val="115000"/>
              </a:lnSpc>
              <a:spcBef>
                <a:spcPts val="0"/>
              </a:spcBef>
              <a:spcAft>
                <a:spcPts val="0"/>
              </a:spcAft>
              <a:buNone/>
            </a:pPr>
            <a:endParaRPr sz="1500" dirty="0">
              <a:solidFill>
                <a:schemeClr val="dk1"/>
              </a:solidFill>
              <a:highlight>
                <a:srgbClr val="FFFFFF"/>
              </a:highlight>
            </a:endParaRPr>
          </a:p>
          <a:p>
            <a:pPr marL="457200" lvl="0" indent="-323850" algn="just" rtl="0">
              <a:lnSpc>
                <a:spcPct val="115000"/>
              </a:lnSpc>
              <a:spcBef>
                <a:spcPts val="0"/>
              </a:spcBef>
              <a:spcAft>
                <a:spcPts val="0"/>
              </a:spcAft>
              <a:buSzPts val="1500"/>
              <a:buChar char="■"/>
            </a:pPr>
            <a:r>
              <a:rPr lang="es-419" sz="1500" dirty="0">
                <a:solidFill>
                  <a:schemeClr val="dk1"/>
                </a:solidFill>
                <a:highlight>
                  <a:srgbClr val="FFFFFF"/>
                </a:highlight>
              </a:rPr>
              <a:t>La metodología ágil aplicada al proyecto fue Kanban, la cual nos permite priorizar las actividades de mayor importancia, para lo cual se realizó un tablero Kanban y en cada columna se establecieron límites de entrada con respecto a la cantidad de tareas en cola, también se trabajó con grados de prioridad por cada requerimiento.</a:t>
            </a:r>
          </a:p>
          <a:p>
            <a:pPr marL="133350" lvl="0" algn="just" rtl="0">
              <a:lnSpc>
                <a:spcPct val="115000"/>
              </a:lnSpc>
              <a:spcBef>
                <a:spcPts val="0"/>
              </a:spcBef>
              <a:spcAft>
                <a:spcPts val="0"/>
              </a:spcAft>
              <a:buSzPts val="1500"/>
            </a:pPr>
            <a:endParaRPr lang="es-419" sz="1500" dirty="0">
              <a:solidFill>
                <a:schemeClr val="dk1"/>
              </a:solidFill>
              <a:highlight>
                <a:srgbClr val="FFFFFF"/>
              </a:highlight>
            </a:endParaRPr>
          </a:p>
          <a:p>
            <a:pPr marL="457200" lvl="0" indent="-323850" algn="just" rtl="0">
              <a:lnSpc>
                <a:spcPct val="115000"/>
              </a:lnSpc>
              <a:spcBef>
                <a:spcPts val="0"/>
              </a:spcBef>
              <a:spcAft>
                <a:spcPts val="0"/>
              </a:spcAft>
              <a:buSzPts val="1500"/>
              <a:buChar char="■"/>
            </a:pPr>
            <a:r>
              <a:rPr lang="es-419" sz="1500" dirty="0">
                <a:solidFill>
                  <a:schemeClr val="dk1"/>
                </a:solidFill>
                <a:highlight>
                  <a:srgbClr val="FFFFFF"/>
                </a:highlight>
                <a:latin typeface="Arial" panose="020B0604020202020204" pitchFamily="34" charset="0"/>
                <a:cs typeface="Arial" panose="020B0604020202020204" pitchFamily="34" charset="0"/>
                <a:sym typeface="Times New Roman"/>
              </a:rPr>
              <a:t>Laravel es un potente Framework de PHP que permite desarrollar aplicaciones web robustas de forma elegante y sencilla, utilizando el patrón de arquitectura MVC, la cual separa la lógica de programación en tres capas facilitando la reutilización de código.</a:t>
            </a:r>
          </a:p>
          <a:p>
            <a:pPr marL="457200" lvl="0" indent="-323850" algn="just" rtl="0">
              <a:lnSpc>
                <a:spcPct val="115000"/>
              </a:lnSpc>
              <a:spcBef>
                <a:spcPts val="0"/>
              </a:spcBef>
              <a:spcAft>
                <a:spcPts val="0"/>
              </a:spcAft>
              <a:buSzPts val="1500"/>
              <a:buChar char="■"/>
            </a:pPr>
            <a:endParaRPr lang="es-419" sz="1500" dirty="0">
              <a:solidFill>
                <a:schemeClr val="dk1"/>
              </a:solidFill>
              <a:highlight>
                <a:srgbClr val="FFFFFF"/>
              </a:highlight>
              <a:latin typeface="Arial" panose="020B0604020202020204" pitchFamily="34" charset="0"/>
              <a:cs typeface="Arial" panose="020B0604020202020204" pitchFamily="34" charset="0"/>
              <a:sym typeface="Times New Roman"/>
            </a:endParaRPr>
          </a:p>
          <a:p>
            <a:pPr marL="457200" indent="-323850" algn="just">
              <a:lnSpc>
                <a:spcPct val="115000"/>
              </a:lnSpc>
              <a:buSzPts val="1500"/>
              <a:buFont typeface="Arial"/>
              <a:buChar char="■"/>
            </a:pPr>
            <a:r>
              <a:rPr lang="es-419" sz="1500" dirty="0">
                <a:solidFill>
                  <a:schemeClr val="dk1"/>
                </a:solidFill>
                <a:highlight>
                  <a:srgbClr val="FFFFFF"/>
                </a:highlight>
              </a:rPr>
              <a:t>La implementación de la aplicación web en el Consultorio Médico se dio sin mayores dificultades ya que como se había definido al inicio que iba a trabajar de forma local, se procedió a instalar los complementos necesarios con su configuración, finalmente la aplicación web queda funcionando correctamente, además se elaboró el Anexo 3 y 4.</a:t>
            </a:r>
          </a:p>
          <a:p>
            <a:pPr marL="457200" lvl="0" indent="-323850" algn="just" rtl="0">
              <a:lnSpc>
                <a:spcPct val="115000"/>
              </a:lnSpc>
              <a:spcBef>
                <a:spcPts val="0"/>
              </a:spcBef>
              <a:spcAft>
                <a:spcPts val="0"/>
              </a:spcAft>
              <a:buSzPts val="1500"/>
              <a:buChar char="■"/>
            </a:pPr>
            <a:endParaRPr lang="es-419" sz="1500" dirty="0">
              <a:solidFill>
                <a:schemeClr val="dk1"/>
              </a:solidFill>
              <a:highlight>
                <a:srgbClr val="FFFFFF"/>
              </a:highlight>
              <a:latin typeface="Arial" panose="020B0604020202020204" pitchFamily="34" charset="0"/>
              <a:cs typeface="Arial" panose="020B0604020202020204" pitchFamily="34" charset="0"/>
              <a:sym typeface="Times New Roman"/>
            </a:endParaRPr>
          </a:p>
          <a:p>
            <a:pPr marL="457200" lvl="0" indent="-323850" algn="just" rtl="0">
              <a:lnSpc>
                <a:spcPct val="115000"/>
              </a:lnSpc>
              <a:spcBef>
                <a:spcPts val="0"/>
              </a:spcBef>
              <a:spcAft>
                <a:spcPts val="0"/>
              </a:spcAft>
              <a:buSzPts val="1500"/>
              <a:buChar char="■"/>
            </a:pPr>
            <a:endParaRPr lang="es-419" sz="1500" dirty="0">
              <a:solidFill>
                <a:schemeClr val="dk1"/>
              </a:solidFill>
              <a:highlight>
                <a:srgbClr val="FFFFFF"/>
              </a:highlight>
              <a:latin typeface="Arial" panose="020B0604020202020204" pitchFamily="34" charset="0"/>
              <a:cs typeface="Arial" panose="020B0604020202020204" pitchFamily="34" charset="0"/>
              <a:sym typeface="Times New Roman"/>
            </a:endParaRPr>
          </a:p>
          <a:p>
            <a:pPr marL="457200" lvl="0" indent="-323850" algn="just" rtl="0">
              <a:lnSpc>
                <a:spcPct val="115000"/>
              </a:lnSpc>
              <a:spcBef>
                <a:spcPts val="0"/>
              </a:spcBef>
              <a:spcAft>
                <a:spcPts val="0"/>
              </a:spcAft>
              <a:buSzPts val="1500"/>
              <a:buChar char="■"/>
            </a:pPr>
            <a:endParaRPr lang="es-419" sz="1500" dirty="0">
              <a:solidFill>
                <a:schemeClr val="dk1"/>
              </a:solidFill>
              <a:highlight>
                <a:srgbClr val="FFFFFF"/>
              </a:highlight>
              <a:latin typeface="Arial" panose="020B0604020202020204" pitchFamily="34" charset="0"/>
              <a:cs typeface="Arial" panose="020B0604020202020204" pitchFamily="34" charset="0"/>
              <a:sym typeface="Times New Roman"/>
            </a:endParaRPr>
          </a:p>
          <a:p>
            <a:pPr marL="457200" lvl="0" indent="-323850" algn="just" rtl="0">
              <a:lnSpc>
                <a:spcPct val="115000"/>
              </a:lnSpc>
              <a:spcBef>
                <a:spcPts val="0"/>
              </a:spcBef>
              <a:spcAft>
                <a:spcPts val="0"/>
              </a:spcAft>
              <a:buSzPts val="1500"/>
              <a:buChar char="■"/>
            </a:pPr>
            <a:endParaRPr lang="es-419" sz="1500" dirty="0">
              <a:solidFill>
                <a:schemeClr val="dk1"/>
              </a:solidFill>
              <a:highlight>
                <a:srgbClr val="FFFFFF"/>
              </a:highlight>
              <a:latin typeface="Arial" panose="020B0604020202020204" pitchFamily="34" charset="0"/>
              <a:cs typeface="Arial" panose="020B0604020202020204" pitchFamily="34" charset="0"/>
              <a:sym typeface="Times New Roman"/>
            </a:endParaRPr>
          </a:p>
          <a:p>
            <a:pPr marL="457200" lvl="0" indent="-323850" algn="just" rtl="0">
              <a:lnSpc>
                <a:spcPct val="115000"/>
              </a:lnSpc>
              <a:spcBef>
                <a:spcPts val="0"/>
              </a:spcBef>
              <a:spcAft>
                <a:spcPts val="0"/>
              </a:spcAft>
              <a:buSzPts val="1500"/>
              <a:buChar char="■"/>
            </a:pPr>
            <a:endParaRPr lang="es-419" sz="1500" dirty="0">
              <a:solidFill>
                <a:schemeClr val="dk1"/>
              </a:solidFill>
              <a:highlight>
                <a:srgbClr val="FFFFFF"/>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ee685ef8a0_0_39"/>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a:t>VERSIÓN: </a:t>
            </a:r>
            <a:r>
              <a:rPr lang="es-EC" b="0"/>
              <a:t>1.0</a:t>
            </a:r>
            <a:endParaRPr b="0"/>
          </a:p>
        </p:txBody>
      </p:sp>
      <p:sp>
        <p:nvSpPr>
          <p:cNvPr id="403" name="Google Shape;403;gee685ef8a0_0_39"/>
          <p:cNvSpPr/>
          <p:nvPr/>
        </p:nvSpPr>
        <p:spPr>
          <a:xfrm>
            <a:off x="0" y="636175"/>
            <a:ext cx="9144000" cy="523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RECOMENDACIONES </a:t>
            </a:r>
            <a:endParaRPr sz="2600" b="1" i="0" u="none" strike="noStrike" cap="none" dirty="0">
              <a:solidFill>
                <a:schemeClr val="accent4"/>
              </a:solidFill>
              <a:latin typeface="Arial"/>
              <a:ea typeface="Arial"/>
              <a:cs typeface="Arial"/>
              <a:sym typeface="Arial"/>
            </a:endParaRPr>
          </a:p>
        </p:txBody>
      </p:sp>
      <p:sp>
        <p:nvSpPr>
          <p:cNvPr id="404" name="Google Shape;404;gee685ef8a0_0_39"/>
          <p:cNvSpPr/>
          <p:nvPr/>
        </p:nvSpPr>
        <p:spPr>
          <a:xfrm>
            <a:off x="455910" y="1089739"/>
            <a:ext cx="7793700" cy="4378800"/>
          </a:xfrm>
          <a:prstGeom prst="rect">
            <a:avLst/>
          </a:prstGeom>
          <a:noFill/>
          <a:ln>
            <a:noFill/>
          </a:ln>
        </p:spPr>
        <p:txBody>
          <a:bodyPr spcFirstLastPara="1" wrap="square" lIns="91425" tIns="45700" rIns="91425" bIns="45700" anchor="t" anchorCtr="0">
            <a:noAutofit/>
          </a:bodyPr>
          <a:lstStyle/>
          <a:p>
            <a:pPr marL="457200" lvl="0" indent="-323850" algn="just" rtl="0">
              <a:lnSpc>
                <a:spcPct val="150000"/>
              </a:lnSpc>
              <a:spcBef>
                <a:spcPts val="0"/>
              </a:spcBef>
              <a:spcAft>
                <a:spcPts val="0"/>
              </a:spcAft>
              <a:buClr>
                <a:schemeClr val="dk1"/>
              </a:buClr>
              <a:buSzPts val="1500"/>
              <a:buChar char="■"/>
            </a:pPr>
            <a:r>
              <a:rPr lang="es-419" sz="1500" dirty="0">
                <a:solidFill>
                  <a:schemeClr val="dk1"/>
                </a:solidFill>
                <a:highlight>
                  <a:srgbClr val="FFFFFF"/>
                </a:highlight>
              </a:rPr>
              <a:t>Para un desarrollo posterior en caso el consultorio médico, cuente con un potencial de crecimiento se recomienda revisar los requisitos a futuros junto con las herramientas que son necesarias para su implementación como se especifica en el Anexo 2 y 3.  </a:t>
            </a:r>
          </a:p>
          <a:p>
            <a:pPr marL="457200" lvl="0" indent="0" algn="just" rtl="0">
              <a:lnSpc>
                <a:spcPct val="150000"/>
              </a:lnSpc>
              <a:spcBef>
                <a:spcPts val="0"/>
              </a:spcBef>
              <a:spcAft>
                <a:spcPts val="0"/>
              </a:spcAft>
              <a:buNone/>
            </a:pPr>
            <a:endParaRPr lang="es-419" sz="1500" dirty="0">
              <a:solidFill>
                <a:schemeClr val="dk1"/>
              </a:solidFill>
              <a:highlight>
                <a:srgbClr val="FFFFFF"/>
              </a:highlight>
            </a:endParaRPr>
          </a:p>
          <a:p>
            <a:pPr marL="457200" lvl="0" indent="-323850" algn="just" rtl="0">
              <a:lnSpc>
                <a:spcPct val="150000"/>
              </a:lnSpc>
              <a:spcBef>
                <a:spcPts val="0"/>
              </a:spcBef>
              <a:spcAft>
                <a:spcPts val="0"/>
              </a:spcAft>
              <a:buClr>
                <a:schemeClr val="dk1"/>
              </a:buClr>
              <a:buSzPts val="1500"/>
              <a:buChar char="■"/>
            </a:pPr>
            <a:r>
              <a:rPr lang="es-419" sz="1500" dirty="0">
                <a:solidFill>
                  <a:schemeClr val="dk1"/>
                </a:solidFill>
                <a:highlight>
                  <a:srgbClr val="FFFFFF"/>
                </a:highlight>
              </a:rPr>
              <a:t>Se recomienda tener respaldos o copias del plan del proyecto o proceso planteado que se llevará a cabo para el desarrollo de software, así evitando el riesgo de perder la información relevante, por caída del servicio o pérdida de los datos. . </a:t>
            </a:r>
          </a:p>
          <a:p>
            <a:pPr marL="457200" lvl="0" indent="0" algn="just" rtl="0">
              <a:lnSpc>
                <a:spcPct val="150000"/>
              </a:lnSpc>
              <a:spcBef>
                <a:spcPts val="0"/>
              </a:spcBef>
              <a:spcAft>
                <a:spcPts val="0"/>
              </a:spcAft>
              <a:buNone/>
            </a:pPr>
            <a:endParaRPr lang="es-419" sz="1500" dirty="0">
              <a:solidFill>
                <a:schemeClr val="dk1"/>
              </a:solidFill>
              <a:highlight>
                <a:srgbClr val="FFFFFF"/>
              </a:highlight>
            </a:endParaRPr>
          </a:p>
          <a:p>
            <a:pPr marL="457200" lvl="0" indent="-323850" algn="just" rtl="0">
              <a:lnSpc>
                <a:spcPct val="150000"/>
              </a:lnSpc>
              <a:spcBef>
                <a:spcPts val="0"/>
              </a:spcBef>
              <a:spcAft>
                <a:spcPts val="0"/>
              </a:spcAft>
              <a:buClr>
                <a:schemeClr val="dk1"/>
              </a:buClr>
              <a:buSzPts val="1500"/>
              <a:buChar char="■"/>
            </a:pPr>
            <a:r>
              <a:rPr lang="es-419" sz="1500" dirty="0">
                <a:solidFill>
                  <a:schemeClr val="dk1"/>
                </a:solidFill>
                <a:highlight>
                  <a:srgbClr val="FFFFFF"/>
                </a:highlight>
              </a:rPr>
              <a:t>Dependiendo del tiempo de desarrollo y la complejidad del proyecto se debe seleccionar una metodología ágil y herramientas de desarrollo que se adapten mejor a sus necesidades evitando que existan contratiempos.</a:t>
            </a:r>
            <a:r>
              <a:rPr lang="es-419" sz="1100" dirty="0">
                <a:solidFill>
                  <a:schemeClr val="dk1"/>
                </a:solidFill>
                <a:highlight>
                  <a:srgbClr val="FFFFFF"/>
                </a:highlight>
              </a:rPr>
              <a:t> </a:t>
            </a:r>
          </a:p>
          <a:p>
            <a:pPr marL="133350" lvl="0" algn="just" rtl="0">
              <a:lnSpc>
                <a:spcPct val="150000"/>
              </a:lnSpc>
              <a:spcBef>
                <a:spcPts val="0"/>
              </a:spcBef>
              <a:spcAft>
                <a:spcPts val="0"/>
              </a:spcAft>
              <a:buClr>
                <a:schemeClr val="dk1"/>
              </a:buClr>
              <a:buSzPts val="1500"/>
            </a:pPr>
            <a:endParaRPr lang="es-419" sz="1100" dirty="0">
              <a:solidFill>
                <a:schemeClr val="dk1"/>
              </a:solidFill>
              <a:highlight>
                <a:srgbClr val="FFFFFF"/>
              </a:highlight>
            </a:endParaRPr>
          </a:p>
          <a:p>
            <a:pPr marL="457200" lvl="0" indent="-323850" algn="just" rtl="0">
              <a:lnSpc>
                <a:spcPct val="150000"/>
              </a:lnSpc>
              <a:spcBef>
                <a:spcPts val="0"/>
              </a:spcBef>
              <a:spcAft>
                <a:spcPts val="0"/>
              </a:spcAft>
              <a:buClr>
                <a:schemeClr val="dk1"/>
              </a:buClr>
              <a:buSzPts val="1500"/>
              <a:buChar char="■"/>
            </a:pPr>
            <a:r>
              <a:rPr lang="es-419" sz="1500" dirty="0">
                <a:solidFill>
                  <a:schemeClr val="dk1"/>
                </a:solidFill>
                <a:highlight>
                  <a:srgbClr val="FFFFFF"/>
                </a:highlight>
              </a:rPr>
              <a:t>Para tener un correcto uso de la aplicación web revisar el Anexo 4, donde se detallan las funciones con las que cuenta cada módulo.</a:t>
            </a:r>
          </a:p>
          <a:p>
            <a:pPr marL="457200" lvl="0" indent="0" algn="l" rtl="0">
              <a:lnSpc>
                <a:spcPct val="115000"/>
              </a:lnSpc>
              <a:spcBef>
                <a:spcPts val="0"/>
              </a:spcBef>
              <a:spcAft>
                <a:spcPts val="0"/>
              </a:spcAft>
              <a:buNone/>
            </a:pPr>
            <a:endParaRPr sz="1100" dirty="0">
              <a:solidFill>
                <a:schemeClr val="dk1"/>
              </a:solidFill>
              <a:highlight>
                <a:srgbClr val="FFFFFF"/>
              </a:highlight>
            </a:endParaRPr>
          </a:p>
          <a:p>
            <a:pPr marL="457200" lvl="0" indent="0" algn="l" rtl="0">
              <a:lnSpc>
                <a:spcPct val="115000"/>
              </a:lnSpc>
              <a:spcBef>
                <a:spcPts val="0"/>
              </a:spcBef>
              <a:spcAft>
                <a:spcPts val="0"/>
              </a:spcAft>
              <a:buNone/>
            </a:pPr>
            <a:endParaRPr sz="2000" dirty="0">
              <a:solidFill>
                <a:schemeClr val="dk1"/>
              </a:solidFill>
            </a:endParaRPr>
          </a:p>
          <a:p>
            <a:pPr marL="457200" marR="0" lvl="0" indent="0" algn="just" rtl="0">
              <a:lnSpc>
                <a:spcPct val="150000"/>
              </a:lnSpc>
              <a:spcBef>
                <a:spcPts val="1200"/>
              </a:spcBef>
              <a:spcAft>
                <a:spcPts val="120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ee99d6a624_0_0"/>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a:t>VERSIÓN: </a:t>
            </a:r>
            <a:r>
              <a:rPr lang="es-EC" b="0"/>
              <a:t>1.0</a:t>
            </a:r>
            <a:endParaRPr b="0"/>
          </a:p>
        </p:txBody>
      </p:sp>
      <p:sp>
        <p:nvSpPr>
          <p:cNvPr id="419" name="Google Shape;419;gee99d6a624_0_0"/>
          <p:cNvSpPr/>
          <p:nvPr/>
        </p:nvSpPr>
        <p:spPr>
          <a:xfrm>
            <a:off x="0" y="2725850"/>
            <a:ext cx="9144000" cy="703200"/>
          </a:xfrm>
          <a:prstGeom prst="rect">
            <a:avLst/>
          </a:prstGeom>
          <a:noFill/>
          <a:ln>
            <a:noFill/>
          </a:ln>
        </p:spPr>
        <p:txBody>
          <a:bodyPr spcFirstLastPara="1" wrap="square" lIns="91425" tIns="45700" rIns="91425" bIns="45700" anchor="t" anchorCtr="0">
            <a:noAutofit/>
          </a:bodyPr>
          <a:lstStyle/>
          <a:p>
            <a:pPr marL="0" marR="0" lvl="0" indent="457200" algn="ctr" rtl="0">
              <a:lnSpc>
                <a:spcPct val="100000"/>
              </a:lnSpc>
              <a:spcBef>
                <a:spcPts val="0"/>
              </a:spcBef>
              <a:spcAft>
                <a:spcPts val="0"/>
              </a:spcAft>
              <a:buClr>
                <a:srgbClr val="000000"/>
              </a:buClr>
              <a:buSzPts val="3600"/>
              <a:buFont typeface="Arial"/>
              <a:buNone/>
            </a:pPr>
            <a:r>
              <a:rPr lang="es-EC" sz="5000" b="1">
                <a:solidFill>
                  <a:schemeClr val="accent4"/>
                </a:solidFill>
              </a:rPr>
              <a:t>GRACIAS</a:t>
            </a:r>
            <a:endParaRPr sz="5000" b="1" i="0" u="none" strike="noStrike" cap="none">
              <a:solidFill>
                <a:schemeClr val="accent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ee685ef8a0_1_0"/>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FECHA ÚLTIMA REVISIÓN: 13/12/11</a:t>
            </a:r>
            <a:endParaRPr sz="500" b="0" i="0" u="none" strike="noStrike" cap="none">
              <a:solidFill>
                <a:schemeClr val="dk1"/>
              </a:solidFill>
              <a:latin typeface="Arial"/>
              <a:ea typeface="Arial"/>
              <a:cs typeface="Arial"/>
              <a:sym typeface="Arial"/>
            </a:endParaRPr>
          </a:p>
        </p:txBody>
      </p:sp>
      <p:sp>
        <p:nvSpPr>
          <p:cNvPr id="97" name="Google Shape;97;gee685ef8a0_1_0"/>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500"/>
              <a:buNone/>
            </a:pPr>
            <a:r>
              <a:rPr lang="es-EC" sz="500" b="1" i="0" u="none" strike="noStrike" cap="none">
                <a:solidFill>
                  <a:schemeClr val="dk1"/>
                </a:solidFill>
                <a:latin typeface="Arial"/>
                <a:ea typeface="Arial"/>
                <a:cs typeface="Arial"/>
                <a:sym typeface="Arial"/>
              </a:rPr>
              <a:t>VERSIÓN: </a:t>
            </a:r>
            <a:r>
              <a:rPr lang="es-EC" sz="500" b="0" i="0" u="none" strike="noStrike" cap="none">
                <a:solidFill>
                  <a:schemeClr val="dk1"/>
                </a:solidFill>
                <a:latin typeface="Arial"/>
                <a:ea typeface="Arial"/>
                <a:cs typeface="Arial"/>
                <a:sym typeface="Arial"/>
              </a:rPr>
              <a:t>1.0</a:t>
            </a:r>
            <a:endParaRPr sz="500" b="0" i="0" u="none" strike="noStrike" cap="none">
              <a:solidFill>
                <a:schemeClr val="dk1"/>
              </a:solidFill>
              <a:latin typeface="Arial"/>
              <a:ea typeface="Arial"/>
              <a:cs typeface="Arial"/>
              <a:sym typeface="Arial"/>
            </a:endParaRPr>
          </a:p>
        </p:txBody>
      </p:sp>
      <p:sp>
        <p:nvSpPr>
          <p:cNvPr id="98" name="Google Shape;98;gee685ef8a0_1_0"/>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CÓDIGO: </a:t>
            </a:r>
            <a:r>
              <a:rPr lang="es-EC" sz="500" b="0" i="0" u="none" strike="noStrike" cap="none">
                <a:solidFill>
                  <a:schemeClr val="dk1"/>
                </a:solidFill>
                <a:latin typeface="Arial"/>
                <a:ea typeface="Arial"/>
                <a:cs typeface="Arial"/>
                <a:sym typeface="Arial"/>
              </a:rPr>
              <a:t>SGC.DI.260</a:t>
            </a:r>
            <a:endParaRPr sz="500" b="0" i="0" u="none" strike="noStrike" cap="none">
              <a:solidFill>
                <a:schemeClr val="dk1"/>
              </a:solidFill>
              <a:latin typeface="Arial"/>
              <a:ea typeface="Arial"/>
              <a:cs typeface="Arial"/>
              <a:sym typeface="Arial"/>
            </a:endParaRPr>
          </a:p>
        </p:txBody>
      </p:sp>
      <p:sp>
        <p:nvSpPr>
          <p:cNvPr id="99" name="Google Shape;99;gee685ef8a0_1_0"/>
          <p:cNvSpPr/>
          <p:nvPr/>
        </p:nvSpPr>
        <p:spPr>
          <a:xfrm>
            <a:off x="0" y="644500"/>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a:solidFill>
                  <a:schemeClr val="accent4"/>
                </a:solidFill>
              </a:rPr>
              <a:t>PLANTEAMIENTO DEL PROBLEMA</a:t>
            </a:r>
            <a:endParaRPr sz="2600" b="1" i="0" u="none" strike="noStrike" cap="none">
              <a:solidFill>
                <a:schemeClr val="accent4"/>
              </a:solidFill>
              <a:latin typeface="Arial"/>
              <a:ea typeface="Arial"/>
              <a:cs typeface="Arial"/>
              <a:sym typeface="Arial"/>
            </a:endParaRPr>
          </a:p>
        </p:txBody>
      </p:sp>
      <p:sp>
        <p:nvSpPr>
          <p:cNvPr id="100" name="Google Shape;100;gee685ef8a0_1_0"/>
          <p:cNvSpPr/>
          <p:nvPr/>
        </p:nvSpPr>
        <p:spPr>
          <a:xfrm>
            <a:off x="524400" y="1406325"/>
            <a:ext cx="8073300" cy="4444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s-419" sz="1500" dirty="0">
                <a:solidFill>
                  <a:schemeClr val="dk1"/>
                </a:solidFill>
                <a:highlight>
                  <a:srgbClr val="FFFFFF"/>
                </a:highlight>
              </a:rPr>
              <a:t>El Consultorio Médico “Medicina Integral” su modo de trabajar consiste en realizar los procesos de forma manual sobre todo los de agendamiento de citas médicas y gestión de historias clínicas haciéndolos obsoletos, inclusive no dispone de un archivador donde guardar las historias clínicas de sus pacientes. </a:t>
            </a:r>
          </a:p>
          <a:p>
            <a:pPr marL="0" lvl="0" indent="0" algn="just" rtl="0">
              <a:lnSpc>
                <a:spcPct val="150000"/>
              </a:lnSpc>
              <a:spcBef>
                <a:spcPts val="0"/>
              </a:spcBef>
              <a:spcAft>
                <a:spcPts val="0"/>
              </a:spcAft>
              <a:buClr>
                <a:schemeClr val="dk1"/>
              </a:buClr>
              <a:buSzPts val="1100"/>
              <a:buFont typeface="Arial"/>
              <a:buNone/>
            </a:pPr>
            <a:endParaRPr lang="es-419" sz="1500" dirty="0">
              <a:solidFill>
                <a:schemeClr val="dk1"/>
              </a:solidFill>
              <a:highlight>
                <a:srgbClr val="FFFFFF"/>
              </a:highlight>
            </a:endParaRPr>
          </a:p>
          <a:p>
            <a:pPr marL="0" lvl="0" indent="0" algn="just" rtl="0">
              <a:lnSpc>
                <a:spcPct val="150000"/>
              </a:lnSpc>
              <a:spcBef>
                <a:spcPts val="0"/>
              </a:spcBef>
              <a:spcAft>
                <a:spcPts val="0"/>
              </a:spcAft>
              <a:buClr>
                <a:schemeClr val="dk1"/>
              </a:buClr>
              <a:buSzPts val="1100"/>
              <a:buFont typeface="Arial"/>
              <a:buNone/>
            </a:pPr>
            <a:r>
              <a:rPr lang="es-419" sz="1500" dirty="0">
                <a:solidFill>
                  <a:schemeClr val="dk1"/>
                </a:solidFill>
                <a:highlight>
                  <a:srgbClr val="FFFFFF"/>
                </a:highlight>
              </a:rPr>
              <a:t>Lamentablemente los costos elevados es una limitante económica para las pequeñas empresas, además de la falta de conocimientos y experiencia técnica generan miedo al cambio.</a:t>
            </a:r>
            <a:endParaRPr sz="1500" dirty="0">
              <a:solidFill>
                <a:schemeClr val="dk1"/>
              </a:solidFill>
              <a:highlight>
                <a:srgbClr val="FFFFFF"/>
              </a:highlight>
            </a:endParaRPr>
          </a:p>
          <a:p>
            <a:pPr marL="0" marR="0" lvl="0" indent="0" algn="just" rtl="0">
              <a:lnSpc>
                <a:spcPct val="150000"/>
              </a:lnSpc>
              <a:spcBef>
                <a:spcPts val="900"/>
              </a:spcBef>
              <a:spcAft>
                <a:spcPts val="0"/>
              </a:spcAft>
              <a:buClr>
                <a:schemeClr val="dk1"/>
              </a:buClr>
              <a:buSzPts val="1100"/>
              <a:buFont typeface="Arial"/>
              <a:buNone/>
            </a:pPr>
            <a:endParaRPr sz="2000" dirty="0"/>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101" name="Google Shape;101;gee685ef8a0_1_0"/>
          <p:cNvPicPr preferRelativeResize="0"/>
          <p:nvPr/>
        </p:nvPicPr>
        <p:blipFill>
          <a:blip r:embed="rId3">
            <a:alphaModFix/>
          </a:blip>
          <a:stretch>
            <a:fillRect/>
          </a:stretch>
        </p:blipFill>
        <p:spPr>
          <a:xfrm>
            <a:off x="4919200" y="4879350"/>
            <a:ext cx="1302550" cy="130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ee685ef8a0_1_8"/>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FECHA ÚLTIMA REVISIÓN: 13/12/11</a:t>
            </a:r>
            <a:endParaRPr sz="500" b="0" i="0" u="none" strike="noStrike" cap="none">
              <a:solidFill>
                <a:schemeClr val="dk1"/>
              </a:solidFill>
              <a:latin typeface="Arial"/>
              <a:ea typeface="Arial"/>
              <a:cs typeface="Arial"/>
              <a:sym typeface="Arial"/>
            </a:endParaRPr>
          </a:p>
        </p:txBody>
      </p:sp>
      <p:sp>
        <p:nvSpPr>
          <p:cNvPr id="107" name="Google Shape;107;gee685ef8a0_1_8"/>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500"/>
              <a:buNone/>
            </a:pPr>
            <a:r>
              <a:rPr lang="es-EC" sz="500" b="1" i="0" u="none" strike="noStrike" cap="none">
                <a:solidFill>
                  <a:schemeClr val="dk1"/>
                </a:solidFill>
                <a:latin typeface="Arial"/>
                <a:ea typeface="Arial"/>
                <a:cs typeface="Arial"/>
                <a:sym typeface="Arial"/>
              </a:rPr>
              <a:t>VERSIÓN: </a:t>
            </a:r>
            <a:r>
              <a:rPr lang="es-EC" sz="500" b="0" i="0" u="none" strike="noStrike" cap="none">
                <a:solidFill>
                  <a:schemeClr val="dk1"/>
                </a:solidFill>
                <a:latin typeface="Arial"/>
                <a:ea typeface="Arial"/>
                <a:cs typeface="Arial"/>
                <a:sym typeface="Arial"/>
              </a:rPr>
              <a:t>1.0</a:t>
            </a:r>
            <a:endParaRPr sz="500" b="0" i="0" u="none" strike="noStrike" cap="none">
              <a:solidFill>
                <a:schemeClr val="dk1"/>
              </a:solidFill>
              <a:latin typeface="Arial"/>
              <a:ea typeface="Arial"/>
              <a:cs typeface="Arial"/>
              <a:sym typeface="Arial"/>
            </a:endParaRPr>
          </a:p>
        </p:txBody>
      </p:sp>
      <p:sp>
        <p:nvSpPr>
          <p:cNvPr id="108" name="Google Shape;108;gee685ef8a0_1_8"/>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CÓDIGO: </a:t>
            </a:r>
            <a:r>
              <a:rPr lang="es-EC" sz="500" b="0" i="0" u="none" strike="noStrike" cap="none">
                <a:solidFill>
                  <a:schemeClr val="dk1"/>
                </a:solidFill>
                <a:latin typeface="Arial"/>
                <a:ea typeface="Arial"/>
                <a:cs typeface="Arial"/>
                <a:sym typeface="Arial"/>
              </a:rPr>
              <a:t>SGC.DI.260</a:t>
            </a:r>
            <a:endParaRPr sz="500" b="0" i="0" u="none" strike="noStrike" cap="none">
              <a:solidFill>
                <a:schemeClr val="dk1"/>
              </a:solidFill>
              <a:latin typeface="Arial"/>
              <a:ea typeface="Arial"/>
              <a:cs typeface="Arial"/>
              <a:sym typeface="Arial"/>
            </a:endParaRPr>
          </a:p>
        </p:txBody>
      </p:sp>
      <p:sp>
        <p:nvSpPr>
          <p:cNvPr id="109" name="Google Shape;109;gee685ef8a0_1_8"/>
          <p:cNvSpPr/>
          <p:nvPr/>
        </p:nvSpPr>
        <p:spPr>
          <a:xfrm>
            <a:off x="0" y="711850"/>
            <a:ext cx="9144000" cy="571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a:solidFill>
                  <a:schemeClr val="accent4"/>
                </a:solidFill>
              </a:rPr>
              <a:t>JUSTIFICACIÓN E IMPORTANCIA</a:t>
            </a:r>
            <a:endParaRPr sz="2600" b="1" i="0" u="none" strike="noStrike" cap="none">
              <a:solidFill>
                <a:schemeClr val="accent4"/>
              </a:solidFill>
              <a:latin typeface="Arial"/>
              <a:ea typeface="Arial"/>
              <a:cs typeface="Arial"/>
              <a:sym typeface="Arial"/>
            </a:endParaRPr>
          </a:p>
        </p:txBody>
      </p:sp>
      <p:sp>
        <p:nvSpPr>
          <p:cNvPr id="110" name="Google Shape;110;gee685ef8a0_1_8"/>
          <p:cNvSpPr/>
          <p:nvPr/>
        </p:nvSpPr>
        <p:spPr>
          <a:xfrm>
            <a:off x="520850" y="1450599"/>
            <a:ext cx="7959000" cy="3617789"/>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100"/>
              <a:buFont typeface="Arial"/>
              <a:buNone/>
            </a:pPr>
            <a:r>
              <a:rPr lang="es-419" sz="1500" dirty="0">
                <a:solidFill>
                  <a:schemeClr val="dk1"/>
                </a:solidFill>
                <a:highlight>
                  <a:srgbClr val="FFFFFF"/>
                </a:highlight>
              </a:rPr>
              <a:t>Actualmente la tecnología se ha desarrollado de una manera exponencial al igual que la cantidad de información existente, convirtiéndose en una herramienta indispensable para el crecimiento de las PYMES</a:t>
            </a:r>
          </a:p>
          <a:p>
            <a:pPr marL="0" lvl="0" indent="0" algn="just" rtl="0">
              <a:lnSpc>
                <a:spcPct val="150000"/>
              </a:lnSpc>
              <a:spcBef>
                <a:spcPts val="0"/>
              </a:spcBef>
              <a:spcAft>
                <a:spcPts val="0"/>
              </a:spcAft>
              <a:buClr>
                <a:schemeClr val="dk1"/>
              </a:buClr>
              <a:buSzPts val="1100"/>
              <a:buFont typeface="Arial"/>
              <a:buNone/>
            </a:pPr>
            <a:endParaRPr lang="es-419" sz="1500" dirty="0">
              <a:solidFill>
                <a:schemeClr val="dk1"/>
              </a:solidFill>
              <a:highlight>
                <a:srgbClr val="FFFFFF"/>
              </a:highlight>
            </a:endParaRPr>
          </a:p>
          <a:p>
            <a:pPr marL="0" lvl="0" indent="0" algn="just" rtl="0">
              <a:lnSpc>
                <a:spcPct val="150000"/>
              </a:lnSpc>
              <a:spcBef>
                <a:spcPts val="0"/>
              </a:spcBef>
              <a:spcAft>
                <a:spcPts val="0"/>
              </a:spcAft>
              <a:buClr>
                <a:schemeClr val="dk1"/>
              </a:buClr>
              <a:buSzPts val="1100"/>
              <a:buFont typeface="Arial"/>
              <a:buNone/>
            </a:pPr>
            <a:r>
              <a:rPr lang="es-419" sz="1500" dirty="0">
                <a:solidFill>
                  <a:schemeClr val="dk1"/>
                </a:solidFill>
                <a:highlight>
                  <a:srgbClr val="FFFFFF"/>
                </a:highlight>
              </a:rPr>
              <a:t>En Ecuador una de las innovaciones que con mayor frecuencia se está implementando en las PYMES, son las páginas web de información, aplicaciones móviles, aplicaciones web y software informáticos. Con el objetivo de impulsar el crecimiento empresarial mostrando seguridad en calidad de servicios y productos para los clientes. </a:t>
            </a:r>
            <a:endParaRPr sz="1500" dirty="0">
              <a:solidFill>
                <a:schemeClr val="dk1"/>
              </a:solidFill>
              <a:highlight>
                <a:srgbClr val="FFFFFF"/>
              </a:highlight>
            </a:endParaRPr>
          </a:p>
          <a:p>
            <a:pPr marL="0" lvl="0" indent="457200" algn="just" rtl="0">
              <a:lnSpc>
                <a:spcPct val="150000"/>
              </a:lnSpc>
              <a:spcBef>
                <a:spcPts val="0"/>
              </a:spcBef>
              <a:spcAft>
                <a:spcPts val="0"/>
              </a:spcAft>
              <a:buClr>
                <a:schemeClr val="dk1"/>
              </a:buClr>
              <a:buSzPts val="1100"/>
              <a:buFont typeface="Arial"/>
              <a:buNone/>
            </a:pPr>
            <a:r>
              <a:rPr lang="es-EC" sz="1500" dirty="0">
                <a:solidFill>
                  <a:schemeClr val="dk1"/>
                </a:solidFill>
                <a:highlight>
                  <a:srgbClr val="FFFFFF"/>
                </a:highlight>
              </a:rPr>
              <a:t> </a:t>
            </a:r>
            <a:endParaRPr sz="1500" dirty="0">
              <a:solidFill>
                <a:schemeClr val="dk1"/>
              </a:solidFill>
              <a:highlight>
                <a:srgbClr val="FFFFFF"/>
              </a:highlight>
            </a:endParaRPr>
          </a:p>
          <a:p>
            <a:pPr marL="0" marR="0" lvl="0" indent="0" algn="just" rtl="0">
              <a:lnSpc>
                <a:spcPct val="150000"/>
              </a:lnSpc>
              <a:spcBef>
                <a:spcPts val="900"/>
              </a:spcBef>
              <a:spcAft>
                <a:spcPts val="0"/>
              </a:spcAft>
              <a:buClr>
                <a:schemeClr val="dk1"/>
              </a:buClr>
              <a:buSzPts val="1100"/>
              <a:buFont typeface="Arial"/>
              <a:buNone/>
            </a:pPr>
            <a:endParaRPr sz="2000" dirty="0"/>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111" name="Google Shape;111;gee685ef8a0_1_8"/>
          <p:cNvPicPr preferRelativeResize="0"/>
          <p:nvPr/>
        </p:nvPicPr>
        <p:blipFill>
          <a:blip r:embed="rId3">
            <a:alphaModFix/>
          </a:blip>
          <a:stretch>
            <a:fillRect/>
          </a:stretch>
        </p:blipFill>
        <p:spPr>
          <a:xfrm>
            <a:off x="5250484" y="4657650"/>
            <a:ext cx="1170951" cy="148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ee685ef8a0_1_16"/>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FECHA ÚLTIMA REVISIÓN: 13/12/11</a:t>
            </a:r>
            <a:endParaRPr sz="500" b="0" i="0" u="none" strike="noStrike" cap="none">
              <a:solidFill>
                <a:schemeClr val="dk1"/>
              </a:solidFill>
              <a:latin typeface="Arial"/>
              <a:ea typeface="Arial"/>
              <a:cs typeface="Arial"/>
              <a:sym typeface="Arial"/>
            </a:endParaRPr>
          </a:p>
        </p:txBody>
      </p:sp>
      <p:sp>
        <p:nvSpPr>
          <p:cNvPr id="117" name="Google Shape;117;gee685ef8a0_1_16"/>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500"/>
              <a:buNone/>
            </a:pPr>
            <a:r>
              <a:rPr lang="es-EC" sz="500" b="1" i="0" u="none" strike="noStrike" cap="none">
                <a:solidFill>
                  <a:schemeClr val="dk1"/>
                </a:solidFill>
                <a:latin typeface="Arial"/>
                <a:ea typeface="Arial"/>
                <a:cs typeface="Arial"/>
                <a:sym typeface="Arial"/>
              </a:rPr>
              <a:t>VERSIÓN: </a:t>
            </a:r>
            <a:r>
              <a:rPr lang="es-EC" sz="500" b="0" i="0" u="none" strike="noStrike" cap="none">
                <a:solidFill>
                  <a:schemeClr val="dk1"/>
                </a:solidFill>
                <a:latin typeface="Arial"/>
                <a:ea typeface="Arial"/>
                <a:cs typeface="Arial"/>
                <a:sym typeface="Arial"/>
              </a:rPr>
              <a:t>1.0</a:t>
            </a:r>
            <a:endParaRPr sz="500" b="0" i="0" u="none" strike="noStrike" cap="none">
              <a:solidFill>
                <a:schemeClr val="dk1"/>
              </a:solidFill>
              <a:latin typeface="Arial"/>
              <a:ea typeface="Arial"/>
              <a:cs typeface="Arial"/>
              <a:sym typeface="Arial"/>
            </a:endParaRPr>
          </a:p>
        </p:txBody>
      </p:sp>
      <p:sp>
        <p:nvSpPr>
          <p:cNvPr id="118" name="Google Shape;118;gee685ef8a0_1_16"/>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s-EC" sz="500" b="1" i="0" u="none" strike="noStrike" cap="none">
                <a:solidFill>
                  <a:schemeClr val="dk1"/>
                </a:solidFill>
                <a:latin typeface="Arial"/>
                <a:ea typeface="Arial"/>
                <a:cs typeface="Arial"/>
                <a:sym typeface="Arial"/>
              </a:rPr>
              <a:t>CÓDIGO: </a:t>
            </a:r>
            <a:r>
              <a:rPr lang="es-EC" sz="500" b="0" i="0" u="none" strike="noStrike" cap="none">
                <a:solidFill>
                  <a:schemeClr val="dk1"/>
                </a:solidFill>
                <a:latin typeface="Arial"/>
                <a:ea typeface="Arial"/>
                <a:cs typeface="Arial"/>
                <a:sym typeface="Arial"/>
              </a:rPr>
              <a:t>SGC.DI.260</a:t>
            </a:r>
            <a:endParaRPr sz="500" b="0" i="0" u="none" strike="noStrike" cap="none">
              <a:solidFill>
                <a:schemeClr val="dk1"/>
              </a:solidFill>
              <a:latin typeface="Arial"/>
              <a:ea typeface="Arial"/>
              <a:cs typeface="Arial"/>
              <a:sym typeface="Arial"/>
            </a:endParaRPr>
          </a:p>
        </p:txBody>
      </p:sp>
      <p:sp>
        <p:nvSpPr>
          <p:cNvPr id="119" name="Google Shape;119;gee685ef8a0_1_16"/>
          <p:cNvSpPr/>
          <p:nvPr/>
        </p:nvSpPr>
        <p:spPr>
          <a:xfrm>
            <a:off x="0" y="570820"/>
            <a:ext cx="9195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dirty="0">
                <a:solidFill>
                  <a:schemeClr val="accent4"/>
                </a:solidFill>
              </a:rPr>
              <a:t>OBJETIVOS GENERALES Y ESPECÍFICOS</a:t>
            </a:r>
            <a:endParaRPr sz="2600" b="1" i="0" u="none" strike="noStrike" cap="none" dirty="0">
              <a:solidFill>
                <a:schemeClr val="accent4"/>
              </a:solidFill>
              <a:latin typeface="Arial"/>
              <a:ea typeface="Arial"/>
              <a:cs typeface="Arial"/>
              <a:sym typeface="Arial"/>
            </a:endParaRPr>
          </a:p>
        </p:txBody>
      </p:sp>
      <p:sp>
        <p:nvSpPr>
          <p:cNvPr id="120" name="Google Shape;120;gee685ef8a0_1_16"/>
          <p:cNvSpPr/>
          <p:nvPr/>
        </p:nvSpPr>
        <p:spPr>
          <a:xfrm>
            <a:off x="505500" y="1671275"/>
            <a:ext cx="7909200" cy="284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1500" b="0" i="0" u="none" strike="noStrike" cap="none" dirty="0">
              <a:solidFill>
                <a:srgbClr val="000000"/>
              </a:solidFill>
              <a:latin typeface="Arial"/>
              <a:ea typeface="Arial"/>
              <a:cs typeface="Arial"/>
              <a:sym typeface="Arial"/>
            </a:endParaRPr>
          </a:p>
        </p:txBody>
      </p:sp>
      <p:graphicFrame>
        <p:nvGraphicFramePr>
          <p:cNvPr id="2" name="Diagrama 1">
            <a:extLst>
              <a:ext uri="{FF2B5EF4-FFF2-40B4-BE49-F238E27FC236}">
                <a16:creationId xmlns:a16="http://schemas.microsoft.com/office/drawing/2014/main" id="{3956CDCB-ECD1-42E3-AD90-9A08ACB9ACE1}"/>
              </a:ext>
            </a:extLst>
          </p:cNvPr>
          <p:cNvGraphicFramePr/>
          <p:nvPr>
            <p:extLst>
              <p:ext uri="{D42A27DB-BD31-4B8C-83A1-F6EECF244321}">
                <p14:modId xmlns:p14="http://schemas.microsoft.com/office/powerpoint/2010/main" val="3313886798"/>
              </p:ext>
            </p:extLst>
          </p:nvPr>
        </p:nvGraphicFramePr>
        <p:xfrm>
          <a:off x="-264039" y="1013660"/>
          <a:ext cx="9448277" cy="5171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e685ef8a0_1_24"/>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37" name="Google Shape;137;gee685ef8a0_1_24"/>
          <p:cNvSpPr/>
          <p:nvPr/>
        </p:nvSpPr>
        <p:spPr>
          <a:xfrm>
            <a:off x="0" y="836898"/>
            <a:ext cx="92154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MARCO TEÓRICO </a:t>
            </a:r>
          </a:p>
        </p:txBody>
      </p:sp>
      <p:sp>
        <p:nvSpPr>
          <p:cNvPr id="138" name="Google Shape;138;gee685ef8a0_1_24"/>
          <p:cNvSpPr/>
          <p:nvPr/>
        </p:nvSpPr>
        <p:spPr>
          <a:xfrm>
            <a:off x="470263" y="1315893"/>
            <a:ext cx="8216597" cy="28623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900"/>
              </a:spcBef>
              <a:spcAft>
                <a:spcPts val="0"/>
              </a:spcAft>
              <a:buClr>
                <a:schemeClr val="dk1"/>
              </a:buClr>
              <a:buSzPts val="1100"/>
              <a:buFont typeface="Arial"/>
              <a:buNone/>
            </a:pPr>
            <a:r>
              <a:rPr lang="es-EC" sz="1500" b="1" dirty="0">
                <a:solidFill>
                  <a:schemeClr val="dk1"/>
                </a:solidFill>
                <a:highlight>
                  <a:srgbClr val="FFFFFF"/>
                </a:highlight>
              </a:rPr>
              <a:t>Metodologías Tradicionales</a:t>
            </a:r>
          </a:p>
          <a:p>
            <a:pPr marL="0" marR="0" lvl="0" indent="0" algn="just" rtl="0">
              <a:lnSpc>
                <a:spcPct val="150000"/>
              </a:lnSpc>
              <a:spcBef>
                <a:spcPts val="900"/>
              </a:spcBef>
              <a:spcAft>
                <a:spcPts val="0"/>
              </a:spcAft>
              <a:buClr>
                <a:schemeClr val="dk1"/>
              </a:buClr>
              <a:buSzPts val="1100"/>
              <a:buFont typeface="Arial"/>
              <a:buNone/>
            </a:pPr>
            <a:r>
              <a:rPr lang="es-419" sz="1500" dirty="0">
                <a:solidFill>
                  <a:schemeClr val="dk1"/>
                </a:solidFill>
                <a:highlight>
                  <a:srgbClr val="FFFFFF"/>
                </a:highlight>
              </a:rPr>
              <a:t>Presenta pasos iniciales de recolectar requerimientos, previo a etapas de diseño y análisis, con el objetivo de conseguir un resultado más eficiente circunscritos a un calendario que está detallado en el plan de trabajo en donde se define las actividades, herramientas, roles y responsabilidades. Además, no se adaptan adecuadamente a los cambios teniendo una deficiencia de flexibilidad en los proyectos donde el entorno es volátil. </a:t>
            </a:r>
            <a:endParaRPr lang="es-419"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6" name="Imagen 5">
            <a:extLst>
              <a:ext uri="{FF2B5EF4-FFF2-40B4-BE49-F238E27FC236}">
                <a16:creationId xmlns:a16="http://schemas.microsoft.com/office/drawing/2014/main" id="{6D10CA0F-BFF2-4640-9F4A-A93F04991B4B}"/>
              </a:ext>
            </a:extLst>
          </p:cNvPr>
          <p:cNvPicPr/>
          <p:nvPr/>
        </p:nvPicPr>
        <p:blipFill>
          <a:blip r:embed="rId3"/>
          <a:stretch>
            <a:fillRect/>
          </a:stretch>
        </p:blipFill>
        <p:spPr>
          <a:xfrm>
            <a:off x="2438400" y="3774929"/>
            <a:ext cx="4267200" cy="23469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ecb6a19dcb_0_16"/>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61" name="Google Shape;161;gecb6a19dcb_0_16"/>
          <p:cNvSpPr/>
          <p:nvPr/>
        </p:nvSpPr>
        <p:spPr>
          <a:xfrm>
            <a:off x="0" y="696433"/>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MARCO TEÓRICO </a:t>
            </a:r>
            <a:endParaRPr sz="2600" b="1" i="0" u="none" strike="noStrike" cap="none" dirty="0">
              <a:solidFill>
                <a:schemeClr val="accent4"/>
              </a:solidFill>
              <a:latin typeface="Arial"/>
              <a:ea typeface="Arial"/>
              <a:cs typeface="Arial"/>
              <a:sym typeface="Arial"/>
            </a:endParaRPr>
          </a:p>
        </p:txBody>
      </p:sp>
      <p:graphicFrame>
        <p:nvGraphicFramePr>
          <p:cNvPr id="2" name="Tabla 1">
            <a:extLst>
              <a:ext uri="{FF2B5EF4-FFF2-40B4-BE49-F238E27FC236}">
                <a16:creationId xmlns:a16="http://schemas.microsoft.com/office/drawing/2014/main" id="{BBBD8BAF-A2C4-4B37-AD58-DE0F3E2E4AA9}"/>
              </a:ext>
            </a:extLst>
          </p:cNvPr>
          <p:cNvGraphicFramePr>
            <a:graphicFrameLocks noGrp="1"/>
          </p:cNvGraphicFramePr>
          <p:nvPr>
            <p:extLst>
              <p:ext uri="{D42A27DB-BD31-4B8C-83A1-F6EECF244321}">
                <p14:modId xmlns:p14="http://schemas.microsoft.com/office/powerpoint/2010/main" val="2859690404"/>
              </p:ext>
            </p:extLst>
          </p:nvPr>
        </p:nvGraphicFramePr>
        <p:xfrm>
          <a:off x="335280" y="2110098"/>
          <a:ext cx="8534399" cy="3776308"/>
        </p:xfrm>
        <a:graphic>
          <a:graphicData uri="http://schemas.openxmlformats.org/drawingml/2006/table">
            <a:tbl>
              <a:tblPr>
                <a:tableStyleId>{BC89EF96-8CEA-46FF-86C4-4CE0E7609802}</a:tableStyleId>
              </a:tblPr>
              <a:tblGrid>
                <a:gridCol w="2477215">
                  <a:extLst>
                    <a:ext uri="{9D8B030D-6E8A-4147-A177-3AD203B41FA5}">
                      <a16:colId xmlns:a16="http://schemas.microsoft.com/office/drawing/2014/main" val="336860604"/>
                    </a:ext>
                  </a:extLst>
                </a:gridCol>
                <a:gridCol w="6057184">
                  <a:extLst>
                    <a:ext uri="{9D8B030D-6E8A-4147-A177-3AD203B41FA5}">
                      <a16:colId xmlns:a16="http://schemas.microsoft.com/office/drawing/2014/main" val="1367063359"/>
                    </a:ext>
                  </a:extLst>
                </a:gridCol>
              </a:tblGrid>
              <a:tr h="197888">
                <a:tc>
                  <a:txBody>
                    <a:bodyPr/>
                    <a:lstStyle/>
                    <a:p>
                      <a:pPr algn="ctr">
                        <a:lnSpc>
                          <a:spcPct val="115000"/>
                        </a:lnSpc>
                      </a:pPr>
                      <a:r>
                        <a:rPr lang="es-ES" sz="1300" b="1" dirty="0">
                          <a:effectLst/>
                        </a:rPr>
                        <a:t>Nombre</a:t>
                      </a:r>
                      <a:endParaRPr lang="es-ES" sz="13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lnSpc>
                          <a:spcPct val="115000"/>
                        </a:lnSpc>
                      </a:pPr>
                      <a:r>
                        <a:rPr lang="es-ES" sz="1300" b="1" dirty="0">
                          <a:effectLst/>
                        </a:rPr>
                        <a:t>Descripción </a:t>
                      </a:r>
                      <a:endParaRPr lang="es-ES" sz="13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35669457"/>
                  </a:ext>
                </a:extLst>
              </a:tr>
              <a:tr h="727414">
                <a:tc>
                  <a:txBody>
                    <a:bodyPr/>
                    <a:lstStyle/>
                    <a:p>
                      <a:pPr algn="just">
                        <a:lnSpc>
                          <a:spcPct val="115000"/>
                        </a:lnSpc>
                      </a:pPr>
                      <a:r>
                        <a:rPr lang="es-ES" sz="1500" b="0" dirty="0">
                          <a:effectLst/>
                        </a:rPr>
                        <a:t>Programación Extrema</a:t>
                      </a:r>
                      <a:endParaRPr lang="es-ES" sz="15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15000"/>
                        </a:lnSpc>
                        <a:spcAft>
                          <a:spcPts val="1200"/>
                        </a:spcAft>
                      </a:pPr>
                      <a:r>
                        <a:rPr lang="es-419" sz="1500" dirty="0">
                          <a:effectLst/>
                        </a:rPr>
                        <a:t>Se basa en la retroalimentación continua entre el equipo de desarrollo y el cliente, además se enfoca en un ambiente adecuado y el trabajo en equipo. </a:t>
                      </a:r>
                      <a:endParaRPr lang="es-419" sz="15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05311329"/>
                  </a:ext>
                </a:extLst>
              </a:tr>
              <a:tr h="807783">
                <a:tc>
                  <a:txBody>
                    <a:bodyPr/>
                    <a:lstStyle/>
                    <a:p>
                      <a:pPr algn="just">
                        <a:lnSpc>
                          <a:spcPct val="115000"/>
                        </a:lnSpc>
                      </a:pPr>
                      <a:r>
                        <a:rPr lang="es-ES" sz="1500" b="0" dirty="0">
                          <a:effectLst/>
                        </a:rPr>
                        <a:t>SCRUM</a:t>
                      </a:r>
                      <a:endParaRPr lang="es-ES" sz="15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15000"/>
                        </a:lnSpc>
                        <a:spcAft>
                          <a:spcPts val="1200"/>
                        </a:spcAft>
                      </a:pPr>
                      <a:r>
                        <a:rPr lang="es-ES" sz="1500" dirty="0">
                          <a:effectLst/>
                        </a:rPr>
                        <a:t>Se basa en iteraciones o </a:t>
                      </a:r>
                      <a:r>
                        <a:rPr lang="es-ES" sz="1500" dirty="0" err="1">
                          <a:effectLst/>
                        </a:rPr>
                        <a:t>Sprints</a:t>
                      </a:r>
                      <a:r>
                        <a:rPr lang="es-ES" sz="1500" dirty="0">
                          <a:effectLst/>
                        </a:rPr>
                        <a:t>, además el objetivo de esta metodología es planificar y controlar proyectos en donde se presentan cambios de últimas horas.</a:t>
                      </a:r>
                      <a:endParaRPr lang="es-ES" sz="15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938805823"/>
                  </a:ext>
                </a:extLst>
              </a:tr>
              <a:tr h="949449">
                <a:tc>
                  <a:txBody>
                    <a:bodyPr/>
                    <a:lstStyle/>
                    <a:p>
                      <a:pPr algn="just">
                        <a:lnSpc>
                          <a:spcPct val="115000"/>
                        </a:lnSpc>
                      </a:pPr>
                      <a:r>
                        <a:rPr lang="es-ES" sz="1500" b="0">
                          <a:effectLst/>
                        </a:rPr>
                        <a:t>Crystal Methodologies</a:t>
                      </a:r>
                      <a:endParaRPr lang="es-ES" sz="1500" b="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15000"/>
                        </a:lnSpc>
                        <a:spcAft>
                          <a:spcPts val="1200"/>
                        </a:spcAft>
                      </a:pPr>
                      <a:r>
                        <a:rPr lang="es-ES" sz="1500" dirty="0">
                          <a:effectLst/>
                        </a:rPr>
                        <a:t>Esta metodología se enfoca en cada uno de los miembros del equipo ya que de ellos depende el desarrollo del software para ello cuentan con reglas para el trabajo en equipo.   </a:t>
                      </a:r>
                      <a:endParaRPr lang="es-ES" sz="15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82616848"/>
                  </a:ext>
                </a:extLst>
              </a:tr>
              <a:tr h="1044287">
                <a:tc>
                  <a:txBody>
                    <a:bodyPr/>
                    <a:lstStyle/>
                    <a:p>
                      <a:pPr algn="just">
                        <a:lnSpc>
                          <a:spcPct val="115000"/>
                        </a:lnSpc>
                      </a:pPr>
                      <a:r>
                        <a:rPr lang="es-ES" sz="1500" b="0" dirty="0">
                          <a:effectLst/>
                        </a:rPr>
                        <a:t>Kanban</a:t>
                      </a:r>
                      <a:endParaRPr lang="es-ES" sz="1500" b="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just">
                        <a:lnSpc>
                          <a:spcPct val="115000"/>
                        </a:lnSpc>
                      </a:pPr>
                      <a:r>
                        <a:rPr lang="es-ES" sz="1500" dirty="0">
                          <a:effectLst/>
                        </a:rPr>
                        <a:t>Esta metodología es muy sencilla se basa en método visual permitiendo actualizar y los equipos de trabajo pueden asumir sin problemas, para aplicarlo se necesita un tablero para definir el flujo de trabajo del proyecto. </a:t>
                      </a:r>
                      <a:endParaRPr lang="es-ES" sz="15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21462981"/>
                  </a:ext>
                </a:extLst>
              </a:tr>
            </a:tbl>
          </a:graphicData>
        </a:graphic>
      </p:graphicFrame>
      <p:sp>
        <p:nvSpPr>
          <p:cNvPr id="11" name="Google Shape;138;gee685ef8a0_1_24">
            <a:extLst>
              <a:ext uri="{FF2B5EF4-FFF2-40B4-BE49-F238E27FC236}">
                <a16:creationId xmlns:a16="http://schemas.microsoft.com/office/drawing/2014/main" id="{36E157A7-1EF2-4233-BECD-2839CA6CFFE0}"/>
              </a:ext>
            </a:extLst>
          </p:cNvPr>
          <p:cNvSpPr/>
          <p:nvPr/>
        </p:nvSpPr>
        <p:spPr>
          <a:xfrm>
            <a:off x="-472440" y="971594"/>
            <a:ext cx="3661969" cy="1413666"/>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900"/>
              </a:spcBef>
              <a:spcAft>
                <a:spcPts val="0"/>
              </a:spcAft>
              <a:buClr>
                <a:schemeClr val="dk1"/>
              </a:buClr>
              <a:buSzPts val="1100"/>
              <a:buFont typeface="Arial"/>
              <a:buNone/>
            </a:pPr>
            <a:endParaRPr lang="es-EC" sz="1600" b="1" dirty="0">
              <a:solidFill>
                <a:schemeClr val="dk1"/>
              </a:solidFill>
              <a:highlight>
                <a:srgbClr val="FFFFFF"/>
              </a:highlight>
            </a:endParaRPr>
          </a:p>
          <a:p>
            <a:pPr marL="0" marR="0" lvl="0" indent="0" algn="ctr" rtl="0">
              <a:lnSpc>
                <a:spcPct val="150000"/>
              </a:lnSpc>
              <a:spcBef>
                <a:spcPts val="900"/>
              </a:spcBef>
              <a:spcAft>
                <a:spcPts val="0"/>
              </a:spcAft>
              <a:buClr>
                <a:schemeClr val="dk1"/>
              </a:buClr>
              <a:buSzPts val="1100"/>
              <a:buFont typeface="Arial"/>
              <a:buNone/>
            </a:pPr>
            <a:r>
              <a:rPr lang="es-EC" sz="1600" b="1" dirty="0">
                <a:solidFill>
                  <a:schemeClr val="dk1"/>
                </a:solidFill>
                <a:highlight>
                  <a:srgbClr val="FFFFFF"/>
                </a:highlight>
              </a:rPr>
              <a:t>Metodologías Ágiles </a:t>
            </a:r>
            <a:endParaRPr lang="es-EC"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500"/>
              <a:buFont typeface="Arial"/>
              <a:buNone/>
            </a:pPr>
            <a:r>
              <a:rPr lang="es-EC"/>
              <a:t>VERSIÓN: </a:t>
            </a:r>
            <a:r>
              <a:rPr lang="es-EC" b="0"/>
              <a:t>1.0</a:t>
            </a:r>
            <a:endParaRPr b="0"/>
          </a:p>
        </p:txBody>
      </p:sp>
      <p:sp>
        <p:nvSpPr>
          <p:cNvPr id="146" name="Google Shape;146;p7"/>
          <p:cNvSpPr/>
          <p:nvPr/>
        </p:nvSpPr>
        <p:spPr>
          <a:xfrm>
            <a:off x="-7" y="762375"/>
            <a:ext cx="9144000" cy="646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s-EC" sz="2600" b="1" i="0" u="none" strike="noStrike" cap="none" dirty="0">
                <a:solidFill>
                  <a:schemeClr val="accent4"/>
                </a:solidFill>
                <a:latin typeface="Arial"/>
                <a:ea typeface="Arial"/>
                <a:cs typeface="Arial"/>
                <a:sym typeface="Arial"/>
              </a:rPr>
              <a:t>MARCO TEÓRICO </a:t>
            </a:r>
            <a:endParaRPr sz="2600" b="1" i="0" u="none" strike="noStrike" cap="none" dirty="0">
              <a:solidFill>
                <a:schemeClr val="accent4"/>
              </a:solidFill>
              <a:latin typeface="Arial"/>
              <a:ea typeface="Arial"/>
              <a:cs typeface="Arial"/>
              <a:sym typeface="Arial"/>
            </a:endParaRPr>
          </a:p>
        </p:txBody>
      </p:sp>
      <p:sp>
        <p:nvSpPr>
          <p:cNvPr id="147" name="Google Shape;147;p7"/>
          <p:cNvSpPr txBox="1"/>
          <p:nvPr/>
        </p:nvSpPr>
        <p:spPr>
          <a:xfrm>
            <a:off x="3264917" y="2025986"/>
            <a:ext cx="2486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600" dirty="0"/>
              <a:t>Trello</a:t>
            </a:r>
            <a:endParaRPr sz="1600" dirty="0"/>
          </a:p>
        </p:txBody>
      </p:sp>
      <p:sp>
        <p:nvSpPr>
          <p:cNvPr id="148" name="Google Shape;148;p7"/>
          <p:cNvSpPr txBox="1"/>
          <p:nvPr/>
        </p:nvSpPr>
        <p:spPr>
          <a:xfrm>
            <a:off x="6026226" y="1994421"/>
            <a:ext cx="23436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600" dirty="0"/>
              <a:t>Lenguaje PHP</a:t>
            </a:r>
            <a:endParaRPr sz="1600" dirty="0"/>
          </a:p>
        </p:txBody>
      </p:sp>
      <p:sp>
        <p:nvSpPr>
          <p:cNvPr id="149" name="Google Shape;149;p7"/>
          <p:cNvSpPr txBox="1"/>
          <p:nvPr/>
        </p:nvSpPr>
        <p:spPr>
          <a:xfrm>
            <a:off x="277602" y="1994421"/>
            <a:ext cx="2854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600" dirty="0"/>
              <a:t>Modelado</a:t>
            </a:r>
            <a:endParaRPr sz="1600" dirty="0"/>
          </a:p>
        </p:txBody>
      </p:sp>
      <p:sp>
        <p:nvSpPr>
          <p:cNvPr id="153" name="Google Shape;153;p7"/>
          <p:cNvSpPr txBox="1"/>
          <p:nvPr/>
        </p:nvSpPr>
        <p:spPr>
          <a:xfrm>
            <a:off x="3264917" y="3948379"/>
            <a:ext cx="2343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1600" dirty="0"/>
              <a:t>Framework </a:t>
            </a:r>
            <a:r>
              <a:rPr lang="es-EC" sz="1600" dirty="0" err="1"/>
              <a:t>Frontend</a:t>
            </a:r>
            <a:endParaRPr lang="es-EC" sz="1600" dirty="0"/>
          </a:p>
        </p:txBody>
      </p:sp>
      <p:pic>
        <p:nvPicPr>
          <p:cNvPr id="3074" name="Picture 2" descr="What is Laravel? | Laravel News">
            <a:extLst>
              <a:ext uri="{FF2B5EF4-FFF2-40B4-BE49-F238E27FC236}">
                <a16:creationId xmlns:a16="http://schemas.microsoft.com/office/drawing/2014/main" id="{130F223C-CAAF-48E7-9FD7-7079C4218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3" y="4518499"/>
            <a:ext cx="2181498" cy="10907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Todos los diagramas UML. Teoría y ejemplos">
            <a:extLst>
              <a:ext uri="{FF2B5EF4-FFF2-40B4-BE49-F238E27FC236}">
                <a16:creationId xmlns:a16="http://schemas.microsoft.com/office/drawing/2014/main" id="{B9A6E314-D186-4810-AB07-303B0A76A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50" y="2478500"/>
            <a:ext cx="2018301" cy="1152463"/>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47;p7">
            <a:extLst>
              <a:ext uri="{FF2B5EF4-FFF2-40B4-BE49-F238E27FC236}">
                <a16:creationId xmlns:a16="http://schemas.microsoft.com/office/drawing/2014/main" id="{7F0C9725-4DB9-4B4A-AF1D-874D3C0446E7}"/>
              </a:ext>
            </a:extLst>
          </p:cNvPr>
          <p:cNvSpPr txBox="1"/>
          <p:nvPr/>
        </p:nvSpPr>
        <p:spPr>
          <a:xfrm>
            <a:off x="613953" y="3990705"/>
            <a:ext cx="2486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1600" dirty="0"/>
              <a:t>Framework </a:t>
            </a:r>
            <a:r>
              <a:rPr lang="es-EC" sz="1600" dirty="0" err="1"/>
              <a:t>Backend</a:t>
            </a:r>
            <a:endParaRPr sz="1600" dirty="0"/>
          </a:p>
        </p:txBody>
      </p:sp>
      <p:pic>
        <p:nvPicPr>
          <p:cNvPr id="3078" name="Picture 6" descr="Teletrabajo: ¿Cómo usar Trello?">
            <a:extLst>
              <a:ext uri="{FF2B5EF4-FFF2-40B4-BE49-F238E27FC236}">
                <a16:creationId xmlns:a16="http://schemas.microsoft.com/office/drawing/2014/main" id="{97B21905-8D40-4A53-B060-A0DAF1F25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050" y="2533944"/>
            <a:ext cx="2121335" cy="119361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HP preg_split(): Convertir un string en array con una expersión regular">
            <a:extLst>
              <a:ext uri="{FF2B5EF4-FFF2-40B4-BE49-F238E27FC236}">
                <a16:creationId xmlns:a16="http://schemas.microsoft.com/office/drawing/2014/main" id="{212DDE5E-BA8F-4EF9-BDC6-8F00891341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4183" y="2480830"/>
            <a:ext cx="2052667" cy="125241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ootstrap-Logo | JacobSoft">
            <a:extLst>
              <a:ext uri="{FF2B5EF4-FFF2-40B4-BE49-F238E27FC236}">
                <a16:creationId xmlns:a16="http://schemas.microsoft.com/office/drawing/2014/main" id="{8DA5A877-0280-472D-B89B-DEFC2D8238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6085" y="4481770"/>
            <a:ext cx="1621264" cy="1127478"/>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153;p7">
            <a:extLst>
              <a:ext uri="{FF2B5EF4-FFF2-40B4-BE49-F238E27FC236}">
                <a16:creationId xmlns:a16="http://schemas.microsoft.com/office/drawing/2014/main" id="{C758AAD6-D057-4029-A5C5-817CCE4EF7E3}"/>
              </a:ext>
            </a:extLst>
          </p:cNvPr>
          <p:cNvSpPr txBox="1"/>
          <p:nvPr/>
        </p:nvSpPr>
        <p:spPr>
          <a:xfrm>
            <a:off x="6314183" y="3972340"/>
            <a:ext cx="2343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600" dirty="0"/>
              <a:t>XAMPP</a:t>
            </a:r>
          </a:p>
        </p:txBody>
      </p:sp>
      <p:pic>
        <p:nvPicPr>
          <p:cNvPr id="3086" name="Picture 14" descr="QUE ES XAMPP?¿PARA QUE SIRVE? - YouTube">
            <a:extLst>
              <a:ext uri="{FF2B5EF4-FFF2-40B4-BE49-F238E27FC236}">
                <a16:creationId xmlns:a16="http://schemas.microsoft.com/office/drawing/2014/main" id="{E7D791CB-2917-4BB0-96E0-E4F2D30DA0D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4563"/>
          <a:stretch/>
        </p:blipFill>
        <p:spPr bwMode="auto">
          <a:xfrm>
            <a:off x="6381738" y="4431068"/>
            <a:ext cx="1867872" cy="1229769"/>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53;p7">
            <a:extLst>
              <a:ext uri="{FF2B5EF4-FFF2-40B4-BE49-F238E27FC236}">
                <a16:creationId xmlns:a16="http://schemas.microsoft.com/office/drawing/2014/main" id="{E85493AF-650D-4ABF-8AAA-9186E4463D46}"/>
              </a:ext>
            </a:extLst>
          </p:cNvPr>
          <p:cNvSpPr txBox="1"/>
          <p:nvPr/>
        </p:nvSpPr>
        <p:spPr>
          <a:xfrm>
            <a:off x="2917176" y="1454898"/>
            <a:ext cx="3397007"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C" sz="1800" b="1" dirty="0"/>
              <a:t>Selección de Herramientas </a:t>
            </a:r>
          </a:p>
        </p:txBody>
      </p:sp>
    </p:spTree>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2651</Words>
  <Application>Microsoft Office PowerPoint</Application>
  <PresentationFormat>Presentación en pantalla (4:3)</PresentationFormat>
  <Paragraphs>261</Paragraphs>
  <Slides>37</Slides>
  <Notes>37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Symbol</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josue lozano</cp:lastModifiedBy>
  <cp:revision>13</cp:revision>
  <dcterms:modified xsi:type="dcterms:W3CDTF">2021-09-14T16:24:57Z</dcterms:modified>
</cp:coreProperties>
</file>