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8" r:id="rId3"/>
    <p:sldId id="262" r:id="rId4"/>
    <p:sldId id="261" r:id="rId5"/>
    <p:sldId id="259" r:id="rId6"/>
    <p:sldId id="265" r:id="rId7"/>
    <p:sldId id="266" r:id="rId8"/>
    <p:sldId id="268" r:id="rId9"/>
    <p:sldId id="269" r:id="rId10"/>
    <p:sldId id="273" r:id="rId11"/>
    <p:sldId id="270" r:id="rId12"/>
    <p:sldId id="274" r:id="rId13"/>
    <p:sldId id="275" r:id="rId14"/>
    <p:sldId id="276" r:id="rId15"/>
    <p:sldId id="280" r:id="rId16"/>
    <p:sldId id="279" r:id="rId17"/>
    <p:sldId id="277" r:id="rId18"/>
    <p:sldId id="272" r:id="rId19"/>
    <p:sldId id="282" r:id="rId20"/>
    <p:sldId id="283" r:id="rId21"/>
    <p:sldId id="285" r:id="rId22"/>
    <p:sldId id="278" r:id="rId23"/>
    <p:sldId id="286" r:id="rId24"/>
    <p:sldId id="264" r:id="rId25"/>
    <p:sldId id="281" r:id="rId26"/>
    <p:sldId id="287" r:id="rId27"/>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325C"/>
    <a:srgbClr val="90C02B"/>
    <a:srgbClr val="0A4366"/>
    <a:srgbClr val="64D1DA"/>
    <a:srgbClr val="64DAAD"/>
    <a:srgbClr val="FF91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7292A2E-F333-43FB-9621-5CBBE7FDCDCB}" styleName="Estilo claro 2 - Acento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899FE3-00FA-4C91-88E0-95EBEA8847A8}" type="datetimeFigureOut">
              <a:rPr lang="es-EC" smtClean="0"/>
              <a:t>19/9/2021</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BACBA2-9085-49A2-8B6D-84AAAF961698}" type="slidenum">
              <a:rPr lang="es-EC" smtClean="0"/>
              <a:t>‹Nº›</a:t>
            </a:fld>
            <a:endParaRPr lang="es-EC"/>
          </a:p>
        </p:txBody>
      </p:sp>
    </p:spTree>
    <p:extLst>
      <p:ext uri="{BB962C8B-B14F-4D97-AF65-F5344CB8AC3E}">
        <p14:creationId xmlns:p14="http://schemas.microsoft.com/office/powerpoint/2010/main" val="3346523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006BE02D-20C0-F840-AFAC-BEA99C74FDC2}" type="slidenum">
              <a:rPr lang="en-US" smtClean="0"/>
              <a:pPr/>
              <a:t>3</a:t>
            </a:fld>
            <a:endParaRPr lang="en-US" dirty="0"/>
          </a:p>
        </p:txBody>
      </p:sp>
    </p:spTree>
    <p:extLst>
      <p:ext uri="{BB962C8B-B14F-4D97-AF65-F5344CB8AC3E}">
        <p14:creationId xmlns:p14="http://schemas.microsoft.com/office/powerpoint/2010/main" val="945235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006BE02D-20C0-F840-AFAC-BEA99C74FDC2}" type="slidenum">
              <a:rPr lang="en-US" smtClean="0"/>
              <a:pPr/>
              <a:t>23</a:t>
            </a:fld>
            <a:endParaRPr lang="en-US" dirty="0"/>
          </a:p>
        </p:txBody>
      </p:sp>
    </p:spTree>
    <p:extLst>
      <p:ext uri="{BB962C8B-B14F-4D97-AF65-F5344CB8AC3E}">
        <p14:creationId xmlns:p14="http://schemas.microsoft.com/office/powerpoint/2010/main" val="15753657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CA1189A-CB3B-4CE7-8F33-740E0C3F4A4E}" type="datetimeFigureOut">
              <a:rPr lang="es-EC" smtClean="0"/>
              <a:t>19/9/2021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724282A-8DFD-4A12-AB45-BFD4220BE3AD}" type="slidenum">
              <a:rPr lang="es-EC" smtClean="0"/>
              <a:t>‹Nº›</a:t>
            </a:fld>
            <a:endParaRPr lang="es-EC"/>
          </a:p>
        </p:txBody>
      </p:sp>
      <p:pic>
        <p:nvPicPr>
          <p:cNvPr id="7" name="Imagen 6">
            <a:extLst>
              <a:ext uri="{FF2B5EF4-FFF2-40B4-BE49-F238E27FC236}">
                <a16:creationId xmlns:a16="http://schemas.microsoft.com/office/drawing/2014/main" id="{FC6AC5FD-935E-4AE1-9103-B1664935013F}"/>
              </a:ext>
            </a:extLst>
          </p:cNvPr>
          <p:cNvPicPr>
            <a:picLocks noChangeAspect="1"/>
          </p:cNvPicPr>
          <p:nvPr/>
        </p:nvPicPr>
        <p:blipFill rotWithShape="1">
          <a:blip r:embed="rId2">
            <a:extLst>
              <a:ext uri="{28A0092B-C50C-407E-A947-70E740481C1C}">
                <a14:useLocalDpi xmlns:a14="http://schemas.microsoft.com/office/drawing/2010/main" val="0"/>
              </a:ext>
            </a:extLst>
          </a:blip>
          <a:srcRect l="4784" b="9122"/>
          <a:stretch/>
        </p:blipFill>
        <p:spPr>
          <a:xfrm>
            <a:off x="7335" y="0"/>
            <a:ext cx="12184668" cy="6839880"/>
          </a:xfrm>
          <a:prstGeom prst="rect">
            <a:avLst/>
          </a:prstGeom>
        </p:spPr>
      </p:pic>
    </p:spTree>
    <p:extLst>
      <p:ext uri="{BB962C8B-B14F-4D97-AF65-F5344CB8AC3E}">
        <p14:creationId xmlns:p14="http://schemas.microsoft.com/office/powerpoint/2010/main" val="386313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CA1189A-CB3B-4CE7-8F33-740E0C3F4A4E}" type="datetimeFigureOut">
              <a:rPr lang="es-EC" smtClean="0"/>
              <a:t>19/9/2021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724282A-8DFD-4A12-AB45-BFD4220BE3AD}" type="slidenum">
              <a:rPr lang="es-EC" smtClean="0"/>
              <a:t>‹Nº›</a:t>
            </a:fld>
            <a:endParaRPr lang="es-EC"/>
          </a:p>
        </p:txBody>
      </p:sp>
    </p:spTree>
    <p:extLst>
      <p:ext uri="{BB962C8B-B14F-4D97-AF65-F5344CB8AC3E}">
        <p14:creationId xmlns:p14="http://schemas.microsoft.com/office/powerpoint/2010/main" val="766907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CA1189A-CB3B-4CE7-8F33-740E0C3F4A4E}" type="datetimeFigureOut">
              <a:rPr lang="es-EC" smtClean="0"/>
              <a:t>19/9/2021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724282A-8DFD-4A12-AB45-BFD4220BE3AD}" type="slidenum">
              <a:rPr lang="es-EC" smtClean="0"/>
              <a:t>‹Nº›</a:t>
            </a:fld>
            <a:endParaRPr lang="es-EC"/>
          </a:p>
        </p:txBody>
      </p:sp>
    </p:spTree>
    <p:extLst>
      <p:ext uri="{BB962C8B-B14F-4D97-AF65-F5344CB8AC3E}">
        <p14:creationId xmlns:p14="http://schemas.microsoft.com/office/powerpoint/2010/main" val="32534546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 Points">
    <p:spTree>
      <p:nvGrpSpPr>
        <p:cNvPr id="1" name=""/>
        <p:cNvGrpSpPr/>
        <p:nvPr/>
      </p:nvGrpSpPr>
      <p:grpSpPr>
        <a:xfrm>
          <a:off x="0" y="0"/>
          <a:ext cx="0" cy="0"/>
          <a:chOff x="0" y="0"/>
          <a:chExt cx="0" cy="0"/>
        </a:xfrm>
      </p:grpSpPr>
      <p:sp>
        <p:nvSpPr>
          <p:cNvPr id="53" name="円/楕円 52"/>
          <p:cNvSpPr/>
          <p:nvPr/>
        </p:nvSpPr>
        <p:spPr>
          <a:xfrm>
            <a:off x="5164467" y="1887240"/>
            <a:ext cx="1967237" cy="1967066"/>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54" name="円/楕円 53"/>
          <p:cNvSpPr/>
          <p:nvPr/>
        </p:nvSpPr>
        <p:spPr>
          <a:xfrm>
            <a:off x="8605058" y="1887240"/>
            <a:ext cx="1967237" cy="196706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56" name="円/楕円 55"/>
          <p:cNvSpPr/>
          <p:nvPr/>
        </p:nvSpPr>
        <p:spPr>
          <a:xfrm>
            <a:off x="1723876" y="1887238"/>
            <a:ext cx="1967237" cy="1967066"/>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49" name="円/楕円 48"/>
          <p:cNvSpPr/>
          <p:nvPr/>
        </p:nvSpPr>
        <p:spPr>
          <a:xfrm>
            <a:off x="5062859" y="1819508"/>
            <a:ext cx="1967237" cy="1967066"/>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50" name="円/楕円 49"/>
          <p:cNvSpPr/>
          <p:nvPr/>
        </p:nvSpPr>
        <p:spPr>
          <a:xfrm>
            <a:off x="8503448" y="1819506"/>
            <a:ext cx="1967237" cy="1967066"/>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52" name="円/楕円 51"/>
          <p:cNvSpPr/>
          <p:nvPr/>
        </p:nvSpPr>
        <p:spPr>
          <a:xfrm>
            <a:off x="1622267" y="1819506"/>
            <a:ext cx="1967237" cy="1967066"/>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10" name="円/楕円 9"/>
          <p:cNvSpPr/>
          <p:nvPr/>
        </p:nvSpPr>
        <p:spPr>
          <a:xfrm>
            <a:off x="5110170" y="1853376"/>
            <a:ext cx="1967237" cy="196706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12" name="円/楕円 11"/>
          <p:cNvSpPr/>
          <p:nvPr/>
        </p:nvSpPr>
        <p:spPr>
          <a:xfrm>
            <a:off x="8550760" y="1853376"/>
            <a:ext cx="1967237" cy="196706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19" name="円/楕円 18"/>
          <p:cNvSpPr/>
          <p:nvPr/>
        </p:nvSpPr>
        <p:spPr>
          <a:xfrm>
            <a:off x="1669578" y="1853374"/>
            <a:ext cx="1967237" cy="196706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endParaRPr lang="es-EC"/>
          </a:p>
        </p:txBody>
      </p:sp>
      <p:sp>
        <p:nvSpPr>
          <p:cNvPr id="4" name="スライド番号プレースホルダー 3"/>
          <p:cNvSpPr>
            <a:spLocks noGrp="1"/>
          </p:cNvSpPr>
          <p:nvPr>
            <p:ph type="sldNum" sz="quarter" idx="11"/>
          </p:nvPr>
        </p:nvSpPr>
        <p:spPr/>
        <p:txBody>
          <a:bodyPr/>
          <a:lstStyle/>
          <a:p>
            <a:fld id="{E724282A-8DFD-4A12-AB45-BFD4220BE3AD}" type="slidenum">
              <a:rPr lang="es-EC" smtClean="0"/>
              <a:t>‹Nº›</a:t>
            </a:fld>
            <a:endParaRPr lang="es-EC"/>
          </a:p>
        </p:txBody>
      </p:sp>
      <p:sp>
        <p:nvSpPr>
          <p:cNvPr id="7" name="テキスト プレースホルダー 6"/>
          <p:cNvSpPr>
            <a:spLocks noGrp="1"/>
          </p:cNvSpPr>
          <p:nvPr>
            <p:ph type="body" sz="quarter" idx="13" hasCustomPrompt="1"/>
          </p:nvPr>
        </p:nvSpPr>
        <p:spPr>
          <a:xfrm>
            <a:off x="2111210" y="1028735"/>
            <a:ext cx="9553891" cy="336037"/>
          </a:xfrm>
        </p:spPr>
        <p:txBody>
          <a:bodyPr/>
          <a:lstStyle>
            <a:lvl1pPr>
              <a:defRPr kumimoji="1" lang="en-US" altLang="ja-JP" sz="1300" i="1" kern="1200" baseline="0" dirty="0" smtClean="0">
                <a:solidFill>
                  <a:schemeClr val="tx1">
                    <a:lumMod val="50000"/>
                    <a:lumOff val="50000"/>
                  </a:schemeClr>
                </a:solidFill>
                <a:latin typeface="+mn-lt"/>
                <a:ea typeface="+mn-ea"/>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p:nvSpPr>
        <p:spPr>
          <a:xfrm>
            <a:off x="2159222" y="932725"/>
            <a:ext cx="2160428"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23" name="テキスト プレースホルダー 6"/>
          <p:cNvSpPr>
            <a:spLocks noGrp="1"/>
          </p:cNvSpPr>
          <p:nvPr>
            <p:ph type="body" sz="quarter" idx="21" hasCustomPrompt="1"/>
          </p:nvPr>
        </p:nvSpPr>
        <p:spPr>
          <a:xfrm>
            <a:off x="1096104" y="3904249"/>
            <a:ext cx="3090787" cy="480053"/>
          </a:xfrm>
        </p:spPr>
        <p:txBody>
          <a:bodyPr anchor="t">
            <a:noAutofit/>
          </a:bodyPr>
          <a:lstStyle>
            <a:lvl1pPr algn="ctr">
              <a:defRPr sz="1800" i="0" baseline="0">
                <a:solidFill>
                  <a:schemeClr val="accent1"/>
                </a:solidFill>
                <a:latin typeface="Route 159 SemiBold" pitchFamily="50" charset="0"/>
              </a:defRPr>
            </a:lvl1pPr>
          </a:lstStyle>
          <a:p>
            <a:pPr lvl="0"/>
            <a:r>
              <a:rPr kumimoji="1" lang="en-US" altLang="ja-JP" dirty="0"/>
              <a:t>Text goes here</a:t>
            </a:r>
            <a:endParaRPr kumimoji="1" lang="ja-JP" altLang="en-US" dirty="0"/>
          </a:p>
        </p:txBody>
      </p:sp>
      <p:sp>
        <p:nvSpPr>
          <p:cNvPr id="26" name="テキスト プレースホルダー 6"/>
          <p:cNvSpPr>
            <a:spLocks noGrp="1"/>
          </p:cNvSpPr>
          <p:nvPr>
            <p:ph type="body" sz="quarter" idx="24" hasCustomPrompt="1"/>
          </p:nvPr>
        </p:nvSpPr>
        <p:spPr>
          <a:xfrm>
            <a:off x="1074151" y="4490484"/>
            <a:ext cx="3135357" cy="1428687"/>
          </a:xfrm>
        </p:spPr>
        <p:txBody>
          <a:bodyPr anchor="t">
            <a:noAutofit/>
          </a:bodyPr>
          <a:lstStyle>
            <a:lvl1pPr algn="ctr">
              <a:defRPr sz="1000" i="0" baseline="0">
                <a:solidFill>
                  <a:schemeClr val="tx2"/>
                </a:solidFill>
                <a:latin typeface="+mn-lt"/>
              </a:defRPr>
            </a:lvl1pPr>
          </a:lstStyle>
          <a:p>
            <a:pPr lvl="0"/>
            <a:r>
              <a:rPr kumimoji="1" lang="en-US" altLang="ja-JP" dirty="0"/>
              <a:t>Text goes here</a:t>
            </a:r>
            <a:endParaRPr kumimoji="1" lang="ja-JP" altLang="en-US" dirty="0"/>
          </a:p>
        </p:txBody>
      </p:sp>
      <p:sp>
        <p:nvSpPr>
          <p:cNvPr id="29" name="正方形/長方形 28"/>
          <p:cNvSpPr/>
          <p:nvPr/>
        </p:nvSpPr>
        <p:spPr>
          <a:xfrm>
            <a:off x="1577510" y="4432307"/>
            <a:ext cx="2160428" cy="480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32" name="テキスト プレースホルダー 6"/>
          <p:cNvSpPr>
            <a:spLocks noGrp="1"/>
          </p:cNvSpPr>
          <p:nvPr>
            <p:ph type="body" sz="quarter" idx="25" hasCustomPrompt="1"/>
          </p:nvPr>
        </p:nvSpPr>
        <p:spPr>
          <a:xfrm>
            <a:off x="4534795" y="3902686"/>
            <a:ext cx="3118200" cy="480053"/>
          </a:xfrm>
        </p:spPr>
        <p:txBody>
          <a:bodyPr anchor="t">
            <a:noAutofit/>
          </a:bodyPr>
          <a:lstStyle>
            <a:lvl1pPr algn="ctr">
              <a:defRPr sz="1800" i="0" baseline="0">
                <a:solidFill>
                  <a:schemeClr val="accent3"/>
                </a:solidFill>
                <a:latin typeface="Route 159 SemiBold" pitchFamily="50" charset="0"/>
              </a:defRPr>
            </a:lvl1pPr>
          </a:lstStyle>
          <a:p>
            <a:pPr lvl="0"/>
            <a:r>
              <a:rPr kumimoji="1" lang="en-US" altLang="ja-JP" dirty="0"/>
              <a:t>Text goes here</a:t>
            </a:r>
            <a:endParaRPr kumimoji="1" lang="ja-JP" altLang="en-US" dirty="0"/>
          </a:p>
        </p:txBody>
      </p:sp>
      <p:sp>
        <p:nvSpPr>
          <p:cNvPr id="33" name="テキスト プレースホルダー 6"/>
          <p:cNvSpPr>
            <a:spLocks noGrp="1"/>
          </p:cNvSpPr>
          <p:nvPr>
            <p:ph type="body" sz="quarter" idx="26" hasCustomPrompt="1"/>
          </p:nvPr>
        </p:nvSpPr>
        <p:spPr>
          <a:xfrm>
            <a:off x="4536624" y="4488921"/>
            <a:ext cx="3135357" cy="1428687"/>
          </a:xfrm>
        </p:spPr>
        <p:txBody>
          <a:bodyPr anchor="t">
            <a:noAutofit/>
          </a:bodyPr>
          <a:lstStyle>
            <a:lvl1pPr algn="ctr">
              <a:defRPr sz="1000" i="0" baseline="0">
                <a:solidFill>
                  <a:schemeClr val="tx2"/>
                </a:solidFill>
                <a:latin typeface="+mn-lt"/>
              </a:defRPr>
            </a:lvl1pPr>
          </a:lstStyle>
          <a:p>
            <a:pPr lvl="0"/>
            <a:r>
              <a:rPr kumimoji="1" lang="en-US" altLang="ja-JP" dirty="0"/>
              <a:t>Text goes here</a:t>
            </a:r>
            <a:endParaRPr kumimoji="1" lang="ja-JP" altLang="en-US" dirty="0"/>
          </a:p>
        </p:txBody>
      </p:sp>
      <p:sp>
        <p:nvSpPr>
          <p:cNvPr id="34" name="正方形/長方形 33"/>
          <p:cNvSpPr/>
          <p:nvPr/>
        </p:nvSpPr>
        <p:spPr>
          <a:xfrm>
            <a:off x="5039983" y="4430745"/>
            <a:ext cx="2160428" cy="4800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35" name="テキスト プレースホルダー 6"/>
          <p:cNvSpPr>
            <a:spLocks noGrp="1"/>
          </p:cNvSpPr>
          <p:nvPr>
            <p:ph type="body" sz="quarter" idx="27" hasCustomPrompt="1"/>
          </p:nvPr>
        </p:nvSpPr>
        <p:spPr>
          <a:xfrm>
            <a:off x="7975277" y="3904249"/>
            <a:ext cx="3118200" cy="480053"/>
          </a:xfrm>
        </p:spPr>
        <p:txBody>
          <a:bodyPr anchor="t">
            <a:noAutofit/>
          </a:bodyPr>
          <a:lstStyle>
            <a:lvl1pPr algn="ctr">
              <a:defRPr sz="1800" i="0" baseline="0">
                <a:solidFill>
                  <a:schemeClr val="accent2"/>
                </a:solidFill>
                <a:latin typeface="Route 159 SemiBold" pitchFamily="50" charset="0"/>
              </a:defRPr>
            </a:lvl1pPr>
          </a:lstStyle>
          <a:p>
            <a:pPr lvl="0"/>
            <a:r>
              <a:rPr kumimoji="1" lang="en-US" altLang="ja-JP" dirty="0"/>
              <a:t>Text goes here</a:t>
            </a:r>
            <a:endParaRPr kumimoji="1" lang="ja-JP" altLang="en-US" dirty="0"/>
          </a:p>
        </p:txBody>
      </p:sp>
      <p:sp>
        <p:nvSpPr>
          <p:cNvPr id="36" name="テキスト プレースホルダー 6"/>
          <p:cNvSpPr>
            <a:spLocks noGrp="1"/>
          </p:cNvSpPr>
          <p:nvPr>
            <p:ph type="body" sz="quarter" idx="28" hasCustomPrompt="1"/>
          </p:nvPr>
        </p:nvSpPr>
        <p:spPr>
          <a:xfrm>
            <a:off x="7973478" y="4490484"/>
            <a:ext cx="3135357" cy="1428687"/>
          </a:xfrm>
        </p:spPr>
        <p:txBody>
          <a:bodyPr anchor="t">
            <a:noAutofit/>
          </a:bodyPr>
          <a:lstStyle>
            <a:lvl1pPr algn="ctr">
              <a:defRPr sz="1000" i="0" baseline="0">
                <a:solidFill>
                  <a:schemeClr val="tx2"/>
                </a:solidFill>
                <a:latin typeface="+mn-lt"/>
              </a:defRPr>
            </a:lvl1pPr>
          </a:lstStyle>
          <a:p>
            <a:pPr lvl="0"/>
            <a:r>
              <a:rPr kumimoji="1" lang="en-US" altLang="ja-JP" dirty="0"/>
              <a:t>Text goes here</a:t>
            </a:r>
            <a:endParaRPr kumimoji="1" lang="ja-JP" altLang="en-US" dirty="0"/>
          </a:p>
        </p:txBody>
      </p:sp>
      <p:sp>
        <p:nvSpPr>
          <p:cNvPr id="37" name="正方形/長方形 36"/>
          <p:cNvSpPr/>
          <p:nvPr/>
        </p:nvSpPr>
        <p:spPr>
          <a:xfrm>
            <a:off x="8476838" y="4432307"/>
            <a:ext cx="2160428" cy="480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41" name="テキスト プレースホルダー 6"/>
          <p:cNvSpPr>
            <a:spLocks noGrp="1"/>
          </p:cNvSpPr>
          <p:nvPr>
            <p:ph type="body" sz="quarter" idx="29" hasCustomPrompt="1"/>
          </p:nvPr>
        </p:nvSpPr>
        <p:spPr>
          <a:xfrm>
            <a:off x="1714201" y="2563013"/>
            <a:ext cx="1865628" cy="480053"/>
          </a:xfrm>
        </p:spPr>
        <p:txBody>
          <a:bodyPr anchor="t">
            <a:noAutofit/>
          </a:bodyPr>
          <a:lstStyle>
            <a:lvl1pPr algn="ctr">
              <a:defRPr sz="1800" i="0" baseline="0">
                <a:solidFill>
                  <a:schemeClr val="bg1"/>
                </a:solidFill>
                <a:latin typeface="Route 159 SemiBold" pitchFamily="50" charset="0"/>
              </a:defRPr>
            </a:lvl1pPr>
          </a:lstStyle>
          <a:p>
            <a:pPr lvl="0"/>
            <a:r>
              <a:rPr kumimoji="1" lang="en-US" altLang="ja-JP" dirty="0"/>
              <a:t>Word</a:t>
            </a:r>
            <a:endParaRPr kumimoji="1" lang="ja-JP" altLang="en-US" dirty="0"/>
          </a:p>
        </p:txBody>
      </p:sp>
      <p:sp>
        <p:nvSpPr>
          <p:cNvPr id="42" name="テキスト プレースホルダー 6"/>
          <p:cNvSpPr>
            <a:spLocks noGrp="1"/>
          </p:cNvSpPr>
          <p:nvPr>
            <p:ph type="body" sz="quarter" idx="30" hasCustomPrompt="1"/>
          </p:nvPr>
        </p:nvSpPr>
        <p:spPr>
          <a:xfrm>
            <a:off x="5157883" y="2563013"/>
            <a:ext cx="1865628" cy="480053"/>
          </a:xfrm>
        </p:spPr>
        <p:txBody>
          <a:bodyPr anchor="t">
            <a:noAutofit/>
          </a:bodyPr>
          <a:lstStyle>
            <a:lvl1pPr algn="ctr">
              <a:defRPr sz="1800" i="0" baseline="0">
                <a:solidFill>
                  <a:schemeClr val="bg1"/>
                </a:solidFill>
                <a:latin typeface="Route 159 SemiBold" pitchFamily="50" charset="0"/>
              </a:defRPr>
            </a:lvl1pPr>
          </a:lstStyle>
          <a:p>
            <a:pPr lvl="0"/>
            <a:r>
              <a:rPr kumimoji="1" lang="en-US" altLang="ja-JP" dirty="0"/>
              <a:t>Word</a:t>
            </a:r>
            <a:endParaRPr kumimoji="1" lang="ja-JP" altLang="en-US" dirty="0"/>
          </a:p>
        </p:txBody>
      </p:sp>
      <p:sp>
        <p:nvSpPr>
          <p:cNvPr id="43" name="テキスト プレースホルダー 6"/>
          <p:cNvSpPr>
            <a:spLocks noGrp="1"/>
          </p:cNvSpPr>
          <p:nvPr>
            <p:ph type="body" sz="quarter" idx="31" hasCustomPrompt="1"/>
          </p:nvPr>
        </p:nvSpPr>
        <p:spPr>
          <a:xfrm>
            <a:off x="8601566" y="2563013"/>
            <a:ext cx="1865628" cy="480053"/>
          </a:xfrm>
        </p:spPr>
        <p:txBody>
          <a:bodyPr anchor="t">
            <a:noAutofit/>
          </a:bodyPr>
          <a:lstStyle>
            <a:lvl1pPr algn="ctr">
              <a:defRPr sz="1800" i="0" baseline="0">
                <a:solidFill>
                  <a:schemeClr val="bg1"/>
                </a:solidFill>
                <a:latin typeface="Route 159 SemiBold" pitchFamily="50" charset="0"/>
              </a:defRPr>
            </a:lvl1pPr>
          </a:lstStyle>
          <a:p>
            <a:pPr lvl="0"/>
            <a:r>
              <a:rPr kumimoji="1" lang="en-US" altLang="ja-JP" dirty="0"/>
              <a:t>Word</a:t>
            </a:r>
            <a:endParaRPr kumimoji="1" lang="ja-JP" altLang="en-US" dirty="0"/>
          </a:p>
        </p:txBody>
      </p:sp>
    </p:spTree>
    <p:extLst>
      <p:ext uri="{BB962C8B-B14F-4D97-AF65-F5344CB8AC3E}">
        <p14:creationId xmlns:p14="http://schemas.microsoft.com/office/powerpoint/2010/main" val="3786287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10" presetClass="entr" presetSubtype="0" fill="hold" grpId="0" nodeType="afterEffect">
                                  <p:stCondLst>
                                    <p:cond delay="0"/>
                                  </p:stCondLst>
                                  <p:childTnLst>
                                    <p:set>
                                      <p:cBhvr>
                                        <p:cTn id="14" dur="1" fill="hold">
                                          <p:stCondLst>
                                            <p:cond delay="0"/>
                                          </p:stCondLst>
                                        </p:cTn>
                                        <p:tgtEl>
                                          <p:spTgt spid="56"/>
                                        </p:tgtEl>
                                        <p:attrNameLst>
                                          <p:attrName>style.visibility</p:attrName>
                                        </p:attrNameLst>
                                      </p:cBhvr>
                                      <p:to>
                                        <p:strVal val="visible"/>
                                      </p:to>
                                    </p:set>
                                    <p:animEffect transition="in" filter="fade">
                                      <p:cBhvr>
                                        <p:cTn id="15" dur="750"/>
                                        <p:tgtEl>
                                          <p:spTgt spid="56"/>
                                        </p:tgtEl>
                                      </p:cBhvr>
                                    </p:animEffect>
                                  </p:childTnLst>
                                </p:cTn>
                              </p:par>
                              <p:par>
                                <p:cTn id="16" presetID="10" presetClass="entr" presetSubtype="0" fill="hold" grpId="0" nodeType="withEffect">
                                  <p:stCondLst>
                                    <p:cond delay="100"/>
                                  </p:stCondLst>
                                  <p:childTnLst>
                                    <p:set>
                                      <p:cBhvr>
                                        <p:cTn id="17" dur="1" fill="hold">
                                          <p:stCondLst>
                                            <p:cond delay="0"/>
                                          </p:stCondLst>
                                        </p:cTn>
                                        <p:tgtEl>
                                          <p:spTgt spid="52"/>
                                        </p:tgtEl>
                                        <p:attrNameLst>
                                          <p:attrName>style.visibility</p:attrName>
                                        </p:attrNameLst>
                                      </p:cBhvr>
                                      <p:to>
                                        <p:strVal val="visible"/>
                                      </p:to>
                                    </p:set>
                                    <p:animEffect transition="in" filter="fade">
                                      <p:cBhvr>
                                        <p:cTn id="18" dur="750"/>
                                        <p:tgtEl>
                                          <p:spTgt spid="52"/>
                                        </p:tgtEl>
                                      </p:cBhvr>
                                    </p:animEffect>
                                  </p:childTnLst>
                                </p:cTn>
                              </p:par>
                              <p:par>
                                <p:cTn id="19" presetID="10" presetClass="entr" presetSubtype="0" fill="hold" grpId="0" nodeType="withEffect">
                                  <p:stCondLst>
                                    <p:cond delay="20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750"/>
                                        <p:tgtEl>
                                          <p:spTgt spid="19"/>
                                        </p:tgtEl>
                                      </p:cBhvr>
                                    </p:animEffect>
                                  </p:childTnLst>
                                </p:cTn>
                              </p:par>
                              <p:par>
                                <p:cTn id="22" presetID="2" presetClass="entr" presetSubtype="1" decel="100000" fill="hold" grpId="1" nodeType="withEffect">
                                  <p:stCondLst>
                                    <p:cond delay="0"/>
                                  </p:stCondLst>
                                  <p:childTnLst>
                                    <p:set>
                                      <p:cBhvr>
                                        <p:cTn id="23" dur="1" fill="hold">
                                          <p:stCondLst>
                                            <p:cond delay="0"/>
                                          </p:stCondLst>
                                        </p:cTn>
                                        <p:tgtEl>
                                          <p:spTgt spid="56"/>
                                        </p:tgtEl>
                                        <p:attrNameLst>
                                          <p:attrName>style.visibility</p:attrName>
                                        </p:attrNameLst>
                                      </p:cBhvr>
                                      <p:to>
                                        <p:strVal val="visible"/>
                                      </p:to>
                                    </p:set>
                                    <p:anim calcmode="lin" valueType="num">
                                      <p:cBhvr additive="base">
                                        <p:cTn id="24" dur="750" fill="hold"/>
                                        <p:tgtEl>
                                          <p:spTgt spid="56"/>
                                        </p:tgtEl>
                                        <p:attrNameLst>
                                          <p:attrName>ppt_x</p:attrName>
                                        </p:attrNameLst>
                                      </p:cBhvr>
                                      <p:tavLst>
                                        <p:tav tm="0">
                                          <p:val>
                                            <p:strVal val="#ppt_x"/>
                                          </p:val>
                                        </p:tav>
                                        <p:tav tm="100000">
                                          <p:val>
                                            <p:strVal val="#ppt_x"/>
                                          </p:val>
                                        </p:tav>
                                      </p:tavLst>
                                    </p:anim>
                                    <p:anim calcmode="lin" valueType="num">
                                      <p:cBhvr additive="base">
                                        <p:cTn id="25" dur="750" fill="hold"/>
                                        <p:tgtEl>
                                          <p:spTgt spid="56"/>
                                        </p:tgtEl>
                                        <p:attrNameLst>
                                          <p:attrName>ppt_y</p:attrName>
                                        </p:attrNameLst>
                                      </p:cBhvr>
                                      <p:tavLst>
                                        <p:tav tm="0">
                                          <p:val>
                                            <p:strVal val="0-#ppt_h/2"/>
                                          </p:val>
                                        </p:tav>
                                        <p:tav tm="100000">
                                          <p:val>
                                            <p:strVal val="#ppt_y"/>
                                          </p:val>
                                        </p:tav>
                                      </p:tavLst>
                                    </p:anim>
                                  </p:childTnLst>
                                </p:cTn>
                              </p:par>
                              <p:par>
                                <p:cTn id="26" presetID="2" presetClass="entr" presetSubtype="1" decel="100000" fill="hold" grpId="1" nodeType="withEffect">
                                  <p:stCondLst>
                                    <p:cond delay="100"/>
                                  </p:stCondLst>
                                  <p:childTnLst>
                                    <p:set>
                                      <p:cBhvr>
                                        <p:cTn id="27" dur="1" fill="hold">
                                          <p:stCondLst>
                                            <p:cond delay="0"/>
                                          </p:stCondLst>
                                        </p:cTn>
                                        <p:tgtEl>
                                          <p:spTgt spid="52"/>
                                        </p:tgtEl>
                                        <p:attrNameLst>
                                          <p:attrName>style.visibility</p:attrName>
                                        </p:attrNameLst>
                                      </p:cBhvr>
                                      <p:to>
                                        <p:strVal val="visible"/>
                                      </p:to>
                                    </p:set>
                                    <p:anim calcmode="lin" valueType="num">
                                      <p:cBhvr additive="base">
                                        <p:cTn id="28" dur="750" fill="hold"/>
                                        <p:tgtEl>
                                          <p:spTgt spid="52"/>
                                        </p:tgtEl>
                                        <p:attrNameLst>
                                          <p:attrName>ppt_x</p:attrName>
                                        </p:attrNameLst>
                                      </p:cBhvr>
                                      <p:tavLst>
                                        <p:tav tm="0">
                                          <p:val>
                                            <p:strVal val="#ppt_x"/>
                                          </p:val>
                                        </p:tav>
                                        <p:tav tm="100000">
                                          <p:val>
                                            <p:strVal val="#ppt_x"/>
                                          </p:val>
                                        </p:tav>
                                      </p:tavLst>
                                    </p:anim>
                                    <p:anim calcmode="lin" valueType="num">
                                      <p:cBhvr additive="base">
                                        <p:cTn id="29" dur="750" fill="hold"/>
                                        <p:tgtEl>
                                          <p:spTgt spid="52"/>
                                        </p:tgtEl>
                                        <p:attrNameLst>
                                          <p:attrName>ppt_y</p:attrName>
                                        </p:attrNameLst>
                                      </p:cBhvr>
                                      <p:tavLst>
                                        <p:tav tm="0">
                                          <p:val>
                                            <p:strVal val="0-#ppt_h/2"/>
                                          </p:val>
                                        </p:tav>
                                        <p:tav tm="100000">
                                          <p:val>
                                            <p:strVal val="#ppt_y"/>
                                          </p:val>
                                        </p:tav>
                                      </p:tavLst>
                                    </p:anim>
                                  </p:childTnLst>
                                </p:cTn>
                              </p:par>
                              <p:par>
                                <p:cTn id="30" presetID="2" presetClass="entr" presetSubtype="1" decel="100000" fill="hold" grpId="1" nodeType="withEffect">
                                  <p:stCondLst>
                                    <p:cond delay="200"/>
                                  </p:stCondLst>
                                  <p:childTnLst>
                                    <p:set>
                                      <p:cBhvr>
                                        <p:cTn id="31" dur="1" fill="hold">
                                          <p:stCondLst>
                                            <p:cond delay="0"/>
                                          </p:stCondLst>
                                        </p:cTn>
                                        <p:tgtEl>
                                          <p:spTgt spid="19"/>
                                        </p:tgtEl>
                                        <p:attrNameLst>
                                          <p:attrName>style.visibility</p:attrName>
                                        </p:attrNameLst>
                                      </p:cBhvr>
                                      <p:to>
                                        <p:strVal val="visible"/>
                                      </p:to>
                                    </p:set>
                                    <p:anim calcmode="lin" valueType="num">
                                      <p:cBhvr additive="base">
                                        <p:cTn id="32" dur="750" fill="hold"/>
                                        <p:tgtEl>
                                          <p:spTgt spid="19"/>
                                        </p:tgtEl>
                                        <p:attrNameLst>
                                          <p:attrName>ppt_x</p:attrName>
                                        </p:attrNameLst>
                                      </p:cBhvr>
                                      <p:tavLst>
                                        <p:tav tm="0">
                                          <p:val>
                                            <p:strVal val="#ppt_x"/>
                                          </p:val>
                                        </p:tav>
                                        <p:tav tm="100000">
                                          <p:val>
                                            <p:strVal val="#ppt_x"/>
                                          </p:val>
                                        </p:tav>
                                      </p:tavLst>
                                    </p:anim>
                                    <p:anim calcmode="lin" valueType="num">
                                      <p:cBhvr additive="base">
                                        <p:cTn id="33" dur="750" fill="hold"/>
                                        <p:tgtEl>
                                          <p:spTgt spid="19"/>
                                        </p:tgtEl>
                                        <p:attrNameLst>
                                          <p:attrName>ppt_y</p:attrName>
                                        </p:attrNameLst>
                                      </p:cBhvr>
                                      <p:tavLst>
                                        <p:tav tm="0">
                                          <p:val>
                                            <p:strVal val="0-#ppt_h/2"/>
                                          </p:val>
                                        </p:tav>
                                        <p:tav tm="100000">
                                          <p:val>
                                            <p:strVal val="#ppt_y"/>
                                          </p:val>
                                        </p:tav>
                                      </p:tavLst>
                                    </p:anim>
                                  </p:childTnLst>
                                </p:cTn>
                              </p:par>
                              <p:par>
                                <p:cTn id="34" presetID="2" presetClass="entr" presetSubtype="1" decel="100000" fill="hold" grpId="1" nodeType="withEffect">
                                  <p:stCondLst>
                                    <p:cond delay="200"/>
                                  </p:stCondLst>
                                  <p:childTnLst>
                                    <p:set>
                                      <p:cBhvr>
                                        <p:cTn id="35" dur="1" fill="hold">
                                          <p:stCondLst>
                                            <p:cond delay="0"/>
                                          </p:stCondLst>
                                        </p:cTn>
                                        <p:tgtEl>
                                          <p:spTgt spid="41">
                                            <p:txEl>
                                              <p:pRg st="0" end="0"/>
                                            </p:txEl>
                                          </p:spTgt>
                                        </p:tgtEl>
                                        <p:attrNameLst>
                                          <p:attrName>style.visibility</p:attrName>
                                        </p:attrNameLst>
                                      </p:cBhvr>
                                      <p:to>
                                        <p:strVal val="visible"/>
                                      </p:to>
                                    </p:set>
                                    <p:anim calcmode="lin" valueType="num">
                                      <p:cBhvr additive="base">
                                        <p:cTn id="36" dur="750" fill="hold"/>
                                        <p:tgtEl>
                                          <p:spTgt spid="41">
                                            <p:txEl>
                                              <p:pRg st="0" end="0"/>
                                            </p:txEl>
                                          </p:spTgt>
                                        </p:tgtEl>
                                        <p:attrNameLst>
                                          <p:attrName>ppt_x</p:attrName>
                                        </p:attrNameLst>
                                      </p:cBhvr>
                                      <p:tavLst>
                                        <p:tav tm="0">
                                          <p:val>
                                            <p:strVal val="#ppt_x"/>
                                          </p:val>
                                        </p:tav>
                                        <p:tav tm="100000">
                                          <p:val>
                                            <p:strVal val="#ppt_x"/>
                                          </p:val>
                                        </p:tav>
                                      </p:tavLst>
                                    </p:anim>
                                    <p:anim calcmode="lin" valueType="num">
                                      <p:cBhvr additive="base">
                                        <p:cTn id="37" dur="750" fill="hold"/>
                                        <p:tgtEl>
                                          <p:spTgt spid="41">
                                            <p:txEl>
                                              <p:pRg st="0" end="0"/>
                                            </p:txEl>
                                          </p:spTgt>
                                        </p:tgtEl>
                                        <p:attrNameLst>
                                          <p:attrName>ppt_y</p:attrName>
                                        </p:attrNameLst>
                                      </p:cBhvr>
                                      <p:tavLst>
                                        <p:tav tm="0">
                                          <p:val>
                                            <p:strVal val="0-#ppt_h/2"/>
                                          </p:val>
                                        </p:tav>
                                        <p:tav tm="100000">
                                          <p:val>
                                            <p:strVal val="#ppt_y"/>
                                          </p:val>
                                        </p:tav>
                                      </p:tavLst>
                                    </p:anim>
                                  </p:childTnLst>
                                </p:cTn>
                              </p:par>
                              <p:par>
                                <p:cTn id="38" presetID="10" presetClass="entr" presetSubtype="0" fill="hold" grpId="0" nodeType="withEffect">
                                  <p:stCondLst>
                                    <p:cond delay="200"/>
                                  </p:stCondLst>
                                  <p:childTnLst>
                                    <p:set>
                                      <p:cBhvr>
                                        <p:cTn id="39" dur="1" fill="hold">
                                          <p:stCondLst>
                                            <p:cond delay="0"/>
                                          </p:stCondLst>
                                        </p:cTn>
                                        <p:tgtEl>
                                          <p:spTgt spid="41">
                                            <p:txEl>
                                              <p:pRg st="0" end="0"/>
                                            </p:txEl>
                                          </p:spTgt>
                                        </p:tgtEl>
                                        <p:attrNameLst>
                                          <p:attrName>style.visibility</p:attrName>
                                        </p:attrNameLst>
                                      </p:cBhvr>
                                      <p:to>
                                        <p:strVal val="visible"/>
                                      </p:to>
                                    </p:set>
                                    <p:animEffect transition="in" filter="fade">
                                      <p:cBhvr>
                                        <p:cTn id="40" dur="750"/>
                                        <p:tgtEl>
                                          <p:spTgt spid="41">
                                            <p:txEl>
                                              <p:pRg st="0" end="0"/>
                                            </p:txEl>
                                          </p:spTgt>
                                        </p:tgtEl>
                                      </p:cBhvr>
                                    </p:animEffect>
                                  </p:childTnLst>
                                </p:cTn>
                              </p:par>
                            </p:childTnLst>
                          </p:cTn>
                        </p:par>
                        <p:par>
                          <p:cTn id="41" fill="hold">
                            <p:stCondLst>
                              <p:cond delay="1450"/>
                            </p:stCondLst>
                            <p:childTnLst>
                              <p:par>
                                <p:cTn id="42" presetID="2" presetClass="entr" presetSubtype="4" decel="100000" fill="hold" grpId="0" nodeType="afterEffect">
                                  <p:stCondLst>
                                    <p:cond delay="0"/>
                                  </p:stCondLst>
                                  <p:childTnLst>
                                    <p:set>
                                      <p:cBhvr>
                                        <p:cTn id="43" dur="1" fill="hold">
                                          <p:stCondLst>
                                            <p:cond delay="0"/>
                                          </p:stCondLst>
                                        </p:cTn>
                                        <p:tgtEl>
                                          <p:spTgt spid="23">
                                            <p:txEl>
                                              <p:pRg st="0" end="0"/>
                                            </p:txEl>
                                          </p:spTgt>
                                        </p:tgtEl>
                                        <p:attrNameLst>
                                          <p:attrName>style.visibility</p:attrName>
                                        </p:attrNameLst>
                                      </p:cBhvr>
                                      <p:to>
                                        <p:strVal val="visible"/>
                                      </p:to>
                                    </p:set>
                                    <p:anim calcmode="lin" valueType="num">
                                      <p:cBhvr additive="base">
                                        <p:cTn id="44"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23">
                                            <p:txEl>
                                              <p:pRg st="0" end="0"/>
                                            </p:txEl>
                                          </p:spTgt>
                                        </p:tgtEl>
                                        <p:attrNameLst>
                                          <p:attrName>ppt_y</p:attrName>
                                        </p:attrNameLst>
                                      </p:cBhvr>
                                      <p:tavLst>
                                        <p:tav tm="0">
                                          <p:val>
                                            <p:strVal val="1+#ppt_h/2"/>
                                          </p:val>
                                        </p:tav>
                                        <p:tav tm="100000">
                                          <p:val>
                                            <p:strVal val="#ppt_y"/>
                                          </p:val>
                                        </p:tav>
                                      </p:tavLst>
                                    </p:anim>
                                  </p:childTnLst>
                                </p:cTn>
                              </p:par>
                              <p:par>
                                <p:cTn id="46" presetID="2" presetClass="entr" presetSubtype="4" decel="100000" fill="hold" grpId="0" nodeType="withEffect">
                                  <p:stCondLst>
                                    <p:cond delay="0"/>
                                  </p:stCondLst>
                                  <p:childTnLst>
                                    <p:set>
                                      <p:cBhvr>
                                        <p:cTn id="47" dur="1" fill="hold">
                                          <p:stCondLst>
                                            <p:cond delay="0"/>
                                          </p:stCondLst>
                                        </p:cTn>
                                        <p:tgtEl>
                                          <p:spTgt spid="26">
                                            <p:txEl>
                                              <p:pRg st="0" end="0"/>
                                            </p:txEl>
                                          </p:spTgt>
                                        </p:tgtEl>
                                        <p:attrNameLst>
                                          <p:attrName>style.visibility</p:attrName>
                                        </p:attrNameLst>
                                      </p:cBhvr>
                                      <p:to>
                                        <p:strVal val="visible"/>
                                      </p:to>
                                    </p:set>
                                    <p:anim calcmode="lin" valueType="num">
                                      <p:cBhvr additive="base">
                                        <p:cTn id="48"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26">
                                            <p:txEl>
                                              <p:pRg st="0" end="0"/>
                                            </p:txEl>
                                          </p:spTgt>
                                        </p:tgtEl>
                                        <p:attrNameLst>
                                          <p:attrName>ppt_y</p:attrName>
                                        </p:attrNameLst>
                                      </p:cBhvr>
                                      <p:tavLst>
                                        <p:tav tm="0">
                                          <p:val>
                                            <p:strVal val="1+#ppt_h/2"/>
                                          </p:val>
                                        </p:tav>
                                        <p:tav tm="100000">
                                          <p:val>
                                            <p:strVal val="#ppt_y"/>
                                          </p:val>
                                        </p:tav>
                                      </p:tavLst>
                                    </p:anim>
                                  </p:childTnLst>
                                </p:cTn>
                              </p:par>
                              <p:par>
                                <p:cTn id="50" presetID="2" presetClass="entr" presetSubtype="4" decel="100000" fill="hold" grpId="0" nodeType="withEffect">
                                  <p:stCondLst>
                                    <p:cond delay="0"/>
                                  </p:stCondLst>
                                  <p:childTnLst>
                                    <p:set>
                                      <p:cBhvr>
                                        <p:cTn id="51" dur="1" fill="hold">
                                          <p:stCondLst>
                                            <p:cond delay="0"/>
                                          </p:stCondLst>
                                        </p:cTn>
                                        <p:tgtEl>
                                          <p:spTgt spid="29"/>
                                        </p:tgtEl>
                                        <p:attrNameLst>
                                          <p:attrName>style.visibility</p:attrName>
                                        </p:attrNameLst>
                                      </p:cBhvr>
                                      <p:to>
                                        <p:strVal val="visible"/>
                                      </p:to>
                                    </p:set>
                                    <p:anim calcmode="lin" valueType="num">
                                      <p:cBhvr additive="base">
                                        <p:cTn id="52" dur="500" fill="hold"/>
                                        <p:tgtEl>
                                          <p:spTgt spid="29"/>
                                        </p:tgtEl>
                                        <p:attrNameLst>
                                          <p:attrName>ppt_x</p:attrName>
                                        </p:attrNameLst>
                                      </p:cBhvr>
                                      <p:tavLst>
                                        <p:tav tm="0">
                                          <p:val>
                                            <p:strVal val="#ppt_x"/>
                                          </p:val>
                                        </p:tav>
                                        <p:tav tm="100000">
                                          <p:val>
                                            <p:strVal val="#ppt_x"/>
                                          </p:val>
                                        </p:tav>
                                      </p:tavLst>
                                    </p:anim>
                                    <p:anim calcmode="lin" valueType="num">
                                      <p:cBhvr additive="base">
                                        <p:cTn id="53" dur="500" fill="hold"/>
                                        <p:tgtEl>
                                          <p:spTgt spid="29"/>
                                        </p:tgtEl>
                                        <p:attrNameLst>
                                          <p:attrName>ppt_y</p:attrName>
                                        </p:attrNameLst>
                                      </p:cBhvr>
                                      <p:tavLst>
                                        <p:tav tm="0">
                                          <p:val>
                                            <p:strVal val="1+#ppt_h/2"/>
                                          </p:val>
                                        </p:tav>
                                        <p:tav tm="100000">
                                          <p:val>
                                            <p:strVal val="#ppt_y"/>
                                          </p:val>
                                        </p:tav>
                                      </p:tavLst>
                                    </p:anim>
                                  </p:childTnLst>
                                </p:cTn>
                              </p:par>
                            </p:childTnLst>
                          </p:cTn>
                        </p:par>
                        <p:par>
                          <p:cTn id="54" fill="hold">
                            <p:stCondLst>
                              <p:cond delay="1950"/>
                            </p:stCondLst>
                            <p:childTnLst>
                              <p:par>
                                <p:cTn id="55" presetID="10" presetClass="entr" presetSubtype="0" fill="hold" grpId="0" nodeType="afterEffect">
                                  <p:stCondLst>
                                    <p:cond delay="0"/>
                                  </p:stCondLst>
                                  <p:childTnLst>
                                    <p:set>
                                      <p:cBhvr>
                                        <p:cTn id="56" dur="1" fill="hold">
                                          <p:stCondLst>
                                            <p:cond delay="0"/>
                                          </p:stCondLst>
                                        </p:cTn>
                                        <p:tgtEl>
                                          <p:spTgt spid="53"/>
                                        </p:tgtEl>
                                        <p:attrNameLst>
                                          <p:attrName>style.visibility</p:attrName>
                                        </p:attrNameLst>
                                      </p:cBhvr>
                                      <p:to>
                                        <p:strVal val="visible"/>
                                      </p:to>
                                    </p:set>
                                    <p:animEffect transition="in" filter="fade">
                                      <p:cBhvr>
                                        <p:cTn id="57" dur="750"/>
                                        <p:tgtEl>
                                          <p:spTgt spid="53"/>
                                        </p:tgtEl>
                                      </p:cBhvr>
                                    </p:animEffect>
                                  </p:childTnLst>
                                </p:cTn>
                              </p:par>
                              <p:par>
                                <p:cTn id="58" presetID="10" presetClass="entr" presetSubtype="0" fill="hold" grpId="0" nodeType="withEffect">
                                  <p:stCondLst>
                                    <p:cond delay="100"/>
                                  </p:stCondLst>
                                  <p:childTnLst>
                                    <p:set>
                                      <p:cBhvr>
                                        <p:cTn id="59" dur="1" fill="hold">
                                          <p:stCondLst>
                                            <p:cond delay="0"/>
                                          </p:stCondLst>
                                        </p:cTn>
                                        <p:tgtEl>
                                          <p:spTgt spid="49"/>
                                        </p:tgtEl>
                                        <p:attrNameLst>
                                          <p:attrName>style.visibility</p:attrName>
                                        </p:attrNameLst>
                                      </p:cBhvr>
                                      <p:to>
                                        <p:strVal val="visible"/>
                                      </p:to>
                                    </p:set>
                                    <p:animEffect transition="in" filter="fade">
                                      <p:cBhvr>
                                        <p:cTn id="60" dur="750"/>
                                        <p:tgtEl>
                                          <p:spTgt spid="49"/>
                                        </p:tgtEl>
                                      </p:cBhvr>
                                    </p:animEffect>
                                  </p:childTnLst>
                                </p:cTn>
                              </p:par>
                              <p:par>
                                <p:cTn id="61" presetID="10" presetClass="entr" presetSubtype="0" fill="hold" grpId="0" nodeType="withEffect">
                                  <p:stCondLst>
                                    <p:cond delay="200"/>
                                  </p:stCondLst>
                                  <p:childTnLst>
                                    <p:set>
                                      <p:cBhvr>
                                        <p:cTn id="62" dur="1" fill="hold">
                                          <p:stCondLst>
                                            <p:cond delay="0"/>
                                          </p:stCondLst>
                                        </p:cTn>
                                        <p:tgtEl>
                                          <p:spTgt spid="10"/>
                                        </p:tgtEl>
                                        <p:attrNameLst>
                                          <p:attrName>style.visibility</p:attrName>
                                        </p:attrNameLst>
                                      </p:cBhvr>
                                      <p:to>
                                        <p:strVal val="visible"/>
                                      </p:to>
                                    </p:set>
                                    <p:animEffect transition="in" filter="fade">
                                      <p:cBhvr>
                                        <p:cTn id="63" dur="750"/>
                                        <p:tgtEl>
                                          <p:spTgt spid="10"/>
                                        </p:tgtEl>
                                      </p:cBhvr>
                                    </p:animEffect>
                                  </p:childTnLst>
                                </p:cTn>
                              </p:par>
                              <p:par>
                                <p:cTn id="64" presetID="2" presetClass="entr" presetSubtype="1" decel="100000" fill="hold" grpId="1" nodeType="withEffect">
                                  <p:stCondLst>
                                    <p:cond delay="0"/>
                                  </p:stCondLst>
                                  <p:childTnLst>
                                    <p:set>
                                      <p:cBhvr>
                                        <p:cTn id="65" dur="1" fill="hold">
                                          <p:stCondLst>
                                            <p:cond delay="0"/>
                                          </p:stCondLst>
                                        </p:cTn>
                                        <p:tgtEl>
                                          <p:spTgt spid="53"/>
                                        </p:tgtEl>
                                        <p:attrNameLst>
                                          <p:attrName>style.visibility</p:attrName>
                                        </p:attrNameLst>
                                      </p:cBhvr>
                                      <p:to>
                                        <p:strVal val="visible"/>
                                      </p:to>
                                    </p:set>
                                    <p:anim calcmode="lin" valueType="num">
                                      <p:cBhvr additive="base">
                                        <p:cTn id="66" dur="750" fill="hold"/>
                                        <p:tgtEl>
                                          <p:spTgt spid="53"/>
                                        </p:tgtEl>
                                        <p:attrNameLst>
                                          <p:attrName>ppt_x</p:attrName>
                                        </p:attrNameLst>
                                      </p:cBhvr>
                                      <p:tavLst>
                                        <p:tav tm="0">
                                          <p:val>
                                            <p:strVal val="#ppt_x"/>
                                          </p:val>
                                        </p:tav>
                                        <p:tav tm="100000">
                                          <p:val>
                                            <p:strVal val="#ppt_x"/>
                                          </p:val>
                                        </p:tav>
                                      </p:tavLst>
                                    </p:anim>
                                    <p:anim calcmode="lin" valueType="num">
                                      <p:cBhvr additive="base">
                                        <p:cTn id="67" dur="750" fill="hold"/>
                                        <p:tgtEl>
                                          <p:spTgt spid="53"/>
                                        </p:tgtEl>
                                        <p:attrNameLst>
                                          <p:attrName>ppt_y</p:attrName>
                                        </p:attrNameLst>
                                      </p:cBhvr>
                                      <p:tavLst>
                                        <p:tav tm="0">
                                          <p:val>
                                            <p:strVal val="0-#ppt_h/2"/>
                                          </p:val>
                                        </p:tav>
                                        <p:tav tm="100000">
                                          <p:val>
                                            <p:strVal val="#ppt_y"/>
                                          </p:val>
                                        </p:tav>
                                      </p:tavLst>
                                    </p:anim>
                                  </p:childTnLst>
                                </p:cTn>
                              </p:par>
                              <p:par>
                                <p:cTn id="68" presetID="2" presetClass="entr" presetSubtype="1" decel="100000" fill="hold" grpId="1" nodeType="withEffect">
                                  <p:stCondLst>
                                    <p:cond delay="100"/>
                                  </p:stCondLst>
                                  <p:childTnLst>
                                    <p:set>
                                      <p:cBhvr>
                                        <p:cTn id="69" dur="1" fill="hold">
                                          <p:stCondLst>
                                            <p:cond delay="0"/>
                                          </p:stCondLst>
                                        </p:cTn>
                                        <p:tgtEl>
                                          <p:spTgt spid="49"/>
                                        </p:tgtEl>
                                        <p:attrNameLst>
                                          <p:attrName>style.visibility</p:attrName>
                                        </p:attrNameLst>
                                      </p:cBhvr>
                                      <p:to>
                                        <p:strVal val="visible"/>
                                      </p:to>
                                    </p:set>
                                    <p:anim calcmode="lin" valueType="num">
                                      <p:cBhvr additive="base">
                                        <p:cTn id="70" dur="750" fill="hold"/>
                                        <p:tgtEl>
                                          <p:spTgt spid="49"/>
                                        </p:tgtEl>
                                        <p:attrNameLst>
                                          <p:attrName>ppt_x</p:attrName>
                                        </p:attrNameLst>
                                      </p:cBhvr>
                                      <p:tavLst>
                                        <p:tav tm="0">
                                          <p:val>
                                            <p:strVal val="#ppt_x"/>
                                          </p:val>
                                        </p:tav>
                                        <p:tav tm="100000">
                                          <p:val>
                                            <p:strVal val="#ppt_x"/>
                                          </p:val>
                                        </p:tav>
                                      </p:tavLst>
                                    </p:anim>
                                    <p:anim calcmode="lin" valueType="num">
                                      <p:cBhvr additive="base">
                                        <p:cTn id="71" dur="750" fill="hold"/>
                                        <p:tgtEl>
                                          <p:spTgt spid="49"/>
                                        </p:tgtEl>
                                        <p:attrNameLst>
                                          <p:attrName>ppt_y</p:attrName>
                                        </p:attrNameLst>
                                      </p:cBhvr>
                                      <p:tavLst>
                                        <p:tav tm="0">
                                          <p:val>
                                            <p:strVal val="0-#ppt_h/2"/>
                                          </p:val>
                                        </p:tav>
                                        <p:tav tm="100000">
                                          <p:val>
                                            <p:strVal val="#ppt_y"/>
                                          </p:val>
                                        </p:tav>
                                      </p:tavLst>
                                    </p:anim>
                                  </p:childTnLst>
                                </p:cTn>
                              </p:par>
                              <p:par>
                                <p:cTn id="72" presetID="2" presetClass="entr" presetSubtype="1" decel="100000" fill="hold" grpId="1" nodeType="withEffect">
                                  <p:stCondLst>
                                    <p:cond delay="200"/>
                                  </p:stCondLst>
                                  <p:childTnLst>
                                    <p:set>
                                      <p:cBhvr>
                                        <p:cTn id="73" dur="1" fill="hold">
                                          <p:stCondLst>
                                            <p:cond delay="0"/>
                                          </p:stCondLst>
                                        </p:cTn>
                                        <p:tgtEl>
                                          <p:spTgt spid="10"/>
                                        </p:tgtEl>
                                        <p:attrNameLst>
                                          <p:attrName>style.visibility</p:attrName>
                                        </p:attrNameLst>
                                      </p:cBhvr>
                                      <p:to>
                                        <p:strVal val="visible"/>
                                      </p:to>
                                    </p:set>
                                    <p:anim calcmode="lin" valueType="num">
                                      <p:cBhvr additive="base">
                                        <p:cTn id="74" dur="750" fill="hold"/>
                                        <p:tgtEl>
                                          <p:spTgt spid="10"/>
                                        </p:tgtEl>
                                        <p:attrNameLst>
                                          <p:attrName>ppt_x</p:attrName>
                                        </p:attrNameLst>
                                      </p:cBhvr>
                                      <p:tavLst>
                                        <p:tav tm="0">
                                          <p:val>
                                            <p:strVal val="#ppt_x"/>
                                          </p:val>
                                        </p:tav>
                                        <p:tav tm="100000">
                                          <p:val>
                                            <p:strVal val="#ppt_x"/>
                                          </p:val>
                                        </p:tav>
                                      </p:tavLst>
                                    </p:anim>
                                    <p:anim calcmode="lin" valueType="num">
                                      <p:cBhvr additive="base">
                                        <p:cTn id="75" dur="750" fill="hold"/>
                                        <p:tgtEl>
                                          <p:spTgt spid="10"/>
                                        </p:tgtEl>
                                        <p:attrNameLst>
                                          <p:attrName>ppt_y</p:attrName>
                                        </p:attrNameLst>
                                      </p:cBhvr>
                                      <p:tavLst>
                                        <p:tav tm="0">
                                          <p:val>
                                            <p:strVal val="0-#ppt_h/2"/>
                                          </p:val>
                                        </p:tav>
                                        <p:tav tm="100000">
                                          <p:val>
                                            <p:strVal val="#ppt_y"/>
                                          </p:val>
                                        </p:tav>
                                      </p:tavLst>
                                    </p:anim>
                                  </p:childTnLst>
                                </p:cTn>
                              </p:par>
                              <p:par>
                                <p:cTn id="76" presetID="2" presetClass="entr" presetSubtype="1" decel="100000" fill="hold" grpId="1" nodeType="withEffect">
                                  <p:stCondLst>
                                    <p:cond delay="200"/>
                                  </p:stCondLst>
                                  <p:childTnLst>
                                    <p:set>
                                      <p:cBhvr>
                                        <p:cTn id="77" dur="1" fill="hold">
                                          <p:stCondLst>
                                            <p:cond delay="0"/>
                                          </p:stCondLst>
                                        </p:cTn>
                                        <p:tgtEl>
                                          <p:spTgt spid="42">
                                            <p:txEl>
                                              <p:pRg st="0" end="0"/>
                                            </p:txEl>
                                          </p:spTgt>
                                        </p:tgtEl>
                                        <p:attrNameLst>
                                          <p:attrName>style.visibility</p:attrName>
                                        </p:attrNameLst>
                                      </p:cBhvr>
                                      <p:to>
                                        <p:strVal val="visible"/>
                                      </p:to>
                                    </p:set>
                                    <p:anim calcmode="lin" valueType="num">
                                      <p:cBhvr additive="base">
                                        <p:cTn id="78" dur="750" fill="hold"/>
                                        <p:tgtEl>
                                          <p:spTgt spid="42">
                                            <p:txEl>
                                              <p:pRg st="0" end="0"/>
                                            </p:txEl>
                                          </p:spTgt>
                                        </p:tgtEl>
                                        <p:attrNameLst>
                                          <p:attrName>ppt_x</p:attrName>
                                        </p:attrNameLst>
                                      </p:cBhvr>
                                      <p:tavLst>
                                        <p:tav tm="0">
                                          <p:val>
                                            <p:strVal val="#ppt_x"/>
                                          </p:val>
                                        </p:tav>
                                        <p:tav tm="100000">
                                          <p:val>
                                            <p:strVal val="#ppt_x"/>
                                          </p:val>
                                        </p:tav>
                                      </p:tavLst>
                                    </p:anim>
                                    <p:anim calcmode="lin" valueType="num">
                                      <p:cBhvr additive="base">
                                        <p:cTn id="79" dur="750" fill="hold"/>
                                        <p:tgtEl>
                                          <p:spTgt spid="42">
                                            <p:txEl>
                                              <p:pRg st="0" end="0"/>
                                            </p:txEl>
                                          </p:spTgt>
                                        </p:tgtEl>
                                        <p:attrNameLst>
                                          <p:attrName>ppt_y</p:attrName>
                                        </p:attrNameLst>
                                      </p:cBhvr>
                                      <p:tavLst>
                                        <p:tav tm="0">
                                          <p:val>
                                            <p:strVal val="0-#ppt_h/2"/>
                                          </p:val>
                                        </p:tav>
                                        <p:tav tm="100000">
                                          <p:val>
                                            <p:strVal val="#ppt_y"/>
                                          </p:val>
                                        </p:tav>
                                      </p:tavLst>
                                    </p:anim>
                                  </p:childTnLst>
                                </p:cTn>
                              </p:par>
                              <p:par>
                                <p:cTn id="80" presetID="10" presetClass="entr" presetSubtype="0" fill="hold" grpId="0" nodeType="withEffect">
                                  <p:stCondLst>
                                    <p:cond delay="200"/>
                                  </p:stCondLst>
                                  <p:childTnLst>
                                    <p:set>
                                      <p:cBhvr>
                                        <p:cTn id="81" dur="1" fill="hold">
                                          <p:stCondLst>
                                            <p:cond delay="0"/>
                                          </p:stCondLst>
                                        </p:cTn>
                                        <p:tgtEl>
                                          <p:spTgt spid="42">
                                            <p:txEl>
                                              <p:pRg st="0" end="0"/>
                                            </p:txEl>
                                          </p:spTgt>
                                        </p:tgtEl>
                                        <p:attrNameLst>
                                          <p:attrName>style.visibility</p:attrName>
                                        </p:attrNameLst>
                                      </p:cBhvr>
                                      <p:to>
                                        <p:strVal val="visible"/>
                                      </p:to>
                                    </p:set>
                                    <p:animEffect transition="in" filter="fade">
                                      <p:cBhvr>
                                        <p:cTn id="82" dur="750"/>
                                        <p:tgtEl>
                                          <p:spTgt spid="42">
                                            <p:txEl>
                                              <p:pRg st="0" end="0"/>
                                            </p:txEl>
                                          </p:spTgt>
                                        </p:tgtEl>
                                      </p:cBhvr>
                                    </p:animEffect>
                                  </p:childTnLst>
                                </p:cTn>
                              </p:par>
                            </p:childTnLst>
                          </p:cTn>
                        </p:par>
                        <p:par>
                          <p:cTn id="83" fill="hold">
                            <p:stCondLst>
                              <p:cond delay="2900"/>
                            </p:stCondLst>
                            <p:childTnLst>
                              <p:par>
                                <p:cTn id="84" presetID="2" presetClass="entr" presetSubtype="4" decel="100000" fill="hold" grpId="0" nodeType="afterEffect">
                                  <p:stCondLst>
                                    <p:cond delay="0"/>
                                  </p:stCondLst>
                                  <p:childTnLst>
                                    <p:set>
                                      <p:cBhvr>
                                        <p:cTn id="85" dur="1" fill="hold">
                                          <p:stCondLst>
                                            <p:cond delay="0"/>
                                          </p:stCondLst>
                                        </p:cTn>
                                        <p:tgtEl>
                                          <p:spTgt spid="32">
                                            <p:txEl>
                                              <p:pRg st="0" end="0"/>
                                            </p:txEl>
                                          </p:spTgt>
                                        </p:tgtEl>
                                        <p:attrNameLst>
                                          <p:attrName>style.visibility</p:attrName>
                                        </p:attrNameLst>
                                      </p:cBhvr>
                                      <p:to>
                                        <p:strVal val="visible"/>
                                      </p:to>
                                    </p:set>
                                    <p:anim calcmode="lin" valueType="num">
                                      <p:cBhvr additive="base">
                                        <p:cTn id="86"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87" dur="500" fill="hold"/>
                                        <p:tgtEl>
                                          <p:spTgt spid="32">
                                            <p:txEl>
                                              <p:pRg st="0" end="0"/>
                                            </p:txEl>
                                          </p:spTgt>
                                        </p:tgtEl>
                                        <p:attrNameLst>
                                          <p:attrName>ppt_y</p:attrName>
                                        </p:attrNameLst>
                                      </p:cBhvr>
                                      <p:tavLst>
                                        <p:tav tm="0">
                                          <p:val>
                                            <p:strVal val="1+#ppt_h/2"/>
                                          </p:val>
                                        </p:tav>
                                        <p:tav tm="100000">
                                          <p:val>
                                            <p:strVal val="#ppt_y"/>
                                          </p:val>
                                        </p:tav>
                                      </p:tavLst>
                                    </p:anim>
                                  </p:childTnLst>
                                </p:cTn>
                              </p:par>
                              <p:par>
                                <p:cTn id="88" presetID="2" presetClass="entr" presetSubtype="4" decel="100000" fill="hold" grpId="0" nodeType="withEffect">
                                  <p:stCondLst>
                                    <p:cond delay="0"/>
                                  </p:stCondLst>
                                  <p:childTnLst>
                                    <p:set>
                                      <p:cBhvr>
                                        <p:cTn id="89" dur="1" fill="hold">
                                          <p:stCondLst>
                                            <p:cond delay="0"/>
                                          </p:stCondLst>
                                        </p:cTn>
                                        <p:tgtEl>
                                          <p:spTgt spid="33">
                                            <p:txEl>
                                              <p:pRg st="0" end="0"/>
                                            </p:txEl>
                                          </p:spTgt>
                                        </p:tgtEl>
                                        <p:attrNameLst>
                                          <p:attrName>style.visibility</p:attrName>
                                        </p:attrNameLst>
                                      </p:cBhvr>
                                      <p:to>
                                        <p:strVal val="visible"/>
                                      </p:to>
                                    </p:set>
                                    <p:anim calcmode="lin" valueType="num">
                                      <p:cBhvr additive="base">
                                        <p:cTn id="90" dur="50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91" dur="500" fill="hold"/>
                                        <p:tgtEl>
                                          <p:spTgt spid="33">
                                            <p:txEl>
                                              <p:pRg st="0" end="0"/>
                                            </p:txEl>
                                          </p:spTgt>
                                        </p:tgtEl>
                                        <p:attrNameLst>
                                          <p:attrName>ppt_y</p:attrName>
                                        </p:attrNameLst>
                                      </p:cBhvr>
                                      <p:tavLst>
                                        <p:tav tm="0">
                                          <p:val>
                                            <p:strVal val="1+#ppt_h/2"/>
                                          </p:val>
                                        </p:tav>
                                        <p:tav tm="100000">
                                          <p:val>
                                            <p:strVal val="#ppt_y"/>
                                          </p:val>
                                        </p:tav>
                                      </p:tavLst>
                                    </p:anim>
                                  </p:childTnLst>
                                </p:cTn>
                              </p:par>
                              <p:par>
                                <p:cTn id="92" presetID="2" presetClass="entr" presetSubtype="4" decel="100000" fill="hold" grpId="0" nodeType="withEffect">
                                  <p:stCondLst>
                                    <p:cond delay="0"/>
                                  </p:stCondLst>
                                  <p:childTnLst>
                                    <p:set>
                                      <p:cBhvr>
                                        <p:cTn id="93" dur="1" fill="hold">
                                          <p:stCondLst>
                                            <p:cond delay="0"/>
                                          </p:stCondLst>
                                        </p:cTn>
                                        <p:tgtEl>
                                          <p:spTgt spid="34"/>
                                        </p:tgtEl>
                                        <p:attrNameLst>
                                          <p:attrName>style.visibility</p:attrName>
                                        </p:attrNameLst>
                                      </p:cBhvr>
                                      <p:to>
                                        <p:strVal val="visible"/>
                                      </p:to>
                                    </p:set>
                                    <p:anim calcmode="lin" valueType="num">
                                      <p:cBhvr additive="base">
                                        <p:cTn id="94" dur="500" fill="hold"/>
                                        <p:tgtEl>
                                          <p:spTgt spid="34"/>
                                        </p:tgtEl>
                                        <p:attrNameLst>
                                          <p:attrName>ppt_x</p:attrName>
                                        </p:attrNameLst>
                                      </p:cBhvr>
                                      <p:tavLst>
                                        <p:tav tm="0">
                                          <p:val>
                                            <p:strVal val="#ppt_x"/>
                                          </p:val>
                                        </p:tav>
                                        <p:tav tm="100000">
                                          <p:val>
                                            <p:strVal val="#ppt_x"/>
                                          </p:val>
                                        </p:tav>
                                      </p:tavLst>
                                    </p:anim>
                                    <p:anim calcmode="lin" valueType="num">
                                      <p:cBhvr additive="base">
                                        <p:cTn id="95" dur="500" fill="hold"/>
                                        <p:tgtEl>
                                          <p:spTgt spid="34"/>
                                        </p:tgtEl>
                                        <p:attrNameLst>
                                          <p:attrName>ppt_y</p:attrName>
                                        </p:attrNameLst>
                                      </p:cBhvr>
                                      <p:tavLst>
                                        <p:tav tm="0">
                                          <p:val>
                                            <p:strVal val="1+#ppt_h/2"/>
                                          </p:val>
                                        </p:tav>
                                        <p:tav tm="100000">
                                          <p:val>
                                            <p:strVal val="#ppt_y"/>
                                          </p:val>
                                        </p:tav>
                                      </p:tavLst>
                                    </p:anim>
                                  </p:childTnLst>
                                </p:cTn>
                              </p:par>
                            </p:childTnLst>
                          </p:cTn>
                        </p:par>
                        <p:par>
                          <p:cTn id="96" fill="hold">
                            <p:stCondLst>
                              <p:cond delay="3400"/>
                            </p:stCondLst>
                            <p:childTnLst>
                              <p:par>
                                <p:cTn id="97" presetID="10" presetClass="entr" presetSubtype="0" fill="hold" grpId="0" nodeType="afterEffect">
                                  <p:stCondLst>
                                    <p:cond delay="0"/>
                                  </p:stCondLst>
                                  <p:childTnLst>
                                    <p:set>
                                      <p:cBhvr>
                                        <p:cTn id="98" dur="1" fill="hold">
                                          <p:stCondLst>
                                            <p:cond delay="0"/>
                                          </p:stCondLst>
                                        </p:cTn>
                                        <p:tgtEl>
                                          <p:spTgt spid="54"/>
                                        </p:tgtEl>
                                        <p:attrNameLst>
                                          <p:attrName>style.visibility</p:attrName>
                                        </p:attrNameLst>
                                      </p:cBhvr>
                                      <p:to>
                                        <p:strVal val="visible"/>
                                      </p:to>
                                    </p:set>
                                    <p:animEffect transition="in" filter="fade">
                                      <p:cBhvr>
                                        <p:cTn id="99" dur="750"/>
                                        <p:tgtEl>
                                          <p:spTgt spid="54"/>
                                        </p:tgtEl>
                                      </p:cBhvr>
                                    </p:animEffect>
                                  </p:childTnLst>
                                </p:cTn>
                              </p:par>
                              <p:par>
                                <p:cTn id="100" presetID="10" presetClass="entr" presetSubtype="0" fill="hold" grpId="0" nodeType="withEffect">
                                  <p:stCondLst>
                                    <p:cond delay="100"/>
                                  </p:stCondLst>
                                  <p:childTnLst>
                                    <p:set>
                                      <p:cBhvr>
                                        <p:cTn id="101" dur="1" fill="hold">
                                          <p:stCondLst>
                                            <p:cond delay="0"/>
                                          </p:stCondLst>
                                        </p:cTn>
                                        <p:tgtEl>
                                          <p:spTgt spid="50"/>
                                        </p:tgtEl>
                                        <p:attrNameLst>
                                          <p:attrName>style.visibility</p:attrName>
                                        </p:attrNameLst>
                                      </p:cBhvr>
                                      <p:to>
                                        <p:strVal val="visible"/>
                                      </p:to>
                                    </p:set>
                                    <p:animEffect transition="in" filter="fade">
                                      <p:cBhvr>
                                        <p:cTn id="102" dur="750"/>
                                        <p:tgtEl>
                                          <p:spTgt spid="50"/>
                                        </p:tgtEl>
                                      </p:cBhvr>
                                    </p:animEffect>
                                  </p:childTnLst>
                                </p:cTn>
                              </p:par>
                              <p:par>
                                <p:cTn id="103" presetID="10" presetClass="entr" presetSubtype="0" fill="hold" grpId="0" nodeType="withEffect">
                                  <p:stCondLst>
                                    <p:cond delay="200"/>
                                  </p:stCondLst>
                                  <p:childTnLst>
                                    <p:set>
                                      <p:cBhvr>
                                        <p:cTn id="104" dur="1" fill="hold">
                                          <p:stCondLst>
                                            <p:cond delay="0"/>
                                          </p:stCondLst>
                                        </p:cTn>
                                        <p:tgtEl>
                                          <p:spTgt spid="12"/>
                                        </p:tgtEl>
                                        <p:attrNameLst>
                                          <p:attrName>style.visibility</p:attrName>
                                        </p:attrNameLst>
                                      </p:cBhvr>
                                      <p:to>
                                        <p:strVal val="visible"/>
                                      </p:to>
                                    </p:set>
                                    <p:animEffect transition="in" filter="fade">
                                      <p:cBhvr>
                                        <p:cTn id="105" dur="750"/>
                                        <p:tgtEl>
                                          <p:spTgt spid="12"/>
                                        </p:tgtEl>
                                      </p:cBhvr>
                                    </p:animEffect>
                                  </p:childTnLst>
                                </p:cTn>
                              </p:par>
                              <p:par>
                                <p:cTn id="106" presetID="2" presetClass="entr" presetSubtype="1" decel="100000" fill="hold" grpId="1" nodeType="withEffect">
                                  <p:stCondLst>
                                    <p:cond delay="0"/>
                                  </p:stCondLst>
                                  <p:childTnLst>
                                    <p:set>
                                      <p:cBhvr>
                                        <p:cTn id="107" dur="1" fill="hold">
                                          <p:stCondLst>
                                            <p:cond delay="0"/>
                                          </p:stCondLst>
                                        </p:cTn>
                                        <p:tgtEl>
                                          <p:spTgt spid="54"/>
                                        </p:tgtEl>
                                        <p:attrNameLst>
                                          <p:attrName>style.visibility</p:attrName>
                                        </p:attrNameLst>
                                      </p:cBhvr>
                                      <p:to>
                                        <p:strVal val="visible"/>
                                      </p:to>
                                    </p:set>
                                    <p:anim calcmode="lin" valueType="num">
                                      <p:cBhvr additive="base">
                                        <p:cTn id="108" dur="750" fill="hold"/>
                                        <p:tgtEl>
                                          <p:spTgt spid="54"/>
                                        </p:tgtEl>
                                        <p:attrNameLst>
                                          <p:attrName>ppt_x</p:attrName>
                                        </p:attrNameLst>
                                      </p:cBhvr>
                                      <p:tavLst>
                                        <p:tav tm="0">
                                          <p:val>
                                            <p:strVal val="#ppt_x"/>
                                          </p:val>
                                        </p:tav>
                                        <p:tav tm="100000">
                                          <p:val>
                                            <p:strVal val="#ppt_x"/>
                                          </p:val>
                                        </p:tav>
                                      </p:tavLst>
                                    </p:anim>
                                    <p:anim calcmode="lin" valueType="num">
                                      <p:cBhvr additive="base">
                                        <p:cTn id="109" dur="750" fill="hold"/>
                                        <p:tgtEl>
                                          <p:spTgt spid="54"/>
                                        </p:tgtEl>
                                        <p:attrNameLst>
                                          <p:attrName>ppt_y</p:attrName>
                                        </p:attrNameLst>
                                      </p:cBhvr>
                                      <p:tavLst>
                                        <p:tav tm="0">
                                          <p:val>
                                            <p:strVal val="0-#ppt_h/2"/>
                                          </p:val>
                                        </p:tav>
                                        <p:tav tm="100000">
                                          <p:val>
                                            <p:strVal val="#ppt_y"/>
                                          </p:val>
                                        </p:tav>
                                      </p:tavLst>
                                    </p:anim>
                                  </p:childTnLst>
                                </p:cTn>
                              </p:par>
                              <p:par>
                                <p:cTn id="110" presetID="2" presetClass="entr" presetSubtype="1" decel="100000" fill="hold" grpId="1" nodeType="withEffect">
                                  <p:stCondLst>
                                    <p:cond delay="100"/>
                                  </p:stCondLst>
                                  <p:childTnLst>
                                    <p:set>
                                      <p:cBhvr>
                                        <p:cTn id="111" dur="1" fill="hold">
                                          <p:stCondLst>
                                            <p:cond delay="0"/>
                                          </p:stCondLst>
                                        </p:cTn>
                                        <p:tgtEl>
                                          <p:spTgt spid="50"/>
                                        </p:tgtEl>
                                        <p:attrNameLst>
                                          <p:attrName>style.visibility</p:attrName>
                                        </p:attrNameLst>
                                      </p:cBhvr>
                                      <p:to>
                                        <p:strVal val="visible"/>
                                      </p:to>
                                    </p:set>
                                    <p:anim calcmode="lin" valueType="num">
                                      <p:cBhvr additive="base">
                                        <p:cTn id="112" dur="750" fill="hold"/>
                                        <p:tgtEl>
                                          <p:spTgt spid="50"/>
                                        </p:tgtEl>
                                        <p:attrNameLst>
                                          <p:attrName>ppt_x</p:attrName>
                                        </p:attrNameLst>
                                      </p:cBhvr>
                                      <p:tavLst>
                                        <p:tav tm="0">
                                          <p:val>
                                            <p:strVal val="#ppt_x"/>
                                          </p:val>
                                        </p:tav>
                                        <p:tav tm="100000">
                                          <p:val>
                                            <p:strVal val="#ppt_x"/>
                                          </p:val>
                                        </p:tav>
                                      </p:tavLst>
                                    </p:anim>
                                    <p:anim calcmode="lin" valueType="num">
                                      <p:cBhvr additive="base">
                                        <p:cTn id="113" dur="750" fill="hold"/>
                                        <p:tgtEl>
                                          <p:spTgt spid="50"/>
                                        </p:tgtEl>
                                        <p:attrNameLst>
                                          <p:attrName>ppt_y</p:attrName>
                                        </p:attrNameLst>
                                      </p:cBhvr>
                                      <p:tavLst>
                                        <p:tav tm="0">
                                          <p:val>
                                            <p:strVal val="0-#ppt_h/2"/>
                                          </p:val>
                                        </p:tav>
                                        <p:tav tm="100000">
                                          <p:val>
                                            <p:strVal val="#ppt_y"/>
                                          </p:val>
                                        </p:tav>
                                      </p:tavLst>
                                    </p:anim>
                                  </p:childTnLst>
                                </p:cTn>
                              </p:par>
                              <p:par>
                                <p:cTn id="114" presetID="2" presetClass="entr" presetSubtype="1" decel="100000" fill="hold" grpId="1" nodeType="withEffect">
                                  <p:stCondLst>
                                    <p:cond delay="200"/>
                                  </p:stCondLst>
                                  <p:childTnLst>
                                    <p:set>
                                      <p:cBhvr>
                                        <p:cTn id="115" dur="1" fill="hold">
                                          <p:stCondLst>
                                            <p:cond delay="0"/>
                                          </p:stCondLst>
                                        </p:cTn>
                                        <p:tgtEl>
                                          <p:spTgt spid="12"/>
                                        </p:tgtEl>
                                        <p:attrNameLst>
                                          <p:attrName>style.visibility</p:attrName>
                                        </p:attrNameLst>
                                      </p:cBhvr>
                                      <p:to>
                                        <p:strVal val="visible"/>
                                      </p:to>
                                    </p:set>
                                    <p:anim calcmode="lin" valueType="num">
                                      <p:cBhvr additive="base">
                                        <p:cTn id="116" dur="750" fill="hold"/>
                                        <p:tgtEl>
                                          <p:spTgt spid="12"/>
                                        </p:tgtEl>
                                        <p:attrNameLst>
                                          <p:attrName>ppt_x</p:attrName>
                                        </p:attrNameLst>
                                      </p:cBhvr>
                                      <p:tavLst>
                                        <p:tav tm="0">
                                          <p:val>
                                            <p:strVal val="#ppt_x"/>
                                          </p:val>
                                        </p:tav>
                                        <p:tav tm="100000">
                                          <p:val>
                                            <p:strVal val="#ppt_x"/>
                                          </p:val>
                                        </p:tav>
                                      </p:tavLst>
                                    </p:anim>
                                    <p:anim calcmode="lin" valueType="num">
                                      <p:cBhvr additive="base">
                                        <p:cTn id="117" dur="750" fill="hold"/>
                                        <p:tgtEl>
                                          <p:spTgt spid="12"/>
                                        </p:tgtEl>
                                        <p:attrNameLst>
                                          <p:attrName>ppt_y</p:attrName>
                                        </p:attrNameLst>
                                      </p:cBhvr>
                                      <p:tavLst>
                                        <p:tav tm="0">
                                          <p:val>
                                            <p:strVal val="0-#ppt_h/2"/>
                                          </p:val>
                                        </p:tav>
                                        <p:tav tm="100000">
                                          <p:val>
                                            <p:strVal val="#ppt_y"/>
                                          </p:val>
                                        </p:tav>
                                      </p:tavLst>
                                    </p:anim>
                                  </p:childTnLst>
                                </p:cTn>
                              </p:par>
                              <p:par>
                                <p:cTn id="118" presetID="10" presetClass="entr" presetSubtype="0" fill="hold" grpId="0" nodeType="withEffect">
                                  <p:stCondLst>
                                    <p:cond delay="200"/>
                                  </p:stCondLst>
                                  <p:childTnLst>
                                    <p:set>
                                      <p:cBhvr>
                                        <p:cTn id="119" dur="1" fill="hold">
                                          <p:stCondLst>
                                            <p:cond delay="0"/>
                                          </p:stCondLst>
                                        </p:cTn>
                                        <p:tgtEl>
                                          <p:spTgt spid="43">
                                            <p:txEl>
                                              <p:pRg st="0" end="0"/>
                                            </p:txEl>
                                          </p:spTgt>
                                        </p:tgtEl>
                                        <p:attrNameLst>
                                          <p:attrName>style.visibility</p:attrName>
                                        </p:attrNameLst>
                                      </p:cBhvr>
                                      <p:to>
                                        <p:strVal val="visible"/>
                                      </p:to>
                                    </p:set>
                                    <p:animEffect transition="in" filter="fade">
                                      <p:cBhvr>
                                        <p:cTn id="120" dur="750"/>
                                        <p:tgtEl>
                                          <p:spTgt spid="43">
                                            <p:txEl>
                                              <p:pRg st="0" end="0"/>
                                            </p:txEl>
                                          </p:spTgt>
                                        </p:tgtEl>
                                      </p:cBhvr>
                                    </p:animEffect>
                                  </p:childTnLst>
                                </p:cTn>
                              </p:par>
                              <p:par>
                                <p:cTn id="121" presetID="2" presetClass="entr" presetSubtype="1" decel="100000" fill="hold" grpId="1" nodeType="withEffect">
                                  <p:stCondLst>
                                    <p:cond delay="200"/>
                                  </p:stCondLst>
                                  <p:childTnLst>
                                    <p:set>
                                      <p:cBhvr>
                                        <p:cTn id="122" dur="1" fill="hold">
                                          <p:stCondLst>
                                            <p:cond delay="0"/>
                                          </p:stCondLst>
                                        </p:cTn>
                                        <p:tgtEl>
                                          <p:spTgt spid="43">
                                            <p:txEl>
                                              <p:pRg st="0" end="0"/>
                                            </p:txEl>
                                          </p:spTgt>
                                        </p:tgtEl>
                                        <p:attrNameLst>
                                          <p:attrName>style.visibility</p:attrName>
                                        </p:attrNameLst>
                                      </p:cBhvr>
                                      <p:to>
                                        <p:strVal val="visible"/>
                                      </p:to>
                                    </p:set>
                                    <p:anim calcmode="lin" valueType="num">
                                      <p:cBhvr additive="base">
                                        <p:cTn id="123" dur="750" fill="hold"/>
                                        <p:tgtEl>
                                          <p:spTgt spid="43">
                                            <p:txEl>
                                              <p:pRg st="0" end="0"/>
                                            </p:txEl>
                                          </p:spTgt>
                                        </p:tgtEl>
                                        <p:attrNameLst>
                                          <p:attrName>ppt_x</p:attrName>
                                        </p:attrNameLst>
                                      </p:cBhvr>
                                      <p:tavLst>
                                        <p:tav tm="0">
                                          <p:val>
                                            <p:strVal val="#ppt_x"/>
                                          </p:val>
                                        </p:tav>
                                        <p:tav tm="100000">
                                          <p:val>
                                            <p:strVal val="#ppt_x"/>
                                          </p:val>
                                        </p:tav>
                                      </p:tavLst>
                                    </p:anim>
                                    <p:anim calcmode="lin" valueType="num">
                                      <p:cBhvr additive="base">
                                        <p:cTn id="124" dur="750" fill="hold"/>
                                        <p:tgtEl>
                                          <p:spTgt spid="43">
                                            <p:txEl>
                                              <p:pRg st="0" end="0"/>
                                            </p:txEl>
                                          </p:spTgt>
                                        </p:tgtEl>
                                        <p:attrNameLst>
                                          <p:attrName>ppt_y</p:attrName>
                                        </p:attrNameLst>
                                      </p:cBhvr>
                                      <p:tavLst>
                                        <p:tav tm="0">
                                          <p:val>
                                            <p:strVal val="0-#ppt_h/2"/>
                                          </p:val>
                                        </p:tav>
                                        <p:tav tm="100000">
                                          <p:val>
                                            <p:strVal val="#ppt_y"/>
                                          </p:val>
                                        </p:tav>
                                      </p:tavLst>
                                    </p:anim>
                                  </p:childTnLst>
                                </p:cTn>
                              </p:par>
                            </p:childTnLst>
                          </p:cTn>
                        </p:par>
                        <p:par>
                          <p:cTn id="125" fill="hold">
                            <p:stCondLst>
                              <p:cond delay="4350"/>
                            </p:stCondLst>
                            <p:childTnLst>
                              <p:par>
                                <p:cTn id="126" presetID="2" presetClass="entr" presetSubtype="4" decel="100000" fill="hold" grpId="0" nodeType="afterEffect">
                                  <p:stCondLst>
                                    <p:cond delay="0"/>
                                  </p:stCondLst>
                                  <p:childTnLst>
                                    <p:set>
                                      <p:cBhvr>
                                        <p:cTn id="127" dur="1" fill="hold">
                                          <p:stCondLst>
                                            <p:cond delay="0"/>
                                          </p:stCondLst>
                                        </p:cTn>
                                        <p:tgtEl>
                                          <p:spTgt spid="35">
                                            <p:txEl>
                                              <p:pRg st="0" end="0"/>
                                            </p:txEl>
                                          </p:spTgt>
                                        </p:tgtEl>
                                        <p:attrNameLst>
                                          <p:attrName>style.visibility</p:attrName>
                                        </p:attrNameLst>
                                      </p:cBhvr>
                                      <p:to>
                                        <p:strVal val="visible"/>
                                      </p:to>
                                    </p:set>
                                    <p:anim calcmode="lin" valueType="num">
                                      <p:cBhvr additive="base">
                                        <p:cTn id="128"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129" dur="500" fill="hold"/>
                                        <p:tgtEl>
                                          <p:spTgt spid="35">
                                            <p:txEl>
                                              <p:pRg st="0" end="0"/>
                                            </p:txEl>
                                          </p:spTgt>
                                        </p:tgtEl>
                                        <p:attrNameLst>
                                          <p:attrName>ppt_y</p:attrName>
                                        </p:attrNameLst>
                                      </p:cBhvr>
                                      <p:tavLst>
                                        <p:tav tm="0">
                                          <p:val>
                                            <p:strVal val="1+#ppt_h/2"/>
                                          </p:val>
                                        </p:tav>
                                        <p:tav tm="100000">
                                          <p:val>
                                            <p:strVal val="#ppt_y"/>
                                          </p:val>
                                        </p:tav>
                                      </p:tavLst>
                                    </p:anim>
                                  </p:childTnLst>
                                </p:cTn>
                              </p:par>
                              <p:par>
                                <p:cTn id="130" presetID="2" presetClass="entr" presetSubtype="4" decel="100000" fill="hold" grpId="0" nodeType="withEffect">
                                  <p:stCondLst>
                                    <p:cond delay="0"/>
                                  </p:stCondLst>
                                  <p:childTnLst>
                                    <p:set>
                                      <p:cBhvr>
                                        <p:cTn id="131" dur="1" fill="hold">
                                          <p:stCondLst>
                                            <p:cond delay="0"/>
                                          </p:stCondLst>
                                        </p:cTn>
                                        <p:tgtEl>
                                          <p:spTgt spid="36">
                                            <p:txEl>
                                              <p:pRg st="0" end="0"/>
                                            </p:txEl>
                                          </p:spTgt>
                                        </p:tgtEl>
                                        <p:attrNameLst>
                                          <p:attrName>style.visibility</p:attrName>
                                        </p:attrNameLst>
                                      </p:cBhvr>
                                      <p:to>
                                        <p:strVal val="visible"/>
                                      </p:to>
                                    </p:set>
                                    <p:anim calcmode="lin" valueType="num">
                                      <p:cBhvr additive="base">
                                        <p:cTn id="132"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133" dur="500" fill="hold"/>
                                        <p:tgtEl>
                                          <p:spTgt spid="36">
                                            <p:txEl>
                                              <p:pRg st="0" end="0"/>
                                            </p:txEl>
                                          </p:spTgt>
                                        </p:tgtEl>
                                        <p:attrNameLst>
                                          <p:attrName>ppt_y</p:attrName>
                                        </p:attrNameLst>
                                      </p:cBhvr>
                                      <p:tavLst>
                                        <p:tav tm="0">
                                          <p:val>
                                            <p:strVal val="1+#ppt_h/2"/>
                                          </p:val>
                                        </p:tav>
                                        <p:tav tm="100000">
                                          <p:val>
                                            <p:strVal val="#ppt_y"/>
                                          </p:val>
                                        </p:tav>
                                      </p:tavLst>
                                    </p:anim>
                                  </p:childTnLst>
                                </p:cTn>
                              </p:par>
                              <p:par>
                                <p:cTn id="134" presetID="2" presetClass="entr" presetSubtype="4" decel="100000" fill="hold" grpId="0" nodeType="withEffect">
                                  <p:stCondLst>
                                    <p:cond delay="0"/>
                                  </p:stCondLst>
                                  <p:childTnLst>
                                    <p:set>
                                      <p:cBhvr>
                                        <p:cTn id="135" dur="1" fill="hold">
                                          <p:stCondLst>
                                            <p:cond delay="0"/>
                                          </p:stCondLst>
                                        </p:cTn>
                                        <p:tgtEl>
                                          <p:spTgt spid="37"/>
                                        </p:tgtEl>
                                        <p:attrNameLst>
                                          <p:attrName>style.visibility</p:attrName>
                                        </p:attrNameLst>
                                      </p:cBhvr>
                                      <p:to>
                                        <p:strVal val="visible"/>
                                      </p:to>
                                    </p:set>
                                    <p:anim calcmode="lin" valueType="num">
                                      <p:cBhvr additive="base">
                                        <p:cTn id="136" dur="500" fill="hold"/>
                                        <p:tgtEl>
                                          <p:spTgt spid="37"/>
                                        </p:tgtEl>
                                        <p:attrNameLst>
                                          <p:attrName>ppt_x</p:attrName>
                                        </p:attrNameLst>
                                      </p:cBhvr>
                                      <p:tavLst>
                                        <p:tav tm="0">
                                          <p:val>
                                            <p:strVal val="#ppt_x"/>
                                          </p:val>
                                        </p:tav>
                                        <p:tav tm="100000">
                                          <p:val>
                                            <p:strVal val="#ppt_x"/>
                                          </p:val>
                                        </p:tav>
                                      </p:tavLst>
                                    </p:anim>
                                    <p:anim calcmode="lin" valueType="num">
                                      <p:cBhvr additive="base">
                                        <p:cTn id="137"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3" grpId="1" animBg="1"/>
      <p:bldP spid="54" grpId="0" animBg="1"/>
      <p:bldP spid="54" grpId="1" animBg="1"/>
      <p:bldP spid="56" grpId="0" animBg="1"/>
      <p:bldP spid="56" grpId="1" animBg="1"/>
      <p:bldP spid="49" grpId="0" animBg="1"/>
      <p:bldP spid="49" grpId="1" animBg="1"/>
      <p:bldP spid="50" grpId="0" animBg="1"/>
      <p:bldP spid="50" grpId="1" animBg="1"/>
      <p:bldP spid="52" grpId="0" animBg="1"/>
      <p:bldP spid="52" grpId="1" animBg="1"/>
      <p:bldP spid="10" grpId="0" animBg="1"/>
      <p:bldP spid="10" grpId="1" animBg="1"/>
      <p:bldP spid="12" grpId="0" animBg="1"/>
      <p:bldP spid="12" grpId="1" animBg="1"/>
      <p:bldP spid="19" grpId="0" animBg="1"/>
      <p:bldP spid="19" grpId="1" animBg="1"/>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23" grpId="0" build="p">
        <p:tmplLst>
          <p:tmpl lvl="1">
            <p:tnLst>
              <p:par>
                <p:cTn presetID="2" presetClass="entr" presetSubtype="4" decel="100000"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ppt_x"/>
                          </p:val>
                        </p:tav>
                        <p:tav tm="100000">
                          <p:val>
                            <p:strVal val="#ppt_x"/>
                          </p:val>
                        </p:tav>
                      </p:tavLst>
                    </p:anim>
                    <p:anim calcmode="lin" valueType="num">
                      <p:cBhvr additive="base">
                        <p:cTn dur="500" fill="hold"/>
                        <p:tgtEl>
                          <p:spTgt spid="23"/>
                        </p:tgtEl>
                        <p:attrNameLst>
                          <p:attrName>ppt_y</p:attrName>
                        </p:attrNameLst>
                      </p:cBhvr>
                      <p:tavLst>
                        <p:tav tm="0">
                          <p:val>
                            <p:strVal val="1+#ppt_h/2"/>
                          </p:val>
                        </p:tav>
                        <p:tav tm="100000">
                          <p:val>
                            <p:strVal val="#ppt_y"/>
                          </p:val>
                        </p:tav>
                      </p:tavLst>
                    </p:anim>
                  </p:childTnLst>
                </p:cTn>
              </p:par>
            </p:tnLst>
          </p:tmpl>
        </p:tmplLst>
      </p:bldP>
      <p:bldP spid="26" grpId="0" build="p">
        <p:tmplLst>
          <p:tmpl lvl="1">
            <p:tnLst>
              <p:par>
                <p:cTn presetID="2" presetClass="entr" presetSubtype="4" decel="100000" fill="hold" nodeType="withEffect">
                  <p:stCondLst>
                    <p:cond delay="0"/>
                  </p:stCondLst>
                  <p:childTnLst>
                    <p:set>
                      <p:cBhvr>
                        <p:cTn dur="1" fill="hold">
                          <p:stCondLst>
                            <p:cond delay="0"/>
                          </p:stCondLst>
                        </p:cTn>
                        <p:tgtEl>
                          <p:spTgt spid="26"/>
                        </p:tgtEl>
                        <p:attrNameLst>
                          <p:attrName>style.visibility</p:attrName>
                        </p:attrNameLst>
                      </p:cBhvr>
                      <p:to>
                        <p:strVal val="visible"/>
                      </p:to>
                    </p:set>
                    <p:anim calcmode="lin" valueType="num">
                      <p:cBhvr additive="base">
                        <p:cTn dur="500" fill="hold"/>
                        <p:tgtEl>
                          <p:spTgt spid="26"/>
                        </p:tgtEl>
                        <p:attrNameLst>
                          <p:attrName>ppt_x</p:attrName>
                        </p:attrNameLst>
                      </p:cBhvr>
                      <p:tavLst>
                        <p:tav tm="0">
                          <p:val>
                            <p:strVal val="#ppt_x"/>
                          </p:val>
                        </p:tav>
                        <p:tav tm="100000">
                          <p:val>
                            <p:strVal val="#ppt_x"/>
                          </p:val>
                        </p:tav>
                      </p:tavLst>
                    </p:anim>
                    <p:anim calcmode="lin" valueType="num">
                      <p:cBhvr additive="base">
                        <p:cTn dur="500" fill="hold"/>
                        <p:tgtEl>
                          <p:spTgt spid="26"/>
                        </p:tgtEl>
                        <p:attrNameLst>
                          <p:attrName>ppt_y</p:attrName>
                        </p:attrNameLst>
                      </p:cBhvr>
                      <p:tavLst>
                        <p:tav tm="0">
                          <p:val>
                            <p:strVal val="1+#ppt_h/2"/>
                          </p:val>
                        </p:tav>
                        <p:tav tm="100000">
                          <p:val>
                            <p:strVal val="#ppt_y"/>
                          </p:val>
                        </p:tav>
                      </p:tavLst>
                    </p:anim>
                  </p:childTnLst>
                </p:cTn>
              </p:par>
            </p:tnLst>
          </p:tmpl>
        </p:tmplLst>
      </p:bldP>
      <p:bldP spid="29" grpId="0" animBg="1"/>
      <p:bldP spid="32" grpId="0" build="p">
        <p:tmplLst>
          <p:tmpl lvl="1">
            <p:tnLst>
              <p:par>
                <p:cTn presetID="2" presetClass="entr" presetSubtype="4" decel="100000"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2" presetClass="entr" presetSubtype="4" decel="100000" fill="hold" nodeType="withEffect">
                  <p:stCondLst>
                    <p:cond delay="0"/>
                  </p:stCondLst>
                  <p:childTnLst>
                    <p:set>
                      <p:cBhvr>
                        <p:cTn dur="1" fill="hold">
                          <p:stCondLst>
                            <p:cond delay="0"/>
                          </p:stCondLst>
                        </p:cTn>
                        <p:tgtEl>
                          <p:spTgt spid="33"/>
                        </p:tgtEl>
                        <p:attrNameLst>
                          <p:attrName>style.visibility</p:attrName>
                        </p:attrNameLst>
                      </p:cBhvr>
                      <p:to>
                        <p:strVal val="visible"/>
                      </p:to>
                    </p:set>
                    <p:anim calcmode="lin" valueType="num">
                      <p:cBhvr additive="base">
                        <p:cTn dur="500" fill="hold"/>
                        <p:tgtEl>
                          <p:spTgt spid="33"/>
                        </p:tgtEl>
                        <p:attrNameLst>
                          <p:attrName>ppt_x</p:attrName>
                        </p:attrNameLst>
                      </p:cBhvr>
                      <p:tavLst>
                        <p:tav tm="0">
                          <p:val>
                            <p:strVal val="#ppt_x"/>
                          </p:val>
                        </p:tav>
                        <p:tav tm="100000">
                          <p:val>
                            <p:strVal val="#ppt_x"/>
                          </p:val>
                        </p:tav>
                      </p:tavLst>
                    </p:anim>
                    <p:anim calcmode="lin" valueType="num">
                      <p:cBhvr additive="base">
                        <p:cTn dur="500" fill="hold"/>
                        <p:tgtEl>
                          <p:spTgt spid="33"/>
                        </p:tgtEl>
                        <p:attrNameLst>
                          <p:attrName>ppt_y</p:attrName>
                        </p:attrNameLst>
                      </p:cBhvr>
                      <p:tavLst>
                        <p:tav tm="0">
                          <p:val>
                            <p:strVal val="1+#ppt_h/2"/>
                          </p:val>
                        </p:tav>
                        <p:tav tm="100000">
                          <p:val>
                            <p:strVal val="#ppt_y"/>
                          </p:val>
                        </p:tav>
                      </p:tavLst>
                    </p:anim>
                  </p:childTnLst>
                </p:cTn>
              </p:par>
            </p:tnLst>
          </p:tmpl>
        </p:tmplLst>
      </p:bldP>
      <p:bldP spid="34" grpId="0" animBg="1"/>
      <p:bldP spid="35" grpId="0" build="p">
        <p:tmplLst>
          <p:tmpl lvl="1">
            <p:tnLst>
              <p:par>
                <p:cTn presetID="2" presetClass="entr" presetSubtype="4" decel="100000"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 calcmode="lin" valueType="num">
                      <p:cBhvr additive="base">
                        <p:cTn dur="500" fill="hold"/>
                        <p:tgtEl>
                          <p:spTgt spid="35"/>
                        </p:tgtEl>
                        <p:attrNameLst>
                          <p:attrName>ppt_x</p:attrName>
                        </p:attrNameLst>
                      </p:cBhvr>
                      <p:tavLst>
                        <p:tav tm="0">
                          <p:val>
                            <p:strVal val="#ppt_x"/>
                          </p:val>
                        </p:tav>
                        <p:tav tm="100000">
                          <p:val>
                            <p:strVal val="#ppt_x"/>
                          </p:val>
                        </p:tav>
                      </p:tavLst>
                    </p:anim>
                    <p:anim calcmode="lin" valueType="num">
                      <p:cBhvr additive="base">
                        <p:cTn dur="500" fill="hold"/>
                        <p:tgtEl>
                          <p:spTgt spid="35"/>
                        </p:tgtEl>
                        <p:attrNameLst>
                          <p:attrName>ppt_y</p:attrName>
                        </p:attrNameLst>
                      </p:cBhvr>
                      <p:tavLst>
                        <p:tav tm="0">
                          <p:val>
                            <p:strVal val="1+#ppt_h/2"/>
                          </p:val>
                        </p:tav>
                        <p:tav tm="100000">
                          <p:val>
                            <p:strVal val="#ppt_y"/>
                          </p:val>
                        </p:tav>
                      </p:tavLst>
                    </p:anim>
                  </p:childTnLst>
                </p:cTn>
              </p:par>
            </p:tnLst>
          </p:tmpl>
        </p:tmplLst>
      </p:bldP>
      <p:bldP spid="36" grpId="0" build="p">
        <p:tmplLst>
          <p:tmpl lvl="1">
            <p:tnLst>
              <p:par>
                <p:cTn presetID="2" presetClass="entr" presetSubtype="4" decel="100000" fill="hold" nodeType="withEffect">
                  <p:stCondLst>
                    <p:cond delay="0"/>
                  </p:st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animBg="1"/>
      <p:bldP spid="41" grpId="0" build="p">
        <p:tmplLst>
          <p:tmpl lvl="1">
            <p:tnLst>
              <p:par>
                <p:cTn presetID="10" presetClass="entr" presetSubtype="0" fill="hold" nodeType="withEffect">
                  <p:stCondLst>
                    <p:cond delay="200"/>
                  </p:stCondLst>
                  <p:childTnLst>
                    <p:set>
                      <p:cBhvr>
                        <p:cTn dur="1" fill="hold">
                          <p:stCondLst>
                            <p:cond delay="0"/>
                          </p:stCondLst>
                        </p:cTn>
                        <p:tgtEl>
                          <p:spTgt spid="41"/>
                        </p:tgtEl>
                        <p:attrNameLst>
                          <p:attrName>style.visibility</p:attrName>
                        </p:attrNameLst>
                      </p:cBhvr>
                      <p:to>
                        <p:strVal val="visible"/>
                      </p:to>
                    </p:set>
                    <p:animEffect transition="in" filter="fade">
                      <p:cBhvr>
                        <p:cTn dur="750"/>
                        <p:tgtEl>
                          <p:spTgt spid="41"/>
                        </p:tgtEl>
                      </p:cBhvr>
                    </p:animEffect>
                  </p:childTnLst>
                </p:cTn>
              </p:par>
            </p:tnLst>
          </p:tmpl>
        </p:tmplLst>
      </p:bldP>
      <p:bldP spid="41" grpId="1" build="p">
        <p:tmplLst>
          <p:tmpl lvl="1">
            <p:tnLst>
              <p:par>
                <p:cTn presetID="2" presetClass="entr" presetSubtype="1" decel="100000" fill="hold" nodeType="withEffect">
                  <p:stCondLst>
                    <p:cond delay="20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750" fill="hold"/>
                        <p:tgtEl>
                          <p:spTgt spid="41"/>
                        </p:tgtEl>
                        <p:attrNameLst>
                          <p:attrName>ppt_x</p:attrName>
                        </p:attrNameLst>
                      </p:cBhvr>
                      <p:tavLst>
                        <p:tav tm="0">
                          <p:val>
                            <p:strVal val="#ppt_x"/>
                          </p:val>
                        </p:tav>
                        <p:tav tm="100000">
                          <p:val>
                            <p:strVal val="#ppt_x"/>
                          </p:val>
                        </p:tav>
                      </p:tavLst>
                    </p:anim>
                    <p:anim calcmode="lin" valueType="num">
                      <p:cBhvr additive="base">
                        <p:cTn dur="750" fill="hold"/>
                        <p:tgtEl>
                          <p:spTgt spid="41"/>
                        </p:tgtEl>
                        <p:attrNameLst>
                          <p:attrName>ppt_y</p:attrName>
                        </p:attrNameLst>
                      </p:cBhvr>
                      <p:tavLst>
                        <p:tav tm="0">
                          <p:val>
                            <p:strVal val="0-#ppt_h/2"/>
                          </p:val>
                        </p:tav>
                        <p:tav tm="100000">
                          <p:val>
                            <p:strVal val="#ppt_y"/>
                          </p:val>
                        </p:tav>
                      </p:tavLst>
                    </p:anim>
                  </p:childTnLst>
                </p:cTn>
              </p:par>
            </p:tnLst>
          </p:tmpl>
        </p:tmplLst>
      </p:bldP>
      <p:bldP spid="42" grpId="0" build="p">
        <p:tmplLst>
          <p:tmpl lvl="1">
            <p:tnLst>
              <p:par>
                <p:cTn presetID="10" presetClass="entr" presetSubtype="0" fill="hold" nodeType="withEffect">
                  <p:stCondLst>
                    <p:cond delay="200"/>
                  </p:stCondLst>
                  <p:childTnLst>
                    <p:set>
                      <p:cBhvr>
                        <p:cTn dur="1" fill="hold">
                          <p:stCondLst>
                            <p:cond delay="0"/>
                          </p:stCondLst>
                        </p:cTn>
                        <p:tgtEl>
                          <p:spTgt spid="42"/>
                        </p:tgtEl>
                        <p:attrNameLst>
                          <p:attrName>style.visibility</p:attrName>
                        </p:attrNameLst>
                      </p:cBhvr>
                      <p:to>
                        <p:strVal val="visible"/>
                      </p:to>
                    </p:set>
                    <p:animEffect transition="in" filter="fade">
                      <p:cBhvr>
                        <p:cTn dur="750"/>
                        <p:tgtEl>
                          <p:spTgt spid="42"/>
                        </p:tgtEl>
                      </p:cBhvr>
                    </p:animEffect>
                  </p:childTnLst>
                </p:cTn>
              </p:par>
            </p:tnLst>
          </p:tmpl>
        </p:tmplLst>
      </p:bldP>
      <p:bldP spid="42" grpId="1" build="p">
        <p:tmplLst>
          <p:tmpl lvl="1">
            <p:tnLst>
              <p:par>
                <p:cTn presetID="2" presetClass="entr" presetSubtype="1" decel="100000" fill="hold" nodeType="withEffect">
                  <p:stCondLst>
                    <p:cond delay="200"/>
                  </p:stCondLst>
                  <p:childTnLst>
                    <p:set>
                      <p:cBhvr>
                        <p:cTn dur="1" fill="hold">
                          <p:stCondLst>
                            <p:cond delay="0"/>
                          </p:stCondLst>
                        </p:cTn>
                        <p:tgtEl>
                          <p:spTgt spid="42"/>
                        </p:tgtEl>
                        <p:attrNameLst>
                          <p:attrName>style.visibility</p:attrName>
                        </p:attrNameLst>
                      </p:cBhvr>
                      <p:to>
                        <p:strVal val="visible"/>
                      </p:to>
                    </p:set>
                    <p:anim calcmode="lin" valueType="num">
                      <p:cBhvr additive="base">
                        <p:cTn dur="750" fill="hold"/>
                        <p:tgtEl>
                          <p:spTgt spid="42"/>
                        </p:tgtEl>
                        <p:attrNameLst>
                          <p:attrName>ppt_x</p:attrName>
                        </p:attrNameLst>
                      </p:cBhvr>
                      <p:tavLst>
                        <p:tav tm="0">
                          <p:val>
                            <p:strVal val="#ppt_x"/>
                          </p:val>
                        </p:tav>
                        <p:tav tm="100000">
                          <p:val>
                            <p:strVal val="#ppt_x"/>
                          </p:val>
                        </p:tav>
                      </p:tavLst>
                    </p:anim>
                    <p:anim calcmode="lin" valueType="num">
                      <p:cBhvr additive="base">
                        <p:cTn dur="750" fill="hold"/>
                        <p:tgtEl>
                          <p:spTgt spid="42"/>
                        </p:tgtEl>
                        <p:attrNameLst>
                          <p:attrName>ppt_y</p:attrName>
                        </p:attrNameLst>
                      </p:cBhvr>
                      <p:tavLst>
                        <p:tav tm="0">
                          <p:val>
                            <p:strVal val="0-#ppt_h/2"/>
                          </p:val>
                        </p:tav>
                        <p:tav tm="100000">
                          <p:val>
                            <p:strVal val="#ppt_y"/>
                          </p:val>
                        </p:tav>
                      </p:tavLst>
                    </p:anim>
                  </p:childTnLst>
                </p:cTn>
              </p:par>
            </p:tnLst>
          </p:tmpl>
        </p:tmplLst>
      </p:bldP>
      <p:bldP spid="43" grpId="0" build="p">
        <p:tmplLst>
          <p:tmpl lvl="1">
            <p:tnLst>
              <p:par>
                <p:cTn presetID="10" presetClass="entr" presetSubtype="0" fill="hold" nodeType="withEffect">
                  <p:stCondLst>
                    <p:cond delay="200"/>
                  </p:stCondLst>
                  <p:childTnLst>
                    <p:set>
                      <p:cBhvr>
                        <p:cTn dur="1" fill="hold">
                          <p:stCondLst>
                            <p:cond delay="0"/>
                          </p:stCondLst>
                        </p:cTn>
                        <p:tgtEl>
                          <p:spTgt spid="43"/>
                        </p:tgtEl>
                        <p:attrNameLst>
                          <p:attrName>style.visibility</p:attrName>
                        </p:attrNameLst>
                      </p:cBhvr>
                      <p:to>
                        <p:strVal val="visible"/>
                      </p:to>
                    </p:set>
                    <p:animEffect transition="in" filter="fade">
                      <p:cBhvr>
                        <p:cTn dur="750"/>
                        <p:tgtEl>
                          <p:spTgt spid="43"/>
                        </p:tgtEl>
                      </p:cBhvr>
                    </p:animEffect>
                  </p:childTnLst>
                </p:cTn>
              </p:par>
            </p:tnLst>
          </p:tmpl>
        </p:tmplLst>
      </p:bldP>
      <p:bldP spid="43" grpId="1" build="p">
        <p:tmplLst>
          <p:tmpl lvl="1">
            <p:tnLst>
              <p:par>
                <p:cTn presetID="2" presetClass="entr" presetSubtype="1" decel="100000" fill="hold" nodeType="withEffect">
                  <p:stCondLst>
                    <p:cond delay="200"/>
                  </p:stCondLst>
                  <p:childTnLst>
                    <p:set>
                      <p:cBhvr>
                        <p:cTn dur="1" fill="hold">
                          <p:stCondLst>
                            <p:cond delay="0"/>
                          </p:stCondLst>
                        </p:cTn>
                        <p:tgtEl>
                          <p:spTgt spid="43"/>
                        </p:tgtEl>
                        <p:attrNameLst>
                          <p:attrName>style.visibility</p:attrName>
                        </p:attrNameLst>
                      </p:cBhvr>
                      <p:to>
                        <p:strVal val="visible"/>
                      </p:to>
                    </p:set>
                    <p:anim calcmode="lin" valueType="num">
                      <p:cBhvr additive="base">
                        <p:cTn dur="750" fill="hold"/>
                        <p:tgtEl>
                          <p:spTgt spid="43"/>
                        </p:tgtEl>
                        <p:attrNameLst>
                          <p:attrName>ppt_x</p:attrName>
                        </p:attrNameLst>
                      </p:cBhvr>
                      <p:tavLst>
                        <p:tav tm="0">
                          <p:val>
                            <p:strVal val="#ppt_x"/>
                          </p:val>
                        </p:tav>
                        <p:tav tm="100000">
                          <p:val>
                            <p:strVal val="#ppt_x"/>
                          </p:val>
                        </p:tav>
                      </p:tavLst>
                    </p:anim>
                    <p:anim calcmode="lin" valueType="num">
                      <p:cBhvr additive="base">
                        <p:cTn dur="750" fill="hold"/>
                        <p:tgtEl>
                          <p:spTgt spid="43"/>
                        </p:tgtEl>
                        <p:attrNameLst>
                          <p:attrName>ppt_y</p:attrName>
                        </p:attrNameLst>
                      </p:cBhvr>
                      <p:tavLst>
                        <p:tav tm="0">
                          <p:val>
                            <p:strVal val="0-#ppt_h/2"/>
                          </p:val>
                        </p:tav>
                        <p:tav tm="100000">
                          <p:val>
                            <p:strVal val="#ppt_y"/>
                          </p:val>
                        </p:tav>
                      </p:tavLst>
                    </p:anim>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No Conten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a:xfrm>
            <a:off x="7005936" y="6309241"/>
            <a:ext cx="3860800" cy="365125"/>
          </a:xfrm>
          <a:prstGeom prst="rect">
            <a:avLst/>
          </a:prstGeom>
        </p:spPr>
        <p:txBody>
          <a:bodyPr/>
          <a:lstStyle/>
          <a:p>
            <a:endParaRPr lang="es-EC"/>
          </a:p>
        </p:txBody>
      </p:sp>
      <p:sp>
        <p:nvSpPr>
          <p:cNvPr id="4" name="スライド番号プレースホルダー 3"/>
          <p:cNvSpPr>
            <a:spLocks noGrp="1"/>
          </p:cNvSpPr>
          <p:nvPr>
            <p:ph type="sldNum" sz="quarter" idx="11"/>
          </p:nvPr>
        </p:nvSpPr>
        <p:spPr>
          <a:xfrm>
            <a:off x="11435107" y="6288528"/>
            <a:ext cx="720143" cy="365125"/>
          </a:xfrm>
          <a:prstGeom prst="rect">
            <a:avLst/>
          </a:prstGeom>
        </p:spPr>
        <p:txBody>
          <a:bodyPr/>
          <a:lstStyle/>
          <a:p>
            <a:fld id="{E724282A-8DFD-4A12-AB45-BFD4220BE3AD}" type="slidenum">
              <a:rPr lang="es-EC" smtClean="0"/>
              <a:t>‹Nº›</a:t>
            </a:fld>
            <a:endParaRPr lang="es-EC"/>
          </a:p>
        </p:txBody>
      </p:sp>
      <p:sp>
        <p:nvSpPr>
          <p:cNvPr id="7" name="テキスト プレースホルダー 6"/>
          <p:cNvSpPr>
            <a:spLocks noGrp="1"/>
          </p:cNvSpPr>
          <p:nvPr>
            <p:ph type="body" sz="quarter" idx="13" hasCustomPrompt="1"/>
          </p:nvPr>
        </p:nvSpPr>
        <p:spPr>
          <a:xfrm>
            <a:off x="2111210" y="1028735"/>
            <a:ext cx="9553891" cy="336037"/>
          </a:xfrm>
        </p:spPr>
        <p:txBody>
          <a:bodyPr/>
          <a:lstStyle>
            <a:lvl1pPr>
              <a:defRPr i="1" baseline="0">
                <a:solidFill>
                  <a:schemeClr val="tx1">
                    <a:lumMod val="50000"/>
                    <a:lumOff val="50000"/>
                  </a:schemeClr>
                </a:solidFill>
                <a:latin typeface="+mn-lt"/>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p:nvSpPr>
        <p:spPr>
          <a:xfrm>
            <a:off x="2159222" y="932725"/>
            <a:ext cx="2160428"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Tree>
    <p:extLst>
      <p:ext uri="{BB962C8B-B14F-4D97-AF65-F5344CB8AC3E}">
        <p14:creationId xmlns:p14="http://schemas.microsoft.com/office/powerpoint/2010/main" val="3998188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Numeric List - 4 Item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endParaRPr lang="es-EC"/>
          </a:p>
        </p:txBody>
      </p:sp>
      <p:sp>
        <p:nvSpPr>
          <p:cNvPr id="4" name="スライド番号プレースホルダー 3"/>
          <p:cNvSpPr>
            <a:spLocks noGrp="1"/>
          </p:cNvSpPr>
          <p:nvPr>
            <p:ph type="sldNum" sz="quarter" idx="11"/>
          </p:nvPr>
        </p:nvSpPr>
        <p:spPr/>
        <p:txBody>
          <a:bodyPr/>
          <a:lstStyle/>
          <a:p>
            <a:fld id="{E724282A-8DFD-4A12-AB45-BFD4220BE3AD}" type="slidenum">
              <a:rPr lang="es-EC" smtClean="0"/>
              <a:t>‹Nº›</a:t>
            </a:fld>
            <a:endParaRPr lang="es-EC"/>
          </a:p>
        </p:txBody>
      </p:sp>
      <p:sp>
        <p:nvSpPr>
          <p:cNvPr id="7" name="テキスト プレースホルダー 6"/>
          <p:cNvSpPr>
            <a:spLocks noGrp="1"/>
          </p:cNvSpPr>
          <p:nvPr>
            <p:ph type="body" sz="quarter" idx="13" hasCustomPrompt="1"/>
          </p:nvPr>
        </p:nvSpPr>
        <p:spPr>
          <a:xfrm>
            <a:off x="2111210" y="1028735"/>
            <a:ext cx="9553891" cy="336037"/>
          </a:xfrm>
        </p:spPr>
        <p:txBody>
          <a:bodyPr/>
          <a:lstStyle>
            <a:lvl1pPr>
              <a:defRPr i="1" baseline="0">
                <a:solidFill>
                  <a:schemeClr val="tx1">
                    <a:lumMod val="50000"/>
                    <a:lumOff val="50000"/>
                  </a:schemeClr>
                </a:solidFill>
                <a:latin typeface="+mn-lt"/>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p:nvSpPr>
        <p:spPr>
          <a:xfrm>
            <a:off x="2159222" y="932725"/>
            <a:ext cx="2160428"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11" name="円/楕円 10"/>
          <p:cNvSpPr/>
          <p:nvPr/>
        </p:nvSpPr>
        <p:spPr>
          <a:xfrm>
            <a:off x="5520635" y="2273935"/>
            <a:ext cx="432085" cy="4320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r>
              <a:rPr kumimoji="1" lang="en-US" altLang="ja-JP" sz="1800" dirty="0">
                <a:solidFill>
                  <a:prstClr val="white"/>
                </a:solidFill>
              </a:rPr>
              <a:t>1</a:t>
            </a:r>
            <a:endParaRPr kumimoji="1" lang="ja-JP" altLang="en-US" sz="1800" dirty="0">
              <a:solidFill>
                <a:prstClr val="white"/>
              </a:solidFill>
            </a:endParaRPr>
          </a:p>
        </p:txBody>
      </p:sp>
      <p:sp>
        <p:nvSpPr>
          <p:cNvPr id="12" name="円/楕円 11"/>
          <p:cNvSpPr/>
          <p:nvPr/>
        </p:nvSpPr>
        <p:spPr>
          <a:xfrm>
            <a:off x="5520635" y="3181195"/>
            <a:ext cx="432085" cy="43204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r>
              <a:rPr kumimoji="1" lang="en-US" altLang="ja-JP" sz="1800" dirty="0">
                <a:solidFill>
                  <a:prstClr val="white"/>
                </a:solidFill>
              </a:rPr>
              <a:t>2</a:t>
            </a:r>
            <a:endParaRPr kumimoji="1" lang="ja-JP" altLang="en-US" sz="1800" dirty="0">
              <a:solidFill>
                <a:prstClr val="white"/>
              </a:solidFill>
            </a:endParaRPr>
          </a:p>
        </p:txBody>
      </p:sp>
      <p:sp>
        <p:nvSpPr>
          <p:cNvPr id="13" name="円/楕円 12"/>
          <p:cNvSpPr/>
          <p:nvPr/>
        </p:nvSpPr>
        <p:spPr>
          <a:xfrm>
            <a:off x="5520635" y="4088455"/>
            <a:ext cx="432085" cy="432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r>
              <a:rPr kumimoji="1" lang="en-US" altLang="ja-JP" sz="1800" dirty="0">
                <a:solidFill>
                  <a:prstClr val="white"/>
                </a:solidFill>
              </a:rPr>
              <a:t>3</a:t>
            </a:r>
            <a:endParaRPr kumimoji="1" lang="ja-JP" altLang="en-US" sz="1800" dirty="0">
              <a:solidFill>
                <a:prstClr val="white"/>
              </a:solidFill>
            </a:endParaRPr>
          </a:p>
        </p:txBody>
      </p:sp>
      <p:sp>
        <p:nvSpPr>
          <p:cNvPr id="14" name="円/楕円 13"/>
          <p:cNvSpPr/>
          <p:nvPr/>
        </p:nvSpPr>
        <p:spPr>
          <a:xfrm>
            <a:off x="5520635" y="4995715"/>
            <a:ext cx="432085" cy="43204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r>
              <a:rPr kumimoji="1" lang="en-US" altLang="ja-JP" sz="1800" dirty="0">
                <a:solidFill>
                  <a:prstClr val="white"/>
                </a:solidFill>
              </a:rPr>
              <a:t>4</a:t>
            </a:r>
            <a:endParaRPr kumimoji="1" lang="ja-JP" altLang="en-US" sz="1800" dirty="0">
              <a:solidFill>
                <a:prstClr val="white"/>
              </a:solidFill>
            </a:endParaRPr>
          </a:p>
        </p:txBody>
      </p:sp>
      <p:sp>
        <p:nvSpPr>
          <p:cNvPr id="18" name="テキスト プレースホルダー 6"/>
          <p:cNvSpPr>
            <a:spLocks noGrp="1"/>
          </p:cNvSpPr>
          <p:nvPr>
            <p:ph type="body" sz="quarter" idx="16" hasCustomPrompt="1"/>
          </p:nvPr>
        </p:nvSpPr>
        <p:spPr>
          <a:xfrm>
            <a:off x="6001108" y="2133836"/>
            <a:ext cx="5669393" cy="718922"/>
          </a:xfrm>
        </p:spPr>
        <p:txBody>
          <a:bodyPr anchor="ctr">
            <a:normAutofit/>
          </a:bodyPr>
          <a:lstStyle>
            <a:lvl1pPr algn="l">
              <a:defRPr sz="1100" i="0" baseline="0">
                <a:solidFill>
                  <a:schemeClr val="tx2"/>
                </a:solidFill>
                <a:latin typeface="+mn-lt"/>
              </a:defRPr>
            </a:lvl1pPr>
          </a:lstStyle>
          <a:p>
            <a:pPr lvl="0"/>
            <a:r>
              <a:rPr kumimoji="1" lang="en-US" altLang="ja-JP" dirty="0"/>
              <a:t>Text goes here</a:t>
            </a:r>
            <a:endParaRPr kumimoji="1" lang="ja-JP" altLang="en-US" dirty="0"/>
          </a:p>
        </p:txBody>
      </p:sp>
      <p:sp>
        <p:nvSpPr>
          <p:cNvPr id="22" name="テキスト プレースホルダー 6"/>
          <p:cNvSpPr>
            <a:spLocks noGrp="1"/>
          </p:cNvSpPr>
          <p:nvPr>
            <p:ph type="body" sz="quarter" idx="20" hasCustomPrompt="1"/>
          </p:nvPr>
        </p:nvSpPr>
        <p:spPr>
          <a:xfrm>
            <a:off x="6001108" y="3042256"/>
            <a:ext cx="5669393" cy="718922"/>
          </a:xfrm>
        </p:spPr>
        <p:txBody>
          <a:bodyPr anchor="ctr">
            <a:normAutofit/>
          </a:bodyPr>
          <a:lstStyle>
            <a:lvl1pPr algn="l">
              <a:defRPr sz="1100" i="0" baseline="0">
                <a:solidFill>
                  <a:schemeClr val="tx2"/>
                </a:solidFill>
                <a:latin typeface="+mn-lt"/>
              </a:defRPr>
            </a:lvl1pPr>
          </a:lstStyle>
          <a:p>
            <a:pPr lvl="0"/>
            <a:r>
              <a:rPr kumimoji="1" lang="en-US" altLang="ja-JP" dirty="0"/>
              <a:t>Text goes here</a:t>
            </a:r>
            <a:endParaRPr kumimoji="1" lang="ja-JP" altLang="en-US" dirty="0"/>
          </a:p>
        </p:txBody>
      </p:sp>
      <p:sp>
        <p:nvSpPr>
          <p:cNvPr id="24" name="テキスト プレースホルダー 6"/>
          <p:cNvSpPr>
            <a:spLocks noGrp="1"/>
          </p:cNvSpPr>
          <p:nvPr>
            <p:ph type="body" sz="quarter" idx="22" hasCustomPrompt="1"/>
          </p:nvPr>
        </p:nvSpPr>
        <p:spPr>
          <a:xfrm>
            <a:off x="6001108" y="3950674"/>
            <a:ext cx="5669393" cy="718922"/>
          </a:xfrm>
        </p:spPr>
        <p:txBody>
          <a:bodyPr anchor="ctr">
            <a:normAutofit/>
          </a:bodyPr>
          <a:lstStyle>
            <a:lvl1pPr algn="l">
              <a:defRPr sz="1100" i="0" baseline="0">
                <a:solidFill>
                  <a:schemeClr val="tx2"/>
                </a:solidFill>
                <a:latin typeface="+mn-lt"/>
              </a:defRPr>
            </a:lvl1pPr>
          </a:lstStyle>
          <a:p>
            <a:pPr lvl="0"/>
            <a:r>
              <a:rPr kumimoji="1" lang="en-US" altLang="ja-JP" dirty="0"/>
              <a:t>Text goes here</a:t>
            </a:r>
            <a:endParaRPr kumimoji="1" lang="ja-JP" altLang="en-US" dirty="0"/>
          </a:p>
        </p:txBody>
      </p:sp>
      <p:sp>
        <p:nvSpPr>
          <p:cNvPr id="26" name="テキスト プレースホルダー 6"/>
          <p:cNvSpPr>
            <a:spLocks noGrp="1"/>
          </p:cNvSpPr>
          <p:nvPr>
            <p:ph type="body" sz="quarter" idx="24" hasCustomPrompt="1"/>
          </p:nvPr>
        </p:nvSpPr>
        <p:spPr>
          <a:xfrm>
            <a:off x="6001108" y="4859092"/>
            <a:ext cx="5669393" cy="718922"/>
          </a:xfrm>
        </p:spPr>
        <p:txBody>
          <a:bodyPr anchor="ctr">
            <a:normAutofit/>
          </a:bodyPr>
          <a:lstStyle>
            <a:lvl1pPr algn="l">
              <a:defRPr sz="1100" i="0" baseline="0">
                <a:solidFill>
                  <a:schemeClr val="tx2"/>
                </a:solidFill>
                <a:latin typeface="+mn-lt"/>
              </a:defRPr>
            </a:lvl1pPr>
          </a:lstStyle>
          <a:p>
            <a:pPr lvl="0"/>
            <a:r>
              <a:rPr kumimoji="1" lang="en-US" altLang="ja-JP" dirty="0"/>
              <a:t>Text goes here</a:t>
            </a:r>
            <a:endParaRPr kumimoji="1" lang="ja-JP" altLang="en-US" dirty="0"/>
          </a:p>
        </p:txBody>
      </p:sp>
      <p:sp>
        <p:nvSpPr>
          <p:cNvPr id="19" name="テキスト プレースホルダー 6"/>
          <p:cNvSpPr>
            <a:spLocks noGrp="1"/>
          </p:cNvSpPr>
          <p:nvPr>
            <p:ph type="body" sz="quarter" idx="28" hasCustomPrompt="1"/>
          </p:nvPr>
        </p:nvSpPr>
        <p:spPr>
          <a:xfrm>
            <a:off x="522560" y="2199156"/>
            <a:ext cx="4596589" cy="3316275"/>
          </a:xfrm>
        </p:spPr>
        <p:txBody>
          <a:bodyPr anchor="ctr">
            <a:noAutofit/>
          </a:bodyPr>
          <a:lstStyle>
            <a:lvl1pPr algn="ctr">
              <a:defRPr sz="2200" i="0" baseline="0">
                <a:solidFill>
                  <a:schemeClr val="tx2"/>
                </a:solidFill>
                <a:latin typeface="Route 159 Light" pitchFamily="50" charset="0"/>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953060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2" presetClass="entr" presetSubtype="9" decel="100000" fill="hold" grpId="0" nodeType="afterEffect">
                                  <p:stCondLst>
                                    <p:cond delay="0"/>
                                  </p:stCondLst>
                                  <p:iterate type="wd">
                                    <p:tmPct val="10000"/>
                                  </p:iterate>
                                  <p:childTnLst>
                                    <p:set>
                                      <p:cBhvr>
                                        <p:cTn id="14" dur="1" fill="hold">
                                          <p:stCondLst>
                                            <p:cond delay="0"/>
                                          </p:stCondLst>
                                        </p:cTn>
                                        <p:tgtEl>
                                          <p:spTgt spid="19">
                                            <p:txEl>
                                              <p:pRg st="0" end="0"/>
                                            </p:txEl>
                                          </p:spTgt>
                                        </p:tgtEl>
                                        <p:attrNameLst>
                                          <p:attrName>style.visibility</p:attrName>
                                        </p:attrNameLst>
                                      </p:cBhvr>
                                      <p:to>
                                        <p:strVal val="visible"/>
                                      </p:to>
                                    </p:set>
                                    <p:anim calcmode="lin" valueType="num">
                                      <p:cBhvr additive="base">
                                        <p:cTn id="15" dur="500" fill="hold"/>
                                        <p:tgtEl>
                                          <p:spTgt spid="19">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9">
                                            <p:txEl>
                                              <p:pRg st="0" end="0"/>
                                            </p:txEl>
                                          </p:spTgt>
                                        </p:tgtEl>
                                        <p:attrNameLst>
                                          <p:attrName>ppt_y</p:attrName>
                                        </p:attrNameLst>
                                      </p:cBhvr>
                                      <p:tavLst>
                                        <p:tav tm="0">
                                          <p:val>
                                            <p:strVal val="0-#ppt_h/2"/>
                                          </p:val>
                                        </p:tav>
                                        <p:tav tm="100000">
                                          <p:val>
                                            <p:strVal val="#ppt_y"/>
                                          </p:val>
                                        </p:tav>
                                      </p:tavLst>
                                    </p:anim>
                                  </p:childTnLst>
                                </p:cTn>
                              </p:par>
                            </p:childTnLst>
                          </p:cTn>
                        </p:par>
                        <p:par>
                          <p:cTn id="17" fill="hold">
                            <p:stCondLst>
                              <p:cond delay="1100"/>
                            </p:stCondLst>
                            <p:childTnLst>
                              <p:par>
                                <p:cTn id="18" presetID="2" presetClass="entr" presetSubtype="1" decel="100000" fill="hold" grpId="0" nodeType="afterEffect">
                                  <p:stCondLst>
                                    <p:cond delay="25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fill="hold"/>
                                        <p:tgtEl>
                                          <p:spTgt spid="11"/>
                                        </p:tgtEl>
                                        <p:attrNameLst>
                                          <p:attrName>ppt_x</p:attrName>
                                        </p:attrNameLst>
                                      </p:cBhvr>
                                      <p:tavLst>
                                        <p:tav tm="0">
                                          <p:val>
                                            <p:strVal val="#ppt_x"/>
                                          </p:val>
                                        </p:tav>
                                        <p:tav tm="100000">
                                          <p:val>
                                            <p:strVal val="#ppt_x"/>
                                          </p:val>
                                        </p:tav>
                                      </p:tavLst>
                                    </p:anim>
                                    <p:anim calcmode="lin" valueType="num">
                                      <p:cBhvr additive="base">
                                        <p:cTn id="21" dur="500" fill="hold"/>
                                        <p:tgtEl>
                                          <p:spTgt spid="11"/>
                                        </p:tgtEl>
                                        <p:attrNameLst>
                                          <p:attrName>ppt_y</p:attrName>
                                        </p:attrNameLst>
                                      </p:cBhvr>
                                      <p:tavLst>
                                        <p:tav tm="0">
                                          <p:val>
                                            <p:strVal val="0-#ppt_h/2"/>
                                          </p:val>
                                        </p:tav>
                                        <p:tav tm="100000">
                                          <p:val>
                                            <p:strVal val="#ppt_y"/>
                                          </p:val>
                                        </p:tav>
                                      </p:tavLst>
                                    </p:anim>
                                  </p:childTnLst>
                                </p:cTn>
                              </p:par>
                              <p:par>
                                <p:cTn id="22" presetID="2" presetClass="entr" presetSubtype="2" decel="100000" fill="hold" grpId="0" nodeType="withEffect">
                                  <p:stCondLst>
                                    <p:cond delay="250"/>
                                  </p:stCondLst>
                                  <p:childTnLst>
                                    <p:set>
                                      <p:cBhvr>
                                        <p:cTn id="23" dur="1" fill="hold">
                                          <p:stCondLst>
                                            <p:cond delay="0"/>
                                          </p:stCondLst>
                                        </p:cTn>
                                        <p:tgtEl>
                                          <p:spTgt spid="18">
                                            <p:txEl>
                                              <p:pRg st="0" end="0"/>
                                            </p:txEl>
                                          </p:spTgt>
                                        </p:tgtEl>
                                        <p:attrNameLst>
                                          <p:attrName>style.visibility</p:attrName>
                                        </p:attrNameLst>
                                      </p:cBhvr>
                                      <p:to>
                                        <p:strVal val="visible"/>
                                      </p:to>
                                    </p:set>
                                    <p:anim calcmode="lin" valueType="num">
                                      <p:cBhvr additive="base">
                                        <p:cTn id="24" dur="500" fill="hold"/>
                                        <p:tgtEl>
                                          <p:spTgt spid="18">
                                            <p:txEl>
                                              <p:pRg st="0" end="0"/>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18">
                                            <p:txEl>
                                              <p:pRg st="0" end="0"/>
                                            </p:txEl>
                                          </p:spTgt>
                                        </p:tgtEl>
                                        <p:attrNameLst>
                                          <p:attrName>ppt_y</p:attrName>
                                        </p:attrNameLst>
                                      </p:cBhvr>
                                      <p:tavLst>
                                        <p:tav tm="0">
                                          <p:val>
                                            <p:strVal val="#ppt_y"/>
                                          </p:val>
                                        </p:tav>
                                        <p:tav tm="100000">
                                          <p:val>
                                            <p:strVal val="#ppt_y"/>
                                          </p:val>
                                        </p:tav>
                                      </p:tavLst>
                                    </p:anim>
                                  </p:childTnLst>
                                </p:cTn>
                              </p:par>
                            </p:childTnLst>
                          </p:cTn>
                        </p:par>
                        <p:par>
                          <p:cTn id="26" fill="hold">
                            <p:stCondLst>
                              <p:cond delay="1850"/>
                            </p:stCondLst>
                            <p:childTnLst>
                              <p:par>
                                <p:cTn id="27" presetID="2" presetClass="entr" presetSubtype="1" decel="100000" fill="hold" grpId="0" nodeType="afterEffect">
                                  <p:stCondLst>
                                    <p:cond delay="25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0-#ppt_h/2"/>
                                          </p:val>
                                        </p:tav>
                                        <p:tav tm="100000">
                                          <p:val>
                                            <p:strVal val="#ppt_y"/>
                                          </p:val>
                                        </p:tav>
                                      </p:tavLst>
                                    </p:anim>
                                  </p:childTnLst>
                                </p:cTn>
                              </p:par>
                              <p:par>
                                <p:cTn id="31" presetID="2" presetClass="entr" presetSubtype="2" decel="100000" fill="hold" grpId="0" nodeType="withEffect">
                                  <p:stCondLst>
                                    <p:cond delay="250"/>
                                  </p:stCondLst>
                                  <p:childTnLst>
                                    <p:set>
                                      <p:cBhvr>
                                        <p:cTn id="32" dur="1" fill="hold">
                                          <p:stCondLst>
                                            <p:cond delay="0"/>
                                          </p:stCondLst>
                                        </p:cTn>
                                        <p:tgtEl>
                                          <p:spTgt spid="22">
                                            <p:txEl>
                                              <p:pRg st="0" end="0"/>
                                            </p:txEl>
                                          </p:spTgt>
                                        </p:tgtEl>
                                        <p:attrNameLst>
                                          <p:attrName>style.visibility</p:attrName>
                                        </p:attrNameLst>
                                      </p:cBhvr>
                                      <p:to>
                                        <p:strVal val="visible"/>
                                      </p:to>
                                    </p:set>
                                    <p:anim calcmode="lin" valueType="num">
                                      <p:cBhvr additive="base">
                                        <p:cTn id="33" dur="500" fill="hold"/>
                                        <p:tgtEl>
                                          <p:spTgt spid="22">
                                            <p:txEl>
                                              <p:pRg st="0" end="0"/>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22">
                                            <p:txEl>
                                              <p:pRg st="0" end="0"/>
                                            </p:txEl>
                                          </p:spTgt>
                                        </p:tgtEl>
                                        <p:attrNameLst>
                                          <p:attrName>ppt_y</p:attrName>
                                        </p:attrNameLst>
                                      </p:cBhvr>
                                      <p:tavLst>
                                        <p:tav tm="0">
                                          <p:val>
                                            <p:strVal val="#ppt_y"/>
                                          </p:val>
                                        </p:tav>
                                        <p:tav tm="100000">
                                          <p:val>
                                            <p:strVal val="#ppt_y"/>
                                          </p:val>
                                        </p:tav>
                                      </p:tavLst>
                                    </p:anim>
                                  </p:childTnLst>
                                </p:cTn>
                              </p:par>
                            </p:childTnLst>
                          </p:cTn>
                        </p:par>
                        <p:par>
                          <p:cTn id="35" fill="hold">
                            <p:stCondLst>
                              <p:cond delay="2600"/>
                            </p:stCondLst>
                            <p:childTnLst>
                              <p:par>
                                <p:cTn id="36" presetID="2" presetClass="entr" presetSubtype="1" decel="100000" fill="hold" grpId="0" nodeType="afterEffect">
                                  <p:stCondLst>
                                    <p:cond delay="250"/>
                                  </p:stCondLst>
                                  <p:childTnLst>
                                    <p:set>
                                      <p:cBhvr>
                                        <p:cTn id="37" dur="1" fill="hold">
                                          <p:stCondLst>
                                            <p:cond delay="0"/>
                                          </p:stCondLst>
                                        </p:cTn>
                                        <p:tgtEl>
                                          <p:spTgt spid="13"/>
                                        </p:tgtEl>
                                        <p:attrNameLst>
                                          <p:attrName>style.visibility</p:attrName>
                                        </p:attrNameLst>
                                      </p:cBhvr>
                                      <p:to>
                                        <p:strVal val="visible"/>
                                      </p:to>
                                    </p:set>
                                    <p:anim calcmode="lin" valueType="num">
                                      <p:cBhvr additive="base">
                                        <p:cTn id="38" dur="500" fill="hold"/>
                                        <p:tgtEl>
                                          <p:spTgt spid="13"/>
                                        </p:tgtEl>
                                        <p:attrNameLst>
                                          <p:attrName>ppt_x</p:attrName>
                                        </p:attrNameLst>
                                      </p:cBhvr>
                                      <p:tavLst>
                                        <p:tav tm="0">
                                          <p:val>
                                            <p:strVal val="#ppt_x"/>
                                          </p:val>
                                        </p:tav>
                                        <p:tav tm="100000">
                                          <p:val>
                                            <p:strVal val="#ppt_x"/>
                                          </p:val>
                                        </p:tav>
                                      </p:tavLst>
                                    </p:anim>
                                    <p:anim calcmode="lin" valueType="num">
                                      <p:cBhvr additive="base">
                                        <p:cTn id="39" dur="500" fill="hold"/>
                                        <p:tgtEl>
                                          <p:spTgt spid="13"/>
                                        </p:tgtEl>
                                        <p:attrNameLst>
                                          <p:attrName>ppt_y</p:attrName>
                                        </p:attrNameLst>
                                      </p:cBhvr>
                                      <p:tavLst>
                                        <p:tav tm="0">
                                          <p:val>
                                            <p:strVal val="0-#ppt_h/2"/>
                                          </p:val>
                                        </p:tav>
                                        <p:tav tm="100000">
                                          <p:val>
                                            <p:strVal val="#ppt_y"/>
                                          </p:val>
                                        </p:tav>
                                      </p:tavLst>
                                    </p:anim>
                                  </p:childTnLst>
                                </p:cTn>
                              </p:par>
                              <p:par>
                                <p:cTn id="40" presetID="2" presetClass="entr" presetSubtype="2" decel="100000" fill="hold" grpId="0" nodeType="withEffect">
                                  <p:stCondLst>
                                    <p:cond delay="250"/>
                                  </p:stCondLst>
                                  <p:childTnLst>
                                    <p:set>
                                      <p:cBhvr>
                                        <p:cTn id="41" dur="1" fill="hold">
                                          <p:stCondLst>
                                            <p:cond delay="0"/>
                                          </p:stCondLst>
                                        </p:cTn>
                                        <p:tgtEl>
                                          <p:spTgt spid="24">
                                            <p:txEl>
                                              <p:pRg st="0" end="0"/>
                                            </p:txEl>
                                          </p:spTgt>
                                        </p:tgtEl>
                                        <p:attrNameLst>
                                          <p:attrName>style.visibility</p:attrName>
                                        </p:attrNameLst>
                                      </p:cBhvr>
                                      <p:to>
                                        <p:strVal val="visible"/>
                                      </p:to>
                                    </p:set>
                                    <p:anim calcmode="lin" valueType="num">
                                      <p:cBhvr additive="base">
                                        <p:cTn id="42" dur="500" fill="hold"/>
                                        <p:tgtEl>
                                          <p:spTgt spid="24">
                                            <p:txEl>
                                              <p:pRg st="0" end="0"/>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24">
                                            <p:txEl>
                                              <p:pRg st="0" end="0"/>
                                            </p:txEl>
                                          </p:spTgt>
                                        </p:tgtEl>
                                        <p:attrNameLst>
                                          <p:attrName>ppt_y</p:attrName>
                                        </p:attrNameLst>
                                      </p:cBhvr>
                                      <p:tavLst>
                                        <p:tav tm="0">
                                          <p:val>
                                            <p:strVal val="#ppt_y"/>
                                          </p:val>
                                        </p:tav>
                                        <p:tav tm="100000">
                                          <p:val>
                                            <p:strVal val="#ppt_y"/>
                                          </p:val>
                                        </p:tav>
                                      </p:tavLst>
                                    </p:anim>
                                  </p:childTnLst>
                                </p:cTn>
                              </p:par>
                            </p:childTnLst>
                          </p:cTn>
                        </p:par>
                        <p:par>
                          <p:cTn id="44" fill="hold">
                            <p:stCondLst>
                              <p:cond delay="3350"/>
                            </p:stCondLst>
                            <p:childTnLst>
                              <p:par>
                                <p:cTn id="45" presetID="2" presetClass="entr" presetSubtype="1" decel="100000" fill="hold" grpId="0" nodeType="afterEffect">
                                  <p:stCondLst>
                                    <p:cond delay="25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ppt_x"/>
                                          </p:val>
                                        </p:tav>
                                        <p:tav tm="100000">
                                          <p:val>
                                            <p:strVal val="#ppt_x"/>
                                          </p:val>
                                        </p:tav>
                                      </p:tavLst>
                                    </p:anim>
                                    <p:anim calcmode="lin" valueType="num">
                                      <p:cBhvr additive="base">
                                        <p:cTn id="48" dur="500" fill="hold"/>
                                        <p:tgtEl>
                                          <p:spTgt spid="14"/>
                                        </p:tgtEl>
                                        <p:attrNameLst>
                                          <p:attrName>ppt_y</p:attrName>
                                        </p:attrNameLst>
                                      </p:cBhvr>
                                      <p:tavLst>
                                        <p:tav tm="0">
                                          <p:val>
                                            <p:strVal val="0-#ppt_h/2"/>
                                          </p:val>
                                        </p:tav>
                                        <p:tav tm="100000">
                                          <p:val>
                                            <p:strVal val="#ppt_y"/>
                                          </p:val>
                                        </p:tav>
                                      </p:tavLst>
                                    </p:anim>
                                  </p:childTnLst>
                                </p:cTn>
                              </p:par>
                              <p:par>
                                <p:cTn id="49" presetID="2" presetClass="entr" presetSubtype="2" decel="100000" fill="hold" grpId="0" nodeType="withEffect">
                                  <p:stCondLst>
                                    <p:cond delay="250"/>
                                  </p:stCondLst>
                                  <p:childTnLst>
                                    <p:set>
                                      <p:cBhvr>
                                        <p:cTn id="50" dur="1" fill="hold">
                                          <p:stCondLst>
                                            <p:cond delay="0"/>
                                          </p:stCondLst>
                                        </p:cTn>
                                        <p:tgtEl>
                                          <p:spTgt spid="26">
                                            <p:txEl>
                                              <p:pRg st="0" end="0"/>
                                            </p:txEl>
                                          </p:spTgt>
                                        </p:tgtEl>
                                        <p:attrNameLst>
                                          <p:attrName>style.visibility</p:attrName>
                                        </p:attrNameLst>
                                      </p:cBhvr>
                                      <p:to>
                                        <p:strVal val="visible"/>
                                      </p:to>
                                    </p:set>
                                    <p:anim calcmode="lin" valueType="num">
                                      <p:cBhvr additive="base">
                                        <p:cTn id="51" dur="500" fill="hold"/>
                                        <p:tgtEl>
                                          <p:spTgt spid="26">
                                            <p:txEl>
                                              <p:pRg st="0" end="0"/>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2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11" grpId="0" animBg="1"/>
      <p:bldP spid="12" grpId="0" animBg="1"/>
      <p:bldP spid="13" grpId="0" animBg="1"/>
      <p:bldP spid="14" grpId="0" animBg="1"/>
      <p:bldP spid="18" grpId="0" build="p">
        <p:tmplLst>
          <p:tmpl lvl="1">
            <p:tnLst>
              <p:par>
                <p:cTn presetID="2" presetClass="entr" presetSubtype="2" decel="100000" fill="hold" nodeType="withEffect">
                  <p:stCondLst>
                    <p:cond delay="250"/>
                  </p:stCondLst>
                  <p:childTnLst>
                    <p:set>
                      <p:cBhvr>
                        <p:cTn dur="1" fill="hold">
                          <p:stCondLst>
                            <p:cond delay="0"/>
                          </p:stCondLst>
                        </p:cTn>
                        <p:tgtEl>
                          <p:spTgt spid="18"/>
                        </p:tgtEl>
                        <p:attrNameLst>
                          <p:attrName>style.visibility</p:attrName>
                        </p:attrNameLst>
                      </p:cBhvr>
                      <p:to>
                        <p:strVal val="visible"/>
                      </p:to>
                    </p:set>
                    <p:anim calcmode="lin" valueType="num">
                      <p:cBhvr additive="base">
                        <p:cTn dur="500" fill="hold"/>
                        <p:tgtEl>
                          <p:spTgt spid="18"/>
                        </p:tgtEl>
                        <p:attrNameLst>
                          <p:attrName>ppt_x</p:attrName>
                        </p:attrNameLst>
                      </p:cBhvr>
                      <p:tavLst>
                        <p:tav tm="0">
                          <p:val>
                            <p:strVal val="1+#ppt_w/2"/>
                          </p:val>
                        </p:tav>
                        <p:tav tm="100000">
                          <p:val>
                            <p:strVal val="#ppt_x"/>
                          </p:val>
                        </p:tav>
                      </p:tavLst>
                    </p:anim>
                    <p:anim calcmode="lin" valueType="num">
                      <p:cBhvr additive="base">
                        <p:cTn dur="500" fill="hold"/>
                        <p:tgtEl>
                          <p:spTgt spid="18"/>
                        </p:tgtEl>
                        <p:attrNameLst>
                          <p:attrName>ppt_y</p:attrName>
                        </p:attrNameLst>
                      </p:cBhvr>
                      <p:tavLst>
                        <p:tav tm="0">
                          <p:val>
                            <p:strVal val="#ppt_y"/>
                          </p:val>
                        </p:tav>
                        <p:tav tm="100000">
                          <p:val>
                            <p:strVal val="#ppt_y"/>
                          </p:val>
                        </p:tav>
                      </p:tavLst>
                    </p:anim>
                  </p:childTnLst>
                </p:cTn>
              </p:par>
            </p:tnLst>
          </p:tmpl>
        </p:tmplLst>
      </p:bldP>
      <p:bldP spid="22" grpId="0" build="p">
        <p:tmplLst>
          <p:tmpl lvl="1">
            <p:tnLst>
              <p:par>
                <p:cTn presetID="2" presetClass="entr" presetSubtype="2" decel="100000" fill="hold" nodeType="withEffect">
                  <p:stCondLst>
                    <p:cond delay="250"/>
                  </p:stCondLst>
                  <p:childTnLst>
                    <p:set>
                      <p:cBhvr>
                        <p:cTn dur="1" fill="hold">
                          <p:stCondLst>
                            <p:cond delay="0"/>
                          </p:stCondLst>
                        </p:cTn>
                        <p:tgtEl>
                          <p:spTgt spid="22"/>
                        </p:tgtEl>
                        <p:attrNameLst>
                          <p:attrName>style.visibility</p:attrName>
                        </p:attrNameLst>
                      </p:cBhvr>
                      <p:to>
                        <p:strVal val="visible"/>
                      </p:to>
                    </p:set>
                    <p:anim calcmode="lin" valueType="num">
                      <p:cBhvr additive="base">
                        <p:cTn dur="500" fill="hold"/>
                        <p:tgtEl>
                          <p:spTgt spid="22"/>
                        </p:tgtEl>
                        <p:attrNameLst>
                          <p:attrName>ppt_x</p:attrName>
                        </p:attrNameLst>
                      </p:cBhvr>
                      <p:tavLst>
                        <p:tav tm="0">
                          <p:val>
                            <p:strVal val="1+#ppt_w/2"/>
                          </p:val>
                        </p:tav>
                        <p:tav tm="100000">
                          <p:val>
                            <p:strVal val="#ppt_x"/>
                          </p:val>
                        </p:tav>
                      </p:tavLst>
                    </p:anim>
                    <p:anim calcmode="lin" valueType="num">
                      <p:cBhvr additive="base">
                        <p:cTn dur="500" fill="hold"/>
                        <p:tgtEl>
                          <p:spTgt spid="22"/>
                        </p:tgtEl>
                        <p:attrNameLst>
                          <p:attrName>ppt_y</p:attrName>
                        </p:attrNameLst>
                      </p:cBhvr>
                      <p:tavLst>
                        <p:tav tm="0">
                          <p:val>
                            <p:strVal val="#ppt_y"/>
                          </p:val>
                        </p:tav>
                        <p:tav tm="100000">
                          <p:val>
                            <p:strVal val="#ppt_y"/>
                          </p:val>
                        </p:tav>
                      </p:tavLst>
                    </p:anim>
                  </p:childTnLst>
                </p:cTn>
              </p:par>
            </p:tnLst>
          </p:tmpl>
        </p:tmplLst>
      </p:bldP>
      <p:bldP spid="24" grpId="0" build="p">
        <p:tmplLst>
          <p:tmpl lvl="1">
            <p:tnLst>
              <p:par>
                <p:cTn presetID="2" presetClass="entr" presetSubtype="2" decel="100000" fill="hold" nodeType="withEffect">
                  <p:stCondLst>
                    <p:cond delay="250"/>
                  </p:stCondLst>
                  <p:childTnLst>
                    <p:set>
                      <p:cBhvr>
                        <p:cTn dur="1" fill="hold">
                          <p:stCondLst>
                            <p:cond delay="0"/>
                          </p:stCondLst>
                        </p:cTn>
                        <p:tgtEl>
                          <p:spTgt spid="24"/>
                        </p:tgtEl>
                        <p:attrNameLst>
                          <p:attrName>style.visibility</p:attrName>
                        </p:attrNameLst>
                      </p:cBhvr>
                      <p:to>
                        <p:strVal val="visible"/>
                      </p:to>
                    </p:set>
                    <p:anim calcmode="lin" valueType="num">
                      <p:cBhvr additive="base">
                        <p:cTn dur="500" fill="hold"/>
                        <p:tgtEl>
                          <p:spTgt spid="24"/>
                        </p:tgtEl>
                        <p:attrNameLst>
                          <p:attrName>ppt_x</p:attrName>
                        </p:attrNameLst>
                      </p:cBhvr>
                      <p:tavLst>
                        <p:tav tm="0">
                          <p:val>
                            <p:strVal val="1+#ppt_w/2"/>
                          </p:val>
                        </p:tav>
                        <p:tav tm="100000">
                          <p:val>
                            <p:strVal val="#ppt_x"/>
                          </p:val>
                        </p:tav>
                      </p:tavLst>
                    </p:anim>
                    <p:anim calcmode="lin" valueType="num">
                      <p:cBhvr additive="base">
                        <p:cTn dur="500" fill="hold"/>
                        <p:tgtEl>
                          <p:spTgt spid="24"/>
                        </p:tgtEl>
                        <p:attrNameLst>
                          <p:attrName>ppt_y</p:attrName>
                        </p:attrNameLst>
                      </p:cBhvr>
                      <p:tavLst>
                        <p:tav tm="0">
                          <p:val>
                            <p:strVal val="#ppt_y"/>
                          </p:val>
                        </p:tav>
                        <p:tav tm="100000">
                          <p:val>
                            <p:strVal val="#ppt_y"/>
                          </p:val>
                        </p:tav>
                      </p:tavLst>
                    </p:anim>
                  </p:childTnLst>
                </p:cTn>
              </p:par>
            </p:tnLst>
          </p:tmpl>
        </p:tmplLst>
      </p:bldP>
      <p:bldP spid="26" grpId="0" build="p">
        <p:tmplLst>
          <p:tmpl lvl="1">
            <p:tnLst>
              <p:par>
                <p:cTn presetID="2" presetClass="entr" presetSubtype="2" decel="100000" fill="hold" nodeType="withEffect">
                  <p:stCondLst>
                    <p:cond delay="250"/>
                  </p:stCondLst>
                  <p:childTnLst>
                    <p:set>
                      <p:cBhvr>
                        <p:cTn dur="1" fill="hold">
                          <p:stCondLst>
                            <p:cond delay="0"/>
                          </p:stCondLst>
                        </p:cTn>
                        <p:tgtEl>
                          <p:spTgt spid="26"/>
                        </p:tgtEl>
                        <p:attrNameLst>
                          <p:attrName>style.visibility</p:attrName>
                        </p:attrNameLst>
                      </p:cBhvr>
                      <p:to>
                        <p:strVal val="visible"/>
                      </p:to>
                    </p:set>
                    <p:anim calcmode="lin" valueType="num">
                      <p:cBhvr additive="base">
                        <p:cTn dur="500" fill="hold"/>
                        <p:tgtEl>
                          <p:spTgt spid="26"/>
                        </p:tgtEl>
                        <p:attrNameLst>
                          <p:attrName>ppt_x</p:attrName>
                        </p:attrNameLst>
                      </p:cBhvr>
                      <p:tavLst>
                        <p:tav tm="0">
                          <p:val>
                            <p:strVal val="1+#ppt_w/2"/>
                          </p:val>
                        </p:tav>
                        <p:tav tm="100000">
                          <p:val>
                            <p:strVal val="#ppt_x"/>
                          </p:val>
                        </p:tav>
                      </p:tavLst>
                    </p:anim>
                    <p:anim calcmode="lin" valueType="num">
                      <p:cBhvr additive="base">
                        <p:cTn dur="500" fill="hold"/>
                        <p:tgtEl>
                          <p:spTgt spid="26"/>
                        </p:tgtEl>
                        <p:attrNameLst>
                          <p:attrName>ppt_y</p:attrName>
                        </p:attrNameLst>
                      </p:cBhvr>
                      <p:tavLst>
                        <p:tav tm="0">
                          <p:val>
                            <p:strVal val="#ppt_y"/>
                          </p:val>
                        </p:tav>
                        <p:tav tm="100000">
                          <p:val>
                            <p:strVal val="#ppt_y"/>
                          </p:val>
                        </p:tav>
                      </p:tavLst>
                    </p:anim>
                  </p:childTnLst>
                </p:cTn>
              </p:par>
            </p:tnLst>
          </p:tmpl>
        </p:tmplLst>
      </p:bldP>
      <p:bldP spid="19" grpId="0" build="p">
        <p:tmplLst>
          <p:tmpl lvl="1">
            <p:tnLst>
              <p:par>
                <p:cTn presetID="2" presetClass="entr" presetSubtype="9" decel="100000" fill="hold" nodeType="afterEffect">
                  <p:stCondLst>
                    <p:cond delay="0"/>
                  </p:stCondLst>
                  <p:iterate type="wd">
                    <p:tmPct val="10000"/>
                  </p:iterate>
                  <p:childTnLst>
                    <p:set>
                      <p:cBhvr>
                        <p:cTn dur="1" fill="hold">
                          <p:stCondLst>
                            <p:cond delay="0"/>
                          </p:stCondLst>
                        </p:cTn>
                        <p:tgtEl>
                          <p:spTgt spid="19"/>
                        </p:tgtEl>
                        <p:attrNameLst>
                          <p:attrName>style.visibility</p:attrName>
                        </p:attrNameLst>
                      </p:cBhvr>
                      <p:to>
                        <p:strVal val="visible"/>
                      </p:to>
                    </p:set>
                    <p:anim calcmode="lin" valueType="num">
                      <p:cBhvr additive="base">
                        <p:cTn dur="500" fill="hold"/>
                        <p:tgtEl>
                          <p:spTgt spid="19"/>
                        </p:tgtEl>
                        <p:attrNameLst>
                          <p:attrName>ppt_x</p:attrName>
                        </p:attrNameLst>
                      </p:cBhvr>
                      <p:tavLst>
                        <p:tav tm="0">
                          <p:val>
                            <p:strVal val="0-#ppt_w/2"/>
                          </p:val>
                        </p:tav>
                        <p:tav tm="100000">
                          <p:val>
                            <p:strVal val="#ppt_x"/>
                          </p:val>
                        </p:tav>
                      </p:tavLst>
                    </p:anim>
                    <p:anim calcmode="lin" valueType="num">
                      <p:cBhvr additive="base">
                        <p:cTn dur="500" fill="hold"/>
                        <p:tgtEl>
                          <p:spTgt spid="19"/>
                        </p:tgtEl>
                        <p:attrNameLst>
                          <p:attrName>ppt_y</p:attrName>
                        </p:attrNameLst>
                      </p:cBhvr>
                      <p:tavLst>
                        <p:tav tm="0">
                          <p:val>
                            <p:strVal val="0-#ppt_h/2"/>
                          </p:val>
                        </p:tav>
                        <p:tav tm="100000">
                          <p:val>
                            <p:strVal val="#ppt_y"/>
                          </p:val>
                        </p:tav>
                      </p:tavLst>
                    </p:anim>
                  </p:childTnLst>
                </p:cTn>
              </p:par>
            </p:tnLst>
          </p:tmpl>
        </p:tmplLst>
      </p:bldP>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5 keyword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endParaRPr lang="es-EC"/>
          </a:p>
        </p:txBody>
      </p:sp>
      <p:sp>
        <p:nvSpPr>
          <p:cNvPr id="4" name="スライド番号プレースホルダー 3"/>
          <p:cNvSpPr>
            <a:spLocks noGrp="1"/>
          </p:cNvSpPr>
          <p:nvPr>
            <p:ph type="sldNum" sz="quarter" idx="11"/>
          </p:nvPr>
        </p:nvSpPr>
        <p:spPr/>
        <p:txBody>
          <a:bodyPr/>
          <a:lstStyle/>
          <a:p>
            <a:fld id="{E724282A-8DFD-4A12-AB45-BFD4220BE3AD}" type="slidenum">
              <a:rPr lang="es-EC" smtClean="0"/>
              <a:t>‹Nº›</a:t>
            </a:fld>
            <a:endParaRPr lang="es-EC"/>
          </a:p>
        </p:txBody>
      </p:sp>
      <p:sp>
        <p:nvSpPr>
          <p:cNvPr id="7" name="テキスト プレースホルダー 6"/>
          <p:cNvSpPr>
            <a:spLocks noGrp="1"/>
          </p:cNvSpPr>
          <p:nvPr>
            <p:ph type="body" sz="quarter" idx="13" hasCustomPrompt="1"/>
          </p:nvPr>
        </p:nvSpPr>
        <p:spPr>
          <a:xfrm>
            <a:off x="2111210" y="1028735"/>
            <a:ext cx="9553891" cy="336037"/>
          </a:xfrm>
        </p:spPr>
        <p:txBody>
          <a:bodyPr vert="horz" lIns="91428" tIns="45714" rIns="91428" bIns="45714" rtlCol="0">
            <a:normAutofit/>
          </a:bodyPr>
          <a:lstStyle>
            <a:lvl1pPr>
              <a:defRPr lang="ja-JP" altLang="en-US" i="1" dirty="0">
                <a:solidFill>
                  <a:schemeClr val="tx1">
                    <a:lumMod val="50000"/>
                    <a:lumOff val="50000"/>
                  </a:schemeClr>
                </a:solidFill>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p:nvSpPr>
        <p:spPr>
          <a:xfrm>
            <a:off x="2159222" y="932725"/>
            <a:ext cx="2160428"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10" name="正方形/長方形 9"/>
          <p:cNvSpPr/>
          <p:nvPr/>
        </p:nvSpPr>
        <p:spPr>
          <a:xfrm>
            <a:off x="3" y="2517306"/>
            <a:ext cx="12191999" cy="1298575"/>
          </a:xfrm>
          <a:prstGeom prst="rect">
            <a:avLst/>
          </a:prstGeom>
          <a:solidFill>
            <a:schemeClr val="tx1">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12" name="二等辺三角形 7"/>
          <p:cNvSpPr/>
          <p:nvPr/>
        </p:nvSpPr>
        <p:spPr>
          <a:xfrm>
            <a:off x="5362892" y="2205303"/>
            <a:ext cx="630117" cy="311381"/>
          </a:xfrm>
          <a:custGeom>
            <a:avLst/>
            <a:gdLst/>
            <a:ahLst/>
            <a:cxnLst/>
            <a:rect l="l" t="t" r="r" b="b"/>
            <a:pathLst>
              <a:path w="945094" h="467072">
                <a:moveTo>
                  <a:pt x="467072" y="0"/>
                </a:moveTo>
                <a:lnTo>
                  <a:pt x="945094" y="467072"/>
                </a:lnTo>
                <a:lnTo>
                  <a:pt x="0" y="467072"/>
                </a:ln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13" name="二等辺三角形 33"/>
          <p:cNvSpPr/>
          <p:nvPr/>
        </p:nvSpPr>
        <p:spPr>
          <a:xfrm rot="10800000">
            <a:off x="2336062" y="3815257"/>
            <a:ext cx="634471" cy="312000"/>
          </a:xfrm>
          <a:custGeom>
            <a:avLst/>
            <a:gdLst/>
            <a:ahLst/>
            <a:cxnLst/>
            <a:rect l="l" t="t" r="r" b="b"/>
            <a:pathLst>
              <a:path w="951623" h="468000">
                <a:moveTo>
                  <a:pt x="951623" y="468000"/>
                </a:moveTo>
                <a:lnTo>
                  <a:pt x="0" y="468000"/>
                </a:lnTo>
                <a:lnTo>
                  <a:pt x="269575" y="198426"/>
                </a:lnTo>
                <a:lnTo>
                  <a:pt x="472652" y="0"/>
                </a:ln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15" name="二等辺三角形 7"/>
          <p:cNvSpPr/>
          <p:nvPr/>
        </p:nvSpPr>
        <p:spPr>
          <a:xfrm>
            <a:off x="7236330" y="2205303"/>
            <a:ext cx="630117" cy="311381"/>
          </a:xfrm>
          <a:custGeom>
            <a:avLst/>
            <a:gdLst/>
            <a:ahLst/>
            <a:cxnLst/>
            <a:rect l="l" t="t" r="r" b="b"/>
            <a:pathLst>
              <a:path w="945094" h="467072">
                <a:moveTo>
                  <a:pt x="467072" y="0"/>
                </a:moveTo>
                <a:lnTo>
                  <a:pt x="945094" y="467072"/>
                </a:lnTo>
                <a:lnTo>
                  <a:pt x="0" y="467072"/>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16" name="二等辺三角形 33"/>
          <p:cNvSpPr/>
          <p:nvPr/>
        </p:nvSpPr>
        <p:spPr>
          <a:xfrm rot="10800000">
            <a:off x="4209499" y="3815257"/>
            <a:ext cx="634471" cy="312000"/>
          </a:xfrm>
          <a:custGeom>
            <a:avLst/>
            <a:gdLst/>
            <a:ahLst/>
            <a:cxnLst/>
            <a:rect l="l" t="t" r="r" b="b"/>
            <a:pathLst>
              <a:path w="951623" h="468000">
                <a:moveTo>
                  <a:pt x="951623" y="468000"/>
                </a:moveTo>
                <a:lnTo>
                  <a:pt x="0" y="468000"/>
                </a:lnTo>
                <a:lnTo>
                  <a:pt x="269575" y="198426"/>
                </a:lnTo>
                <a:lnTo>
                  <a:pt x="472652"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18" name="二等辺三角形 7"/>
          <p:cNvSpPr/>
          <p:nvPr/>
        </p:nvSpPr>
        <p:spPr>
          <a:xfrm>
            <a:off x="9109767" y="2205303"/>
            <a:ext cx="630117" cy="311381"/>
          </a:xfrm>
          <a:custGeom>
            <a:avLst/>
            <a:gdLst/>
            <a:ahLst/>
            <a:cxnLst/>
            <a:rect l="l" t="t" r="r" b="b"/>
            <a:pathLst>
              <a:path w="945094" h="467072">
                <a:moveTo>
                  <a:pt x="467072" y="0"/>
                </a:moveTo>
                <a:lnTo>
                  <a:pt x="945094" y="467072"/>
                </a:lnTo>
                <a:lnTo>
                  <a:pt x="0" y="467072"/>
                </a:lnTo>
                <a:close/>
              </a:path>
            </a:pathLst>
          </a:cu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19" name="二等辺三角形 33"/>
          <p:cNvSpPr/>
          <p:nvPr/>
        </p:nvSpPr>
        <p:spPr>
          <a:xfrm rot="10800000">
            <a:off x="6082936" y="3815257"/>
            <a:ext cx="634471" cy="312000"/>
          </a:xfrm>
          <a:custGeom>
            <a:avLst/>
            <a:gdLst/>
            <a:ahLst/>
            <a:cxnLst/>
            <a:rect l="l" t="t" r="r" b="b"/>
            <a:pathLst>
              <a:path w="951623" h="468000">
                <a:moveTo>
                  <a:pt x="951623" y="468000"/>
                </a:moveTo>
                <a:lnTo>
                  <a:pt x="0" y="468000"/>
                </a:lnTo>
                <a:lnTo>
                  <a:pt x="269575" y="198426"/>
                </a:lnTo>
                <a:lnTo>
                  <a:pt x="472652" y="0"/>
                </a:lnTo>
                <a:close/>
              </a:path>
            </a:pathLst>
          </a:cu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21" name="二等辺三角形 7"/>
          <p:cNvSpPr/>
          <p:nvPr/>
        </p:nvSpPr>
        <p:spPr>
          <a:xfrm>
            <a:off x="10983204" y="2205303"/>
            <a:ext cx="630117" cy="311381"/>
          </a:xfrm>
          <a:custGeom>
            <a:avLst/>
            <a:gdLst/>
            <a:ahLst/>
            <a:cxnLst/>
            <a:rect l="l" t="t" r="r" b="b"/>
            <a:pathLst>
              <a:path w="945094" h="467072">
                <a:moveTo>
                  <a:pt x="467072" y="0"/>
                </a:moveTo>
                <a:lnTo>
                  <a:pt x="945094" y="467072"/>
                </a:lnTo>
                <a:lnTo>
                  <a:pt x="0" y="467072"/>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22" name="二等辺三角形 33"/>
          <p:cNvSpPr/>
          <p:nvPr/>
        </p:nvSpPr>
        <p:spPr>
          <a:xfrm rot="10800000">
            <a:off x="7956372" y="3815257"/>
            <a:ext cx="634471" cy="312000"/>
          </a:xfrm>
          <a:custGeom>
            <a:avLst/>
            <a:gdLst/>
            <a:ahLst/>
            <a:cxnLst/>
            <a:rect l="l" t="t" r="r" b="b"/>
            <a:pathLst>
              <a:path w="951623" h="468000">
                <a:moveTo>
                  <a:pt x="951623" y="468000"/>
                </a:moveTo>
                <a:lnTo>
                  <a:pt x="0" y="468000"/>
                </a:lnTo>
                <a:lnTo>
                  <a:pt x="269575" y="198426"/>
                </a:lnTo>
                <a:lnTo>
                  <a:pt x="472652"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24" name="二等辺三角形 7"/>
          <p:cNvSpPr/>
          <p:nvPr/>
        </p:nvSpPr>
        <p:spPr>
          <a:xfrm>
            <a:off x="3489455" y="2205303"/>
            <a:ext cx="630117" cy="311381"/>
          </a:xfrm>
          <a:custGeom>
            <a:avLst/>
            <a:gdLst/>
            <a:ahLst/>
            <a:cxnLst/>
            <a:rect l="l" t="t" r="r" b="b"/>
            <a:pathLst>
              <a:path w="945094" h="467072">
                <a:moveTo>
                  <a:pt x="467072" y="0"/>
                </a:moveTo>
                <a:lnTo>
                  <a:pt x="945094" y="467072"/>
                </a:lnTo>
                <a:lnTo>
                  <a:pt x="0" y="467072"/>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25" name="二等辺三角形 33"/>
          <p:cNvSpPr/>
          <p:nvPr/>
        </p:nvSpPr>
        <p:spPr>
          <a:xfrm rot="10800000">
            <a:off x="462625" y="3815257"/>
            <a:ext cx="634471" cy="312000"/>
          </a:xfrm>
          <a:custGeom>
            <a:avLst/>
            <a:gdLst/>
            <a:ahLst/>
            <a:cxnLst/>
            <a:rect l="l" t="t" r="r" b="b"/>
            <a:pathLst>
              <a:path w="951623" h="468000">
                <a:moveTo>
                  <a:pt x="951623" y="468000"/>
                </a:moveTo>
                <a:lnTo>
                  <a:pt x="0" y="468000"/>
                </a:lnTo>
                <a:lnTo>
                  <a:pt x="269575" y="198426"/>
                </a:lnTo>
                <a:lnTo>
                  <a:pt x="472652" y="0"/>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31" name="テキスト プレースホルダー 6"/>
          <p:cNvSpPr>
            <a:spLocks noGrp="1"/>
          </p:cNvSpPr>
          <p:nvPr>
            <p:ph type="body" sz="quarter" idx="15" hasCustomPrompt="1"/>
          </p:nvPr>
        </p:nvSpPr>
        <p:spPr>
          <a:xfrm>
            <a:off x="718937" y="4780194"/>
            <a:ext cx="10801145" cy="1170662"/>
          </a:xfrm>
        </p:spPr>
        <p:txBody>
          <a:bodyPr anchor="t">
            <a:normAutofit/>
          </a:bodyPr>
          <a:lstStyle>
            <a:lvl1pPr algn="l">
              <a:defRPr sz="1100" baseline="0">
                <a:solidFill>
                  <a:schemeClr val="tx2"/>
                </a:solidFill>
              </a:defRPr>
            </a:lvl1pPr>
          </a:lstStyle>
          <a:p>
            <a:pPr lvl="0"/>
            <a:r>
              <a:rPr kumimoji="1" lang="en-US" altLang="ja-JP" dirty="0"/>
              <a:t>Text goes here</a:t>
            </a:r>
            <a:endParaRPr kumimoji="1" lang="ja-JP" altLang="en-US" dirty="0"/>
          </a:p>
        </p:txBody>
      </p:sp>
      <p:sp>
        <p:nvSpPr>
          <p:cNvPr id="32" name="正方形/長方形 31"/>
          <p:cNvSpPr/>
          <p:nvPr/>
        </p:nvSpPr>
        <p:spPr>
          <a:xfrm>
            <a:off x="814957" y="4684185"/>
            <a:ext cx="2160428" cy="4800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11" name="正方形/長方形 6"/>
          <p:cNvSpPr/>
          <p:nvPr/>
        </p:nvSpPr>
        <p:spPr>
          <a:xfrm rot="18900000">
            <a:off x="2412195" y="2775912"/>
            <a:ext cx="3499355" cy="780119"/>
          </a:xfrm>
          <a:custGeom>
            <a:avLst/>
            <a:gdLst/>
            <a:ahLst/>
            <a:cxnLst/>
            <a:rect l="l" t="t" r="r" b="b"/>
            <a:pathLst>
              <a:path w="5248576" h="1170179">
                <a:moveTo>
                  <a:pt x="4078397" y="0"/>
                </a:moveTo>
                <a:lnTo>
                  <a:pt x="5248576" y="1170179"/>
                </a:lnTo>
                <a:lnTo>
                  <a:pt x="1170178" y="117017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14" name="正方形/長方形 6"/>
          <p:cNvSpPr/>
          <p:nvPr/>
        </p:nvSpPr>
        <p:spPr>
          <a:xfrm rot="18900000">
            <a:off x="4285632" y="2775912"/>
            <a:ext cx="3499355" cy="780119"/>
          </a:xfrm>
          <a:custGeom>
            <a:avLst/>
            <a:gdLst/>
            <a:ahLst/>
            <a:cxnLst/>
            <a:rect l="l" t="t" r="r" b="b"/>
            <a:pathLst>
              <a:path w="5248576" h="1170179">
                <a:moveTo>
                  <a:pt x="4078397" y="0"/>
                </a:moveTo>
                <a:lnTo>
                  <a:pt x="5248576" y="1170179"/>
                </a:lnTo>
                <a:lnTo>
                  <a:pt x="1170178" y="1170179"/>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17" name="正方形/長方形 6"/>
          <p:cNvSpPr/>
          <p:nvPr/>
        </p:nvSpPr>
        <p:spPr>
          <a:xfrm rot="18900000">
            <a:off x="6159069" y="2775912"/>
            <a:ext cx="3499355" cy="780119"/>
          </a:xfrm>
          <a:custGeom>
            <a:avLst/>
            <a:gdLst/>
            <a:ahLst/>
            <a:cxnLst/>
            <a:rect l="l" t="t" r="r" b="b"/>
            <a:pathLst>
              <a:path w="5248576" h="1170179">
                <a:moveTo>
                  <a:pt x="4078397" y="0"/>
                </a:moveTo>
                <a:lnTo>
                  <a:pt x="5248576" y="1170179"/>
                </a:lnTo>
                <a:lnTo>
                  <a:pt x="1170178" y="1170179"/>
                </a:lnTo>
                <a:lnTo>
                  <a:pt x="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20" name="正方形/長方形 6"/>
          <p:cNvSpPr/>
          <p:nvPr/>
        </p:nvSpPr>
        <p:spPr>
          <a:xfrm rot="18900000">
            <a:off x="8032507" y="2775912"/>
            <a:ext cx="3499355" cy="780119"/>
          </a:xfrm>
          <a:custGeom>
            <a:avLst/>
            <a:gdLst/>
            <a:ahLst/>
            <a:cxnLst/>
            <a:rect l="l" t="t" r="r" b="b"/>
            <a:pathLst>
              <a:path w="5248576" h="1170179">
                <a:moveTo>
                  <a:pt x="4078397" y="0"/>
                </a:moveTo>
                <a:lnTo>
                  <a:pt x="5248576" y="1170179"/>
                </a:lnTo>
                <a:lnTo>
                  <a:pt x="1170178" y="1170179"/>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23" name="正方形/長方形 6"/>
          <p:cNvSpPr/>
          <p:nvPr/>
        </p:nvSpPr>
        <p:spPr>
          <a:xfrm rot="18900000">
            <a:off x="538757" y="2775912"/>
            <a:ext cx="3499355" cy="780119"/>
          </a:xfrm>
          <a:custGeom>
            <a:avLst/>
            <a:gdLst/>
            <a:ahLst/>
            <a:cxnLst/>
            <a:rect l="l" t="t" r="r" b="b"/>
            <a:pathLst>
              <a:path w="5248576" h="1170179">
                <a:moveTo>
                  <a:pt x="4078397" y="0"/>
                </a:moveTo>
                <a:lnTo>
                  <a:pt x="5248576" y="1170179"/>
                </a:lnTo>
                <a:lnTo>
                  <a:pt x="1170178" y="1170179"/>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26" name="テキスト プレースホルダー 11"/>
          <p:cNvSpPr>
            <a:spLocks noGrp="1"/>
          </p:cNvSpPr>
          <p:nvPr>
            <p:ph type="body" sz="quarter" idx="36" hasCustomPrompt="1"/>
          </p:nvPr>
        </p:nvSpPr>
        <p:spPr>
          <a:xfrm rot="18900000">
            <a:off x="1116374" y="2852222"/>
            <a:ext cx="2382180" cy="580413"/>
          </a:xfrm>
        </p:spPr>
        <p:txBody>
          <a:bodyPr anchor="ctr">
            <a:noAutofit/>
          </a:bodyPr>
          <a:lstStyle>
            <a:lvl1pPr algn="ctr">
              <a:lnSpc>
                <a:spcPct val="100000"/>
              </a:lnSpc>
              <a:spcBef>
                <a:spcPts val="0"/>
              </a:spcBef>
              <a:defRPr sz="2000" spc="0" baseline="0">
                <a:solidFill>
                  <a:schemeClr val="bg1"/>
                </a:solidFill>
                <a:effectLst/>
                <a:latin typeface="Route 159 Bold" pitchFamily="50" charset="0"/>
              </a:defRPr>
            </a:lvl1pPr>
          </a:lstStyle>
          <a:p>
            <a:pPr lvl="0"/>
            <a:r>
              <a:rPr lang="en-US" dirty="0"/>
              <a:t>Word</a:t>
            </a:r>
          </a:p>
        </p:txBody>
      </p:sp>
      <p:sp>
        <p:nvSpPr>
          <p:cNvPr id="27" name="テキスト プレースホルダー 11"/>
          <p:cNvSpPr>
            <a:spLocks noGrp="1"/>
          </p:cNvSpPr>
          <p:nvPr>
            <p:ph type="body" sz="quarter" idx="37" hasCustomPrompt="1"/>
          </p:nvPr>
        </p:nvSpPr>
        <p:spPr>
          <a:xfrm rot="18900000">
            <a:off x="2993718" y="2852222"/>
            <a:ext cx="2382180" cy="580413"/>
          </a:xfrm>
        </p:spPr>
        <p:txBody>
          <a:bodyPr anchor="ctr">
            <a:noAutofit/>
          </a:bodyPr>
          <a:lstStyle>
            <a:lvl1pPr algn="ctr">
              <a:lnSpc>
                <a:spcPct val="100000"/>
              </a:lnSpc>
              <a:spcBef>
                <a:spcPts val="0"/>
              </a:spcBef>
              <a:defRPr sz="2000" spc="0">
                <a:solidFill>
                  <a:schemeClr val="bg1"/>
                </a:solidFill>
                <a:effectLst/>
                <a:latin typeface="Route 159 Bold" pitchFamily="50" charset="0"/>
              </a:defRPr>
            </a:lvl1pPr>
          </a:lstStyle>
          <a:p>
            <a:pPr lvl="0"/>
            <a:r>
              <a:rPr lang="en-US" altLang="ja-JP" dirty="0"/>
              <a:t>Word</a:t>
            </a:r>
          </a:p>
        </p:txBody>
      </p:sp>
      <p:sp>
        <p:nvSpPr>
          <p:cNvPr id="28" name="テキスト プレースホルダー 11"/>
          <p:cNvSpPr>
            <a:spLocks noGrp="1"/>
          </p:cNvSpPr>
          <p:nvPr>
            <p:ph type="body" sz="quarter" idx="38" hasCustomPrompt="1"/>
          </p:nvPr>
        </p:nvSpPr>
        <p:spPr>
          <a:xfrm rot="18900000">
            <a:off x="4871065" y="2852222"/>
            <a:ext cx="2382180" cy="580413"/>
          </a:xfrm>
        </p:spPr>
        <p:txBody>
          <a:bodyPr anchor="ctr">
            <a:noAutofit/>
          </a:bodyPr>
          <a:lstStyle>
            <a:lvl1pPr algn="ctr">
              <a:lnSpc>
                <a:spcPct val="100000"/>
              </a:lnSpc>
              <a:spcBef>
                <a:spcPts val="0"/>
              </a:spcBef>
              <a:defRPr sz="2000" spc="0">
                <a:solidFill>
                  <a:schemeClr val="bg1"/>
                </a:solidFill>
                <a:effectLst/>
                <a:latin typeface="Route 159 Bold" pitchFamily="50" charset="0"/>
              </a:defRPr>
            </a:lvl1pPr>
          </a:lstStyle>
          <a:p>
            <a:pPr lvl="0"/>
            <a:r>
              <a:rPr lang="en-US" altLang="ja-JP" dirty="0"/>
              <a:t>Word</a:t>
            </a:r>
          </a:p>
        </p:txBody>
      </p:sp>
      <p:sp>
        <p:nvSpPr>
          <p:cNvPr id="29" name="テキスト プレースホルダー 11"/>
          <p:cNvSpPr>
            <a:spLocks noGrp="1"/>
          </p:cNvSpPr>
          <p:nvPr>
            <p:ph type="body" sz="quarter" idx="39" hasCustomPrompt="1"/>
          </p:nvPr>
        </p:nvSpPr>
        <p:spPr>
          <a:xfrm rot="18900000">
            <a:off x="6748409" y="2852222"/>
            <a:ext cx="2382180" cy="580413"/>
          </a:xfrm>
        </p:spPr>
        <p:txBody>
          <a:bodyPr anchor="ctr">
            <a:noAutofit/>
          </a:bodyPr>
          <a:lstStyle>
            <a:lvl1pPr algn="ctr">
              <a:lnSpc>
                <a:spcPct val="100000"/>
              </a:lnSpc>
              <a:spcBef>
                <a:spcPts val="0"/>
              </a:spcBef>
              <a:defRPr sz="2000" spc="0">
                <a:solidFill>
                  <a:schemeClr val="bg1"/>
                </a:solidFill>
                <a:effectLst/>
                <a:latin typeface="Route 159 Bold" pitchFamily="50" charset="0"/>
              </a:defRPr>
            </a:lvl1pPr>
          </a:lstStyle>
          <a:p>
            <a:pPr lvl="0"/>
            <a:r>
              <a:rPr lang="en-US" altLang="ja-JP" dirty="0"/>
              <a:t>Word</a:t>
            </a:r>
          </a:p>
        </p:txBody>
      </p:sp>
      <p:sp>
        <p:nvSpPr>
          <p:cNvPr id="30" name="テキスト プレースホルダー 11"/>
          <p:cNvSpPr>
            <a:spLocks noGrp="1"/>
          </p:cNvSpPr>
          <p:nvPr>
            <p:ph type="body" sz="quarter" idx="40" hasCustomPrompt="1"/>
          </p:nvPr>
        </p:nvSpPr>
        <p:spPr>
          <a:xfrm rot="18900000">
            <a:off x="8625751" y="2852222"/>
            <a:ext cx="2382180" cy="580413"/>
          </a:xfrm>
        </p:spPr>
        <p:txBody>
          <a:bodyPr anchor="ctr">
            <a:noAutofit/>
          </a:bodyPr>
          <a:lstStyle>
            <a:lvl1pPr algn="ctr">
              <a:lnSpc>
                <a:spcPct val="100000"/>
              </a:lnSpc>
              <a:spcBef>
                <a:spcPts val="0"/>
              </a:spcBef>
              <a:defRPr sz="2000" spc="0">
                <a:solidFill>
                  <a:schemeClr val="bg1"/>
                </a:solidFill>
                <a:effectLst/>
                <a:latin typeface="Route 159 Bold" pitchFamily="50" charset="0"/>
              </a:defRPr>
            </a:lvl1pPr>
          </a:lstStyle>
          <a:p>
            <a:pPr lvl="0"/>
            <a:r>
              <a:rPr lang="en-US" altLang="ja-JP" dirty="0"/>
              <a:t>Word</a:t>
            </a:r>
          </a:p>
        </p:txBody>
      </p:sp>
    </p:spTree>
    <p:extLst>
      <p:ext uri="{BB962C8B-B14F-4D97-AF65-F5344CB8AC3E}">
        <p14:creationId xmlns:p14="http://schemas.microsoft.com/office/powerpoint/2010/main" val="300127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16" presetClass="entr" presetSubtype="37"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arn(outVertical)">
                                      <p:cBhvr>
                                        <p:cTn id="15" dur="500"/>
                                        <p:tgtEl>
                                          <p:spTgt spid="10"/>
                                        </p:tgtEl>
                                      </p:cBhvr>
                                    </p:animEffect>
                                  </p:childTnLst>
                                </p:cTn>
                              </p:par>
                            </p:childTnLst>
                          </p:cTn>
                        </p:par>
                        <p:par>
                          <p:cTn id="16" fill="hold">
                            <p:stCondLst>
                              <p:cond delay="1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250"/>
                                        <p:tgtEl>
                                          <p:spTgt spid="25"/>
                                        </p:tgtEl>
                                      </p:cBhvr>
                                    </p:animEffect>
                                  </p:childTnLst>
                                </p:cTn>
                              </p:par>
                            </p:childTnLst>
                          </p:cTn>
                        </p:par>
                        <p:par>
                          <p:cTn id="20" fill="hold">
                            <p:stCondLst>
                              <p:cond delay="1250"/>
                            </p:stCondLst>
                            <p:childTnLst>
                              <p:par>
                                <p:cTn id="21" presetID="22" presetClass="entr" presetSubtype="4"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wipe(down)">
                                      <p:cBhvr>
                                        <p:cTn id="23" dur="500"/>
                                        <p:tgtEl>
                                          <p:spTgt spid="23"/>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26">
                                            <p:txEl>
                                              <p:pRg st="0" end="0"/>
                                            </p:txEl>
                                          </p:spTgt>
                                        </p:tgtEl>
                                        <p:attrNameLst>
                                          <p:attrName>style.visibility</p:attrName>
                                        </p:attrNameLst>
                                      </p:cBhvr>
                                      <p:to>
                                        <p:strVal val="visible"/>
                                      </p:to>
                                    </p:set>
                                    <p:animEffect transition="in" filter="wipe(down)">
                                      <p:cBhvr>
                                        <p:cTn id="26" dur="500"/>
                                        <p:tgtEl>
                                          <p:spTgt spid="26">
                                            <p:txEl>
                                              <p:pRg st="0" end="0"/>
                                            </p:txEl>
                                          </p:spTgt>
                                        </p:tgtEl>
                                      </p:cBhvr>
                                    </p:animEffect>
                                  </p:childTnLst>
                                </p:cTn>
                              </p:par>
                            </p:childTnLst>
                          </p:cTn>
                        </p:par>
                        <p:par>
                          <p:cTn id="27" fill="hold">
                            <p:stCondLst>
                              <p:cond delay="1750"/>
                            </p:stCondLst>
                            <p:childTnLst>
                              <p:par>
                                <p:cTn id="28" presetID="22" presetClass="entr" presetSubtype="1" fill="hold" grpId="0" nodeType="after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wipe(up)">
                                      <p:cBhvr>
                                        <p:cTn id="30" dur="250"/>
                                        <p:tgtEl>
                                          <p:spTgt spid="24"/>
                                        </p:tgtEl>
                                      </p:cBhvr>
                                    </p:animEffect>
                                  </p:childTnLst>
                                </p:cTn>
                              </p:par>
                            </p:childTnLst>
                          </p:cTn>
                        </p:par>
                        <p:par>
                          <p:cTn id="31" fill="hold">
                            <p:stCondLst>
                              <p:cond delay="2000"/>
                            </p:stCondLst>
                            <p:childTnLst>
                              <p:par>
                                <p:cTn id="32" presetID="22" presetClass="entr" presetSubtype="1"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ipe(up)">
                                      <p:cBhvr>
                                        <p:cTn id="34" dur="250"/>
                                        <p:tgtEl>
                                          <p:spTgt spid="16"/>
                                        </p:tgtEl>
                                      </p:cBhvr>
                                    </p:animEffect>
                                  </p:childTnLst>
                                </p:cTn>
                              </p:par>
                            </p:childTnLst>
                          </p:cTn>
                        </p:par>
                        <p:par>
                          <p:cTn id="35" fill="hold">
                            <p:stCondLst>
                              <p:cond delay="2250"/>
                            </p:stCondLst>
                            <p:childTnLst>
                              <p:par>
                                <p:cTn id="36" presetID="22" presetClass="entr" presetSubtype="4"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down)">
                                      <p:cBhvr>
                                        <p:cTn id="38" dur="500"/>
                                        <p:tgtEl>
                                          <p:spTgt spid="14"/>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28">
                                            <p:txEl>
                                              <p:pRg st="0" end="0"/>
                                            </p:txEl>
                                          </p:spTgt>
                                        </p:tgtEl>
                                        <p:attrNameLst>
                                          <p:attrName>style.visibility</p:attrName>
                                        </p:attrNameLst>
                                      </p:cBhvr>
                                      <p:to>
                                        <p:strVal val="visible"/>
                                      </p:to>
                                    </p:set>
                                    <p:animEffect transition="in" filter="wipe(down)">
                                      <p:cBhvr>
                                        <p:cTn id="41" dur="500"/>
                                        <p:tgtEl>
                                          <p:spTgt spid="28">
                                            <p:txEl>
                                              <p:pRg st="0" end="0"/>
                                            </p:txEl>
                                          </p:spTgt>
                                        </p:tgtEl>
                                      </p:cBhvr>
                                    </p:animEffect>
                                  </p:childTnLst>
                                </p:cTn>
                              </p:par>
                            </p:childTnLst>
                          </p:cTn>
                        </p:par>
                        <p:par>
                          <p:cTn id="42" fill="hold">
                            <p:stCondLst>
                              <p:cond delay="2750"/>
                            </p:stCondLst>
                            <p:childTnLst>
                              <p:par>
                                <p:cTn id="43" presetID="22" presetClass="entr" presetSubtype="1" fill="hold" grpId="0" nodeType="after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wipe(up)">
                                      <p:cBhvr>
                                        <p:cTn id="45" dur="250"/>
                                        <p:tgtEl>
                                          <p:spTgt spid="15"/>
                                        </p:tgtEl>
                                      </p:cBhvr>
                                    </p:animEffect>
                                  </p:childTnLst>
                                </p:cTn>
                              </p:par>
                            </p:childTnLst>
                          </p:cTn>
                        </p:par>
                        <p:par>
                          <p:cTn id="46" fill="hold">
                            <p:stCondLst>
                              <p:cond delay="3000"/>
                            </p:stCondLst>
                            <p:childTnLst>
                              <p:par>
                                <p:cTn id="47" presetID="22" presetClass="entr" presetSubtype="1" fill="hold" grpId="0" nodeType="after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wipe(up)">
                                      <p:cBhvr>
                                        <p:cTn id="49" dur="250"/>
                                        <p:tgtEl>
                                          <p:spTgt spid="22"/>
                                        </p:tgtEl>
                                      </p:cBhvr>
                                    </p:animEffect>
                                  </p:childTnLst>
                                </p:cTn>
                              </p:par>
                            </p:childTnLst>
                          </p:cTn>
                        </p:par>
                        <p:par>
                          <p:cTn id="50" fill="hold">
                            <p:stCondLst>
                              <p:cond delay="3250"/>
                            </p:stCondLst>
                            <p:childTnLst>
                              <p:par>
                                <p:cTn id="51" presetID="22" presetClass="entr" presetSubtype="4" fill="hold" grpId="0"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wipe(down)">
                                      <p:cBhvr>
                                        <p:cTn id="53" dur="500"/>
                                        <p:tgtEl>
                                          <p:spTgt spid="20"/>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30">
                                            <p:txEl>
                                              <p:pRg st="0" end="0"/>
                                            </p:txEl>
                                          </p:spTgt>
                                        </p:tgtEl>
                                        <p:attrNameLst>
                                          <p:attrName>style.visibility</p:attrName>
                                        </p:attrNameLst>
                                      </p:cBhvr>
                                      <p:to>
                                        <p:strVal val="visible"/>
                                      </p:to>
                                    </p:set>
                                    <p:animEffect transition="in" filter="wipe(down)">
                                      <p:cBhvr>
                                        <p:cTn id="56" dur="500"/>
                                        <p:tgtEl>
                                          <p:spTgt spid="30">
                                            <p:txEl>
                                              <p:pRg st="0" end="0"/>
                                            </p:txEl>
                                          </p:spTgt>
                                        </p:tgtEl>
                                      </p:cBhvr>
                                    </p:animEffect>
                                  </p:childTnLst>
                                </p:cTn>
                              </p:par>
                            </p:childTnLst>
                          </p:cTn>
                        </p:par>
                        <p:par>
                          <p:cTn id="57" fill="hold">
                            <p:stCondLst>
                              <p:cond delay="3750"/>
                            </p:stCondLst>
                            <p:childTnLst>
                              <p:par>
                                <p:cTn id="58" presetID="22" presetClass="entr" presetSubtype="1" fill="hold" grpId="0" nodeType="after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wipe(up)">
                                      <p:cBhvr>
                                        <p:cTn id="60" dur="250"/>
                                        <p:tgtEl>
                                          <p:spTgt spid="21"/>
                                        </p:tgtEl>
                                      </p:cBhvr>
                                    </p:animEffect>
                                  </p:childTnLst>
                                </p:cTn>
                              </p:par>
                            </p:childTnLst>
                          </p:cTn>
                        </p:par>
                        <p:par>
                          <p:cTn id="61" fill="hold">
                            <p:stCondLst>
                              <p:cond delay="4000"/>
                            </p:stCondLst>
                            <p:childTnLst>
                              <p:par>
                                <p:cTn id="62" presetID="22" presetClass="entr" presetSubtype="1" fill="hold" grpId="0" nodeType="after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wipe(up)">
                                      <p:cBhvr>
                                        <p:cTn id="64" dur="250"/>
                                        <p:tgtEl>
                                          <p:spTgt spid="13"/>
                                        </p:tgtEl>
                                      </p:cBhvr>
                                    </p:animEffect>
                                  </p:childTnLst>
                                </p:cTn>
                              </p:par>
                            </p:childTnLst>
                          </p:cTn>
                        </p:par>
                        <p:par>
                          <p:cTn id="65" fill="hold">
                            <p:stCondLst>
                              <p:cond delay="4250"/>
                            </p:stCondLst>
                            <p:childTnLst>
                              <p:par>
                                <p:cTn id="66" presetID="22" presetClass="entr" presetSubtype="4" fill="hold" grpId="0" nodeType="after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wipe(down)">
                                      <p:cBhvr>
                                        <p:cTn id="68" dur="500"/>
                                        <p:tgtEl>
                                          <p:spTgt spid="11"/>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27">
                                            <p:txEl>
                                              <p:pRg st="0" end="0"/>
                                            </p:txEl>
                                          </p:spTgt>
                                        </p:tgtEl>
                                        <p:attrNameLst>
                                          <p:attrName>style.visibility</p:attrName>
                                        </p:attrNameLst>
                                      </p:cBhvr>
                                      <p:to>
                                        <p:strVal val="visible"/>
                                      </p:to>
                                    </p:set>
                                    <p:animEffect transition="in" filter="wipe(down)">
                                      <p:cBhvr>
                                        <p:cTn id="71" dur="500"/>
                                        <p:tgtEl>
                                          <p:spTgt spid="27">
                                            <p:txEl>
                                              <p:pRg st="0" end="0"/>
                                            </p:txEl>
                                          </p:spTgt>
                                        </p:tgtEl>
                                      </p:cBhvr>
                                    </p:animEffect>
                                  </p:childTnLst>
                                </p:cTn>
                              </p:par>
                            </p:childTnLst>
                          </p:cTn>
                        </p:par>
                        <p:par>
                          <p:cTn id="72" fill="hold">
                            <p:stCondLst>
                              <p:cond delay="4750"/>
                            </p:stCondLst>
                            <p:childTnLst>
                              <p:par>
                                <p:cTn id="73" presetID="22" presetClass="entr" presetSubtype="1" fill="hold" grpId="0" nodeType="after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wipe(up)">
                                      <p:cBhvr>
                                        <p:cTn id="75" dur="250"/>
                                        <p:tgtEl>
                                          <p:spTgt spid="12"/>
                                        </p:tgtEl>
                                      </p:cBhvr>
                                    </p:animEffect>
                                  </p:childTnLst>
                                </p:cTn>
                              </p:par>
                            </p:childTnLst>
                          </p:cTn>
                        </p:par>
                        <p:par>
                          <p:cTn id="76" fill="hold">
                            <p:stCondLst>
                              <p:cond delay="5000"/>
                            </p:stCondLst>
                            <p:childTnLst>
                              <p:par>
                                <p:cTn id="77" presetID="22" presetClass="entr" presetSubtype="1" fill="hold" grpId="0" nodeType="afterEffect">
                                  <p:stCondLst>
                                    <p:cond delay="0"/>
                                  </p:stCondLst>
                                  <p:childTnLst>
                                    <p:set>
                                      <p:cBhvr>
                                        <p:cTn id="78" dur="1" fill="hold">
                                          <p:stCondLst>
                                            <p:cond delay="0"/>
                                          </p:stCondLst>
                                        </p:cTn>
                                        <p:tgtEl>
                                          <p:spTgt spid="19"/>
                                        </p:tgtEl>
                                        <p:attrNameLst>
                                          <p:attrName>style.visibility</p:attrName>
                                        </p:attrNameLst>
                                      </p:cBhvr>
                                      <p:to>
                                        <p:strVal val="visible"/>
                                      </p:to>
                                    </p:set>
                                    <p:animEffect transition="in" filter="wipe(up)">
                                      <p:cBhvr>
                                        <p:cTn id="79" dur="250"/>
                                        <p:tgtEl>
                                          <p:spTgt spid="19"/>
                                        </p:tgtEl>
                                      </p:cBhvr>
                                    </p:animEffect>
                                  </p:childTnLst>
                                </p:cTn>
                              </p:par>
                            </p:childTnLst>
                          </p:cTn>
                        </p:par>
                        <p:par>
                          <p:cTn id="80" fill="hold">
                            <p:stCondLst>
                              <p:cond delay="5250"/>
                            </p:stCondLst>
                            <p:childTnLst>
                              <p:par>
                                <p:cTn id="81" presetID="22" presetClass="entr" presetSubtype="4" fill="hold" grpId="0" nodeType="after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wipe(down)">
                                      <p:cBhvr>
                                        <p:cTn id="83" dur="500"/>
                                        <p:tgtEl>
                                          <p:spTgt spid="17"/>
                                        </p:tgtEl>
                                      </p:cBhvr>
                                    </p:animEffect>
                                  </p:childTnLst>
                                </p:cTn>
                              </p:par>
                              <p:par>
                                <p:cTn id="84" presetID="22" presetClass="entr" presetSubtype="4" fill="hold" grpId="0" nodeType="withEffect">
                                  <p:stCondLst>
                                    <p:cond delay="0"/>
                                  </p:stCondLst>
                                  <p:childTnLst>
                                    <p:set>
                                      <p:cBhvr>
                                        <p:cTn id="85" dur="1" fill="hold">
                                          <p:stCondLst>
                                            <p:cond delay="0"/>
                                          </p:stCondLst>
                                        </p:cTn>
                                        <p:tgtEl>
                                          <p:spTgt spid="29">
                                            <p:txEl>
                                              <p:pRg st="0" end="0"/>
                                            </p:txEl>
                                          </p:spTgt>
                                        </p:tgtEl>
                                        <p:attrNameLst>
                                          <p:attrName>style.visibility</p:attrName>
                                        </p:attrNameLst>
                                      </p:cBhvr>
                                      <p:to>
                                        <p:strVal val="visible"/>
                                      </p:to>
                                    </p:set>
                                    <p:animEffect transition="in" filter="wipe(down)">
                                      <p:cBhvr>
                                        <p:cTn id="86" dur="500"/>
                                        <p:tgtEl>
                                          <p:spTgt spid="29">
                                            <p:txEl>
                                              <p:pRg st="0" end="0"/>
                                            </p:txEl>
                                          </p:spTgt>
                                        </p:tgtEl>
                                      </p:cBhvr>
                                    </p:animEffect>
                                  </p:childTnLst>
                                </p:cTn>
                              </p:par>
                            </p:childTnLst>
                          </p:cTn>
                        </p:par>
                        <p:par>
                          <p:cTn id="87" fill="hold">
                            <p:stCondLst>
                              <p:cond delay="5750"/>
                            </p:stCondLst>
                            <p:childTnLst>
                              <p:par>
                                <p:cTn id="88" presetID="22" presetClass="entr" presetSubtype="1" fill="hold" grpId="0" nodeType="afterEffect">
                                  <p:stCondLst>
                                    <p:cond delay="0"/>
                                  </p:stCondLst>
                                  <p:childTnLst>
                                    <p:set>
                                      <p:cBhvr>
                                        <p:cTn id="89" dur="1" fill="hold">
                                          <p:stCondLst>
                                            <p:cond delay="0"/>
                                          </p:stCondLst>
                                        </p:cTn>
                                        <p:tgtEl>
                                          <p:spTgt spid="18"/>
                                        </p:tgtEl>
                                        <p:attrNameLst>
                                          <p:attrName>style.visibility</p:attrName>
                                        </p:attrNameLst>
                                      </p:cBhvr>
                                      <p:to>
                                        <p:strVal val="visible"/>
                                      </p:to>
                                    </p:set>
                                    <p:animEffect transition="in" filter="wipe(up)">
                                      <p:cBhvr>
                                        <p:cTn id="90" dur="250"/>
                                        <p:tgtEl>
                                          <p:spTgt spid="18"/>
                                        </p:tgtEl>
                                      </p:cBhvr>
                                    </p:animEffect>
                                  </p:childTnLst>
                                </p:cTn>
                              </p:par>
                            </p:childTnLst>
                          </p:cTn>
                        </p:par>
                        <p:par>
                          <p:cTn id="91" fill="hold">
                            <p:stCondLst>
                              <p:cond delay="6000"/>
                            </p:stCondLst>
                            <p:childTnLst>
                              <p:par>
                                <p:cTn id="92" presetID="2" presetClass="entr" presetSubtype="8" decel="100000" fill="hold" grpId="0" nodeType="afterEffect">
                                  <p:stCondLst>
                                    <p:cond delay="500"/>
                                  </p:stCondLst>
                                  <p:childTnLst>
                                    <p:set>
                                      <p:cBhvr>
                                        <p:cTn id="93" dur="1" fill="hold">
                                          <p:stCondLst>
                                            <p:cond delay="0"/>
                                          </p:stCondLst>
                                        </p:cTn>
                                        <p:tgtEl>
                                          <p:spTgt spid="32"/>
                                        </p:tgtEl>
                                        <p:attrNameLst>
                                          <p:attrName>style.visibility</p:attrName>
                                        </p:attrNameLst>
                                      </p:cBhvr>
                                      <p:to>
                                        <p:strVal val="visible"/>
                                      </p:to>
                                    </p:set>
                                    <p:anim calcmode="lin" valueType="num">
                                      <p:cBhvr additive="base">
                                        <p:cTn id="94" dur="500" fill="hold"/>
                                        <p:tgtEl>
                                          <p:spTgt spid="32"/>
                                        </p:tgtEl>
                                        <p:attrNameLst>
                                          <p:attrName>ppt_x</p:attrName>
                                        </p:attrNameLst>
                                      </p:cBhvr>
                                      <p:tavLst>
                                        <p:tav tm="0">
                                          <p:val>
                                            <p:strVal val="0-#ppt_w/2"/>
                                          </p:val>
                                        </p:tav>
                                        <p:tav tm="100000">
                                          <p:val>
                                            <p:strVal val="#ppt_x"/>
                                          </p:val>
                                        </p:tav>
                                      </p:tavLst>
                                    </p:anim>
                                    <p:anim calcmode="lin" valueType="num">
                                      <p:cBhvr additive="base">
                                        <p:cTn id="95" dur="500" fill="hold"/>
                                        <p:tgtEl>
                                          <p:spTgt spid="32"/>
                                        </p:tgtEl>
                                        <p:attrNameLst>
                                          <p:attrName>ppt_y</p:attrName>
                                        </p:attrNameLst>
                                      </p:cBhvr>
                                      <p:tavLst>
                                        <p:tav tm="0">
                                          <p:val>
                                            <p:strVal val="#ppt_y"/>
                                          </p:val>
                                        </p:tav>
                                        <p:tav tm="100000">
                                          <p:val>
                                            <p:strVal val="#ppt_y"/>
                                          </p:val>
                                        </p:tav>
                                      </p:tavLst>
                                    </p:anim>
                                  </p:childTnLst>
                                </p:cTn>
                              </p:par>
                              <p:par>
                                <p:cTn id="96" presetID="2" presetClass="entr" presetSubtype="2" decel="100000" fill="hold" grpId="0" nodeType="withEffect">
                                  <p:stCondLst>
                                    <p:cond delay="500"/>
                                  </p:stCondLst>
                                  <p:childTnLst>
                                    <p:set>
                                      <p:cBhvr>
                                        <p:cTn id="97" dur="1" fill="hold">
                                          <p:stCondLst>
                                            <p:cond delay="0"/>
                                          </p:stCondLst>
                                        </p:cTn>
                                        <p:tgtEl>
                                          <p:spTgt spid="31">
                                            <p:txEl>
                                              <p:pRg st="0" end="0"/>
                                            </p:txEl>
                                          </p:spTgt>
                                        </p:tgtEl>
                                        <p:attrNameLst>
                                          <p:attrName>style.visibility</p:attrName>
                                        </p:attrNameLst>
                                      </p:cBhvr>
                                      <p:to>
                                        <p:strVal val="visible"/>
                                      </p:to>
                                    </p:set>
                                    <p:anim calcmode="lin" valueType="num">
                                      <p:cBhvr additive="base">
                                        <p:cTn id="98" dur="500" fill="hold"/>
                                        <p:tgtEl>
                                          <p:spTgt spid="31">
                                            <p:txEl>
                                              <p:pRg st="0" end="0"/>
                                            </p:txEl>
                                          </p:spTgt>
                                        </p:tgtEl>
                                        <p:attrNameLst>
                                          <p:attrName>ppt_x</p:attrName>
                                        </p:attrNameLst>
                                      </p:cBhvr>
                                      <p:tavLst>
                                        <p:tav tm="0">
                                          <p:val>
                                            <p:strVal val="1+#ppt_w/2"/>
                                          </p:val>
                                        </p:tav>
                                        <p:tav tm="100000">
                                          <p:val>
                                            <p:strVal val="#ppt_x"/>
                                          </p:val>
                                        </p:tav>
                                      </p:tavLst>
                                    </p:anim>
                                    <p:anim calcmode="lin" valueType="num">
                                      <p:cBhvr additive="base">
                                        <p:cTn id="99" dur="500" fill="hold"/>
                                        <p:tgtEl>
                                          <p:spTgt spid="3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10" grpId="0" animBg="1"/>
      <p:bldP spid="12" grpId="0" animBg="1"/>
      <p:bldP spid="13" grpId="0" animBg="1"/>
      <p:bldP spid="15" grpId="0" animBg="1"/>
      <p:bldP spid="16" grpId="0" animBg="1"/>
      <p:bldP spid="18" grpId="0" animBg="1"/>
      <p:bldP spid="19" grpId="0" animBg="1"/>
      <p:bldP spid="21" grpId="0" animBg="1"/>
      <p:bldP spid="22" grpId="0" animBg="1"/>
      <p:bldP spid="24" grpId="0" animBg="1"/>
      <p:bldP spid="25" grpId="0" animBg="1"/>
      <p:bldP spid="31" grpId="0" build="allAtOnce">
        <p:tmplLst>
          <p:tmpl lvl="1">
            <p:tnLst>
              <p:par>
                <p:cTn presetID="2" presetClass="entr" presetSubtype="2" decel="100000" fill="hold" nodeType="withEffect">
                  <p:stCondLst>
                    <p:cond delay="500"/>
                  </p:stCondLst>
                  <p:childTnLst>
                    <p:set>
                      <p:cBhvr>
                        <p:cTn dur="1" fill="hold">
                          <p:stCondLst>
                            <p:cond delay="0"/>
                          </p:stCondLst>
                        </p:cTn>
                        <p:tgtEl>
                          <p:spTgt spid="31"/>
                        </p:tgtEl>
                        <p:attrNameLst>
                          <p:attrName>style.visibility</p:attrName>
                        </p:attrNameLst>
                      </p:cBhvr>
                      <p:to>
                        <p:strVal val="visible"/>
                      </p:to>
                    </p:set>
                    <p:anim calcmode="lin" valueType="num">
                      <p:cBhvr additive="base">
                        <p:cTn dur="500" fill="hold"/>
                        <p:tgtEl>
                          <p:spTgt spid="31"/>
                        </p:tgtEl>
                        <p:attrNameLst>
                          <p:attrName>ppt_x</p:attrName>
                        </p:attrNameLst>
                      </p:cBhvr>
                      <p:tavLst>
                        <p:tav tm="0">
                          <p:val>
                            <p:strVal val="1+#ppt_w/2"/>
                          </p:val>
                        </p:tav>
                        <p:tav tm="100000">
                          <p:val>
                            <p:strVal val="#ppt_x"/>
                          </p:val>
                        </p:tav>
                      </p:tavLst>
                    </p:anim>
                    <p:anim calcmode="lin" valueType="num">
                      <p:cBhvr additive="base">
                        <p:cTn dur="500" fill="hold"/>
                        <p:tgtEl>
                          <p:spTgt spid="31"/>
                        </p:tgtEl>
                        <p:attrNameLst>
                          <p:attrName>ppt_y</p:attrName>
                        </p:attrNameLst>
                      </p:cBhvr>
                      <p:tavLst>
                        <p:tav tm="0">
                          <p:val>
                            <p:strVal val="#ppt_y"/>
                          </p:val>
                        </p:tav>
                        <p:tav tm="100000">
                          <p:val>
                            <p:strVal val="#ppt_y"/>
                          </p:val>
                        </p:tav>
                      </p:tavLst>
                    </p:anim>
                  </p:childTnLst>
                </p:cTn>
              </p:par>
            </p:tnLst>
          </p:tmpl>
        </p:tmplLst>
      </p:bldP>
      <p:bldP spid="32" grpId="0" animBg="1"/>
      <p:bldP spid="11" grpId="0" animBg="1"/>
      <p:bldP spid="14" grpId="0" animBg="1"/>
      <p:bldP spid="17" grpId="0" animBg="1"/>
      <p:bldP spid="20" grpId="0" animBg="1"/>
      <p:bldP spid="23" grpId="0" animBg="1"/>
      <p:bldP spid="26" grpId="0" build="p">
        <p:tmplLst>
          <p:tmpl lvl="1">
            <p:tnLst>
              <p:par>
                <p:cTn presetID="22" presetClass="entr" presetSubtype="4" fill="hold" nodeType="with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wipe(down)">
                      <p:cBhvr>
                        <p:cTn dur="500"/>
                        <p:tgtEl>
                          <p:spTgt spid="26"/>
                        </p:tgtEl>
                      </p:cBhvr>
                    </p:animEffect>
                  </p:childTnLst>
                </p:cTn>
              </p:par>
            </p:tnLst>
          </p:tmpl>
        </p:tmplLst>
      </p:bldP>
      <p:bldP spid="27" grpId="0" build="p">
        <p:tmplLst>
          <p:tmpl lvl="1">
            <p:tnLst>
              <p:par>
                <p:cTn presetID="22" presetClass="entr" presetSubtype="4" fill="hold" nodeType="with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wipe(down)">
                      <p:cBhvr>
                        <p:cTn dur="500"/>
                        <p:tgtEl>
                          <p:spTgt spid="27"/>
                        </p:tgtEl>
                      </p:cBhvr>
                    </p:animEffect>
                  </p:childTnLst>
                </p:cTn>
              </p:par>
            </p:tnLst>
          </p:tmpl>
        </p:tmplLst>
      </p:bldP>
      <p:bldP spid="28" grpId="0" build="p">
        <p:tmplLst>
          <p:tmpl lvl="1">
            <p:tnLst>
              <p:par>
                <p:cTn presetID="22" presetClass="entr" presetSubtype="4" fill="hold" nodeType="with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wipe(down)">
                      <p:cBhvr>
                        <p:cTn dur="500"/>
                        <p:tgtEl>
                          <p:spTgt spid="28"/>
                        </p:tgtEl>
                      </p:cBhvr>
                    </p:animEffect>
                  </p:childTnLst>
                </p:cTn>
              </p:par>
            </p:tnLst>
          </p:tmpl>
        </p:tmplLst>
      </p:bldP>
      <p:bldP spid="29" grpId="0" build="p">
        <p:tmplLst>
          <p:tmpl lvl="1">
            <p:tnLst>
              <p:par>
                <p:cTn presetID="22" presetClass="entr" presetSubtype="4"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wipe(down)">
                      <p:cBhvr>
                        <p:cTn dur="500"/>
                        <p:tgtEl>
                          <p:spTgt spid="29"/>
                        </p:tgtEl>
                      </p:cBhvr>
                    </p:animEffect>
                  </p:childTnLst>
                </p:cTn>
              </p:par>
            </p:tnLst>
          </p:tmpl>
        </p:tmplLst>
      </p:bldP>
      <p:bldP spid="30" grpId="0" build="p">
        <p:tmplLst>
          <p:tmpl lvl="1">
            <p:tnLst>
              <p:par>
                <p:cTn presetID="22" presetClass="entr" presetSubtype="4" fill="hold" nodeType="with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wipe(down)">
                      <p:cBhvr>
                        <p:cTn dur="500"/>
                        <p:tgtEl>
                          <p:spTgt spid="30"/>
                        </p:tgtEl>
                      </p:cBhvr>
                    </p:animEffect>
                  </p:childTnLst>
                </p:cTn>
              </p:par>
            </p:tnLst>
          </p:tmpl>
        </p:tmplLst>
      </p:bldP>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History timelin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endParaRPr lang="es-EC"/>
          </a:p>
        </p:txBody>
      </p:sp>
      <p:sp>
        <p:nvSpPr>
          <p:cNvPr id="4" name="スライド番号プレースホルダー 3"/>
          <p:cNvSpPr>
            <a:spLocks noGrp="1"/>
          </p:cNvSpPr>
          <p:nvPr>
            <p:ph type="sldNum" sz="quarter" idx="11"/>
          </p:nvPr>
        </p:nvSpPr>
        <p:spPr/>
        <p:txBody>
          <a:bodyPr/>
          <a:lstStyle/>
          <a:p>
            <a:fld id="{E724282A-8DFD-4A12-AB45-BFD4220BE3AD}" type="slidenum">
              <a:rPr lang="es-EC" smtClean="0"/>
              <a:t>‹Nº›</a:t>
            </a:fld>
            <a:endParaRPr lang="es-EC"/>
          </a:p>
        </p:txBody>
      </p:sp>
      <p:sp>
        <p:nvSpPr>
          <p:cNvPr id="7" name="テキスト プレースホルダー 6"/>
          <p:cNvSpPr>
            <a:spLocks noGrp="1"/>
          </p:cNvSpPr>
          <p:nvPr>
            <p:ph type="body" sz="quarter" idx="13" hasCustomPrompt="1"/>
          </p:nvPr>
        </p:nvSpPr>
        <p:spPr>
          <a:xfrm>
            <a:off x="2111210" y="1028735"/>
            <a:ext cx="9553891" cy="336037"/>
          </a:xfrm>
        </p:spPr>
        <p:txBody>
          <a:bodyPr vert="horz" lIns="91428" tIns="45714" rIns="91428" bIns="45714" rtlCol="0">
            <a:normAutofit/>
          </a:bodyPr>
          <a:lstStyle>
            <a:lvl1pPr>
              <a:defRPr lang="ja-JP" altLang="en-US" i="1" dirty="0">
                <a:solidFill>
                  <a:schemeClr val="tx1">
                    <a:lumMod val="50000"/>
                    <a:lumOff val="50000"/>
                  </a:schemeClr>
                </a:solidFill>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p:nvSpPr>
        <p:spPr>
          <a:xfrm>
            <a:off x="2159222" y="932725"/>
            <a:ext cx="2160428"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5" name="アーチ 4"/>
          <p:cNvSpPr/>
          <p:nvPr/>
        </p:nvSpPr>
        <p:spPr>
          <a:xfrm rot="4617169">
            <a:off x="392597" y="3606091"/>
            <a:ext cx="707119" cy="719757"/>
          </a:xfrm>
          <a:custGeom>
            <a:avLst/>
            <a:gdLst/>
            <a:ahLst/>
            <a:cxnLst/>
            <a:rect l="l" t="t" r="r" b="b"/>
            <a:pathLst>
              <a:path w="1060678" h="1079542">
                <a:moveTo>
                  <a:pt x="0" y="403821"/>
                </a:moveTo>
                <a:cubicBezTo>
                  <a:pt x="49928" y="204954"/>
                  <a:pt x="212205" y="48210"/>
                  <a:pt x="421631" y="9189"/>
                </a:cubicBezTo>
                <a:cubicBezTo>
                  <a:pt x="677346" y="-38457"/>
                  <a:pt x="930695" y="102950"/>
                  <a:pt x="1024375" y="345611"/>
                </a:cubicBezTo>
                <a:cubicBezTo>
                  <a:pt x="1118055" y="588272"/>
                  <a:pt x="1025447" y="863236"/>
                  <a:pt x="804051" y="999780"/>
                </a:cubicBezTo>
                <a:cubicBezTo>
                  <a:pt x="679200" y="1076781"/>
                  <a:pt x="533398" y="1097424"/>
                  <a:pt x="399074" y="1064336"/>
                </a:cubicBezTo>
                <a:lnTo>
                  <a:pt x="409963" y="1017346"/>
                </a:lnTo>
                <a:cubicBezTo>
                  <a:pt x="532246" y="1047467"/>
                  <a:pt x="664978" y="1028674"/>
                  <a:pt x="778638" y="958576"/>
                </a:cubicBezTo>
                <a:cubicBezTo>
                  <a:pt x="980188" y="834272"/>
                  <a:pt x="1064494" y="583956"/>
                  <a:pt x="979212" y="363047"/>
                </a:cubicBezTo>
                <a:cubicBezTo>
                  <a:pt x="893930" y="142138"/>
                  <a:pt x="663291" y="13407"/>
                  <a:pt x="430498" y="56782"/>
                </a:cubicBezTo>
                <a:cubicBezTo>
                  <a:pt x="240313" y="92218"/>
                  <a:pt x="92840" y="234299"/>
                  <a:pt x="47020" y="414718"/>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black"/>
              </a:solidFill>
            </a:endParaRPr>
          </a:p>
        </p:txBody>
      </p:sp>
      <p:sp>
        <p:nvSpPr>
          <p:cNvPr id="6" name="正方形/長方形 5"/>
          <p:cNvSpPr/>
          <p:nvPr/>
        </p:nvSpPr>
        <p:spPr>
          <a:xfrm>
            <a:off x="2" y="3948193"/>
            <a:ext cx="418276" cy="304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36" name="正方形/長方形 35"/>
          <p:cNvSpPr/>
          <p:nvPr/>
        </p:nvSpPr>
        <p:spPr>
          <a:xfrm rot="5400000">
            <a:off x="125750" y="2982610"/>
            <a:ext cx="1271293" cy="304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37" name="円/楕円 36"/>
          <p:cNvSpPr/>
          <p:nvPr/>
        </p:nvSpPr>
        <p:spPr>
          <a:xfrm>
            <a:off x="676722" y="2277538"/>
            <a:ext cx="169348" cy="16933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38" name="円/楕円 37"/>
          <p:cNvSpPr/>
          <p:nvPr/>
        </p:nvSpPr>
        <p:spPr>
          <a:xfrm flipV="1">
            <a:off x="605771" y="3823734"/>
            <a:ext cx="279423" cy="27939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39" name="正方形/長方形 38"/>
          <p:cNvSpPr/>
          <p:nvPr/>
        </p:nvSpPr>
        <p:spPr>
          <a:xfrm flipV="1">
            <a:off x="885193" y="3948193"/>
            <a:ext cx="1697367" cy="3047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40" name="アーチ 4"/>
          <p:cNvSpPr/>
          <p:nvPr/>
        </p:nvSpPr>
        <p:spPr>
          <a:xfrm rot="16982831" flipV="1">
            <a:off x="2558134" y="3597475"/>
            <a:ext cx="707119" cy="719757"/>
          </a:xfrm>
          <a:custGeom>
            <a:avLst/>
            <a:gdLst/>
            <a:ahLst/>
            <a:cxnLst/>
            <a:rect l="l" t="t" r="r" b="b"/>
            <a:pathLst>
              <a:path w="1060678" h="1079542">
                <a:moveTo>
                  <a:pt x="0" y="403821"/>
                </a:moveTo>
                <a:cubicBezTo>
                  <a:pt x="49928" y="204954"/>
                  <a:pt x="212205" y="48210"/>
                  <a:pt x="421631" y="9189"/>
                </a:cubicBezTo>
                <a:cubicBezTo>
                  <a:pt x="677346" y="-38457"/>
                  <a:pt x="930695" y="102950"/>
                  <a:pt x="1024375" y="345611"/>
                </a:cubicBezTo>
                <a:cubicBezTo>
                  <a:pt x="1118055" y="588272"/>
                  <a:pt x="1025447" y="863236"/>
                  <a:pt x="804051" y="999780"/>
                </a:cubicBezTo>
                <a:cubicBezTo>
                  <a:pt x="679200" y="1076781"/>
                  <a:pt x="533398" y="1097424"/>
                  <a:pt x="399074" y="1064336"/>
                </a:cubicBezTo>
                <a:lnTo>
                  <a:pt x="409963" y="1017346"/>
                </a:lnTo>
                <a:cubicBezTo>
                  <a:pt x="532246" y="1047467"/>
                  <a:pt x="664978" y="1028674"/>
                  <a:pt x="778638" y="958576"/>
                </a:cubicBezTo>
                <a:cubicBezTo>
                  <a:pt x="980188" y="834272"/>
                  <a:pt x="1064494" y="583956"/>
                  <a:pt x="979212" y="363047"/>
                </a:cubicBezTo>
                <a:cubicBezTo>
                  <a:pt x="893930" y="142138"/>
                  <a:pt x="663291" y="13407"/>
                  <a:pt x="430498" y="56782"/>
                </a:cubicBezTo>
                <a:cubicBezTo>
                  <a:pt x="240313" y="92218"/>
                  <a:pt x="92840" y="234299"/>
                  <a:pt x="47020" y="414718"/>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black"/>
              </a:solidFill>
            </a:endParaRPr>
          </a:p>
        </p:txBody>
      </p:sp>
      <p:sp>
        <p:nvSpPr>
          <p:cNvPr id="41" name="正方形/長方形 40"/>
          <p:cNvSpPr/>
          <p:nvPr/>
        </p:nvSpPr>
        <p:spPr>
          <a:xfrm rot="16200000" flipV="1">
            <a:off x="2291286" y="4910236"/>
            <a:ext cx="1271293" cy="3048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42" name="円/楕円 41"/>
          <p:cNvSpPr/>
          <p:nvPr/>
        </p:nvSpPr>
        <p:spPr>
          <a:xfrm flipV="1">
            <a:off x="2842257" y="5476456"/>
            <a:ext cx="169348" cy="16933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48" name="円/楕円 47"/>
          <p:cNvSpPr/>
          <p:nvPr/>
        </p:nvSpPr>
        <p:spPr>
          <a:xfrm>
            <a:off x="2774519" y="3823072"/>
            <a:ext cx="279423" cy="27939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49" name="正方形/長方形 48"/>
          <p:cNvSpPr/>
          <p:nvPr/>
        </p:nvSpPr>
        <p:spPr>
          <a:xfrm>
            <a:off x="3053942" y="3947534"/>
            <a:ext cx="1697367" cy="304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50" name="アーチ 4"/>
          <p:cNvSpPr/>
          <p:nvPr/>
        </p:nvSpPr>
        <p:spPr>
          <a:xfrm rot="4617169">
            <a:off x="4726882" y="3608972"/>
            <a:ext cx="707119" cy="719757"/>
          </a:xfrm>
          <a:custGeom>
            <a:avLst/>
            <a:gdLst/>
            <a:ahLst/>
            <a:cxnLst/>
            <a:rect l="l" t="t" r="r" b="b"/>
            <a:pathLst>
              <a:path w="1060678" h="1079542">
                <a:moveTo>
                  <a:pt x="0" y="403821"/>
                </a:moveTo>
                <a:cubicBezTo>
                  <a:pt x="49928" y="204954"/>
                  <a:pt x="212205" y="48210"/>
                  <a:pt x="421631" y="9189"/>
                </a:cubicBezTo>
                <a:cubicBezTo>
                  <a:pt x="677346" y="-38457"/>
                  <a:pt x="930695" y="102950"/>
                  <a:pt x="1024375" y="345611"/>
                </a:cubicBezTo>
                <a:cubicBezTo>
                  <a:pt x="1118055" y="588272"/>
                  <a:pt x="1025447" y="863236"/>
                  <a:pt x="804051" y="999780"/>
                </a:cubicBezTo>
                <a:cubicBezTo>
                  <a:pt x="679200" y="1076781"/>
                  <a:pt x="533398" y="1097424"/>
                  <a:pt x="399074" y="1064336"/>
                </a:cubicBezTo>
                <a:lnTo>
                  <a:pt x="409963" y="1017346"/>
                </a:lnTo>
                <a:cubicBezTo>
                  <a:pt x="532246" y="1047467"/>
                  <a:pt x="664978" y="1028674"/>
                  <a:pt x="778638" y="958576"/>
                </a:cubicBezTo>
                <a:cubicBezTo>
                  <a:pt x="980188" y="834272"/>
                  <a:pt x="1064494" y="583956"/>
                  <a:pt x="979212" y="363047"/>
                </a:cubicBezTo>
                <a:cubicBezTo>
                  <a:pt x="893930" y="142138"/>
                  <a:pt x="663291" y="13407"/>
                  <a:pt x="430498" y="56782"/>
                </a:cubicBezTo>
                <a:cubicBezTo>
                  <a:pt x="240313" y="92218"/>
                  <a:pt x="92840" y="234299"/>
                  <a:pt x="47020" y="41471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black"/>
              </a:solidFill>
            </a:endParaRPr>
          </a:p>
        </p:txBody>
      </p:sp>
      <p:sp>
        <p:nvSpPr>
          <p:cNvPr id="51" name="正方形/長方形 50"/>
          <p:cNvSpPr/>
          <p:nvPr/>
        </p:nvSpPr>
        <p:spPr>
          <a:xfrm rot="5400000">
            <a:off x="4460036" y="2985492"/>
            <a:ext cx="1271293" cy="304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52" name="円/楕円 51"/>
          <p:cNvSpPr/>
          <p:nvPr/>
        </p:nvSpPr>
        <p:spPr>
          <a:xfrm>
            <a:off x="5011007" y="2280419"/>
            <a:ext cx="169348" cy="16933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54" name="円/楕円 53"/>
          <p:cNvSpPr/>
          <p:nvPr/>
        </p:nvSpPr>
        <p:spPr>
          <a:xfrm flipV="1">
            <a:off x="4947486" y="3823734"/>
            <a:ext cx="279423" cy="27939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55" name="正方形/長方形 54"/>
          <p:cNvSpPr/>
          <p:nvPr/>
        </p:nvSpPr>
        <p:spPr>
          <a:xfrm flipV="1">
            <a:off x="5226907" y="3948193"/>
            <a:ext cx="1697367" cy="3047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56" name="アーチ 4"/>
          <p:cNvSpPr/>
          <p:nvPr/>
        </p:nvSpPr>
        <p:spPr>
          <a:xfrm rot="16982831" flipV="1">
            <a:off x="6899849" y="3597475"/>
            <a:ext cx="707119" cy="719757"/>
          </a:xfrm>
          <a:custGeom>
            <a:avLst/>
            <a:gdLst/>
            <a:ahLst/>
            <a:cxnLst/>
            <a:rect l="l" t="t" r="r" b="b"/>
            <a:pathLst>
              <a:path w="1060678" h="1079542">
                <a:moveTo>
                  <a:pt x="0" y="403821"/>
                </a:moveTo>
                <a:cubicBezTo>
                  <a:pt x="49928" y="204954"/>
                  <a:pt x="212205" y="48210"/>
                  <a:pt x="421631" y="9189"/>
                </a:cubicBezTo>
                <a:cubicBezTo>
                  <a:pt x="677346" y="-38457"/>
                  <a:pt x="930695" y="102950"/>
                  <a:pt x="1024375" y="345611"/>
                </a:cubicBezTo>
                <a:cubicBezTo>
                  <a:pt x="1118055" y="588272"/>
                  <a:pt x="1025447" y="863236"/>
                  <a:pt x="804051" y="999780"/>
                </a:cubicBezTo>
                <a:cubicBezTo>
                  <a:pt x="679200" y="1076781"/>
                  <a:pt x="533398" y="1097424"/>
                  <a:pt x="399074" y="1064336"/>
                </a:cubicBezTo>
                <a:lnTo>
                  <a:pt x="409963" y="1017346"/>
                </a:lnTo>
                <a:cubicBezTo>
                  <a:pt x="532246" y="1047467"/>
                  <a:pt x="664978" y="1028674"/>
                  <a:pt x="778638" y="958576"/>
                </a:cubicBezTo>
                <a:cubicBezTo>
                  <a:pt x="980188" y="834272"/>
                  <a:pt x="1064494" y="583956"/>
                  <a:pt x="979212" y="363047"/>
                </a:cubicBezTo>
                <a:cubicBezTo>
                  <a:pt x="893930" y="142138"/>
                  <a:pt x="663291" y="13407"/>
                  <a:pt x="430498" y="56782"/>
                </a:cubicBezTo>
                <a:cubicBezTo>
                  <a:pt x="240313" y="92218"/>
                  <a:pt x="92840" y="234299"/>
                  <a:pt x="47020" y="414718"/>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black"/>
              </a:solidFill>
            </a:endParaRPr>
          </a:p>
        </p:txBody>
      </p:sp>
      <p:sp>
        <p:nvSpPr>
          <p:cNvPr id="57" name="正方形/長方形 56"/>
          <p:cNvSpPr/>
          <p:nvPr/>
        </p:nvSpPr>
        <p:spPr>
          <a:xfrm rot="16200000" flipV="1">
            <a:off x="6633002" y="4910236"/>
            <a:ext cx="1271293" cy="3048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58" name="円/楕円 57"/>
          <p:cNvSpPr/>
          <p:nvPr/>
        </p:nvSpPr>
        <p:spPr>
          <a:xfrm flipV="1">
            <a:off x="7183974" y="5476456"/>
            <a:ext cx="169348" cy="16933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60" name="円/楕円 59"/>
          <p:cNvSpPr/>
          <p:nvPr/>
        </p:nvSpPr>
        <p:spPr>
          <a:xfrm>
            <a:off x="7116234" y="3823072"/>
            <a:ext cx="279423" cy="2793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61" name="正方形/長方形 60"/>
          <p:cNvSpPr/>
          <p:nvPr/>
        </p:nvSpPr>
        <p:spPr>
          <a:xfrm>
            <a:off x="7395657" y="3947534"/>
            <a:ext cx="1697367" cy="3047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62" name="アーチ 4"/>
          <p:cNvSpPr/>
          <p:nvPr/>
        </p:nvSpPr>
        <p:spPr>
          <a:xfrm rot="4617169">
            <a:off x="9068597" y="3608972"/>
            <a:ext cx="707119" cy="719757"/>
          </a:xfrm>
          <a:custGeom>
            <a:avLst/>
            <a:gdLst/>
            <a:ahLst/>
            <a:cxnLst/>
            <a:rect l="l" t="t" r="r" b="b"/>
            <a:pathLst>
              <a:path w="1060678" h="1079542">
                <a:moveTo>
                  <a:pt x="0" y="403821"/>
                </a:moveTo>
                <a:cubicBezTo>
                  <a:pt x="49928" y="204954"/>
                  <a:pt x="212205" y="48210"/>
                  <a:pt x="421631" y="9189"/>
                </a:cubicBezTo>
                <a:cubicBezTo>
                  <a:pt x="677346" y="-38457"/>
                  <a:pt x="930695" y="102950"/>
                  <a:pt x="1024375" y="345611"/>
                </a:cubicBezTo>
                <a:cubicBezTo>
                  <a:pt x="1118055" y="588272"/>
                  <a:pt x="1025447" y="863236"/>
                  <a:pt x="804051" y="999780"/>
                </a:cubicBezTo>
                <a:cubicBezTo>
                  <a:pt x="679200" y="1076781"/>
                  <a:pt x="533398" y="1097424"/>
                  <a:pt x="399074" y="1064336"/>
                </a:cubicBezTo>
                <a:lnTo>
                  <a:pt x="409963" y="1017346"/>
                </a:lnTo>
                <a:cubicBezTo>
                  <a:pt x="532246" y="1047467"/>
                  <a:pt x="664978" y="1028674"/>
                  <a:pt x="778638" y="958576"/>
                </a:cubicBezTo>
                <a:cubicBezTo>
                  <a:pt x="980188" y="834272"/>
                  <a:pt x="1064494" y="583956"/>
                  <a:pt x="979212" y="363047"/>
                </a:cubicBezTo>
                <a:cubicBezTo>
                  <a:pt x="893930" y="142138"/>
                  <a:pt x="663291" y="13407"/>
                  <a:pt x="430498" y="56782"/>
                </a:cubicBezTo>
                <a:cubicBezTo>
                  <a:pt x="240313" y="92218"/>
                  <a:pt x="92840" y="234299"/>
                  <a:pt x="47020" y="41471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black"/>
              </a:solidFill>
            </a:endParaRPr>
          </a:p>
        </p:txBody>
      </p:sp>
      <p:sp>
        <p:nvSpPr>
          <p:cNvPr id="63" name="正方形/長方形 62"/>
          <p:cNvSpPr/>
          <p:nvPr/>
        </p:nvSpPr>
        <p:spPr>
          <a:xfrm rot="5400000">
            <a:off x="8801751" y="2985492"/>
            <a:ext cx="1271293" cy="3048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64" name="円/楕円 63"/>
          <p:cNvSpPr/>
          <p:nvPr/>
        </p:nvSpPr>
        <p:spPr>
          <a:xfrm>
            <a:off x="9352722" y="2280419"/>
            <a:ext cx="169348" cy="16933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66" name="円/楕円 65"/>
          <p:cNvSpPr/>
          <p:nvPr/>
        </p:nvSpPr>
        <p:spPr>
          <a:xfrm flipV="1">
            <a:off x="9286174" y="3823734"/>
            <a:ext cx="279423" cy="27939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srgbClr val="758085"/>
              </a:solidFill>
            </a:endParaRPr>
          </a:p>
        </p:txBody>
      </p:sp>
      <p:sp>
        <p:nvSpPr>
          <p:cNvPr id="71" name="テキスト プレースホルダー 6"/>
          <p:cNvSpPr>
            <a:spLocks noGrp="1"/>
          </p:cNvSpPr>
          <p:nvPr>
            <p:ph type="body" sz="quarter" idx="21" hasCustomPrompt="1"/>
          </p:nvPr>
        </p:nvSpPr>
        <p:spPr>
          <a:xfrm>
            <a:off x="885193" y="2180234"/>
            <a:ext cx="2452425" cy="480053"/>
          </a:xfrm>
        </p:spPr>
        <p:txBody>
          <a:bodyPr anchor="b">
            <a:noAutofit/>
          </a:bodyPr>
          <a:lstStyle>
            <a:lvl1pPr algn="l">
              <a:defRPr sz="1600" i="0" baseline="0">
                <a:solidFill>
                  <a:schemeClr val="accent1"/>
                </a:solidFill>
                <a:latin typeface="Route 159 SemiBold" pitchFamily="50" charset="0"/>
              </a:defRPr>
            </a:lvl1pPr>
          </a:lstStyle>
          <a:p>
            <a:pPr lvl="0"/>
            <a:r>
              <a:rPr kumimoji="1" lang="en-US" altLang="ja-JP" dirty="0"/>
              <a:t>Text goes here</a:t>
            </a:r>
            <a:endParaRPr kumimoji="1" lang="ja-JP" altLang="en-US" dirty="0"/>
          </a:p>
        </p:txBody>
      </p:sp>
      <p:sp>
        <p:nvSpPr>
          <p:cNvPr id="72" name="テキスト プレースホルダー 6"/>
          <p:cNvSpPr>
            <a:spLocks noGrp="1"/>
          </p:cNvSpPr>
          <p:nvPr>
            <p:ph type="body" sz="quarter" idx="24" hasCustomPrompt="1"/>
          </p:nvPr>
        </p:nvSpPr>
        <p:spPr>
          <a:xfrm>
            <a:off x="889681" y="2683996"/>
            <a:ext cx="2452425" cy="823041"/>
          </a:xfrm>
        </p:spPr>
        <p:txBody>
          <a:bodyPr anchor="t">
            <a:noAutofit/>
          </a:bodyPr>
          <a:lstStyle>
            <a:lvl1pPr algn="l">
              <a:defRPr sz="1000" i="0" baseline="0">
                <a:solidFill>
                  <a:schemeClr val="tx2"/>
                </a:solidFill>
                <a:latin typeface="+mn-lt"/>
              </a:defRPr>
            </a:lvl1pPr>
          </a:lstStyle>
          <a:p>
            <a:pPr lvl="0"/>
            <a:r>
              <a:rPr kumimoji="1" lang="en-US" altLang="ja-JP" dirty="0"/>
              <a:t>Text goes here</a:t>
            </a:r>
            <a:endParaRPr kumimoji="1" lang="ja-JP" altLang="en-US" dirty="0"/>
          </a:p>
        </p:txBody>
      </p:sp>
      <p:sp>
        <p:nvSpPr>
          <p:cNvPr id="73" name="正方形/長方形 72"/>
          <p:cNvSpPr/>
          <p:nvPr/>
        </p:nvSpPr>
        <p:spPr>
          <a:xfrm>
            <a:off x="985157" y="2619058"/>
            <a:ext cx="2160428" cy="480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74" name="テキスト プレースホルダー 6"/>
          <p:cNvSpPr>
            <a:spLocks noGrp="1"/>
          </p:cNvSpPr>
          <p:nvPr>
            <p:ph type="body" sz="quarter" idx="20" hasCustomPrompt="1"/>
          </p:nvPr>
        </p:nvSpPr>
        <p:spPr>
          <a:xfrm>
            <a:off x="194448" y="1792547"/>
            <a:ext cx="1164373" cy="480053"/>
          </a:xfrm>
        </p:spPr>
        <p:txBody>
          <a:bodyPr anchor="t">
            <a:noAutofit/>
          </a:bodyPr>
          <a:lstStyle>
            <a:lvl1pPr algn="ctr">
              <a:defRPr sz="1800" i="1" baseline="0">
                <a:solidFill>
                  <a:schemeClr val="accent1">
                    <a:lumMod val="50000"/>
                  </a:schemeClr>
                </a:solidFill>
                <a:latin typeface="Open Sans Semibold" panose="020B0706030804020204" pitchFamily="34" charset="0"/>
                <a:cs typeface="Open Sans Semibold" panose="020B0706030804020204" pitchFamily="34" charset="0"/>
              </a:defRPr>
            </a:lvl1pPr>
          </a:lstStyle>
          <a:p>
            <a:pPr lvl="0"/>
            <a:r>
              <a:rPr kumimoji="1" lang="en-US" altLang="ja-JP" dirty="0"/>
              <a:t>9999</a:t>
            </a:r>
            <a:endParaRPr kumimoji="1" lang="ja-JP" altLang="en-US" dirty="0"/>
          </a:p>
        </p:txBody>
      </p:sp>
      <p:sp>
        <p:nvSpPr>
          <p:cNvPr id="75" name="テキスト プレースホルダー 6"/>
          <p:cNvSpPr>
            <a:spLocks noGrp="1"/>
          </p:cNvSpPr>
          <p:nvPr>
            <p:ph type="body" sz="quarter" idx="25" hasCustomPrompt="1"/>
          </p:nvPr>
        </p:nvSpPr>
        <p:spPr>
          <a:xfrm>
            <a:off x="5209973" y="2180234"/>
            <a:ext cx="2452425" cy="480053"/>
          </a:xfrm>
        </p:spPr>
        <p:txBody>
          <a:bodyPr anchor="b">
            <a:noAutofit/>
          </a:bodyPr>
          <a:lstStyle>
            <a:lvl1pPr algn="l">
              <a:defRPr sz="1600" i="0" baseline="0">
                <a:solidFill>
                  <a:schemeClr val="accent2"/>
                </a:solidFill>
                <a:latin typeface="Route 159 SemiBold" pitchFamily="50" charset="0"/>
              </a:defRPr>
            </a:lvl1pPr>
          </a:lstStyle>
          <a:p>
            <a:pPr lvl="0"/>
            <a:r>
              <a:rPr kumimoji="1" lang="en-US" altLang="ja-JP" dirty="0"/>
              <a:t>Text goes here</a:t>
            </a:r>
            <a:endParaRPr kumimoji="1" lang="ja-JP" altLang="en-US" dirty="0"/>
          </a:p>
        </p:txBody>
      </p:sp>
      <p:sp>
        <p:nvSpPr>
          <p:cNvPr id="76" name="テキスト プレースホルダー 6"/>
          <p:cNvSpPr>
            <a:spLocks noGrp="1"/>
          </p:cNvSpPr>
          <p:nvPr>
            <p:ph type="body" sz="quarter" idx="26" hasCustomPrompt="1"/>
          </p:nvPr>
        </p:nvSpPr>
        <p:spPr>
          <a:xfrm>
            <a:off x="5214461" y="2683996"/>
            <a:ext cx="2452425" cy="823041"/>
          </a:xfrm>
        </p:spPr>
        <p:txBody>
          <a:bodyPr anchor="t">
            <a:noAutofit/>
          </a:bodyPr>
          <a:lstStyle>
            <a:lvl1pPr algn="l">
              <a:defRPr sz="1000" i="0" baseline="0">
                <a:solidFill>
                  <a:schemeClr val="tx2"/>
                </a:solidFill>
                <a:latin typeface="+mn-lt"/>
              </a:defRPr>
            </a:lvl1pPr>
          </a:lstStyle>
          <a:p>
            <a:pPr lvl="0"/>
            <a:r>
              <a:rPr kumimoji="1" lang="en-US" altLang="ja-JP" dirty="0"/>
              <a:t>Text goes here</a:t>
            </a:r>
            <a:endParaRPr kumimoji="1" lang="ja-JP" altLang="en-US" dirty="0"/>
          </a:p>
        </p:txBody>
      </p:sp>
      <p:sp>
        <p:nvSpPr>
          <p:cNvPr id="77" name="正方形/長方形 76"/>
          <p:cNvSpPr/>
          <p:nvPr/>
        </p:nvSpPr>
        <p:spPr>
          <a:xfrm>
            <a:off x="5309937" y="2619058"/>
            <a:ext cx="2160428" cy="480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78" name="テキスト プレースホルダー 6"/>
          <p:cNvSpPr>
            <a:spLocks noGrp="1"/>
          </p:cNvSpPr>
          <p:nvPr>
            <p:ph type="body" sz="quarter" idx="27" hasCustomPrompt="1"/>
          </p:nvPr>
        </p:nvSpPr>
        <p:spPr>
          <a:xfrm>
            <a:off x="4519228" y="1792547"/>
            <a:ext cx="1164373" cy="480053"/>
          </a:xfrm>
        </p:spPr>
        <p:txBody>
          <a:bodyPr anchor="t">
            <a:noAutofit/>
          </a:bodyPr>
          <a:lstStyle>
            <a:lvl1pPr algn="ctr">
              <a:defRPr sz="1800" i="1" baseline="0">
                <a:solidFill>
                  <a:schemeClr val="accent2">
                    <a:lumMod val="50000"/>
                  </a:schemeClr>
                </a:solidFill>
                <a:latin typeface="Open Sans Semibold" panose="020B0706030804020204" pitchFamily="34" charset="0"/>
                <a:cs typeface="Open Sans Semibold" panose="020B0706030804020204" pitchFamily="34" charset="0"/>
              </a:defRPr>
            </a:lvl1pPr>
          </a:lstStyle>
          <a:p>
            <a:pPr lvl="0"/>
            <a:r>
              <a:rPr kumimoji="1" lang="en-US" altLang="ja-JP" dirty="0"/>
              <a:t>9999</a:t>
            </a:r>
            <a:endParaRPr kumimoji="1" lang="ja-JP" altLang="en-US" dirty="0"/>
          </a:p>
        </p:txBody>
      </p:sp>
      <p:sp>
        <p:nvSpPr>
          <p:cNvPr id="79" name="テキスト プレースホルダー 6"/>
          <p:cNvSpPr>
            <a:spLocks noGrp="1"/>
          </p:cNvSpPr>
          <p:nvPr>
            <p:ph type="body" sz="quarter" idx="28" hasCustomPrompt="1"/>
          </p:nvPr>
        </p:nvSpPr>
        <p:spPr>
          <a:xfrm>
            <a:off x="9550724" y="2180234"/>
            <a:ext cx="2452425" cy="480053"/>
          </a:xfrm>
        </p:spPr>
        <p:txBody>
          <a:bodyPr anchor="b">
            <a:noAutofit/>
          </a:bodyPr>
          <a:lstStyle>
            <a:lvl1pPr algn="l">
              <a:defRPr sz="1600" i="0" baseline="0">
                <a:solidFill>
                  <a:schemeClr val="accent5"/>
                </a:solidFill>
                <a:latin typeface="Route 159 SemiBold" pitchFamily="50" charset="0"/>
              </a:defRPr>
            </a:lvl1pPr>
          </a:lstStyle>
          <a:p>
            <a:pPr lvl="0"/>
            <a:r>
              <a:rPr kumimoji="1" lang="en-US" altLang="ja-JP" dirty="0"/>
              <a:t>Text goes here</a:t>
            </a:r>
            <a:endParaRPr kumimoji="1" lang="ja-JP" altLang="en-US" dirty="0"/>
          </a:p>
        </p:txBody>
      </p:sp>
      <p:sp>
        <p:nvSpPr>
          <p:cNvPr id="80" name="テキスト プレースホルダー 6"/>
          <p:cNvSpPr>
            <a:spLocks noGrp="1"/>
          </p:cNvSpPr>
          <p:nvPr>
            <p:ph type="body" sz="quarter" idx="29" hasCustomPrompt="1"/>
          </p:nvPr>
        </p:nvSpPr>
        <p:spPr>
          <a:xfrm>
            <a:off x="9555212" y="2683996"/>
            <a:ext cx="2452425" cy="823041"/>
          </a:xfrm>
        </p:spPr>
        <p:txBody>
          <a:bodyPr anchor="t">
            <a:noAutofit/>
          </a:bodyPr>
          <a:lstStyle>
            <a:lvl1pPr algn="l">
              <a:defRPr sz="1000" i="0" baseline="0">
                <a:solidFill>
                  <a:schemeClr val="tx2"/>
                </a:solidFill>
                <a:latin typeface="+mn-lt"/>
              </a:defRPr>
            </a:lvl1pPr>
          </a:lstStyle>
          <a:p>
            <a:pPr lvl="0"/>
            <a:r>
              <a:rPr kumimoji="1" lang="en-US" altLang="ja-JP" dirty="0"/>
              <a:t>Text goes here</a:t>
            </a:r>
            <a:endParaRPr kumimoji="1" lang="ja-JP" altLang="en-US" dirty="0"/>
          </a:p>
        </p:txBody>
      </p:sp>
      <p:sp>
        <p:nvSpPr>
          <p:cNvPr id="81" name="正方形/長方形 80"/>
          <p:cNvSpPr/>
          <p:nvPr/>
        </p:nvSpPr>
        <p:spPr>
          <a:xfrm>
            <a:off x="9650687" y="2619058"/>
            <a:ext cx="2160428" cy="4800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82" name="テキスト プレースホルダー 6"/>
          <p:cNvSpPr>
            <a:spLocks noGrp="1"/>
          </p:cNvSpPr>
          <p:nvPr>
            <p:ph type="body" sz="quarter" idx="30" hasCustomPrompt="1"/>
          </p:nvPr>
        </p:nvSpPr>
        <p:spPr>
          <a:xfrm>
            <a:off x="8859979" y="1792547"/>
            <a:ext cx="1164373" cy="480053"/>
          </a:xfrm>
        </p:spPr>
        <p:txBody>
          <a:bodyPr anchor="t">
            <a:noAutofit/>
          </a:bodyPr>
          <a:lstStyle>
            <a:lvl1pPr algn="ctr">
              <a:defRPr sz="1800" i="1" baseline="0">
                <a:solidFill>
                  <a:schemeClr val="accent5">
                    <a:lumMod val="50000"/>
                  </a:schemeClr>
                </a:solidFill>
                <a:latin typeface="Open Sans Semibold" panose="020B0706030804020204" pitchFamily="34" charset="0"/>
                <a:cs typeface="Open Sans Semibold" panose="020B0706030804020204" pitchFamily="34" charset="0"/>
              </a:defRPr>
            </a:lvl1pPr>
          </a:lstStyle>
          <a:p>
            <a:pPr lvl="0"/>
            <a:r>
              <a:rPr kumimoji="1" lang="en-US" altLang="ja-JP" dirty="0"/>
              <a:t>9999</a:t>
            </a:r>
            <a:endParaRPr kumimoji="1" lang="ja-JP" altLang="en-US" dirty="0"/>
          </a:p>
        </p:txBody>
      </p:sp>
      <p:sp>
        <p:nvSpPr>
          <p:cNvPr id="83" name="テキスト プレースホルダー 6"/>
          <p:cNvSpPr>
            <a:spLocks noGrp="1"/>
          </p:cNvSpPr>
          <p:nvPr>
            <p:ph type="body" sz="quarter" idx="31" hasCustomPrompt="1"/>
          </p:nvPr>
        </p:nvSpPr>
        <p:spPr>
          <a:xfrm>
            <a:off x="3053942" y="4421713"/>
            <a:ext cx="2452425" cy="480053"/>
          </a:xfrm>
        </p:spPr>
        <p:txBody>
          <a:bodyPr anchor="b">
            <a:noAutofit/>
          </a:bodyPr>
          <a:lstStyle>
            <a:lvl1pPr algn="l">
              <a:defRPr sz="1600" i="0" baseline="0">
                <a:solidFill>
                  <a:schemeClr val="accent3"/>
                </a:solidFill>
                <a:latin typeface="Route 159 SemiBold" pitchFamily="50" charset="0"/>
              </a:defRPr>
            </a:lvl1pPr>
          </a:lstStyle>
          <a:p>
            <a:pPr lvl="0"/>
            <a:r>
              <a:rPr kumimoji="1" lang="en-US" altLang="ja-JP" dirty="0"/>
              <a:t>Text goes here</a:t>
            </a:r>
            <a:endParaRPr kumimoji="1" lang="ja-JP" altLang="en-US" dirty="0"/>
          </a:p>
        </p:txBody>
      </p:sp>
      <p:sp>
        <p:nvSpPr>
          <p:cNvPr id="84" name="テキスト プレースホルダー 6"/>
          <p:cNvSpPr>
            <a:spLocks noGrp="1"/>
          </p:cNvSpPr>
          <p:nvPr>
            <p:ph type="body" sz="quarter" idx="32" hasCustomPrompt="1"/>
          </p:nvPr>
        </p:nvSpPr>
        <p:spPr>
          <a:xfrm>
            <a:off x="3058429" y="4925476"/>
            <a:ext cx="2452425" cy="823041"/>
          </a:xfrm>
        </p:spPr>
        <p:txBody>
          <a:bodyPr anchor="t">
            <a:noAutofit/>
          </a:bodyPr>
          <a:lstStyle>
            <a:lvl1pPr algn="l">
              <a:defRPr sz="1000" i="0" baseline="0">
                <a:solidFill>
                  <a:schemeClr val="tx2"/>
                </a:solidFill>
                <a:latin typeface="+mn-lt"/>
              </a:defRPr>
            </a:lvl1pPr>
          </a:lstStyle>
          <a:p>
            <a:pPr lvl="0"/>
            <a:r>
              <a:rPr kumimoji="1" lang="en-US" altLang="ja-JP" dirty="0"/>
              <a:t>Text goes here</a:t>
            </a:r>
            <a:endParaRPr kumimoji="1" lang="ja-JP" altLang="en-US" dirty="0"/>
          </a:p>
        </p:txBody>
      </p:sp>
      <p:sp>
        <p:nvSpPr>
          <p:cNvPr id="85" name="正方形/長方形 84"/>
          <p:cNvSpPr/>
          <p:nvPr/>
        </p:nvSpPr>
        <p:spPr>
          <a:xfrm>
            <a:off x="3153906" y="4860537"/>
            <a:ext cx="2160428" cy="4800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86" name="テキスト プレースホルダー 6"/>
          <p:cNvSpPr>
            <a:spLocks noGrp="1"/>
          </p:cNvSpPr>
          <p:nvPr>
            <p:ph type="body" sz="quarter" idx="33" hasCustomPrompt="1"/>
          </p:nvPr>
        </p:nvSpPr>
        <p:spPr>
          <a:xfrm>
            <a:off x="2346263" y="5641926"/>
            <a:ext cx="1164373" cy="480053"/>
          </a:xfrm>
        </p:spPr>
        <p:txBody>
          <a:bodyPr anchor="t">
            <a:noAutofit/>
          </a:bodyPr>
          <a:lstStyle>
            <a:lvl1pPr algn="ctr">
              <a:defRPr sz="1800" i="1" baseline="0">
                <a:solidFill>
                  <a:schemeClr val="accent3">
                    <a:lumMod val="50000"/>
                  </a:schemeClr>
                </a:solidFill>
                <a:latin typeface="Open Sans Semibold" panose="020B0706030804020204" pitchFamily="34" charset="0"/>
                <a:cs typeface="Open Sans Semibold" panose="020B0706030804020204" pitchFamily="34" charset="0"/>
              </a:defRPr>
            </a:lvl1pPr>
          </a:lstStyle>
          <a:p>
            <a:pPr lvl="0"/>
            <a:r>
              <a:rPr kumimoji="1" lang="en-US" altLang="ja-JP" dirty="0"/>
              <a:t>9999</a:t>
            </a:r>
            <a:endParaRPr kumimoji="1" lang="ja-JP" altLang="en-US" dirty="0"/>
          </a:p>
        </p:txBody>
      </p:sp>
      <p:sp>
        <p:nvSpPr>
          <p:cNvPr id="87" name="テキスト プレースホルダー 6"/>
          <p:cNvSpPr>
            <a:spLocks noGrp="1"/>
          </p:cNvSpPr>
          <p:nvPr>
            <p:ph type="body" sz="quarter" idx="34" hasCustomPrompt="1"/>
          </p:nvPr>
        </p:nvSpPr>
        <p:spPr>
          <a:xfrm>
            <a:off x="7398138" y="4421713"/>
            <a:ext cx="2452425" cy="480053"/>
          </a:xfrm>
        </p:spPr>
        <p:txBody>
          <a:bodyPr anchor="b">
            <a:noAutofit/>
          </a:bodyPr>
          <a:lstStyle>
            <a:lvl1pPr algn="l">
              <a:defRPr sz="1600" i="0" baseline="0">
                <a:solidFill>
                  <a:schemeClr val="accent4"/>
                </a:solidFill>
                <a:latin typeface="Route 159 SemiBold" pitchFamily="50" charset="0"/>
              </a:defRPr>
            </a:lvl1pPr>
          </a:lstStyle>
          <a:p>
            <a:pPr lvl="0"/>
            <a:r>
              <a:rPr kumimoji="1" lang="en-US" altLang="ja-JP" dirty="0"/>
              <a:t>Text goes here</a:t>
            </a:r>
            <a:endParaRPr kumimoji="1" lang="ja-JP" altLang="en-US" dirty="0"/>
          </a:p>
        </p:txBody>
      </p:sp>
      <p:sp>
        <p:nvSpPr>
          <p:cNvPr id="88" name="テキスト プレースホルダー 6"/>
          <p:cNvSpPr>
            <a:spLocks noGrp="1"/>
          </p:cNvSpPr>
          <p:nvPr>
            <p:ph type="body" sz="quarter" idx="35" hasCustomPrompt="1"/>
          </p:nvPr>
        </p:nvSpPr>
        <p:spPr>
          <a:xfrm>
            <a:off x="7402626" y="4925476"/>
            <a:ext cx="2452425" cy="823041"/>
          </a:xfrm>
        </p:spPr>
        <p:txBody>
          <a:bodyPr anchor="t">
            <a:noAutofit/>
          </a:bodyPr>
          <a:lstStyle>
            <a:lvl1pPr algn="l">
              <a:defRPr sz="1000" i="0" baseline="0">
                <a:solidFill>
                  <a:schemeClr val="tx2"/>
                </a:solidFill>
                <a:latin typeface="+mn-lt"/>
              </a:defRPr>
            </a:lvl1pPr>
          </a:lstStyle>
          <a:p>
            <a:pPr lvl="0"/>
            <a:r>
              <a:rPr kumimoji="1" lang="en-US" altLang="ja-JP" dirty="0"/>
              <a:t>Text goes here</a:t>
            </a:r>
            <a:endParaRPr kumimoji="1" lang="ja-JP" altLang="en-US" dirty="0"/>
          </a:p>
        </p:txBody>
      </p:sp>
      <p:sp>
        <p:nvSpPr>
          <p:cNvPr id="89" name="正方形/長方形 88"/>
          <p:cNvSpPr/>
          <p:nvPr/>
        </p:nvSpPr>
        <p:spPr>
          <a:xfrm>
            <a:off x="7498102" y="4860537"/>
            <a:ext cx="2160428" cy="4800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90" name="テキスト プレースホルダー 6"/>
          <p:cNvSpPr>
            <a:spLocks noGrp="1"/>
          </p:cNvSpPr>
          <p:nvPr>
            <p:ph type="body" sz="quarter" idx="36" hasCustomPrompt="1"/>
          </p:nvPr>
        </p:nvSpPr>
        <p:spPr>
          <a:xfrm>
            <a:off x="6690459" y="5641926"/>
            <a:ext cx="1164373" cy="480053"/>
          </a:xfrm>
        </p:spPr>
        <p:txBody>
          <a:bodyPr anchor="t">
            <a:noAutofit/>
          </a:bodyPr>
          <a:lstStyle>
            <a:lvl1pPr algn="ctr">
              <a:defRPr sz="1800" i="1" baseline="0">
                <a:solidFill>
                  <a:schemeClr val="accent4">
                    <a:lumMod val="50000"/>
                  </a:schemeClr>
                </a:solidFill>
                <a:latin typeface="Open Sans Semibold" panose="020B0706030804020204" pitchFamily="34" charset="0"/>
                <a:cs typeface="Open Sans Semibold" panose="020B0706030804020204" pitchFamily="34" charset="0"/>
              </a:defRPr>
            </a:lvl1pPr>
          </a:lstStyle>
          <a:p>
            <a:pPr lvl="0"/>
            <a:r>
              <a:rPr kumimoji="1" lang="en-US" altLang="ja-JP" dirty="0"/>
              <a:t>9999</a:t>
            </a:r>
            <a:endParaRPr kumimoji="1" lang="ja-JP" altLang="en-US" dirty="0"/>
          </a:p>
        </p:txBody>
      </p:sp>
      <p:sp>
        <p:nvSpPr>
          <p:cNvPr id="67" name="正方形/長方形 66"/>
          <p:cNvSpPr/>
          <p:nvPr/>
        </p:nvSpPr>
        <p:spPr>
          <a:xfrm flipV="1">
            <a:off x="9565595" y="3948191"/>
            <a:ext cx="2626405" cy="304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srgbClr val="758085"/>
              </a:solidFill>
            </a:endParaRPr>
          </a:p>
        </p:txBody>
      </p:sp>
    </p:spTree>
    <p:extLst>
      <p:ext uri="{BB962C8B-B14F-4D97-AF65-F5344CB8AC3E}">
        <p14:creationId xmlns:p14="http://schemas.microsoft.com/office/powerpoint/2010/main" val="2898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22" presetClass="entr" presetSubtype="8"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par>
                          <p:cTn id="16" fill="hold">
                            <p:stCondLst>
                              <p:cond delay="1000"/>
                            </p:stCondLst>
                            <p:childTnLst>
                              <p:par>
                                <p:cTn id="17" presetID="49" presetClass="entr" presetSubtype="0" decel="10000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 calcmode="lin" valueType="num">
                                      <p:cBhvr>
                                        <p:cTn id="21" dur="500" fill="hold"/>
                                        <p:tgtEl>
                                          <p:spTgt spid="5"/>
                                        </p:tgtEl>
                                        <p:attrNameLst>
                                          <p:attrName>style.rotation</p:attrName>
                                        </p:attrNameLst>
                                      </p:cBhvr>
                                      <p:tavLst>
                                        <p:tav tm="0">
                                          <p:val>
                                            <p:fltVal val="360"/>
                                          </p:val>
                                        </p:tav>
                                        <p:tav tm="100000">
                                          <p:val>
                                            <p:fltVal val="0"/>
                                          </p:val>
                                        </p:tav>
                                      </p:tavLst>
                                    </p:anim>
                                    <p:animEffect transition="in" filter="fade">
                                      <p:cBhvr>
                                        <p:cTn id="22" dur="500"/>
                                        <p:tgtEl>
                                          <p:spTgt spid="5"/>
                                        </p:tgtEl>
                                      </p:cBhvr>
                                    </p:animEffect>
                                  </p:childTnLst>
                                </p:cTn>
                              </p:par>
                            </p:childTnLst>
                          </p:cTn>
                        </p:par>
                        <p:par>
                          <p:cTn id="23" fill="hold">
                            <p:stCondLst>
                              <p:cond delay="1500"/>
                            </p:stCondLst>
                            <p:childTnLst>
                              <p:par>
                                <p:cTn id="24" presetID="22" presetClass="entr" presetSubtype="4"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Effect transition="in" filter="wipe(down)">
                                      <p:cBhvr>
                                        <p:cTn id="26" dur="500"/>
                                        <p:tgtEl>
                                          <p:spTgt spid="36"/>
                                        </p:tgtEl>
                                      </p:cBhvr>
                                    </p:animEffect>
                                  </p:childTnLst>
                                </p:cTn>
                              </p:par>
                            </p:childTnLst>
                          </p:cTn>
                        </p:par>
                        <p:par>
                          <p:cTn id="27" fill="hold">
                            <p:stCondLst>
                              <p:cond delay="2000"/>
                            </p:stCondLst>
                            <p:childTnLst>
                              <p:par>
                                <p:cTn id="28" presetID="10" presetClass="entr" presetSubtype="0" fill="hold" grpId="0" nodeType="afterEffect">
                                  <p:stCondLst>
                                    <p:cond delay="0"/>
                                  </p:stCondLst>
                                  <p:childTnLst>
                                    <p:set>
                                      <p:cBhvr>
                                        <p:cTn id="29" dur="1" fill="hold">
                                          <p:stCondLst>
                                            <p:cond delay="0"/>
                                          </p:stCondLst>
                                        </p:cTn>
                                        <p:tgtEl>
                                          <p:spTgt spid="37"/>
                                        </p:tgtEl>
                                        <p:attrNameLst>
                                          <p:attrName>style.visibility</p:attrName>
                                        </p:attrNameLst>
                                      </p:cBhvr>
                                      <p:to>
                                        <p:strVal val="visible"/>
                                      </p:to>
                                    </p:set>
                                    <p:animEffect transition="in" filter="fade">
                                      <p:cBhvr>
                                        <p:cTn id="30" dur="500"/>
                                        <p:tgtEl>
                                          <p:spTgt spid="37"/>
                                        </p:tgtEl>
                                      </p:cBhvr>
                                    </p:animEffect>
                                  </p:childTnLst>
                                </p:cTn>
                              </p:par>
                            </p:childTnLst>
                          </p:cTn>
                        </p:par>
                        <p:par>
                          <p:cTn id="31" fill="hold">
                            <p:stCondLst>
                              <p:cond delay="2500"/>
                            </p:stCondLst>
                            <p:childTnLst>
                              <p:par>
                                <p:cTn id="32" presetID="22" presetClass="entr" presetSubtype="8" fill="hold" grpId="0" nodeType="afterEffect">
                                  <p:stCondLst>
                                    <p:cond delay="0"/>
                                  </p:stCondLst>
                                  <p:iterate type="lt">
                                    <p:tmPct val="10000"/>
                                  </p:iterate>
                                  <p:childTnLst>
                                    <p:set>
                                      <p:cBhvr>
                                        <p:cTn id="33" dur="1" fill="hold">
                                          <p:stCondLst>
                                            <p:cond delay="0"/>
                                          </p:stCondLst>
                                        </p:cTn>
                                        <p:tgtEl>
                                          <p:spTgt spid="74">
                                            <p:txEl>
                                              <p:pRg st="0" end="0"/>
                                            </p:txEl>
                                          </p:spTgt>
                                        </p:tgtEl>
                                        <p:attrNameLst>
                                          <p:attrName>style.visibility</p:attrName>
                                        </p:attrNameLst>
                                      </p:cBhvr>
                                      <p:to>
                                        <p:strVal val="visible"/>
                                      </p:to>
                                    </p:set>
                                    <p:animEffect transition="in" filter="wipe(left)">
                                      <p:cBhvr>
                                        <p:cTn id="34" dur="500"/>
                                        <p:tgtEl>
                                          <p:spTgt spid="74">
                                            <p:txEl>
                                              <p:pRg st="0" end="0"/>
                                            </p:txEl>
                                          </p:spTgt>
                                        </p:tgtEl>
                                      </p:cBhvr>
                                    </p:animEffect>
                                  </p:childTnLst>
                                </p:cTn>
                              </p:par>
                            </p:childTnLst>
                          </p:cTn>
                        </p:par>
                        <p:par>
                          <p:cTn id="35" fill="hold">
                            <p:stCondLst>
                              <p:cond delay="3150"/>
                            </p:stCondLst>
                            <p:childTnLst>
                              <p:par>
                                <p:cTn id="36" presetID="2" presetClass="entr" presetSubtype="2" decel="100000" fill="hold" grpId="0" nodeType="afterEffect">
                                  <p:stCondLst>
                                    <p:cond delay="0"/>
                                  </p:stCondLst>
                                  <p:childTnLst>
                                    <p:set>
                                      <p:cBhvr>
                                        <p:cTn id="37" dur="1" fill="hold">
                                          <p:stCondLst>
                                            <p:cond delay="0"/>
                                          </p:stCondLst>
                                        </p:cTn>
                                        <p:tgtEl>
                                          <p:spTgt spid="71">
                                            <p:txEl>
                                              <p:pRg st="0" end="0"/>
                                            </p:txEl>
                                          </p:spTgt>
                                        </p:tgtEl>
                                        <p:attrNameLst>
                                          <p:attrName>style.visibility</p:attrName>
                                        </p:attrNameLst>
                                      </p:cBhvr>
                                      <p:to>
                                        <p:strVal val="visible"/>
                                      </p:to>
                                    </p:set>
                                    <p:anim calcmode="lin" valueType="num">
                                      <p:cBhvr additive="base">
                                        <p:cTn id="38" dur="750" fill="hold"/>
                                        <p:tgtEl>
                                          <p:spTgt spid="71">
                                            <p:txEl>
                                              <p:pRg st="0" end="0"/>
                                            </p:txEl>
                                          </p:spTgt>
                                        </p:tgtEl>
                                        <p:attrNameLst>
                                          <p:attrName>ppt_x</p:attrName>
                                        </p:attrNameLst>
                                      </p:cBhvr>
                                      <p:tavLst>
                                        <p:tav tm="0">
                                          <p:val>
                                            <p:strVal val="1+#ppt_w/2"/>
                                          </p:val>
                                        </p:tav>
                                        <p:tav tm="100000">
                                          <p:val>
                                            <p:strVal val="#ppt_x"/>
                                          </p:val>
                                        </p:tav>
                                      </p:tavLst>
                                    </p:anim>
                                    <p:anim calcmode="lin" valueType="num">
                                      <p:cBhvr additive="base">
                                        <p:cTn id="39" dur="750" fill="hold"/>
                                        <p:tgtEl>
                                          <p:spTgt spid="71">
                                            <p:txEl>
                                              <p:pRg st="0" end="0"/>
                                            </p:txEl>
                                          </p:spTgt>
                                        </p:tgtEl>
                                        <p:attrNameLst>
                                          <p:attrName>ppt_y</p:attrName>
                                        </p:attrNameLst>
                                      </p:cBhvr>
                                      <p:tavLst>
                                        <p:tav tm="0">
                                          <p:val>
                                            <p:strVal val="#ppt_y"/>
                                          </p:val>
                                        </p:tav>
                                        <p:tav tm="100000">
                                          <p:val>
                                            <p:strVal val="#ppt_y"/>
                                          </p:val>
                                        </p:tav>
                                      </p:tavLst>
                                    </p:anim>
                                  </p:childTnLst>
                                </p:cTn>
                              </p:par>
                              <p:par>
                                <p:cTn id="40" presetID="2" presetClass="entr" presetSubtype="2" decel="100000" fill="hold" grpId="0" nodeType="withEffect">
                                  <p:stCondLst>
                                    <p:cond delay="0"/>
                                  </p:stCondLst>
                                  <p:childTnLst>
                                    <p:set>
                                      <p:cBhvr>
                                        <p:cTn id="41" dur="1" fill="hold">
                                          <p:stCondLst>
                                            <p:cond delay="0"/>
                                          </p:stCondLst>
                                        </p:cTn>
                                        <p:tgtEl>
                                          <p:spTgt spid="73"/>
                                        </p:tgtEl>
                                        <p:attrNameLst>
                                          <p:attrName>style.visibility</p:attrName>
                                        </p:attrNameLst>
                                      </p:cBhvr>
                                      <p:to>
                                        <p:strVal val="visible"/>
                                      </p:to>
                                    </p:set>
                                    <p:anim calcmode="lin" valueType="num">
                                      <p:cBhvr additive="base">
                                        <p:cTn id="42" dur="750" fill="hold"/>
                                        <p:tgtEl>
                                          <p:spTgt spid="73"/>
                                        </p:tgtEl>
                                        <p:attrNameLst>
                                          <p:attrName>ppt_x</p:attrName>
                                        </p:attrNameLst>
                                      </p:cBhvr>
                                      <p:tavLst>
                                        <p:tav tm="0">
                                          <p:val>
                                            <p:strVal val="1+#ppt_w/2"/>
                                          </p:val>
                                        </p:tav>
                                        <p:tav tm="100000">
                                          <p:val>
                                            <p:strVal val="#ppt_x"/>
                                          </p:val>
                                        </p:tav>
                                      </p:tavLst>
                                    </p:anim>
                                    <p:anim calcmode="lin" valueType="num">
                                      <p:cBhvr additive="base">
                                        <p:cTn id="43" dur="750" fill="hold"/>
                                        <p:tgtEl>
                                          <p:spTgt spid="73"/>
                                        </p:tgtEl>
                                        <p:attrNameLst>
                                          <p:attrName>ppt_y</p:attrName>
                                        </p:attrNameLst>
                                      </p:cBhvr>
                                      <p:tavLst>
                                        <p:tav tm="0">
                                          <p:val>
                                            <p:strVal val="#ppt_y"/>
                                          </p:val>
                                        </p:tav>
                                        <p:tav tm="100000">
                                          <p:val>
                                            <p:strVal val="#ppt_y"/>
                                          </p:val>
                                        </p:tav>
                                      </p:tavLst>
                                    </p:anim>
                                  </p:childTnLst>
                                </p:cTn>
                              </p:par>
                            </p:childTnLst>
                          </p:cTn>
                        </p:par>
                        <p:par>
                          <p:cTn id="44" fill="hold">
                            <p:stCondLst>
                              <p:cond delay="3900"/>
                            </p:stCondLst>
                            <p:childTnLst>
                              <p:par>
                                <p:cTn id="45" presetID="22" presetClass="entr" presetSubtype="8" fill="hold" grpId="0" nodeType="afterEffect">
                                  <p:stCondLst>
                                    <p:cond delay="0"/>
                                  </p:stCondLst>
                                  <p:childTnLst>
                                    <p:set>
                                      <p:cBhvr>
                                        <p:cTn id="46" dur="1" fill="hold">
                                          <p:stCondLst>
                                            <p:cond delay="0"/>
                                          </p:stCondLst>
                                        </p:cTn>
                                        <p:tgtEl>
                                          <p:spTgt spid="72">
                                            <p:txEl>
                                              <p:pRg st="0" end="0"/>
                                            </p:txEl>
                                          </p:spTgt>
                                        </p:tgtEl>
                                        <p:attrNameLst>
                                          <p:attrName>style.visibility</p:attrName>
                                        </p:attrNameLst>
                                      </p:cBhvr>
                                      <p:to>
                                        <p:strVal val="visible"/>
                                      </p:to>
                                    </p:set>
                                    <p:animEffect transition="in" filter="wipe(left)">
                                      <p:cBhvr>
                                        <p:cTn id="47" dur="500"/>
                                        <p:tgtEl>
                                          <p:spTgt spid="72">
                                            <p:txEl>
                                              <p:pRg st="0" end="0"/>
                                            </p:txEl>
                                          </p:spTgt>
                                        </p:tgtEl>
                                      </p:cBhvr>
                                    </p:animEffect>
                                  </p:childTnLst>
                                </p:cTn>
                              </p:par>
                            </p:childTnLst>
                          </p:cTn>
                        </p:par>
                        <p:par>
                          <p:cTn id="48" fill="hold">
                            <p:stCondLst>
                              <p:cond delay="4400"/>
                            </p:stCondLst>
                            <p:childTnLst>
                              <p:par>
                                <p:cTn id="49" presetID="10" presetClass="entr" presetSubtype="0" fill="hold" grpId="0" nodeType="after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fade">
                                      <p:cBhvr>
                                        <p:cTn id="51" dur="500"/>
                                        <p:tgtEl>
                                          <p:spTgt spid="38"/>
                                        </p:tgtEl>
                                      </p:cBhvr>
                                    </p:animEffect>
                                  </p:childTnLst>
                                </p:cTn>
                              </p:par>
                            </p:childTnLst>
                          </p:cTn>
                        </p:par>
                        <p:par>
                          <p:cTn id="52" fill="hold">
                            <p:stCondLst>
                              <p:cond delay="4900"/>
                            </p:stCondLst>
                            <p:childTnLst>
                              <p:par>
                                <p:cTn id="53" presetID="22" presetClass="entr" presetSubtype="8" fill="hold" grpId="0" nodeType="afterEffect">
                                  <p:stCondLst>
                                    <p:cond delay="0"/>
                                  </p:stCondLst>
                                  <p:childTnLst>
                                    <p:set>
                                      <p:cBhvr>
                                        <p:cTn id="54" dur="1" fill="hold">
                                          <p:stCondLst>
                                            <p:cond delay="0"/>
                                          </p:stCondLst>
                                        </p:cTn>
                                        <p:tgtEl>
                                          <p:spTgt spid="39"/>
                                        </p:tgtEl>
                                        <p:attrNameLst>
                                          <p:attrName>style.visibility</p:attrName>
                                        </p:attrNameLst>
                                      </p:cBhvr>
                                      <p:to>
                                        <p:strVal val="visible"/>
                                      </p:to>
                                    </p:set>
                                    <p:animEffect transition="in" filter="wipe(left)">
                                      <p:cBhvr>
                                        <p:cTn id="55" dur="500"/>
                                        <p:tgtEl>
                                          <p:spTgt spid="39"/>
                                        </p:tgtEl>
                                      </p:cBhvr>
                                    </p:animEffect>
                                  </p:childTnLst>
                                </p:cTn>
                              </p:par>
                            </p:childTnLst>
                          </p:cTn>
                        </p:par>
                        <p:par>
                          <p:cTn id="56" fill="hold">
                            <p:stCondLst>
                              <p:cond delay="5400"/>
                            </p:stCondLst>
                            <p:childTnLst>
                              <p:par>
                                <p:cTn id="57" presetID="49" presetClass="entr" presetSubtype="0" decel="100000" fill="hold" grpId="0" nodeType="afterEffect">
                                  <p:stCondLst>
                                    <p:cond delay="0"/>
                                  </p:stCondLst>
                                  <p:childTnLst>
                                    <p:set>
                                      <p:cBhvr>
                                        <p:cTn id="58" dur="1" fill="hold">
                                          <p:stCondLst>
                                            <p:cond delay="0"/>
                                          </p:stCondLst>
                                        </p:cTn>
                                        <p:tgtEl>
                                          <p:spTgt spid="40"/>
                                        </p:tgtEl>
                                        <p:attrNameLst>
                                          <p:attrName>style.visibility</p:attrName>
                                        </p:attrNameLst>
                                      </p:cBhvr>
                                      <p:to>
                                        <p:strVal val="visible"/>
                                      </p:to>
                                    </p:set>
                                    <p:anim calcmode="lin" valueType="num">
                                      <p:cBhvr>
                                        <p:cTn id="59" dur="500" fill="hold"/>
                                        <p:tgtEl>
                                          <p:spTgt spid="40"/>
                                        </p:tgtEl>
                                        <p:attrNameLst>
                                          <p:attrName>ppt_w</p:attrName>
                                        </p:attrNameLst>
                                      </p:cBhvr>
                                      <p:tavLst>
                                        <p:tav tm="0">
                                          <p:val>
                                            <p:fltVal val="0"/>
                                          </p:val>
                                        </p:tav>
                                        <p:tav tm="100000">
                                          <p:val>
                                            <p:strVal val="#ppt_w"/>
                                          </p:val>
                                        </p:tav>
                                      </p:tavLst>
                                    </p:anim>
                                    <p:anim calcmode="lin" valueType="num">
                                      <p:cBhvr>
                                        <p:cTn id="60" dur="500" fill="hold"/>
                                        <p:tgtEl>
                                          <p:spTgt spid="40"/>
                                        </p:tgtEl>
                                        <p:attrNameLst>
                                          <p:attrName>ppt_h</p:attrName>
                                        </p:attrNameLst>
                                      </p:cBhvr>
                                      <p:tavLst>
                                        <p:tav tm="0">
                                          <p:val>
                                            <p:fltVal val="0"/>
                                          </p:val>
                                        </p:tav>
                                        <p:tav tm="100000">
                                          <p:val>
                                            <p:strVal val="#ppt_h"/>
                                          </p:val>
                                        </p:tav>
                                      </p:tavLst>
                                    </p:anim>
                                    <p:anim calcmode="lin" valueType="num">
                                      <p:cBhvr>
                                        <p:cTn id="61" dur="500" fill="hold"/>
                                        <p:tgtEl>
                                          <p:spTgt spid="40"/>
                                        </p:tgtEl>
                                        <p:attrNameLst>
                                          <p:attrName>style.rotation</p:attrName>
                                        </p:attrNameLst>
                                      </p:cBhvr>
                                      <p:tavLst>
                                        <p:tav tm="0">
                                          <p:val>
                                            <p:fltVal val="360"/>
                                          </p:val>
                                        </p:tav>
                                        <p:tav tm="100000">
                                          <p:val>
                                            <p:fltVal val="0"/>
                                          </p:val>
                                        </p:tav>
                                      </p:tavLst>
                                    </p:anim>
                                    <p:animEffect transition="in" filter="fade">
                                      <p:cBhvr>
                                        <p:cTn id="62" dur="500"/>
                                        <p:tgtEl>
                                          <p:spTgt spid="40"/>
                                        </p:tgtEl>
                                      </p:cBhvr>
                                    </p:animEffect>
                                  </p:childTnLst>
                                </p:cTn>
                              </p:par>
                            </p:childTnLst>
                          </p:cTn>
                        </p:par>
                        <p:par>
                          <p:cTn id="63" fill="hold">
                            <p:stCondLst>
                              <p:cond delay="5900"/>
                            </p:stCondLst>
                            <p:childTnLst>
                              <p:par>
                                <p:cTn id="64" presetID="22" presetClass="entr" presetSubtype="1" fill="hold" grpId="0" nodeType="afterEffect">
                                  <p:stCondLst>
                                    <p:cond delay="0"/>
                                  </p:stCondLst>
                                  <p:childTnLst>
                                    <p:set>
                                      <p:cBhvr>
                                        <p:cTn id="65" dur="1" fill="hold">
                                          <p:stCondLst>
                                            <p:cond delay="0"/>
                                          </p:stCondLst>
                                        </p:cTn>
                                        <p:tgtEl>
                                          <p:spTgt spid="41"/>
                                        </p:tgtEl>
                                        <p:attrNameLst>
                                          <p:attrName>style.visibility</p:attrName>
                                        </p:attrNameLst>
                                      </p:cBhvr>
                                      <p:to>
                                        <p:strVal val="visible"/>
                                      </p:to>
                                    </p:set>
                                    <p:animEffect transition="in" filter="wipe(up)">
                                      <p:cBhvr>
                                        <p:cTn id="66" dur="500"/>
                                        <p:tgtEl>
                                          <p:spTgt spid="41"/>
                                        </p:tgtEl>
                                      </p:cBhvr>
                                    </p:animEffect>
                                  </p:childTnLst>
                                </p:cTn>
                              </p:par>
                            </p:childTnLst>
                          </p:cTn>
                        </p:par>
                        <p:par>
                          <p:cTn id="67" fill="hold">
                            <p:stCondLst>
                              <p:cond delay="6400"/>
                            </p:stCondLst>
                            <p:childTnLst>
                              <p:par>
                                <p:cTn id="68" presetID="10" presetClass="entr" presetSubtype="0" fill="hold" grpId="0" nodeType="afterEffect">
                                  <p:stCondLst>
                                    <p:cond delay="0"/>
                                  </p:stCondLst>
                                  <p:childTnLst>
                                    <p:set>
                                      <p:cBhvr>
                                        <p:cTn id="69" dur="1" fill="hold">
                                          <p:stCondLst>
                                            <p:cond delay="0"/>
                                          </p:stCondLst>
                                        </p:cTn>
                                        <p:tgtEl>
                                          <p:spTgt spid="42"/>
                                        </p:tgtEl>
                                        <p:attrNameLst>
                                          <p:attrName>style.visibility</p:attrName>
                                        </p:attrNameLst>
                                      </p:cBhvr>
                                      <p:to>
                                        <p:strVal val="visible"/>
                                      </p:to>
                                    </p:set>
                                    <p:animEffect transition="in" filter="fade">
                                      <p:cBhvr>
                                        <p:cTn id="70" dur="500"/>
                                        <p:tgtEl>
                                          <p:spTgt spid="42"/>
                                        </p:tgtEl>
                                      </p:cBhvr>
                                    </p:animEffect>
                                  </p:childTnLst>
                                </p:cTn>
                              </p:par>
                            </p:childTnLst>
                          </p:cTn>
                        </p:par>
                        <p:par>
                          <p:cTn id="71" fill="hold">
                            <p:stCondLst>
                              <p:cond delay="6900"/>
                            </p:stCondLst>
                            <p:childTnLst>
                              <p:par>
                                <p:cTn id="72" presetID="22" presetClass="entr" presetSubtype="4" fill="hold" grpId="0" nodeType="afterEffect">
                                  <p:stCondLst>
                                    <p:cond delay="0"/>
                                  </p:stCondLst>
                                  <p:iterate type="lt">
                                    <p:tmPct val="10000"/>
                                  </p:iterate>
                                  <p:childTnLst>
                                    <p:set>
                                      <p:cBhvr>
                                        <p:cTn id="73" dur="1" fill="hold">
                                          <p:stCondLst>
                                            <p:cond delay="0"/>
                                          </p:stCondLst>
                                        </p:cTn>
                                        <p:tgtEl>
                                          <p:spTgt spid="86">
                                            <p:txEl>
                                              <p:pRg st="0" end="0"/>
                                            </p:txEl>
                                          </p:spTgt>
                                        </p:tgtEl>
                                        <p:attrNameLst>
                                          <p:attrName>style.visibility</p:attrName>
                                        </p:attrNameLst>
                                      </p:cBhvr>
                                      <p:to>
                                        <p:strVal val="visible"/>
                                      </p:to>
                                    </p:set>
                                    <p:animEffect transition="in" filter="wipe(down)">
                                      <p:cBhvr>
                                        <p:cTn id="74" dur="500"/>
                                        <p:tgtEl>
                                          <p:spTgt spid="86">
                                            <p:txEl>
                                              <p:pRg st="0" end="0"/>
                                            </p:txEl>
                                          </p:spTgt>
                                        </p:tgtEl>
                                      </p:cBhvr>
                                    </p:animEffect>
                                  </p:childTnLst>
                                </p:cTn>
                              </p:par>
                            </p:childTnLst>
                          </p:cTn>
                        </p:par>
                        <p:par>
                          <p:cTn id="75" fill="hold">
                            <p:stCondLst>
                              <p:cond delay="7550"/>
                            </p:stCondLst>
                            <p:childTnLst>
                              <p:par>
                                <p:cTn id="76" presetID="2" presetClass="entr" presetSubtype="2" decel="98000" fill="hold" grpId="0" nodeType="afterEffect">
                                  <p:stCondLst>
                                    <p:cond delay="0"/>
                                  </p:stCondLst>
                                  <p:childTnLst>
                                    <p:set>
                                      <p:cBhvr>
                                        <p:cTn id="77" dur="1" fill="hold">
                                          <p:stCondLst>
                                            <p:cond delay="0"/>
                                          </p:stCondLst>
                                        </p:cTn>
                                        <p:tgtEl>
                                          <p:spTgt spid="83">
                                            <p:txEl>
                                              <p:pRg st="0" end="0"/>
                                            </p:txEl>
                                          </p:spTgt>
                                        </p:tgtEl>
                                        <p:attrNameLst>
                                          <p:attrName>style.visibility</p:attrName>
                                        </p:attrNameLst>
                                      </p:cBhvr>
                                      <p:to>
                                        <p:strVal val="visible"/>
                                      </p:to>
                                    </p:set>
                                    <p:anim calcmode="lin" valueType="num">
                                      <p:cBhvr additive="base">
                                        <p:cTn id="78" dur="750" fill="hold"/>
                                        <p:tgtEl>
                                          <p:spTgt spid="83">
                                            <p:txEl>
                                              <p:pRg st="0" end="0"/>
                                            </p:txEl>
                                          </p:spTgt>
                                        </p:tgtEl>
                                        <p:attrNameLst>
                                          <p:attrName>ppt_x</p:attrName>
                                        </p:attrNameLst>
                                      </p:cBhvr>
                                      <p:tavLst>
                                        <p:tav tm="0">
                                          <p:val>
                                            <p:strVal val="1+#ppt_w/2"/>
                                          </p:val>
                                        </p:tav>
                                        <p:tav tm="100000">
                                          <p:val>
                                            <p:strVal val="#ppt_x"/>
                                          </p:val>
                                        </p:tav>
                                      </p:tavLst>
                                    </p:anim>
                                    <p:anim calcmode="lin" valueType="num">
                                      <p:cBhvr additive="base">
                                        <p:cTn id="79" dur="750" fill="hold"/>
                                        <p:tgtEl>
                                          <p:spTgt spid="83">
                                            <p:txEl>
                                              <p:pRg st="0" end="0"/>
                                            </p:txEl>
                                          </p:spTgt>
                                        </p:tgtEl>
                                        <p:attrNameLst>
                                          <p:attrName>ppt_y</p:attrName>
                                        </p:attrNameLst>
                                      </p:cBhvr>
                                      <p:tavLst>
                                        <p:tav tm="0">
                                          <p:val>
                                            <p:strVal val="#ppt_y"/>
                                          </p:val>
                                        </p:tav>
                                        <p:tav tm="100000">
                                          <p:val>
                                            <p:strVal val="#ppt_y"/>
                                          </p:val>
                                        </p:tav>
                                      </p:tavLst>
                                    </p:anim>
                                  </p:childTnLst>
                                </p:cTn>
                              </p:par>
                              <p:par>
                                <p:cTn id="80" presetID="2" presetClass="entr" presetSubtype="2" decel="98000" fill="hold" grpId="0" nodeType="withEffect">
                                  <p:stCondLst>
                                    <p:cond delay="0"/>
                                  </p:stCondLst>
                                  <p:childTnLst>
                                    <p:set>
                                      <p:cBhvr>
                                        <p:cTn id="81" dur="1" fill="hold">
                                          <p:stCondLst>
                                            <p:cond delay="0"/>
                                          </p:stCondLst>
                                        </p:cTn>
                                        <p:tgtEl>
                                          <p:spTgt spid="85"/>
                                        </p:tgtEl>
                                        <p:attrNameLst>
                                          <p:attrName>style.visibility</p:attrName>
                                        </p:attrNameLst>
                                      </p:cBhvr>
                                      <p:to>
                                        <p:strVal val="visible"/>
                                      </p:to>
                                    </p:set>
                                    <p:anim calcmode="lin" valueType="num">
                                      <p:cBhvr additive="base">
                                        <p:cTn id="82" dur="750" fill="hold"/>
                                        <p:tgtEl>
                                          <p:spTgt spid="85"/>
                                        </p:tgtEl>
                                        <p:attrNameLst>
                                          <p:attrName>ppt_x</p:attrName>
                                        </p:attrNameLst>
                                      </p:cBhvr>
                                      <p:tavLst>
                                        <p:tav tm="0">
                                          <p:val>
                                            <p:strVal val="1+#ppt_w/2"/>
                                          </p:val>
                                        </p:tav>
                                        <p:tav tm="100000">
                                          <p:val>
                                            <p:strVal val="#ppt_x"/>
                                          </p:val>
                                        </p:tav>
                                      </p:tavLst>
                                    </p:anim>
                                    <p:anim calcmode="lin" valueType="num">
                                      <p:cBhvr additive="base">
                                        <p:cTn id="83" dur="750" fill="hold"/>
                                        <p:tgtEl>
                                          <p:spTgt spid="85"/>
                                        </p:tgtEl>
                                        <p:attrNameLst>
                                          <p:attrName>ppt_y</p:attrName>
                                        </p:attrNameLst>
                                      </p:cBhvr>
                                      <p:tavLst>
                                        <p:tav tm="0">
                                          <p:val>
                                            <p:strVal val="#ppt_y"/>
                                          </p:val>
                                        </p:tav>
                                        <p:tav tm="100000">
                                          <p:val>
                                            <p:strVal val="#ppt_y"/>
                                          </p:val>
                                        </p:tav>
                                      </p:tavLst>
                                    </p:anim>
                                  </p:childTnLst>
                                </p:cTn>
                              </p:par>
                            </p:childTnLst>
                          </p:cTn>
                        </p:par>
                        <p:par>
                          <p:cTn id="84" fill="hold">
                            <p:stCondLst>
                              <p:cond delay="8300"/>
                            </p:stCondLst>
                            <p:childTnLst>
                              <p:par>
                                <p:cTn id="85" presetID="22" presetClass="entr" presetSubtype="8" fill="hold" grpId="0" nodeType="afterEffect">
                                  <p:stCondLst>
                                    <p:cond delay="0"/>
                                  </p:stCondLst>
                                  <p:childTnLst>
                                    <p:set>
                                      <p:cBhvr>
                                        <p:cTn id="86" dur="1" fill="hold">
                                          <p:stCondLst>
                                            <p:cond delay="0"/>
                                          </p:stCondLst>
                                        </p:cTn>
                                        <p:tgtEl>
                                          <p:spTgt spid="84">
                                            <p:txEl>
                                              <p:pRg st="0" end="0"/>
                                            </p:txEl>
                                          </p:spTgt>
                                        </p:tgtEl>
                                        <p:attrNameLst>
                                          <p:attrName>style.visibility</p:attrName>
                                        </p:attrNameLst>
                                      </p:cBhvr>
                                      <p:to>
                                        <p:strVal val="visible"/>
                                      </p:to>
                                    </p:set>
                                    <p:animEffect transition="in" filter="wipe(left)">
                                      <p:cBhvr>
                                        <p:cTn id="87" dur="500"/>
                                        <p:tgtEl>
                                          <p:spTgt spid="84">
                                            <p:txEl>
                                              <p:pRg st="0" end="0"/>
                                            </p:txEl>
                                          </p:spTgt>
                                        </p:tgtEl>
                                      </p:cBhvr>
                                    </p:animEffect>
                                  </p:childTnLst>
                                </p:cTn>
                              </p:par>
                            </p:childTnLst>
                          </p:cTn>
                        </p:par>
                        <p:par>
                          <p:cTn id="88" fill="hold">
                            <p:stCondLst>
                              <p:cond delay="8800"/>
                            </p:stCondLst>
                            <p:childTnLst>
                              <p:par>
                                <p:cTn id="89" presetID="10" presetClass="entr" presetSubtype="0" fill="hold" grpId="0" nodeType="afterEffect">
                                  <p:stCondLst>
                                    <p:cond delay="0"/>
                                  </p:stCondLst>
                                  <p:childTnLst>
                                    <p:set>
                                      <p:cBhvr>
                                        <p:cTn id="90" dur="1" fill="hold">
                                          <p:stCondLst>
                                            <p:cond delay="0"/>
                                          </p:stCondLst>
                                        </p:cTn>
                                        <p:tgtEl>
                                          <p:spTgt spid="48"/>
                                        </p:tgtEl>
                                        <p:attrNameLst>
                                          <p:attrName>style.visibility</p:attrName>
                                        </p:attrNameLst>
                                      </p:cBhvr>
                                      <p:to>
                                        <p:strVal val="visible"/>
                                      </p:to>
                                    </p:set>
                                    <p:animEffect transition="in" filter="fade">
                                      <p:cBhvr>
                                        <p:cTn id="91" dur="500"/>
                                        <p:tgtEl>
                                          <p:spTgt spid="48"/>
                                        </p:tgtEl>
                                      </p:cBhvr>
                                    </p:animEffect>
                                  </p:childTnLst>
                                </p:cTn>
                              </p:par>
                            </p:childTnLst>
                          </p:cTn>
                        </p:par>
                        <p:par>
                          <p:cTn id="92" fill="hold">
                            <p:stCondLst>
                              <p:cond delay="9300"/>
                            </p:stCondLst>
                            <p:childTnLst>
                              <p:par>
                                <p:cTn id="93" presetID="22" presetClass="entr" presetSubtype="8" fill="hold" grpId="0" nodeType="afterEffect">
                                  <p:stCondLst>
                                    <p:cond delay="0"/>
                                  </p:stCondLst>
                                  <p:childTnLst>
                                    <p:set>
                                      <p:cBhvr>
                                        <p:cTn id="94" dur="1" fill="hold">
                                          <p:stCondLst>
                                            <p:cond delay="0"/>
                                          </p:stCondLst>
                                        </p:cTn>
                                        <p:tgtEl>
                                          <p:spTgt spid="49"/>
                                        </p:tgtEl>
                                        <p:attrNameLst>
                                          <p:attrName>style.visibility</p:attrName>
                                        </p:attrNameLst>
                                      </p:cBhvr>
                                      <p:to>
                                        <p:strVal val="visible"/>
                                      </p:to>
                                    </p:set>
                                    <p:animEffect transition="in" filter="wipe(left)">
                                      <p:cBhvr>
                                        <p:cTn id="95" dur="500"/>
                                        <p:tgtEl>
                                          <p:spTgt spid="49"/>
                                        </p:tgtEl>
                                      </p:cBhvr>
                                    </p:animEffect>
                                  </p:childTnLst>
                                </p:cTn>
                              </p:par>
                            </p:childTnLst>
                          </p:cTn>
                        </p:par>
                        <p:par>
                          <p:cTn id="96" fill="hold">
                            <p:stCondLst>
                              <p:cond delay="9800"/>
                            </p:stCondLst>
                            <p:childTnLst>
                              <p:par>
                                <p:cTn id="97" presetID="49" presetClass="entr" presetSubtype="0" decel="100000" fill="hold" grpId="0" nodeType="afterEffect">
                                  <p:stCondLst>
                                    <p:cond delay="0"/>
                                  </p:stCondLst>
                                  <p:childTnLst>
                                    <p:set>
                                      <p:cBhvr>
                                        <p:cTn id="98" dur="1" fill="hold">
                                          <p:stCondLst>
                                            <p:cond delay="0"/>
                                          </p:stCondLst>
                                        </p:cTn>
                                        <p:tgtEl>
                                          <p:spTgt spid="50"/>
                                        </p:tgtEl>
                                        <p:attrNameLst>
                                          <p:attrName>style.visibility</p:attrName>
                                        </p:attrNameLst>
                                      </p:cBhvr>
                                      <p:to>
                                        <p:strVal val="visible"/>
                                      </p:to>
                                    </p:set>
                                    <p:anim calcmode="lin" valueType="num">
                                      <p:cBhvr>
                                        <p:cTn id="99" dur="500" fill="hold"/>
                                        <p:tgtEl>
                                          <p:spTgt spid="50"/>
                                        </p:tgtEl>
                                        <p:attrNameLst>
                                          <p:attrName>ppt_w</p:attrName>
                                        </p:attrNameLst>
                                      </p:cBhvr>
                                      <p:tavLst>
                                        <p:tav tm="0">
                                          <p:val>
                                            <p:fltVal val="0"/>
                                          </p:val>
                                        </p:tav>
                                        <p:tav tm="100000">
                                          <p:val>
                                            <p:strVal val="#ppt_w"/>
                                          </p:val>
                                        </p:tav>
                                      </p:tavLst>
                                    </p:anim>
                                    <p:anim calcmode="lin" valueType="num">
                                      <p:cBhvr>
                                        <p:cTn id="100" dur="500" fill="hold"/>
                                        <p:tgtEl>
                                          <p:spTgt spid="50"/>
                                        </p:tgtEl>
                                        <p:attrNameLst>
                                          <p:attrName>ppt_h</p:attrName>
                                        </p:attrNameLst>
                                      </p:cBhvr>
                                      <p:tavLst>
                                        <p:tav tm="0">
                                          <p:val>
                                            <p:fltVal val="0"/>
                                          </p:val>
                                        </p:tav>
                                        <p:tav tm="100000">
                                          <p:val>
                                            <p:strVal val="#ppt_h"/>
                                          </p:val>
                                        </p:tav>
                                      </p:tavLst>
                                    </p:anim>
                                    <p:anim calcmode="lin" valueType="num">
                                      <p:cBhvr>
                                        <p:cTn id="101" dur="500" fill="hold"/>
                                        <p:tgtEl>
                                          <p:spTgt spid="50"/>
                                        </p:tgtEl>
                                        <p:attrNameLst>
                                          <p:attrName>style.rotation</p:attrName>
                                        </p:attrNameLst>
                                      </p:cBhvr>
                                      <p:tavLst>
                                        <p:tav tm="0">
                                          <p:val>
                                            <p:fltVal val="360"/>
                                          </p:val>
                                        </p:tav>
                                        <p:tav tm="100000">
                                          <p:val>
                                            <p:fltVal val="0"/>
                                          </p:val>
                                        </p:tav>
                                      </p:tavLst>
                                    </p:anim>
                                    <p:animEffect transition="in" filter="fade">
                                      <p:cBhvr>
                                        <p:cTn id="102" dur="500"/>
                                        <p:tgtEl>
                                          <p:spTgt spid="50"/>
                                        </p:tgtEl>
                                      </p:cBhvr>
                                    </p:animEffect>
                                  </p:childTnLst>
                                </p:cTn>
                              </p:par>
                            </p:childTnLst>
                          </p:cTn>
                        </p:par>
                        <p:par>
                          <p:cTn id="103" fill="hold">
                            <p:stCondLst>
                              <p:cond delay="10300"/>
                            </p:stCondLst>
                            <p:childTnLst>
                              <p:par>
                                <p:cTn id="104" presetID="22" presetClass="entr" presetSubtype="4" fill="hold" grpId="0" nodeType="afterEffect">
                                  <p:stCondLst>
                                    <p:cond delay="0"/>
                                  </p:stCondLst>
                                  <p:childTnLst>
                                    <p:set>
                                      <p:cBhvr>
                                        <p:cTn id="105" dur="1" fill="hold">
                                          <p:stCondLst>
                                            <p:cond delay="0"/>
                                          </p:stCondLst>
                                        </p:cTn>
                                        <p:tgtEl>
                                          <p:spTgt spid="51"/>
                                        </p:tgtEl>
                                        <p:attrNameLst>
                                          <p:attrName>style.visibility</p:attrName>
                                        </p:attrNameLst>
                                      </p:cBhvr>
                                      <p:to>
                                        <p:strVal val="visible"/>
                                      </p:to>
                                    </p:set>
                                    <p:animEffect transition="in" filter="wipe(down)">
                                      <p:cBhvr>
                                        <p:cTn id="106" dur="500"/>
                                        <p:tgtEl>
                                          <p:spTgt spid="51"/>
                                        </p:tgtEl>
                                      </p:cBhvr>
                                    </p:animEffect>
                                  </p:childTnLst>
                                </p:cTn>
                              </p:par>
                            </p:childTnLst>
                          </p:cTn>
                        </p:par>
                        <p:par>
                          <p:cTn id="107" fill="hold">
                            <p:stCondLst>
                              <p:cond delay="10800"/>
                            </p:stCondLst>
                            <p:childTnLst>
                              <p:par>
                                <p:cTn id="108" presetID="10" presetClass="entr" presetSubtype="0" fill="hold" grpId="0" nodeType="afterEffect">
                                  <p:stCondLst>
                                    <p:cond delay="0"/>
                                  </p:stCondLst>
                                  <p:childTnLst>
                                    <p:set>
                                      <p:cBhvr>
                                        <p:cTn id="109" dur="1" fill="hold">
                                          <p:stCondLst>
                                            <p:cond delay="0"/>
                                          </p:stCondLst>
                                        </p:cTn>
                                        <p:tgtEl>
                                          <p:spTgt spid="52"/>
                                        </p:tgtEl>
                                        <p:attrNameLst>
                                          <p:attrName>style.visibility</p:attrName>
                                        </p:attrNameLst>
                                      </p:cBhvr>
                                      <p:to>
                                        <p:strVal val="visible"/>
                                      </p:to>
                                    </p:set>
                                    <p:animEffect transition="in" filter="fade">
                                      <p:cBhvr>
                                        <p:cTn id="110" dur="500"/>
                                        <p:tgtEl>
                                          <p:spTgt spid="52"/>
                                        </p:tgtEl>
                                      </p:cBhvr>
                                    </p:animEffect>
                                  </p:childTnLst>
                                </p:cTn>
                              </p:par>
                            </p:childTnLst>
                          </p:cTn>
                        </p:par>
                        <p:par>
                          <p:cTn id="111" fill="hold">
                            <p:stCondLst>
                              <p:cond delay="11300"/>
                            </p:stCondLst>
                            <p:childTnLst>
                              <p:par>
                                <p:cTn id="112" presetID="22" presetClass="entr" presetSubtype="4" fill="hold" grpId="0" nodeType="afterEffect">
                                  <p:stCondLst>
                                    <p:cond delay="0"/>
                                  </p:stCondLst>
                                  <p:iterate type="lt">
                                    <p:tmPct val="10000"/>
                                  </p:iterate>
                                  <p:childTnLst>
                                    <p:set>
                                      <p:cBhvr>
                                        <p:cTn id="113" dur="1" fill="hold">
                                          <p:stCondLst>
                                            <p:cond delay="0"/>
                                          </p:stCondLst>
                                        </p:cTn>
                                        <p:tgtEl>
                                          <p:spTgt spid="78">
                                            <p:txEl>
                                              <p:pRg st="0" end="0"/>
                                            </p:txEl>
                                          </p:spTgt>
                                        </p:tgtEl>
                                        <p:attrNameLst>
                                          <p:attrName>style.visibility</p:attrName>
                                        </p:attrNameLst>
                                      </p:cBhvr>
                                      <p:to>
                                        <p:strVal val="visible"/>
                                      </p:to>
                                    </p:set>
                                    <p:animEffect transition="in" filter="wipe(down)">
                                      <p:cBhvr>
                                        <p:cTn id="114" dur="500"/>
                                        <p:tgtEl>
                                          <p:spTgt spid="78">
                                            <p:txEl>
                                              <p:pRg st="0" end="0"/>
                                            </p:txEl>
                                          </p:spTgt>
                                        </p:tgtEl>
                                      </p:cBhvr>
                                    </p:animEffect>
                                  </p:childTnLst>
                                </p:cTn>
                              </p:par>
                            </p:childTnLst>
                          </p:cTn>
                        </p:par>
                        <p:par>
                          <p:cTn id="115" fill="hold">
                            <p:stCondLst>
                              <p:cond delay="11950"/>
                            </p:stCondLst>
                            <p:childTnLst>
                              <p:par>
                                <p:cTn id="116" presetID="2" presetClass="entr" presetSubtype="2" decel="98000" fill="hold" grpId="0" nodeType="afterEffect">
                                  <p:stCondLst>
                                    <p:cond delay="0"/>
                                  </p:stCondLst>
                                  <p:childTnLst>
                                    <p:set>
                                      <p:cBhvr>
                                        <p:cTn id="117" dur="1" fill="hold">
                                          <p:stCondLst>
                                            <p:cond delay="0"/>
                                          </p:stCondLst>
                                        </p:cTn>
                                        <p:tgtEl>
                                          <p:spTgt spid="75">
                                            <p:txEl>
                                              <p:pRg st="0" end="0"/>
                                            </p:txEl>
                                          </p:spTgt>
                                        </p:tgtEl>
                                        <p:attrNameLst>
                                          <p:attrName>style.visibility</p:attrName>
                                        </p:attrNameLst>
                                      </p:cBhvr>
                                      <p:to>
                                        <p:strVal val="visible"/>
                                      </p:to>
                                    </p:set>
                                    <p:anim calcmode="lin" valueType="num">
                                      <p:cBhvr additive="base">
                                        <p:cTn id="118" dur="750" fill="hold"/>
                                        <p:tgtEl>
                                          <p:spTgt spid="75">
                                            <p:txEl>
                                              <p:pRg st="0" end="0"/>
                                            </p:txEl>
                                          </p:spTgt>
                                        </p:tgtEl>
                                        <p:attrNameLst>
                                          <p:attrName>ppt_x</p:attrName>
                                        </p:attrNameLst>
                                      </p:cBhvr>
                                      <p:tavLst>
                                        <p:tav tm="0">
                                          <p:val>
                                            <p:strVal val="1+#ppt_w/2"/>
                                          </p:val>
                                        </p:tav>
                                        <p:tav tm="100000">
                                          <p:val>
                                            <p:strVal val="#ppt_x"/>
                                          </p:val>
                                        </p:tav>
                                      </p:tavLst>
                                    </p:anim>
                                    <p:anim calcmode="lin" valueType="num">
                                      <p:cBhvr additive="base">
                                        <p:cTn id="119" dur="750" fill="hold"/>
                                        <p:tgtEl>
                                          <p:spTgt spid="75">
                                            <p:txEl>
                                              <p:pRg st="0" end="0"/>
                                            </p:txEl>
                                          </p:spTgt>
                                        </p:tgtEl>
                                        <p:attrNameLst>
                                          <p:attrName>ppt_y</p:attrName>
                                        </p:attrNameLst>
                                      </p:cBhvr>
                                      <p:tavLst>
                                        <p:tav tm="0">
                                          <p:val>
                                            <p:strVal val="#ppt_y"/>
                                          </p:val>
                                        </p:tav>
                                        <p:tav tm="100000">
                                          <p:val>
                                            <p:strVal val="#ppt_y"/>
                                          </p:val>
                                        </p:tav>
                                      </p:tavLst>
                                    </p:anim>
                                  </p:childTnLst>
                                </p:cTn>
                              </p:par>
                              <p:par>
                                <p:cTn id="120" presetID="2" presetClass="entr" presetSubtype="2" decel="98000" fill="hold" grpId="0" nodeType="withEffect">
                                  <p:stCondLst>
                                    <p:cond delay="0"/>
                                  </p:stCondLst>
                                  <p:childTnLst>
                                    <p:set>
                                      <p:cBhvr>
                                        <p:cTn id="121" dur="1" fill="hold">
                                          <p:stCondLst>
                                            <p:cond delay="0"/>
                                          </p:stCondLst>
                                        </p:cTn>
                                        <p:tgtEl>
                                          <p:spTgt spid="77"/>
                                        </p:tgtEl>
                                        <p:attrNameLst>
                                          <p:attrName>style.visibility</p:attrName>
                                        </p:attrNameLst>
                                      </p:cBhvr>
                                      <p:to>
                                        <p:strVal val="visible"/>
                                      </p:to>
                                    </p:set>
                                    <p:anim calcmode="lin" valueType="num">
                                      <p:cBhvr additive="base">
                                        <p:cTn id="122" dur="750" fill="hold"/>
                                        <p:tgtEl>
                                          <p:spTgt spid="77"/>
                                        </p:tgtEl>
                                        <p:attrNameLst>
                                          <p:attrName>ppt_x</p:attrName>
                                        </p:attrNameLst>
                                      </p:cBhvr>
                                      <p:tavLst>
                                        <p:tav tm="0">
                                          <p:val>
                                            <p:strVal val="1+#ppt_w/2"/>
                                          </p:val>
                                        </p:tav>
                                        <p:tav tm="100000">
                                          <p:val>
                                            <p:strVal val="#ppt_x"/>
                                          </p:val>
                                        </p:tav>
                                      </p:tavLst>
                                    </p:anim>
                                    <p:anim calcmode="lin" valueType="num">
                                      <p:cBhvr additive="base">
                                        <p:cTn id="123" dur="750" fill="hold"/>
                                        <p:tgtEl>
                                          <p:spTgt spid="77"/>
                                        </p:tgtEl>
                                        <p:attrNameLst>
                                          <p:attrName>ppt_y</p:attrName>
                                        </p:attrNameLst>
                                      </p:cBhvr>
                                      <p:tavLst>
                                        <p:tav tm="0">
                                          <p:val>
                                            <p:strVal val="#ppt_y"/>
                                          </p:val>
                                        </p:tav>
                                        <p:tav tm="100000">
                                          <p:val>
                                            <p:strVal val="#ppt_y"/>
                                          </p:val>
                                        </p:tav>
                                      </p:tavLst>
                                    </p:anim>
                                  </p:childTnLst>
                                </p:cTn>
                              </p:par>
                            </p:childTnLst>
                          </p:cTn>
                        </p:par>
                        <p:par>
                          <p:cTn id="124" fill="hold">
                            <p:stCondLst>
                              <p:cond delay="12700"/>
                            </p:stCondLst>
                            <p:childTnLst>
                              <p:par>
                                <p:cTn id="125" presetID="22" presetClass="entr" presetSubtype="8" fill="hold" grpId="0" nodeType="afterEffect">
                                  <p:stCondLst>
                                    <p:cond delay="0"/>
                                  </p:stCondLst>
                                  <p:childTnLst>
                                    <p:set>
                                      <p:cBhvr>
                                        <p:cTn id="126" dur="1" fill="hold">
                                          <p:stCondLst>
                                            <p:cond delay="0"/>
                                          </p:stCondLst>
                                        </p:cTn>
                                        <p:tgtEl>
                                          <p:spTgt spid="76">
                                            <p:txEl>
                                              <p:pRg st="0" end="0"/>
                                            </p:txEl>
                                          </p:spTgt>
                                        </p:tgtEl>
                                        <p:attrNameLst>
                                          <p:attrName>style.visibility</p:attrName>
                                        </p:attrNameLst>
                                      </p:cBhvr>
                                      <p:to>
                                        <p:strVal val="visible"/>
                                      </p:to>
                                    </p:set>
                                    <p:animEffect transition="in" filter="wipe(left)">
                                      <p:cBhvr>
                                        <p:cTn id="127" dur="500"/>
                                        <p:tgtEl>
                                          <p:spTgt spid="76">
                                            <p:txEl>
                                              <p:pRg st="0" end="0"/>
                                            </p:txEl>
                                          </p:spTgt>
                                        </p:tgtEl>
                                      </p:cBhvr>
                                    </p:animEffect>
                                  </p:childTnLst>
                                </p:cTn>
                              </p:par>
                            </p:childTnLst>
                          </p:cTn>
                        </p:par>
                        <p:par>
                          <p:cTn id="128" fill="hold">
                            <p:stCondLst>
                              <p:cond delay="13200"/>
                            </p:stCondLst>
                            <p:childTnLst>
                              <p:par>
                                <p:cTn id="129" presetID="10" presetClass="entr" presetSubtype="0" fill="hold" grpId="0" nodeType="afterEffect">
                                  <p:stCondLst>
                                    <p:cond delay="0"/>
                                  </p:stCondLst>
                                  <p:childTnLst>
                                    <p:set>
                                      <p:cBhvr>
                                        <p:cTn id="130" dur="1" fill="hold">
                                          <p:stCondLst>
                                            <p:cond delay="0"/>
                                          </p:stCondLst>
                                        </p:cTn>
                                        <p:tgtEl>
                                          <p:spTgt spid="54"/>
                                        </p:tgtEl>
                                        <p:attrNameLst>
                                          <p:attrName>style.visibility</p:attrName>
                                        </p:attrNameLst>
                                      </p:cBhvr>
                                      <p:to>
                                        <p:strVal val="visible"/>
                                      </p:to>
                                    </p:set>
                                    <p:animEffect transition="in" filter="fade">
                                      <p:cBhvr>
                                        <p:cTn id="131" dur="500"/>
                                        <p:tgtEl>
                                          <p:spTgt spid="54"/>
                                        </p:tgtEl>
                                      </p:cBhvr>
                                    </p:animEffect>
                                  </p:childTnLst>
                                </p:cTn>
                              </p:par>
                            </p:childTnLst>
                          </p:cTn>
                        </p:par>
                        <p:par>
                          <p:cTn id="132" fill="hold">
                            <p:stCondLst>
                              <p:cond delay="13700"/>
                            </p:stCondLst>
                            <p:childTnLst>
                              <p:par>
                                <p:cTn id="133" presetID="22" presetClass="entr" presetSubtype="8" fill="hold" grpId="0" nodeType="afterEffect">
                                  <p:stCondLst>
                                    <p:cond delay="0"/>
                                  </p:stCondLst>
                                  <p:childTnLst>
                                    <p:set>
                                      <p:cBhvr>
                                        <p:cTn id="134" dur="1" fill="hold">
                                          <p:stCondLst>
                                            <p:cond delay="0"/>
                                          </p:stCondLst>
                                        </p:cTn>
                                        <p:tgtEl>
                                          <p:spTgt spid="55"/>
                                        </p:tgtEl>
                                        <p:attrNameLst>
                                          <p:attrName>style.visibility</p:attrName>
                                        </p:attrNameLst>
                                      </p:cBhvr>
                                      <p:to>
                                        <p:strVal val="visible"/>
                                      </p:to>
                                    </p:set>
                                    <p:animEffect transition="in" filter="wipe(left)">
                                      <p:cBhvr>
                                        <p:cTn id="135" dur="500"/>
                                        <p:tgtEl>
                                          <p:spTgt spid="55"/>
                                        </p:tgtEl>
                                      </p:cBhvr>
                                    </p:animEffect>
                                  </p:childTnLst>
                                </p:cTn>
                              </p:par>
                            </p:childTnLst>
                          </p:cTn>
                        </p:par>
                        <p:par>
                          <p:cTn id="136" fill="hold">
                            <p:stCondLst>
                              <p:cond delay="14200"/>
                            </p:stCondLst>
                            <p:childTnLst>
                              <p:par>
                                <p:cTn id="137" presetID="49" presetClass="entr" presetSubtype="0" decel="100000" fill="hold" grpId="0" nodeType="afterEffect">
                                  <p:stCondLst>
                                    <p:cond delay="0"/>
                                  </p:stCondLst>
                                  <p:childTnLst>
                                    <p:set>
                                      <p:cBhvr>
                                        <p:cTn id="138" dur="1" fill="hold">
                                          <p:stCondLst>
                                            <p:cond delay="0"/>
                                          </p:stCondLst>
                                        </p:cTn>
                                        <p:tgtEl>
                                          <p:spTgt spid="56"/>
                                        </p:tgtEl>
                                        <p:attrNameLst>
                                          <p:attrName>style.visibility</p:attrName>
                                        </p:attrNameLst>
                                      </p:cBhvr>
                                      <p:to>
                                        <p:strVal val="visible"/>
                                      </p:to>
                                    </p:set>
                                    <p:anim calcmode="lin" valueType="num">
                                      <p:cBhvr>
                                        <p:cTn id="139" dur="500" fill="hold"/>
                                        <p:tgtEl>
                                          <p:spTgt spid="56"/>
                                        </p:tgtEl>
                                        <p:attrNameLst>
                                          <p:attrName>ppt_w</p:attrName>
                                        </p:attrNameLst>
                                      </p:cBhvr>
                                      <p:tavLst>
                                        <p:tav tm="0">
                                          <p:val>
                                            <p:fltVal val="0"/>
                                          </p:val>
                                        </p:tav>
                                        <p:tav tm="100000">
                                          <p:val>
                                            <p:strVal val="#ppt_w"/>
                                          </p:val>
                                        </p:tav>
                                      </p:tavLst>
                                    </p:anim>
                                    <p:anim calcmode="lin" valueType="num">
                                      <p:cBhvr>
                                        <p:cTn id="140" dur="500" fill="hold"/>
                                        <p:tgtEl>
                                          <p:spTgt spid="56"/>
                                        </p:tgtEl>
                                        <p:attrNameLst>
                                          <p:attrName>ppt_h</p:attrName>
                                        </p:attrNameLst>
                                      </p:cBhvr>
                                      <p:tavLst>
                                        <p:tav tm="0">
                                          <p:val>
                                            <p:fltVal val="0"/>
                                          </p:val>
                                        </p:tav>
                                        <p:tav tm="100000">
                                          <p:val>
                                            <p:strVal val="#ppt_h"/>
                                          </p:val>
                                        </p:tav>
                                      </p:tavLst>
                                    </p:anim>
                                    <p:anim calcmode="lin" valueType="num">
                                      <p:cBhvr>
                                        <p:cTn id="141" dur="500" fill="hold"/>
                                        <p:tgtEl>
                                          <p:spTgt spid="56"/>
                                        </p:tgtEl>
                                        <p:attrNameLst>
                                          <p:attrName>style.rotation</p:attrName>
                                        </p:attrNameLst>
                                      </p:cBhvr>
                                      <p:tavLst>
                                        <p:tav tm="0">
                                          <p:val>
                                            <p:fltVal val="360"/>
                                          </p:val>
                                        </p:tav>
                                        <p:tav tm="100000">
                                          <p:val>
                                            <p:fltVal val="0"/>
                                          </p:val>
                                        </p:tav>
                                      </p:tavLst>
                                    </p:anim>
                                    <p:animEffect transition="in" filter="fade">
                                      <p:cBhvr>
                                        <p:cTn id="142" dur="500"/>
                                        <p:tgtEl>
                                          <p:spTgt spid="56"/>
                                        </p:tgtEl>
                                      </p:cBhvr>
                                    </p:animEffect>
                                  </p:childTnLst>
                                </p:cTn>
                              </p:par>
                            </p:childTnLst>
                          </p:cTn>
                        </p:par>
                        <p:par>
                          <p:cTn id="143" fill="hold">
                            <p:stCondLst>
                              <p:cond delay="14700"/>
                            </p:stCondLst>
                            <p:childTnLst>
                              <p:par>
                                <p:cTn id="144" presetID="22" presetClass="entr" presetSubtype="1" fill="hold" grpId="0" nodeType="afterEffect">
                                  <p:stCondLst>
                                    <p:cond delay="0"/>
                                  </p:stCondLst>
                                  <p:childTnLst>
                                    <p:set>
                                      <p:cBhvr>
                                        <p:cTn id="145" dur="1" fill="hold">
                                          <p:stCondLst>
                                            <p:cond delay="0"/>
                                          </p:stCondLst>
                                        </p:cTn>
                                        <p:tgtEl>
                                          <p:spTgt spid="57"/>
                                        </p:tgtEl>
                                        <p:attrNameLst>
                                          <p:attrName>style.visibility</p:attrName>
                                        </p:attrNameLst>
                                      </p:cBhvr>
                                      <p:to>
                                        <p:strVal val="visible"/>
                                      </p:to>
                                    </p:set>
                                    <p:animEffect transition="in" filter="wipe(up)">
                                      <p:cBhvr>
                                        <p:cTn id="146" dur="500"/>
                                        <p:tgtEl>
                                          <p:spTgt spid="57"/>
                                        </p:tgtEl>
                                      </p:cBhvr>
                                    </p:animEffect>
                                  </p:childTnLst>
                                </p:cTn>
                              </p:par>
                            </p:childTnLst>
                          </p:cTn>
                        </p:par>
                        <p:par>
                          <p:cTn id="147" fill="hold">
                            <p:stCondLst>
                              <p:cond delay="15200"/>
                            </p:stCondLst>
                            <p:childTnLst>
                              <p:par>
                                <p:cTn id="148" presetID="10" presetClass="entr" presetSubtype="0" fill="hold" grpId="0" nodeType="afterEffect">
                                  <p:stCondLst>
                                    <p:cond delay="0"/>
                                  </p:stCondLst>
                                  <p:childTnLst>
                                    <p:set>
                                      <p:cBhvr>
                                        <p:cTn id="149" dur="1" fill="hold">
                                          <p:stCondLst>
                                            <p:cond delay="0"/>
                                          </p:stCondLst>
                                        </p:cTn>
                                        <p:tgtEl>
                                          <p:spTgt spid="58"/>
                                        </p:tgtEl>
                                        <p:attrNameLst>
                                          <p:attrName>style.visibility</p:attrName>
                                        </p:attrNameLst>
                                      </p:cBhvr>
                                      <p:to>
                                        <p:strVal val="visible"/>
                                      </p:to>
                                    </p:set>
                                    <p:animEffect transition="in" filter="fade">
                                      <p:cBhvr>
                                        <p:cTn id="150" dur="500"/>
                                        <p:tgtEl>
                                          <p:spTgt spid="58"/>
                                        </p:tgtEl>
                                      </p:cBhvr>
                                    </p:animEffect>
                                  </p:childTnLst>
                                </p:cTn>
                              </p:par>
                            </p:childTnLst>
                          </p:cTn>
                        </p:par>
                        <p:par>
                          <p:cTn id="151" fill="hold">
                            <p:stCondLst>
                              <p:cond delay="15700"/>
                            </p:stCondLst>
                            <p:childTnLst>
                              <p:par>
                                <p:cTn id="152" presetID="22" presetClass="entr" presetSubtype="4" fill="hold" grpId="0" nodeType="afterEffect">
                                  <p:stCondLst>
                                    <p:cond delay="0"/>
                                  </p:stCondLst>
                                  <p:iterate type="lt">
                                    <p:tmPct val="10000"/>
                                  </p:iterate>
                                  <p:childTnLst>
                                    <p:set>
                                      <p:cBhvr>
                                        <p:cTn id="153" dur="1" fill="hold">
                                          <p:stCondLst>
                                            <p:cond delay="0"/>
                                          </p:stCondLst>
                                        </p:cTn>
                                        <p:tgtEl>
                                          <p:spTgt spid="90">
                                            <p:txEl>
                                              <p:pRg st="0" end="0"/>
                                            </p:txEl>
                                          </p:spTgt>
                                        </p:tgtEl>
                                        <p:attrNameLst>
                                          <p:attrName>style.visibility</p:attrName>
                                        </p:attrNameLst>
                                      </p:cBhvr>
                                      <p:to>
                                        <p:strVal val="visible"/>
                                      </p:to>
                                    </p:set>
                                    <p:animEffect transition="in" filter="wipe(down)">
                                      <p:cBhvr>
                                        <p:cTn id="154" dur="500"/>
                                        <p:tgtEl>
                                          <p:spTgt spid="90">
                                            <p:txEl>
                                              <p:pRg st="0" end="0"/>
                                            </p:txEl>
                                          </p:spTgt>
                                        </p:tgtEl>
                                      </p:cBhvr>
                                    </p:animEffect>
                                  </p:childTnLst>
                                </p:cTn>
                              </p:par>
                            </p:childTnLst>
                          </p:cTn>
                        </p:par>
                        <p:par>
                          <p:cTn id="155" fill="hold">
                            <p:stCondLst>
                              <p:cond delay="16350"/>
                            </p:stCondLst>
                            <p:childTnLst>
                              <p:par>
                                <p:cTn id="156" presetID="2" presetClass="entr" presetSubtype="2" decel="98000" fill="hold" grpId="0" nodeType="afterEffect">
                                  <p:stCondLst>
                                    <p:cond delay="0"/>
                                  </p:stCondLst>
                                  <p:childTnLst>
                                    <p:set>
                                      <p:cBhvr>
                                        <p:cTn id="157" dur="1" fill="hold">
                                          <p:stCondLst>
                                            <p:cond delay="0"/>
                                          </p:stCondLst>
                                        </p:cTn>
                                        <p:tgtEl>
                                          <p:spTgt spid="87">
                                            <p:txEl>
                                              <p:pRg st="0" end="0"/>
                                            </p:txEl>
                                          </p:spTgt>
                                        </p:tgtEl>
                                        <p:attrNameLst>
                                          <p:attrName>style.visibility</p:attrName>
                                        </p:attrNameLst>
                                      </p:cBhvr>
                                      <p:to>
                                        <p:strVal val="visible"/>
                                      </p:to>
                                    </p:set>
                                    <p:anim calcmode="lin" valueType="num">
                                      <p:cBhvr additive="base">
                                        <p:cTn id="158" dur="750" fill="hold"/>
                                        <p:tgtEl>
                                          <p:spTgt spid="87">
                                            <p:txEl>
                                              <p:pRg st="0" end="0"/>
                                            </p:txEl>
                                          </p:spTgt>
                                        </p:tgtEl>
                                        <p:attrNameLst>
                                          <p:attrName>ppt_x</p:attrName>
                                        </p:attrNameLst>
                                      </p:cBhvr>
                                      <p:tavLst>
                                        <p:tav tm="0">
                                          <p:val>
                                            <p:strVal val="1+#ppt_w/2"/>
                                          </p:val>
                                        </p:tav>
                                        <p:tav tm="100000">
                                          <p:val>
                                            <p:strVal val="#ppt_x"/>
                                          </p:val>
                                        </p:tav>
                                      </p:tavLst>
                                    </p:anim>
                                    <p:anim calcmode="lin" valueType="num">
                                      <p:cBhvr additive="base">
                                        <p:cTn id="159" dur="750" fill="hold"/>
                                        <p:tgtEl>
                                          <p:spTgt spid="87">
                                            <p:txEl>
                                              <p:pRg st="0" end="0"/>
                                            </p:txEl>
                                          </p:spTgt>
                                        </p:tgtEl>
                                        <p:attrNameLst>
                                          <p:attrName>ppt_y</p:attrName>
                                        </p:attrNameLst>
                                      </p:cBhvr>
                                      <p:tavLst>
                                        <p:tav tm="0">
                                          <p:val>
                                            <p:strVal val="#ppt_y"/>
                                          </p:val>
                                        </p:tav>
                                        <p:tav tm="100000">
                                          <p:val>
                                            <p:strVal val="#ppt_y"/>
                                          </p:val>
                                        </p:tav>
                                      </p:tavLst>
                                    </p:anim>
                                  </p:childTnLst>
                                </p:cTn>
                              </p:par>
                              <p:par>
                                <p:cTn id="160" presetID="2" presetClass="entr" presetSubtype="2" decel="98000" fill="hold" grpId="0" nodeType="withEffect">
                                  <p:stCondLst>
                                    <p:cond delay="0"/>
                                  </p:stCondLst>
                                  <p:childTnLst>
                                    <p:set>
                                      <p:cBhvr>
                                        <p:cTn id="161" dur="1" fill="hold">
                                          <p:stCondLst>
                                            <p:cond delay="0"/>
                                          </p:stCondLst>
                                        </p:cTn>
                                        <p:tgtEl>
                                          <p:spTgt spid="89"/>
                                        </p:tgtEl>
                                        <p:attrNameLst>
                                          <p:attrName>style.visibility</p:attrName>
                                        </p:attrNameLst>
                                      </p:cBhvr>
                                      <p:to>
                                        <p:strVal val="visible"/>
                                      </p:to>
                                    </p:set>
                                    <p:anim calcmode="lin" valueType="num">
                                      <p:cBhvr additive="base">
                                        <p:cTn id="162" dur="750" fill="hold"/>
                                        <p:tgtEl>
                                          <p:spTgt spid="89"/>
                                        </p:tgtEl>
                                        <p:attrNameLst>
                                          <p:attrName>ppt_x</p:attrName>
                                        </p:attrNameLst>
                                      </p:cBhvr>
                                      <p:tavLst>
                                        <p:tav tm="0">
                                          <p:val>
                                            <p:strVal val="1+#ppt_w/2"/>
                                          </p:val>
                                        </p:tav>
                                        <p:tav tm="100000">
                                          <p:val>
                                            <p:strVal val="#ppt_x"/>
                                          </p:val>
                                        </p:tav>
                                      </p:tavLst>
                                    </p:anim>
                                    <p:anim calcmode="lin" valueType="num">
                                      <p:cBhvr additive="base">
                                        <p:cTn id="163" dur="750" fill="hold"/>
                                        <p:tgtEl>
                                          <p:spTgt spid="89"/>
                                        </p:tgtEl>
                                        <p:attrNameLst>
                                          <p:attrName>ppt_y</p:attrName>
                                        </p:attrNameLst>
                                      </p:cBhvr>
                                      <p:tavLst>
                                        <p:tav tm="0">
                                          <p:val>
                                            <p:strVal val="#ppt_y"/>
                                          </p:val>
                                        </p:tav>
                                        <p:tav tm="100000">
                                          <p:val>
                                            <p:strVal val="#ppt_y"/>
                                          </p:val>
                                        </p:tav>
                                      </p:tavLst>
                                    </p:anim>
                                  </p:childTnLst>
                                </p:cTn>
                              </p:par>
                            </p:childTnLst>
                          </p:cTn>
                        </p:par>
                        <p:par>
                          <p:cTn id="164" fill="hold">
                            <p:stCondLst>
                              <p:cond delay="17100"/>
                            </p:stCondLst>
                            <p:childTnLst>
                              <p:par>
                                <p:cTn id="165" presetID="22" presetClass="entr" presetSubtype="8" fill="hold" grpId="0" nodeType="afterEffect">
                                  <p:stCondLst>
                                    <p:cond delay="0"/>
                                  </p:stCondLst>
                                  <p:childTnLst>
                                    <p:set>
                                      <p:cBhvr>
                                        <p:cTn id="166" dur="1" fill="hold">
                                          <p:stCondLst>
                                            <p:cond delay="0"/>
                                          </p:stCondLst>
                                        </p:cTn>
                                        <p:tgtEl>
                                          <p:spTgt spid="88">
                                            <p:txEl>
                                              <p:pRg st="0" end="0"/>
                                            </p:txEl>
                                          </p:spTgt>
                                        </p:tgtEl>
                                        <p:attrNameLst>
                                          <p:attrName>style.visibility</p:attrName>
                                        </p:attrNameLst>
                                      </p:cBhvr>
                                      <p:to>
                                        <p:strVal val="visible"/>
                                      </p:to>
                                    </p:set>
                                    <p:animEffect transition="in" filter="wipe(left)">
                                      <p:cBhvr>
                                        <p:cTn id="167" dur="500"/>
                                        <p:tgtEl>
                                          <p:spTgt spid="88">
                                            <p:txEl>
                                              <p:pRg st="0" end="0"/>
                                            </p:txEl>
                                          </p:spTgt>
                                        </p:tgtEl>
                                      </p:cBhvr>
                                    </p:animEffect>
                                  </p:childTnLst>
                                </p:cTn>
                              </p:par>
                            </p:childTnLst>
                          </p:cTn>
                        </p:par>
                        <p:par>
                          <p:cTn id="168" fill="hold">
                            <p:stCondLst>
                              <p:cond delay="17600"/>
                            </p:stCondLst>
                            <p:childTnLst>
                              <p:par>
                                <p:cTn id="169" presetID="10" presetClass="entr" presetSubtype="0" fill="hold" grpId="0" nodeType="afterEffect">
                                  <p:stCondLst>
                                    <p:cond delay="0"/>
                                  </p:stCondLst>
                                  <p:childTnLst>
                                    <p:set>
                                      <p:cBhvr>
                                        <p:cTn id="170" dur="1" fill="hold">
                                          <p:stCondLst>
                                            <p:cond delay="0"/>
                                          </p:stCondLst>
                                        </p:cTn>
                                        <p:tgtEl>
                                          <p:spTgt spid="60"/>
                                        </p:tgtEl>
                                        <p:attrNameLst>
                                          <p:attrName>style.visibility</p:attrName>
                                        </p:attrNameLst>
                                      </p:cBhvr>
                                      <p:to>
                                        <p:strVal val="visible"/>
                                      </p:to>
                                    </p:set>
                                    <p:animEffect transition="in" filter="fade">
                                      <p:cBhvr>
                                        <p:cTn id="171" dur="500"/>
                                        <p:tgtEl>
                                          <p:spTgt spid="60"/>
                                        </p:tgtEl>
                                      </p:cBhvr>
                                    </p:animEffect>
                                  </p:childTnLst>
                                </p:cTn>
                              </p:par>
                            </p:childTnLst>
                          </p:cTn>
                        </p:par>
                        <p:par>
                          <p:cTn id="172" fill="hold">
                            <p:stCondLst>
                              <p:cond delay="18100"/>
                            </p:stCondLst>
                            <p:childTnLst>
                              <p:par>
                                <p:cTn id="173" presetID="22" presetClass="entr" presetSubtype="8" fill="hold" grpId="0" nodeType="afterEffect">
                                  <p:stCondLst>
                                    <p:cond delay="0"/>
                                  </p:stCondLst>
                                  <p:childTnLst>
                                    <p:set>
                                      <p:cBhvr>
                                        <p:cTn id="174" dur="1" fill="hold">
                                          <p:stCondLst>
                                            <p:cond delay="0"/>
                                          </p:stCondLst>
                                        </p:cTn>
                                        <p:tgtEl>
                                          <p:spTgt spid="61"/>
                                        </p:tgtEl>
                                        <p:attrNameLst>
                                          <p:attrName>style.visibility</p:attrName>
                                        </p:attrNameLst>
                                      </p:cBhvr>
                                      <p:to>
                                        <p:strVal val="visible"/>
                                      </p:to>
                                    </p:set>
                                    <p:animEffect transition="in" filter="wipe(left)">
                                      <p:cBhvr>
                                        <p:cTn id="175" dur="500"/>
                                        <p:tgtEl>
                                          <p:spTgt spid="61"/>
                                        </p:tgtEl>
                                      </p:cBhvr>
                                    </p:animEffect>
                                  </p:childTnLst>
                                </p:cTn>
                              </p:par>
                            </p:childTnLst>
                          </p:cTn>
                        </p:par>
                        <p:par>
                          <p:cTn id="176" fill="hold">
                            <p:stCondLst>
                              <p:cond delay="18600"/>
                            </p:stCondLst>
                            <p:childTnLst>
                              <p:par>
                                <p:cTn id="177" presetID="49" presetClass="entr" presetSubtype="0" decel="100000" fill="hold" grpId="0" nodeType="afterEffect">
                                  <p:stCondLst>
                                    <p:cond delay="0"/>
                                  </p:stCondLst>
                                  <p:childTnLst>
                                    <p:set>
                                      <p:cBhvr>
                                        <p:cTn id="178" dur="1" fill="hold">
                                          <p:stCondLst>
                                            <p:cond delay="0"/>
                                          </p:stCondLst>
                                        </p:cTn>
                                        <p:tgtEl>
                                          <p:spTgt spid="62"/>
                                        </p:tgtEl>
                                        <p:attrNameLst>
                                          <p:attrName>style.visibility</p:attrName>
                                        </p:attrNameLst>
                                      </p:cBhvr>
                                      <p:to>
                                        <p:strVal val="visible"/>
                                      </p:to>
                                    </p:set>
                                    <p:anim calcmode="lin" valueType="num">
                                      <p:cBhvr>
                                        <p:cTn id="179" dur="500" fill="hold"/>
                                        <p:tgtEl>
                                          <p:spTgt spid="62"/>
                                        </p:tgtEl>
                                        <p:attrNameLst>
                                          <p:attrName>ppt_w</p:attrName>
                                        </p:attrNameLst>
                                      </p:cBhvr>
                                      <p:tavLst>
                                        <p:tav tm="0">
                                          <p:val>
                                            <p:fltVal val="0"/>
                                          </p:val>
                                        </p:tav>
                                        <p:tav tm="100000">
                                          <p:val>
                                            <p:strVal val="#ppt_w"/>
                                          </p:val>
                                        </p:tav>
                                      </p:tavLst>
                                    </p:anim>
                                    <p:anim calcmode="lin" valueType="num">
                                      <p:cBhvr>
                                        <p:cTn id="180" dur="500" fill="hold"/>
                                        <p:tgtEl>
                                          <p:spTgt spid="62"/>
                                        </p:tgtEl>
                                        <p:attrNameLst>
                                          <p:attrName>ppt_h</p:attrName>
                                        </p:attrNameLst>
                                      </p:cBhvr>
                                      <p:tavLst>
                                        <p:tav tm="0">
                                          <p:val>
                                            <p:fltVal val="0"/>
                                          </p:val>
                                        </p:tav>
                                        <p:tav tm="100000">
                                          <p:val>
                                            <p:strVal val="#ppt_h"/>
                                          </p:val>
                                        </p:tav>
                                      </p:tavLst>
                                    </p:anim>
                                    <p:anim calcmode="lin" valueType="num">
                                      <p:cBhvr>
                                        <p:cTn id="181" dur="500" fill="hold"/>
                                        <p:tgtEl>
                                          <p:spTgt spid="62"/>
                                        </p:tgtEl>
                                        <p:attrNameLst>
                                          <p:attrName>style.rotation</p:attrName>
                                        </p:attrNameLst>
                                      </p:cBhvr>
                                      <p:tavLst>
                                        <p:tav tm="0">
                                          <p:val>
                                            <p:fltVal val="360"/>
                                          </p:val>
                                        </p:tav>
                                        <p:tav tm="100000">
                                          <p:val>
                                            <p:fltVal val="0"/>
                                          </p:val>
                                        </p:tav>
                                      </p:tavLst>
                                    </p:anim>
                                    <p:animEffect transition="in" filter="fade">
                                      <p:cBhvr>
                                        <p:cTn id="182" dur="500"/>
                                        <p:tgtEl>
                                          <p:spTgt spid="62"/>
                                        </p:tgtEl>
                                      </p:cBhvr>
                                    </p:animEffect>
                                  </p:childTnLst>
                                </p:cTn>
                              </p:par>
                            </p:childTnLst>
                          </p:cTn>
                        </p:par>
                        <p:par>
                          <p:cTn id="183" fill="hold">
                            <p:stCondLst>
                              <p:cond delay="19100"/>
                            </p:stCondLst>
                            <p:childTnLst>
                              <p:par>
                                <p:cTn id="184" presetID="22" presetClass="entr" presetSubtype="4" fill="hold" grpId="0" nodeType="afterEffect">
                                  <p:stCondLst>
                                    <p:cond delay="0"/>
                                  </p:stCondLst>
                                  <p:childTnLst>
                                    <p:set>
                                      <p:cBhvr>
                                        <p:cTn id="185" dur="1" fill="hold">
                                          <p:stCondLst>
                                            <p:cond delay="0"/>
                                          </p:stCondLst>
                                        </p:cTn>
                                        <p:tgtEl>
                                          <p:spTgt spid="63"/>
                                        </p:tgtEl>
                                        <p:attrNameLst>
                                          <p:attrName>style.visibility</p:attrName>
                                        </p:attrNameLst>
                                      </p:cBhvr>
                                      <p:to>
                                        <p:strVal val="visible"/>
                                      </p:to>
                                    </p:set>
                                    <p:animEffect transition="in" filter="wipe(down)">
                                      <p:cBhvr>
                                        <p:cTn id="186" dur="500"/>
                                        <p:tgtEl>
                                          <p:spTgt spid="63"/>
                                        </p:tgtEl>
                                      </p:cBhvr>
                                    </p:animEffect>
                                  </p:childTnLst>
                                </p:cTn>
                              </p:par>
                            </p:childTnLst>
                          </p:cTn>
                        </p:par>
                        <p:par>
                          <p:cTn id="187" fill="hold">
                            <p:stCondLst>
                              <p:cond delay="19600"/>
                            </p:stCondLst>
                            <p:childTnLst>
                              <p:par>
                                <p:cTn id="188" presetID="10" presetClass="entr" presetSubtype="0" fill="hold" grpId="0" nodeType="afterEffect">
                                  <p:stCondLst>
                                    <p:cond delay="0"/>
                                  </p:stCondLst>
                                  <p:childTnLst>
                                    <p:set>
                                      <p:cBhvr>
                                        <p:cTn id="189" dur="1" fill="hold">
                                          <p:stCondLst>
                                            <p:cond delay="0"/>
                                          </p:stCondLst>
                                        </p:cTn>
                                        <p:tgtEl>
                                          <p:spTgt spid="64"/>
                                        </p:tgtEl>
                                        <p:attrNameLst>
                                          <p:attrName>style.visibility</p:attrName>
                                        </p:attrNameLst>
                                      </p:cBhvr>
                                      <p:to>
                                        <p:strVal val="visible"/>
                                      </p:to>
                                    </p:set>
                                    <p:animEffect transition="in" filter="fade">
                                      <p:cBhvr>
                                        <p:cTn id="190" dur="500"/>
                                        <p:tgtEl>
                                          <p:spTgt spid="64"/>
                                        </p:tgtEl>
                                      </p:cBhvr>
                                    </p:animEffect>
                                  </p:childTnLst>
                                </p:cTn>
                              </p:par>
                            </p:childTnLst>
                          </p:cTn>
                        </p:par>
                        <p:par>
                          <p:cTn id="191" fill="hold">
                            <p:stCondLst>
                              <p:cond delay="20100"/>
                            </p:stCondLst>
                            <p:childTnLst>
                              <p:par>
                                <p:cTn id="192" presetID="22" presetClass="entr" presetSubtype="4" fill="hold" grpId="0" nodeType="afterEffect">
                                  <p:stCondLst>
                                    <p:cond delay="0"/>
                                  </p:stCondLst>
                                  <p:iterate type="lt">
                                    <p:tmPct val="10000"/>
                                  </p:iterate>
                                  <p:childTnLst>
                                    <p:set>
                                      <p:cBhvr>
                                        <p:cTn id="193" dur="1" fill="hold">
                                          <p:stCondLst>
                                            <p:cond delay="0"/>
                                          </p:stCondLst>
                                        </p:cTn>
                                        <p:tgtEl>
                                          <p:spTgt spid="82">
                                            <p:txEl>
                                              <p:pRg st="0" end="0"/>
                                            </p:txEl>
                                          </p:spTgt>
                                        </p:tgtEl>
                                        <p:attrNameLst>
                                          <p:attrName>style.visibility</p:attrName>
                                        </p:attrNameLst>
                                      </p:cBhvr>
                                      <p:to>
                                        <p:strVal val="visible"/>
                                      </p:to>
                                    </p:set>
                                    <p:animEffect transition="in" filter="wipe(down)">
                                      <p:cBhvr>
                                        <p:cTn id="194" dur="500"/>
                                        <p:tgtEl>
                                          <p:spTgt spid="82">
                                            <p:txEl>
                                              <p:pRg st="0" end="0"/>
                                            </p:txEl>
                                          </p:spTgt>
                                        </p:tgtEl>
                                      </p:cBhvr>
                                    </p:animEffect>
                                  </p:childTnLst>
                                </p:cTn>
                              </p:par>
                            </p:childTnLst>
                          </p:cTn>
                        </p:par>
                        <p:par>
                          <p:cTn id="195" fill="hold">
                            <p:stCondLst>
                              <p:cond delay="20750"/>
                            </p:stCondLst>
                            <p:childTnLst>
                              <p:par>
                                <p:cTn id="196" presetID="2" presetClass="entr" presetSubtype="2" decel="98000" fill="hold" grpId="0" nodeType="afterEffect">
                                  <p:stCondLst>
                                    <p:cond delay="0"/>
                                  </p:stCondLst>
                                  <p:childTnLst>
                                    <p:set>
                                      <p:cBhvr>
                                        <p:cTn id="197" dur="1" fill="hold">
                                          <p:stCondLst>
                                            <p:cond delay="0"/>
                                          </p:stCondLst>
                                        </p:cTn>
                                        <p:tgtEl>
                                          <p:spTgt spid="79">
                                            <p:txEl>
                                              <p:pRg st="0" end="0"/>
                                            </p:txEl>
                                          </p:spTgt>
                                        </p:tgtEl>
                                        <p:attrNameLst>
                                          <p:attrName>style.visibility</p:attrName>
                                        </p:attrNameLst>
                                      </p:cBhvr>
                                      <p:to>
                                        <p:strVal val="visible"/>
                                      </p:to>
                                    </p:set>
                                    <p:anim calcmode="lin" valueType="num">
                                      <p:cBhvr additive="base">
                                        <p:cTn id="198" dur="750" fill="hold"/>
                                        <p:tgtEl>
                                          <p:spTgt spid="79">
                                            <p:txEl>
                                              <p:pRg st="0" end="0"/>
                                            </p:txEl>
                                          </p:spTgt>
                                        </p:tgtEl>
                                        <p:attrNameLst>
                                          <p:attrName>ppt_x</p:attrName>
                                        </p:attrNameLst>
                                      </p:cBhvr>
                                      <p:tavLst>
                                        <p:tav tm="0">
                                          <p:val>
                                            <p:strVal val="1+#ppt_w/2"/>
                                          </p:val>
                                        </p:tav>
                                        <p:tav tm="100000">
                                          <p:val>
                                            <p:strVal val="#ppt_x"/>
                                          </p:val>
                                        </p:tav>
                                      </p:tavLst>
                                    </p:anim>
                                    <p:anim calcmode="lin" valueType="num">
                                      <p:cBhvr additive="base">
                                        <p:cTn id="199" dur="750" fill="hold"/>
                                        <p:tgtEl>
                                          <p:spTgt spid="79">
                                            <p:txEl>
                                              <p:pRg st="0" end="0"/>
                                            </p:txEl>
                                          </p:spTgt>
                                        </p:tgtEl>
                                        <p:attrNameLst>
                                          <p:attrName>ppt_y</p:attrName>
                                        </p:attrNameLst>
                                      </p:cBhvr>
                                      <p:tavLst>
                                        <p:tav tm="0">
                                          <p:val>
                                            <p:strVal val="#ppt_y"/>
                                          </p:val>
                                        </p:tav>
                                        <p:tav tm="100000">
                                          <p:val>
                                            <p:strVal val="#ppt_y"/>
                                          </p:val>
                                        </p:tav>
                                      </p:tavLst>
                                    </p:anim>
                                  </p:childTnLst>
                                </p:cTn>
                              </p:par>
                              <p:par>
                                <p:cTn id="200" presetID="2" presetClass="entr" presetSubtype="2" decel="98000" fill="hold" grpId="0" nodeType="withEffect">
                                  <p:stCondLst>
                                    <p:cond delay="0"/>
                                  </p:stCondLst>
                                  <p:childTnLst>
                                    <p:set>
                                      <p:cBhvr>
                                        <p:cTn id="201" dur="1" fill="hold">
                                          <p:stCondLst>
                                            <p:cond delay="0"/>
                                          </p:stCondLst>
                                        </p:cTn>
                                        <p:tgtEl>
                                          <p:spTgt spid="81"/>
                                        </p:tgtEl>
                                        <p:attrNameLst>
                                          <p:attrName>style.visibility</p:attrName>
                                        </p:attrNameLst>
                                      </p:cBhvr>
                                      <p:to>
                                        <p:strVal val="visible"/>
                                      </p:to>
                                    </p:set>
                                    <p:anim calcmode="lin" valueType="num">
                                      <p:cBhvr additive="base">
                                        <p:cTn id="202" dur="750" fill="hold"/>
                                        <p:tgtEl>
                                          <p:spTgt spid="81"/>
                                        </p:tgtEl>
                                        <p:attrNameLst>
                                          <p:attrName>ppt_x</p:attrName>
                                        </p:attrNameLst>
                                      </p:cBhvr>
                                      <p:tavLst>
                                        <p:tav tm="0">
                                          <p:val>
                                            <p:strVal val="1+#ppt_w/2"/>
                                          </p:val>
                                        </p:tav>
                                        <p:tav tm="100000">
                                          <p:val>
                                            <p:strVal val="#ppt_x"/>
                                          </p:val>
                                        </p:tav>
                                      </p:tavLst>
                                    </p:anim>
                                    <p:anim calcmode="lin" valueType="num">
                                      <p:cBhvr additive="base">
                                        <p:cTn id="203" dur="750" fill="hold"/>
                                        <p:tgtEl>
                                          <p:spTgt spid="81"/>
                                        </p:tgtEl>
                                        <p:attrNameLst>
                                          <p:attrName>ppt_y</p:attrName>
                                        </p:attrNameLst>
                                      </p:cBhvr>
                                      <p:tavLst>
                                        <p:tav tm="0">
                                          <p:val>
                                            <p:strVal val="#ppt_y"/>
                                          </p:val>
                                        </p:tav>
                                        <p:tav tm="100000">
                                          <p:val>
                                            <p:strVal val="#ppt_y"/>
                                          </p:val>
                                        </p:tav>
                                      </p:tavLst>
                                    </p:anim>
                                  </p:childTnLst>
                                </p:cTn>
                              </p:par>
                            </p:childTnLst>
                          </p:cTn>
                        </p:par>
                        <p:par>
                          <p:cTn id="204" fill="hold">
                            <p:stCondLst>
                              <p:cond delay="21500"/>
                            </p:stCondLst>
                            <p:childTnLst>
                              <p:par>
                                <p:cTn id="205" presetID="22" presetClass="entr" presetSubtype="8" fill="hold" grpId="0" nodeType="afterEffect">
                                  <p:stCondLst>
                                    <p:cond delay="0"/>
                                  </p:stCondLst>
                                  <p:childTnLst>
                                    <p:set>
                                      <p:cBhvr>
                                        <p:cTn id="206" dur="1" fill="hold">
                                          <p:stCondLst>
                                            <p:cond delay="0"/>
                                          </p:stCondLst>
                                        </p:cTn>
                                        <p:tgtEl>
                                          <p:spTgt spid="80">
                                            <p:txEl>
                                              <p:pRg st="0" end="0"/>
                                            </p:txEl>
                                          </p:spTgt>
                                        </p:tgtEl>
                                        <p:attrNameLst>
                                          <p:attrName>style.visibility</p:attrName>
                                        </p:attrNameLst>
                                      </p:cBhvr>
                                      <p:to>
                                        <p:strVal val="visible"/>
                                      </p:to>
                                    </p:set>
                                    <p:animEffect transition="in" filter="wipe(left)">
                                      <p:cBhvr>
                                        <p:cTn id="207" dur="500"/>
                                        <p:tgtEl>
                                          <p:spTgt spid="80">
                                            <p:txEl>
                                              <p:pRg st="0" end="0"/>
                                            </p:txEl>
                                          </p:spTgt>
                                        </p:tgtEl>
                                      </p:cBhvr>
                                    </p:animEffect>
                                  </p:childTnLst>
                                </p:cTn>
                              </p:par>
                            </p:childTnLst>
                          </p:cTn>
                        </p:par>
                        <p:par>
                          <p:cTn id="208" fill="hold">
                            <p:stCondLst>
                              <p:cond delay="22000"/>
                            </p:stCondLst>
                            <p:childTnLst>
                              <p:par>
                                <p:cTn id="209" presetID="10" presetClass="entr" presetSubtype="0" fill="hold" grpId="0" nodeType="afterEffect">
                                  <p:stCondLst>
                                    <p:cond delay="0"/>
                                  </p:stCondLst>
                                  <p:childTnLst>
                                    <p:set>
                                      <p:cBhvr>
                                        <p:cTn id="210" dur="1" fill="hold">
                                          <p:stCondLst>
                                            <p:cond delay="0"/>
                                          </p:stCondLst>
                                        </p:cTn>
                                        <p:tgtEl>
                                          <p:spTgt spid="66"/>
                                        </p:tgtEl>
                                        <p:attrNameLst>
                                          <p:attrName>style.visibility</p:attrName>
                                        </p:attrNameLst>
                                      </p:cBhvr>
                                      <p:to>
                                        <p:strVal val="visible"/>
                                      </p:to>
                                    </p:set>
                                    <p:animEffect transition="in" filter="fade">
                                      <p:cBhvr>
                                        <p:cTn id="211" dur="500"/>
                                        <p:tgtEl>
                                          <p:spTgt spid="66"/>
                                        </p:tgtEl>
                                      </p:cBhvr>
                                    </p:animEffect>
                                  </p:childTnLst>
                                </p:cTn>
                              </p:par>
                            </p:childTnLst>
                          </p:cTn>
                        </p:par>
                        <p:par>
                          <p:cTn id="212" fill="hold">
                            <p:stCondLst>
                              <p:cond delay="22500"/>
                            </p:stCondLst>
                            <p:childTnLst>
                              <p:par>
                                <p:cTn id="213" presetID="22" presetClass="entr" presetSubtype="8" fill="hold" grpId="0" nodeType="afterEffect">
                                  <p:stCondLst>
                                    <p:cond delay="0"/>
                                  </p:stCondLst>
                                  <p:childTnLst>
                                    <p:set>
                                      <p:cBhvr>
                                        <p:cTn id="214" dur="1" fill="hold">
                                          <p:stCondLst>
                                            <p:cond delay="0"/>
                                          </p:stCondLst>
                                        </p:cTn>
                                        <p:tgtEl>
                                          <p:spTgt spid="67"/>
                                        </p:tgtEl>
                                        <p:attrNameLst>
                                          <p:attrName>style.visibility</p:attrName>
                                        </p:attrNameLst>
                                      </p:cBhvr>
                                      <p:to>
                                        <p:strVal val="visible"/>
                                      </p:to>
                                    </p:set>
                                    <p:animEffect transition="in" filter="wipe(left)">
                                      <p:cBhvr>
                                        <p:cTn id="215"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5" grpId="0" animBg="1"/>
      <p:bldP spid="6" grpId="0" animBg="1"/>
      <p:bldP spid="36" grpId="0" animBg="1"/>
      <p:bldP spid="37" grpId="0" animBg="1"/>
      <p:bldP spid="38" grpId="0" animBg="1"/>
      <p:bldP spid="39" grpId="0" animBg="1"/>
      <p:bldP spid="40" grpId="0" animBg="1"/>
      <p:bldP spid="41" grpId="0" animBg="1"/>
      <p:bldP spid="42" grpId="0" animBg="1"/>
      <p:bldP spid="48" grpId="0" animBg="1"/>
      <p:bldP spid="49" grpId="0" animBg="1"/>
      <p:bldP spid="50" grpId="0" animBg="1"/>
      <p:bldP spid="51" grpId="0" animBg="1"/>
      <p:bldP spid="52" grpId="0" animBg="1"/>
      <p:bldP spid="54" grpId="0" animBg="1"/>
      <p:bldP spid="55" grpId="0" animBg="1"/>
      <p:bldP spid="56" grpId="0" animBg="1"/>
      <p:bldP spid="57" grpId="0" animBg="1"/>
      <p:bldP spid="58" grpId="0" animBg="1"/>
      <p:bldP spid="60" grpId="0" animBg="1"/>
      <p:bldP spid="61" grpId="0" animBg="1"/>
      <p:bldP spid="62" grpId="0" animBg="1"/>
      <p:bldP spid="63" grpId="0" animBg="1"/>
      <p:bldP spid="64" grpId="0" animBg="1"/>
      <p:bldP spid="66" grpId="0" animBg="1"/>
      <p:bldP spid="71" grpId="0" build="p">
        <p:tmplLst>
          <p:tmpl lvl="1">
            <p:tnLst>
              <p:par>
                <p:cTn presetID="2" presetClass="entr" presetSubtype="2" decel="100000" fill="hold" nodeType="afterEffect">
                  <p:stCondLst>
                    <p:cond delay="0"/>
                  </p:stCondLst>
                  <p:childTnLst>
                    <p:set>
                      <p:cBhvr>
                        <p:cTn dur="1" fill="hold">
                          <p:stCondLst>
                            <p:cond delay="0"/>
                          </p:stCondLst>
                        </p:cTn>
                        <p:tgtEl>
                          <p:spTgt spid="71"/>
                        </p:tgtEl>
                        <p:attrNameLst>
                          <p:attrName>style.visibility</p:attrName>
                        </p:attrNameLst>
                      </p:cBhvr>
                      <p:to>
                        <p:strVal val="visible"/>
                      </p:to>
                    </p:set>
                    <p:anim calcmode="lin" valueType="num">
                      <p:cBhvr additive="base">
                        <p:cTn dur="750" fill="hold"/>
                        <p:tgtEl>
                          <p:spTgt spid="71"/>
                        </p:tgtEl>
                        <p:attrNameLst>
                          <p:attrName>ppt_x</p:attrName>
                        </p:attrNameLst>
                      </p:cBhvr>
                      <p:tavLst>
                        <p:tav tm="0">
                          <p:val>
                            <p:strVal val="1+#ppt_w/2"/>
                          </p:val>
                        </p:tav>
                        <p:tav tm="100000">
                          <p:val>
                            <p:strVal val="#ppt_x"/>
                          </p:val>
                        </p:tav>
                      </p:tavLst>
                    </p:anim>
                    <p:anim calcmode="lin" valueType="num">
                      <p:cBhvr additive="base">
                        <p:cTn dur="750" fill="hold"/>
                        <p:tgtEl>
                          <p:spTgt spid="71"/>
                        </p:tgtEl>
                        <p:attrNameLst>
                          <p:attrName>ppt_y</p:attrName>
                        </p:attrNameLst>
                      </p:cBhvr>
                      <p:tavLst>
                        <p:tav tm="0">
                          <p:val>
                            <p:strVal val="#ppt_y"/>
                          </p:val>
                        </p:tav>
                        <p:tav tm="100000">
                          <p:val>
                            <p:strVal val="#ppt_y"/>
                          </p:val>
                        </p:tav>
                      </p:tavLst>
                    </p:anim>
                  </p:childTnLst>
                </p:cTn>
              </p:par>
            </p:tnLst>
          </p:tmpl>
        </p:tmplLst>
      </p:bldP>
      <p:bldP spid="72" grpId="0" build="p">
        <p:tmplLst>
          <p:tmpl lvl="1">
            <p:tnLst>
              <p:par>
                <p:cTn presetID="22" presetClass="entr" presetSubtype="8" fill="hold" nodeType="afterEffect">
                  <p:stCondLst>
                    <p:cond delay="0"/>
                  </p:stCondLst>
                  <p:childTnLst>
                    <p:set>
                      <p:cBhvr>
                        <p:cTn dur="1" fill="hold">
                          <p:stCondLst>
                            <p:cond delay="0"/>
                          </p:stCondLst>
                        </p:cTn>
                        <p:tgtEl>
                          <p:spTgt spid="72"/>
                        </p:tgtEl>
                        <p:attrNameLst>
                          <p:attrName>style.visibility</p:attrName>
                        </p:attrNameLst>
                      </p:cBhvr>
                      <p:to>
                        <p:strVal val="visible"/>
                      </p:to>
                    </p:set>
                    <p:animEffect transition="in" filter="wipe(left)">
                      <p:cBhvr>
                        <p:cTn dur="500"/>
                        <p:tgtEl>
                          <p:spTgt spid="72"/>
                        </p:tgtEl>
                      </p:cBhvr>
                    </p:animEffect>
                  </p:childTnLst>
                </p:cTn>
              </p:par>
            </p:tnLst>
          </p:tmpl>
        </p:tmplLst>
      </p:bldP>
      <p:bldP spid="73" grpId="0" animBg="1"/>
      <p:bldP spid="74" grpId="0" build="p">
        <p:tmplLst>
          <p:tmpl lvl="1">
            <p:tnLst>
              <p:par>
                <p:cTn presetID="22" presetClass="entr" presetSubtype="8" fill="hold" nodeType="afterEffect">
                  <p:stCondLst>
                    <p:cond delay="0"/>
                  </p:stCondLst>
                  <p:iterate type="lt">
                    <p:tmPct val="10000"/>
                  </p:iterate>
                  <p:childTnLst>
                    <p:set>
                      <p:cBhvr>
                        <p:cTn dur="1" fill="hold">
                          <p:stCondLst>
                            <p:cond delay="0"/>
                          </p:stCondLst>
                        </p:cTn>
                        <p:tgtEl>
                          <p:spTgt spid="74"/>
                        </p:tgtEl>
                        <p:attrNameLst>
                          <p:attrName>style.visibility</p:attrName>
                        </p:attrNameLst>
                      </p:cBhvr>
                      <p:to>
                        <p:strVal val="visible"/>
                      </p:to>
                    </p:set>
                    <p:animEffect transition="in" filter="wipe(left)">
                      <p:cBhvr>
                        <p:cTn dur="500"/>
                        <p:tgtEl>
                          <p:spTgt spid="74"/>
                        </p:tgtEl>
                      </p:cBhvr>
                    </p:animEffect>
                  </p:childTnLst>
                </p:cTn>
              </p:par>
            </p:tnLst>
          </p:tmpl>
        </p:tmplLst>
      </p:bldP>
      <p:bldP spid="75" grpId="0" build="p">
        <p:tmplLst>
          <p:tmpl lvl="1">
            <p:tnLst>
              <p:par>
                <p:cTn presetID="2" presetClass="entr" presetSubtype="2" decel="98000" fill="hold" nodeType="afterEffect">
                  <p:stCondLst>
                    <p:cond delay="0"/>
                  </p:stCondLst>
                  <p:childTnLst>
                    <p:set>
                      <p:cBhvr>
                        <p:cTn dur="1" fill="hold">
                          <p:stCondLst>
                            <p:cond delay="0"/>
                          </p:stCondLst>
                        </p:cTn>
                        <p:tgtEl>
                          <p:spTgt spid="75"/>
                        </p:tgtEl>
                        <p:attrNameLst>
                          <p:attrName>style.visibility</p:attrName>
                        </p:attrNameLst>
                      </p:cBhvr>
                      <p:to>
                        <p:strVal val="visible"/>
                      </p:to>
                    </p:set>
                    <p:anim calcmode="lin" valueType="num">
                      <p:cBhvr additive="base">
                        <p:cTn dur="750" fill="hold"/>
                        <p:tgtEl>
                          <p:spTgt spid="75"/>
                        </p:tgtEl>
                        <p:attrNameLst>
                          <p:attrName>ppt_x</p:attrName>
                        </p:attrNameLst>
                      </p:cBhvr>
                      <p:tavLst>
                        <p:tav tm="0">
                          <p:val>
                            <p:strVal val="1+#ppt_w/2"/>
                          </p:val>
                        </p:tav>
                        <p:tav tm="100000">
                          <p:val>
                            <p:strVal val="#ppt_x"/>
                          </p:val>
                        </p:tav>
                      </p:tavLst>
                    </p:anim>
                    <p:anim calcmode="lin" valueType="num">
                      <p:cBhvr additive="base">
                        <p:cTn dur="750" fill="hold"/>
                        <p:tgtEl>
                          <p:spTgt spid="75"/>
                        </p:tgtEl>
                        <p:attrNameLst>
                          <p:attrName>ppt_y</p:attrName>
                        </p:attrNameLst>
                      </p:cBhvr>
                      <p:tavLst>
                        <p:tav tm="0">
                          <p:val>
                            <p:strVal val="#ppt_y"/>
                          </p:val>
                        </p:tav>
                        <p:tav tm="100000">
                          <p:val>
                            <p:strVal val="#ppt_y"/>
                          </p:val>
                        </p:tav>
                      </p:tavLst>
                    </p:anim>
                  </p:childTnLst>
                </p:cTn>
              </p:par>
            </p:tnLst>
          </p:tmpl>
        </p:tmplLst>
      </p:bldP>
      <p:bldP spid="76" grpId="0" build="p">
        <p:tmplLst>
          <p:tmpl lvl="1">
            <p:tnLst>
              <p:par>
                <p:cTn presetID="22" presetClass="entr" presetSubtype="8" fill="hold" nodeType="afterEffect">
                  <p:stCondLst>
                    <p:cond delay="0"/>
                  </p:stCondLst>
                  <p:childTnLst>
                    <p:set>
                      <p:cBhvr>
                        <p:cTn dur="1" fill="hold">
                          <p:stCondLst>
                            <p:cond delay="0"/>
                          </p:stCondLst>
                        </p:cTn>
                        <p:tgtEl>
                          <p:spTgt spid="76"/>
                        </p:tgtEl>
                        <p:attrNameLst>
                          <p:attrName>style.visibility</p:attrName>
                        </p:attrNameLst>
                      </p:cBhvr>
                      <p:to>
                        <p:strVal val="visible"/>
                      </p:to>
                    </p:set>
                    <p:animEffect transition="in" filter="wipe(left)">
                      <p:cBhvr>
                        <p:cTn dur="500"/>
                        <p:tgtEl>
                          <p:spTgt spid="76"/>
                        </p:tgtEl>
                      </p:cBhvr>
                    </p:animEffect>
                  </p:childTnLst>
                </p:cTn>
              </p:par>
            </p:tnLst>
          </p:tmpl>
        </p:tmplLst>
      </p:bldP>
      <p:bldP spid="77" grpId="0" animBg="1"/>
      <p:bldP spid="78" grpId="0" build="p">
        <p:tmplLst>
          <p:tmpl lvl="1">
            <p:tnLst>
              <p:par>
                <p:cTn presetID="22" presetClass="entr" presetSubtype="4" fill="hold" nodeType="afterEffect">
                  <p:stCondLst>
                    <p:cond delay="0"/>
                  </p:stCondLst>
                  <p:iterate type="lt">
                    <p:tmPct val="10000"/>
                  </p:iterate>
                  <p:childTnLst>
                    <p:set>
                      <p:cBhvr>
                        <p:cTn dur="1" fill="hold">
                          <p:stCondLst>
                            <p:cond delay="0"/>
                          </p:stCondLst>
                        </p:cTn>
                        <p:tgtEl>
                          <p:spTgt spid="78"/>
                        </p:tgtEl>
                        <p:attrNameLst>
                          <p:attrName>style.visibility</p:attrName>
                        </p:attrNameLst>
                      </p:cBhvr>
                      <p:to>
                        <p:strVal val="visible"/>
                      </p:to>
                    </p:set>
                    <p:animEffect transition="in" filter="wipe(down)">
                      <p:cBhvr>
                        <p:cTn dur="500"/>
                        <p:tgtEl>
                          <p:spTgt spid="78"/>
                        </p:tgtEl>
                      </p:cBhvr>
                    </p:animEffect>
                  </p:childTnLst>
                </p:cTn>
              </p:par>
            </p:tnLst>
          </p:tmpl>
        </p:tmplLst>
      </p:bldP>
      <p:bldP spid="79" grpId="0" build="p">
        <p:tmplLst>
          <p:tmpl lvl="1">
            <p:tnLst>
              <p:par>
                <p:cTn presetID="2" presetClass="entr" presetSubtype="2" decel="98000" fill="hold" nodeType="afterEffect">
                  <p:stCondLst>
                    <p:cond delay="0"/>
                  </p:stCondLst>
                  <p:childTnLst>
                    <p:set>
                      <p:cBhvr>
                        <p:cTn dur="1" fill="hold">
                          <p:stCondLst>
                            <p:cond delay="0"/>
                          </p:stCondLst>
                        </p:cTn>
                        <p:tgtEl>
                          <p:spTgt spid="79"/>
                        </p:tgtEl>
                        <p:attrNameLst>
                          <p:attrName>style.visibility</p:attrName>
                        </p:attrNameLst>
                      </p:cBhvr>
                      <p:to>
                        <p:strVal val="visible"/>
                      </p:to>
                    </p:set>
                    <p:anim calcmode="lin" valueType="num">
                      <p:cBhvr additive="base">
                        <p:cTn dur="750" fill="hold"/>
                        <p:tgtEl>
                          <p:spTgt spid="79"/>
                        </p:tgtEl>
                        <p:attrNameLst>
                          <p:attrName>ppt_x</p:attrName>
                        </p:attrNameLst>
                      </p:cBhvr>
                      <p:tavLst>
                        <p:tav tm="0">
                          <p:val>
                            <p:strVal val="1+#ppt_w/2"/>
                          </p:val>
                        </p:tav>
                        <p:tav tm="100000">
                          <p:val>
                            <p:strVal val="#ppt_x"/>
                          </p:val>
                        </p:tav>
                      </p:tavLst>
                    </p:anim>
                    <p:anim calcmode="lin" valueType="num">
                      <p:cBhvr additive="base">
                        <p:cTn dur="750" fill="hold"/>
                        <p:tgtEl>
                          <p:spTgt spid="79"/>
                        </p:tgtEl>
                        <p:attrNameLst>
                          <p:attrName>ppt_y</p:attrName>
                        </p:attrNameLst>
                      </p:cBhvr>
                      <p:tavLst>
                        <p:tav tm="0">
                          <p:val>
                            <p:strVal val="#ppt_y"/>
                          </p:val>
                        </p:tav>
                        <p:tav tm="100000">
                          <p:val>
                            <p:strVal val="#ppt_y"/>
                          </p:val>
                        </p:tav>
                      </p:tavLst>
                    </p:anim>
                  </p:childTnLst>
                </p:cTn>
              </p:par>
            </p:tnLst>
          </p:tmpl>
        </p:tmplLst>
      </p:bldP>
      <p:bldP spid="80" grpId="0" build="p">
        <p:tmplLst>
          <p:tmpl lvl="1">
            <p:tnLst>
              <p:par>
                <p:cTn presetID="22" presetClass="entr" presetSubtype="8" fill="hold" nodeType="afterEffect">
                  <p:stCondLst>
                    <p:cond delay="0"/>
                  </p:stCondLst>
                  <p:childTnLst>
                    <p:set>
                      <p:cBhvr>
                        <p:cTn dur="1" fill="hold">
                          <p:stCondLst>
                            <p:cond delay="0"/>
                          </p:stCondLst>
                        </p:cTn>
                        <p:tgtEl>
                          <p:spTgt spid="80"/>
                        </p:tgtEl>
                        <p:attrNameLst>
                          <p:attrName>style.visibility</p:attrName>
                        </p:attrNameLst>
                      </p:cBhvr>
                      <p:to>
                        <p:strVal val="visible"/>
                      </p:to>
                    </p:set>
                    <p:animEffect transition="in" filter="wipe(left)">
                      <p:cBhvr>
                        <p:cTn dur="500"/>
                        <p:tgtEl>
                          <p:spTgt spid="80"/>
                        </p:tgtEl>
                      </p:cBhvr>
                    </p:animEffect>
                  </p:childTnLst>
                </p:cTn>
              </p:par>
            </p:tnLst>
          </p:tmpl>
        </p:tmplLst>
      </p:bldP>
      <p:bldP spid="81" grpId="0" animBg="1"/>
      <p:bldP spid="82" grpId="0" build="p">
        <p:tmplLst>
          <p:tmpl lvl="1">
            <p:tnLst>
              <p:par>
                <p:cTn presetID="22" presetClass="entr" presetSubtype="4" fill="hold" nodeType="afterEffect">
                  <p:stCondLst>
                    <p:cond delay="0"/>
                  </p:stCondLst>
                  <p:iterate type="lt">
                    <p:tmPct val="10000"/>
                  </p:iterate>
                  <p:childTnLst>
                    <p:set>
                      <p:cBhvr>
                        <p:cTn dur="1" fill="hold">
                          <p:stCondLst>
                            <p:cond delay="0"/>
                          </p:stCondLst>
                        </p:cTn>
                        <p:tgtEl>
                          <p:spTgt spid="82"/>
                        </p:tgtEl>
                        <p:attrNameLst>
                          <p:attrName>style.visibility</p:attrName>
                        </p:attrNameLst>
                      </p:cBhvr>
                      <p:to>
                        <p:strVal val="visible"/>
                      </p:to>
                    </p:set>
                    <p:animEffect transition="in" filter="wipe(down)">
                      <p:cBhvr>
                        <p:cTn dur="500"/>
                        <p:tgtEl>
                          <p:spTgt spid="82"/>
                        </p:tgtEl>
                      </p:cBhvr>
                    </p:animEffect>
                  </p:childTnLst>
                </p:cTn>
              </p:par>
            </p:tnLst>
          </p:tmpl>
        </p:tmplLst>
      </p:bldP>
      <p:bldP spid="83" grpId="0" build="p">
        <p:tmplLst>
          <p:tmpl lvl="1">
            <p:tnLst>
              <p:par>
                <p:cTn presetID="2" presetClass="entr" presetSubtype="2" decel="98000" fill="hold" nodeType="afterEffect">
                  <p:stCondLst>
                    <p:cond delay="0"/>
                  </p:stCondLst>
                  <p:childTnLst>
                    <p:set>
                      <p:cBhvr>
                        <p:cTn dur="1" fill="hold">
                          <p:stCondLst>
                            <p:cond delay="0"/>
                          </p:stCondLst>
                        </p:cTn>
                        <p:tgtEl>
                          <p:spTgt spid="83"/>
                        </p:tgtEl>
                        <p:attrNameLst>
                          <p:attrName>style.visibility</p:attrName>
                        </p:attrNameLst>
                      </p:cBhvr>
                      <p:to>
                        <p:strVal val="visible"/>
                      </p:to>
                    </p:set>
                    <p:anim calcmode="lin" valueType="num">
                      <p:cBhvr additive="base">
                        <p:cTn dur="750" fill="hold"/>
                        <p:tgtEl>
                          <p:spTgt spid="83"/>
                        </p:tgtEl>
                        <p:attrNameLst>
                          <p:attrName>ppt_x</p:attrName>
                        </p:attrNameLst>
                      </p:cBhvr>
                      <p:tavLst>
                        <p:tav tm="0">
                          <p:val>
                            <p:strVal val="1+#ppt_w/2"/>
                          </p:val>
                        </p:tav>
                        <p:tav tm="100000">
                          <p:val>
                            <p:strVal val="#ppt_x"/>
                          </p:val>
                        </p:tav>
                      </p:tavLst>
                    </p:anim>
                    <p:anim calcmode="lin" valueType="num">
                      <p:cBhvr additive="base">
                        <p:cTn dur="750" fill="hold"/>
                        <p:tgtEl>
                          <p:spTgt spid="83"/>
                        </p:tgtEl>
                        <p:attrNameLst>
                          <p:attrName>ppt_y</p:attrName>
                        </p:attrNameLst>
                      </p:cBhvr>
                      <p:tavLst>
                        <p:tav tm="0">
                          <p:val>
                            <p:strVal val="#ppt_y"/>
                          </p:val>
                        </p:tav>
                        <p:tav tm="100000">
                          <p:val>
                            <p:strVal val="#ppt_y"/>
                          </p:val>
                        </p:tav>
                      </p:tavLst>
                    </p:anim>
                  </p:childTnLst>
                </p:cTn>
              </p:par>
            </p:tnLst>
          </p:tmpl>
        </p:tmplLst>
      </p:bldP>
      <p:bldP spid="84" grpId="0" build="p">
        <p:tmplLst>
          <p:tmpl lvl="1">
            <p:tnLst>
              <p:par>
                <p:cTn presetID="22" presetClass="entr" presetSubtype="8" fill="hold" nodeType="afterEffect">
                  <p:stCondLst>
                    <p:cond delay="0"/>
                  </p:stCondLst>
                  <p:childTnLst>
                    <p:set>
                      <p:cBhvr>
                        <p:cTn dur="1" fill="hold">
                          <p:stCondLst>
                            <p:cond delay="0"/>
                          </p:stCondLst>
                        </p:cTn>
                        <p:tgtEl>
                          <p:spTgt spid="84"/>
                        </p:tgtEl>
                        <p:attrNameLst>
                          <p:attrName>style.visibility</p:attrName>
                        </p:attrNameLst>
                      </p:cBhvr>
                      <p:to>
                        <p:strVal val="visible"/>
                      </p:to>
                    </p:set>
                    <p:animEffect transition="in" filter="wipe(left)">
                      <p:cBhvr>
                        <p:cTn dur="500"/>
                        <p:tgtEl>
                          <p:spTgt spid="84"/>
                        </p:tgtEl>
                      </p:cBhvr>
                    </p:animEffect>
                  </p:childTnLst>
                </p:cTn>
              </p:par>
            </p:tnLst>
          </p:tmpl>
        </p:tmplLst>
      </p:bldP>
      <p:bldP spid="85" grpId="0" animBg="1"/>
      <p:bldP spid="86" grpId="0" build="p">
        <p:tmplLst>
          <p:tmpl lvl="1">
            <p:tnLst>
              <p:par>
                <p:cTn presetID="22" presetClass="entr" presetSubtype="4" fill="hold" nodeType="afterEffect">
                  <p:stCondLst>
                    <p:cond delay="0"/>
                  </p:stCondLst>
                  <p:iterate type="lt">
                    <p:tmPct val="10000"/>
                  </p:iterate>
                  <p:childTnLst>
                    <p:set>
                      <p:cBhvr>
                        <p:cTn dur="1" fill="hold">
                          <p:stCondLst>
                            <p:cond delay="0"/>
                          </p:stCondLst>
                        </p:cTn>
                        <p:tgtEl>
                          <p:spTgt spid="86"/>
                        </p:tgtEl>
                        <p:attrNameLst>
                          <p:attrName>style.visibility</p:attrName>
                        </p:attrNameLst>
                      </p:cBhvr>
                      <p:to>
                        <p:strVal val="visible"/>
                      </p:to>
                    </p:set>
                    <p:animEffect transition="in" filter="wipe(down)">
                      <p:cBhvr>
                        <p:cTn dur="500"/>
                        <p:tgtEl>
                          <p:spTgt spid="86"/>
                        </p:tgtEl>
                      </p:cBhvr>
                    </p:animEffect>
                  </p:childTnLst>
                </p:cTn>
              </p:par>
            </p:tnLst>
          </p:tmpl>
        </p:tmplLst>
      </p:bldP>
      <p:bldP spid="87" grpId="0" build="p">
        <p:tmplLst>
          <p:tmpl lvl="1">
            <p:tnLst>
              <p:par>
                <p:cTn presetID="2" presetClass="entr" presetSubtype="2" decel="98000" fill="hold" nodeType="afterEffect">
                  <p:stCondLst>
                    <p:cond delay="0"/>
                  </p:stCondLst>
                  <p:childTnLst>
                    <p:set>
                      <p:cBhvr>
                        <p:cTn dur="1" fill="hold">
                          <p:stCondLst>
                            <p:cond delay="0"/>
                          </p:stCondLst>
                        </p:cTn>
                        <p:tgtEl>
                          <p:spTgt spid="87"/>
                        </p:tgtEl>
                        <p:attrNameLst>
                          <p:attrName>style.visibility</p:attrName>
                        </p:attrNameLst>
                      </p:cBhvr>
                      <p:to>
                        <p:strVal val="visible"/>
                      </p:to>
                    </p:set>
                    <p:anim calcmode="lin" valueType="num">
                      <p:cBhvr additive="base">
                        <p:cTn dur="750" fill="hold"/>
                        <p:tgtEl>
                          <p:spTgt spid="87"/>
                        </p:tgtEl>
                        <p:attrNameLst>
                          <p:attrName>ppt_x</p:attrName>
                        </p:attrNameLst>
                      </p:cBhvr>
                      <p:tavLst>
                        <p:tav tm="0">
                          <p:val>
                            <p:strVal val="1+#ppt_w/2"/>
                          </p:val>
                        </p:tav>
                        <p:tav tm="100000">
                          <p:val>
                            <p:strVal val="#ppt_x"/>
                          </p:val>
                        </p:tav>
                      </p:tavLst>
                    </p:anim>
                    <p:anim calcmode="lin" valueType="num">
                      <p:cBhvr additive="base">
                        <p:cTn dur="750" fill="hold"/>
                        <p:tgtEl>
                          <p:spTgt spid="87"/>
                        </p:tgtEl>
                        <p:attrNameLst>
                          <p:attrName>ppt_y</p:attrName>
                        </p:attrNameLst>
                      </p:cBhvr>
                      <p:tavLst>
                        <p:tav tm="0">
                          <p:val>
                            <p:strVal val="#ppt_y"/>
                          </p:val>
                        </p:tav>
                        <p:tav tm="100000">
                          <p:val>
                            <p:strVal val="#ppt_y"/>
                          </p:val>
                        </p:tav>
                      </p:tavLst>
                    </p:anim>
                  </p:childTnLst>
                </p:cTn>
              </p:par>
            </p:tnLst>
          </p:tmpl>
        </p:tmplLst>
      </p:bldP>
      <p:bldP spid="88" grpId="0" build="p">
        <p:tmplLst>
          <p:tmpl lvl="1">
            <p:tnLst>
              <p:par>
                <p:cTn presetID="22" presetClass="entr" presetSubtype="8" fill="hold" nodeType="afterEffect">
                  <p:stCondLst>
                    <p:cond delay="0"/>
                  </p:stCondLst>
                  <p:childTnLst>
                    <p:set>
                      <p:cBhvr>
                        <p:cTn dur="1" fill="hold">
                          <p:stCondLst>
                            <p:cond delay="0"/>
                          </p:stCondLst>
                        </p:cTn>
                        <p:tgtEl>
                          <p:spTgt spid="88"/>
                        </p:tgtEl>
                        <p:attrNameLst>
                          <p:attrName>style.visibility</p:attrName>
                        </p:attrNameLst>
                      </p:cBhvr>
                      <p:to>
                        <p:strVal val="visible"/>
                      </p:to>
                    </p:set>
                    <p:animEffect transition="in" filter="wipe(left)">
                      <p:cBhvr>
                        <p:cTn dur="500"/>
                        <p:tgtEl>
                          <p:spTgt spid="88"/>
                        </p:tgtEl>
                      </p:cBhvr>
                    </p:animEffect>
                  </p:childTnLst>
                </p:cTn>
              </p:par>
            </p:tnLst>
          </p:tmpl>
        </p:tmplLst>
      </p:bldP>
      <p:bldP spid="89" grpId="0" animBg="1"/>
      <p:bldP spid="90" grpId="0" build="p">
        <p:tmplLst>
          <p:tmpl lvl="1">
            <p:tnLst>
              <p:par>
                <p:cTn presetID="22" presetClass="entr" presetSubtype="4" fill="hold" nodeType="afterEffect">
                  <p:stCondLst>
                    <p:cond delay="0"/>
                  </p:stCondLst>
                  <p:iterate type="lt">
                    <p:tmPct val="10000"/>
                  </p:iterate>
                  <p:childTnLst>
                    <p:set>
                      <p:cBhvr>
                        <p:cTn dur="1" fill="hold">
                          <p:stCondLst>
                            <p:cond delay="0"/>
                          </p:stCondLst>
                        </p:cTn>
                        <p:tgtEl>
                          <p:spTgt spid="90"/>
                        </p:tgtEl>
                        <p:attrNameLst>
                          <p:attrName>style.visibility</p:attrName>
                        </p:attrNameLst>
                      </p:cBhvr>
                      <p:to>
                        <p:strVal val="visible"/>
                      </p:to>
                    </p:set>
                    <p:animEffect transition="in" filter="wipe(down)">
                      <p:cBhvr>
                        <p:cTn dur="500"/>
                        <p:tgtEl>
                          <p:spTgt spid="90"/>
                        </p:tgtEl>
                      </p:cBhvr>
                    </p:animEffect>
                  </p:childTnLst>
                </p:cTn>
              </p:par>
            </p:tnLst>
          </p:tmpl>
        </p:tmplLst>
      </p:bldP>
      <p:bldP spid="67" grpId="0" animBg="1"/>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Loop">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endParaRPr lang="es-EC"/>
          </a:p>
        </p:txBody>
      </p:sp>
      <p:sp>
        <p:nvSpPr>
          <p:cNvPr id="4" name="スライド番号プレースホルダー 3"/>
          <p:cNvSpPr>
            <a:spLocks noGrp="1"/>
          </p:cNvSpPr>
          <p:nvPr>
            <p:ph type="sldNum" sz="quarter" idx="11"/>
          </p:nvPr>
        </p:nvSpPr>
        <p:spPr/>
        <p:txBody>
          <a:bodyPr/>
          <a:lstStyle/>
          <a:p>
            <a:fld id="{E724282A-8DFD-4A12-AB45-BFD4220BE3AD}" type="slidenum">
              <a:rPr lang="es-EC" smtClean="0"/>
              <a:t>‹Nº›</a:t>
            </a:fld>
            <a:endParaRPr lang="es-EC"/>
          </a:p>
        </p:txBody>
      </p:sp>
      <p:sp>
        <p:nvSpPr>
          <p:cNvPr id="7" name="テキスト プレースホルダー 6"/>
          <p:cNvSpPr>
            <a:spLocks noGrp="1"/>
          </p:cNvSpPr>
          <p:nvPr>
            <p:ph type="body" sz="quarter" idx="13" hasCustomPrompt="1"/>
          </p:nvPr>
        </p:nvSpPr>
        <p:spPr>
          <a:xfrm>
            <a:off x="2111210" y="1028735"/>
            <a:ext cx="9553891" cy="336037"/>
          </a:xfrm>
        </p:spPr>
        <p:txBody>
          <a:bodyPr/>
          <a:lstStyle>
            <a:lvl1pPr>
              <a:defRPr i="1" baseline="0">
                <a:solidFill>
                  <a:schemeClr val="tx1">
                    <a:lumMod val="50000"/>
                    <a:lumOff val="50000"/>
                  </a:schemeClr>
                </a:solidFill>
                <a:latin typeface="+mn-lt"/>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p:nvSpPr>
        <p:spPr>
          <a:xfrm>
            <a:off x="2159222" y="932725"/>
            <a:ext cx="2160428"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9" name="ドーナツ 8"/>
          <p:cNvSpPr/>
          <p:nvPr/>
        </p:nvSpPr>
        <p:spPr>
          <a:xfrm>
            <a:off x="4175621" y="1825778"/>
            <a:ext cx="3840761" cy="3846189"/>
          </a:xfrm>
          <a:prstGeom prst="donut">
            <a:avLst>
              <a:gd name="adj" fmla="val 8728"/>
            </a:avLst>
          </a:prstGeom>
          <a:solidFill>
            <a:schemeClr val="bg1">
              <a:lumMod val="95000"/>
            </a:schemeClr>
          </a:solidFill>
          <a:ln w="76200" cmpd="sng">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202" tIns="25602" rIns="51202" bIns="25602" numCol="1" spcCol="0" rtlCol="0" fromWordArt="0" anchor="ctr" anchorCtr="0" forceAA="0" compatLnSpc="1">
            <a:prstTxWarp prst="textNoShape">
              <a:avLst/>
            </a:prstTxWarp>
            <a:noAutofit/>
          </a:bodyPr>
          <a:lstStyle/>
          <a:p>
            <a:pPr algn="ctr" defTabSz="914283"/>
            <a:endParaRPr kumimoji="1" lang="ja-JP" altLang="en-US" sz="1800">
              <a:solidFill>
                <a:prstClr val="black"/>
              </a:solidFill>
            </a:endParaRPr>
          </a:p>
        </p:txBody>
      </p:sp>
      <p:sp>
        <p:nvSpPr>
          <p:cNvPr id="10" name="アーチ 6"/>
          <p:cNvSpPr/>
          <p:nvPr/>
        </p:nvSpPr>
        <p:spPr>
          <a:xfrm>
            <a:off x="6119716" y="1825777"/>
            <a:ext cx="1896664" cy="2105995"/>
          </a:xfrm>
          <a:custGeom>
            <a:avLst/>
            <a:gdLst/>
            <a:ahLst/>
            <a:cxnLst/>
            <a:rect l="l" t="t" r="r" b="b"/>
            <a:pathLst>
              <a:path w="2844750" h="3158992">
                <a:moveTo>
                  <a:pt x="0" y="0"/>
                </a:moveTo>
                <a:cubicBezTo>
                  <a:pt x="766552" y="20660"/>
                  <a:pt x="1499688" y="342349"/>
                  <a:pt x="2035609" y="903232"/>
                </a:cubicBezTo>
                <a:cubicBezTo>
                  <a:pt x="2555046" y="1446863"/>
                  <a:pt x="2841583" y="2165348"/>
                  <a:pt x="2844558" y="2907144"/>
                </a:cubicBezTo>
                <a:lnTo>
                  <a:pt x="2844750" y="2907144"/>
                </a:lnTo>
                <a:lnTo>
                  <a:pt x="2844567" y="2907327"/>
                </a:lnTo>
                <a:cubicBezTo>
                  <a:pt x="2844742" y="2908528"/>
                  <a:pt x="2844746" y="2909731"/>
                  <a:pt x="2844750" y="2910933"/>
                </a:cubicBezTo>
                <a:lnTo>
                  <a:pt x="2840961" y="2910933"/>
                </a:lnTo>
                <a:lnTo>
                  <a:pt x="2592902" y="3158992"/>
                </a:lnTo>
                <a:lnTo>
                  <a:pt x="2344843" y="2910933"/>
                </a:lnTo>
                <a:lnTo>
                  <a:pt x="2342765" y="2910933"/>
                </a:lnTo>
                <a:lnTo>
                  <a:pt x="2342652" y="2908742"/>
                </a:lnTo>
                <a:lnTo>
                  <a:pt x="2341054" y="2907144"/>
                </a:lnTo>
                <a:lnTo>
                  <a:pt x="2342570" y="2907144"/>
                </a:lnTo>
                <a:cubicBezTo>
                  <a:pt x="2339408" y="2293718"/>
                  <a:pt x="2102129" y="1699740"/>
                  <a:pt x="1672540" y="1250142"/>
                </a:cubicBezTo>
                <a:cubicBezTo>
                  <a:pt x="1232013" y="789097"/>
                  <a:pt x="630616" y="523165"/>
                  <a:pt x="927" y="502769"/>
                </a:cubicBezTo>
                <a:lnTo>
                  <a:pt x="251847" y="251850"/>
                </a:lnTo>
                <a:lnTo>
                  <a:pt x="0" y="2"/>
                </a:lnTo>
                <a:close/>
              </a:path>
            </a:pathLst>
          </a:custGeom>
          <a:solidFill>
            <a:schemeClr val="accent1">
              <a:lumMod val="20000"/>
              <a:lumOff val="80000"/>
            </a:schemeClr>
          </a:solidFill>
          <a:ln w="38100" cmpd="sng">
            <a:solidFill>
              <a:srgbClr val="F7F7F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202" tIns="25602" rIns="51202" bIns="25602" numCol="1" spcCol="0" rtlCol="0" fromWordArt="0" anchor="ctr" anchorCtr="0" forceAA="0" compatLnSpc="1">
            <a:prstTxWarp prst="textNoShape">
              <a:avLst/>
            </a:prstTxWarp>
            <a:noAutofit/>
          </a:bodyPr>
          <a:lstStyle/>
          <a:p>
            <a:pPr algn="ctr" defTabSz="914283"/>
            <a:endParaRPr kumimoji="1" lang="ja-JP" altLang="en-US" sz="1800">
              <a:solidFill>
                <a:prstClr val="black"/>
              </a:solidFill>
            </a:endParaRPr>
          </a:p>
        </p:txBody>
      </p:sp>
      <p:sp>
        <p:nvSpPr>
          <p:cNvPr id="11" name="アーチ 6"/>
          <p:cNvSpPr/>
          <p:nvPr/>
        </p:nvSpPr>
        <p:spPr>
          <a:xfrm rot="5400000">
            <a:off x="6015041" y="3670627"/>
            <a:ext cx="1896500" cy="2106177"/>
          </a:xfrm>
          <a:custGeom>
            <a:avLst/>
            <a:gdLst/>
            <a:ahLst/>
            <a:cxnLst/>
            <a:rect l="l" t="t" r="r" b="b"/>
            <a:pathLst>
              <a:path w="2844750" h="3158992">
                <a:moveTo>
                  <a:pt x="0" y="0"/>
                </a:moveTo>
                <a:cubicBezTo>
                  <a:pt x="766552" y="20660"/>
                  <a:pt x="1499688" y="342349"/>
                  <a:pt x="2035609" y="903232"/>
                </a:cubicBezTo>
                <a:cubicBezTo>
                  <a:pt x="2555046" y="1446863"/>
                  <a:pt x="2841583" y="2165348"/>
                  <a:pt x="2844558" y="2907144"/>
                </a:cubicBezTo>
                <a:lnTo>
                  <a:pt x="2844750" y="2907144"/>
                </a:lnTo>
                <a:lnTo>
                  <a:pt x="2844567" y="2907327"/>
                </a:lnTo>
                <a:cubicBezTo>
                  <a:pt x="2844742" y="2908528"/>
                  <a:pt x="2844746" y="2909731"/>
                  <a:pt x="2844750" y="2910933"/>
                </a:cubicBezTo>
                <a:lnTo>
                  <a:pt x="2840961" y="2910933"/>
                </a:lnTo>
                <a:lnTo>
                  <a:pt x="2592902" y="3158992"/>
                </a:lnTo>
                <a:lnTo>
                  <a:pt x="2344843" y="2910933"/>
                </a:lnTo>
                <a:lnTo>
                  <a:pt x="2342765" y="2910933"/>
                </a:lnTo>
                <a:lnTo>
                  <a:pt x="2342652" y="2908742"/>
                </a:lnTo>
                <a:lnTo>
                  <a:pt x="2341054" y="2907144"/>
                </a:lnTo>
                <a:lnTo>
                  <a:pt x="2342570" y="2907144"/>
                </a:lnTo>
                <a:cubicBezTo>
                  <a:pt x="2339408" y="2293718"/>
                  <a:pt x="2102129" y="1699740"/>
                  <a:pt x="1672540" y="1250142"/>
                </a:cubicBezTo>
                <a:cubicBezTo>
                  <a:pt x="1232013" y="789097"/>
                  <a:pt x="630616" y="523165"/>
                  <a:pt x="927" y="502769"/>
                </a:cubicBezTo>
                <a:lnTo>
                  <a:pt x="251847" y="251850"/>
                </a:lnTo>
                <a:lnTo>
                  <a:pt x="0" y="2"/>
                </a:lnTo>
                <a:close/>
              </a:path>
            </a:pathLst>
          </a:custGeom>
          <a:solidFill>
            <a:schemeClr val="accent3">
              <a:lumMod val="40000"/>
              <a:lumOff val="60000"/>
            </a:schemeClr>
          </a:solidFill>
          <a:ln w="38100" cmpd="sng">
            <a:solidFill>
              <a:srgbClr val="F7F7F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202" tIns="25602" rIns="51202" bIns="25602" numCol="1" spcCol="0" rtlCol="0" fromWordArt="0" anchor="ctr" anchorCtr="0" forceAA="0" compatLnSpc="1">
            <a:prstTxWarp prst="textNoShape">
              <a:avLst/>
            </a:prstTxWarp>
            <a:noAutofit/>
          </a:bodyPr>
          <a:lstStyle/>
          <a:p>
            <a:pPr algn="ctr" defTabSz="914283"/>
            <a:endParaRPr kumimoji="1" lang="ja-JP" altLang="en-US" sz="1800">
              <a:solidFill>
                <a:prstClr val="black"/>
              </a:solidFill>
            </a:endParaRPr>
          </a:p>
        </p:txBody>
      </p:sp>
      <p:sp>
        <p:nvSpPr>
          <p:cNvPr id="12" name="アーチ 6"/>
          <p:cNvSpPr/>
          <p:nvPr/>
        </p:nvSpPr>
        <p:spPr>
          <a:xfrm rot="10800000">
            <a:off x="4169859" y="3565970"/>
            <a:ext cx="1896664" cy="2105995"/>
          </a:xfrm>
          <a:custGeom>
            <a:avLst/>
            <a:gdLst/>
            <a:ahLst/>
            <a:cxnLst/>
            <a:rect l="l" t="t" r="r" b="b"/>
            <a:pathLst>
              <a:path w="2844750" h="3158992">
                <a:moveTo>
                  <a:pt x="0" y="0"/>
                </a:moveTo>
                <a:cubicBezTo>
                  <a:pt x="766552" y="20660"/>
                  <a:pt x="1499688" y="342349"/>
                  <a:pt x="2035609" y="903232"/>
                </a:cubicBezTo>
                <a:cubicBezTo>
                  <a:pt x="2555046" y="1446863"/>
                  <a:pt x="2841583" y="2165348"/>
                  <a:pt x="2844558" y="2907144"/>
                </a:cubicBezTo>
                <a:lnTo>
                  <a:pt x="2844750" y="2907144"/>
                </a:lnTo>
                <a:lnTo>
                  <a:pt x="2844567" y="2907327"/>
                </a:lnTo>
                <a:cubicBezTo>
                  <a:pt x="2844742" y="2908528"/>
                  <a:pt x="2844746" y="2909731"/>
                  <a:pt x="2844750" y="2910933"/>
                </a:cubicBezTo>
                <a:lnTo>
                  <a:pt x="2840961" y="2910933"/>
                </a:lnTo>
                <a:lnTo>
                  <a:pt x="2592902" y="3158992"/>
                </a:lnTo>
                <a:lnTo>
                  <a:pt x="2344843" y="2910933"/>
                </a:lnTo>
                <a:lnTo>
                  <a:pt x="2342765" y="2910933"/>
                </a:lnTo>
                <a:lnTo>
                  <a:pt x="2342652" y="2908742"/>
                </a:lnTo>
                <a:lnTo>
                  <a:pt x="2341054" y="2907144"/>
                </a:lnTo>
                <a:lnTo>
                  <a:pt x="2342570" y="2907144"/>
                </a:lnTo>
                <a:cubicBezTo>
                  <a:pt x="2339408" y="2293718"/>
                  <a:pt x="2102129" y="1699740"/>
                  <a:pt x="1672540" y="1250142"/>
                </a:cubicBezTo>
                <a:cubicBezTo>
                  <a:pt x="1232013" y="789097"/>
                  <a:pt x="630616" y="523165"/>
                  <a:pt x="927" y="502769"/>
                </a:cubicBezTo>
                <a:lnTo>
                  <a:pt x="251847" y="251850"/>
                </a:lnTo>
                <a:lnTo>
                  <a:pt x="0" y="2"/>
                </a:lnTo>
                <a:close/>
              </a:path>
            </a:pathLst>
          </a:custGeom>
          <a:solidFill>
            <a:schemeClr val="accent2">
              <a:lumMod val="40000"/>
              <a:lumOff val="60000"/>
            </a:schemeClr>
          </a:solidFill>
          <a:ln w="38100" cmpd="sng">
            <a:solidFill>
              <a:srgbClr val="F7F7F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202" tIns="25602" rIns="51202" bIns="25602" numCol="1" spcCol="0" rtlCol="0" fromWordArt="0" anchor="ctr" anchorCtr="0" forceAA="0" compatLnSpc="1">
            <a:prstTxWarp prst="textNoShape">
              <a:avLst/>
            </a:prstTxWarp>
            <a:noAutofit/>
          </a:bodyPr>
          <a:lstStyle/>
          <a:p>
            <a:pPr algn="ctr" defTabSz="914283"/>
            <a:endParaRPr kumimoji="1" lang="ja-JP" altLang="en-US" sz="1800">
              <a:solidFill>
                <a:prstClr val="black"/>
              </a:solidFill>
            </a:endParaRPr>
          </a:p>
        </p:txBody>
      </p:sp>
      <p:sp>
        <p:nvSpPr>
          <p:cNvPr id="13" name="アーチ 6"/>
          <p:cNvSpPr/>
          <p:nvPr/>
        </p:nvSpPr>
        <p:spPr>
          <a:xfrm rot="16200000">
            <a:off x="4274697" y="1720410"/>
            <a:ext cx="1896500" cy="2106177"/>
          </a:xfrm>
          <a:custGeom>
            <a:avLst/>
            <a:gdLst/>
            <a:ahLst/>
            <a:cxnLst/>
            <a:rect l="l" t="t" r="r" b="b"/>
            <a:pathLst>
              <a:path w="2844750" h="3158992">
                <a:moveTo>
                  <a:pt x="0" y="0"/>
                </a:moveTo>
                <a:cubicBezTo>
                  <a:pt x="766552" y="20660"/>
                  <a:pt x="1499688" y="342349"/>
                  <a:pt x="2035609" y="903232"/>
                </a:cubicBezTo>
                <a:cubicBezTo>
                  <a:pt x="2555046" y="1446863"/>
                  <a:pt x="2841583" y="2165348"/>
                  <a:pt x="2844558" y="2907144"/>
                </a:cubicBezTo>
                <a:lnTo>
                  <a:pt x="2844750" y="2907144"/>
                </a:lnTo>
                <a:lnTo>
                  <a:pt x="2844567" y="2907327"/>
                </a:lnTo>
                <a:cubicBezTo>
                  <a:pt x="2844742" y="2908528"/>
                  <a:pt x="2844746" y="2909731"/>
                  <a:pt x="2844750" y="2910933"/>
                </a:cubicBezTo>
                <a:lnTo>
                  <a:pt x="2840961" y="2910933"/>
                </a:lnTo>
                <a:lnTo>
                  <a:pt x="2592902" y="3158992"/>
                </a:lnTo>
                <a:lnTo>
                  <a:pt x="2344843" y="2910933"/>
                </a:lnTo>
                <a:lnTo>
                  <a:pt x="2342765" y="2910933"/>
                </a:lnTo>
                <a:lnTo>
                  <a:pt x="2342652" y="2908742"/>
                </a:lnTo>
                <a:lnTo>
                  <a:pt x="2341054" y="2907144"/>
                </a:lnTo>
                <a:lnTo>
                  <a:pt x="2342570" y="2907144"/>
                </a:lnTo>
                <a:cubicBezTo>
                  <a:pt x="2339408" y="2293718"/>
                  <a:pt x="2102129" y="1699740"/>
                  <a:pt x="1672540" y="1250142"/>
                </a:cubicBezTo>
                <a:cubicBezTo>
                  <a:pt x="1232013" y="789097"/>
                  <a:pt x="630616" y="523165"/>
                  <a:pt x="927" y="502769"/>
                </a:cubicBezTo>
                <a:lnTo>
                  <a:pt x="251847" y="251850"/>
                </a:lnTo>
                <a:lnTo>
                  <a:pt x="0" y="2"/>
                </a:lnTo>
                <a:close/>
              </a:path>
            </a:pathLst>
          </a:custGeom>
          <a:solidFill>
            <a:schemeClr val="accent4">
              <a:lumMod val="40000"/>
              <a:lumOff val="60000"/>
            </a:schemeClr>
          </a:solidFill>
          <a:ln w="38100" cmpd="sng">
            <a:solidFill>
              <a:srgbClr val="F7F7F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202" tIns="25602" rIns="51202" bIns="25602" numCol="1" spcCol="0" rtlCol="0" fromWordArt="0" anchor="ctr" anchorCtr="0" forceAA="0" compatLnSpc="1">
            <a:prstTxWarp prst="textNoShape">
              <a:avLst/>
            </a:prstTxWarp>
            <a:noAutofit/>
          </a:bodyPr>
          <a:lstStyle/>
          <a:p>
            <a:pPr algn="ctr" defTabSz="914283"/>
            <a:endParaRPr kumimoji="1" lang="ja-JP" altLang="en-US" sz="1800">
              <a:solidFill>
                <a:prstClr val="black"/>
              </a:solidFill>
            </a:endParaRPr>
          </a:p>
        </p:txBody>
      </p:sp>
      <p:sp>
        <p:nvSpPr>
          <p:cNvPr id="14" name="テキスト プレースホルダー 11"/>
          <p:cNvSpPr>
            <a:spLocks noGrp="1"/>
          </p:cNvSpPr>
          <p:nvPr>
            <p:ph type="body" sz="quarter" idx="31" hasCustomPrompt="1"/>
          </p:nvPr>
        </p:nvSpPr>
        <p:spPr>
          <a:xfrm>
            <a:off x="8106399" y="2468358"/>
            <a:ext cx="3660724" cy="1100756"/>
          </a:xfrm>
        </p:spPr>
        <p:txBody>
          <a:bodyPr anchor="t">
            <a:noAutofit/>
          </a:bodyPr>
          <a:lstStyle>
            <a:lvl1pPr algn="l">
              <a:lnSpc>
                <a:spcPct val="120000"/>
              </a:lnSpc>
              <a:defRPr sz="1100">
                <a:solidFill>
                  <a:schemeClr val="tx2"/>
                </a:solidFill>
                <a:latin typeface="+mn-lt"/>
              </a:defRPr>
            </a:lvl1pPr>
          </a:lstStyle>
          <a:p>
            <a:pPr lvl="0"/>
            <a:r>
              <a:rPr lang="en-US" altLang="ja-JP" dirty="0"/>
              <a:t>Text Here</a:t>
            </a:r>
            <a:endParaRPr lang="en-US" dirty="0"/>
          </a:p>
        </p:txBody>
      </p:sp>
      <p:sp>
        <p:nvSpPr>
          <p:cNvPr id="15" name="テキスト プレースホルダー 11"/>
          <p:cNvSpPr>
            <a:spLocks noGrp="1"/>
          </p:cNvSpPr>
          <p:nvPr>
            <p:ph type="body" sz="quarter" idx="32" hasCustomPrompt="1"/>
          </p:nvPr>
        </p:nvSpPr>
        <p:spPr>
          <a:xfrm>
            <a:off x="8106399" y="1851332"/>
            <a:ext cx="3660724" cy="515469"/>
          </a:xfrm>
        </p:spPr>
        <p:txBody>
          <a:bodyPr anchor="b">
            <a:noAutofit/>
          </a:bodyPr>
          <a:lstStyle>
            <a:lvl1pPr algn="l">
              <a:lnSpc>
                <a:spcPct val="100000"/>
              </a:lnSpc>
              <a:spcBef>
                <a:spcPts val="0"/>
              </a:spcBef>
              <a:defRPr sz="1600" spc="0">
                <a:solidFill>
                  <a:schemeClr val="accent1"/>
                </a:solidFill>
                <a:latin typeface="Route 159 SemiBold" pitchFamily="50" charset="0"/>
              </a:defRPr>
            </a:lvl1pPr>
          </a:lstStyle>
          <a:p>
            <a:pPr lvl="0"/>
            <a:r>
              <a:rPr lang="en-US" altLang="ja-JP" dirty="0"/>
              <a:t>Text here</a:t>
            </a:r>
            <a:endParaRPr lang="en-US" dirty="0"/>
          </a:p>
        </p:txBody>
      </p:sp>
      <p:sp>
        <p:nvSpPr>
          <p:cNvPr id="16" name="テキスト プレースホルダー 11"/>
          <p:cNvSpPr>
            <a:spLocks noGrp="1"/>
          </p:cNvSpPr>
          <p:nvPr>
            <p:ph type="body" sz="quarter" idx="33" hasCustomPrompt="1"/>
          </p:nvPr>
        </p:nvSpPr>
        <p:spPr>
          <a:xfrm>
            <a:off x="8106399" y="4658601"/>
            <a:ext cx="3660724" cy="1100756"/>
          </a:xfrm>
        </p:spPr>
        <p:txBody>
          <a:bodyPr anchor="t">
            <a:noAutofit/>
          </a:bodyPr>
          <a:lstStyle>
            <a:lvl1pPr algn="l">
              <a:lnSpc>
                <a:spcPct val="120000"/>
              </a:lnSpc>
              <a:defRPr sz="1100">
                <a:solidFill>
                  <a:schemeClr val="tx2"/>
                </a:solidFill>
                <a:latin typeface="+mn-lt"/>
              </a:defRPr>
            </a:lvl1pPr>
          </a:lstStyle>
          <a:p>
            <a:pPr lvl="0"/>
            <a:r>
              <a:rPr lang="en-US" altLang="ja-JP" dirty="0"/>
              <a:t>Text Here</a:t>
            </a:r>
            <a:endParaRPr lang="en-US" dirty="0"/>
          </a:p>
        </p:txBody>
      </p:sp>
      <p:sp>
        <p:nvSpPr>
          <p:cNvPr id="17" name="テキスト プレースホルダー 11"/>
          <p:cNvSpPr>
            <a:spLocks noGrp="1"/>
          </p:cNvSpPr>
          <p:nvPr>
            <p:ph type="body" sz="quarter" idx="34" hasCustomPrompt="1"/>
          </p:nvPr>
        </p:nvSpPr>
        <p:spPr>
          <a:xfrm>
            <a:off x="8106399" y="4041576"/>
            <a:ext cx="3660724" cy="515469"/>
          </a:xfrm>
        </p:spPr>
        <p:txBody>
          <a:bodyPr anchor="b">
            <a:noAutofit/>
          </a:bodyPr>
          <a:lstStyle>
            <a:lvl1pPr algn="l">
              <a:lnSpc>
                <a:spcPct val="100000"/>
              </a:lnSpc>
              <a:spcBef>
                <a:spcPts val="0"/>
              </a:spcBef>
              <a:defRPr sz="1600" spc="0">
                <a:solidFill>
                  <a:schemeClr val="accent3"/>
                </a:solidFill>
                <a:latin typeface="Route 159 SemiBold" pitchFamily="50" charset="0"/>
              </a:defRPr>
            </a:lvl1pPr>
          </a:lstStyle>
          <a:p>
            <a:pPr lvl="0"/>
            <a:r>
              <a:rPr lang="en-US" altLang="ja-JP" dirty="0"/>
              <a:t>Text here</a:t>
            </a:r>
            <a:endParaRPr lang="en-US" dirty="0"/>
          </a:p>
        </p:txBody>
      </p:sp>
      <p:sp>
        <p:nvSpPr>
          <p:cNvPr id="18" name="テキスト プレースホルダー 11"/>
          <p:cNvSpPr>
            <a:spLocks noGrp="1"/>
          </p:cNvSpPr>
          <p:nvPr>
            <p:ph type="body" sz="quarter" idx="35" hasCustomPrompt="1"/>
          </p:nvPr>
        </p:nvSpPr>
        <p:spPr>
          <a:xfrm>
            <a:off x="424879" y="2477725"/>
            <a:ext cx="3660724" cy="1100756"/>
          </a:xfrm>
        </p:spPr>
        <p:txBody>
          <a:bodyPr anchor="t">
            <a:noAutofit/>
          </a:bodyPr>
          <a:lstStyle>
            <a:lvl1pPr algn="r">
              <a:lnSpc>
                <a:spcPct val="120000"/>
              </a:lnSpc>
              <a:defRPr sz="1100">
                <a:solidFill>
                  <a:schemeClr val="tx2"/>
                </a:solidFill>
                <a:latin typeface="+mn-lt"/>
              </a:defRPr>
            </a:lvl1pPr>
          </a:lstStyle>
          <a:p>
            <a:pPr lvl="0"/>
            <a:r>
              <a:rPr lang="en-US" altLang="ja-JP" dirty="0"/>
              <a:t>Text Here</a:t>
            </a:r>
            <a:endParaRPr lang="en-US" dirty="0"/>
          </a:p>
        </p:txBody>
      </p:sp>
      <p:sp>
        <p:nvSpPr>
          <p:cNvPr id="19" name="テキスト プレースホルダー 11"/>
          <p:cNvSpPr>
            <a:spLocks noGrp="1"/>
          </p:cNvSpPr>
          <p:nvPr>
            <p:ph type="body" sz="quarter" idx="36" hasCustomPrompt="1"/>
          </p:nvPr>
        </p:nvSpPr>
        <p:spPr>
          <a:xfrm>
            <a:off x="424879" y="1860700"/>
            <a:ext cx="3660724" cy="515469"/>
          </a:xfrm>
        </p:spPr>
        <p:txBody>
          <a:bodyPr anchor="b">
            <a:noAutofit/>
          </a:bodyPr>
          <a:lstStyle>
            <a:lvl1pPr algn="r">
              <a:lnSpc>
                <a:spcPct val="100000"/>
              </a:lnSpc>
              <a:spcBef>
                <a:spcPts val="0"/>
              </a:spcBef>
              <a:defRPr sz="1600" spc="0">
                <a:solidFill>
                  <a:schemeClr val="accent4"/>
                </a:solidFill>
                <a:latin typeface="Route 159 SemiBold" pitchFamily="50" charset="0"/>
              </a:defRPr>
            </a:lvl1pPr>
          </a:lstStyle>
          <a:p>
            <a:pPr lvl="0"/>
            <a:r>
              <a:rPr lang="en-US" altLang="ja-JP" dirty="0"/>
              <a:t>Text here</a:t>
            </a:r>
            <a:endParaRPr lang="en-US" dirty="0"/>
          </a:p>
        </p:txBody>
      </p:sp>
      <p:sp>
        <p:nvSpPr>
          <p:cNvPr id="20" name="テキスト プレースホルダー 11"/>
          <p:cNvSpPr>
            <a:spLocks noGrp="1"/>
          </p:cNvSpPr>
          <p:nvPr>
            <p:ph type="body" sz="quarter" idx="37" hasCustomPrompt="1"/>
          </p:nvPr>
        </p:nvSpPr>
        <p:spPr>
          <a:xfrm>
            <a:off x="424879" y="4667969"/>
            <a:ext cx="3660724" cy="1100756"/>
          </a:xfrm>
        </p:spPr>
        <p:txBody>
          <a:bodyPr anchor="t">
            <a:noAutofit/>
          </a:bodyPr>
          <a:lstStyle>
            <a:lvl1pPr algn="r">
              <a:lnSpc>
                <a:spcPct val="120000"/>
              </a:lnSpc>
              <a:defRPr sz="1100">
                <a:solidFill>
                  <a:schemeClr val="tx2"/>
                </a:solidFill>
                <a:latin typeface="+mn-lt"/>
              </a:defRPr>
            </a:lvl1pPr>
          </a:lstStyle>
          <a:p>
            <a:pPr lvl="0"/>
            <a:r>
              <a:rPr lang="en-US" altLang="ja-JP" dirty="0"/>
              <a:t>Text Here</a:t>
            </a:r>
            <a:endParaRPr lang="en-US" dirty="0"/>
          </a:p>
        </p:txBody>
      </p:sp>
      <p:sp>
        <p:nvSpPr>
          <p:cNvPr id="21" name="テキスト プレースホルダー 11"/>
          <p:cNvSpPr>
            <a:spLocks noGrp="1"/>
          </p:cNvSpPr>
          <p:nvPr>
            <p:ph type="body" sz="quarter" idx="38" hasCustomPrompt="1"/>
          </p:nvPr>
        </p:nvSpPr>
        <p:spPr>
          <a:xfrm>
            <a:off x="424879" y="4050943"/>
            <a:ext cx="3660724" cy="515469"/>
          </a:xfrm>
        </p:spPr>
        <p:txBody>
          <a:bodyPr anchor="b">
            <a:noAutofit/>
          </a:bodyPr>
          <a:lstStyle>
            <a:lvl1pPr algn="r">
              <a:lnSpc>
                <a:spcPct val="100000"/>
              </a:lnSpc>
              <a:spcBef>
                <a:spcPts val="0"/>
              </a:spcBef>
              <a:defRPr sz="1600" spc="0">
                <a:solidFill>
                  <a:schemeClr val="accent2"/>
                </a:solidFill>
                <a:latin typeface="Route 159 SemiBold" pitchFamily="50" charset="0"/>
              </a:defRPr>
            </a:lvl1pPr>
          </a:lstStyle>
          <a:p>
            <a:pPr lvl="0"/>
            <a:r>
              <a:rPr lang="en-US" altLang="ja-JP" dirty="0"/>
              <a:t>Text here</a:t>
            </a:r>
            <a:endParaRPr lang="en-US" dirty="0"/>
          </a:p>
        </p:txBody>
      </p:sp>
      <p:sp>
        <p:nvSpPr>
          <p:cNvPr id="22" name="テキスト プレースホルダー 11"/>
          <p:cNvSpPr>
            <a:spLocks noGrp="1"/>
          </p:cNvSpPr>
          <p:nvPr>
            <p:ph type="body" sz="quarter" idx="39" hasCustomPrompt="1"/>
          </p:nvPr>
        </p:nvSpPr>
        <p:spPr>
          <a:xfrm>
            <a:off x="4655717" y="3445428"/>
            <a:ext cx="2850564" cy="515469"/>
          </a:xfrm>
        </p:spPr>
        <p:txBody>
          <a:bodyPr anchor="ctr">
            <a:noAutofit/>
          </a:bodyPr>
          <a:lstStyle>
            <a:lvl1pPr algn="ctr">
              <a:lnSpc>
                <a:spcPct val="120000"/>
              </a:lnSpc>
              <a:defRPr sz="1800" spc="0">
                <a:solidFill>
                  <a:schemeClr val="tx2"/>
                </a:solidFill>
                <a:latin typeface="Route 159 SemiBold" pitchFamily="50" charset="0"/>
              </a:defRPr>
            </a:lvl1pPr>
          </a:lstStyle>
          <a:p>
            <a:pPr lvl="0"/>
            <a:r>
              <a:rPr lang="en-US" altLang="ja-JP" dirty="0"/>
              <a:t>Text Here</a:t>
            </a:r>
            <a:endParaRPr lang="en-US" dirty="0"/>
          </a:p>
        </p:txBody>
      </p:sp>
      <p:sp>
        <p:nvSpPr>
          <p:cNvPr id="23" name="円/楕円 22"/>
          <p:cNvSpPr/>
          <p:nvPr/>
        </p:nvSpPr>
        <p:spPr>
          <a:xfrm>
            <a:off x="6963290" y="2215289"/>
            <a:ext cx="900179" cy="900100"/>
          </a:xfrm>
          <a:prstGeom prst="ellipse">
            <a:avLst/>
          </a:prstGeom>
          <a:solidFill>
            <a:schemeClr val="accent1"/>
          </a:solidFill>
          <a:ln w="76200" cmpd="sng">
            <a:solidFill>
              <a:srgbClr val="F7F7F7"/>
            </a:solid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24" name="図プレースホルダー 7"/>
          <p:cNvSpPr>
            <a:spLocks noGrp="1"/>
          </p:cNvSpPr>
          <p:nvPr>
            <p:ph type="pic" sz="quarter" idx="17" hasCustomPrompt="1"/>
          </p:nvPr>
        </p:nvSpPr>
        <p:spPr>
          <a:xfrm>
            <a:off x="7195999" y="2425739"/>
            <a:ext cx="456283" cy="456243"/>
          </a:xfrm>
        </p:spPr>
        <p:txBody>
          <a:bodyPr>
            <a:normAutofit/>
          </a:bodyPr>
          <a:lstStyle>
            <a:lvl1pPr>
              <a:defRPr sz="900"/>
            </a:lvl1pPr>
          </a:lstStyle>
          <a:p>
            <a:r>
              <a:rPr kumimoji="1" lang="en-US" altLang="ja-JP" dirty="0"/>
              <a:t>ICON</a:t>
            </a:r>
            <a:endParaRPr kumimoji="1" lang="ja-JP" altLang="en-US" dirty="0"/>
          </a:p>
        </p:txBody>
      </p:sp>
      <p:sp>
        <p:nvSpPr>
          <p:cNvPr id="25" name="円/楕円 24"/>
          <p:cNvSpPr/>
          <p:nvPr/>
        </p:nvSpPr>
        <p:spPr>
          <a:xfrm>
            <a:off x="6966172" y="4458922"/>
            <a:ext cx="900179" cy="900100"/>
          </a:xfrm>
          <a:prstGeom prst="ellipse">
            <a:avLst/>
          </a:prstGeom>
          <a:solidFill>
            <a:schemeClr val="accent3"/>
          </a:solidFill>
          <a:ln w="76200" cmpd="sng">
            <a:solidFill>
              <a:srgbClr val="F7F7F7"/>
            </a:solid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26" name="図プレースホルダー 7"/>
          <p:cNvSpPr>
            <a:spLocks noGrp="1"/>
          </p:cNvSpPr>
          <p:nvPr>
            <p:ph type="pic" sz="quarter" idx="40" hasCustomPrompt="1"/>
          </p:nvPr>
        </p:nvSpPr>
        <p:spPr>
          <a:xfrm>
            <a:off x="7198880" y="4669372"/>
            <a:ext cx="456283" cy="456243"/>
          </a:xfrm>
        </p:spPr>
        <p:txBody>
          <a:bodyPr>
            <a:normAutofit/>
          </a:bodyPr>
          <a:lstStyle>
            <a:lvl1pPr>
              <a:defRPr sz="900"/>
            </a:lvl1pPr>
          </a:lstStyle>
          <a:p>
            <a:r>
              <a:rPr kumimoji="1" lang="en-US" altLang="ja-JP" dirty="0"/>
              <a:t>ICON</a:t>
            </a:r>
            <a:endParaRPr kumimoji="1" lang="ja-JP" altLang="en-US" dirty="0"/>
          </a:p>
        </p:txBody>
      </p:sp>
      <p:sp>
        <p:nvSpPr>
          <p:cNvPr id="27" name="円/楕円 26"/>
          <p:cNvSpPr/>
          <p:nvPr/>
        </p:nvSpPr>
        <p:spPr>
          <a:xfrm>
            <a:off x="4362995" y="4458922"/>
            <a:ext cx="900179" cy="900100"/>
          </a:xfrm>
          <a:prstGeom prst="ellipse">
            <a:avLst/>
          </a:prstGeom>
          <a:solidFill>
            <a:schemeClr val="accent2"/>
          </a:solidFill>
          <a:ln w="76200" cmpd="sng">
            <a:solidFill>
              <a:srgbClr val="F7F7F7"/>
            </a:solid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28" name="図プレースホルダー 7"/>
          <p:cNvSpPr>
            <a:spLocks noGrp="1"/>
          </p:cNvSpPr>
          <p:nvPr>
            <p:ph type="pic" sz="quarter" idx="41" hasCustomPrompt="1"/>
          </p:nvPr>
        </p:nvSpPr>
        <p:spPr>
          <a:xfrm>
            <a:off x="4595703" y="4669372"/>
            <a:ext cx="456283" cy="456243"/>
          </a:xfrm>
        </p:spPr>
        <p:txBody>
          <a:bodyPr>
            <a:normAutofit/>
          </a:bodyPr>
          <a:lstStyle>
            <a:lvl1pPr>
              <a:defRPr sz="900"/>
            </a:lvl1pPr>
          </a:lstStyle>
          <a:p>
            <a:r>
              <a:rPr kumimoji="1" lang="en-US" altLang="ja-JP" dirty="0"/>
              <a:t>ICON</a:t>
            </a:r>
            <a:endParaRPr kumimoji="1" lang="ja-JP" altLang="en-US" dirty="0"/>
          </a:p>
        </p:txBody>
      </p:sp>
      <p:sp>
        <p:nvSpPr>
          <p:cNvPr id="29" name="円/楕円 28"/>
          <p:cNvSpPr/>
          <p:nvPr/>
        </p:nvSpPr>
        <p:spPr>
          <a:xfrm>
            <a:off x="4362995" y="2215289"/>
            <a:ext cx="900179" cy="900100"/>
          </a:xfrm>
          <a:prstGeom prst="ellipse">
            <a:avLst/>
          </a:prstGeom>
          <a:solidFill>
            <a:schemeClr val="accent4"/>
          </a:solidFill>
          <a:ln w="76200" cmpd="sng">
            <a:solidFill>
              <a:srgbClr val="F7F7F7"/>
            </a:solid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30" name="図プレースホルダー 7"/>
          <p:cNvSpPr>
            <a:spLocks noGrp="1"/>
          </p:cNvSpPr>
          <p:nvPr>
            <p:ph type="pic" sz="quarter" idx="42" hasCustomPrompt="1"/>
          </p:nvPr>
        </p:nvSpPr>
        <p:spPr>
          <a:xfrm>
            <a:off x="4595703" y="2425739"/>
            <a:ext cx="456283" cy="456243"/>
          </a:xfrm>
        </p:spPr>
        <p:txBody>
          <a:bodyPr>
            <a:normAutofit/>
          </a:bodyPr>
          <a:lstStyle>
            <a:lvl1pPr>
              <a:defRPr sz="900"/>
            </a:lvl1pPr>
          </a:lstStyle>
          <a:p>
            <a:r>
              <a:rPr kumimoji="1" lang="en-US" altLang="ja-JP" dirty="0"/>
              <a:t>ICON</a:t>
            </a:r>
            <a:endParaRPr kumimoji="1" lang="ja-JP" altLang="en-US" dirty="0"/>
          </a:p>
        </p:txBody>
      </p:sp>
      <p:sp>
        <p:nvSpPr>
          <p:cNvPr id="31" name="正方形/長方形 30"/>
          <p:cNvSpPr/>
          <p:nvPr/>
        </p:nvSpPr>
        <p:spPr>
          <a:xfrm>
            <a:off x="8177127" y="2413575"/>
            <a:ext cx="2160428" cy="480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defTabSz="914283"/>
            <a:endParaRPr kumimoji="1" lang="ja-JP" altLang="en-US" sz="1800">
              <a:solidFill>
                <a:prstClr val="white"/>
              </a:solidFill>
            </a:endParaRPr>
          </a:p>
        </p:txBody>
      </p:sp>
      <p:sp>
        <p:nvSpPr>
          <p:cNvPr id="32" name="正方形/長方形 31"/>
          <p:cNvSpPr/>
          <p:nvPr/>
        </p:nvSpPr>
        <p:spPr>
          <a:xfrm>
            <a:off x="8177127" y="4592066"/>
            <a:ext cx="2160428" cy="4800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defTabSz="914283"/>
            <a:endParaRPr kumimoji="1" lang="ja-JP" altLang="en-US" sz="1800">
              <a:solidFill>
                <a:prstClr val="white"/>
              </a:solidFill>
            </a:endParaRPr>
          </a:p>
        </p:txBody>
      </p:sp>
      <p:sp>
        <p:nvSpPr>
          <p:cNvPr id="33" name="正方形/長方形 32"/>
          <p:cNvSpPr/>
          <p:nvPr/>
        </p:nvSpPr>
        <p:spPr>
          <a:xfrm>
            <a:off x="1849099" y="4606066"/>
            <a:ext cx="2160428" cy="480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defTabSz="914283"/>
            <a:endParaRPr kumimoji="1" lang="ja-JP" altLang="en-US" sz="1800">
              <a:solidFill>
                <a:prstClr val="white"/>
              </a:solidFill>
            </a:endParaRPr>
          </a:p>
        </p:txBody>
      </p:sp>
      <p:sp>
        <p:nvSpPr>
          <p:cNvPr id="34" name="正方形/長方形 33"/>
          <p:cNvSpPr/>
          <p:nvPr/>
        </p:nvSpPr>
        <p:spPr>
          <a:xfrm>
            <a:off x="1849099" y="2408925"/>
            <a:ext cx="2160428" cy="4800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r" defTabSz="914283"/>
            <a:endParaRPr kumimoji="1" lang="ja-JP" altLang="en-US" sz="1800">
              <a:solidFill>
                <a:prstClr val="white"/>
              </a:solidFill>
            </a:endParaRPr>
          </a:p>
        </p:txBody>
      </p:sp>
    </p:spTree>
    <p:extLst>
      <p:ext uri="{BB962C8B-B14F-4D97-AF65-F5344CB8AC3E}">
        <p14:creationId xmlns:p14="http://schemas.microsoft.com/office/powerpoint/2010/main" val="2938382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21" presetClass="entr" presetSubtype="1"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heel(1)">
                                      <p:cBhvr>
                                        <p:cTn id="15" dur="750"/>
                                        <p:tgtEl>
                                          <p:spTgt spid="9"/>
                                        </p:tgtEl>
                                      </p:cBhvr>
                                    </p:animEffect>
                                  </p:childTnLst>
                                </p:cTn>
                              </p:par>
                            </p:childTnLst>
                          </p:cTn>
                        </p:par>
                        <p:par>
                          <p:cTn id="16" fill="hold">
                            <p:stCondLst>
                              <p:cond delay="1250"/>
                            </p:stCondLst>
                            <p:childTnLst>
                              <p:par>
                                <p:cTn id="17" presetID="10" presetClass="entr" presetSubtype="0" fill="hold" grpId="0" nodeType="afterEffect">
                                  <p:stCondLst>
                                    <p:cond delay="0"/>
                                  </p:stCondLst>
                                  <p:childTnLst>
                                    <p:set>
                                      <p:cBhvr>
                                        <p:cTn id="18" dur="1" fill="hold">
                                          <p:stCondLst>
                                            <p:cond delay="0"/>
                                          </p:stCondLst>
                                        </p:cTn>
                                        <p:tgtEl>
                                          <p:spTgt spid="22">
                                            <p:txEl>
                                              <p:pRg st="0" end="0"/>
                                            </p:txEl>
                                          </p:spTgt>
                                        </p:tgtEl>
                                        <p:attrNameLst>
                                          <p:attrName>style.visibility</p:attrName>
                                        </p:attrNameLst>
                                      </p:cBhvr>
                                      <p:to>
                                        <p:strVal val="visible"/>
                                      </p:to>
                                    </p:set>
                                    <p:animEffect transition="in" filter="fade">
                                      <p:cBhvr>
                                        <p:cTn id="19" dur="500"/>
                                        <p:tgtEl>
                                          <p:spTgt spid="22">
                                            <p:txEl>
                                              <p:pRg st="0" end="0"/>
                                            </p:txEl>
                                          </p:spTgt>
                                        </p:tgtEl>
                                      </p:cBhvr>
                                    </p:animEffect>
                                  </p:childTnLst>
                                </p:cTn>
                              </p:par>
                            </p:childTnLst>
                          </p:cTn>
                        </p:par>
                        <p:par>
                          <p:cTn id="20" fill="hold">
                            <p:stCondLst>
                              <p:cond delay="1750"/>
                            </p:stCondLst>
                            <p:childTnLst>
                              <p:par>
                                <p:cTn id="21" presetID="22" presetClass="entr" presetSubtype="1" fill="hold" grpId="0" nodeType="afterEffect">
                                  <p:stCondLst>
                                    <p:cond delay="50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500"/>
                                        <p:tgtEl>
                                          <p:spTgt spid="10"/>
                                        </p:tgtEl>
                                      </p:cBhvr>
                                    </p:animEffect>
                                  </p:childTnLst>
                                </p:cTn>
                              </p:par>
                            </p:childTnLst>
                          </p:cTn>
                        </p:par>
                        <p:par>
                          <p:cTn id="24" fill="hold">
                            <p:stCondLst>
                              <p:cond delay="2750"/>
                            </p:stCondLst>
                            <p:childTnLst>
                              <p:par>
                                <p:cTn id="25" presetID="10" presetClass="entr" presetSubtype="0"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fade">
                                      <p:cBhvr>
                                        <p:cTn id="30" dur="500"/>
                                        <p:tgtEl>
                                          <p:spTgt spid="24"/>
                                        </p:tgtEl>
                                      </p:cBhvr>
                                    </p:animEffect>
                                  </p:childTnLst>
                                </p:cTn>
                              </p:par>
                              <p:par>
                                <p:cTn id="31" presetID="2" presetClass="entr" presetSubtype="2" decel="100000" fill="hold" grpId="0" nodeType="withEffect">
                                  <p:stCondLst>
                                    <p:cond delay="0"/>
                                  </p:stCondLst>
                                  <p:iterate type="wd">
                                    <p:tmPct val="10000"/>
                                  </p:iterate>
                                  <p:childTnLst>
                                    <p:set>
                                      <p:cBhvr>
                                        <p:cTn id="32" dur="1" fill="hold">
                                          <p:stCondLst>
                                            <p:cond delay="0"/>
                                          </p:stCondLst>
                                        </p:cTn>
                                        <p:tgtEl>
                                          <p:spTgt spid="15">
                                            <p:txEl>
                                              <p:pRg st="0" end="0"/>
                                            </p:txEl>
                                          </p:spTgt>
                                        </p:tgtEl>
                                        <p:attrNameLst>
                                          <p:attrName>style.visibility</p:attrName>
                                        </p:attrNameLst>
                                      </p:cBhvr>
                                      <p:to>
                                        <p:strVal val="visible"/>
                                      </p:to>
                                    </p:set>
                                    <p:anim calcmode="lin" valueType="num">
                                      <p:cBhvr additive="base">
                                        <p:cTn id="33"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15">
                                            <p:txEl>
                                              <p:pRg st="0" end="0"/>
                                            </p:txEl>
                                          </p:spTgt>
                                        </p:tgtEl>
                                        <p:attrNameLst>
                                          <p:attrName>ppt_y</p:attrName>
                                        </p:attrNameLst>
                                      </p:cBhvr>
                                      <p:tavLst>
                                        <p:tav tm="0">
                                          <p:val>
                                            <p:strVal val="#ppt_y"/>
                                          </p:val>
                                        </p:tav>
                                        <p:tav tm="100000">
                                          <p:val>
                                            <p:strVal val="#ppt_y"/>
                                          </p:val>
                                        </p:tav>
                                      </p:tavLst>
                                    </p:anim>
                                  </p:childTnLst>
                                </p:cTn>
                              </p:par>
                              <p:par>
                                <p:cTn id="35" presetID="2" presetClass="entr" presetSubtype="2" decel="100000" fill="hold" grpId="0" nodeType="withEffect">
                                  <p:stCondLst>
                                    <p:cond delay="250"/>
                                  </p:stCondLst>
                                  <p:iterate type="wd">
                                    <p:tmPct val="10000"/>
                                  </p:iterate>
                                  <p:childTnLst>
                                    <p:set>
                                      <p:cBhvr>
                                        <p:cTn id="36" dur="1" fill="hold">
                                          <p:stCondLst>
                                            <p:cond delay="0"/>
                                          </p:stCondLst>
                                        </p:cTn>
                                        <p:tgtEl>
                                          <p:spTgt spid="31"/>
                                        </p:tgtEl>
                                        <p:attrNameLst>
                                          <p:attrName>style.visibility</p:attrName>
                                        </p:attrNameLst>
                                      </p:cBhvr>
                                      <p:to>
                                        <p:strVal val="visible"/>
                                      </p:to>
                                    </p:set>
                                    <p:anim calcmode="lin" valueType="num">
                                      <p:cBhvr additive="base">
                                        <p:cTn id="37" dur="500" fill="hold"/>
                                        <p:tgtEl>
                                          <p:spTgt spid="31"/>
                                        </p:tgtEl>
                                        <p:attrNameLst>
                                          <p:attrName>ppt_x</p:attrName>
                                        </p:attrNameLst>
                                      </p:cBhvr>
                                      <p:tavLst>
                                        <p:tav tm="0">
                                          <p:val>
                                            <p:strVal val="1+#ppt_w/2"/>
                                          </p:val>
                                        </p:tav>
                                        <p:tav tm="100000">
                                          <p:val>
                                            <p:strVal val="#ppt_x"/>
                                          </p:val>
                                        </p:tav>
                                      </p:tavLst>
                                    </p:anim>
                                    <p:anim calcmode="lin" valueType="num">
                                      <p:cBhvr additive="base">
                                        <p:cTn id="38" dur="500" fill="hold"/>
                                        <p:tgtEl>
                                          <p:spTgt spid="31"/>
                                        </p:tgtEl>
                                        <p:attrNameLst>
                                          <p:attrName>ppt_y</p:attrName>
                                        </p:attrNameLst>
                                      </p:cBhvr>
                                      <p:tavLst>
                                        <p:tav tm="0">
                                          <p:val>
                                            <p:strVal val="#ppt_y"/>
                                          </p:val>
                                        </p:tav>
                                        <p:tav tm="100000">
                                          <p:val>
                                            <p:strVal val="#ppt_y"/>
                                          </p:val>
                                        </p:tav>
                                      </p:tavLst>
                                    </p:anim>
                                  </p:childTnLst>
                                </p:cTn>
                              </p:par>
                              <p:par>
                                <p:cTn id="39" presetID="22" presetClass="entr" presetSubtype="8" fill="hold" grpId="0" nodeType="withEffect">
                                  <p:stCondLst>
                                    <p:cond delay="500"/>
                                  </p:stCondLst>
                                  <p:childTnLst>
                                    <p:set>
                                      <p:cBhvr>
                                        <p:cTn id="40" dur="1" fill="hold">
                                          <p:stCondLst>
                                            <p:cond delay="0"/>
                                          </p:stCondLst>
                                        </p:cTn>
                                        <p:tgtEl>
                                          <p:spTgt spid="14">
                                            <p:txEl>
                                              <p:pRg st="0" end="0"/>
                                            </p:txEl>
                                          </p:spTgt>
                                        </p:tgtEl>
                                        <p:attrNameLst>
                                          <p:attrName>style.visibility</p:attrName>
                                        </p:attrNameLst>
                                      </p:cBhvr>
                                      <p:to>
                                        <p:strVal val="visible"/>
                                      </p:to>
                                    </p:set>
                                    <p:animEffect transition="in" filter="wipe(left)">
                                      <p:cBhvr>
                                        <p:cTn id="41" dur="500"/>
                                        <p:tgtEl>
                                          <p:spTgt spid="14">
                                            <p:txEl>
                                              <p:pRg st="0" end="0"/>
                                            </p:txEl>
                                          </p:spTgt>
                                        </p:tgtEl>
                                      </p:cBhvr>
                                    </p:animEffect>
                                  </p:childTnLst>
                                </p:cTn>
                              </p:par>
                            </p:childTnLst>
                          </p:cTn>
                        </p:par>
                        <p:par>
                          <p:cTn id="42" fill="hold">
                            <p:stCondLst>
                              <p:cond delay="3750"/>
                            </p:stCondLst>
                            <p:childTnLst>
                              <p:par>
                                <p:cTn id="43" presetID="22" presetClass="entr" presetSubtype="1" fill="hold" grpId="0" nodeType="afterEffect">
                                  <p:stCondLst>
                                    <p:cond delay="250"/>
                                  </p:stCondLst>
                                  <p:childTnLst>
                                    <p:set>
                                      <p:cBhvr>
                                        <p:cTn id="44" dur="1" fill="hold">
                                          <p:stCondLst>
                                            <p:cond delay="0"/>
                                          </p:stCondLst>
                                        </p:cTn>
                                        <p:tgtEl>
                                          <p:spTgt spid="11"/>
                                        </p:tgtEl>
                                        <p:attrNameLst>
                                          <p:attrName>style.visibility</p:attrName>
                                        </p:attrNameLst>
                                      </p:cBhvr>
                                      <p:to>
                                        <p:strVal val="visible"/>
                                      </p:to>
                                    </p:set>
                                    <p:animEffect transition="in" filter="wipe(up)">
                                      <p:cBhvr>
                                        <p:cTn id="45" dur="500"/>
                                        <p:tgtEl>
                                          <p:spTgt spid="11"/>
                                        </p:tgtEl>
                                      </p:cBhvr>
                                    </p:animEffect>
                                  </p:childTnLst>
                                </p:cTn>
                              </p:par>
                            </p:childTnLst>
                          </p:cTn>
                        </p:par>
                        <p:par>
                          <p:cTn id="46" fill="hold">
                            <p:stCondLst>
                              <p:cond delay="4500"/>
                            </p:stCondLst>
                            <p:childTnLst>
                              <p:par>
                                <p:cTn id="47" presetID="10" presetClass="entr" presetSubtype="0" fill="hold" grpId="0" nodeType="after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fade">
                                      <p:cBhvr>
                                        <p:cTn id="49" dur="500"/>
                                        <p:tgtEl>
                                          <p:spTgt spid="25"/>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500"/>
                                        <p:tgtEl>
                                          <p:spTgt spid="26"/>
                                        </p:tgtEl>
                                      </p:cBhvr>
                                    </p:animEffect>
                                  </p:childTnLst>
                                </p:cTn>
                              </p:par>
                              <p:par>
                                <p:cTn id="53" presetID="2" presetClass="entr" presetSubtype="2" decel="100000" fill="hold" grpId="0" nodeType="withEffect">
                                  <p:stCondLst>
                                    <p:cond delay="0"/>
                                  </p:stCondLst>
                                  <p:iterate type="wd">
                                    <p:tmPct val="10000"/>
                                  </p:iterate>
                                  <p:childTnLst>
                                    <p:set>
                                      <p:cBhvr>
                                        <p:cTn id="54" dur="1" fill="hold">
                                          <p:stCondLst>
                                            <p:cond delay="0"/>
                                          </p:stCondLst>
                                        </p:cTn>
                                        <p:tgtEl>
                                          <p:spTgt spid="17">
                                            <p:txEl>
                                              <p:pRg st="0" end="0"/>
                                            </p:txEl>
                                          </p:spTgt>
                                        </p:tgtEl>
                                        <p:attrNameLst>
                                          <p:attrName>style.visibility</p:attrName>
                                        </p:attrNameLst>
                                      </p:cBhvr>
                                      <p:to>
                                        <p:strVal val="visible"/>
                                      </p:to>
                                    </p:set>
                                    <p:anim calcmode="lin" valueType="num">
                                      <p:cBhvr additive="base">
                                        <p:cTn id="55" dur="500" fill="hold"/>
                                        <p:tgtEl>
                                          <p:spTgt spid="17">
                                            <p:txEl>
                                              <p:pRg st="0" end="0"/>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17">
                                            <p:txEl>
                                              <p:pRg st="0" end="0"/>
                                            </p:txEl>
                                          </p:spTgt>
                                        </p:tgtEl>
                                        <p:attrNameLst>
                                          <p:attrName>ppt_y</p:attrName>
                                        </p:attrNameLst>
                                      </p:cBhvr>
                                      <p:tavLst>
                                        <p:tav tm="0">
                                          <p:val>
                                            <p:strVal val="#ppt_y"/>
                                          </p:val>
                                        </p:tav>
                                        <p:tav tm="100000">
                                          <p:val>
                                            <p:strVal val="#ppt_y"/>
                                          </p:val>
                                        </p:tav>
                                      </p:tavLst>
                                    </p:anim>
                                  </p:childTnLst>
                                </p:cTn>
                              </p:par>
                              <p:par>
                                <p:cTn id="57" presetID="2" presetClass="entr" presetSubtype="2" decel="100000" fill="hold" grpId="0" nodeType="withEffect">
                                  <p:stCondLst>
                                    <p:cond delay="250"/>
                                  </p:stCondLst>
                                  <p:iterate type="wd">
                                    <p:tmPct val="10000"/>
                                  </p:iterate>
                                  <p:childTnLst>
                                    <p:set>
                                      <p:cBhvr>
                                        <p:cTn id="58" dur="1" fill="hold">
                                          <p:stCondLst>
                                            <p:cond delay="0"/>
                                          </p:stCondLst>
                                        </p:cTn>
                                        <p:tgtEl>
                                          <p:spTgt spid="32"/>
                                        </p:tgtEl>
                                        <p:attrNameLst>
                                          <p:attrName>style.visibility</p:attrName>
                                        </p:attrNameLst>
                                      </p:cBhvr>
                                      <p:to>
                                        <p:strVal val="visible"/>
                                      </p:to>
                                    </p:set>
                                    <p:anim calcmode="lin" valueType="num">
                                      <p:cBhvr additive="base">
                                        <p:cTn id="59" dur="500" fill="hold"/>
                                        <p:tgtEl>
                                          <p:spTgt spid="32"/>
                                        </p:tgtEl>
                                        <p:attrNameLst>
                                          <p:attrName>ppt_x</p:attrName>
                                        </p:attrNameLst>
                                      </p:cBhvr>
                                      <p:tavLst>
                                        <p:tav tm="0">
                                          <p:val>
                                            <p:strVal val="1+#ppt_w/2"/>
                                          </p:val>
                                        </p:tav>
                                        <p:tav tm="100000">
                                          <p:val>
                                            <p:strVal val="#ppt_x"/>
                                          </p:val>
                                        </p:tav>
                                      </p:tavLst>
                                    </p:anim>
                                    <p:anim calcmode="lin" valueType="num">
                                      <p:cBhvr additive="base">
                                        <p:cTn id="60" dur="500" fill="hold"/>
                                        <p:tgtEl>
                                          <p:spTgt spid="32"/>
                                        </p:tgtEl>
                                        <p:attrNameLst>
                                          <p:attrName>ppt_y</p:attrName>
                                        </p:attrNameLst>
                                      </p:cBhvr>
                                      <p:tavLst>
                                        <p:tav tm="0">
                                          <p:val>
                                            <p:strVal val="#ppt_y"/>
                                          </p:val>
                                        </p:tav>
                                        <p:tav tm="100000">
                                          <p:val>
                                            <p:strVal val="#ppt_y"/>
                                          </p:val>
                                        </p:tav>
                                      </p:tavLst>
                                    </p:anim>
                                  </p:childTnLst>
                                </p:cTn>
                              </p:par>
                              <p:par>
                                <p:cTn id="61" presetID="22" presetClass="entr" presetSubtype="8" fill="hold" grpId="0" nodeType="withEffect">
                                  <p:stCondLst>
                                    <p:cond delay="500"/>
                                  </p:stCondLst>
                                  <p:childTnLst>
                                    <p:set>
                                      <p:cBhvr>
                                        <p:cTn id="62" dur="1" fill="hold">
                                          <p:stCondLst>
                                            <p:cond delay="0"/>
                                          </p:stCondLst>
                                        </p:cTn>
                                        <p:tgtEl>
                                          <p:spTgt spid="16">
                                            <p:txEl>
                                              <p:pRg st="0" end="0"/>
                                            </p:txEl>
                                          </p:spTgt>
                                        </p:tgtEl>
                                        <p:attrNameLst>
                                          <p:attrName>style.visibility</p:attrName>
                                        </p:attrNameLst>
                                      </p:cBhvr>
                                      <p:to>
                                        <p:strVal val="visible"/>
                                      </p:to>
                                    </p:set>
                                    <p:animEffect transition="in" filter="wipe(left)">
                                      <p:cBhvr>
                                        <p:cTn id="63" dur="500"/>
                                        <p:tgtEl>
                                          <p:spTgt spid="16">
                                            <p:txEl>
                                              <p:pRg st="0" end="0"/>
                                            </p:txEl>
                                          </p:spTgt>
                                        </p:tgtEl>
                                      </p:cBhvr>
                                    </p:animEffect>
                                  </p:childTnLst>
                                </p:cTn>
                              </p:par>
                            </p:childTnLst>
                          </p:cTn>
                        </p:par>
                        <p:par>
                          <p:cTn id="64" fill="hold">
                            <p:stCondLst>
                              <p:cond delay="5500"/>
                            </p:stCondLst>
                            <p:childTnLst>
                              <p:par>
                                <p:cTn id="65" presetID="22" presetClass="entr" presetSubtype="4" fill="hold" grpId="0" nodeType="afterEffect">
                                  <p:stCondLst>
                                    <p:cond delay="250"/>
                                  </p:stCondLst>
                                  <p:childTnLst>
                                    <p:set>
                                      <p:cBhvr>
                                        <p:cTn id="66" dur="1" fill="hold">
                                          <p:stCondLst>
                                            <p:cond delay="0"/>
                                          </p:stCondLst>
                                        </p:cTn>
                                        <p:tgtEl>
                                          <p:spTgt spid="12"/>
                                        </p:tgtEl>
                                        <p:attrNameLst>
                                          <p:attrName>style.visibility</p:attrName>
                                        </p:attrNameLst>
                                      </p:cBhvr>
                                      <p:to>
                                        <p:strVal val="visible"/>
                                      </p:to>
                                    </p:set>
                                    <p:animEffect transition="in" filter="wipe(down)">
                                      <p:cBhvr>
                                        <p:cTn id="67" dur="500"/>
                                        <p:tgtEl>
                                          <p:spTgt spid="12"/>
                                        </p:tgtEl>
                                      </p:cBhvr>
                                    </p:animEffect>
                                  </p:childTnLst>
                                </p:cTn>
                              </p:par>
                            </p:childTnLst>
                          </p:cTn>
                        </p:par>
                        <p:par>
                          <p:cTn id="68" fill="hold">
                            <p:stCondLst>
                              <p:cond delay="6250"/>
                            </p:stCondLst>
                            <p:childTnLst>
                              <p:par>
                                <p:cTn id="69" presetID="10" presetClass="entr" presetSubtype="0" fill="hold" grpId="0"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fade">
                                      <p:cBhvr>
                                        <p:cTn id="71" dur="500"/>
                                        <p:tgtEl>
                                          <p:spTgt spid="28"/>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fade">
                                      <p:cBhvr>
                                        <p:cTn id="74" dur="500"/>
                                        <p:tgtEl>
                                          <p:spTgt spid="27"/>
                                        </p:tgtEl>
                                      </p:cBhvr>
                                    </p:animEffect>
                                  </p:childTnLst>
                                </p:cTn>
                              </p:par>
                              <p:par>
                                <p:cTn id="75" presetID="2" presetClass="entr" presetSubtype="8" decel="100000" fill="hold" grpId="0" nodeType="withEffect">
                                  <p:stCondLst>
                                    <p:cond delay="0"/>
                                  </p:stCondLst>
                                  <p:iterate type="wd">
                                    <p:tmPct val="10000"/>
                                  </p:iterate>
                                  <p:childTnLst>
                                    <p:set>
                                      <p:cBhvr>
                                        <p:cTn id="76" dur="1" fill="hold">
                                          <p:stCondLst>
                                            <p:cond delay="0"/>
                                          </p:stCondLst>
                                        </p:cTn>
                                        <p:tgtEl>
                                          <p:spTgt spid="21">
                                            <p:txEl>
                                              <p:pRg st="0" end="0"/>
                                            </p:txEl>
                                          </p:spTgt>
                                        </p:tgtEl>
                                        <p:attrNameLst>
                                          <p:attrName>style.visibility</p:attrName>
                                        </p:attrNameLst>
                                      </p:cBhvr>
                                      <p:to>
                                        <p:strVal val="visible"/>
                                      </p:to>
                                    </p:set>
                                    <p:anim calcmode="lin" valueType="num">
                                      <p:cBhvr additive="base">
                                        <p:cTn id="77" dur="500" fill="hold"/>
                                        <p:tgtEl>
                                          <p:spTgt spid="21">
                                            <p:txEl>
                                              <p:pRg st="0" end="0"/>
                                            </p:txEl>
                                          </p:spTgt>
                                        </p:tgtEl>
                                        <p:attrNameLst>
                                          <p:attrName>ppt_x</p:attrName>
                                        </p:attrNameLst>
                                      </p:cBhvr>
                                      <p:tavLst>
                                        <p:tav tm="0">
                                          <p:val>
                                            <p:strVal val="0-#ppt_w/2"/>
                                          </p:val>
                                        </p:tav>
                                        <p:tav tm="100000">
                                          <p:val>
                                            <p:strVal val="#ppt_x"/>
                                          </p:val>
                                        </p:tav>
                                      </p:tavLst>
                                    </p:anim>
                                    <p:anim calcmode="lin" valueType="num">
                                      <p:cBhvr additive="base">
                                        <p:cTn id="78" dur="500" fill="hold"/>
                                        <p:tgtEl>
                                          <p:spTgt spid="21">
                                            <p:txEl>
                                              <p:pRg st="0" end="0"/>
                                            </p:txEl>
                                          </p:spTgt>
                                        </p:tgtEl>
                                        <p:attrNameLst>
                                          <p:attrName>ppt_y</p:attrName>
                                        </p:attrNameLst>
                                      </p:cBhvr>
                                      <p:tavLst>
                                        <p:tav tm="0">
                                          <p:val>
                                            <p:strVal val="#ppt_y"/>
                                          </p:val>
                                        </p:tav>
                                        <p:tav tm="100000">
                                          <p:val>
                                            <p:strVal val="#ppt_y"/>
                                          </p:val>
                                        </p:tav>
                                      </p:tavLst>
                                    </p:anim>
                                  </p:childTnLst>
                                </p:cTn>
                              </p:par>
                              <p:par>
                                <p:cTn id="79" presetID="2" presetClass="entr" presetSubtype="8" decel="100000" fill="hold" grpId="0" nodeType="withEffect">
                                  <p:stCondLst>
                                    <p:cond delay="250"/>
                                  </p:stCondLst>
                                  <p:iterate type="wd">
                                    <p:tmPct val="10000"/>
                                  </p:iterate>
                                  <p:childTnLst>
                                    <p:set>
                                      <p:cBhvr>
                                        <p:cTn id="80" dur="1" fill="hold">
                                          <p:stCondLst>
                                            <p:cond delay="0"/>
                                          </p:stCondLst>
                                        </p:cTn>
                                        <p:tgtEl>
                                          <p:spTgt spid="33"/>
                                        </p:tgtEl>
                                        <p:attrNameLst>
                                          <p:attrName>style.visibility</p:attrName>
                                        </p:attrNameLst>
                                      </p:cBhvr>
                                      <p:to>
                                        <p:strVal val="visible"/>
                                      </p:to>
                                    </p:set>
                                    <p:anim calcmode="lin" valueType="num">
                                      <p:cBhvr additive="base">
                                        <p:cTn id="81" dur="500" fill="hold"/>
                                        <p:tgtEl>
                                          <p:spTgt spid="33"/>
                                        </p:tgtEl>
                                        <p:attrNameLst>
                                          <p:attrName>ppt_x</p:attrName>
                                        </p:attrNameLst>
                                      </p:cBhvr>
                                      <p:tavLst>
                                        <p:tav tm="0">
                                          <p:val>
                                            <p:strVal val="0-#ppt_w/2"/>
                                          </p:val>
                                        </p:tav>
                                        <p:tav tm="100000">
                                          <p:val>
                                            <p:strVal val="#ppt_x"/>
                                          </p:val>
                                        </p:tav>
                                      </p:tavLst>
                                    </p:anim>
                                    <p:anim calcmode="lin" valueType="num">
                                      <p:cBhvr additive="base">
                                        <p:cTn id="82" dur="500" fill="hold"/>
                                        <p:tgtEl>
                                          <p:spTgt spid="33"/>
                                        </p:tgtEl>
                                        <p:attrNameLst>
                                          <p:attrName>ppt_y</p:attrName>
                                        </p:attrNameLst>
                                      </p:cBhvr>
                                      <p:tavLst>
                                        <p:tav tm="0">
                                          <p:val>
                                            <p:strVal val="#ppt_y"/>
                                          </p:val>
                                        </p:tav>
                                        <p:tav tm="100000">
                                          <p:val>
                                            <p:strVal val="#ppt_y"/>
                                          </p:val>
                                        </p:tav>
                                      </p:tavLst>
                                    </p:anim>
                                  </p:childTnLst>
                                </p:cTn>
                              </p:par>
                              <p:par>
                                <p:cTn id="83" presetID="22" presetClass="entr" presetSubtype="2" fill="hold" grpId="0" nodeType="withEffect">
                                  <p:stCondLst>
                                    <p:cond delay="500"/>
                                  </p:stCondLst>
                                  <p:childTnLst>
                                    <p:set>
                                      <p:cBhvr>
                                        <p:cTn id="84" dur="1" fill="hold">
                                          <p:stCondLst>
                                            <p:cond delay="0"/>
                                          </p:stCondLst>
                                        </p:cTn>
                                        <p:tgtEl>
                                          <p:spTgt spid="20">
                                            <p:txEl>
                                              <p:pRg st="0" end="0"/>
                                            </p:txEl>
                                          </p:spTgt>
                                        </p:tgtEl>
                                        <p:attrNameLst>
                                          <p:attrName>style.visibility</p:attrName>
                                        </p:attrNameLst>
                                      </p:cBhvr>
                                      <p:to>
                                        <p:strVal val="visible"/>
                                      </p:to>
                                    </p:set>
                                    <p:animEffect transition="in" filter="wipe(right)">
                                      <p:cBhvr>
                                        <p:cTn id="85" dur="500"/>
                                        <p:tgtEl>
                                          <p:spTgt spid="20">
                                            <p:txEl>
                                              <p:pRg st="0" end="0"/>
                                            </p:txEl>
                                          </p:spTgt>
                                        </p:tgtEl>
                                      </p:cBhvr>
                                    </p:animEffect>
                                  </p:childTnLst>
                                </p:cTn>
                              </p:par>
                            </p:childTnLst>
                          </p:cTn>
                        </p:par>
                        <p:par>
                          <p:cTn id="86" fill="hold">
                            <p:stCondLst>
                              <p:cond delay="7250"/>
                            </p:stCondLst>
                            <p:childTnLst>
                              <p:par>
                                <p:cTn id="87" presetID="22" presetClass="entr" presetSubtype="4" fill="hold" grpId="0" nodeType="afterEffect">
                                  <p:stCondLst>
                                    <p:cond delay="250"/>
                                  </p:stCondLst>
                                  <p:childTnLst>
                                    <p:set>
                                      <p:cBhvr>
                                        <p:cTn id="88" dur="1" fill="hold">
                                          <p:stCondLst>
                                            <p:cond delay="0"/>
                                          </p:stCondLst>
                                        </p:cTn>
                                        <p:tgtEl>
                                          <p:spTgt spid="13"/>
                                        </p:tgtEl>
                                        <p:attrNameLst>
                                          <p:attrName>style.visibility</p:attrName>
                                        </p:attrNameLst>
                                      </p:cBhvr>
                                      <p:to>
                                        <p:strVal val="visible"/>
                                      </p:to>
                                    </p:set>
                                    <p:animEffect transition="in" filter="wipe(down)">
                                      <p:cBhvr>
                                        <p:cTn id="89" dur="500"/>
                                        <p:tgtEl>
                                          <p:spTgt spid="13"/>
                                        </p:tgtEl>
                                      </p:cBhvr>
                                    </p:animEffect>
                                  </p:childTnLst>
                                </p:cTn>
                              </p:par>
                            </p:childTnLst>
                          </p:cTn>
                        </p:par>
                        <p:par>
                          <p:cTn id="90" fill="hold">
                            <p:stCondLst>
                              <p:cond delay="8000"/>
                            </p:stCondLst>
                            <p:childTnLst>
                              <p:par>
                                <p:cTn id="91" presetID="10" presetClass="entr" presetSubtype="0" fill="hold" grpId="0" nodeType="afterEffect">
                                  <p:stCondLst>
                                    <p:cond delay="0"/>
                                  </p:stCondLst>
                                  <p:childTnLst>
                                    <p:set>
                                      <p:cBhvr>
                                        <p:cTn id="92" dur="1" fill="hold">
                                          <p:stCondLst>
                                            <p:cond delay="0"/>
                                          </p:stCondLst>
                                        </p:cTn>
                                        <p:tgtEl>
                                          <p:spTgt spid="30"/>
                                        </p:tgtEl>
                                        <p:attrNameLst>
                                          <p:attrName>style.visibility</p:attrName>
                                        </p:attrNameLst>
                                      </p:cBhvr>
                                      <p:to>
                                        <p:strVal val="visible"/>
                                      </p:to>
                                    </p:set>
                                    <p:animEffect transition="in" filter="fade">
                                      <p:cBhvr>
                                        <p:cTn id="93" dur="500"/>
                                        <p:tgtEl>
                                          <p:spTgt spid="30"/>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29"/>
                                        </p:tgtEl>
                                        <p:attrNameLst>
                                          <p:attrName>style.visibility</p:attrName>
                                        </p:attrNameLst>
                                      </p:cBhvr>
                                      <p:to>
                                        <p:strVal val="visible"/>
                                      </p:to>
                                    </p:set>
                                    <p:animEffect transition="in" filter="fade">
                                      <p:cBhvr>
                                        <p:cTn id="96" dur="500"/>
                                        <p:tgtEl>
                                          <p:spTgt spid="29"/>
                                        </p:tgtEl>
                                      </p:cBhvr>
                                    </p:animEffect>
                                  </p:childTnLst>
                                </p:cTn>
                              </p:par>
                              <p:par>
                                <p:cTn id="97" presetID="2" presetClass="entr" presetSubtype="8" decel="100000" fill="hold" grpId="0" nodeType="withEffect">
                                  <p:stCondLst>
                                    <p:cond delay="0"/>
                                  </p:stCondLst>
                                  <p:iterate type="wd">
                                    <p:tmPct val="10000"/>
                                  </p:iterate>
                                  <p:childTnLst>
                                    <p:set>
                                      <p:cBhvr>
                                        <p:cTn id="98" dur="1" fill="hold">
                                          <p:stCondLst>
                                            <p:cond delay="0"/>
                                          </p:stCondLst>
                                        </p:cTn>
                                        <p:tgtEl>
                                          <p:spTgt spid="19">
                                            <p:txEl>
                                              <p:pRg st="0" end="0"/>
                                            </p:txEl>
                                          </p:spTgt>
                                        </p:tgtEl>
                                        <p:attrNameLst>
                                          <p:attrName>style.visibility</p:attrName>
                                        </p:attrNameLst>
                                      </p:cBhvr>
                                      <p:to>
                                        <p:strVal val="visible"/>
                                      </p:to>
                                    </p:set>
                                    <p:anim calcmode="lin" valueType="num">
                                      <p:cBhvr additive="base">
                                        <p:cTn id="99" dur="500" fill="hold"/>
                                        <p:tgtEl>
                                          <p:spTgt spid="19">
                                            <p:txEl>
                                              <p:pRg st="0" end="0"/>
                                            </p:txEl>
                                          </p:spTgt>
                                        </p:tgtEl>
                                        <p:attrNameLst>
                                          <p:attrName>ppt_x</p:attrName>
                                        </p:attrNameLst>
                                      </p:cBhvr>
                                      <p:tavLst>
                                        <p:tav tm="0">
                                          <p:val>
                                            <p:strVal val="0-#ppt_w/2"/>
                                          </p:val>
                                        </p:tav>
                                        <p:tav tm="100000">
                                          <p:val>
                                            <p:strVal val="#ppt_x"/>
                                          </p:val>
                                        </p:tav>
                                      </p:tavLst>
                                    </p:anim>
                                    <p:anim calcmode="lin" valueType="num">
                                      <p:cBhvr additive="base">
                                        <p:cTn id="100" dur="500" fill="hold"/>
                                        <p:tgtEl>
                                          <p:spTgt spid="19">
                                            <p:txEl>
                                              <p:pRg st="0" end="0"/>
                                            </p:txEl>
                                          </p:spTgt>
                                        </p:tgtEl>
                                        <p:attrNameLst>
                                          <p:attrName>ppt_y</p:attrName>
                                        </p:attrNameLst>
                                      </p:cBhvr>
                                      <p:tavLst>
                                        <p:tav tm="0">
                                          <p:val>
                                            <p:strVal val="#ppt_y"/>
                                          </p:val>
                                        </p:tav>
                                        <p:tav tm="100000">
                                          <p:val>
                                            <p:strVal val="#ppt_y"/>
                                          </p:val>
                                        </p:tav>
                                      </p:tavLst>
                                    </p:anim>
                                  </p:childTnLst>
                                </p:cTn>
                              </p:par>
                              <p:par>
                                <p:cTn id="101" presetID="2" presetClass="entr" presetSubtype="8" decel="100000" fill="hold" grpId="0" nodeType="withEffect">
                                  <p:stCondLst>
                                    <p:cond delay="250"/>
                                  </p:stCondLst>
                                  <p:iterate type="wd">
                                    <p:tmPct val="10000"/>
                                  </p:iterate>
                                  <p:childTnLst>
                                    <p:set>
                                      <p:cBhvr>
                                        <p:cTn id="102" dur="1" fill="hold">
                                          <p:stCondLst>
                                            <p:cond delay="0"/>
                                          </p:stCondLst>
                                        </p:cTn>
                                        <p:tgtEl>
                                          <p:spTgt spid="34"/>
                                        </p:tgtEl>
                                        <p:attrNameLst>
                                          <p:attrName>style.visibility</p:attrName>
                                        </p:attrNameLst>
                                      </p:cBhvr>
                                      <p:to>
                                        <p:strVal val="visible"/>
                                      </p:to>
                                    </p:set>
                                    <p:anim calcmode="lin" valueType="num">
                                      <p:cBhvr additive="base">
                                        <p:cTn id="103" dur="500" fill="hold"/>
                                        <p:tgtEl>
                                          <p:spTgt spid="34"/>
                                        </p:tgtEl>
                                        <p:attrNameLst>
                                          <p:attrName>ppt_x</p:attrName>
                                        </p:attrNameLst>
                                      </p:cBhvr>
                                      <p:tavLst>
                                        <p:tav tm="0">
                                          <p:val>
                                            <p:strVal val="0-#ppt_w/2"/>
                                          </p:val>
                                        </p:tav>
                                        <p:tav tm="100000">
                                          <p:val>
                                            <p:strVal val="#ppt_x"/>
                                          </p:val>
                                        </p:tav>
                                      </p:tavLst>
                                    </p:anim>
                                    <p:anim calcmode="lin" valueType="num">
                                      <p:cBhvr additive="base">
                                        <p:cTn id="104" dur="500" fill="hold"/>
                                        <p:tgtEl>
                                          <p:spTgt spid="34"/>
                                        </p:tgtEl>
                                        <p:attrNameLst>
                                          <p:attrName>ppt_y</p:attrName>
                                        </p:attrNameLst>
                                      </p:cBhvr>
                                      <p:tavLst>
                                        <p:tav tm="0">
                                          <p:val>
                                            <p:strVal val="#ppt_y"/>
                                          </p:val>
                                        </p:tav>
                                        <p:tav tm="100000">
                                          <p:val>
                                            <p:strVal val="#ppt_y"/>
                                          </p:val>
                                        </p:tav>
                                      </p:tavLst>
                                    </p:anim>
                                  </p:childTnLst>
                                </p:cTn>
                              </p:par>
                              <p:par>
                                <p:cTn id="105" presetID="22" presetClass="entr" presetSubtype="2" fill="hold" grpId="0" nodeType="withEffect">
                                  <p:stCondLst>
                                    <p:cond delay="500"/>
                                  </p:stCondLst>
                                  <p:childTnLst>
                                    <p:set>
                                      <p:cBhvr>
                                        <p:cTn id="106" dur="1" fill="hold">
                                          <p:stCondLst>
                                            <p:cond delay="0"/>
                                          </p:stCondLst>
                                        </p:cTn>
                                        <p:tgtEl>
                                          <p:spTgt spid="18">
                                            <p:txEl>
                                              <p:pRg st="0" end="0"/>
                                            </p:txEl>
                                          </p:spTgt>
                                        </p:tgtEl>
                                        <p:attrNameLst>
                                          <p:attrName>style.visibility</p:attrName>
                                        </p:attrNameLst>
                                      </p:cBhvr>
                                      <p:to>
                                        <p:strVal val="visible"/>
                                      </p:to>
                                    </p:set>
                                    <p:animEffect transition="in" filter="wipe(right)">
                                      <p:cBhvr>
                                        <p:cTn id="107"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9" grpId="0" animBg="1"/>
      <p:bldP spid="10" grpId="0" animBg="1"/>
      <p:bldP spid="11" grpId="0" animBg="1"/>
      <p:bldP spid="12" grpId="0" animBg="1"/>
      <p:bldP spid="13" grpId="0" animBg="1"/>
      <p:bldP spid="14" grpId="0" build="p">
        <p:tmplLst>
          <p:tmpl lvl="1">
            <p:tnLst>
              <p:par>
                <p:cTn presetID="22" presetClass="entr" presetSubtype="8" fill="hold" nodeType="withEffect">
                  <p:stCondLst>
                    <p:cond delay="500"/>
                  </p:stCondLst>
                  <p:childTnLst>
                    <p:set>
                      <p:cBhvr>
                        <p:cTn dur="1" fill="hold">
                          <p:stCondLst>
                            <p:cond delay="0"/>
                          </p:stCondLst>
                        </p:cTn>
                        <p:tgtEl>
                          <p:spTgt spid="14"/>
                        </p:tgtEl>
                        <p:attrNameLst>
                          <p:attrName>style.visibility</p:attrName>
                        </p:attrNameLst>
                      </p:cBhvr>
                      <p:to>
                        <p:strVal val="visible"/>
                      </p:to>
                    </p:set>
                    <p:animEffect transition="in" filter="wipe(left)">
                      <p:cBhvr>
                        <p:cTn dur="500"/>
                        <p:tgtEl>
                          <p:spTgt spid="14"/>
                        </p:tgtEl>
                      </p:cBhvr>
                    </p:animEffect>
                  </p:childTnLst>
                </p:cTn>
              </p:par>
            </p:tnLst>
          </p:tmpl>
        </p:tmplLst>
      </p:bldP>
      <p:bldP spid="15" grpId="0" build="p">
        <p:tmplLst>
          <p:tmpl lvl="1">
            <p:tnLst>
              <p:par>
                <p:cTn presetID="2" presetClass="entr" presetSubtype="2" decel="100000" fill="hold" nodeType="withEffect">
                  <p:stCondLst>
                    <p:cond delay="0"/>
                  </p:stCondLst>
                  <p:iterate type="wd">
                    <p:tmPct val="10000"/>
                  </p:iterate>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P spid="16" grpId="0" build="p">
        <p:tmplLst>
          <p:tmpl lvl="1">
            <p:tnLst>
              <p:par>
                <p:cTn presetID="22" presetClass="entr" presetSubtype="8" fill="hold" nodeType="withEffect">
                  <p:stCondLst>
                    <p:cond delay="500"/>
                  </p:stCondLst>
                  <p:childTnLst>
                    <p:set>
                      <p:cBhvr>
                        <p:cTn dur="1" fill="hold">
                          <p:stCondLst>
                            <p:cond delay="0"/>
                          </p:stCondLst>
                        </p:cTn>
                        <p:tgtEl>
                          <p:spTgt spid="16"/>
                        </p:tgtEl>
                        <p:attrNameLst>
                          <p:attrName>style.visibility</p:attrName>
                        </p:attrNameLst>
                      </p:cBhvr>
                      <p:to>
                        <p:strVal val="visible"/>
                      </p:to>
                    </p:set>
                    <p:animEffect transition="in" filter="wipe(left)">
                      <p:cBhvr>
                        <p:cTn dur="500"/>
                        <p:tgtEl>
                          <p:spTgt spid="16"/>
                        </p:tgtEl>
                      </p:cBhvr>
                    </p:animEffect>
                  </p:childTnLst>
                </p:cTn>
              </p:par>
            </p:tnLst>
          </p:tmpl>
        </p:tmplLst>
      </p:bldP>
      <p:bldP spid="17" grpId="0" build="p">
        <p:tmplLst>
          <p:tmpl lvl="1">
            <p:tnLst>
              <p:par>
                <p:cTn presetID="2" presetClass="entr" presetSubtype="2" decel="100000" fill="hold" nodeType="withEffect">
                  <p:stCondLst>
                    <p:cond delay="0"/>
                  </p:stCondLst>
                  <p:iterate type="wd">
                    <p:tmPct val="10000"/>
                  </p:iterate>
                  <p:childTnLst>
                    <p:set>
                      <p:cBhvr>
                        <p:cTn dur="1" fill="hold">
                          <p:stCondLst>
                            <p:cond delay="0"/>
                          </p:stCondLst>
                        </p:cTn>
                        <p:tgtEl>
                          <p:spTgt spid="17"/>
                        </p:tgtEl>
                        <p:attrNameLst>
                          <p:attrName>style.visibility</p:attrName>
                        </p:attrNameLst>
                      </p:cBhvr>
                      <p:to>
                        <p:strVal val="visible"/>
                      </p:to>
                    </p:set>
                    <p:anim calcmode="lin" valueType="num">
                      <p:cBhvr additive="base">
                        <p:cTn dur="500" fill="hold"/>
                        <p:tgtEl>
                          <p:spTgt spid="17"/>
                        </p:tgtEl>
                        <p:attrNameLst>
                          <p:attrName>ppt_x</p:attrName>
                        </p:attrNameLst>
                      </p:cBhvr>
                      <p:tavLst>
                        <p:tav tm="0">
                          <p:val>
                            <p:strVal val="1+#ppt_w/2"/>
                          </p:val>
                        </p:tav>
                        <p:tav tm="100000">
                          <p:val>
                            <p:strVal val="#ppt_x"/>
                          </p:val>
                        </p:tav>
                      </p:tavLst>
                    </p:anim>
                    <p:anim calcmode="lin" valueType="num">
                      <p:cBhvr additive="base">
                        <p:cTn dur="500" fill="hold"/>
                        <p:tgtEl>
                          <p:spTgt spid="17"/>
                        </p:tgtEl>
                        <p:attrNameLst>
                          <p:attrName>ppt_y</p:attrName>
                        </p:attrNameLst>
                      </p:cBhvr>
                      <p:tavLst>
                        <p:tav tm="0">
                          <p:val>
                            <p:strVal val="#ppt_y"/>
                          </p:val>
                        </p:tav>
                        <p:tav tm="100000">
                          <p:val>
                            <p:strVal val="#ppt_y"/>
                          </p:val>
                        </p:tav>
                      </p:tavLst>
                    </p:anim>
                  </p:childTnLst>
                </p:cTn>
              </p:par>
            </p:tnLst>
          </p:tmpl>
        </p:tmplLst>
      </p:bldP>
      <p:bldP spid="18" grpId="0" build="p">
        <p:tmplLst>
          <p:tmpl lvl="1">
            <p:tnLst>
              <p:par>
                <p:cTn presetID="22" presetClass="entr" presetSubtype="2" fill="hold" nodeType="withEffect">
                  <p:stCondLst>
                    <p:cond delay="500"/>
                  </p:stCondLst>
                  <p:childTnLst>
                    <p:set>
                      <p:cBhvr>
                        <p:cTn dur="1" fill="hold">
                          <p:stCondLst>
                            <p:cond delay="0"/>
                          </p:stCondLst>
                        </p:cTn>
                        <p:tgtEl>
                          <p:spTgt spid="18"/>
                        </p:tgtEl>
                        <p:attrNameLst>
                          <p:attrName>style.visibility</p:attrName>
                        </p:attrNameLst>
                      </p:cBhvr>
                      <p:to>
                        <p:strVal val="visible"/>
                      </p:to>
                    </p:set>
                    <p:animEffect transition="in" filter="wipe(right)">
                      <p:cBhvr>
                        <p:cTn dur="500"/>
                        <p:tgtEl>
                          <p:spTgt spid="18"/>
                        </p:tgtEl>
                      </p:cBhvr>
                    </p:animEffect>
                  </p:childTnLst>
                </p:cTn>
              </p:par>
            </p:tnLst>
          </p:tmpl>
        </p:tmplLst>
      </p:bldP>
      <p:bldP spid="19" grpId="0" build="p">
        <p:tmplLst>
          <p:tmpl lvl="1">
            <p:tnLst>
              <p:par>
                <p:cTn presetID="2" presetClass="entr" presetSubtype="8" decel="100000" fill="hold" nodeType="withEffect">
                  <p:stCondLst>
                    <p:cond delay="0"/>
                  </p:stCondLst>
                  <p:iterate type="wd">
                    <p:tmPct val="10000"/>
                  </p:iterate>
                  <p:childTnLst>
                    <p:set>
                      <p:cBhvr>
                        <p:cTn dur="1" fill="hold">
                          <p:stCondLst>
                            <p:cond delay="0"/>
                          </p:stCondLst>
                        </p:cTn>
                        <p:tgtEl>
                          <p:spTgt spid="19"/>
                        </p:tgtEl>
                        <p:attrNameLst>
                          <p:attrName>style.visibility</p:attrName>
                        </p:attrNameLst>
                      </p:cBhvr>
                      <p:to>
                        <p:strVal val="visible"/>
                      </p:to>
                    </p:set>
                    <p:anim calcmode="lin" valueType="num">
                      <p:cBhvr additive="base">
                        <p:cTn dur="500" fill="hold"/>
                        <p:tgtEl>
                          <p:spTgt spid="19"/>
                        </p:tgtEl>
                        <p:attrNameLst>
                          <p:attrName>ppt_x</p:attrName>
                        </p:attrNameLst>
                      </p:cBhvr>
                      <p:tavLst>
                        <p:tav tm="0">
                          <p:val>
                            <p:strVal val="0-#ppt_w/2"/>
                          </p:val>
                        </p:tav>
                        <p:tav tm="100000">
                          <p:val>
                            <p:strVal val="#ppt_x"/>
                          </p:val>
                        </p:tav>
                      </p:tavLst>
                    </p:anim>
                    <p:anim calcmode="lin" valueType="num">
                      <p:cBhvr additive="base">
                        <p:cTn dur="500" fill="hold"/>
                        <p:tgtEl>
                          <p:spTgt spid="19"/>
                        </p:tgtEl>
                        <p:attrNameLst>
                          <p:attrName>ppt_y</p:attrName>
                        </p:attrNameLst>
                      </p:cBhvr>
                      <p:tavLst>
                        <p:tav tm="0">
                          <p:val>
                            <p:strVal val="#ppt_y"/>
                          </p:val>
                        </p:tav>
                        <p:tav tm="100000">
                          <p:val>
                            <p:strVal val="#ppt_y"/>
                          </p:val>
                        </p:tav>
                      </p:tavLst>
                    </p:anim>
                  </p:childTnLst>
                </p:cTn>
              </p:par>
            </p:tnLst>
          </p:tmpl>
        </p:tmplLst>
      </p:bldP>
      <p:bldP spid="20" grpId="0" build="p">
        <p:tmplLst>
          <p:tmpl lvl="1">
            <p:tnLst>
              <p:par>
                <p:cTn presetID="22" presetClass="entr" presetSubtype="2" fill="hold" nodeType="withEffect">
                  <p:stCondLst>
                    <p:cond delay="500"/>
                  </p:stCondLst>
                  <p:childTnLst>
                    <p:set>
                      <p:cBhvr>
                        <p:cTn dur="1" fill="hold">
                          <p:stCondLst>
                            <p:cond delay="0"/>
                          </p:stCondLst>
                        </p:cTn>
                        <p:tgtEl>
                          <p:spTgt spid="20"/>
                        </p:tgtEl>
                        <p:attrNameLst>
                          <p:attrName>style.visibility</p:attrName>
                        </p:attrNameLst>
                      </p:cBhvr>
                      <p:to>
                        <p:strVal val="visible"/>
                      </p:to>
                    </p:set>
                    <p:animEffect transition="in" filter="wipe(right)">
                      <p:cBhvr>
                        <p:cTn dur="500"/>
                        <p:tgtEl>
                          <p:spTgt spid="20"/>
                        </p:tgtEl>
                      </p:cBhvr>
                    </p:animEffect>
                  </p:childTnLst>
                </p:cTn>
              </p:par>
            </p:tnLst>
          </p:tmpl>
        </p:tmplLst>
      </p:bldP>
      <p:bldP spid="21" grpId="0" build="p">
        <p:tmplLst>
          <p:tmpl lvl="1">
            <p:tnLst>
              <p:par>
                <p:cTn presetID="2" presetClass="entr" presetSubtype="8" decel="100000" fill="hold" nodeType="withEffect">
                  <p:stCondLst>
                    <p:cond delay="0"/>
                  </p:stCondLst>
                  <p:iterate type="wd">
                    <p:tmPct val="10000"/>
                  </p:iterate>
                  <p:childTnLst>
                    <p:set>
                      <p:cBhvr>
                        <p:cTn dur="1" fill="hold">
                          <p:stCondLst>
                            <p:cond delay="0"/>
                          </p:stCondLst>
                        </p:cTn>
                        <p:tgtEl>
                          <p:spTgt spid="21"/>
                        </p:tgtEl>
                        <p:attrNameLst>
                          <p:attrName>style.visibility</p:attrName>
                        </p:attrNameLst>
                      </p:cBhvr>
                      <p:to>
                        <p:strVal val="visible"/>
                      </p:to>
                    </p:set>
                    <p:anim calcmode="lin" valueType="num">
                      <p:cBhvr additive="base">
                        <p:cTn dur="500" fill="hold"/>
                        <p:tgtEl>
                          <p:spTgt spid="21"/>
                        </p:tgtEl>
                        <p:attrNameLst>
                          <p:attrName>ppt_x</p:attrName>
                        </p:attrNameLst>
                      </p:cBhvr>
                      <p:tavLst>
                        <p:tav tm="0">
                          <p:val>
                            <p:strVal val="0-#ppt_w/2"/>
                          </p:val>
                        </p:tav>
                        <p:tav tm="100000">
                          <p:val>
                            <p:strVal val="#ppt_x"/>
                          </p:val>
                        </p:tav>
                      </p:tavLst>
                    </p:anim>
                    <p:anim calcmode="lin" valueType="num">
                      <p:cBhvr additive="base">
                        <p:cTn dur="500" fill="hold"/>
                        <p:tgtEl>
                          <p:spTgt spid="21"/>
                        </p:tgtEl>
                        <p:attrNameLst>
                          <p:attrName>ppt_y</p:attrName>
                        </p:attrNameLst>
                      </p:cBhvr>
                      <p:tavLst>
                        <p:tav tm="0">
                          <p:val>
                            <p:strVal val="#ppt_y"/>
                          </p:val>
                        </p:tav>
                        <p:tav tm="100000">
                          <p:val>
                            <p:strVal val="#ppt_y"/>
                          </p:val>
                        </p:tav>
                      </p:tavLst>
                    </p:anim>
                  </p:childTnLst>
                </p:cTn>
              </p:par>
            </p:tnLst>
          </p:tmpl>
        </p:tmplLst>
      </p:bldP>
      <p:bldP spid="22" grpId="0" build="p">
        <p:tmplLst>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Lst>
      </p:bldP>
      <p:bldP spid="23" grpId="0" animBg="1"/>
      <p:bldP spid="24" grpId="0"/>
      <p:bldP spid="25" grpId="0" animBg="1"/>
      <p:bldP spid="26" grpId="0"/>
      <p:bldP spid="27" grpId="0" animBg="1"/>
      <p:bldP spid="28" grpId="0"/>
      <p:bldP spid="29" grpId="0" animBg="1"/>
      <p:bldP spid="30" grpId="0"/>
      <p:bldP spid="31" grpId="0" animBg="1"/>
      <p:bldP spid="32" grpId="0" animBg="1"/>
      <p:bldP spid="33" grpId="0" animBg="1"/>
      <p:bldP spid="34" grpId="0" animBg="1"/>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Diapositiva de título con imagen">
    <p:spTree>
      <p:nvGrpSpPr>
        <p:cNvPr id="1" name=""/>
        <p:cNvGrpSpPr/>
        <p:nvPr/>
      </p:nvGrpSpPr>
      <p:grpSpPr>
        <a:xfrm>
          <a:off x="0" y="0"/>
          <a:ext cx="0" cy="0"/>
          <a:chOff x="0" y="0"/>
          <a:chExt cx="0" cy="0"/>
        </a:xfrm>
      </p:grpSpPr>
      <p:sp>
        <p:nvSpPr>
          <p:cNvPr id="36" name="Marcador de posición de imagen 35">
            <a:extLst>
              <a:ext uri="{FF2B5EF4-FFF2-40B4-BE49-F238E27FC236}">
                <a16:creationId xmlns:a16="http://schemas.microsoft.com/office/drawing/2014/main" id="{8B934246-87B1-4444-9DCA-06622CAD5507}"/>
              </a:ext>
            </a:extLst>
          </p:cNvPr>
          <p:cNvSpPr>
            <a:spLocks noGrp="1"/>
          </p:cNvSpPr>
          <p:nvPr>
            <p:ph type="pic" sz="quarter" idx="10" hasCustomPrompt="1"/>
          </p:nvPr>
        </p:nvSpPr>
        <p:spPr>
          <a:xfrm>
            <a:off x="123995" y="124959"/>
            <a:ext cx="11944015" cy="4372387"/>
          </a:xfrm>
          <a:custGeom>
            <a:avLst/>
            <a:gdLst>
              <a:gd name="connsiteX0" fmla="*/ 0 w 11944014"/>
              <a:gd name="connsiteY0" fmla="*/ 0 h 4372387"/>
              <a:gd name="connsiteX1" fmla="*/ 11944014 w 11944014"/>
              <a:gd name="connsiteY1" fmla="*/ 0 h 4372387"/>
              <a:gd name="connsiteX2" fmla="*/ 11944014 w 11944014"/>
              <a:gd name="connsiteY2" fmla="*/ 4064314 h 4372387"/>
              <a:gd name="connsiteX3" fmla="*/ 11419539 w 11944014"/>
              <a:gd name="connsiteY3" fmla="*/ 4152711 h 4372387"/>
              <a:gd name="connsiteX4" fmla="*/ 4857299 w 11944014"/>
              <a:gd name="connsiteY4" fmla="*/ 3772522 h 4372387"/>
              <a:gd name="connsiteX5" fmla="*/ 510557 w 11944014"/>
              <a:gd name="connsiteY5" fmla="*/ 3115117 h 4372387"/>
              <a:gd name="connsiteX6" fmla="*/ 0 w 11944014"/>
              <a:gd name="connsiteY6" fmla="*/ 3085767 h 4372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44014" h="4372387">
                <a:moveTo>
                  <a:pt x="0" y="0"/>
                </a:moveTo>
                <a:lnTo>
                  <a:pt x="11944014" y="0"/>
                </a:lnTo>
                <a:lnTo>
                  <a:pt x="11944014" y="4064314"/>
                </a:lnTo>
                <a:lnTo>
                  <a:pt x="11419539" y="4152711"/>
                </a:lnTo>
                <a:cubicBezTo>
                  <a:pt x="10120431" y="4379826"/>
                  <a:pt x="8581267" y="4634432"/>
                  <a:pt x="4857299" y="3772522"/>
                </a:cubicBezTo>
                <a:cubicBezTo>
                  <a:pt x="3261016" y="3403063"/>
                  <a:pt x="1951876" y="3212078"/>
                  <a:pt x="510557" y="3115117"/>
                </a:cubicBezTo>
                <a:lnTo>
                  <a:pt x="0" y="3085767"/>
                </a:lnTo>
                <a:close/>
              </a:path>
            </a:pathLst>
          </a:custGeom>
          <a:solidFill>
            <a:schemeClr val="bg1">
              <a:lumMod val="95000"/>
            </a:schemeClr>
          </a:solidFill>
        </p:spPr>
        <p:txBody>
          <a:bodyPr vert="horz" wrap="square" lIns="91440" tIns="45720" rIns="91440" bIns="45720" rtlCol="0" anchor="ctr" anchorCtr="1">
            <a:noAutofit/>
          </a:bodyPr>
          <a:lstStyle>
            <a:lvl1pPr marL="0" indent="0">
              <a:buNone/>
              <a:defRPr lang="en-GB" sz="1800" dirty="0"/>
            </a:lvl1pPr>
          </a:lstStyle>
          <a:p>
            <a:pPr marL="228600" lvl="0" indent="-228600" algn="ctr" rtl="0"/>
            <a:r>
              <a:rPr lang="es-ES" noProof="0"/>
              <a:t>Insertar imagen</a:t>
            </a:r>
          </a:p>
        </p:txBody>
      </p:sp>
      <p:sp>
        <p:nvSpPr>
          <p:cNvPr id="8" name="Forma libre: Forma 7">
            <a:extLst>
              <a:ext uri="{FF2B5EF4-FFF2-40B4-BE49-F238E27FC236}">
                <a16:creationId xmlns:a16="http://schemas.microsoft.com/office/drawing/2014/main" id="{1E99C6B2-05CE-48A7-8696-CEC64BE74DF5}"/>
              </a:ext>
            </a:extLst>
          </p:cNvPr>
          <p:cNvSpPr/>
          <p:nvPr/>
        </p:nvSpPr>
        <p:spPr>
          <a:xfrm>
            <a:off x="-1" y="0"/>
            <a:ext cx="12192001" cy="6858000"/>
          </a:xfrm>
          <a:custGeom>
            <a:avLst/>
            <a:gdLst>
              <a:gd name="connsiteX0" fmla="*/ 123993 w 12192001"/>
              <a:gd name="connsiteY0" fmla="*/ 123993 h 6858000"/>
              <a:gd name="connsiteX1" fmla="*/ 123993 w 12192001"/>
              <a:gd name="connsiteY1" fmla="*/ 3209760 h 6858000"/>
              <a:gd name="connsiteX2" fmla="*/ 634550 w 12192001"/>
              <a:gd name="connsiteY2" fmla="*/ 3239110 h 6858000"/>
              <a:gd name="connsiteX3" fmla="*/ 4981292 w 12192001"/>
              <a:gd name="connsiteY3" fmla="*/ 3896515 h 6858000"/>
              <a:gd name="connsiteX4" fmla="*/ 11543532 w 12192001"/>
              <a:gd name="connsiteY4" fmla="*/ 4276704 h 6858000"/>
              <a:gd name="connsiteX5" fmla="*/ 12068007 w 12192001"/>
              <a:gd name="connsiteY5" fmla="*/ 4188307 h 6858000"/>
              <a:gd name="connsiteX6" fmla="*/ 12068007 w 12192001"/>
              <a:gd name="connsiteY6" fmla="*/ 123993 h 6858000"/>
              <a:gd name="connsiteX7" fmla="*/ 0 w 12192001"/>
              <a:gd name="connsiteY7" fmla="*/ 0 h 6858000"/>
              <a:gd name="connsiteX8" fmla="*/ 12192000 w 12192001"/>
              <a:gd name="connsiteY8" fmla="*/ 0 h 6858000"/>
              <a:gd name="connsiteX9" fmla="*/ 12192000 w 12192001"/>
              <a:gd name="connsiteY9" fmla="*/ 4167393 h 6858000"/>
              <a:gd name="connsiteX10" fmla="*/ 12192001 w 12192001"/>
              <a:gd name="connsiteY10" fmla="*/ 4167393 h 6858000"/>
              <a:gd name="connsiteX11" fmla="*/ 12192001 w 12192001"/>
              <a:gd name="connsiteY11" fmla="*/ 4799849 h 6858000"/>
              <a:gd name="connsiteX12" fmla="*/ 12192001 w 12192001"/>
              <a:gd name="connsiteY12" fmla="*/ 4950491 h 6858000"/>
              <a:gd name="connsiteX13" fmla="*/ 12192001 w 12192001"/>
              <a:gd name="connsiteY13" fmla="*/ 6858000 h 6858000"/>
              <a:gd name="connsiteX14" fmla="*/ 12192000 w 12192001"/>
              <a:gd name="connsiteY14" fmla="*/ 6858000 h 6858000"/>
              <a:gd name="connsiteX15" fmla="*/ 1 w 12192001"/>
              <a:gd name="connsiteY15" fmla="*/ 6858000 h 6858000"/>
              <a:gd name="connsiteX16" fmla="*/ 0 w 12192001"/>
              <a:gd name="connsiteY1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92001" h="6858000">
                <a:moveTo>
                  <a:pt x="123993" y="123993"/>
                </a:moveTo>
                <a:lnTo>
                  <a:pt x="123993" y="3209760"/>
                </a:lnTo>
                <a:lnTo>
                  <a:pt x="634550" y="3239110"/>
                </a:lnTo>
                <a:cubicBezTo>
                  <a:pt x="2075869" y="3336071"/>
                  <a:pt x="3385009" y="3527056"/>
                  <a:pt x="4981292" y="3896515"/>
                </a:cubicBezTo>
                <a:cubicBezTo>
                  <a:pt x="8705260" y="4758425"/>
                  <a:pt x="10244424" y="4503819"/>
                  <a:pt x="11543532" y="4276704"/>
                </a:cubicBezTo>
                <a:lnTo>
                  <a:pt x="12068007" y="4188307"/>
                </a:lnTo>
                <a:lnTo>
                  <a:pt x="12068007" y="123993"/>
                </a:lnTo>
                <a:close/>
                <a:moveTo>
                  <a:pt x="0" y="0"/>
                </a:moveTo>
                <a:lnTo>
                  <a:pt x="12192000" y="0"/>
                </a:lnTo>
                <a:lnTo>
                  <a:pt x="12192000" y="4167393"/>
                </a:lnTo>
                <a:lnTo>
                  <a:pt x="12192001" y="4167393"/>
                </a:lnTo>
                <a:lnTo>
                  <a:pt x="12192001" y="4799849"/>
                </a:lnTo>
                <a:lnTo>
                  <a:pt x="12192001" y="4950491"/>
                </a:lnTo>
                <a:lnTo>
                  <a:pt x="12192001" y="6858000"/>
                </a:lnTo>
                <a:lnTo>
                  <a:pt x="12192000" y="6858000"/>
                </a:lnTo>
                <a:lnTo>
                  <a:pt x="1"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0">
              <a:solidFill>
                <a:schemeClr val="tx1"/>
              </a:solidFill>
            </a:endParaRPr>
          </a:p>
        </p:txBody>
      </p:sp>
      <p:sp>
        <p:nvSpPr>
          <p:cNvPr id="3" name="Subtítulo 2">
            <a:extLst>
              <a:ext uri="{FF2B5EF4-FFF2-40B4-BE49-F238E27FC236}">
                <a16:creationId xmlns:a16="http://schemas.microsoft.com/office/drawing/2014/main" id="{FA174F0C-3444-43F9-9DFF-354C44272A65}"/>
              </a:ext>
            </a:extLst>
          </p:cNvPr>
          <p:cNvSpPr>
            <a:spLocks noGrp="1"/>
          </p:cNvSpPr>
          <p:nvPr>
            <p:ph type="subTitle" idx="1" hasCustomPrompt="1"/>
          </p:nvPr>
        </p:nvSpPr>
        <p:spPr>
          <a:xfrm>
            <a:off x="694871" y="5603181"/>
            <a:ext cx="9144000" cy="341632"/>
          </a:xfrm>
        </p:spPr>
        <p:txBody>
          <a:bodyPr vert="horz" lIns="91440" tIns="45720" rIns="91440" bIns="45720" rtlCol="0">
            <a:spAutoFit/>
          </a:bodyPr>
          <a:lstStyle>
            <a:lvl1pPr marL="0" indent="0">
              <a:buNone/>
              <a:defRPr lang="en-GB" sz="1800" dirty="0">
                <a:solidFill>
                  <a:schemeClr val="accent2">
                    <a:lumMod val="50000"/>
                  </a:schemeClr>
                </a:solidFill>
                <a:latin typeface="+mn-lt"/>
              </a:defRPr>
            </a:lvl1pPr>
          </a:lstStyle>
          <a:p>
            <a:pPr marL="228600" lvl="0" indent="-228600" rtl="0"/>
            <a:r>
              <a:rPr lang="es-ES" noProof="0"/>
              <a:t>Subtítulo</a:t>
            </a:r>
          </a:p>
        </p:txBody>
      </p:sp>
      <p:sp>
        <p:nvSpPr>
          <p:cNvPr id="2" name="Título 1">
            <a:extLst>
              <a:ext uri="{FF2B5EF4-FFF2-40B4-BE49-F238E27FC236}">
                <a16:creationId xmlns:a16="http://schemas.microsoft.com/office/drawing/2014/main" id="{0E11612A-63A3-4175-9F77-FA03CCD38D4B}"/>
              </a:ext>
            </a:extLst>
          </p:cNvPr>
          <p:cNvSpPr>
            <a:spLocks noGrp="1"/>
          </p:cNvSpPr>
          <p:nvPr>
            <p:ph type="ctrTitle" hasCustomPrompt="1"/>
          </p:nvPr>
        </p:nvSpPr>
        <p:spPr>
          <a:xfrm>
            <a:off x="694871" y="4901456"/>
            <a:ext cx="10607040" cy="701731"/>
          </a:xfrm>
        </p:spPr>
        <p:txBody>
          <a:bodyPr vert="horz" lIns="91440" tIns="45720" rIns="91440" bIns="45720" rtlCol="0" anchor="b">
            <a:spAutoFit/>
          </a:bodyPr>
          <a:lstStyle>
            <a:lvl1pPr>
              <a:defRPr lang="en-GB" sz="4400" b="1" dirty="0">
                <a:solidFill>
                  <a:schemeClr val="tx1">
                    <a:lumMod val="75000"/>
                    <a:lumOff val="25000"/>
                  </a:schemeClr>
                </a:solidFill>
                <a:latin typeface="+mj-lt"/>
              </a:defRPr>
            </a:lvl1pPr>
          </a:lstStyle>
          <a:p>
            <a:pPr marL="0" lvl="0" rtl="0"/>
            <a:r>
              <a:rPr lang="es-ES" noProof="0"/>
              <a:t>Título</a:t>
            </a:r>
          </a:p>
        </p:txBody>
      </p:sp>
      <p:sp>
        <p:nvSpPr>
          <p:cNvPr id="11" name="Rectángulo 10">
            <a:extLst>
              <a:ext uri="{FF2B5EF4-FFF2-40B4-BE49-F238E27FC236}">
                <a16:creationId xmlns:a16="http://schemas.microsoft.com/office/drawing/2014/main" id="{45C25376-E6F9-4E5A-A81D-E7FA342FB230}"/>
              </a:ext>
            </a:extLst>
          </p:cNvPr>
          <p:cNvSpPr/>
          <p:nvPr/>
        </p:nvSpPr>
        <p:spPr>
          <a:xfrm>
            <a:off x="435429" y="4726452"/>
            <a:ext cx="72571" cy="1371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0"/>
          </a:p>
        </p:txBody>
      </p:sp>
    </p:spTree>
    <p:extLst>
      <p:ext uri="{BB962C8B-B14F-4D97-AF65-F5344CB8AC3E}">
        <p14:creationId xmlns:p14="http://schemas.microsoft.com/office/powerpoint/2010/main" val="36754803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Diapositiva de título 2 con imagen">
    <p:spTree>
      <p:nvGrpSpPr>
        <p:cNvPr id="1" name=""/>
        <p:cNvGrpSpPr/>
        <p:nvPr/>
      </p:nvGrpSpPr>
      <p:grpSpPr>
        <a:xfrm>
          <a:off x="0" y="0"/>
          <a:ext cx="0" cy="0"/>
          <a:chOff x="0" y="0"/>
          <a:chExt cx="0" cy="0"/>
        </a:xfrm>
      </p:grpSpPr>
      <p:sp>
        <p:nvSpPr>
          <p:cNvPr id="5" name="Marcador de posición de imagen 4">
            <a:extLst>
              <a:ext uri="{FF2B5EF4-FFF2-40B4-BE49-F238E27FC236}">
                <a16:creationId xmlns:a16="http://schemas.microsoft.com/office/drawing/2014/main" id="{D314F9CD-0693-4A94-A67A-F71413300A64}"/>
              </a:ext>
            </a:extLst>
          </p:cNvPr>
          <p:cNvSpPr>
            <a:spLocks noGrp="1"/>
          </p:cNvSpPr>
          <p:nvPr>
            <p:ph type="pic" sz="quarter" idx="11" hasCustomPrompt="1"/>
          </p:nvPr>
        </p:nvSpPr>
        <p:spPr>
          <a:xfrm>
            <a:off x="5" y="0"/>
            <a:ext cx="12191999" cy="3962400"/>
          </a:xfrm>
          <a:solidFill>
            <a:schemeClr val="bg1">
              <a:lumMod val="95000"/>
            </a:schemeClr>
          </a:solidFill>
        </p:spPr>
        <p:txBody>
          <a:bodyPr vert="horz" wrap="square" lIns="91440" tIns="45720" rIns="91440" bIns="45720" rtlCol="0" anchor="ctr" anchorCtr="1">
            <a:noAutofit/>
          </a:bodyPr>
          <a:lstStyle>
            <a:lvl1pPr marL="0" indent="0">
              <a:buNone/>
              <a:defRPr lang="en-GB" sz="1800" dirty="0"/>
            </a:lvl1pPr>
          </a:lstStyle>
          <a:p>
            <a:pPr marL="228600" lvl="0" indent="-228600" algn="ctr" rtl="0"/>
            <a:r>
              <a:rPr lang="es-ES" noProof="0"/>
              <a:t>Insertar imagen</a:t>
            </a:r>
          </a:p>
        </p:txBody>
      </p:sp>
      <p:sp>
        <p:nvSpPr>
          <p:cNvPr id="3" name="Subtítulo 2">
            <a:extLst>
              <a:ext uri="{FF2B5EF4-FFF2-40B4-BE49-F238E27FC236}">
                <a16:creationId xmlns:a16="http://schemas.microsoft.com/office/drawing/2014/main" id="{FA174F0C-3444-43F9-9DFF-354C44272A65}"/>
              </a:ext>
            </a:extLst>
          </p:cNvPr>
          <p:cNvSpPr>
            <a:spLocks noGrp="1"/>
          </p:cNvSpPr>
          <p:nvPr>
            <p:ph type="subTitle" idx="1" hasCustomPrompt="1"/>
          </p:nvPr>
        </p:nvSpPr>
        <p:spPr>
          <a:xfrm>
            <a:off x="694871" y="5603181"/>
            <a:ext cx="9144000" cy="341632"/>
          </a:xfrm>
        </p:spPr>
        <p:txBody>
          <a:bodyPr vert="horz" lIns="91440" tIns="45720" rIns="91440" bIns="45720" rtlCol="0">
            <a:spAutoFit/>
          </a:bodyPr>
          <a:lstStyle>
            <a:lvl1pPr marL="0" indent="0">
              <a:buNone/>
              <a:defRPr lang="en-GB" sz="1800" dirty="0">
                <a:solidFill>
                  <a:schemeClr val="accent3"/>
                </a:solidFill>
                <a:latin typeface="+mn-lt"/>
              </a:defRPr>
            </a:lvl1pPr>
          </a:lstStyle>
          <a:p>
            <a:pPr marL="228600" lvl="0" indent="-228600" rtl="0"/>
            <a:r>
              <a:rPr lang="es-ES" noProof="0"/>
              <a:t>Subtítulo</a:t>
            </a:r>
          </a:p>
        </p:txBody>
      </p:sp>
      <p:sp>
        <p:nvSpPr>
          <p:cNvPr id="2" name="Título 1">
            <a:extLst>
              <a:ext uri="{FF2B5EF4-FFF2-40B4-BE49-F238E27FC236}">
                <a16:creationId xmlns:a16="http://schemas.microsoft.com/office/drawing/2014/main" id="{0E11612A-63A3-4175-9F77-FA03CCD38D4B}"/>
              </a:ext>
            </a:extLst>
          </p:cNvPr>
          <p:cNvSpPr>
            <a:spLocks noGrp="1"/>
          </p:cNvSpPr>
          <p:nvPr>
            <p:ph type="ctrTitle" hasCustomPrompt="1"/>
          </p:nvPr>
        </p:nvSpPr>
        <p:spPr>
          <a:xfrm>
            <a:off x="694871" y="4901456"/>
            <a:ext cx="10607040" cy="701731"/>
          </a:xfrm>
        </p:spPr>
        <p:txBody>
          <a:bodyPr vert="horz" lIns="91440" tIns="45720" rIns="91440" bIns="45720" rtlCol="0" anchor="b">
            <a:spAutoFit/>
          </a:bodyPr>
          <a:lstStyle>
            <a:lvl1pPr>
              <a:defRPr lang="en-GB" sz="4400" b="1" dirty="0">
                <a:solidFill>
                  <a:schemeClr val="tx1">
                    <a:lumMod val="75000"/>
                    <a:lumOff val="25000"/>
                  </a:schemeClr>
                </a:solidFill>
                <a:latin typeface="+mj-lt"/>
              </a:defRPr>
            </a:lvl1pPr>
          </a:lstStyle>
          <a:p>
            <a:pPr marL="0" lvl="0" rtl="0"/>
            <a:r>
              <a:rPr lang="es-ES" noProof="0"/>
              <a:t>Título</a:t>
            </a:r>
          </a:p>
        </p:txBody>
      </p:sp>
      <p:sp>
        <p:nvSpPr>
          <p:cNvPr id="11" name="Rectángulo 10">
            <a:extLst>
              <a:ext uri="{FF2B5EF4-FFF2-40B4-BE49-F238E27FC236}">
                <a16:creationId xmlns:a16="http://schemas.microsoft.com/office/drawing/2014/main" id="{45C25376-E6F9-4E5A-A81D-E7FA342FB230}"/>
              </a:ext>
            </a:extLst>
          </p:cNvPr>
          <p:cNvSpPr/>
          <p:nvPr/>
        </p:nvSpPr>
        <p:spPr>
          <a:xfrm>
            <a:off x="435429" y="4726452"/>
            <a:ext cx="72571" cy="1371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0"/>
          </a:p>
        </p:txBody>
      </p:sp>
      <p:sp>
        <p:nvSpPr>
          <p:cNvPr id="4" name="Rectángulo 3">
            <a:extLst>
              <a:ext uri="{FF2B5EF4-FFF2-40B4-BE49-F238E27FC236}">
                <a16:creationId xmlns:a16="http://schemas.microsoft.com/office/drawing/2014/main" id="{7B386286-CEE2-E94A-BBC0-0A3723EB14DE}"/>
              </a:ext>
            </a:extLst>
          </p:cNvPr>
          <p:cNvSpPr/>
          <p:nvPr/>
        </p:nvSpPr>
        <p:spPr>
          <a:xfrm>
            <a:off x="11008900" y="6220326"/>
            <a:ext cx="866273" cy="6376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0">
              <a:solidFill>
                <a:schemeClr val="tx1"/>
              </a:solidFill>
            </a:endParaRPr>
          </a:p>
        </p:txBody>
      </p:sp>
    </p:spTree>
    <p:extLst>
      <p:ext uri="{BB962C8B-B14F-4D97-AF65-F5344CB8AC3E}">
        <p14:creationId xmlns:p14="http://schemas.microsoft.com/office/powerpoint/2010/main" val="2027414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CA1189A-CB3B-4CE7-8F33-740E0C3F4A4E}" type="datetimeFigureOut">
              <a:rPr lang="es-EC" smtClean="0"/>
              <a:t>19/9/2021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724282A-8DFD-4A12-AB45-BFD4220BE3AD}" type="slidenum">
              <a:rPr lang="es-EC" smtClean="0"/>
              <a:t>‹Nº›</a:t>
            </a:fld>
            <a:endParaRPr lang="es-EC"/>
          </a:p>
        </p:txBody>
      </p:sp>
      <p:pic>
        <p:nvPicPr>
          <p:cNvPr id="7" name="Imagen 6">
            <a:extLst>
              <a:ext uri="{FF2B5EF4-FFF2-40B4-BE49-F238E27FC236}">
                <a16:creationId xmlns:a16="http://schemas.microsoft.com/office/drawing/2014/main" id="{FA42F9B4-5BE8-4AC4-96DD-D82D7AE0B2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91437"/>
            <a:ext cx="11353800" cy="495369"/>
          </a:xfrm>
          <a:prstGeom prst="rect">
            <a:avLst/>
          </a:prstGeom>
        </p:spPr>
      </p:pic>
      <p:pic>
        <p:nvPicPr>
          <p:cNvPr id="8" name="Picture 2" descr="Imagen relacionada">
            <a:extLst>
              <a:ext uri="{FF2B5EF4-FFF2-40B4-BE49-F238E27FC236}">
                <a16:creationId xmlns:a16="http://schemas.microsoft.com/office/drawing/2014/main" id="{C0529F20-0F33-49D0-848A-4AA254C1BD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26516" y="6003909"/>
            <a:ext cx="865485" cy="854097"/>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n 8">
            <a:extLst>
              <a:ext uri="{FF2B5EF4-FFF2-40B4-BE49-F238E27FC236}">
                <a16:creationId xmlns:a16="http://schemas.microsoft.com/office/drawing/2014/main" id="{FC41F2E2-EDCC-42CC-A29A-A081B7A4B0D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60636" y="6"/>
            <a:ext cx="8431369" cy="656489"/>
          </a:xfrm>
          <a:prstGeom prst="rect">
            <a:avLst/>
          </a:prstGeom>
        </p:spPr>
      </p:pic>
    </p:spTree>
    <p:extLst>
      <p:ext uri="{BB962C8B-B14F-4D97-AF65-F5344CB8AC3E}">
        <p14:creationId xmlns:p14="http://schemas.microsoft.com/office/powerpoint/2010/main" val="28145685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Encabezado de sección con imagen 2">
    <p:spTree>
      <p:nvGrpSpPr>
        <p:cNvPr id="1" name=""/>
        <p:cNvGrpSpPr/>
        <p:nvPr/>
      </p:nvGrpSpPr>
      <p:grpSpPr>
        <a:xfrm>
          <a:off x="0" y="0"/>
          <a:ext cx="0" cy="0"/>
          <a:chOff x="0" y="0"/>
          <a:chExt cx="0" cy="0"/>
        </a:xfrm>
      </p:grpSpPr>
      <p:sp>
        <p:nvSpPr>
          <p:cNvPr id="7" name="Marcador de posición de imagen 4">
            <a:extLst>
              <a:ext uri="{FF2B5EF4-FFF2-40B4-BE49-F238E27FC236}">
                <a16:creationId xmlns:a16="http://schemas.microsoft.com/office/drawing/2014/main" id="{A836EFBB-5449-47CB-96D6-CB08287F755D}"/>
              </a:ext>
            </a:extLst>
          </p:cNvPr>
          <p:cNvSpPr>
            <a:spLocks noGrp="1"/>
          </p:cNvSpPr>
          <p:nvPr>
            <p:ph type="pic" sz="quarter" idx="11" hasCustomPrompt="1"/>
          </p:nvPr>
        </p:nvSpPr>
        <p:spPr>
          <a:xfrm>
            <a:off x="5" y="0"/>
            <a:ext cx="12191999" cy="6858000"/>
          </a:xfrm>
          <a:solidFill>
            <a:schemeClr val="bg1">
              <a:lumMod val="95000"/>
            </a:schemeClr>
          </a:solidFill>
        </p:spPr>
        <p:txBody>
          <a:bodyPr vert="horz" wrap="square" lIns="91440" tIns="45720" rIns="91440" bIns="45720" rtlCol="0" anchor="ctr" anchorCtr="1">
            <a:noAutofit/>
          </a:bodyPr>
          <a:lstStyle>
            <a:lvl1pPr marL="0" indent="0">
              <a:buNone/>
              <a:defRPr lang="en-GB" sz="1800" dirty="0">
                <a:solidFill>
                  <a:schemeClr val="tx1"/>
                </a:solidFill>
              </a:defRPr>
            </a:lvl1pPr>
          </a:lstStyle>
          <a:p>
            <a:pPr marL="228600" lvl="0" indent="-228600" algn="ctr" rtl="0"/>
            <a:r>
              <a:rPr lang="es-ES" noProof="0"/>
              <a:t>Insertar imagen</a:t>
            </a:r>
          </a:p>
        </p:txBody>
      </p:sp>
      <p:sp>
        <p:nvSpPr>
          <p:cNvPr id="2" name="Título 1">
            <a:extLst>
              <a:ext uri="{FF2B5EF4-FFF2-40B4-BE49-F238E27FC236}">
                <a16:creationId xmlns:a16="http://schemas.microsoft.com/office/drawing/2014/main" id="{8C9A3716-1F35-4634-B53D-27722735B2D5}"/>
              </a:ext>
            </a:extLst>
          </p:cNvPr>
          <p:cNvSpPr>
            <a:spLocks noGrp="1"/>
          </p:cNvSpPr>
          <p:nvPr>
            <p:ph type="title" hasCustomPrompt="1"/>
          </p:nvPr>
        </p:nvSpPr>
        <p:spPr>
          <a:xfrm>
            <a:off x="696685" y="3860800"/>
            <a:ext cx="9666515" cy="1686720"/>
          </a:xfrm>
        </p:spPr>
        <p:txBody>
          <a:bodyPr rtlCol="0" anchor="b">
            <a:noAutofit/>
          </a:bodyPr>
          <a:lstStyle>
            <a:lvl1pPr>
              <a:defRPr sz="4800" spc="-150">
                <a:solidFill>
                  <a:schemeClr val="bg1"/>
                </a:solidFill>
              </a:defRPr>
            </a:lvl1pPr>
          </a:lstStyle>
          <a:p>
            <a:pPr rtl="0"/>
            <a:r>
              <a:rPr lang="es-ES" noProof="0"/>
              <a:t>Encabezado de sección 2</a:t>
            </a:r>
          </a:p>
        </p:txBody>
      </p:sp>
      <p:sp>
        <p:nvSpPr>
          <p:cNvPr id="3" name="Marcador de texto 2">
            <a:extLst>
              <a:ext uri="{FF2B5EF4-FFF2-40B4-BE49-F238E27FC236}">
                <a16:creationId xmlns:a16="http://schemas.microsoft.com/office/drawing/2014/main" id="{F96A4796-E4C0-42FE-9F82-5D46B8789E25}"/>
              </a:ext>
            </a:extLst>
          </p:cNvPr>
          <p:cNvSpPr>
            <a:spLocks noGrp="1"/>
          </p:cNvSpPr>
          <p:nvPr>
            <p:ph type="body" idx="1" hasCustomPrompt="1"/>
          </p:nvPr>
        </p:nvSpPr>
        <p:spPr>
          <a:xfrm>
            <a:off x="696685" y="5610176"/>
            <a:ext cx="9666515" cy="221599"/>
          </a:xfrm>
        </p:spPr>
        <p:txBody>
          <a:bodyPr tIns="0" bIns="0" rtlCol="0">
            <a:spAutoFit/>
          </a:bodyPr>
          <a:lstStyle>
            <a:lvl1pPr marL="0" indent="0">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a:t>Subtítulo</a:t>
            </a:r>
          </a:p>
        </p:txBody>
      </p:sp>
      <p:sp>
        <p:nvSpPr>
          <p:cNvPr id="8" name="Rectángulo 7">
            <a:extLst>
              <a:ext uri="{FF2B5EF4-FFF2-40B4-BE49-F238E27FC236}">
                <a16:creationId xmlns:a16="http://schemas.microsoft.com/office/drawing/2014/main" id="{5B68A07C-35C9-40A7-8487-9EAD314C595A}"/>
              </a:ext>
            </a:extLst>
          </p:cNvPr>
          <p:cNvSpPr/>
          <p:nvPr/>
        </p:nvSpPr>
        <p:spPr>
          <a:xfrm>
            <a:off x="11360016" y="6369050"/>
            <a:ext cx="335909" cy="488950"/>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s-ES" sz="1800" noProof="0">
              <a:solidFill>
                <a:schemeClr val="tx1"/>
              </a:solidFill>
            </a:endParaRPr>
          </a:p>
        </p:txBody>
      </p:sp>
      <p:sp>
        <p:nvSpPr>
          <p:cNvPr id="9" name="Marcador de posición de número de diapositiva 5">
            <a:extLst>
              <a:ext uri="{FF2B5EF4-FFF2-40B4-BE49-F238E27FC236}">
                <a16:creationId xmlns:a16="http://schemas.microsoft.com/office/drawing/2014/main" id="{CE9143E8-1B27-4F08-9F20-BE30B14AC24E}"/>
              </a:ext>
            </a:extLst>
          </p:cNvPr>
          <p:cNvSpPr txBox="1">
            <a:spLocks/>
          </p:cNvSpPr>
          <p:nvPr/>
        </p:nvSpPr>
        <p:spPr>
          <a:xfrm>
            <a:off x="11360016" y="6369056"/>
            <a:ext cx="335909" cy="365125"/>
          </a:xfrm>
          <a:prstGeom prst="rect">
            <a:avLst/>
          </a:prstGeom>
          <a:solidFill>
            <a:schemeClr val="accent2"/>
          </a:solidFill>
        </p:spPr>
        <p:txBody>
          <a:bodyPr vert="horz" lIns="0" tIns="45720" rIns="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000" b="0" kern="1200">
                <a:solidFill>
                  <a:srgbClr val="01C6F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fld id="{78048C4E-7BD1-46A5-B2F2-6AD408DAAD47}" type="slidenum">
              <a:rPr lang="es-ES" sz="1000" b="1" noProof="0" smtClean="0">
                <a:solidFill>
                  <a:schemeClr val="bg1"/>
                </a:solidFill>
              </a:rPr>
              <a:pPr rtl="0"/>
              <a:t>‹Nº›</a:t>
            </a:fld>
            <a:endParaRPr lang="es-ES" sz="1000" b="1" noProof="0">
              <a:solidFill>
                <a:schemeClr val="bg1"/>
              </a:solidFill>
            </a:endParaRPr>
          </a:p>
        </p:txBody>
      </p:sp>
    </p:spTree>
    <p:extLst>
      <p:ext uri="{BB962C8B-B14F-4D97-AF65-F5344CB8AC3E}">
        <p14:creationId xmlns:p14="http://schemas.microsoft.com/office/powerpoint/2010/main" val="12239812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ítulo y contenido">
    <p:bg>
      <p:bgPr>
        <a:solidFill>
          <a:schemeClr val="bg1">
            <a:lumMod val="95000"/>
          </a:schemeClr>
        </a:solidFill>
        <a:effectLst/>
      </p:bgPr>
    </p:bg>
    <p:spTree>
      <p:nvGrpSpPr>
        <p:cNvPr id="1" name=""/>
        <p:cNvGrpSpPr/>
        <p:nvPr/>
      </p:nvGrpSpPr>
      <p:grpSpPr>
        <a:xfrm>
          <a:off x="0" y="0"/>
          <a:ext cx="0" cy="0"/>
          <a:chOff x="0" y="0"/>
          <a:chExt cx="0" cy="0"/>
        </a:xfrm>
      </p:grpSpPr>
      <p:sp>
        <p:nvSpPr>
          <p:cNvPr id="8" name="Marco 7">
            <a:extLst>
              <a:ext uri="{FF2B5EF4-FFF2-40B4-BE49-F238E27FC236}">
                <a16:creationId xmlns:a16="http://schemas.microsoft.com/office/drawing/2014/main" id="{53B0C39E-3796-4132-81FF-5A58EAF300A5}"/>
              </a:ext>
            </a:extLst>
          </p:cNvPr>
          <p:cNvSpPr/>
          <p:nvPr/>
        </p:nvSpPr>
        <p:spPr>
          <a:xfrm>
            <a:off x="-1" y="0"/>
            <a:ext cx="12192001" cy="6858000"/>
          </a:xfrm>
          <a:prstGeom prst="frame">
            <a:avLst>
              <a:gd name="adj1" fmla="val 173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s-ES" sz="1800" noProof="0">
              <a:solidFill>
                <a:schemeClr val="tx1"/>
              </a:solidFill>
            </a:endParaRPr>
          </a:p>
        </p:txBody>
      </p:sp>
      <p:sp>
        <p:nvSpPr>
          <p:cNvPr id="7" name="Rectángulo 6">
            <a:extLst>
              <a:ext uri="{FF2B5EF4-FFF2-40B4-BE49-F238E27FC236}">
                <a16:creationId xmlns:a16="http://schemas.microsoft.com/office/drawing/2014/main" id="{0FA6C5C5-5069-4AE6-8A3D-3F2C6B9506E4}"/>
              </a:ext>
            </a:extLst>
          </p:cNvPr>
          <p:cNvSpPr/>
          <p:nvPr/>
        </p:nvSpPr>
        <p:spPr>
          <a:xfrm>
            <a:off x="446315" y="-1"/>
            <a:ext cx="1188720" cy="1280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s-ES" sz="1800" noProof="0">
              <a:solidFill>
                <a:schemeClr val="tx1"/>
              </a:solidFill>
            </a:endParaRPr>
          </a:p>
        </p:txBody>
      </p:sp>
      <p:sp>
        <p:nvSpPr>
          <p:cNvPr id="9" name="Rectángulo 8">
            <a:extLst>
              <a:ext uri="{FF2B5EF4-FFF2-40B4-BE49-F238E27FC236}">
                <a16:creationId xmlns:a16="http://schemas.microsoft.com/office/drawing/2014/main" id="{C8943364-C409-4EE8-8020-9809E6B2B1AA}"/>
              </a:ext>
            </a:extLst>
          </p:cNvPr>
          <p:cNvSpPr/>
          <p:nvPr/>
        </p:nvSpPr>
        <p:spPr>
          <a:xfrm>
            <a:off x="11360016" y="6369050"/>
            <a:ext cx="335909" cy="488950"/>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s-ES" sz="1800" noProof="0">
              <a:solidFill>
                <a:schemeClr val="tx1"/>
              </a:solidFill>
            </a:endParaRPr>
          </a:p>
        </p:txBody>
      </p:sp>
      <p:sp>
        <p:nvSpPr>
          <p:cNvPr id="12" name="Marcador de número de diapositiva 5">
            <a:extLst>
              <a:ext uri="{FF2B5EF4-FFF2-40B4-BE49-F238E27FC236}">
                <a16:creationId xmlns:a16="http://schemas.microsoft.com/office/drawing/2014/main" id="{A67D090F-9522-445C-B984-52BE590455DC}"/>
              </a:ext>
            </a:extLst>
          </p:cNvPr>
          <p:cNvSpPr txBox="1">
            <a:spLocks/>
          </p:cNvSpPr>
          <p:nvPr/>
        </p:nvSpPr>
        <p:spPr>
          <a:xfrm>
            <a:off x="11360016" y="6369056"/>
            <a:ext cx="335909" cy="365125"/>
          </a:xfrm>
          <a:prstGeom prst="rect">
            <a:avLst/>
          </a:prstGeom>
          <a:solidFill>
            <a:schemeClr val="accent2"/>
          </a:solidFill>
        </p:spPr>
        <p:txBody>
          <a:bodyPr vert="horz" lIns="0" tIns="45720" rIns="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000" b="0" kern="1200">
                <a:solidFill>
                  <a:srgbClr val="01C6F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fld id="{78048C4E-7BD1-46A5-B2F2-6AD408DAAD47}" type="slidenum">
              <a:rPr lang="es-ES" sz="1000" b="1" noProof="0" smtClean="0">
                <a:solidFill>
                  <a:schemeClr val="bg1"/>
                </a:solidFill>
              </a:rPr>
              <a:pPr rtl="0"/>
              <a:t>‹Nº›</a:t>
            </a:fld>
            <a:endParaRPr lang="es-ES" sz="1000" b="1" noProof="0">
              <a:solidFill>
                <a:schemeClr val="bg1"/>
              </a:solidFill>
            </a:endParaRPr>
          </a:p>
        </p:txBody>
      </p:sp>
      <p:sp>
        <p:nvSpPr>
          <p:cNvPr id="4" name="Título 3">
            <a:extLst>
              <a:ext uri="{FF2B5EF4-FFF2-40B4-BE49-F238E27FC236}">
                <a16:creationId xmlns:a16="http://schemas.microsoft.com/office/drawing/2014/main" id="{00F7C607-177E-BC4B-9F1D-E0CD83EF0470}"/>
              </a:ext>
            </a:extLst>
          </p:cNvPr>
          <p:cNvSpPr>
            <a:spLocks noGrp="1"/>
          </p:cNvSpPr>
          <p:nvPr>
            <p:ph type="title"/>
          </p:nvPr>
        </p:nvSpPr>
        <p:spPr/>
        <p:txBody>
          <a:bodyPr rtlCol="0"/>
          <a:lstStyle/>
          <a:p>
            <a:pPr rtl="0"/>
            <a:r>
              <a:rPr lang="es-ES" noProof="0"/>
              <a:t>Haga clic para modificar el estilo de título del patrón</a:t>
            </a:r>
          </a:p>
        </p:txBody>
      </p:sp>
      <p:sp>
        <p:nvSpPr>
          <p:cNvPr id="10" name="Marcador de posición de contenido 2">
            <a:extLst>
              <a:ext uri="{FF2B5EF4-FFF2-40B4-BE49-F238E27FC236}">
                <a16:creationId xmlns:a16="http://schemas.microsoft.com/office/drawing/2014/main" id="{3B7F86AE-7774-0B40-8944-DF91C77B02F3}"/>
              </a:ext>
            </a:extLst>
          </p:cNvPr>
          <p:cNvSpPr>
            <a:spLocks noGrp="1"/>
          </p:cNvSpPr>
          <p:nvPr>
            <p:ph idx="1" hasCustomPrompt="1"/>
          </p:nvPr>
        </p:nvSpPr>
        <p:spPr>
          <a:xfrm>
            <a:off x="446319" y="1463040"/>
            <a:ext cx="8030935" cy="4770098"/>
          </a:xfrm>
        </p:spPr>
        <p:txBody>
          <a:bodyPr rtlCol="0">
            <a:noAutofit/>
          </a:bodyPr>
          <a:lstStyle>
            <a:lvl1pPr>
              <a:lnSpc>
                <a:spcPct val="100000"/>
              </a:lnSpc>
              <a:spcBef>
                <a:spcPts val="600"/>
              </a:spcBef>
              <a:spcAft>
                <a:spcPts val="1200"/>
              </a:spcAft>
              <a:defRPr sz="1800">
                <a:solidFill>
                  <a:schemeClr val="tx1">
                    <a:lumMod val="75000"/>
                    <a:lumOff val="25000"/>
                  </a:schemeClr>
                </a:solidFill>
              </a:defRPr>
            </a:lvl1pPr>
            <a:lvl2pPr>
              <a:lnSpc>
                <a:spcPct val="100000"/>
              </a:lnSpc>
              <a:spcBef>
                <a:spcPts val="600"/>
              </a:spcBef>
              <a:spcAft>
                <a:spcPts val="1200"/>
              </a:spcAft>
              <a:defRPr sz="1600">
                <a:solidFill>
                  <a:schemeClr val="tx1">
                    <a:lumMod val="75000"/>
                    <a:lumOff val="25000"/>
                  </a:schemeClr>
                </a:solidFill>
              </a:defRPr>
            </a:lvl2pPr>
            <a:lvl3pPr>
              <a:lnSpc>
                <a:spcPct val="100000"/>
              </a:lnSpc>
              <a:spcBef>
                <a:spcPts val="600"/>
              </a:spcBef>
              <a:spcAft>
                <a:spcPts val="1200"/>
              </a:spcAft>
              <a:defRPr sz="1400">
                <a:solidFill>
                  <a:schemeClr val="tx1">
                    <a:lumMod val="75000"/>
                    <a:lumOff val="25000"/>
                  </a:schemeClr>
                </a:solidFill>
              </a:defRPr>
            </a:lvl3pPr>
            <a:lvl4pPr>
              <a:defRPr sz="1400"/>
            </a:lvl4pPr>
            <a:lvl5pPr>
              <a:defRPr sz="1400"/>
            </a:lvl5pPr>
          </a:lstStyle>
          <a:p>
            <a:pPr lvl="0" rtl="0"/>
            <a:r>
              <a:rPr lang="es-ES" noProof="0"/>
              <a:t>Editar estilos de texto del patrón</a:t>
            </a:r>
          </a:p>
          <a:p>
            <a:pPr lvl="1" rtl="0"/>
            <a:r>
              <a:rPr lang="es-ES" noProof="0"/>
              <a:t>Segundo nivel</a:t>
            </a:r>
          </a:p>
          <a:p>
            <a:pPr lvl="2" rtl="0"/>
            <a:r>
              <a:rPr lang="es-ES" noProof="0"/>
              <a:t>Tercer nivel</a:t>
            </a:r>
          </a:p>
        </p:txBody>
      </p:sp>
    </p:spTree>
    <p:extLst>
      <p:ext uri="{BB962C8B-B14F-4D97-AF65-F5344CB8AC3E}">
        <p14:creationId xmlns:p14="http://schemas.microsoft.com/office/powerpoint/2010/main" val="17110796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1_Solo el título">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FA6C5C5-5069-4AE6-8A3D-3F2C6B9506E4}"/>
              </a:ext>
            </a:extLst>
          </p:cNvPr>
          <p:cNvSpPr/>
          <p:nvPr/>
        </p:nvSpPr>
        <p:spPr>
          <a:xfrm>
            <a:off x="446315" y="-1"/>
            <a:ext cx="1188720" cy="1280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s-ES" sz="1800" noProof="0">
              <a:solidFill>
                <a:schemeClr val="tx1"/>
              </a:solidFill>
            </a:endParaRPr>
          </a:p>
        </p:txBody>
      </p:sp>
      <p:sp>
        <p:nvSpPr>
          <p:cNvPr id="3" name="Título 2">
            <a:extLst>
              <a:ext uri="{FF2B5EF4-FFF2-40B4-BE49-F238E27FC236}">
                <a16:creationId xmlns:a16="http://schemas.microsoft.com/office/drawing/2014/main" id="{05328109-BF43-024A-B25B-C69E4098CFDA}"/>
              </a:ext>
            </a:extLst>
          </p:cNvPr>
          <p:cNvSpPr>
            <a:spLocks noGrp="1"/>
          </p:cNvSpPr>
          <p:nvPr>
            <p:ph type="title"/>
          </p:nvPr>
        </p:nvSpPr>
        <p:spPr/>
        <p:txBody>
          <a:bodyPr rtlCol="0"/>
          <a:lstStyle/>
          <a:p>
            <a:pPr rtl="0"/>
            <a:r>
              <a:rPr lang="es-ES" noProof="0"/>
              <a:t>Haga clic para modificar el estilo de título del patrón</a:t>
            </a:r>
          </a:p>
        </p:txBody>
      </p:sp>
    </p:spTree>
    <p:extLst>
      <p:ext uri="{BB962C8B-B14F-4D97-AF65-F5344CB8AC3E}">
        <p14:creationId xmlns:p14="http://schemas.microsoft.com/office/powerpoint/2010/main" val="33563113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_Comparación">
    <p:bg>
      <p:bgPr>
        <a:solidFill>
          <a:schemeClr val="bg1">
            <a:lumMod val="95000"/>
          </a:schemeClr>
        </a:solidFill>
        <a:effectLst/>
      </p:bgPr>
    </p:bg>
    <p:spTree>
      <p:nvGrpSpPr>
        <p:cNvPr id="1" name=""/>
        <p:cNvGrpSpPr/>
        <p:nvPr/>
      </p:nvGrpSpPr>
      <p:grpSpPr>
        <a:xfrm>
          <a:off x="0" y="0"/>
          <a:ext cx="0" cy="0"/>
          <a:chOff x="0" y="0"/>
          <a:chExt cx="0" cy="0"/>
        </a:xfrm>
      </p:grpSpPr>
      <p:sp>
        <p:nvSpPr>
          <p:cNvPr id="8" name="Marco 7">
            <a:extLst>
              <a:ext uri="{FF2B5EF4-FFF2-40B4-BE49-F238E27FC236}">
                <a16:creationId xmlns:a16="http://schemas.microsoft.com/office/drawing/2014/main" id="{53B0C39E-3796-4132-81FF-5A58EAF300A5}"/>
              </a:ext>
            </a:extLst>
          </p:cNvPr>
          <p:cNvSpPr/>
          <p:nvPr/>
        </p:nvSpPr>
        <p:spPr>
          <a:xfrm>
            <a:off x="-1" y="0"/>
            <a:ext cx="12192001" cy="6858000"/>
          </a:xfrm>
          <a:prstGeom prst="frame">
            <a:avLst>
              <a:gd name="adj1" fmla="val 173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s-ES" sz="1800" noProof="0">
              <a:solidFill>
                <a:schemeClr val="tx1"/>
              </a:solidFill>
            </a:endParaRPr>
          </a:p>
        </p:txBody>
      </p:sp>
      <p:sp>
        <p:nvSpPr>
          <p:cNvPr id="7" name="Rectángulo 6">
            <a:extLst>
              <a:ext uri="{FF2B5EF4-FFF2-40B4-BE49-F238E27FC236}">
                <a16:creationId xmlns:a16="http://schemas.microsoft.com/office/drawing/2014/main" id="{0FA6C5C5-5069-4AE6-8A3D-3F2C6B9506E4}"/>
              </a:ext>
            </a:extLst>
          </p:cNvPr>
          <p:cNvSpPr/>
          <p:nvPr/>
        </p:nvSpPr>
        <p:spPr>
          <a:xfrm>
            <a:off x="446315" y="-1"/>
            <a:ext cx="1188720" cy="1280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s-ES" sz="1800" noProof="0">
              <a:solidFill>
                <a:schemeClr val="tx1"/>
              </a:solidFill>
            </a:endParaRPr>
          </a:p>
        </p:txBody>
      </p:sp>
      <p:sp>
        <p:nvSpPr>
          <p:cNvPr id="9" name="Rectángulo 8">
            <a:extLst>
              <a:ext uri="{FF2B5EF4-FFF2-40B4-BE49-F238E27FC236}">
                <a16:creationId xmlns:a16="http://schemas.microsoft.com/office/drawing/2014/main" id="{C8943364-C409-4EE8-8020-9809E6B2B1AA}"/>
              </a:ext>
            </a:extLst>
          </p:cNvPr>
          <p:cNvSpPr/>
          <p:nvPr/>
        </p:nvSpPr>
        <p:spPr>
          <a:xfrm>
            <a:off x="11360016" y="6369050"/>
            <a:ext cx="335909" cy="488950"/>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s-ES" sz="1800" noProof="0">
              <a:solidFill>
                <a:schemeClr val="tx1"/>
              </a:solidFill>
            </a:endParaRPr>
          </a:p>
        </p:txBody>
      </p:sp>
      <p:sp>
        <p:nvSpPr>
          <p:cNvPr id="12" name="Marcador de número de diapositiva 5">
            <a:extLst>
              <a:ext uri="{FF2B5EF4-FFF2-40B4-BE49-F238E27FC236}">
                <a16:creationId xmlns:a16="http://schemas.microsoft.com/office/drawing/2014/main" id="{A67D090F-9522-445C-B984-52BE590455DC}"/>
              </a:ext>
            </a:extLst>
          </p:cNvPr>
          <p:cNvSpPr txBox="1">
            <a:spLocks/>
          </p:cNvSpPr>
          <p:nvPr/>
        </p:nvSpPr>
        <p:spPr>
          <a:xfrm>
            <a:off x="11360016" y="6369056"/>
            <a:ext cx="335909" cy="365125"/>
          </a:xfrm>
          <a:prstGeom prst="rect">
            <a:avLst/>
          </a:prstGeom>
          <a:solidFill>
            <a:schemeClr val="accent2"/>
          </a:solidFill>
        </p:spPr>
        <p:txBody>
          <a:bodyPr vert="horz" lIns="0" tIns="45720" rIns="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000" b="0" kern="1200">
                <a:solidFill>
                  <a:srgbClr val="01C6F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fld id="{78048C4E-7BD1-46A5-B2F2-6AD408DAAD47}" type="slidenum">
              <a:rPr lang="es-ES" sz="1000" b="1" noProof="0" smtClean="0">
                <a:solidFill>
                  <a:schemeClr val="bg1"/>
                </a:solidFill>
              </a:rPr>
              <a:pPr rtl="0"/>
              <a:t>‹Nº›</a:t>
            </a:fld>
            <a:endParaRPr lang="es-ES" sz="1000" b="1" noProof="0">
              <a:solidFill>
                <a:schemeClr val="bg1"/>
              </a:solidFill>
            </a:endParaRPr>
          </a:p>
        </p:txBody>
      </p:sp>
      <p:sp>
        <p:nvSpPr>
          <p:cNvPr id="4" name="Título 3">
            <a:extLst>
              <a:ext uri="{FF2B5EF4-FFF2-40B4-BE49-F238E27FC236}">
                <a16:creationId xmlns:a16="http://schemas.microsoft.com/office/drawing/2014/main" id="{00F7C607-177E-BC4B-9F1D-E0CD83EF0470}"/>
              </a:ext>
            </a:extLst>
          </p:cNvPr>
          <p:cNvSpPr>
            <a:spLocks noGrp="1"/>
          </p:cNvSpPr>
          <p:nvPr>
            <p:ph type="title"/>
          </p:nvPr>
        </p:nvSpPr>
        <p:spPr/>
        <p:txBody>
          <a:bodyPr rtlCol="0"/>
          <a:lstStyle/>
          <a:p>
            <a:pPr rtl="0"/>
            <a:r>
              <a:rPr lang="es-ES" noProof="0"/>
              <a:t>Haga clic para modificar el estilo de título del patrón</a:t>
            </a:r>
          </a:p>
        </p:txBody>
      </p:sp>
      <p:sp>
        <p:nvSpPr>
          <p:cNvPr id="16" name="Marcador de posición de texto 4">
            <a:extLst>
              <a:ext uri="{FF2B5EF4-FFF2-40B4-BE49-F238E27FC236}">
                <a16:creationId xmlns:a16="http://schemas.microsoft.com/office/drawing/2014/main" id="{1F05F3BA-65F5-4621-807B-C8B857D01CA9}"/>
              </a:ext>
            </a:extLst>
          </p:cNvPr>
          <p:cNvSpPr>
            <a:spLocks noGrp="1"/>
          </p:cNvSpPr>
          <p:nvPr>
            <p:ph type="body" sz="quarter" idx="3" hasCustomPrompt="1"/>
          </p:nvPr>
        </p:nvSpPr>
        <p:spPr>
          <a:xfrm>
            <a:off x="6438900" y="1463352"/>
            <a:ext cx="5181600" cy="487003"/>
          </a:xfrm>
        </p:spPr>
        <p:txBody>
          <a:bodyPr rtlCol="0" anchor="b">
            <a:normAutofit/>
          </a:bodyPr>
          <a:lstStyle>
            <a:lvl1pPr marL="0" indent="0">
              <a:buNone/>
              <a:defRPr sz="1600" b="1">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18" name="Marcador de posición de contenido 5">
            <a:extLst>
              <a:ext uri="{FF2B5EF4-FFF2-40B4-BE49-F238E27FC236}">
                <a16:creationId xmlns:a16="http://schemas.microsoft.com/office/drawing/2014/main" id="{CDF89E18-CCB2-4D69-AB77-CAB656EC211C}"/>
              </a:ext>
            </a:extLst>
          </p:cNvPr>
          <p:cNvSpPr>
            <a:spLocks noGrp="1"/>
          </p:cNvSpPr>
          <p:nvPr>
            <p:ph sz="quarter" idx="4" hasCustomPrompt="1"/>
          </p:nvPr>
        </p:nvSpPr>
        <p:spPr>
          <a:xfrm>
            <a:off x="6438902" y="2149311"/>
            <a:ext cx="5181601" cy="4040352"/>
          </a:xfrm>
        </p:spPr>
        <p:txBody>
          <a:bodyPr rtlCol="0">
            <a:normAutofit/>
          </a:bodyPr>
          <a:lstStyle>
            <a:lvl1pPr>
              <a:defRPr sz="1400"/>
            </a:lvl1pPr>
            <a:lvl2pPr>
              <a:defRPr sz="1400"/>
            </a:lvl2pPr>
            <a:lvl3pPr>
              <a:defRPr sz="1400"/>
            </a:lvl3pPr>
            <a:lvl4pPr>
              <a:defRPr sz="1400"/>
            </a:lvl4pPr>
            <a:lvl5pPr>
              <a:defRPr sz="1400"/>
            </a:lvl5p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19" name="Marcador de posición de texto 2">
            <a:extLst>
              <a:ext uri="{FF2B5EF4-FFF2-40B4-BE49-F238E27FC236}">
                <a16:creationId xmlns:a16="http://schemas.microsoft.com/office/drawing/2014/main" id="{986F9159-693C-4325-939A-8C6869B22466}"/>
              </a:ext>
            </a:extLst>
          </p:cNvPr>
          <p:cNvSpPr>
            <a:spLocks noGrp="1"/>
          </p:cNvSpPr>
          <p:nvPr>
            <p:ph type="body" idx="1" hasCustomPrompt="1"/>
          </p:nvPr>
        </p:nvSpPr>
        <p:spPr>
          <a:xfrm>
            <a:off x="446317" y="1463352"/>
            <a:ext cx="5306787" cy="487003"/>
          </a:xfrm>
        </p:spPr>
        <p:txBody>
          <a:bodyPr rtlCol="0" anchor="b">
            <a:normAutofit/>
          </a:bodyPr>
          <a:lstStyle>
            <a:lvl1pPr marL="0" indent="0">
              <a:buNone/>
              <a:defRPr sz="16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20" name="Marcador de posición de contenido 3">
            <a:extLst>
              <a:ext uri="{FF2B5EF4-FFF2-40B4-BE49-F238E27FC236}">
                <a16:creationId xmlns:a16="http://schemas.microsoft.com/office/drawing/2014/main" id="{BEA361C8-0231-48E8-965E-6BB6D606C9FC}"/>
              </a:ext>
            </a:extLst>
          </p:cNvPr>
          <p:cNvSpPr>
            <a:spLocks noGrp="1"/>
          </p:cNvSpPr>
          <p:nvPr>
            <p:ph sz="half" idx="2" hasCustomPrompt="1"/>
          </p:nvPr>
        </p:nvSpPr>
        <p:spPr>
          <a:xfrm>
            <a:off x="446316" y="2149311"/>
            <a:ext cx="5306789" cy="4040352"/>
          </a:xfrm>
        </p:spPr>
        <p:txBody>
          <a:bodyPr rtlCol="0">
            <a:normAutofit/>
          </a:bodyPr>
          <a:lstStyle>
            <a:lvl1pPr>
              <a:defRPr sz="1400"/>
            </a:lvl1pPr>
            <a:lvl2pPr>
              <a:defRPr sz="1400"/>
            </a:lvl2pPr>
            <a:lvl3pPr>
              <a:defRPr sz="1400"/>
            </a:lvl3pPr>
            <a:lvl4pPr>
              <a:defRPr sz="1400"/>
            </a:lvl4pPr>
            <a:lvl5pPr>
              <a:defRPr sz="1400"/>
            </a:lvl5p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Tree>
    <p:extLst>
      <p:ext uri="{BB962C8B-B14F-4D97-AF65-F5344CB8AC3E}">
        <p14:creationId xmlns:p14="http://schemas.microsoft.com/office/powerpoint/2010/main" val="33027214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Fondo de comparación blanco">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FA6C5C5-5069-4AE6-8A3D-3F2C6B9506E4}"/>
              </a:ext>
            </a:extLst>
          </p:cNvPr>
          <p:cNvSpPr/>
          <p:nvPr/>
        </p:nvSpPr>
        <p:spPr>
          <a:xfrm>
            <a:off x="446315" y="-1"/>
            <a:ext cx="1188720" cy="1280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s-ES" sz="1800" noProof="0">
              <a:solidFill>
                <a:schemeClr val="tx1"/>
              </a:solidFill>
            </a:endParaRPr>
          </a:p>
        </p:txBody>
      </p:sp>
      <p:sp>
        <p:nvSpPr>
          <p:cNvPr id="9" name="Marcador de texto 8">
            <a:extLst>
              <a:ext uri="{FF2B5EF4-FFF2-40B4-BE49-F238E27FC236}">
                <a16:creationId xmlns:a16="http://schemas.microsoft.com/office/drawing/2014/main" id="{FF7966C8-8738-4743-AE43-80F0C197B6C7}"/>
              </a:ext>
            </a:extLst>
          </p:cNvPr>
          <p:cNvSpPr>
            <a:spLocks noGrp="1"/>
          </p:cNvSpPr>
          <p:nvPr>
            <p:ph type="body" sz="quarter" idx="14" hasCustomPrompt="1"/>
          </p:nvPr>
        </p:nvSpPr>
        <p:spPr>
          <a:xfrm>
            <a:off x="571501" y="1509626"/>
            <a:ext cx="4900387" cy="334508"/>
          </a:xfrm>
        </p:spPr>
        <p:txBody>
          <a:bodyPr rtlCol="0">
            <a:noAutofit/>
          </a:bodyPr>
          <a:lstStyle>
            <a:lvl1pPr marL="0" indent="0" algn="l">
              <a:buNone/>
              <a:defRPr sz="1600" b="1">
                <a:solidFill>
                  <a:schemeClr val="accent3"/>
                </a:solidFill>
                <a:latin typeface="+mn-lt"/>
              </a:defRPr>
            </a:lvl1pPr>
          </a:lstStyle>
          <a:p>
            <a:pPr lvl="0" rtl="0"/>
            <a:r>
              <a:rPr lang="es-ES" noProof="0"/>
              <a:t>Editar estilos de texto del patrón</a:t>
            </a:r>
          </a:p>
        </p:txBody>
      </p:sp>
      <p:sp>
        <p:nvSpPr>
          <p:cNvPr id="10" name="Marcador de texto 8">
            <a:extLst>
              <a:ext uri="{FF2B5EF4-FFF2-40B4-BE49-F238E27FC236}">
                <a16:creationId xmlns:a16="http://schemas.microsoft.com/office/drawing/2014/main" id="{3F93C618-7612-42AB-B890-45E85BD492F4}"/>
              </a:ext>
            </a:extLst>
          </p:cNvPr>
          <p:cNvSpPr>
            <a:spLocks noGrp="1"/>
          </p:cNvSpPr>
          <p:nvPr>
            <p:ph type="body" sz="quarter" idx="15" hasCustomPrompt="1"/>
          </p:nvPr>
        </p:nvSpPr>
        <p:spPr>
          <a:xfrm>
            <a:off x="6720113" y="1509626"/>
            <a:ext cx="4900387" cy="334508"/>
          </a:xfrm>
        </p:spPr>
        <p:txBody>
          <a:bodyPr rtlCol="0">
            <a:noAutofit/>
          </a:bodyPr>
          <a:lstStyle>
            <a:lvl1pPr marL="0" indent="0" algn="l">
              <a:buNone/>
              <a:defRPr sz="1600" b="1">
                <a:solidFill>
                  <a:schemeClr val="accent6"/>
                </a:solidFill>
                <a:latin typeface="+mn-lt"/>
              </a:defRPr>
            </a:lvl1pPr>
          </a:lstStyle>
          <a:p>
            <a:pPr lvl="0" rtl="0"/>
            <a:r>
              <a:rPr lang="es-ES" noProof="0"/>
              <a:t>Editar estilos de texto del patrón</a:t>
            </a:r>
          </a:p>
        </p:txBody>
      </p:sp>
      <p:sp>
        <p:nvSpPr>
          <p:cNvPr id="12" name="Marcador de texto 8">
            <a:extLst>
              <a:ext uri="{FF2B5EF4-FFF2-40B4-BE49-F238E27FC236}">
                <a16:creationId xmlns:a16="http://schemas.microsoft.com/office/drawing/2014/main" id="{B1885C44-356C-410C-B697-9BA0E2858222}"/>
              </a:ext>
            </a:extLst>
          </p:cNvPr>
          <p:cNvSpPr>
            <a:spLocks noGrp="1"/>
          </p:cNvSpPr>
          <p:nvPr>
            <p:ph type="body" sz="quarter" idx="17" hasCustomPrompt="1"/>
          </p:nvPr>
        </p:nvSpPr>
        <p:spPr>
          <a:xfrm>
            <a:off x="571501" y="2156690"/>
            <a:ext cx="4900387" cy="3561943"/>
          </a:xfrm>
        </p:spPr>
        <p:txBody>
          <a:bodyPr rtlCol="0">
            <a:noAutofit/>
          </a:bodyPr>
          <a:lstStyle>
            <a:lvl1pPr marL="0" indent="0" algn="l">
              <a:buNone/>
              <a:defRPr sz="1400" b="0">
                <a:solidFill>
                  <a:schemeClr val="tx1">
                    <a:lumMod val="75000"/>
                    <a:lumOff val="25000"/>
                  </a:schemeClr>
                </a:solidFill>
                <a:latin typeface="+mn-lt"/>
              </a:defRPr>
            </a:lvl1pPr>
          </a:lstStyle>
          <a:p>
            <a:pPr lvl="0" rtl="0"/>
            <a:r>
              <a:rPr lang="es-ES" noProof="0"/>
              <a:t>Editar estilos de texto del patrón</a:t>
            </a:r>
          </a:p>
        </p:txBody>
      </p:sp>
      <p:sp>
        <p:nvSpPr>
          <p:cNvPr id="13" name="Marcador de texto 8">
            <a:extLst>
              <a:ext uri="{FF2B5EF4-FFF2-40B4-BE49-F238E27FC236}">
                <a16:creationId xmlns:a16="http://schemas.microsoft.com/office/drawing/2014/main" id="{464BC696-49A6-4328-BB42-5566BAC00F80}"/>
              </a:ext>
            </a:extLst>
          </p:cNvPr>
          <p:cNvSpPr>
            <a:spLocks noGrp="1"/>
          </p:cNvSpPr>
          <p:nvPr>
            <p:ph type="body" sz="quarter" idx="18" hasCustomPrompt="1"/>
          </p:nvPr>
        </p:nvSpPr>
        <p:spPr>
          <a:xfrm>
            <a:off x="6720113" y="2156690"/>
            <a:ext cx="4900387" cy="3561943"/>
          </a:xfrm>
        </p:spPr>
        <p:txBody>
          <a:bodyPr rtlCol="0">
            <a:noAutofit/>
          </a:bodyPr>
          <a:lstStyle>
            <a:lvl1pPr marL="0" indent="0" algn="l">
              <a:buNone/>
              <a:defRPr sz="1400" b="0">
                <a:solidFill>
                  <a:schemeClr val="tx1">
                    <a:lumMod val="75000"/>
                    <a:lumOff val="25000"/>
                  </a:schemeClr>
                </a:solidFill>
                <a:latin typeface="+mn-lt"/>
              </a:defRPr>
            </a:lvl1pPr>
          </a:lstStyle>
          <a:p>
            <a:pPr lvl="0" rtl="0"/>
            <a:r>
              <a:rPr lang="es-ES" noProof="0"/>
              <a:t>Editar estilos de texto del patrón</a:t>
            </a:r>
          </a:p>
        </p:txBody>
      </p:sp>
      <p:sp>
        <p:nvSpPr>
          <p:cNvPr id="3" name="Título 2">
            <a:extLst>
              <a:ext uri="{FF2B5EF4-FFF2-40B4-BE49-F238E27FC236}">
                <a16:creationId xmlns:a16="http://schemas.microsoft.com/office/drawing/2014/main" id="{E0FB9F81-CC7F-5244-95A6-279BE4B51AB1}"/>
              </a:ext>
            </a:extLst>
          </p:cNvPr>
          <p:cNvSpPr>
            <a:spLocks noGrp="1"/>
          </p:cNvSpPr>
          <p:nvPr>
            <p:ph type="title"/>
          </p:nvPr>
        </p:nvSpPr>
        <p:spPr>
          <a:xfrm>
            <a:off x="446313" y="250922"/>
            <a:ext cx="11174187" cy="1089529"/>
          </a:xfrm>
        </p:spPr>
        <p:txBody>
          <a:bodyPr rtlCol="0"/>
          <a:lstStyle/>
          <a:p>
            <a:pPr rtl="0"/>
            <a:r>
              <a:rPr lang="es-ES" noProof="0"/>
              <a:t>Haga clic para modificar el estilo de título del patrón</a:t>
            </a:r>
          </a:p>
        </p:txBody>
      </p:sp>
    </p:spTree>
    <p:extLst>
      <p:ext uri="{BB962C8B-B14F-4D97-AF65-F5344CB8AC3E}">
        <p14:creationId xmlns:p14="http://schemas.microsoft.com/office/powerpoint/2010/main" val="13553568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Foto + text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DEB162-E699-464C-B2EE-136D517A9B8B}"/>
              </a:ext>
            </a:extLst>
          </p:cNvPr>
          <p:cNvSpPr>
            <a:spLocks noGrp="1"/>
          </p:cNvSpPr>
          <p:nvPr>
            <p:ph type="title"/>
          </p:nvPr>
        </p:nvSpPr>
        <p:spPr>
          <a:xfrm>
            <a:off x="446313" y="250922"/>
            <a:ext cx="11174187" cy="1089529"/>
          </a:xfrm>
        </p:spPr>
        <p:txBody>
          <a:bodyPr vert="horz" wrap="square" lIns="91440" tIns="45720" rIns="91440" bIns="45720" rtlCol="0" anchor="ctr">
            <a:spAutoFit/>
          </a:bodyPr>
          <a:lstStyle>
            <a:lvl1pPr>
              <a:defRPr lang="en-GB" sz="3600" spc="-60" dirty="0"/>
            </a:lvl1pPr>
          </a:lstStyle>
          <a:p>
            <a:pPr lvl="0" rtl="0"/>
            <a:r>
              <a:rPr lang="es-ES" noProof="0"/>
              <a:t>Haga clic para modificar el estilo de título del patrón</a:t>
            </a:r>
          </a:p>
        </p:txBody>
      </p:sp>
      <p:sp>
        <p:nvSpPr>
          <p:cNvPr id="5" name="Marcador de posición de imagen 4">
            <a:extLst>
              <a:ext uri="{FF2B5EF4-FFF2-40B4-BE49-F238E27FC236}">
                <a16:creationId xmlns:a16="http://schemas.microsoft.com/office/drawing/2014/main" id="{92C6531E-FB8E-4000-B873-B745C681E2F5}"/>
              </a:ext>
            </a:extLst>
          </p:cNvPr>
          <p:cNvSpPr>
            <a:spLocks noGrp="1"/>
          </p:cNvSpPr>
          <p:nvPr>
            <p:ph type="pic" sz="quarter" idx="13" hasCustomPrompt="1"/>
          </p:nvPr>
        </p:nvSpPr>
        <p:spPr>
          <a:xfrm>
            <a:off x="0" y="1248882"/>
            <a:ext cx="12192000" cy="2119313"/>
          </a:xfrm>
          <a:solidFill>
            <a:schemeClr val="bg1">
              <a:lumMod val="95000"/>
            </a:schemeClr>
          </a:solidFill>
        </p:spPr>
        <p:txBody>
          <a:bodyPr vert="horz" wrap="square" lIns="91440" tIns="45720" rIns="91440" bIns="45720" rtlCol="0" anchor="ctr" anchorCtr="1">
            <a:noAutofit/>
          </a:bodyPr>
          <a:lstStyle>
            <a:lvl1pPr marL="0" indent="0">
              <a:buNone/>
              <a:defRPr lang="en-GB" sz="1800"/>
            </a:lvl1pPr>
          </a:lstStyle>
          <a:p>
            <a:pPr marL="228600" lvl="0" indent="-228600" algn="ctr" rtl="0"/>
            <a:r>
              <a:rPr lang="es-ES" noProof="0"/>
              <a:t>Insertar imagen</a:t>
            </a:r>
          </a:p>
        </p:txBody>
      </p:sp>
      <p:sp>
        <p:nvSpPr>
          <p:cNvPr id="9" name="Marcador de texto 8">
            <a:extLst>
              <a:ext uri="{FF2B5EF4-FFF2-40B4-BE49-F238E27FC236}">
                <a16:creationId xmlns:a16="http://schemas.microsoft.com/office/drawing/2014/main" id="{FF7966C8-8738-4743-AE43-80F0C197B6C7}"/>
              </a:ext>
            </a:extLst>
          </p:cNvPr>
          <p:cNvSpPr>
            <a:spLocks noGrp="1"/>
          </p:cNvSpPr>
          <p:nvPr>
            <p:ph type="body" sz="quarter" idx="14" hasCustomPrompt="1"/>
          </p:nvPr>
        </p:nvSpPr>
        <p:spPr>
          <a:xfrm>
            <a:off x="735240" y="3802065"/>
            <a:ext cx="9784080" cy="334508"/>
          </a:xfrm>
        </p:spPr>
        <p:txBody>
          <a:bodyPr rtlCol="0">
            <a:noAutofit/>
          </a:bodyPr>
          <a:lstStyle>
            <a:lvl1pPr marL="0" indent="0" algn="l">
              <a:buNone/>
              <a:defRPr sz="1600" b="1">
                <a:solidFill>
                  <a:schemeClr val="accent3"/>
                </a:solidFill>
                <a:latin typeface="+mn-lt"/>
              </a:defRPr>
            </a:lvl1pPr>
          </a:lstStyle>
          <a:p>
            <a:pPr lvl="0" rtl="0"/>
            <a:r>
              <a:rPr lang="es-ES" noProof="0"/>
              <a:t>Editar estilos de texto del patrón</a:t>
            </a:r>
          </a:p>
        </p:txBody>
      </p:sp>
      <p:sp>
        <p:nvSpPr>
          <p:cNvPr id="12" name="Marcador de texto 8">
            <a:extLst>
              <a:ext uri="{FF2B5EF4-FFF2-40B4-BE49-F238E27FC236}">
                <a16:creationId xmlns:a16="http://schemas.microsoft.com/office/drawing/2014/main" id="{B1885C44-356C-410C-B697-9BA0E2858222}"/>
              </a:ext>
            </a:extLst>
          </p:cNvPr>
          <p:cNvSpPr>
            <a:spLocks noGrp="1"/>
          </p:cNvSpPr>
          <p:nvPr>
            <p:ph type="body" sz="quarter" idx="17" hasCustomPrompt="1"/>
          </p:nvPr>
        </p:nvSpPr>
        <p:spPr>
          <a:xfrm>
            <a:off x="735240" y="4294303"/>
            <a:ext cx="9784080" cy="1737360"/>
          </a:xfrm>
        </p:spPr>
        <p:txBody>
          <a:bodyPr rtlCol="0">
            <a:noAutofit/>
          </a:bodyPr>
          <a:lstStyle>
            <a:lvl1pPr marL="0" indent="0" algn="l">
              <a:buNone/>
              <a:defRPr sz="1400" b="0">
                <a:solidFill>
                  <a:schemeClr val="tx1">
                    <a:lumMod val="75000"/>
                    <a:lumOff val="25000"/>
                  </a:schemeClr>
                </a:solidFill>
                <a:latin typeface="+mn-lt"/>
              </a:defRPr>
            </a:lvl1pPr>
          </a:lstStyle>
          <a:p>
            <a:pPr lvl="0" rtl="0"/>
            <a:r>
              <a:rPr lang="es-ES" noProof="0"/>
              <a:t>Editar estilos de texto del patrón</a:t>
            </a:r>
          </a:p>
        </p:txBody>
      </p:sp>
      <p:sp>
        <p:nvSpPr>
          <p:cNvPr id="15" name="Rectángulo 14">
            <a:extLst>
              <a:ext uri="{FF2B5EF4-FFF2-40B4-BE49-F238E27FC236}">
                <a16:creationId xmlns:a16="http://schemas.microsoft.com/office/drawing/2014/main" id="{05951AB2-D568-4A7E-9408-FADC8BED4119}"/>
              </a:ext>
            </a:extLst>
          </p:cNvPr>
          <p:cNvSpPr/>
          <p:nvPr/>
        </p:nvSpPr>
        <p:spPr>
          <a:xfrm>
            <a:off x="446315" y="-1"/>
            <a:ext cx="1188720" cy="1280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s-ES" sz="1800" noProof="0">
              <a:solidFill>
                <a:schemeClr val="tx1"/>
              </a:solidFill>
            </a:endParaRPr>
          </a:p>
        </p:txBody>
      </p:sp>
    </p:spTree>
    <p:extLst>
      <p:ext uri="{BB962C8B-B14F-4D97-AF65-F5344CB8AC3E}">
        <p14:creationId xmlns:p14="http://schemas.microsoft.com/office/powerpoint/2010/main" val="8615223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Foto + tres secciones">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FA6C5C5-5069-4AE6-8A3D-3F2C6B9506E4}"/>
              </a:ext>
            </a:extLst>
          </p:cNvPr>
          <p:cNvSpPr/>
          <p:nvPr/>
        </p:nvSpPr>
        <p:spPr>
          <a:xfrm>
            <a:off x="446315" y="-1"/>
            <a:ext cx="1188720" cy="1280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s-ES" sz="1800" noProof="0">
              <a:solidFill>
                <a:schemeClr val="tx1"/>
              </a:solidFill>
            </a:endParaRPr>
          </a:p>
        </p:txBody>
      </p:sp>
      <p:sp>
        <p:nvSpPr>
          <p:cNvPr id="5" name="Marcador de posición de imagen 4">
            <a:extLst>
              <a:ext uri="{FF2B5EF4-FFF2-40B4-BE49-F238E27FC236}">
                <a16:creationId xmlns:a16="http://schemas.microsoft.com/office/drawing/2014/main" id="{92C6531E-FB8E-4000-B873-B745C681E2F5}"/>
              </a:ext>
            </a:extLst>
          </p:cNvPr>
          <p:cNvSpPr>
            <a:spLocks noGrp="1"/>
          </p:cNvSpPr>
          <p:nvPr>
            <p:ph type="pic" sz="quarter" idx="13" hasCustomPrompt="1"/>
          </p:nvPr>
        </p:nvSpPr>
        <p:spPr>
          <a:xfrm>
            <a:off x="0" y="1248882"/>
            <a:ext cx="12192000" cy="2119313"/>
          </a:xfrm>
          <a:solidFill>
            <a:schemeClr val="bg1">
              <a:lumMod val="95000"/>
            </a:schemeClr>
          </a:solidFill>
        </p:spPr>
        <p:txBody>
          <a:bodyPr vert="horz" wrap="square" lIns="91440" tIns="45720" rIns="91440" bIns="45720" rtlCol="0" anchor="ctr" anchorCtr="1">
            <a:noAutofit/>
          </a:bodyPr>
          <a:lstStyle>
            <a:lvl1pPr marL="0" indent="0">
              <a:buNone/>
              <a:defRPr lang="en-GB" sz="1800"/>
            </a:lvl1pPr>
          </a:lstStyle>
          <a:p>
            <a:pPr marL="228600" lvl="0" indent="-228600" algn="ctr" rtl="0"/>
            <a:r>
              <a:rPr lang="es-ES" noProof="0"/>
              <a:t>Insertar imagen</a:t>
            </a:r>
          </a:p>
        </p:txBody>
      </p:sp>
      <p:sp>
        <p:nvSpPr>
          <p:cNvPr id="9" name="Marcador de texto 8">
            <a:extLst>
              <a:ext uri="{FF2B5EF4-FFF2-40B4-BE49-F238E27FC236}">
                <a16:creationId xmlns:a16="http://schemas.microsoft.com/office/drawing/2014/main" id="{FF7966C8-8738-4743-AE43-80F0C197B6C7}"/>
              </a:ext>
            </a:extLst>
          </p:cNvPr>
          <p:cNvSpPr>
            <a:spLocks noGrp="1"/>
          </p:cNvSpPr>
          <p:nvPr>
            <p:ph type="body" sz="quarter" idx="14" hasCustomPrompt="1"/>
          </p:nvPr>
        </p:nvSpPr>
        <p:spPr>
          <a:xfrm>
            <a:off x="735244" y="3802065"/>
            <a:ext cx="2820761" cy="334508"/>
          </a:xfrm>
        </p:spPr>
        <p:txBody>
          <a:bodyPr rtlCol="0">
            <a:noAutofit/>
          </a:bodyPr>
          <a:lstStyle>
            <a:lvl1pPr marL="0" indent="0" algn="ctr">
              <a:buNone/>
              <a:defRPr sz="1600" b="1">
                <a:solidFill>
                  <a:schemeClr val="accent6"/>
                </a:solidFill>
                <a:latin typeface="+mn-lt"/>
              </a:defRPr>
            </a:lvl1pPr>
          </a:lstStyle>
          <a:p>
            <a:pPr lvl="0" rtl="0"/>
            <a:r>
              <a:rPr lang="es-ES" noProof="0"/>
              <a:t>Editar estilos de texto del patrón</a:t>
            </a:r>
          </a:p>
        </p:txBody>
      </p:sp>
      <p:sp>
        <p:nvSpPr>
          <p:cNvPr id="10" name="Marcador de texto 8">
            <a:extLst>
              <a:ext uri="{FF2B5EF4-FFF2-40B4-BE49-F238E27FC236}">
                <a16:creationId xmlns:a16="http://schemas.microsoft.com/office/drawing/2014/main" id="{3F93C618-7612-42AB-B890-45E85BD492F4}"/>
              </a:ext>
            </a:extLst>
          </p:cNvPr>
          <p:cNvSpPr>
            <a:spLocks noGrp="1"/>
          </p:cNvSpPr>
          <p:nvPr>
            <p:ph type="body" sz="quarter" idx="15" hasCustomPrompt="1"/>
          </p:nvPr>
        </p:nvSpPr>
        <p:spPr>
          <a:xfrm>
            <a:off x="4623030" y="3802065"/>
            <a:ext cx="2820761" cy="334508"/>
          </a:xfrm>
        </p:spPr>
        <p:txBody>
          <a:bodyPr rtlCol="0">
            <a:noAutofit/>
          </a:bodyPr>
          <a:lstStyle>
            <a:lvl1pPr marL="0" indent="0" algn="ctr">
              <a:buNone/>
              <a:defRPr sz="1600" b="1">
                <a:solidFill>
                  <a:schemeClr val="accent3"/>
                </a:solidFill>
                <a:latin typeface="+mn-lt"/>
              </a:defRPr>
            </a:lvl1pPr>
          </a:lstStyle>
          <a:p>
            <a:pPr lvl="0" rtl="0"/>
            <a:r>
              <a:rPr lang="es-ES" noProof="0"/>
              <a:t>Editar estilos de texto del patrón</a:t>
            </a:r>
          </a:p>
        </p:txBody>
      </p:sp>
      <p:sp>
        <p:nvSpPr>
          <p:cNvPr id="11" name="Marcador de texto 8">
            <a:extLst>
              <a:ext uri="{FF2B5EF4-FFF2-40B4-BE49-F238E27FC236}">
                <a16:creationId xmlns:a16="http://schemas.microsoft.com/office/drawing/2014/main" id="{08664829-F6FB-4E31-BF5C-C895ADF2BA7F}"/>
              </a:ext>
            </a:extLst>
          </p:cNvPr>
          <p:cNvSpPr>
            <a:spLocks noGrp="1"/>
          </p:cNvSpPr>
          <p:nvPr>
            <p:ph type="body" sz="quarter" idx="16" hasCustomPrompt="1"/>
          </p:nvPr>
        </p:nvSpPr>
        <p:spPr>
          <a:xfrm>
            <a:off x="8636004" y="3802065"/>
            <a:ext cx="2820761" cy="334508"/>
          </a:xfrm>
        </p:spPr>
        <p:txBody>
          <a:bodyPr rtlCol="0">
            <a:noAutofit/>
          </a:bodyPr>
          <a:lstStyle>
            <a:lvl1pPr marL="0" indent="0" algn="ctr">
              <a:buNone/>
              <a:defRPr sz="1600" b="1">
                <a:solidFill>
                  <a:schemeClr val="accent5">
                    <a:lumMod val="75000"/>
                  </a:schemeClr>
                </a:solidFill>
                <a:latin typeface="+mn-lt"/>
              </a:defRPr>
            </a:lvl1pPr>
          </a:lstStyle>
          <a:p>
            <a:pPr lvl="0" rtl="0"/>
            <a:r>
              <a:rPr lang="es-ES" noProof="0"/>
              <a:t>Editar estilos de texto del patrón</a:t>
            </a:r>
          </a:p>
        </p:txBody>
      </p:sp>
      <p:sp>
        <p:nvSpPr>
          <p:cNvPr id="12" name="Marcador de texto 8">
            <a:extLst>
              <a:ext uri="{FF2B5EF4-FFF2-40B4-BE49-F238E27FC236}">
                <a16:creationId xmlns:a16="http://schemas.microsoft.com/office/drawing/2014/main" id="{B1885C44-356C-410C-B697-9BA0E2858222}"/>
              </a:ext>
            </a:extLst>
          </p:cNvPr>
          <p:cNvSpPr>
            <a:spLocks noGrp="1"/>
          </p:cNvSpPr>
          <p:nvPr>
            <p:ph type="body" sz="quarter" idx="17" hasCustomPrompt="1"/>
          </p:nvPr>
        </p:nvSpPr>
        <p:spPr>
          <a:xfrm>
            <a:off x="735244" y="4294303"/>
            <a:ext cx="2820761" cy="1496898"/>
          </a:xfrm>
        </p:spPr>
        <p:txBody>
          <a:bodyPr rtlCol="0">
            <a:noAutofit/>
          </a:bodyPr>
          <a:lstStyle>
            <a:lvl1pPr marL="0" indent="0" algn="l">
              <a:spcAft>
                <a:spcPts val="600"/>
              </a:spcAft>
              <a:buNone/>
              <a:defRPr sz="1400" b="0">
                <a:solidFill>
                  <a:schemeClr val="tx1">
                    <a:lumMod val="75000"/>
                    <a:lumOff val="25000"/>
                  </a:schemeClr>
                </a:solidFill>
                <a:latin typeface="+mn-lt"/>
              </a:defRPr>
            </a:lvl1pPr>
          </a:lstStyle>
          <a:p>
            <a:pPr lvl="0" rtl="0"/>
            <a:r>
              <a:rPr lang="es-ES" noProof="0"/>
              <a:t>Editar estilos de texto del patrón</a:t>
            </a:r>
          </a:p>
        </p:txBody>
      </p:sp>
      <p:sp>
        <p:nvSpPr>
          <p:cNvPr id="13" name="Marcador de texto 8">
            <a:extLst>
              <a:ext uri="{FF2B5EF4-FFF2-40B4-BE49-F238E27FC236}">
                <a16:creationId xmlns:a16="http://schemas.microsoft.com/office/drawing/2014/main" id="{464BC696-49A6-4328-BB42-5566BAC00F80}"/>
              </a:ext>
            </a:extLst>
          </p:cNvPr>
          <p:cNvSpPr>
            <a:spLocks noGrp="1"/>
          </p:cNvSpPr>
          <p:nvPr>
            <p:ph type="body" sz="quarter" idx="18" hasCustomPrompt="1"/>
          </p:nvPr>
        </p:nvSpPr>
        <p:spPr>
          <a:xfrm>
            <a:off x="4623030" y="4294303"/>
            <a:ext cx="2820761" cy="1496898"/>
          </a:xfrm>
        </p:spPr>
        <p:txBody>
          <a:bodyPr rtlCol="0">
            <a:noAutofit/>
          </a:bodyPr>
          <a:lstStyle>
            <a:lvl1pPr marL="0" indent="0" algn="l">
              <a:spcAft>
                <a:spcPts val="600"/>
              </a:spcAft>
              <a:buNone/>
              <a:defRPr sz="1400" b="0">
                <a:solidFill>
                  <a:schemeClr val="tx1">
                    <a:lumMod val="75000"/>
                    <a:lumOff val="25000"/>
                  </a:schemeClr>
                </a:solidFill>
                <a:latin typeface="+mn-lt"/>
              </a:defRPr>
            </a:lvl1pPr>
          </a:lstStyle>
          <a:p>
            <a:pPr lvl="0" rtl="0"/>
            <a:r>
              <a:rPr lang="es-ES" noProof="0"/>
              <a:t>Editar estilos de texto del patrón</a:t>
            </a:r>
          </a:p>
        </p:txBody>
      </p:sp>
      <p:sp>
        <p:nvSpPr>
          <p:cNvPr id="14" name="Marcador de texto 8">
            <a:extLst>
              <a:ext uri="{FF2B5EF4-FFF2-40B4-BE49-F238E27FC236}">
                <a16:creationId xmlns:a16="http://schemas.microsoft.com/office/drawing/2014/main" id="{7E9E558E-F7EF-4347-AD3C-FDB2A9BCF618}"/>
              </a:ext>
            </a:extLst>
          </p:cNvPr>
          <p:cNvSpPr>
            <a:spLocks noGrp="1"/>
          </p:cNvSpPr>
          <p:nvPr>
            <p:ph type="body" sz="quarter" idx="19" hasCustomPrompt="1"/>
          </p:nvPr>
        </p:nvSpPr>
        <p:spPr>
          <a:xfrm>
            <a:off x="8636004" y="4294303"/>
            <a:ext cx="2820761" cy="1496898"/>
          </a:xfrm>
        </p:spPr>
        <p:txBody>
          <a:bodyPr rtlCol="0">
            <a:noAutofit/>
          </a:bodyPr>
          <a:lstStyle>
            <a:lvl1pPr marL="0" indent="0" algn="l">
              <a:spcAft>
                <a:spcPts val="600"/>
              </a:spcAft>
              <a:buNone/>
              <a:defRPr sz="1400" b="0">
                <a:solidFill>
                  <a:schemeClr val="tx1">
                    <a:lumMod val="75000"/>
                    <a:lumOff val="25000"/>
                  </a:schemeClr>
                </a:solidFill>
                <a:latin typeface="+mn-lt"/>
              </a:defRPr>
            </a:lvl1pPr>
          </a:lstStyle>
          <a:p>
            <a:pPr lvl="0" rtl="0"/>
            <a:r>
              <a:rPr lang="es-ES" noProof="0"/>
              <a:t>Editar estilos de texto del patrón</a:t>
            </a:r>
          </a:p>
        </p:txBody>
      </p:sp>
      <p:sp>
        <p:nvSpPr>
          <p:cNvPr id="3" name="Título 2">
            <a:extLst>
              <a:ext uri="{FF2B5EF4-FFF2-40B4-BE49-F238E27FC236}">
                <a16:creationId xmlns:a16="http://schemas.microsoft.com/office/drawing/2014/main" id="{B9AD2AC4-32E8-BC46-848C-BEA37118CB63}"/>
              </a:ext>
            </a:extLst>
          </p:cNvPr>
          <p:cNvSpPr>
            <a:spLocks noGrp="1"/>
          </p:cNvSpPr>
          <p:nvPr>
            <p:ph type="title"/>
          </p:nvPr>
        </p:nvSpPr>
        <p:spPr/>
        <p:txBody>
          <a:bodyPr rtlCol="0"/>
          <a:lstStyle/>
          <a:p>
            <a:pPr rtl="0"/>
            <a:r>
              <a:rPr lang="es-ES" noProof="0"/>
              <a:t>Haga clic para modificar el estilo de título del patrón</a:t>
            </a:r>
          </a:p>
        </p:txBody>
      </p:sp>
    </p:spTree>
    <p:extLst>
      <p:ext uri="{BB962C8B-B14F-4D97-AF65-F5344CB8AC3E}">
        <p14:creationId xmlns:p14="http://schemas.microsoft.com/office/powerpoint/2010/main" val="9670414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Foto de media página + texto">
    <p:spTree>
      <p:nvGrpSpPr>
        <p:cNvPr id="1" name=""/>
        <p:cNvGrpSpPr/>
        <p:nvPr/>
      </p:nvGrpSpPr>
      <p:grpSpPr>
        <a:xfrm>
          <a:off x="0" y="0"/>
          <a:ext cx="0" cy="0"/>
          <a:chOff x="0" y="0"/>
          <a:chExt cx="0" cy="0"/>
        </a:xfrm>
      </p:grpSpPr>
      <p:sp>
        <p:nvSpPr>
          <p:cNvPr id="11" name="Marcador de posición de imagen 4">
            <a:extLst>
              <a:ext uri="{FF2B5EF4-FFF2-40B4-BE49-F238E27FC236}">
                <a16:creationId xmlns:a16="http://schemas.microsoft.com/office/drawing/2014/main" id="{679784BB-7CDD-484B-8F47-9CF1D79993F5}"/>
              </a:ext>
            </a:extLst>
          </p:cNvPr>
          <p:cNvSpPr>
            <a:spLocks noGrp="1"/>
          </p:cNvSpPr>
          <p:nvPr>
            <p:ph type="pic" sz="quarter" idx="13" hasCustomPrompt="1"/>
          </p:nvPr>
        </p:nvSpPr>
        <p:spPr>
          <a:xfrm>
            <a:off x="6299200" y="0"/>
            <a:ext cx="5892800" cy="6858000"/>
          </a:xfrm>
          <a:solidFill>
            <a:schemeClr val="bg1">
              <a:lumMod val="95000"/>
            </a:schemeClr>
          </a:solidFill>
        </p:spPr>
        <p:txBody>
          <a:bodyPr vert="horz" wrap="square" lIns="91440" tIns="45720" rIns="91440" bIns="45720" rtlCol="0" anchor="ctr" anchorCtr="1">
            <a:noAutofit/>
          </a:bodyPr>
          <a:lstStyle>
            <a:lvl1pPr marL="0" indent="0">
              <a:buNone/>
              <a:defRPr lang="en-GB" sz="1800"/>
            </a:lvl1pPr>
          </a:lstStyle>
          <a:p>
            <a:pPr marL="228600" lvl="0" indent="-228600" algn="ctr" rtl="0"/>
            <a:r>
              <a:rPr lang="es-ES" noProof="0"/>
              <a:t>Insertar imagen</a:t>
            </a:r>
          </a:p>
        </p:txBody>
      </p:sp>
      <p:sp>
        <p:nvSpPr>
          <p:cNvPr id="2" name="Título 1">
            <a:extLst>
              <a:ext uri="{FF2B5EF4-FFF2-40B4-BE49-F238E27FC236}">
                <a16:creationId xmlns:a16="http://schemas.microsoft.com/office/drawing/2014/main" id="{8EDEB162-E699-464C-B2EE-136D517A9B8B}"/>
              </a:ext>
            </a:extLst>
          </p:cNvPr>
          <p:cNvSpPr>
            <a:spLocks noGrp="1"/>
          </p:cNvSpPr>
          <p:nvPr>
            <p:ph type="title" hasCustomPrompt="1"/>
          </p:nvPr>
        </p:nvSpPr>
        <p:spPr>
          <a:xfrm>
            <a:off x="446317" y="244481"/>
            <a:ext cx="5170715" cy="1588127"/>
          </a:xfrm>
        </p:spPr>
        <p:txBody>
          <a:bodyPr vert="horz" wrap="square" lIns="91440" tIns="45720" rIns="91440" bIns="45720" rtlCol="0" anchor="ctr">
            <a:spAutoFit/>
          </a:bodyPr>
          <a:lstStyle>
            <a:lvl1pPr>
              <a:defRPr lang="en-GB" sz="3600" spc="-60" dirty="0"/>
            </a:lvl1pPr>
          </a:lstStyle>
          <a:p>
            <a:pPr lvl="0" rtl="0"/>
            <a:r>
              <a:rPr lang="es-ES" noProof="0"/>
              <a:t>Haga clic para editar el estilo de título del patrón</a:t>
            </a:r>
          </a:p>
        </p:txBody>
      </p:sp>
      <p:sp>
        <p:nvSpPr>
          <p:cNvPr id="9" name="Marcador de texto 8">
            <a:extLst>
              <a:ext uri="{FF2B5EF4-FFF2-40B4-BE49-F238E27FC236}">
                <a16:creationId xmlns:a16="http://schemas.microsoft.com/office/drawing/2014/main" id="{FF7966C8-8738-4743-AE43-80F0C197B6C7}"/>
              </a:ext>
            </a:extLst>
          </p:cNvPr>
          <p:cNvSpPr>
            <a:spLocks noGrp="1"/>
          </p:cNvSpPr>
          <p:nvPr>
            <p:ph type="body" sz="quarter" idx="14" hasCustomPrompt="1"/>
          </p:nvPr>
        </p:nvSpPr>
        <p:spPr>
          <a:xfrm>
            <a:off x="571504" y="2061165"/>
            <a:ext cx="5045529" cy="334508"/>
          </a:xfrm>
        </p:spPr>
        <p:txBody>
          <a:bodyPr rtlCol="0">
            <a:noAutofit/>
          </a:bodyPr>
          <a:lstStyle>
            <a:lvl1pPr marL="0" indent="0" algn="l">
              <a:buNone/>
              <a:defRPr sz="1600" b="1">
                <a:solidFill>
                  <a:schemeClr val="accent3"/>
                </a:solidFill>
                <a:latin typeface="+mn-lt"/>
              </a:defRPr>
            </a:lvl1pPr>
          </a:lstStyle>
          <a:p>
            <a:pPr lvl="0" rtl="0"/>
            <a:r>
              <a:rPr lang="es-ES" noProof="0"/>
              <a:t>Editar estilos de texto del patrón</a:t>
            </a:r>
          </a:p>
        </p:txBody>
      </p:sp>
      <p:sp>
        <p:nvSpPr>
          <p:cNvPr id="12" name="Marcador de texto 8">
            <a:extLst>
              <a:ext uri="{FF2B5EF4-FFF2-40B4-BE49-F238E27FC236}">
                <a16:creationId xmlns:a16="http://schemas.microsoft.com/office/drawing/2014/main" id="{B1885C44-356C-410C-B697-9BA0E2858222}"/>
              </a:ext>
            </a:extLst>
          </p:cNvPr>
          <p:cNvSpPr>
            <a:spLocks noGrp="1"/>
          </p:cNvSpPr>
          <p:nvPr>
            <p:ph type="body" sz="quarter" idx="17" hasCustomPrompt="1"/>
          </p:nvPr>
        </p:nvSpPr>
        <p:spPr>
          <a:xfrm>
            <a:off x="571504" y="2708233"/>
            <a:ext cx="5045529" cy="3561943"/>
          </a:xfrm>
        </p:spPr>
        <p:txBody>
          <a:bodyPr rtlCol="0">
            <a:noAutofit/>
          </a:bodyPr>
          <a:lstStyle>
            <a:lvl1pPr marL="0" indent="0" algn="l">
              <a:buNone/>
              <a:defRPr sz="1400" b="0">
                <a:solidFill>
                  <a:schemeClr val="tx1">
                    <a:lumMod val="75000"/>
                    <a:lumOff val="25000"/>
                  </a:schemeClr>
                </a:solidFill>
                <a:latin typeface="+mn-lt"/>
              </a:defRPr>
            </a:lvl1pPr>
          </a:lstStyle>
          <a:p>
            <a:pPr lvl="0" rtl="0"/>
            <a:r>
              <a:rPr lang="es-ES" noProof="0"/>
              <a:t>Editar estilos de texto del patrón</a:t>
            </a:r>
          </a:p>
        </p:txBody>
      </p:sp>
      <p:sp>
        <p:nvSpPr>
          <p:cNvPr id="7" name="Rectángulo 6">
            <a:extLst>
              <a:ext uri="{FF2B5EF4-FFF2-40B4-BE49-F238E27FC236}">
                <a16:creationId xmlns:a16="http://schemas.microsoft.com/office/drawing/2014/main" id="{0FA6C5C5-5069-4AE6-8A3D-3F2C6B9506E4}"/>
              </a:ext>
            </a:extLst>
          </p:cNvPr>
          <p:cNvSpPr/>
          <p:nvPr/>
        </p:nvSpPr>
        <p:spPr>
          <a:xfrm>
            <a:off x="446315" y="-1"/>
            <a:ext cx="1188720" cy="1280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s-ES" sz="1800" noProof="0">
              <a:solidFill>
                <a:schemeClr val="tx1"/>
              </a:solidFill>
            </a:endParaRPr>
          </a:p>
        </p:txBody>
      </p:sp>
      <p:sp>
        <p:nvSpPr>
          <p:cNvPr id="8" name="Rectángulo 7">
            <a:extLst>
              <a:ext uri="{FF2B5EF4-FFF2-40B4-BE49-F238E27FC236}">
                <a16:creationId xmlns:a16="http://schemas.microsoft.com/office/drawing/2014/main" id="{1E6A75B6-7B4E-496F-A846-0FFBB6E1D164}"/>
              </a:ext>
            </a:extLst>
          </p:cNvPr>
          <p:cNvSpPr/>
          <p:nvPr/>
        </p:nvSpPr>
        <p:spPr>
          <a:xfrm>
            <a:off x="11360016" y="6369050"/>
            <a:ext cx="335909" cy="488950"/>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s-ES" sz="1800" noProof="0">
              <a:solidFill>
                <a:schemeClr val="tx1"/>
              </a:solidFill>
            </a:endParaRPr>
          </a:p>
        </p:txBody>
      </p:sp>
      <p:sp>
        <p:nvSpPr>
          <p:cNvPr id="10" name="Marcador de posición de número de diapositiva 5">
            <a:extLst>
              <a:ext uri="{FF2B5EF4-FFF2-40B4-BE49-F238E27FC236}">
                <a16:creationId xmlns:a16="http://schemas.microsoft.com/office/drawing/2014/main" id="{7648ACB4-9C22-4636-800F-578055A5BC10}"/>
              </a:ext>
            </a:extLst>
          </p:cNvPr>
          <p:cNvSpPr txBox="1">
            <a:spLocks/>
          </p:cNvSpPr>
          <p:nvPr/>
        </p:nvSpPr>
        <p:spPr>
          <a:xfrm>
            <a:off x="11360016" y="6369056"/>
            <a:ext cx="335909" cy="365125"/>
          </a:xfrm>
          <a:prstGeom prst="rect">
            <a:avLst/>
          </a:prstGeom>
          <a:solidFill>
            <a:schemeClr val="accent2"/>
          </a:solidFill>
        </p:spPr>
        <p:txBody>
          <a:bodyPr vert="horz" lIns="0" tIns="45720" rIns="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000" b="0" kern="1200">
                <a:solidFill>
                  <a:srgbClr val="01C6F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fld id="{78048C4E-7BD1-46A5-B2F2-6AD408DAAD47}" type="slidenum">
              <a:rPr lang="es-ES" sz="1000" b="1" noProof="0" smtClean="0">
                <a:solidFill>
                  <a:schemeClr val="bg1"/>
                </a:solidFill>
              </a:rPr>
              <a:pPr rtl="0"/>
              <a:t>‹Nº›</a:t>
            </a:fld>
            <a:endParaRPr lang="es-ES" sz="1000" b="1" noProof="0">
              <a:solidFill>
                <a:schemeClr val="bg1"/>
              </a:solidFill>
            </a:endParaRPr>
          </a:p>
        </p:txBody>
      </p:sp>
    </p:spTree>
    <p:extLst>
      <p:ext uri="{BB962C8B-B14F-4D97-AF65-F5344CB8AC3E}">
        <p14:creationId xmlns:p14="http://schemas.microsoft.com/office/powerpoint/2010/main" val="23300707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1_Diapositiva de título">
    <p:spTree>
      <p:nvGrpSpPr>
        <p:cNvPr id="1" name=""/>
        <p:cNvGrpSpPr/>
        <p:nvPr/>
      </p:nvGrpSpPr>
      <p:grpSpPr>
        <a:xfrm>
          <a:off x="0" y="0"/>
          <a:ext cx="0" cy="0"/>
          <a:chOff x="0" y="0"/>
          <a:chExt cx="0" cy="0"/>
        </a:xfrm>
      </p:grpSpPr>
      <p:sp>
        <p:nvSpPr>
          <p:cNvPr id="4" name="Diagrama de flujo: Documento 3">
            <a:extLst>
              <a:ext uri="{FF2B5EF4-FFF2-40B4-BE49-F238E27FC236}">
                <a16:creationId xmlns:a16="http://schemas.microsoft.com/office/drawing/2014/main" id="{D5C833BC-89A8-4D28-9D63-F45F14D694BF}"/>
              </a:ext>
            </a:extLst>
          </p:cNvPr>
          <p:cNvSpPr/>
          <p:nvPr/>
        </p:nvSpPr>
        <p:spPr>
          <a:xfrm flipH="1">
            <a:off x="123988" y="124955"/>
            <a:ext cx="11953415" cy="4408002"/>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17 w 21617"/>
              <a:gd name="connsiteY0" fmla="*/ 0 h 23765"/>
              <a:gd name="connsiteX1" fmla="*/ 21617 w 21617"/>
              <a:gd name="connsiteY1" fmla="*/ 0 h 23765"/>
              <a:gd name="connsiteX2" fmla="*/ 21617 w 21617"/>
              <a:gd name="connsiteY2" fmla="*/ 17322 h 23765"/>
              <a:gd name="connsiteX3" fmla="*/ 0 w 21617"/>
              <a:gd name="connsiteY3" fmla="*/ 22875 h 23765"/>
              <a:gd name="connsiteX4" fmla="*/ 17 w 21617"/>
              <a:gd name="connsiteY4" fmla="*/ 0 h 23765"/>
              <a:gd name="connsiteX0" fmla="*/ 17 w 21617"/>
              <a:gd name="connsiteY0" fmla="*/ 0 h 24368"/>
              <a:gd name="connsiteX1" fmla="*/ 21617 w 21617"/>
              <a:gd name="connsiteY1" fmla="*/ 0 h 24368"/>
              <a:gd name="connsiteX2" fmla="*/ 21617 w 21617"/>
              <a:gd name="connsiteY2" fmla="*/ 17322 h 24368"/>
              <a:gd name="connsiteX3" fmla="*/ 0 w 21617"/>
              <a:gd name="connsiteY3" fmla="*/ 22875 h 24368"/>
              <a:gd name="connsiteX4" fmla="*/ 17 w 21617"/>
              <a:gd name="connsiteY4" fmla="*/ 0 h 24368"/>
              <a:gd name="connsiteX0" fmla="*/ 17 w 21617"/>
              <a:gd name="connsiteY0" fmla="*/ 0 h 24514"/>
              <a:gd name="connsiteX1" fmla="*/ 21617 w 21617"/>
              <a:gd name="connsiteY1" fmla="*/ 0 h 24514"/>
              <a:gd name="connsiteX2" fmla="*/ 21617 w 21617"/>
              <a:gd name="connsiteY2" fmla="*/ 17322 h 24514"/>
              <a:gd name="connsiteX3" fmla="*/ 0 w 21617"/>
              <a:gd name="connsiteY3" fmla="*/ 22875 h 24514"/>
              <a:gd name="connsiteX4" fmla="*/ 17 w 21617"/>
              <a:gd name="connsiteY4" fmla="*/ 0 h 24514"/>
              <a:gd name="connsiteX0" fmla="*/ 17 w 21617"/>
              <a:gd name="connsiteY0" fmla="*/ 0 h 24569"/>
              <a:gd name="connsiteX1" fmla="*/ 21617 w 21617"/>
              <a:gd name="connsiteY1" fmla="*/ 0 h 24569"/>
              <a:gd name="connsiteX2" fmla="*/ 21617 w 21617"/>
              <a:gd name="connsiteY2" fmla="*/ 17322 h 24569"/>
              <a:gd name="connsiteX3" fmla="*/ 0 w 21617"/>
              <a:gd name="connsiteY3" fmla="*/ 22875 h 24569"/>
              <a:gd name="connsiteX4" fmla="*/ 17 w 21617"/>
              <a:gd name="connsiteY4" fmla="*/ 0 h 24569"/>
              <a:gd name="connsiteX0" fmla="*/ 17 w 21617"/>
              <a:gd name="connsiteY0" fmla="*/ 0 h 24698"/>
              <a:gd name="connsiteX1" fmla="*/ 21617 w 21617"/>
              <a:gd name="connsiteY1" fmla="*/ 0 h 24698"/>
              <a:gd name="connsiteX2" fmla="*/ 21617 w 21617"/>
              <a:gd name="connsiteY2" fmla="*/ 17322 h 24698"/>
              <a:gd name="connsiteX3" fmla="*/ 0 w 21617"/>
              <a:gd name="connsiteY3" fmla="*/ 22875 h 24698"/>
              <a:gd name="connsiteX4" fmla="*/ 17 w 21617"/>
              <a:gd name="connsiteY4" fmla="*/ 0 h 24698"/>
              <a:gd name="connsiteX0" fmla="*/ 17 w 21617"/>
              <a:gd name="connsiteY0" fmla="*/ 0 h 24785"/>
              <a:gd name="connsiteX1" fmla="*/ 21617 w 21617"/>
              <a:gd name="connsiteY1" fmla="*/ 0 h 24785"/>
              <a:gd name="connsiteX2" fmla="*/ 21617 w 21617"/>
              <a:gd name="connsiteY2" fmla="*/ 17322 h 24785"/>
              <a:gd name="connsiteX3" fmla="*/ 0 w 21617"/>
              <a:gd name="connsiteY3" fmla="*/ 22875 h 24785"/>
              <a:gd name="connsiteX4" fmla="*/ 17 w 21617"/>
              <a:gd name="connsiteY4" fmla="*/ 0 h 24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17" h="24785">
                <a:moveTo>
                  <a:pt x="17" y="0"/>
                </a:moveTo>
                <a:lnTo>
                  <a:pt x="21617" y="0"/>
                </a:lnTo>
                <a:lnTo>
                  <a:pt x="21617" y="17322"/>
                </a:lnTo>
                <a:cubicBezTo>
                  <a:pt x="10919" y="19230"/>
                  <a:pt x="10221" y="28798"/>
                  <a:pt x="0" y="22875"/>
                </a:cubicBezTo>
                <a:cubicBezTo>
                  <a:pt x="6" y="15250"/>
                  <a:pt x="11" y="7625"/>
                  <a:pt x="1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0">
              <a:solidFill>
                <a:schemeClr val="tx1"/>
              </a:solidFill>
            </a:endParaRPr>
          </a:p>
        </p:txBody>
      </p:sp>
      <p:sp>
        <p:nvSpPr>
          <p:cNvPr id="3" name="Subtítulo 2">
            <a:extLst>
              <a:ext uri="{FF2B5EF4-FFF2-40B4-BE49-F238E27FC236}">
                <a16:creationId xmlns:a16="http://schemas.microsoft.com/office/drawing/2014/main" id="{FA174F0C-3444-43F9-9DFF-354C44272A65}"/>
              </a:ext>
            </a:extLst>
          </p:cNvPr>
          <p:cNvSpPr>
            <a:spLocks noGrp="1"/>
          </p:cNvSpPr>
          <p:nvPr>
            <p:ph type="subTitle" idx="1" hasCustomPrompt="1"/>
          </p:nvPr>
        </p:nvSpPr>
        <p:spPr>
          <a:xfrm>
            <a:off x="694871" y="5603181"/>
            <a:ext cx="9144000" cy="341632"/>
          </a:xfrm>
        </p:spPr>
        <p:txBody>
          <a:bodyPr vert="horz" lIns="91440" tIns="45720" rIns="91440" bIns="45720" rtlCol="0">
            <a:spAutoFit/>
          </a:bodyPr>
          <a:lstStyle>
            <a:lvl1pPr marL="0" indent="0">
              <a:buNone/>
              <a:defRPr lang="en-GB" sz="1800" dirty="0">
                <a:solidFill>
                  <a:schemeClr val="accent2">
                    <a:lumMod val="50000"/>
                  </a:schemeClr>
                </a:solidFill>
                <a:latin typeface="+mn-lt"/>
              </a:defRPr>
            </a:lvl1pPr>
          </a:lstStyle>
          <a:p>
            <a:pPr marL="228600" lvl="0" indent="-228600" rtl="0"/>
            <a:r>
              <a:rPr lang="es-ES" noProof="0"/>
              <a:t>Subtítulo</a:t>
            </a:r>
          </a:p>
        </p:txBody>
      </p:sp>
      <p:sp>
        <p:nvSpPr>
          <p:cNvPr id="2" name="Título 1">
            <a:extLst>
              <a:ext uri="{FF2B5EF4-FFF2-40B4-BE49-F238E27FC236}">
                <a16:creationId xmlns:a16="http://schemas.microsoft.com/office/drawing/2014/main" id="{0E11612A-63A3-4175-9F77-FA03CCD38D4B}"/>
              </a:ext>
            </a:extLst>
          </p:cNvPr>
          <p:cNvSpPr>
            <a:spLocks noGrp="1"/>
          </p:cNvSpPr>
          <p:nvPr>
            <p:ph type="ctrTitle" hasCustomPrompt="1"/>
          </p:nvPr>
        </p:nvSpPr>
        <p:spPr>
          <a:xfrm>
            <a:off x="694871" y="4901456"/>
            <a:ext cx="10607040" cy="701731"/>
          </a:xfrm>
        </p:spPr>
        <p:txBody>
          <a:bodyPr vert="horz" lIns="91440" tIns="45720" rIns="91440" bIns="45720" rtlCol="0" anchor="b">
            <a:spAutoFit/>
          </a:bodyPr>
          <a:lstStyle>
            <a:lvl1pPr>
              <a:defRPr lang="en-GB" sz="4400" b="1" dirty="0">
                <a:solidFill>
                  <a:schemeClr val="tx1">
                    <a:lumMod val="75000"/>
                    <a:lumOff val="25000"/>
                  </a:schemeClr>
                </a:solidFill>
                <a:latin typeface="+mj-lt"/>
              </a:defRPr>
            </a:lvl1pPr>
          </a:lstStyle>
          <a:p>
            <a:pPr marL="0" lvl="0" rtl="0"/>
            <a:r>
              <a:rPr lang="es-ES" noProof="0"/>
              <a:t>Título</a:t>
            </a:r>
          </a:p>
        </p:txBody>
      </p:sp>
      <p:sp>
        <p:nvSpPr>
          <p:cNvPr id="11" name="Rectángulo 10">
            <a:extLst>
              <a:ext uri="{FF2B5EF4-FFF2-40B4-BE49-F238E27FC236}">
                <a16:creationId xmlns:a16="http://schemas.microsoft.com/office/drawing/2014/main" id="{45C25376-E6F9-4E5A-A81D-E7FA342FB230}"/>
              </a:ext>
            </a:extLst>
          </p:cNvPr>
          <p:cNvSpPr/>
          <p:nvPr/>
        </p:nvSpPr>
        <p:spPr>
          <a:xfrm>
            <a:off x="435429" y="4726452"/>
            <a:ext cx="72571" cy="1371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0"/>
          </a:p>
        </p:txBody>
      </p:sp>
    </p:spTree>
    <p:extLst>
      <p:ext uri="{BB962C8B-B14F-4D97-AF65-F5344CB8AC3E}">
        <p14:creationId xmlns:p14="http://schemas.microsoft.com/office/powerpoint/2010/main" val="6401815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1_Encabezado de sección">
    <p:spTree>
      <p:nvGrpSpPr>
        <p:cNvPr id="1" name=""/>
        <p:cNvGrpSpPr/>
        <p:nvPr/>
      </p:nvGrpSpPr>
      <p:grpSpPr>
        <a:xfrm>
          <a:off x="0" y="0"/>
          <a:ext cx="0" cy="0"/>
          <a:chOff x="0" y="0"/>
          <a:chExt cx="0" cy="0"/>
        </a:xfrm>
      </p:grpSpPr>
      <p:sp>
        <p:nvSpPr>
          <p:cNvPr id="14" name="Diagrama de flujo: Documento 3">
            <a:extLst>
              <a:ext uri="{FF2B5EF4-FFF2-40B4-BE49-F238E27FC236}">
                <a16:creationId xmlns:a16="http://schemas.microsoft.com/office/drawing/2014/main" id="{7F75D8AF-79DE-4E2B-A15F-8EC66948BC31}"/>
              </a:ext>
            </a:extLst>
          </p:cNvPr>
          <p:cNvSpPr/>
          <p:nvPr/>
        </p:nvSpPr>
        <p:spPr>
          <a:xfrm flipH="1" flipV="1">
            <a:off x="114594" y="4581498"/>
            <a:ext cx="11962815" cy="2152681"/>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17 w 21617"/>
              <a:gd name="connsiteY0" fmla="*/ 0 h 23765"/>
              <a:gd name="connsiteX1" fmla="*/ 21617 w 21617"/>
              <a:gd name="connsiteY1" fmla="*/ 0 h 23765"/>
              <a:gd name="connsiteX2" fmla="*/ 21617 w 21617"/>
              <a:gd name="connsiteY2" fmla="*/ 17322 h 23765"/>
              <a:gd name="connsiteX3" fmla="*/ 0 w 21617"/>
              <a:gd name="connsiteY3" fmla="*/ 22875 h 23765"/>
              <a:gd name="connsiteX4" fmla="*/ 17 w 21617"/>
              <a:gd name="connsiteY4" fmla="*/ 0 h 23765"/>
              <a:gd name="connsiteX0" fmla="*/ 17 w 21617"/>
              <a:gd name="connsiteY0" fmla="*/ 0 h 24368"/>
              <a:gd name="connsiteX1" fmla="*/ 21617 w 21617"/>
              <a:gd name="connsiteY1" fmla="*/ 0 h 24368"/>
              <a:gd name="connsiteX2" fmla="*/ 21617 w 21617"/>
              <a:gd name="connsiteY2" fmla="*/ 17322 h 24368"/>
              <a:gd name="connsiteX3" fmla="*/ 0 w 21617"/>
              <a:gd name="connsiteY3" fmla="*/ 22875 h 24368"/>
              <a:gd name="connsiteX4" fmla="*/ 17 w 21617"/>
              <a:gd name="connsiteY4" fmla="*/ 0 h 24368"/>
              <a:gd name="connsiteX0" fmla="*/ 17 w 21617"/>
              <a:gd name="connsiteY0" fmla="*/ 0 h 24514"/>
              <a:gd name="connsiteX1" fmla="*/ 21617 w 21617"/>
              <a:gd name="connsiteY1" fmla="*/ 0 h 24514"/>
              <a:gd name="connsiteX2" fmla="*/ 21617 w 21617"/>
              <a:gd name="connsiteY2" fmla="*/ 17322 h 24514"/>
              <a:gd name="connsiteX3" fmla="*/ 0 w 21617"/>
              <a:gd name="connsiteY3" fmla="*/ 22875 h 24514"/>
              <a:gd name="connsiteX4" fmla="*/ 17 w 21617"/>
              <a:gd name="connsiteY4" fmla="*/ 0 h 24514"/>
              <a:gd name="connsiteX0" fmla="*/ 17 w 21617"/>
              <a:gd name="connsiteY0" fmla="*/ 0 h 24569"/>
              <a:gd name="connsiteX1" fmla="*/ 21617 w 21617"/>
              <a:gd name="connsiteY1" fmla="*/ 0 h 24569"/>
              <a:gd name="connsiteX2" fmla="*/ 21617 w 21617"/>
              <a:gd name="connsiteY2" fmla="*/ 17322 h 24569"/>
              <a:gd name="connsiteX3" fmla="*/ 0 w 21617"/>
              <a:gd name="connsiteY3" fmla="*/ 22875 h 24569"/>
              <a:gd name="connsiteX4" fmla="*/ 17 w 21617"/>
              <a:gd name="connsiteY4" fmla="*/ 0 h 24569"/>
              <a:gd name="connsiteX0" fmla="*/ 17 w 21617"/>
              <a:gd name="connsiteY0" fmla="*/ 0 h 24698"/>
              <a:gd name="connsiteX1" fmla="*/ 21617 w 21617"/>
              <a:gd name="connsiteY1" fmla="*/ 0 h 24698"/>
              <a:gd name="connsiteX2" fmla="*/ 21617 w 21617"/>
              <a:gd name="connsiteY2" fmla="*/ 17322 h 24698"/>
              <a:gd name="connsiteX3" fmla="*/ 0 w 21617"/>
              <a:gd name="connsiteY3" fmla="*/ 22875 h 24698"/>
              <a:gd name="connsiteX4" fmla="*/ 17 w 21617"/>
              <a:gd name="connsiteY4" fmla="*/ 0 h 24698"/>
              <a:gd name="connsiteX0" fmla="*/ 17 w 21617"/>
              <a:gd name="connsiteY0" fmla="*/ 0 h 24785"/>
              <a:gd name="connsiteX1" fmla="*/ 21617 w 21617"/>
              <a:gd name="connsiteY1" fmla="*/ 0 h 24785"/>
              <a:gd name="connsiteX2" fmla="*/ 21617 w 21617"/>
              <a:gd name="connsiteY2" fmla="*/ 17322 h 24785"/>
              <a:gd name="connsiteX3" fmla="*/ 0 w 21617"/>
              <a:gd name="connsiteY3" fmla="*/ 22875 h 24785"/>
              <a:gd name="connsiteX4" fmla="*/ 17 w 21617"/>
              <a:gd name="connsiteY4" fmla="*/ 0 h 24785"/>
              <a:gd name="connsiteX0" fmla="*/ 34 w 21634"/>
              <a:gd name="connsiteY0" fmla="*/ 0 h 36778"/>
              <a:gd name="connsiteX1" fmla="*/ 21634 w 21634"/>
              <a:gd name="connsiteY1" fmla="*/ 0 h 36778"/>
              <a:gd name="connsiteX2" fmla="*/ 21634 w 21634"/>
              <a:gd name="connsiteY2" fmla="*/ 17322 h 36778"/>
              <a:gd name="connsiteX3" fmla="*/ 0 w 21634"/>
              <a:gd name="connsiteY3" fmla="*/ 35787 h 36778"/>
              <a:gd name="connsiteX4" fmla="*/ 34 w 21634"/>
              <a:gd name="connsiteY4" fmla="*/ 0 h 36778"/>
              <a:gd name="connsiteX0" fmla="*/ 34 w 21634"/>
              <a:gd name="connsiteY0" fmla="*/ 0 h 41874"/>
              <a:gd name="connsiteX1" fmla="*/ 21634 w 21634"/>
              <a:gd name="connsiteY1" fmla="*/ 0 h 41874"/>
              <a:gd name="connsiteX2" fmla="*/ 21634 w 21634"/>
              <a:gd name="connsiteY2" fmla="*/ 17322 h 41874"/>
              <a:gd name="connsiteX3" fmla="*/ 0 w 21634"/>
              <a:gd name="connsiteY3" fmla="*/ 35787 h 41874"/>
              <a:gd name="connsiteX4" fmla="*/ 34 w 21634"/>
              <a:gd name="connsiteY4" fmla="*/ 0 h 41874"/>
              <a:gd name="connsiteX0" fmla="*/ 34 w 21634"/>
              <a:gd name="connsiteY0" fmla="*/ 0 h 42123"/>
              <a:gd name="connsiteX1" fmla="*/ 21634 w 21634"/>
              <a:gd name="connsiteY1" fmla="*/ 0 h 42123"/>
              <a:gd name="connsiteX2" fmla="*/ 21634 w 21634"/>
              <a:gd name="connsiteY2" fmla="*/ 17322 h 42123"/>
              <a:gd name="connsiteX3" fmla="*/ 0 w 21634"/>
              <a:gd name="connsiteY3" fmla="*/ 35787 h 42123"/>
              <a:gd name="connsiteX4" fmla="*/ 34 w 21634"/>
              <a:gd name="connsiteY4" fmla="*/ 0 h 421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34" h="42123">
                <a:moveTo>
                  <a:pt x="34" y="0"/>
                </a:moveTo>
                <a:lnTo>
                  <a:pt x="21634" y="0"/>
                </a:lnTo>
                <a:lnTo>
                  <a:pt x="21634" y="17322"/>
                </a:lnTo>
                <a:cubicBezTo>
                  <a:pt x="10970" y="21444"/>
                  <a:pt x="9198" y="56098"/>
                  <a:pt x="0" y="35787"/>
                </a:cubicBezTo>
                <a:cubicBezTo>
                  <a:pt x="6" y="28162"/>
                  <a:pt x="28" y="7625"/>
                  <a:pt x="34"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0">
              <a:solidFill>
                <a:schemeClr val="tx1"/>
              </a:solidFill>
            </a:endParaRPr>
          </a:p>
        </p:txBody>
      </p:sp>
      <p:sp>
        <p:nvSpPr>
          <p:cNvPr id="2" name="Título 1">
            <a:extLst>
              <a:ext uri="{FF2B5EF4-FFF2-40B4-BE49-F238E27FC236}">
                <a16:creationId xmlns:a16="http://schemas.microsoft.com/office/drawing/2014/main" id="{8C9A3716-1F35-4634-B53D-27722735B2D5}"/>
              </a:ext>
            </a:extLst>
          </p:cNvPr>
          <p:cNvSpPr>
            <a:spLocks noGrp="1"/>
          </p:cNvSpPr>
          <p:nvPr>
            <p:ph type="title" hasCustomPrompt="1"/>
          </p:nvPr>
        </p:nvSpPr>
        <p:spPr>
          <a:xfrm>
            <a:off x="696685" y="1611383"/>
            <a:ext cx="9666515" cy="746846"/>
          </a:xfrm>
        </p:spPr>
        <p:txBody>
          <a:bodyPr rtlCol="0" anchor="t">
            <a:noAutofit/>
          </a:bodyPr>
          <a:lstStyle>
            <a:lvl1pPr>
              <a:defRPr sz="4800" spc="-150">
                <a:solidFill>
                  <a:schemeClr val="tx1">
                    <a:lumMod val="75000"/>
                    <a:lumOff val="25000"/>
                  </a:schemeClr>
                </a:solidFill>
              </a:defRPr>
            </a:lvl1pPr>
          </a:lstStyle>
          <a:p>
            <a:pPr rtl="0"/>
            <a:r>
              <a:rPr lang="es-ES" noProof="0"/>
              <a:t>Encabezado de sección 1</a:t>
            </a:r>
          </a:p>
        </p:txBody>
      </p:sp>
      <p:sp>
        <p:nvSpPr>
          <p:cNvPr id="3" name="Marcador de texto 2">
            <a:extLst>
              <a:ext uri="{FF2B5EF4-FFF2-40B4-BE49-F238E27FC236}">
                <a16:creationId xmlns:a16="http://schemas.microsoft.com/office/drawing/2014/main" id="{F96A4796-E4C0-42FE-9F82-5D46B8789E25}"/>
              </a:ext>
            </a:extLst>
          </p:cNvPr>
          <p:cNvSpPr>
            <a:spLocks noGrp="1"/>
          </p:cNvSpPr>
          <p:nvPr>
            <p:ph type="body" idx="1" hasCustomPrompt="1"/>
          </p:nvPr>
        </p:nvSpPr>
        <p:spPr>
          <a:xfrm>
            <a:off x="696685" y="2464430"/>
            <a:ext cx="9666515" cy="221599"/>
          </a:xfrm>
        </p:spPr>
        <p:txBody>
          <a:bodyPr tIns="0" bIns="0" rtlCol="0">
            <a:spAutoFit/>
          </a:bodyPr>
          <a:lstStyle>
            <a:lvl1pPr marL="0" indent="0">
              <a:buNone/>
              <a:defRPr sz="16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a:t>Subtítulo</a:t>
            </a:r>
          </a:p>
        </p:txBody>
      </p:sp>
      <p:sp>
        <p:nvSpPr>
          <p:cNvPr id="13" name="Rectángulo 12">
            <a:extLst>
              <a:ext uri="{FF2B5EF4-FFF2-40B4-BE49-F238E27FC236}">
                <a16:creationId xmlns:a16="http://schemas.microsoft.com/office/drawing/2014/main" id="{560C8850-C2CD-4E0B-AA6F-6B884EB94B4B}"/>
              </a:ext>
            </a:extLst>
          </p:cNvPr>
          <p:cNvSpPr/>
          <p:nvPr/>
        </p:nvSpPr>
        <p:spPr>
          <a:xfrm>
            <a:off x="435429" y="1532049"/>
            <a:ext cx="72571" cy="1371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0"/>
          </a:p>
        </p:txBody>
      </p:sp>
      <p:sp>
        <p:nvSpPr>
          <p:cNvPr id="8" name="Rectángulo 7">
            <a:extLst>
              <a:ext uri="{FF2B5EF4-FFF2-40B4-BE49-F238E27FC236}">
                <a16:creationId xmlns:a16="http://schemas.microsoft.com/office/drawing/2014/main" id="{80D3D7B7-CDD7-4664-B2D8-6F60FEAEAC45}"/>
              </a:ext>
            </a:extLst>
          </p:cNvPr>
          <p:cNvSpPr/>
          <p:nvPr/>
        </p:nvSpPr>
        <p:spPr>
          <a:xfrm>
            <a:off x="11360016" y="6369050"/>
            <a:ext cx="335909" cy="488950"/>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s-ES" sz="1800" noProof="0">
              <a:solidFill>
                <a:schemeClr val="tx1"/>
              </a:solidFill>
            </a:endParaRPr>
          </a:p>
        </p:txBody>
      </p:sp>
      <p:sp>
        <p:nvSpPr>
          <p:cNvPr id="9" name="Marcador de posición de número de diapositiva 5">
            <a:extLst>
              <a:ext uri="{FF2B5EF4-FFF2-40B4-BE49-F238E27FC236}">
                <a16:creationId xmlns:a16="http://schemas.microsoft.com/office/drawing/2014/main" id="{9E81145E-5F17-4CB6-9E17-ECF3BB38DE75}"/>
              </a:ext>
            </a:extLst>
          </p:cNvPr>
          <p:cNvSpPr txBox="1">
            <a:spLocks/>
          </p:cNvSpPr>
          <p:nvPr/>
        </p:nvSpPr>
        <p:spPr>
          <a:xfrm>
            <a:off x="11360016" y="6369056"/>
            <a:ext cx="335909" cy="365125"/>
          </a:xfrm>
          <a:prstGeom prst="rect">
            <a:avLst/>
          </a:prstGeom>
          <a:solidFill>
            <a:schemeClr val="bg1">
              <a:lumMod val="85000"/>
            </a:schemeClr>
          </a:solidFill>
        </p:spPr>
        <p:txBody>
          <a:bodyPr vert="horz" lIns="0" tIns="45720" rIns="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000" b="0" kern="1200">
                <a:solidFill>
                  <a:srgbClr val="01C6F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fld id="{78048C4E-7BD1-46A5-B2F2-6AD408DAAD47}" type="slidenum">
              <a:rPr lang="es-ES" sz="1000" b="1" noProof="0" smtClean="0">
                <a:solidFill>
                  <a:schemeClr val="tx1"/>
                </a:solidFill>
              </a:rPr>
              <a:pPr rtl="0"/>
              <a:t>‹Nº›</a:t>
            </a:fld>
            <a:endParaRPr lang="es-ES" sz="1000" b="1" noProof="0">
              <a:solidFill>
                <a:schemeClr val="tx1"/>
              </a:solidFill>
            </a:endParaRPr>
          </a:p>
        </p:txBody>
      </p:sp>
    </p:spTree>
    <p:extLst>
      <p:ext uri="{BB962C8B-B14F-4D97-AF65-F5344CB8AC3E}">
        <p14:creationId xmlns:p14="http://schemas.microsoft.com/office/powerpoint/2010/main" val="353994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CA1189A-CB3B-4CE7-8F33-740E0C3F4A4E}" type="datetimeFigureOut">
              <a:rPr lang="es-EC" smtClean="0"/>
              <a:t>19/9/2021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724282A-8DFD-4A12-AB45-BFD4220BE3AD}" type="slidenum">
              <a:rPr lang="es-EC" smtClean="0"/>
              <a:t>‹Nº›</a:t>
            </a:fld>
            <a:endParaRPr lang="es-EC"/>
          </a:p>
        </p:txBody>
      </p:sp>
    </p:spTree>
    <p:extLst>
      <p:ext uri="{BB962C8B-B14F-4D97-AF65-F5344CB8AC3E}">
        <p14:creationId xmlns:p14="http://schemas.microsoft.com/office/powerpoint/2010/main" val="9821179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1_Dos objetos">
    <p:bg>
      <p:bgPr>
        <a:solidFill>
          <a:schemeClr val="bg1">
            <a:lumMod val="95000"/>
          </a:schemeClr>
        </a:solidFill>
        <a:effectLst/>
      </p:bgPr>
    </p:bg>
    <p:spTree>
      <p:nvGrpSpPr>
        <p:cNvPr id="1" name=""/>
        <p:cNvGrpSpPr/>
        <p:nvPr/>
      </p:nvGrpSpPr>
      <p:grpSpPr>
        <a:xfrm>
          <a:off x="0" y="0"/>
          <a:ext cx="0" cy="0"/>
          <a:chOff x="0" y="0"/>
          <a:chExt cx="0" cy="0"/>
        </a:xfrm>
      </p:grpSpPr>
      <p:sp>
        <p:nvSpPr>
          <p:cNvPr id="8" name="Marco 7">
            <a:extLst>
              <a:ext uri="{FF2B5EF4-FFF2-40B4-BE49-F238E27FC236}">
                <a16:creationId xmlns:a16="http://schemas.microsoft.com/office/drawing/2014/main" id="{53B0C39E-3796-4132-81FF-5A58EAF300A5}"/>
              </a:ext>
            </a:extLst>
          </p:cNvPr>
          <p:cNvSpPr/>
          <p:nvPr/>
        </p:nvSpPr>
        <p:spPr>
          <a:xfrm>
            <a:off x="-1" y="0"/>
            <a:ext cx="12192001" cy="6858000"/>
          </a:xfrm>
          <a:prstGeom prst="frame">
            <a:avLst>
              <a:gd name="adj1" fmla="val 173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s-ES" sz="1800" noProof="0">
              <a:solidFill>
                <a:schemeClr val="tx1"/>
              </a:solidFill>
            </a:endParaRPr>
          </a:p>
        </p:txBody>
      </p:sp>
      <p:sp>
        <p:nvSpPr>
          <p:cNvPr id="7" name="Rectángulo 6">
            <a:extLst>
              <a:ext uri="{FF2B5EF4-FFF2-40B4-BE49-F238E27FC236}">
                <a16:creationId xmlns:a16="http://schemas.microsoft.com/office/drawing/2014/main" id="{0FA6C5C5-5069-4AE6-8A3D-3F2C6B9506E4}"/>
              </a:ext>
            </a:extLst>
          </p:cNvPr>
          <p:cNvSpPr/>
          <p:nvPr/>
        </p:nvSpPr>
        <p:spPr>
          <a:xfrm>
            <a:off x="446315" y="-1"/>
            <a:ext cx="1188720" cy="1280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s-ES" sz="1800" noProof="0">
              <a:solidFill>
                <a:schemeClr val="tx1"/>
              </a:solidFill>
            </a:endParaRPr>
          </a:p>
        </p:txBody>
      </p:sp>
      <p:sp>
        <p:nvSpPr>
          <p:cNvPr id="9" name="Rectángulo 8">
            <a:extLst>
              <a:ext uri="{FF2B5EF4-FFF2-40B4-BE49-F238E27FC236}">
                <a16:creationId xmlns:a16="http://schemas.microsoft.com/office/drawing/2014/main" id="{C8943364-C409-4EE8-8020-9809E6B2B1AA}"/>
              </a:ext>
            </a:extLst>
          </p:cNvPr>
          <p:cNvSpPr/>
          <p:nvPr/>
        </p:nvSpPr>
        <p:spPr>
          <a:xfrm>
            <a:off x="11360016" y="6369050"/>
            <a:ext cx="335909" cy="488950"/>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s-ES" sz="1800" noProof="0">
              <a:solidFill>
                <a:schemeClr val="tx1"/>
              </a:solidFill>
            </a:endParaRPr>
          </a:p>
        </p:txBody>
      </p:sp>
      <p:sp>
        <p:nvSpPr>
          <p:cNvPr id="12" name="Marcador de número de diapositiva 5">
            <a:extLst>
              <a:ext uri="{FF2B5EF4-FFF2-40B4-BE49-F238E27FC236}">
                <a16:creationId xmlns:a16="http://schemas.microsoft.com/office/drawing/2014/main" id="{A67D090F-9522-445C-B984-52BE590455DC}"/>
              </a:ext>
            </a:extLst>
          </p:cNvPr>
          <p:cNvSpPr txBox="1">
            <a:spLocks/>
          </p:cNvSpPr>
          <p:nvPr/>
        </p:nvSpPr>
        <p:spPr>
          <a:xfrm>
            <a:off x="11360016" y="6369056"/>
            <a:ext cx="335909" cy="365125"/>
          </a:xfrm>
          <a:prstGeom prst="rect">
            <a:avLst/>
          </a:prstGeom>
          <a:solidFill>
            <a:schemeClr val="accent2"/>
          </a:solidFill>
        </p:spPr>
        <p:txBody>
          <a:bodyPr vert="horz" lIns="0" tIns="45720" rIns="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000" b="0" kern="1200">
                <a:solidFill>
                  <a:srgbClr val="01C6F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fld id="{78048C4E-7BD1-46A5-B2F2-6AD408DAAD47}" type="slidenum">
              <a:rPr lang="es-ES" sz="1000" b="1" noProof="0" smtClean="0">
                <a:solidFill>
                  <a:schemeClr val="bg1"/>
                </a:solidFill>
              </a:rPr>
              <a:pPr rtl="0"/>
              <a:t>‹Nº›</a:t>
            </a:fld>
            <a:endParaRPr lang="es-ES" sz="1000" b="1" noProof="0">
              <a:solidFill>
                <a:schemeClr val="bg1"/>
              </a:solidFill>
            </a:endParaRPr>
          </a:p>
        </p:txBody>
      </p:sp>
      <p:sp>
        <p:nvSpPr>
          <p:cNvPr id="4" name="Título 3">
            <a:extLst>
              <a:ext uri="{FF2B5EF4-FFF2-40B4-BE49-F238E27FC236}">
                <a16:creationId xmlns:a16="http://schemas.microsoft.com/office/drawing/2014/main" id="{00F7C607-177E-BC4B-9F1D-E0CD83EF0470}"/>
              </a:ext>
            </a:extLst>
          </p:cNvPr>
          <p:cNvSpPr>
            <a:spLocks noGrp="1"/>
          </p:cNvSpPr>
          <p:nvPr>
            <p:ph type="title"/>
          </p:nvPr>
        </p:nvSpPr>
        <p:spPr/>
        <p:txBody>
          <a:bodyPr rtlCol="0"/>
          <a:lstStyle/>
          <a:p>
            <a:pPr rtl="0"/>
            <a:r>
              <a:rPr lang="es-ES" noProof="0"/>
              <a:t>Haga clic para modificar el estilo de título del patrón</a:t>
            </a:r>
          </a:p>
        </p:txBody>
      </p:sp>
      <p:sp>
        <p:nvSpPr>
          <p:cNvPr id="11" name="Marcador de posición de contenido 2">
            <a:extLst>
              <a:ext uri="{FF2B5EF4-FFF2-40B4-BE49-F238E27FC236}">
                <a16:creationId xmlns:a16="http://schemas.microsoft.com/office/drawing/2014/main" id="{758E3AAF-44AA-41E0-AE18-8B461598AD07}"/>
              </a:ext>
            </a:extLst>
          </p:cNvPr>
          <p:cNvSpPr>
            <a:spLocks noGrp="1"/>
          </p:cNvSpPr>
          <p:nvPr>
            <p:ph sz="half" idx="1" hasCustomPrompt="1"/>
          </p:nvPr>
        </p:nvSpPr>
        <p:spPr>
          <a:xfrm>
            <a:off x="446317" y="1825625"/>
            <a:ext cx="5306787" cy="4351338"/>
          </a:xfrm>
        </p:spPr>
        <p:txBody>
          <a:bodyPr rtlCol="0">
            <a:normAutofit/>
          </a:bodyPr>
          <a:lstStyle>
            <a:lvl1pPr>
              <a:defRPr sz="2000"/>
            </a:lvl1pPr>
            <a:lvl2pPr>
              <a:defRPr sz="1800"/>
            </a:lvl2pPr>
            <a:lvl3pPr>
              <a:defRPr sz="1600"/>
            </a:lvl3pPr>
            <a:lvl4pPr>
              <a:defRPr sz="1400"/>
            </a:lvl4pPr>
            <a:lvl5pPr>
              <a:defRPr sz="1400"/>
            </a:lvl5p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13" name="Marcador de posición de contenido 3">
            <a:extLst>
              <a:ext uri="{FF2B5EF4-FFF2-40B4-BE49-F238E27FC236}">
                <a16:creationId xmlns:a16="http://schemas.microsoft.com/office/drawing/2014/main" id="{FC1B8B60-5429-4EF9-93D0-2CCCF562B916}"/>
              </a:ext>
            </a:extLst>
          </p:cNvPr>
          <p:cNvSpPr>
            <a:spLocks noGrp="1"/>
          </p:cNvSpPr>
          <p:nvPr>
            <p:ph sz="half" idx="2" hasCustomPrompt="1"/>
          </p:nvPr>
        </p:nvSpPr>
        <p:spPr>
          <a:xfrm>
            <a:off x="6438900" y="1825625"/>
            <a:ext cx="5181600" cy="4351338"/>
          </a:xfrm>
        </p:spPr>
        <p:txBody>
          <a:bodyPr rtlCol="0">
            <a:normAutofit/>
          </a:bodyPr>
          <a:lstStyle>
            <a:lvl1pPr>
              <a:defRPr sz="2000"/>
            </a:lvl1pPr>
            <a:lvl2pPr>
              <a:defRPr sz="1800"/>
            </a:lvl2pPr>
            <a:lvl3pPr>
              <a:defRPr sz="1600"/>
            </a:lvl3pPr>
            <a:lvl4pPr>
              <a:defRPr sz="1400"/>
            </a:lvl4pPr>
            <a:lvl5pPr>
              <a:defRPr sz="1400"/>
            </a:lvl5p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Tree>
    <p:extLst>
      <p:ext uri="{BB962C8B-B14F-4D97-AF65-F5344CB8AC3E}">
        <p14:creationId xmlns:p14="http://schemas.microsoft.com/office/powerpoint/2010/main" val="4038125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1_Contenido con título">
    <p:bg>
      <p:bgPr>
        <a:solidFill>
          <a:schemeClr val="bg1">
            <a:lumMod val="95000"/>
          </a:schemeClr>
        </a:solidFill>
        <a:effectLst/>
      </p:bgPr>
    </p:bg>
    <p:spTree>
      <p:nvGrpSpPr>
        <p:cNvPr id="1" name=""/>
        <p:cNvGrpSpPr/>
        <p:nvPr/>
      </p:nvGrpSpPr>
      <p:grpSpPr>
        <a:xfrm>
          <a:off x="0" y="0"/>
          <a:ext cx="0" cy="0"/>
          <a:chOff x="0" y="0"/>
          <a:chExt cx="0" cy="0"/>
        </a:xfrm>
      </p:grpSpPr>
      <p:sp>
        <p:nvSpPr>
          <p:cNvPr id="8" name="Marco 7">
            <a:extLst>
              <a:ext uri="{FF2B5EF4-FFF2-40B4-BE49-F238E27FC236}">
                <a16:creationId xmlns:a16="http://schemas.microsoft.com/office/drawing/2014/main" id="{53B0C39E-3796-4132-81FF-5A58EAF300A5}"/>
              </a:ext>
            </a:extLst>
          </p:cNvPr>
          <p:cNvSpPr/>
          <p:nvPr/>
        </p:nvSpPr>
        <p:spPr>
          <a:xfrm>
            <a:off x="-1" y="0"/>
            <a:ext cx="12192001" cy="6858000"/>
          </a:xfrm>
          <a:prstGeom prst="frame">
            <a:avLst>
              <a:gd name="adj1" fmla="val 173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s-ES" sz="1800" noProof="0">
              <a:solidFill>
                <a:schemeClr val="tx1"/>
              </a:solidFill>
            </a:endParaRPr>
          </a:p>
        </p:txBody>
      </p:sp>
      <p:sp>
        <p:nvSpPr>
          <p:cNvPr id="7" name="Rectángulo 6">
            <a:extLst>
              <a:ext uri="{FF2B5EF4-FFF2-40B4-BE49-F238E27FC236}">
                <a16:creationId xmlns:a16="http://schemas.microsoft.com/office/drawing/2014/main" id="{0FA6C5C5-5069-4AE6-8A3D-3F2C6B9506E4}"/>
              </a:ext>
            </a:extLst>
          </p:cNvPr>
          <p:cNvSpPr/>
          <p:nvPr/>
        </p:nvSpPr>
        <p:spPr>
          <a:xfrm>
            <a:off x="446315" y="-1"/>
            <a:ext cx="1188720" cy="1280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s-ES" sz="1800" noProof="0">
              <a:solidFill>
                <a:schemeClr val="tx1"/>
              </a:solidFill>
            </a:endParaRPr>
          </a:p>
        </p:txBody>
      </p:sp>
      <p:sp>
        <p:nvSpPr>
          <p:cNvPr id="9" name="Rectángulo 8">
            <a:extLst>
              <a:ext uri="{FF2B5EF4-FFF2-40B4-BE49-F238E27FC236}">
                <a16:creationId xmlns:a16="http://schemas.microsoft.com/office/drawing/2014/main" id="{C8943364-C409-4EE8-8020-9809E6B2B1AA}"/>
              </a:ext>
            </a:extLst>
          </p:cNvPr>
          <p:cNvSpPr/>
          <p:nvPr/>
        </p:nvSpPr>
        <p:spPr>
          <a:xfrm>
            <a:off x="11360016" y="6369050"/>
            <a:ext cx="335909" cy="488950"/>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s-ES" sz="1800" noProof="0">
              <a:solidFill>
                <a:schemeClr val="tx1"/>
              </a:solidFill>
            </a:endParaRPr>
          </a:p>
        </p:txBody>
      </p:sp>
      <p:sp>
        <p:nvSpPr>
          <p:cNvPr id="12" name="Marcador de número de diapositiva 5">
            <a:extLst>
              <a:ext uri="{FF2B5EF4-FFF2-40B4-BE49-F238E27FC236}">
                <a16:creationId xmlns:a16="http://schemas.microsoft.com/office/drawing/2014/main" id="{A67D090F-9522-445C-B984-52BE590455DC}"/>
              </a:ext>
            </a:extLst>
          </p:cNvPr>
          <p:cNvSpPr txBox="1">
            <a:spLocks/>
          </p:cNvSpPr>
          <p:nvPr/>
        </p:nvSpPr>
        <p:spPr>
          <a:xfrm>
            <a:off x="11360016" y="6369056"/>
            <a:ext cx="335909" cy="365125"/>
          </a:xfrm>
          <a:prstGeom prst="rect">
            <a:avLst/>
          </a:prstGeom>
          <a:solidFill>
            <a:schemeClr val="accent2"/>
          </a:solidFill>
        </p:spPr>
        <p:txBody>
          <a:bodyPr vert="horz" lIns="0" tIns="45720" rIns="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000" b="0" kern="1200">
                <a:solidFill>
                  <a:srgbClr val="01C6F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fld id="{78048C4E-7BD1-46A5-B2F2-6AD408DAAD47}" type="slidenum">
              <a:rPr lang="es-ES" sz="1000" b="1" noProof="0" smtClean="0">
                <a:solidFill>
                  <a:schemeClr val="bg1"/>
                </a:solidFill>
              </a:rPr>
              <a:pPr rtl="0"/>
              <a:t>‹Nº›</a:t>
            </a:fld>
            <a:endParaRPr lang="es-ES" sz="1000" b="1" noProof="0">
              <a:solidFill>
                <a:schemeClr val="bg1"/>
              </a:solidFill>
            </a:endParaRPr>
          </a:p>
        </p:txBody>
      </p:sp>
      <p:sp>
        <p:nvSpPr>
          <p:cNvPr id="4" name="Título 3">
            <a:extLst>
              <a:ext uri="{FF2B5EF4-FFF2-40B4-BE49-F238E27FC236}">
                <a16:creationId xmlns:a16="http://schemas.microsoft.com/office/drawing/2014/main" id="{00F7C607-177E-BC4B-9F1D-E0CD83EF0470}"/>
              </a:ext>
            </a:extLst>
          </p:cNvPr>
          <p:cNvSpPr>
            <a:spLocks noGrp="1"/>
          </p:cNvSpPr>
          <p:nvPr>
            <p:ph type="title"/>
          </p:nvPr>
        </p:nvSpPr>
        <p:spPr>
          <a:xfrm>
            <a:off x="839788" y="235448"/>
            <a:ext cx="3932237" cy="2086725"/>
          </a:xfrm>
        </p:spPr>
        <p:txBody>
          <a:bodyPr rtlCol="0"/>
          <a:lstStyle/>
          <a:p>
            <a:pPr rtl="0"/>
            <a:r>
              <a:rPr lang="es-ES" noProof="0"/>
              <a:t>Haga clic para modificar el estilo de título del patrón</a:t>
            </a:r>
          </a:p>
        </p:txBody>
      </p:sp>
      <p:sp>
        <p:nvSpPr>
          <p:cNvPr id="15" name="Marcador de posición de texto 3">
            <a:extLst>
              <a:ext uri="{FF2B5EF4-FFF2-40B4-BE49-F238E27FC236}">
                <a16:creationId xmlns:a16="http://schemas.microsoft.com/office/drawing/2014/main" id="{9B6692B7-0F8A-4381-96B4-5F358BFD1E90}"/>
              </a:ext>
            </a:extLst>
          </p:cNvPr>
          <p:cNvSpPr>
            <a:spLocks noGrp="1"/>
          </p:cNvSpPr>
          <p:nvPr>
            <p:ph type="body" sz="half" idx="2" hasCustomPrompt="1"/>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Editar estilos de texto del patrón</a:t>
            </a:r>
          </a:p>
        </p:txBody>
      </p:sp>
      <p:sp>
        <p:nvSpPr>
          <p:cNvPr id="16" name="Marcador de contenido 2">
            <a:extLst>
              <a:ext uri="{FF2B5EF4-FFF2-40B4-BE49-F238E27FC236}">
                <a16:creationId xmlns:a16="http://schemas.microsoft.com/office/drawing/2014/main" id="{B43535EE-90E2-422C-B7AC-4D346E8D6E04}"/>
              </a:ext>
            </a:extLst>
          </p:cNvPr>
          <p:cNvSpPr>
            <a:spLocks noGrp="1"/>
          </p:cNvSpPr>
          <p:nvPr>
            <p:ph idx="1" hasCustomPrompt="1"/>
          </p:nvPr>
        </p:nvSpPr>
        <p:spPr>
          <a:xfrm>
            <a:off x="5183188" y="500221"/>
            <a:ext cx="6172200" cy="5368773"/>
          </a:xfrm>
        </p:spPr>
        <p:txBody>
          <a:bodyPr rtlCol="0">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Tree>
    <p:extLst>
      <p:ext uri="{BB962C8B-B14F-4D97-AF65-F5344CB8AC3E}">
        <p14:creationId xmlns:p14="http://schemas.microsoft.com/office/powerpoint/2010/main" val="14156252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Imagen con leyenda">
    <p:bg>
      <p:bgPr>
        <a:solidFill>
          <a:schemeClr val="bg1">
            <a:lumMod val="95000"/>
          </a:schemeClr>
        </a:solidFill>
        <a:effectLst/>
      </p:bgPr>
    </p:bg>
    <p:spTree>
      <p:nvGrpSpPr>
        <p:cNvPr id="1" name=""/>
        <p:cNvGrpSpPr/>
        <p:nvPr/>
      </p:nvGrpSpPr>
      <p:grpSpPr>
        <a:xfrm>
          <a:off x="0" y="0"/>
          <a:ext cx="0" cy="0"/>
          <a:chOff x="0" y="0"/>
          <a:chExt cx="0" cy="0"/>
        </a:xfrm>
      </p:grpSpPr>
      <p:sp>
        <p:nvSpPr>
          <p:cNvPr id="8" name="Marco 7">
            <a:extLst>
              <a:ext uri="{FF2B5EF4-FFF2-40B4-BE49-F238E27FC236}">
                <a16:creationId xmlns:a16="http://schemas.microsoft.com/office/drawing/2014/main" id="{53B0C39E-3796-4132-81FF-5A58EAF300A5}"/>
              </a:ext>
            </a:extLst>
          </p:cNvPr>
          <p:cNvSpPr/>
          <p:nvPr/>
        </p:nvSpPr>
        <p:spPr>
          <a:xfrm>
            <a:off x="-1" y="0"/>
            <a:ext cx="12192001" cy="6858000"/>
          </a:xfrm>
          <a:prstGeom prst="frame">
            <a:avLst>
              <a:gd name="adj1" fmla="val 173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s-ES" sz="1800" noProof="0">
              <a:solidFill>
                <a:schemeClr val="tx1"/>
              </a:solidFill>
            </a:endParaRPr>
          </a:p>
        </p:txBody>
      </p:sp>
      <p:sp>
        <p:nvSpPr>
          <p:cNvPr id="7" name="Rectángulo 6">
            <a:extLst>
              <a:ext uri="{FF2B5EF4-FFF2-40B4-BE49-F238E27FC236}">
                <a16:creationId xmlns:a16="http://schemas.microsoft.com/office/drawing/2014/main" id="{0FA6C5C5-5069-4AE6-8A3D-3F2C6B9506E4}"/>
              </a:ext>
            </a:extLst>
          </p:cNvPr>
          <p:cNvSpPr/>
          <p:nvPr/>
        </p:nvSpPr>
        <p:spPr>
          <a:xfrm>
            <a:off x="446315" y="-1"/>
            <a:ext cx="1188720" cy="1280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s-ES" sz="1800" noProof="0">
              <a:solidFill>
                <a:schemeClr val="tx1"/>
              </a:solidFill>
            </a:endParaRPr>
          </a:p>
        </p:txBody>
      </p:sp>
      <p:sp>
        <p:nvSpPr>
          <p:cNvPr id="9" name="Rectángulo 8">
            <a:extLst>
              <a:ext uri="{FF2B5EF4-FFF2-40B4-BE49-F238E27FC236}">
                <a16:creationId xmlns:a16="http://schemas.microsoft.com/office/drawing/2014/main" id="{C8943364-C409-4EE8-8020-9809E6B2B1AA}"/>
              </a:ext>
            </a:extLst>
          </p:cNvPr>
          <p:cNvSpPr/>
          <p:nvPr/>
        </p:nvSpPr>
        <p:spPr>
          <a:xfrm>
            <a:off x="11360016" y="6369050"/>
            <a:ext cx="335909" cy="488950"/>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s-ES" sz="1800" noProof="0">
              <a:solidFill>
                <a:schemeClr val="tx1"/>
              </a:solidFill>
            </a:endParaRPr>
          </a:p>
        </p:txBody>
      </p:sp>
      <p:sp>
        <p:nvSpPr>
          <p:cNvPr id="12" name="Marcador de número de diapositiva 5">
            <a:extLst>
              <a:ext uri="{FF2B5EF4-FFF2-40B4-BE49-F238E27FC236}">
                <a16:creationId xmlns:a16="http://schemas.microsoft.com/office/drawing/2014/main" id="{A67D090F-9522-445C-B984-52BE590455DC}"/>
              </a:ext>
            </a:extLst>
          </p:cNvPr>
          <p:cNvSpPr txBox="1">
            <a:spLocks/>
          </p:cNvSpPr>
          <p:nvPr/>
        </p:nvSpPr>
        <p:spPr>
          <a:xfrm>
            <a:off x="11360016" y="6369056"/>
            <a:ext cx="335909" cy="365125"/>
          </a:xfrm>
          <a:prstGeom prst="rect">
            <a:avLst/>
          </a:prstGeom>
          <a:solidFill>
            <a:schemeClr val="accent2"/>
          </a:solidFill>
        </p:spPr>
        <p:txBody>
          <a:bodyPr vert="horz" lIns="0" tIns="45720" rIns="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000" b="0" kern="1200">
                <a:solidFill>
                  <a:srgbClr val="01C6F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fld id="{78048C4E-7BD1-46A5-B2F2-6AD408DAAD47}" type="slidenum">
              <a:rPr lang="es-ES" sz="1000" b="1" noProof="0" smtClean="0">
                <a:solidFill>
                  <a:schemeClr val="bg1"/>
                </a:solidFill>
              </a:rPr>
              <a:pPr rtl="0"/>
              <a:t>‹Nº›</a:t>
            </a:fld>
            <a:endParaRPr lang="es-ES" sz="1000" b="1" noProof="0">
              <a:solidFill>
                <a:schemeClr val="bg1"/>
              </a:solidFill>
            </a:endParaRPr>
          </a:p>
        </p:txBody>
      </p:sp>
      <p:sp>
        <p:nvSpPr>
          <p:cNvPr id="4" name="Título 3">
            <a:extLst>
              <a:ext uri="{FF2B5EF4-FFF2-40B4-BE49-F238E27FC236}">
                <a16:creationId xmlns:a16="http://schemas.microsoft.com/office/drawing/2014/main" id="{00F7C607-177E-BC4B-9F1D-E0CD83EF0470}"/>
              </a:ext>
            </a:extLst>
          </p:cNvPr>
          <p:cNvSpPr>
            <a:spLocks noGrp="1"/>
          </p:cNvSpPr>
          <p:nvPr>
            <p:ph type="title"/>
          </p:nvPr>
        </p:nvSpPr>
        <p:spPr>
          <a:xfrm>
            <a:off x="839788" y="235448"/>
            <a:ext cx="3932237" cy="2086725"/>
          </a:xfrm>
        </p:spPr>
        <p:txBody>
          <a:bodyPr rtlCol="0"/>
          <a:lstStyle/>
          <a:p>
            <a:pPr rtl="0"/>
            <a:r>
              <a:rPr lang="es-ES" noProof="0"/>
              <a:t>Haga clic para modificar el estilo de título del patrón</a:t>
            </a:r>
          </a:p>
        </p:txBody>
      </p:sp>
      <p:sp>
        <p:nvSpPr>
          <p:cNvPr id="15" name="Marcador de posición de texto 3">
            <a:extLst>
              <a:ext uri="{FF2B5EF4-FFF2-40B4-BE49-F238E27FC236}">
                <a16:creationId xmlns:a16="http://schemas.microsoft.com/office/drawing/2014/main" id="{9B6692B7-0F8A-4381-96B4-5F358BFD1E90}"/>
              </a:ext>
            </a:extLst>
          </p:cNvPr>
          <p:cNvSpPr>
            <a:spLocks noGrp="1"/>
          </p:cNvSpPr>
          <p:nvPr>
            <p:ph type="body" sz="half" idx="2" hasCustomPrompt="1"/>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Editar estilos de texto del patrón</a:t>
            </a:r>
          </a:p>
        </p:txBody>
      </p:sp>
      <p:sp>
        <p:nvSpPr>
          <p:cNvPr id="11" name="Marcador de posición de imagen 2">
            <a:extLst>
              <a:ext uri="{FF2B5EF4-FFF2-40B4-BE49-F238E27FC236}">
                <a16:creationId xmlns:a16="http://schemas.microsoft.com/office/drawing/2014/main" id="{131CB29F-0BE0-476F-B57A-7638E9BFAE76}"/>
              </a:ext>
            </a:extLst>
          </p:cNvPr>
          <p:cNvSpPr>
            <a:spLocks noGrp="1"/>
          </p:cNvSpPr>
          <p:nvPr>
            <p:ph type="pic" idx="1"/>
          </p:nvPr>
        </p:nvSpPr>
        <p:spPr>
          <a:xfrm>
            <a:off x="5183188" y="500221"/>
            <a:ext cx="6172200" cy="5368773"/>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a:t>Haga clic en el icono para agregar una imagen</a:t>
            </a:r>
          </a:p>
        </p:txBody>
      </p:sp>
    </p:spTree>
    <p:extLst>
      <p:ext uri="{BB962C8B-B14F-4D97-AF65-F5344CB8AC3E}">
        <p14:creationId xmlns:p14="http://schemas.microsoft.com/office/powerpoint/2010/main" val="16719776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1_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8743825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Diapositiva de citas">
    <p:spTree>
      <p:nvGrpSpPr>
        <p:cNvPr id="1" name=""/>
        <p:cNvGrpSpPr/>
        <p:nvPr/>
      </p:nvGrpSpPr>
      <p:grpSpPr>
        <a:xfrm>
          <a:off x="0" y="0"/>
          <a:ext cx="0" cy="0"/>
          <a:chOff x="0" y="0"/>
          <a:chExt cx="0" cy="0"/>
        </a:xfrm>
      </p:grpSpPr>
      <p:sp>
        <p:nvSpPr>
          <p:cNvPr id="4" name="Marcador de posición de imagen 3">
            <a:extLst>
              <a:ext uri="{FF2B5EF4-FFF2-40B4-BE49-F238E27FC236}">
                <a16:creationId xmlns:a16="http://schemas.microsoft.com/office/drawing/2014/main" id="{4E46C0F6-F728-4FF0-A7F3-F6AECCD35B33}"/>
              </a:ext>
            </a:extLst>
          </p:cNvPr>
          <p:cNvSpPr>
            <a:spLocks noGrp="1"/>
          </p:cNvSpPr>
          <p:nvPr>
            <p:ph type="pic" sz="quarter" idx="13" hasCustomPrompt="1"/>
          </p:nvPr>
        </p:nvSpPr>
        <p:spPr>
          <a:xfrm>
            <a:off x="120651" y="136528"/>
            <a:ext cx="11950700" cy="6584951"/>
          </a:xfrm>
          <a:solidFill>
            <a:schemeClr val="bg1">
              <a:lumMod val="95000"/>
            </a:schemeClr>
          </a:solidFill>
        </p:spPr>
        <p:txBody>
          <a:bodyPr vert="horz" wrap="square" lIns="91440" tIns="45720" rIns="91440" bIns="45720" rtlCol="0" anchor="ctr" anchorCtr="1">
            <a:noAutofit/>
          </a:bodyPr>
          <a:lstStyle>
            <a:lvl1pPr marL="0" indent="0">
              <a:buNone/>
              <a:defRPr lang="en-GB" sz="1800"/>
            </a:lvl1pPr>
          </a:lstStyle>
          <a:p>
            <a:pPr marL="228600" lvl="0" indent="-228600" algn="ctr" rtl="0"/>
            <a:r>
              <a:rPr lang="es-ES" noProof="0"/>
              <a:t>Insertar imagen</a:t>
            </a:r>
          </a:p>
        </p:txBody>
      </p:sp>
      <p:sp>
        <p:nvSpPr>
          <p:cNvPr id="7" name="Marcador de texto 6">
            <a:extLst>
              <a:ext uri="{FF2B5EF4-FFF2-40B4-BE49-F238E27FC236}">
                <a16:creationId xmlns:a16="http://schemas.microsoft.com/office/drawing/2014/main" id="{E4DAD220-8CE3-4FF4-957A-1E24442C6565}"/>
              </a:ext>
            </a:extLst>
          </p:cNvPr>
          <p:cNvSpPr>
            <a:spLocks noGrp="1"/>
          </p:cNvSpPr>
          <p:nvPr>
            <p:ph type="body" sz="quarter" idx="14" hasCustomPrompt="1"/>
          </p:nvPr>
        </p:nvSpPr>
        <p:spPr>
          <a:xfrm>
            <a:off x="1587500" y="4022725"/>
            <a:ext cx="10033000" cy="1236236"/>
          </a:xfrm>
          <a:solidFill>
            <a:schemeClr val="tx1">
              <a:alpha val="68000"/>
            </a:schemeClr>
          </a:solidFill>
        </p:spPr>
        <p:txBody>
          <a:bodyPr lIns="274320" tIns="274320" rIns="274320" bIns="274320" rtlCol="0" anchor="ctr">
            <a:spAutoFit/>
          </a:bodyPr>
          <a:lstStyle>
            <a:lvl1pPr marL="0" indent="0">
              <a:lnSpc>
                <a:spcPct val="100000"/>
              </a:lnSpc>
              <a:buNone/>
              <a:defRPr sz="1800" b="0">
                <a:solidFill>
                  <a:schemeClr val="bg1"/>
                </a:solidFill>
              </a:defRPr>
            </a:lvl1pPr>
          </a:lstStyle>
          <a:p>
            <a:pPr lvl="0" rtl="0"/>
            <a:r>
              <a:rPr lang="es-ES" noProof="0"/>
              <a:t>Editar estilos de texto del patrón</a:t>
            </a:r>
          </a:p>
          <a:p>
            <a:pPr lvl="0" rtl="0"/>
            <a:endParaRPr lang="es-ES" noProof="0"/>
          </a:p>
        </p:txBody>
      </p:sp>
      <p:sp>
        <p:nvSpPr>
          <p:cNvPr id="8" name="Marcador de texto 6">
            <a:extLst>
              <a:ext uri="{FF2B5EF4-FFF2-40B4-BE49-F238E27FC236}">
                <a16:creationId xmlns:a16="http://schemas.microsoft.com/office/drawing/2014/main" id="{58FDDD78-44AA-4B92-90B8-DFC56D688C50}"/>
              </a:ext>
            </a:extLst>
          </p:cNvPr>
          <p:cNvSpPr>
            <a:spLocks noGrp="1"/>
          </p:cNvSpPr>
          <p:nvPr>
            <p:ph type="body" sz="quarter" idx="15" hasCustomPrompt="1"/>
          </p:nvPr>
        </p:nvSpPr>
        <p:spPr>
          <a:xfrm>
            <a:off x="336553" y="3269342"/>
            <a:ext cx="1155367" cy="2576090"/>
          </a:xfrm>
          <a:noFill/>
        </p:spPr>
        <p:txBody>
          <a:bodyPr wrap="square" lIns="182880" tIns="182880" rIns="182880" bIns="91440" rtlCol="0">
            <a:spAutoFit/>
          </a:bodyPr>
          <a:lstStyle>
            <a:lvl1pPr marL="0" indent="0">
              <a:buNone/>
              <a:defRPr sz="16600" b="1">
                <a:solidFill>
                  <a:schemeClr val="bg1"/>
                </a:solidFill>
                <a:latin typeface="Arial" panose="020B0604020202020204" pitchFamily="34" charset="0"/>
                <a:cs typeface="Arial" panose="020B0604020202020204" pitchFamily="34" charset="0"/>
              </a:defRPr>
            </a:lvl1pPr>
          </a:lstStyle>
          <a:p>
            <a:pPr lvl="0" rtl="0"/>
            <a:r>
              <a:rPr lang="es-ES" noProof="0"/>
              <a:t>“</a:t>
            </a:r>
          </a:p>
        </p:txBody>
      </p:sp>
      <p:sp>
        <p:nvSpPr>
          <p:cNvPr id="9" name="Marco 8">
            <a:extLst>
              <a:ext uri="{FF2B5EF4-FFF2-40B4-BE49-F238E27FC236}">
                <a16:creationId xmlns:a16="http://schemas.microsoft.com/office/drawing/2014/main" id="{0283712C-6C33-4303-985C-6493AAFAF405}"/>
              </a:ext>
            </a:extLst>
          </p:cNvPr>
          <p:cNvSpPr/>
          <p:nvPr/>
        </p:nvSpPr>
        <p:spPr>
          <a:xfrm>
            <a:off x="-1" y="0"/>
            <a:ext cx="12192001" cy="6858000"/>
          </a:xfrm>
          <a:prstGeom prst="frame">
            <a:avLst>
              <a:gd name="adj1" fmla="val 173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s-ES" sz="1800" noProof="0">
              <a:solidFill>
                <a:schemeClr val="tx1"/>
              </a:solidFill>
            </a:endParaRPr>
          </a:p>
        </p:txBody>
      </p:sp>
      <p:sp>
        <p:nvSpPr>
          <p:cNvPr id="10" name="Rectángulo 9">
            <a:extLst>
              <a:ext uri="{FF2B5EF4-FFF2-40B4-BE49-F238E27FC236}">
                <a16:creationId xmlns:a16="http://schemas.microsoft.com/office/drawing/2014/main" id="{5793B617-BDEC-4471-BF16-3ADF8D92DD69}"/>
              </a:ext>
            </a:extLst>
          </p:cNvPr>
          <p:cNvSpPr/>
          <p:nvPr/>
        </p:nvSpPr>
        <p:spPr>
          <a:xfrm>
            <a:off x="11360016" y="6369050"/>
            <a:ext cx="335909" cy="48895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s-ES" sz="1800" noProof="0">
              <a:solidFill>
                <a:schemeClr val="tx1"/>
              </a:solidFill>
            </a:endParaRPr>
          </a:p>
        </p:txBody>
      </p:sp>
      <p:sp>
        <p:nvSpPr>
          <p:cNvPr id="11" name="Marcador de posición de número de diapositiva 5">
            <a:extLst>
              <a:ext uri="{FF2B5EF4-FFF2-40B4-BE49-F238E27FC236}">
                <a16:creationId xmlns:a16="http://schemas.microsoft.com/office/drawing/2014/main" id="{33D238BD-C38B-4BEB-92A5-657AAB9C5351}"/>
              </a:ext>
            </a:extLst>
          </p:cNvPr>
          <p:cNvSpPr txBox="1">
            <a:spLocks/>
          </p:cNvSpPr>
          <p:nvPr/>
        </p:nvSpPr>
        <p:spPr>
          <a:xfrm>
            <a:off x="11360016" y="6369056"/>
            <a:ext cx="335909" cy="365125"/>
          </a:xfrm>
          <a:prstGeom prst="rect">
            <a:avLst/>
          </a:prstGeom>
          <a:solidFill>
            <a:schemeClr val="accent2"/>
          </a:solidFill>
        </p:spPr>
        <p:txBody>
          <a:bodyPr vert="horz" lIns="0" tIns="45720" rIns="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000" b="0" kern="1200">
                <a:solidFill>
                  <a:srgbClr val="01C6F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fld id="{78048C4E-7BD1-46A5-B2F2-6AD408DAAD47}" type="slidenum">
              <a:rPr lang="es-ES" sz="1000" b="1" noProof="0" smtClean="0">
                <a:solidFill>
                  <a:schemeClr val="bg1"/>
                </a:solidFill>
              </a:rPr>
              <a:pPr rtl="0"/>
              <a:t>‹Nº›</a:t>
            </a:fld>
            <a:endParaRPr lang="es-ES" sz="1000" b="1" noProof="0">
              <a:solidFill>
                <a:schemeClr val="bg1"/>
              </a:solidFill>
            </a:endParaRPr>
          </a:p>
        </p:txBody>
      </p:sp>
      <p:sp>
        <p:nvSpPr>
          <p:cNvPr id="2" name="Título 1">
            <a:extLst>
              <a:ext uri="{FF2B5EF4-FFF2-40B4-BE49-F238E27FC236}">
                <a16:creationId xmlns:a16="http://schemas.microsoft.com/office/drawing/2014/main" id="{50E81040-AE93-4763-96F3-062F0F2D8F14}"/>
              </a:ext>
            </a:extLst>
          </p:cNvPr>
          <p:cNvSpPr>
            <a:spLocks noGrp="1"/>
          </p:cNvSpPr>
          <p:nvPr>
            <p:ph type="title"/>
          </p:nvPr>
        </p:nvSpPr>
        <p:spPr/>
        <p:txBody>
          <a:bodyPr rtlCol="0"/>
          <a:lstStyle/>
          <a:p>
            <a:pPr rtl="0"/>
            <a:r>
              <a:rPr lang="es-ES" noProof="0"/>
              <a:t>Haga clic para modificar el estilo de título del patrón</a:t>
            </a:r>
          </a:p>
        </p:txBody>
      </p:sp>
    </p:spTree>
    <p:extLst>
      <p:ext uri="{BB962C8B-B14F-4D97-AF65-F5344CB8AC3E}">
        <p14:creationId xmlns:p14="http://schemas.microsoft.com/office/powerpoint/2010/main" val="402653610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Diapositiva de agradecimiento">
    <p:spTree>
      <p:nvGrpSpPr>
        <p:cNvPr id="1" name=""/>
        <p:cNvGrpSpPr/>
        <p:nvPr/>
      </p:nvGrpSpPr>
      <p:grpSpPr>
        <a:xfrm>
          <a:off x="0" y="0"/>
          <a:ext cx="0" cy="0"/>
          <a:chOff x="0" y="0"/>
          <a:chExt cx="0" cy="0"/>
        </a:xfrm>
      </p:grpSpPr>
      <p:sp>
        <p:nvSpPr>
          <p:cNvPr id="9" name="Marcador de posición de imagen 3">
            <a:extLst>
              <a:ext uri="{FF2B5EF4-FFF2-40B4-BE49-F238E27FC236}">
                <a16:creationId xmlns:a16="http://schemas.microsoft.com/office/drawing/2014/main" id="{7C719AD2-39D2-425C-90E5-8FD2D783ADDF}"/>
              </a:ext>
            </a:extLst>
          </p:cNvPr>
          <p:cNvSpPr>
            <a:spLocks noGrp="1"/>
          </p:cNvSpPr>
          <p:nvPr>
            <p:ph type="pic" sz="quarter" idx="13" hasCustomPrompt="1"/>
          </p:nvPr>
        </p:nvSpPr>
        <p:spPr>
          <a:xfrm>
            <a:off x="0" y="0"/>
            <a:ext cx="12192000" cy="6858000"/>
          </a:xfrm>
          <a:solidFill>
            <a:schemeClr val="bg1">
              <a:lumMod val="95000"/>
            </a:schemeClr>
          </a:solidFill>
        </p:spPr>
        <p:txBody>
          <a:bodyPr vert="horz" wrap="square" lIns="91440" tIns="45720" rIns="91440" bIns="45720" rtlCol="0" anchor="ctr" anchorCtr="1">
            <a:noAutofit/>
          </a:bodyPr>
          <a:lstStyle>
            <a:lvl1pPr marL="0" indent="0">
              <a:buNone/>
              <a:defRPr lang="en-GB" sz="1800"/>
            </a:lvl1pPr>
          </a:lstStyle>
          <a:p>
            <a:pPr marL="228600" lvl="0" indent="-228600" algn="ctr" rtl="0"/>
            <a:r>
              <a:rPr lang="es-ES" noProof="0"/>
              <a:t>Insertar imagen</a:t>
            </a:r>
          </a:p>
        </p:txBody>
      </p:sp>
      <p:sp>
        <p:nvSpPr>
          <p:cNvPr id="2" name="Título 1">
            <a:extLst>
              <a:ext uri="{FF2B5EF4-FFF2-40B4-BE49-F238E27FC236}">
                <a16:creationId xmlns:a16="http://schemas.microsoft.com/office/drawing/2014/main" id="{0E11612A-63A3-4175-9F77-FA03CCD38D4B}"/>
              </a:ext>
            </a:extLst>
          </p:cNvPr>
          <p:cNvSpPr>
            <a:spLocks noGrp="1"/>
          </p:cNvSpPr>
          <p:nvPr>
            <p:ph type="ctrTitle" hasCustomPrompt="1"/>
          </p:nvPr>
        </p:nvSpPr>
        <p:spPr>
          <a:xfrm>
            <a:off x="694873" y="4901456"/>
            <a:ext cx="4907643" cy="701731"/>
          </a:xfrm>
        </p:spPr>
        <p:txBody>
          <a:bodyPr vert="horz" wrap="square" lIns="91440" tIns="45720" rIns="91440" bIns="45720" rtlCol="0" anchor="b">
            <a:spAutoFit/>
          </a:bodyPr>
          <a:lstStyle>
            <a:lvl1pPr>
              <a:defRPr lang="en-GB" sz="4400" b="1" spc="-150" dirty="0">
                <a:solidFill>
                  <a:schemeClr val="bg1"/>
                </a:solidFill>
                <a:latin typeface="+mj-lt"/>
              </a:defRPr>
            </a:lvl1pPr>
          </a:lstStyle>
          <a:p>
            <a:pPr marL="0" lvl="0" rtl="0"/>
            <a:r>
              <a:rPr lang="es-ES" noProof="0"/>
              <a:t>Gracias</a:t>
            </a:r>
          </a:p>
        </p:txBody>
      </p:sp>
    </p:spTree>
    <p:extLst>
      <p:ext uri="{BB962C8B-B14F-4D97-AF65-F5344CB8AC3E}">
        <p14:creationId xmlns:p14="http://schemas.microsoft.com/office/powerpoint/2010/main" val="170828186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134148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Process">
    <p:spTree>
      <p:nvGrpSpPr>
        <p:cNvPr id="1" name=""/>
        <p:cNvGrpSpPr/>
        <p:nvPr/>
      </p:nvGrpSpPr>
      <p:grpSpPr>
        <a:xfrm>
          <a:off x="0" y="0"/>
          <a:ext cx="0" cy="0"/>
          <a:chOff x="0" y="0"/>
          <a:chExt cx="0" cy="0"/>
        </a:xfrm>
      </p:grpSpPr>
      <p:sp>
        <p:nvSpPr>
          <p:cNvPr id="76" name="フリーフォーム 75"/>
          <p:cNvSpPr/>
          <p:nvPr userDrawn="1"/>
        </p:nvSpPr>
        <p:spPr>
          <a:xfrm>
            <a:off x="0" y="2909455"/>
            <a:ext cx="12193059" cy="1736436"/>
          </a:xfrm>
          <a:custGeom>
            <a:avLst/>
            <a:gdLst>
              <a:gd name="connsiteX0" fmla="*/ 0 w 18288000"/>
              <a:gd name="connsiteY0" fmla="*/ 1343891 h 2604654"/>
              <a:gd name="connsiteX1" fmla="*/ 2854036 w 18288000"/>
              <a:gd name="connsiteY1" fmla="*/ 2604654 h 2604654"/>
              <a:gd name="connsiteX2" fmla="*/ 5320145 w 18288000"/>
              <a:gd name="connsiteY2" fmla="*/ 1052945 h 2604654"/>
              <a:gd name="connsiteX3" fmla="*/ 7772400 w 18288000"/>
              <a:gd name="connsiteY3" fmla="*/ 2119745 h 2604654"/>
              <a:gd name="connsiteX4" fmla="*/ 10224655 w 18288000"/>
              <a:gd name="connsiteY4" fmla="*/ 512618 h 2604654"/>
              <a:gd name="connsiteX5" fmla="*/ 12718473 w 18288000"/>
              <a:gd name="connsiteY5" fmla="*/ 1579418 h 2604654"/>
              <a:gd name="connsiteX6" fmla="*/ 15184582 w 18288000"/>
              <a:gd name="connsiteY6" fmla="*/ 0 h 2604654"/>
              <a:gd name="connsiteX7" fmla="*/ 18288000 w 18288000"/>
              <a:gd name="connsiteY7" fmla="*/ 969818 h 2604654"/>
              <a:gd name="connsiteX8" fmla="*/ 18288000 w 18288000"/>
              <a:gd name="connsiteY8" fmla="*/ 969818 h 2604654"/>
              <a:gd name="connsiteX9" fmla="*/ 18288000 w 18288000"/>
              <a:gd name="connsiteY9" fmla="*/ 969818 h 2604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0" h="2604654">
                <a:moveTo>
                  <a:pt x="0" y="1343891"/>
                </a:moveTo>
                <a:lnTo>
                  <a:pt x="2854036" y="2604654"/>
                </a:lnTo>
                <a:lnTo>
                  <a:pt x="5320145" y="1052945"/>
                </a:lnTo>
                <a:lnTo>
                  <a:pt x="7772400" y="2119745"/>
                </a:lnTo>
                <a:lnTo>
                  <a:pt x="10224655" y="512618"/>
                </a:lnTo>
                <a:lnTo>
                  <a:pt x="12718473" y="1579418"/>
                </a:lnTo>
                <a:lnTo>
                  <a:pt x="15184582" y="0"/>
                </a:lnTo>
                <a:lnTo>
                  <a:pt x="18288000" y="969818"/>
                </a:lnTo>
                <a:lnTo>
                  <a:pt x="18288000" y="969818"/>
                </a:lnTo>
                <a:lnTo>
                  <a:pt x="18288000" y="969818"/>
                </a:lnTo>
              </a:path>
            </a:pathLst>
          </a:custGeom>
          <a:noFill/>
          <a:ln>
            <a:solidFill>
              <a:schemeClr val="tx2">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16" name="円/楕円 15"/>
          <p:cNvSpPr/>
          <p:nvPr userDrawn="1"/>
        </p:nvSpPr>
        <p:spPr>
          <a:xfrm>
            <a:off x="1662013" y="4424384"/>
            <a:ext cx="474208" cy="474167"/>
          </a:xfrm>
          <a:prstGeom prst="ellipse">
            <a:avLst/>
          </a:pr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17" name="円/楕円 16"/>
          <p:cNvSpPr/>
          <p:nvPr userDrawn="1"/>
        </p:nvSpPr>
        <p:spPr>
          <a:xfrm>
            <a:off x="3306141" y="3373550"/>
            <a:ext cx="474208" cy="474167"/>
          </a:xfrm>
          <a:prstGeom prst="ellipse">
            <a:avLst/>
          </a:prstGeom>
          <a:solidFill>
            <a:schemeClr val="bg1"/>
          </a:solidFill>
          <a:ln w="254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18" name="円/楕円 17"/>
          <p:cNvSpPr/>
          <p:nvPr userDrawn="1"/>
        </p:nvSpPr>
        <p:spPr>
          <a:xfrm>
            <a:off x="4950268" y="4074106"/>
            <a:ext cx="474208" cy="474167"/>
          </a:xfrm>
          <a:prstGeom prst="ellipse">
            <a:avLst/>
          </a:prstGeom>
          <a:solidFill>
            <a:schemeClr val="bg1"/>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19" name="円/楕円 18"/>
          <p:cNvSpPr/>
          <p:nvPr userDrawn="1"/>
        </p:nvSpPr>
        <p:spPr>
          <a:xfrm>
            <a:off x="6594396" y="3023272"/>
            <a:ext cx="474208" cy="474167"/>
          </a:xfrm>
          <a:prstGeom prst="ellipse">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20" name="円/楕円 19"/>
          <p:cNvSpPr/>
          <p:nvPr userDrawn="1"/>
        </p:nvSpPr>
        <p:spPr>
          <a:xfrm>
            <a:off x="8238523" y="3723828"/>
            <a:ext cx="474208" cy="474167"/>
          </a:xfrm>
          <a:prstGeom prst="ellipse">
            <a:avLst/>
          </a:prstGeom>
          <a:solidFill>
            <a:schemeClr val="bg1"/>
          </a:solid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21" name="円/楕円 20"/>
          <p:cNvSpPr/>
          <p:nvPr userDrawn="1"/>
        </p:nvSpPr>
        <p:spPr>
          <a:xfrm>
            <a:off x="9882651" y="2672994"/>
            <a:ext cx="474208" cy="474167"/>
          </a:xfrm>
          <a:prstGeom prst="ellipse">
            <a:avLst/>
          </a:prstGeom>
          <a:solidFill>
            <a:schemeClr val="bg1"/>
          </a:solid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ltLang="ja-JP">
                <a:solidFill>
                  <a:prstClr val="black">
                    <a:tint val="75000"/>
                  </a:prstClr>
                </a:solidFill>
              </a:rPr>
              <a:t>The Power of PowerPoint | thepopp.com</a:t>
            </a:r>
            <a:endParaRPr lang="ja-JP" altLang="en-US" dirty="0">
              <a:solidFill>
                <a:prstClr val="black">
                  <a:tint val="75000"/>
                </a:prstClr>
              </a:solidFill>
            </a:endParaRPr>
          </a:p>
        </p:txBody>
      </p:sp>
      <p:sp>
        <p:nvSpPr>
          <p:cNvPr id="4" name="スライド番号プレースホルダー 3"/>
          <p:cNvSpPr>
            <a:spLocks noGrp="1"/>
          </p:cNvSpPr>
          <p:nvPr>
            <p:ph type="sldNum" sz="quarter" idx="11"/>
          </p:nvPr>
        </p:nvSpPr>
        <p:spPr/>
        <p:txBody>
          <a:bodyPr/>
          <a:lstStyle/>
          <a:p>
            <a:fld id="{E6459DFB-86F3-43FA-8567-2EA6E426AE90}" type="slidenum">
              <a:rPr lang="ja-JP" altLang="en-US" smtClean="0">
                <a:solidFill>
                  <a:prstClr val="white"/>
                </a:solidFill>
              </a:rPr>
              <a:pPr/>
              <a:t>‹Nº›</a:t>
            </a:fld>
            <a:endParaRPr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1" y="1028735"/>
            <a:ext cx="6516829" cy="336037"/>
          </a:xfrm>
        </p:spPr>
        <p:txBody>
          <a:bodyPr/>
          <a:lstStyle>
            <a:lvl1pPr>
              <a:defRPr i="1" baseline="0">
                <a:solidFill>
                  <a:schemeClr val="tx1">
                    <a:lumMod val="50000"/>
                    <a:lumOff val="50000"/>
                  </a:schemeClr>
                </a:solidFill>
                <a:latin typeface="+mn-lt"/>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2" y="932725"/>
            <a:ext cx="2160428"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5" name="円/楕円 4"/>
          <p:cNvSpPr/>
          <p:nvPr userDrawn="1"/>
        </p:nvSpPr>
        <p:spPr>
          <a:xfrm>
            <a:off x="1746704" y="4509065"/>
            <a:ext cx="304827" cy="3048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11" name="円/楕円 10"/>
          <p:cNvSpPr/>
          <p:nvPr userDrawn="1"/>
        </p:nvSpPr>
        <p:spPr>
          <a:xfrm>
            <a:off x="3390832" y="3458231"/>
            <a:ext cx="304827" cy="3048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12" name="円/楕円 11"/>
          <p:cNvSpPr/>
          <p:nvPr userDrawn="1"/>
        </p:nvSpPr>
        <p:spPr>
          <a:xfrm>
            <a:off x="5034959" y="4158787"/>
            <a:ext cx="304827" cy="304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13" name="円/楕円 12"/>
          <p:cNvSpPr/>
          <p:nvPr userDrawn="1"/>
        </p:nvSpPr>
        <p:spPr>
          <a:xfrm>
            <a:off x="6679087" y="3107953"/>
            <a:ext cx="304827" cy="3048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14" name="円/楕円 13"/>
          <p:cNvSpPr/>
          <p:nvPr userDrawn="1"/>
        </p:nvSpPr>
        <p:spPr>
          <a:xfrm>
            <a:off x="8323213" y="3808509"/>
            <a:ext cx="304827" cy="3048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15" name="円/楕円 14"/>
          <p:cNvSpPr/>
          <p:nvPr userDrawn="1"/>
        </p:nvSpPr>
        <p:spPr>
          <a:xfrm>
            <a:off x="9967341" y="2757675"/>
            <a:ext cx="304827" cy="3048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48" name="テキスト プレースホルダー 6"/>
          <p:cNvSpPr>
            <a:spLocks noGrp="1"/>
          </p:cNvSpPr>
          <p:nvPr>
            <p:ph type="body" sz="quarter" idx="21" hasCustomPrompt="1"/>
          </p:nvPr>
        </p:nvSpPr>
        <p:spPr>
          <a:xfrm>
            <a:off x="552705" y="4999456"/>
            <a:ext cx="2692824" cy="480053"/>
          </a:xfrm>
        </p:spPr>
        <p:txBody>
          <a:bodyPr anchor="b">
            <a:noAutofit/>
          </a:bodyPr>
          <a:lstStyle>
            <a:lvl1pPr algn="ctr">
              <a:defRPr sz="1600" i="0" baseline="0">
                <a:solidFill>
                  <a:schemeClr val="accent1"/>
                </a:solidFill>
                <a:latin typeface="Route 159 SemiBold" pitchFamily="50" charset="0"/>
              </a:defRPr>
            </a:lvl1pPr>
          </a:lstStyle>
          <a:p>
            <a:pPr lvl="0"/>
            <a:r>
              <a:rPr kumimoji="1" lang="en-US" altLang="ja-JP" dirty="0"/>
              <a:t>Text goes here</a:t>
            </a:r>
            <a:endParaRPr kumimoji="1" lang="ja-JP" altLang="en-US" dirty="0"/>
          </a:p>
        </p:txBody>
      </p:sp>
      <p:sp>
        <p:nvSpPr>
          <p:cNvPr id="49" name="テキスト プレースホルダー 6"/>
          <p:cNvSpPr>
            <a:spLocks noGrp="1"/>
          </p:cNvSpPr>
          <p:nvPr>
            <p:ph type="body" sz="quarter" idx="24" hasCustomPrompt="1"/>
          </p:nvPr>
        </p:nvSpPr>
        <p:spPr>
          <a:xfrm>
            <a:off x="546935" y="5503217"/>
            <a:ext cx="2704369" cy="815548"/>
          </a:xfrm>
        </p:spPr>
        <p:txBody>
          <a:bodyPr anchor="t">
            <a:noAutofit/>
          </a:bodyPr>
          <a:lstStyle>
            <a:lvl1pPr algn="ctr">
              <a:defRPr sz="1000" i="0" baseline="0">
                <a:solidFill>
                  <a:schemeClr val="tx2"/>
                </a:solidFill>
                <a:latin typeface="+mn-lt"/>
              </a:defRPr>
            </a:lvl1pPr>
          </a:lstStyle>
          <a:p>
            <a:pPr lvl="0"/>
            <a:r>
              <a:rPr kumimoji="1" lang="en-US" altLang="ja-JP" dirty="0"/>
              <a:t>Text goes here</a:t>
            </a:r>
            <a:endParaRPr kumimoji="1" lang="ja-JP" altLang="en-US" dirty="0"/>
          </a:p>
        </p:txBody>
      </p:sp>
      <p:sp>
        <p:nvSpPr>
          <p:cNvPr id="50" name="正方形/長方形 49"/>
          <p:cNvSpPr/>
          <p:nvPr userDrawn="1"/>
        </p:nvSpPr>
        <p:spPr>
          <a:xfrm>
            <a:off x="818906" y="5438280"/>
            <a:ext cx="2160428" cy="480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54" name="テキスト プレースホルダー 6"/>
          <p:cNvSpPr>
            <a:spLocks noGrp="1"/>
          </p:cNvSpPr>
          <p:nvPr>
            <p:ph type="body" sz="quarter" idx="25" hasCustomPrompt="1"/>
          </p:nvPr>
        </p:nvSpPr>
        <p:spPr>
          <a:xfrm>
            <a:off x="2179733" y="2777973"/>
            <a:ext cx="2692824" cy="480053"/>
          </a:xfrm>
        </p:spPr>
        <p:txBody>
          <a:bodyPr anchor="b">
            <a:noAutofit/>
          </a:bodyPr>
          <a:lstStyle>
            <a:lvl1pPr algn="ctr">
              <a:defRPr sz="1600" i="0" baseline="0">
                <a:solidFill>
                  <a:schemeClr val="accent3"/>
                </a:solidFill>
                <a:latin typeface="Route 159 SemiBold" pitchFamily="50" charset="0"/>
              </a:defRPr>
            </a:lvl1pPr>
          </a:lstStyle>
          <a:p>
            <a:pPr lvl="0"/>
            <a:r>
              <a:rPr kumimoji="1" lang="en-US" altLang="ja-JP" dirty="0"/>
              <a:t>Text goes here</a:t>
            </a:r>
            <a:endParaRPr kumimoji="1" lang="ja-JP" altLang="en-US" dirty="0"/>
          </a:p>
        </p:txBody>
      </p:sp>
      <p:sp>
        <p:nvSpPr>
          <p:cNvPr id="55" name="テキスト プレースホルダー 6"/>
          <p:cNvSpPr>
            <a:spLocks noGrp="1"/>
          </p:cNvSpPr>
          <p:nvPr>
            <p:ph type="body" sz="quarter" idx="26" hasCustomPrompt="1"/>
          </p:nvPr>
        </p:nvSpPr>
        <p:spPr>
          <a:xfrm>
            <a:off x="2173962" y="1905181"/>
            <a:ext cx="2704369" cy="815548"/>
          </a:xfrm>
        </p:spPr>
        <p:txBody>
          <a:bodyPr anchor="b">
            <a:noAutofit/>
          </a:bodyPr>
          <a:lstStyle>
            <a:lvl1pPr algn="ctr">
              <a:defRPr sz="1000" i="0" baseline="0">
                <a:solidFill>
                  <a:schemeClr val="tx2"/>
                </a:solidFill>
                <a:latin typeface="+mn-lt"/>
              </a:defRPr>
            </a:lvl1pPr>
          </a:lstStyle>
          <a:p>
            <a:pPr lvl="0"/>
            <a:r>
              <a:rPr kumimoji="1" lang="en-US" altLang="ja-JP" dirty="0"/>
              <a:t>Text goes here</a:t>
            </a:r>
            <a:endParaRPr kumimoji="1" lang="ja-JP" altLang="en-US" dirty="0"/>
          </a:p>
        </p:txBody>
      </p:sp>
      <p:sp>
        <p:nvSpPr>
          <p:cNvPr id="56" name="正方形/長方形 55"/>
          <p:cNvSpPr/>
          <p:nvPr userDrawn="1"/>
        </p:nvSpPr>
        <p:spPr>
          <a:xfrm>
            <a:off x="2445934" y="2757678"/>
            <a:ext cx="2160428" cy="4800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60" name="テキスト プレースホルダー 6"/>
          <p:cNvSpPr>
            <a:spLocks noGrp="1"/>
          </p:cNvSpPr>
          <p:nvPr>
            <p:ph type="body" sz="quarter" idx="27" hasCustomPrompt="1"/>
          </p:nvPr>
        </p:nvSpPr>
        <p:spPr>
          <a:xfrm>
            <a:off x="3854248" y="4658524"/>
            <a:ext cx="2692824" cy="480053"/>
          </a:xfrm>
        </p:spPr>
        <p:txBody>
          <a:bodyPr anchor="b">
            <a:noAutofit/>
          </a:bodyPr>
          <a:lstStyle>
            <a:lvl1pPr algn="ctr">
              <a:defRPr sz="1600" i="0" baseline="0">
                <a:solidFill>
                  <a:schemeClr val="accent2"/>
                </a:solidFill>
                <a:latin typeface="Route 159 SemiBold" pitchFamily="50" charset="0"/>
              </a:defRPr>
            </a:lvl1pPr>
          </a:lstStyle>
          <a:p>
            <a:pPr lvl="0"/>
            <a:r>
              <a:rPr kumimoji="1" lang="en-US" altLang="ja-JP" dirty="0"/>
              <a:t>Text goes here</a:t>
            </a:r>
            <a:endParaRPr kumimoji="1" lang="ja-JP" altLang="en-US" dirty="0"/>
          </a:p>
        </p:txBody>
      </p:sp>
      <p:sp>
        <p:nvSpPr>
          <p:cNvPr id="61" name="テキスト プレースホルダー 6"/>
          <p:cNvSpPr>
            <a:spLocks noGrp="1"/>
          </p:cNvSpPr>
          <p:nvPr>
            <p:ph type="body" sz="quarter" idx="28" hasCustomPrompt="1"/>
          </p:nvPr>
        </p:nvSpPr>
        <p:spPr>
          <a:xfrm>
            <a:off x="3848477" y="5162285"/>
            <a:ext cx="2704369" cy="815548"/>
          </a:xfrm>
        </p:spPr>
        <p:txBody>
          <a:bodyPr anchor="t">
            <a:noAutofit/>
          </a:bodyPr>
          <a:lstStyle>
            <a:lvl1pPr algn="ctr">
              <a:defRPr sz="1000" i="0" baseline="0">
                <a:solidFill>
                  <a:schemeClr val="tx2"/>
                </a:solidFill>
                <a:latin typeface="+mn-lt"/>
              </a:defRPr>
            </a:lvl1pPr>
          </a:lstStyle>
          <a:p>
            <a:pPr lvl="0"/>
            <a:r>
              <a:rPr kumimoji="1" lang="en-US" altLang="ja-JP" dirty="0"/>
              <a:t>Text goes here</a:t>
            </a:r>
            <a:endParaRPr kumimoji="1" lang="ja-JP" altLang="en-US" dirty="0"/>
          </a:p>
        </p:txBody>
      </p:sp>
      <p:sp>
        <p:nvSpPr>
          <p:cNvPr id="62" name="正方形/長方形 61"/>
          <p:cNvSpPr/>
          <p:nvPr userDrawn="1"/>
        </p:nvSpPr>
        <p:spPr>
          <a:xfrm>
            <a:off x="4120449" y="5097348"/>
            <a:ext cx="2160428" cy="480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63" name="テキスト プレースホルダー 6"/>
          <p:cNvSpPr>
            <a:spLocks noGrp="1"/>
          </p:cNvSpPr>
          <p:nvPr>
            <p:ph type="body" sz="quarter" idx="29" hasCustomPrompt="1"/>
          </p:nvPr>
        </p:nvSpPr>
        <p:spPr>
          <a:xfrm>
            <a:off x="5475849" y="2473413"/>
            <a:ext cx="2692824" cy="480053"/>
          </a:xfrm>
        </p:spPr>
        <p:txBody>
          <a:bodyPr anchor="b">
            <a:noAutofit/>
          </a:bodyPr>
          <a:lstStyle>
            <a:lvl1pPr algn="ctr">
              <a:defRPr sz="1600" i="0" baseline="0">
                <a:solidFill>
                  <a:schemeClr val="accent4"/>
                </a:solidFill>
                <a:latin typeface="Route 159 SemiBold" pitchFamily="50" charset="0"/>
              </a:defRPr>
            </a:lvl1pPr>
          </a:lstStyle>
          <a:p>
            <a:pPr lvl="0"/>
            <a:r>
              <a:rPr kumimoji="1" lang="en-US" altLang="ja-JP" dirty="0"/>
              <a:t>Text goes here</a:t>
            </a:r>
            <a:endParaRPr kumimoji="1" lang="ja-JP" altLang="en-US" dirty="0"/>
          </a:p>
        </p:txBody>
      </p:sp>
      <p:sp>
        <p:nvSpPr>
          <p:cNvPr id="64" name="テキスト プレースホルダー 6"/>
          <p:cNvSpPr>
            <a:spLocks noGrp="1"/>
          </p:cNvSpPr>
          <p:nvPr>
            <p:ph type="body" sz="quarter" idx="30" hasCustomPrompt="1"/>
          </p:nvPr>
        </p:nvSpPr>
        <p:spPr>
          <a:xfrm>
            <a:off x="5470080" y="1600621"/>
            <a:ext cx="2704369" cy="815548"/>
          </a:xfrm>
        </p:spPr>
        <p:txBody>
          <a:bodyPr anchor="b">
            <a:noAutofit/>
          </a:bodyPr>
          <a:lstStyle>
            <a:lvl1pPr algn="ctr">
              <a:defRPr sz="1000" i="0" baseline="0">
                <a:solidFill>
                  <a:schemeClr val="tx2"/>
                </a:solidFill>
                <a:latin typeface="+mn-lt"/>
              </a:defRPr>
            </a:lvl1pPr>
          </a:lstStyle>
          <a:p>
            <a:pPr lvl="0"/>
            <a:r>
              <a:rPr kumimoji="1" lang="en-US" altLang="ja-JP" dirty="0"/>
              <a:t>Text goes here</a:t>
            </a:r>
            <a:endParaRPr kumimoji="1" lang="ja-JP" altLang="en-US" dirty="0"/>
          </a:p>
        </p:txBody>
      </p:sp>
      <p:sp>
        <p:nvSpPr>
          <p:cNvPr id="65" name="正方形/長方形 64"/>
          <p:cNvSpPr/>
          <p:nvPr userDrawn="1"/>
        </p:nvSpPr>
        <p:spPr>
          <a:xfrm>
            <a:off x="5742050" y="2453118"/>
            <a:ext cx="2160428" cy="4800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66" name="テキスト プレースホルダー 6"/>
          <p:cNvSpPr>
            <a:spLocks noGrp="1"/>
          </p:cNvSpPr>
          <p:nvPr>
            <p:ph type="body" sz="quarter" idx="31" hasCustomPrompt="1"/>
          </p:nvPr>
        </p:nvSpPr>
        <p:spPr>
          <a:xfrm>
            <a:off x="7133265" y="4299010"/>
            <a:ext cx="2692824" cy="480053"/>
          </a:xfrm>
        </p:spPr>
        <p:txBody>
          <a:bodyPr anchor="b">
            <a:noAutofit/>
          </a:bodyPr>
          <a:lstStyle>
            <a:lvl1pPr algn="ctr">
              <a:defRPr sz="1600" i="0" baseline="0">
                <a:solidFill>
                  <a:schemeClr val="accent5"/>
                </a:solidFill>
                <a:latin typeface="Route 159 SemiBold" pitchFamily="50" charset="0"/>
              </a:defRPr>
            </a:lvl1pPr>
          </a:lstStyle>
          <a:p>
            <a:pPr lvl="0"/>
            <a:r>
              <a:rPr kumimoji="1" lang="en-US" altLang="ja-JP" dirty="0"/>
              <a:t>Text goes here</a:t>
            </a:r>
            <a:endParaRPr kumimoji="1" lang="ja-JP" altLang="en-US" dirty="0"/>
          </a:p>
        </p:txBody>
      </p:sp>
      <p:sp>
        <p:nvSpPr>
          <p:cNvPr id="67" name="テキスト プレースホルダー 6"/>
          <p:cNvSpPr>
            <a:spLocks noGrp="1"/>
          </p:cNvSpPr>
          <p:nvPr>
            <p:ph type="body" sz="quarter" idx="32" hasCustomPrompt="1"/>
          </p:nvPr>
        </p:nvSpPr>
        <p:spPr>
          <a:xfrm>
            <a:off x="7127494" y="4802770"/>
            <a:ext cx="2704369" cy="815548"/>
          </a:xfrm>
        </p:spPr>
        <p:txBody>
          <a:bodyPr anchor="t">
            <a:noAutofit/>
          </a:bodyPr>
          <a:lstStyle>
            <a:lvl1pPr algn="ctr">
              <a:defRPr sz="1000" i="0" baseline="0">
                <a:solidFill>
                  <a:schemeClr val="tx2"/>
                </a:solidFill>
                <a:latin typeface="+mn-lt"/>
              </a:defRPr>
            </a:lvl1pPr>
          </a:lstStyle>
          <a:p>
            <a:pPr lvl="0"/>
            <a:r>
              <a:rPr kumimoji="1" lang="en-US" altLang="ja-JP" dirty="0"/>
              <a:t>Text goes here</a:t>
            </a:r>
            <a:endParaRPr kumimoji="1" lang="ja-JP" altLang="en-US" dirty="0"/>
          </a:p>
        </p:txBody>
      </p:sp>
      <p:sp>
        <p:nvSpPr>
          <p:cNvPr id="68" name="正方形/長方形 67"/>
          <p:cNvSpPr/>
          <p:nvPr userDrawn="1"/>
        </p:nvSpPr>
        <p:spPr>
          <a:xfrm>
            <a:off x="7399466" y="4737834"/>
            <a:ext cx="2160428" cy="4800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69" name="テキスト プレースホルダー 6"/>
          <p:cNvSpPr>
            <a:spLocks noGrp="1"/>
          </p:cNvSpPr>
          <p:nvPr>
            <p:ph type="body" sz="quarter" idx="33" hasCustomPrompt="1"/>
          </p:nvPr>
        </p:nvSpPr>
        <p:spPr>
          <a:xfrm>
            <a:off x="8764104" y="2112955"/>
            <a:ext cx="2692824" cy="480053"/>
          </a:xfrm>
        </p:spPr>
        <p:txBody>
          <a:bodyPr anchor="b">
            <a:noAutofit/>
          </a:bodyPr>
          <a:lstStyle>
            <a:lvl1pPr algn="ctr">
              <a:defRPr sz="1600" i="0" baseline="0">
                <a:solidFill>
                  <a:schemeClr val="accent6"/>
                </a:solidFill>
                <a:latin typeface="Route 159 SemiBold" pitchFamily="50" charset="0"/>
              </a:defRPr>
            </a:lvl1pPr>
          </a:lstStyle>
          <a:p>
            <a:pPr lvl="0"/>
            <a:r>
              <a:rPr kumimoji="1" lang="en-US" altLang="ja-JP" dirty="0"/>
              <a:t>Text goes here</a:t>
            </a:r>
            <a:endParaRPr kumimoji="1" lang="ja-JP" altLang="en-US" dirty="0"/>
          </a:p>
        </p:txBody>
      </p:sp>
      <p:sp>
        <p:nvSpPr>
          <p:cNvPr id="70" name="テキスト プレースホルダー 6"/>
          <p:cNvSpPr>
            <a:spLocks noGrp="1"/>
          </p:cNvSpPr>
          <p:nvPr>
            <p:ph type="body" sz="quarter" idx="34" hasCustomPrompt="1"/>
          </p:nvPr>
        </p:nvSpPr>
        <p:spPr>
          <a:xfrm>
            <a:off x="8758334" y="1240163"/>
            <a:ext cx="2704369" cy="815548"/>
          </a:xfrm>
        </p:spPr>
        <p:txBody>
          <a:bodyPr anchor="b">
            <a:noAutofit/>
          </a:bodyPr>
          <a:lstStyle>
            <a:lvl1pPr algn="ctr">
              <a:defRPr sz="1000" i="0" baseline="0">
                <a:solidFill>
                  <a:schemeClr val="tx2"/>
                </a:solidFill>
                <a:latin typeface="+mn-lt"/>
              </a:defRPr>
            </a:lvl1pPr>
          </a:lstStyle>
          <a:p>
            <a:pPr lvl="0"/>
            <a:r>
              <a:rPr kumimoji="1" lang="en-US" altLang="ja-JP" dirty="0"/>
              <a:t>Text goes here</a:t>
            </a:r>
            <a:endParaRPr kumimoji="1" lang="ja-JP" altLang="en-US" dirty="0"/>
          </a:p>
        </p:txBody>
      </p:sp>
      <p:sp>
        <p:nvSpPr>
          <p:cNvPr id="71" name="正方形/長方形 70"/>
          <p:cNvSpPr/>
          <p:nvPr userDrawn="1"/>
        </p:nvSpPr>
        <p:spPr>
          <a:xfrm>
            <a:off x="9030305" y="2092660"/>
            <a:ext cx="2160428" cy="4800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Tree>
    <p:extLst>
      <p:ext uri="{BB962C8B-B14F-4D97-AF65-F5344CB8AC3E}">
        <p14:creationId xmlns:p14="http://schemas.microsoft.com/office/powerpoint/2010/main" val="460024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2" presetClass="entr" presetSubtype="12" decel="10000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750" fill="hold"/>
                                        <p:tgtEl>
                                          <p:spTgt spid="5"/>
                                        </p:tgtEl>
                                        <p:attrNameLst>
                                          <p:attrName>ppt_x</p:attrName>
                                        </p:attrNameLst>
                                      </p:cBhvr>
                                      <p:tavLst>
                                        <p:tav tm="0">
                                          <p:val>
                                            <p:strVal val="0-#ppt_w/2"/>
                                          </p:val>
                                        </p:tav>
                                        <p:tav tm="100000">
                                          <p:val>
                                            <p:strVal val="#ppt_x"/>
                                          </p:val>
                                        </p:tav>
                                      </p:tavLst>
                                    </p:anim>
                                    <p:anim calcmode="lin" valueType="num">
                                      <p:cBhvr additive="base">
                                        <p:cTn id="16" dur="75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12" decel="10000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750" fill="hold"/>
                                        <p:tgtEl>
                                          <p:spTgt spid="11"/>
                                        </p:tgtEl>
                                        <p:attrNameLst>
                                          <p:attrName>ppt_x</p:attrName>
                                        </p:attrNameLst>
                                      </p:cBhvr>
                                      <p:tavLst>
                                        <p:tav tm="0">
                                          <p:val>
                                            <p:strVal val="0-#ppt_w/2"/>
                                          </p:val>
                                        </p:tav>
                                        <p:tav tm="100000">
                                          <p:val>
                                            <p:strVal val="#ppt_x"/>
                                          </p:val>
                                        </p:tav>
                                      </p:tavLst>
                                    </p:anim>
                                    <p:anim calcmode="lin" valueType="num">
                                      <p:cBhvr additive="base">
                                        <p:cTn id="20" dur="75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12" decel="10000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750" fill="hold"/>
                                        <p:tgtEl>
                                          <p:spTgt spid="12"/>
                                        </p:tgtEl>
                                        <p:attrNameLst>
                                          <p:attrName>ppt_x</p:attrName>
                                        </p:attrNameLst>
                                      </p:cBhvr>
                                      <p:tavLst>
                                        <p:tav tm="0">
                                          <p:val>
                                            <p:strVal val="0-#ppt_w/2"/>
                                          </p:val>
                                        </p:tav>
                                        <p:tav tm="100000">
                                          <p:val>
                                            <p:strVal val="#ppt_x"/>
                                          </p:val>
                                        </p:tav>
                                      </p:tavLst>
                                    </p:anim>
                                    <p:anim calcmode="lin" valueType="num">
                                      <p:cBhvr additive="base">
                                        <p:cTn id="24" dur="750" fill="hold"/>
                                        <p:tgtEl>
                                          <p:spTgt spid="12"/>
                                        </p:tgtEl>
                                        <p:attrNameLst>
                                          <p:attrName>ppt_y</p:attrName>
                                        </p:attrNameLst>
                                      </p:cBhvr>
                                      <p:tavLst>
                                        <p:tav tm="0">
                                          <p:val>
                                            <p:strVal val="1+#ppt_h/2"/>
                                          </p:val>
                                        </p:tav>
                                        <p:tav tm="100000">
                                          <p:val>
                                            <p:strVal val="#ppt_y"/>
                                          </p:val>
                                        </p:tav>
                                      </p:tavLst>
                                    </p:anim>
                                  </p:childTnLst>
                                </p:cTn>
                              </p:par>
                              <p:par>
                                <p:cTn id="25" presetID="2" presetClass="entr" presetSubtype="12" decel="10000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750" fill="hold"/>
                                        <p:tgtEl>
                                          <p:spTgt spid="13"/>
                                        </p:tgtEl>
                                        <p:attrNameLst>
                                          <p:attrName>ppt_x</p:attrName>
                                        </p:attrNameLst>
                                      </p:cBhvr>
                                      <p:tavLst>
                                        <p:tav tm="0">
                                          <p:val>
                                            <p:strVal val="0-#ppt_w/2"/>
                                          </p:val>
                                        </p:tav>
                                        <p:tav tm="100000">
                                          <p:val>
                                            <p:strVal val="#ppt_x"/>
                                          </p:val>
                                        </p:tav>
                                      </p:tavLst>
                                    </p:anim>
                                    <p:anim calcmode="lin" valueType="num">
                                      <p:cBhvr additive="base">
                                        <p:cTn id="28" dur="750" fill="hold"/>
                                        <p:tgtEl>
                                          <p:spTgt spid="13"/>
                                        </p:tgtEl>
                                        <p:attrNameLst>
                                          <p:attrName>ppt_y</p:attrName>
                                        </p:attrNameLst>
                                      </p:cBhvr>
                                      <p:tavLst>
                                        <p:tav tm="0">
                                          <p:val>
                                            <p:strVal val="1+#ppt_h/2"/>
                                          </p:val>
                                        </p:tav>
                                        <p:tav tm="100000">
                                          <p:val>
                                            <p:strVal val="#ppt_y"/>
                                          </p:val>
                                        </p:tav>
                                      </p:tavLst>
                                    </p:anim>
                                  </p:childTnLst>
                                </p:cTn>
                              </p:par>
                              <p:par>
                                <p:cTn id="29" presetID="2" presetClass="entr" presetSubtype="12" decel="10000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750" fill="hold"/>
                                        <p:tgtEl>
                                          <p:spTgt spid="14"/>
                                        </p:tgtEl>
                                        <p:attrNameLst>
                                          <p:attrName>ppt_x</p:attrName>
                                        </p:attrNameLst>
                                      </p:cBhvr>
                                      <p:tavLst>
                                        <p:tav tm="0">
                                          <p:val>
                                            <p:strVal val="0-#ppt_w/2"/>
                                          </p:val>
                                        </p:tav>
                                        <p:tav tm="100000">
                                          <p:val>
                                            <p:strVal val="#ppt_x"/>
                                          </p:val>
                                        </p:tav>
                                      </p:tavLst>
                                    </p:anim>
                                    <p:anim calcmode="lin" valueType="num">
                                      <p:cBhvr additive="base">
                                        <p:cTn id="32" dur="750" fill="hold"/>
                                        <p:tgtEl>
                                          <p:spTgt spid="14"/>
                                        </p:tgtEl>
                                        <p:attrNameLst>
                                          <p:attrName>ppt_y</p:attrName>
                                        </p:attrNameLst>
                                      </p:cBhvr>
                                      <p:tavLst>
                                        <p:tav tm="0">
                                          <p:val>
                                            <p:strVal val="1+#ppt_h/2"/>
                                          </p:val>
                                        </p:tav>
                                        <p:tav tm="100000">
                                          <p:val>
                                            <p:strVal val="#ppt_y"/>
                                          </p:val>
                                        </p:tav>
                                      </p:tavLst>
                                    </p:anim>
                                  </p:childTnLst>
                                </p:cTn>
                              </p:par>
                              <p:par>
                                <p:cTn id="33" presetID="2" presetClass="entr" presetSubtype="12" decel="10000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750" fill="hold"/>
                                        <p:tgtEl>
                                          <p:spTgt spid="15"/>
                                        </p:tgtEl>
                                        <p:attrNameLst>
                                          <p:attrName>ppt_x</p:attrName>
                                        </p:attrNameLst>
                                      </p:cBhvr>
                                      <p:tavLst>
                                        <p:tav tm="0">
                                          <p:val>
                                            <p:strVal val="0-#ppt_w/2"/>
                                          </p:val>
                                        </p:tav>
                                        <p:tav tm="100000">
                                          <p:val>
                                            <p:strVal val="#ppt_x"/>
                                          </p:val>
                                        </p:tav>
                                      </p:tavLst>
                                    </p:anim>
                                    <p:anim calcmode="lin" valueType="num">
                                      <p:cBhvr additive="base">
                                        <p:cTn id="36" dur="750" fill="hold"/>
                                        <p:tgtEl>
                                          <p:spTgt spid="15"/>
                                        </p:tgtEl>
                                        <p:attrNameLst>
                                          <p:attrName>ppt_y</p:attrName>
                                        </p:attrNameLst>
                                      </p:cBhvr>
                                      <p:tavLst>
                                        <p:tav tm="0">
                                          <p:val>
                                            <p:strVal val="1+#ppt_h/2"/>
                                          </p:val>
                                        </p:tav>
                                        <p:tav tm="100000">
                                          <p:val>
                                            <p:strVal val="#ppt_y"/>
                                          </p:val>
                                        </p:tav>
                                      </p:tavLst>
                                    </p:anim>
                                  </p:childTnLst>
                                </p:cTn>
                              </p:par>
                              <p:par>
                                <p:cTn id="37" presetID="22" presetClass="entr" presetSubtype="8" fill="hold" grpId="0" nodeType="withEffect">
                                  <p:stCondLst>
                                    <p:cond delay="0"/>
                                  </p:stCondLst>
                                  <p:childTnLst>
                                    <p:set>
                                      <p:cBhvr>
                                        <p:cTn id="38" dur="1" fill="hold">
                                          <p:stCondLst>
                                            <p:cond delay="0"/>
                                          </p:stCondLst>
                                        </p:cTn>
                                        <p:tgtEl>
                                          <p:spTgt spid="76"/>
                                        </p:tgtEl>
                                        <p:attrNameLst>
                                          <p:attrName>style.visibility</p:attrName>
                                        </p:attrNameLst>
                                      </p:cBhvr>
                                      <p:to>
                                        <p:strVal val="visible"/>
                                      </p:to>
                                    </p:set>
                                    <p:animEffect transition="in" filter="wipe(left)">
                                      <p:cBhvr>
                                        <p:cTn id="39" dur="1250"/>
                                        <p:tgtEl>
                                          <p:spTgt spid="76"/>
                                        </p:tgtEl>
                                      </p:cBhvr>
                                    </p:animEffect>
                                  </p:childTnLst>
                                </p:cTn>
                              </p:par>
                            </p:childTnLst>
                          </p:cTn>
                        </p:par>
                        <p:par>
                          <p:cTn id="40" fill="hold">
                            <p:stCondLst>
                              <p:cond delay="1750"/>
                            </p:stCondLst>
                            <p:childTnLst>
                              <p:par>
                                <p:cTn id="41" presetID="2" presetClass="entr" presetSubtype="4" decel="100000" fill="hold" grpId="0" nodeType="afterEffect">
                                  <p:stCondLst>
                                    <p:cond delay="0"/>
                                  </p:stCondLst>
                                  <p:childTnLst>
                                    <p:set>
                                      <p:cBhvr>
                                        <p:cTn id="42" dur="1" fill="hold">
                                          <p:stCondLst>
                                            <p:cond delay="0"/>
                                          </p:stCondLst>
                                        </p:cTn>
                                        <p:tgtEl>
                                          <p:spTgt spid="48">
                                            <p:txEl>
                                              <p:pRg st="0" end="0"/>
                                            </p:txEl>
                                          </p:spTgt>
                                        </p:tgtEl>
                                        <p:attrNameLst>
                                          <p:attrName>style.visibility</p:attrName>
                                        </p:attrNameLst>
                                      </p:cBhvr>
                                      <p:to>
                                        <p:strVal val="visible"/>
                                      </p:to>
                                    </p:set>
                                    <p:anim calcmode="lin" valueType="num">
                                      <p:cBhvr additive="base">
                                        <p:cTn id="43" dur="500" fill="hold"/>
                                        <p:tgtEl>
                                          <p:spTgt spid="48">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8">
                                            <p:txEl>
                                              <p:pRg st="0" end="0"/>
                                            </p:txEl>
                                          </p:spTgt>
                                        </p:tgtEl>
                                        <p:attrNameLst>
                                          <p:attrName>ppt_y</p:attrName>
                                        </p:attrNameLst>
                                      </p:cBhvr>
                                      <p:tavLst>
                                        <p:tav tm="0">
                                          <p:val>
                                            <p:strVal val="1+#ppt_h/2"/>
                                          </p:val>
                                        </p:tav>
                                        <p:tav tm="100000">
                                          <p:val>
                                            <p:strVal val="#ppt_y"/>
                                          </p:val>
                                        </p:tav>
                                      </p:tavLst>
                                    </p:anim>
                                  </p:childTnLst>
                                </p:cTn>
                              </p:par>
                              <p:par>
                                <p:cTn id="45" presetID="21" presetClass="entr" presetSubtype="1"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heel(1)">
                                      <p:cBhvr>
                                        <p:cTn id="47" dur="1500"/>
                                        <p:tgtEl>
                                          <p:spTgt spid="16"/>
                                        </p:tgtEl>
                                      </p:cBhvr>
                                    </p:animEffect>
                                  </p:childTnLst>
                                </p:cTn>
                              </p:par>
                              <p:par>
                                <p:cTn id="48" presetID="2" presetClass="entr" presetSubtype="4" decel="100000" fill="hold" grpId="0" nodeType="withEffect">
                                  <p:stCondLst>
                                    <p:cond delay="100"/>
                                  </p:stCondLst>
                                  <p:childTnLst>
                                    <p:set>
                                      <p:cBhvr>
                                        <p:cTn id="49" dur="1" fill="hold">
                                          <p:stCondLst>
                                            <p:cond delay="0"/>
                                          </p:stCondLst>
                                        </p:cTn>
                                        <p:tgtEl>
                                          <p:spTgt spid="50"/>
                                        </p:tgtEl>
                                        <p:attrNameLst>
                                          <p:attrName>style.visibility</p:attrName>
                                        </p:attrNameLst>
                                      </p:cBhvr>
                                      <p:to>
                                        <p:strVal val="visible"/>
                                      </p:to>
                                    </p:set>
                                    <p:anim calcmode="lin" valueType="num">
                                      <p:cBhvr additive="base">
                                        <p:cTn id="50" dur="500" fill="hold"/>
                                        <p:tgtEl>
                                          <p:spTgt spid="50"/>
                                        </p:tgtEl>
                                        <p:attrNameLst>
                                          <p:attrName>ppt_x</p:attrName>
                                        </p:attrNameLst>
                                      </p:cBhvr>
                                      <p:tavLst>
                                        <p:tav tm="0">
                                          <p:val>
                                            <p:strVal val="#ppt_x"/>
                                          </p:val>
                                        </p:tav>
                                        <p:tav tm="100000">
                                          <p:val>
                                            <p:strVal val="#ppt_x"/>
                                          </p:val>
                                        </p:tav>
                                      </p:tavLst>
                                    </p:anim>
                                    <p:anim calcmode="lin" valueType="num">
                                      <p:cBhvr additive="base">
                                        <p:cTn id="51" dur="500" fill="hold"/>
                                        <p:tgtEl>
                                          <p:spTgt spid="50"/>
                                        </p:tgtEl>
                                        <p:attrNameLst>
                                          <p:attrName>ppt_y</p:attrName>
                                        </p:attrNameLst>
                                      </p:cBhvr>
                                      <p:tavLst>
                                        <p:tav tm="0">
                                          <p:val>
                                            <p:strVal val="1+#ppt_h/2"/>
                                          </p:val>
                                        </p:tav>
                                        <p:tav tm="100000">
                                          <p:val>
                                            <p:strVal val="#ppt_y"/>
                                          </p:val>
                                        </p:tav>
                                      </p:tavLst>
                                    </p:anim>
                                  </p:childTnLst>
                                </p:cTn>
                              </p:par>
                            </p:childTnLst>
                          </p:cTn>
                        </p:par>
                        <p:par>
                          <p:cTn id="52" fill="hold">
                            <p:stCondLst>
                              <p:cond delay="3250"/>
                            </p:stCondLst>
                            <p:childTnLst>
                              <p:par>
                                <p:cTn id="53" presetID="22" presetClass="entr" presetSubtype="8" fill="hold" grpId="0" nodeType="afterEffect">
                                  <p:stCondLst>
                                    <p:cond delay="0"/>
                                  </p:stCondLst>
                                  <p:childTnLst>
                                    <p:set>
                                      <p:cBhvr>
                                        <p:cTn id="54" dur="1" fill="hold">
                                          <p:stCondLst>
                                            <p:cond delay="0"/>
                                          </p:stCondLst>
                                        </p:cTn>
                                        <p:tgtEl>
                                          <p:spTgt spid="49">
                                            <p:txEl>
                                              <p:pRg st="0" end="0"/>
                                            </p:txEl>
                                          </p:spTgt>
                                        </p:tgtEl>
                                        <p:attrNameLst>
                                          <p:attrName>style.visibility</p:attrName>
                                        </p:attrNameLst>
                                      </p:cBhvr>
                                      <p:to>
                                        <p:strVal val="visible"/>
                                      </p:to>
                                    </p:set>
                                    <p:animEffect transition="in" filter="wipe(left)">
                                      <p:cBhvr>
                                        <p:cTn id="55" dur="500"/>
                                        <p:tgtEl>
                                          <p:spTgt spid="49">
                                            <p:txEl>
                                              <p:pRg st="0" end="0"/>
                                            </p:txEl>
                                          </p:spTgt>
                                        </p:tgtEl>
                                      </p:cBhvr>
                                    </p:animEffect>
                                  </p:childTnLst>
                                </p:cTn>
                              </p:par>
                            </p:childTnLst>
                          </p:cTn>
                        </p:par>
                        <p:par>
                          <p:cTn id="56" fill="hold">
                            <p:stCondLst>
                              <p:cond delay="3750"/>
                            </p:stCondLst>
                            <p:childTnLst>
                              <p:par>
                                <p:cTn id="57" presetID="2" presetClass="entr" presetSubtype="1" decel="100000" fill="hold" grpId="0" nodeType="afterEffect">
                                  <p:stCondLst>
                                    <p:cond delay="250"/>
                                  </p:stCondLst>
                                  <p:childTnLst>
                                    <p:set>
                                      <p:cBhvr>
                                        <p:cTn id="58" dur="1" fill="hold">
                                          <p:stCondLst>
                                            <p:cond delay="0"/>
                                          </p:stCondLst>
                                        </p:cTn>
                                        <p:tgtEl>
                                          <p:spTgt spid="54">
                                            <p:txEl>
                                              <p:pRg st="0" end="0"/>
                                            </p:txEl>
                                          </p:spTgt>
                                        </p:tgtEl>
                                        <p:attrNameLst>
                                          <p:attrName>style.visibility</p:attrName>
                                        </p:attrNameLst>
                                      </p:cBhvr>
                                      <p:to>
                                        <p:strVal val="visible"/>
                                      </p:to>
                                    </p:set>
                                    <p:anim calcmode="lin" valueType="num">
                                      <p:cBhvr additive="base">
                                        <p:cTn id="59" dur="500" fill="hold"/>
                                        <p:tgtEl>
                                          <p:spTgt spid="54">
                                            <p:txEl>
                                              <p:pRg st="0" end="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54">
                                            <p:txEl>
                                              <p:pRg st="0" end="0"/>
                                            </p:txEl>
                                          </p:spTgt>
                                        </p:tgtEl>
                                        <p:attrNameLst>
                                          <p:attrName>ppt_y</p:attrName>
                                        </p:attrNameLst>
                                      </p:cBhvr>
                                      <p:tavLst>
                                        <p:tav tm="0">
                                          <p:val>
                                            <p:strVal val="0-#ppt_h/2"/>
                                          </p:val>
                                        </p:tav>
                                        <p:tav tm="100000">
                                          <p:val>
                                            <p:strVal val="#ppt_y"/>
                                          </p:val>
                                        </p:tav>
                                      </p:tavLst>
                                    </p:anim>
                                  </p:childTnLst>
                                </p:cTn>
                              </p:par>
                              <p:par>
                                <p:cTn id="61" presetID="21" presetClass="entr" presetSubtype="1" fill="hold" grpId="0" nodeType="withEffect">
                                  <p:stCondLst>
                                    <p:cond delay="250"/>
                                  </p:stCondLst>
                                  <p:childTnLst>
                                    <p:set>
                                      <p:cBhvr>
                                        <p:cTn id="62" dur="1" fill="hold">
                                          <p:stCondLst>
                                            <p:cond delay="0"/>
                                          </p:stCondLst>
                                        </p:cTn>
                                        <p:tgtEl>
                                          <p:spTgt spid="17"/>
                                        </p:tgtEl>
                                        <p:attrNameLst>
                                          <p:attrName>style.visibility</p:attrName>
                                        </p:attrNameLst>
                                      </p:cBhvr>
                                      <p:to>
                                        <p:strVal val="visible"/>
                                      </p:to>
                                    </p:set>
                                    <p:animEffect transition="in" filter="wheel(1)">
                                      <p:cBhvr>
                                        <p:cTn id="63" dur="1500"/>
                                        <p:tgtEl>
                                          <p:spTgt spid="17"/>
                                        </p:tgtEl>
                                      </p:cBhvr>
                                    </p:animEffect>
                                  </p:childTnLst>
                                </p:cTn>
                              </p:par>
                              <p:par>
                                <p:cTn id="64" presetID="2" presetClass="entr" presetSubtype="1" decel="100000" fill="hold" grpId="0" nodeType="withEffect">
                                  <p:stCondLst>
                                    <p:cond delay="350"/>
                                  </p:stCondLst>
                                  <p:childTnLst>
                                    <p:set>
                                      <p:cBhvr>
                                        <p:cTn id="65" dur="1" fill="hold">
                                          <p:stCondLst>
                                            <p:cond delay="0"/>
                                          </p:stCondLst>
                                        </p:cTn>
                                        <p:tgtEl>
                                          <p:spTgt spid="56"/>
                                        </p:tgtEl>
                                        <p:attrNameLst>
                                          <p:attrName>style.visibility</p:attrName>
                                        </p:attrNameLst>
                                      </p:cBhvr>
                                      <p:to>
                                        <p:strVal val="visible"/>
                                      </p:to>
                                    </p:set>
                                    <p:anim calcmode="lin" valueType="num">
                                      <p:cBhvr additive="base">
                                        <p:cTn id="66" dur="500" fill="hold"/>
                                        <p:tgtEl>
                                          <p:spTgt spid="56"/>
                                        </p:tgtEl>
                                        <p:attrNameLst>
                                          <p:attrName>ppt_x</p:attrName>
                                        </p:attrNameLst>
                                      </p:cBhvr>
                                      <p:tavLst>
                                        <p:tav tm="0">
                                          <p:val>
                                            <p:strVal val="#ppt_x"/>
                                          </p:val>
                                        </p:tav>
                                        <p:tav tm="100000">
                                          <p:val>
                                            <p:strVal val="#ppt_x"/>
                                          </p:val>
                                        </p:tav>
                                      </p:tavLst>
                                    </p:anim>
                                    <p:anim calcmode="lin" valueType="num">
                                      <p:cBhvr additive="base">
                                        <p:cTn id="67" dur="500" fill="hold"/>
                                        <p:tgtEl>
                                          <p:spTgt spid="56"/>
                                        </p:tgtEl>
                                        <p:attrNameLst>
                                          <p:attrName>ppt_y</p:attrName>
                                        </p:attrNameLst>
                                      </p:cBhvr>
                                      <p:tavLst>
                                        <p:tav tm="0">
                                          <p:val>
                                            <p:strVal val="0-#ppt_h/2"/>
                                          </p:val>
                                        </p:tav>
                                        <p:tav tm="100000">
                                          <p:val>
                                            <p:strVal val="#ppt_y"/>
                                          </p:val>
                                        </p:tav>
                                      </p:tavLst>
                                    </p:anim>
                                  </p:childTnLst>
                                </p:cTn>
                              </p:par>
                            </p:childTnLst>
                          </p:cTn>
                        </p:par>
                        <p:par>
                          <p:cTn id="68" fill="hold">
                            <p:stCondLst>
                              <p:cond delay="5500"/>
                            </p:stCondLst>
                            <p:childTnLst>
                              <p:par>
                                <p:cTn id="69" presetID="22" presetClass="entr" presetSubtype="8" fill="hold" grpId="0" nodeType="afterEffect">
                                  <p:stCondLst>
                                    <p:cond delay="0"/>
                                  </p:stCondLst>
                                  <p:childTnLst>
                                    <p:set>
                                      <p:cBhvr>
                                        <p:cTn id="70" dur="1" fill="hold">
                                          <p:stCondLst>
                                            <p:cond delay="0"/>
                                          </p:stCondLst>
                                        </p:cTn>
                                        <p:tgtEl>
                                          <p:spTgt spid="55">
                                            <p:txEl>
                                              <p:pRg st="0" end="0"/>
                                            </p:txEl>
                                          </p:spTgt>
                                        </p:tgtEl>
                                        <p:attrNameLst>
                                          <p:attrName>style.visibility</p:attrName>
                                        </p:attrNameLst>
                                      </p:cBhvr>
                                      <p:to>
                                        <p:strVal val="visible"/>
                                      </p:to>
                                    </p:set>
                                    <p:animEffect transition="in" filter="wipe(left)">
                                      <p:cBhvr>
                                        <p:cTn id="71" dur="500"/>
                                        <p:tgtEl>
                                          <p:spTgt spid="55">
                                            <p:txEl>
                                              <p:pRg st="0" end="0"/>
                                            </p:txEl>
                                          </p:spTgt>
                                        </p:tgtEl>
                                      </p:cBhvr>
                                    </p:animEffect>
                                  </p:childTnLst>
                                </p:cTn>
                              </p:par>
                            </p:childTnLst>
                          </p:cTn>
                        </p:par>
                        <p:par>
                          <p:cTn id="72" fill="hold">
                            <p:stCondLst>
                              <p:cond delay="6000"/>
                            </p:stCondLst>
                            <p:childTnLst>
                              <p:par>
                                <p:cTn id="73" presetID="2" presetClass="entr" presetSubtype="4" decel="100000" fill="hold" grpId="0" nodeType="afterEffect">
                                  <p:stCondLst>
                                    <p:cond delay="250"/>
                                  </p:stCondLst>
                                  <p:childTnLst>
                                    <p:set>
                                      <p:cBhvr>
                                        <p:cTn id="74" dur="1" fill="hold">
                                          <p:stCondLst>
                                            <p:cond delay="0"/>
                                          </p:stCondLst>
                                        </p:cTn>
                                        <p:tgtEl>
                                          <p:spTgt spid="60">
                                            <p:txEl>
                                              <p:pRg st="0" end="0"/>
                                            </p:txEl>
                                          </p:spTgt>
                                        </p:tgtEl>
                                        <p:attrNameLst>
                                          <p:attrName>style.visibility</p:attrName>
                                        </p:attrNameLst>
                                      </p:cBhvr>
                                      <p:to>
                                        <p:strVal val="visible"/>
                                      </p:to>
                                    </p:set>
                                    <p:anim calcmode="lin" valueType="num">
                                      <p:cBhvr additive="base">
                                        <p:cTn id="75" dur="500" fill="hold"/>
                                        <p:tgtEl>
                                          <p:spTgt spid="60">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60">
                                            <p:txEl>
                                              <p:pRg st="0" end="0"/>
                                            </p:txEl>
                                          </p:spTgt>
                                        </p:tgtEl>
                                        <p:attrNameLst>
                                          <p:attrName>ppt_y</p:attrName>
                                        </p:attrNameLst>
                                      </p:cBhvr>
                                      <p:tavLst>
                                        <p:tav tm="0">
                                          <p:val>
                                            <p:strVal val="1+#ppt_h/2"/>
                                          </p:val>
                                        </p:tav>
                                        <p:tav tm="100000">
                                          <p:val>
                                            <p:strVal val="#ppt_y"/>
                                          </p:val>
                                        </p:tav>
                                      </p:tavLst>
                                    </p:anim>
                                  </p:childTnLst>
                                </p:cTn>
                              </p:par>
                              <p:par>
                                <p:cTn id="77" presetID="21" presetClass="entr" presetSubtype="1" fill="hold" grpId="0" nodeType="withEffect">
                                  <p:stCondLst>
                                    <p:cond delay="250"/>
                                  </p:stCondLst>
                                  <p:childTnLst>
                                    <p:set>
                                      <p:cBhvr>
                                        <p:cTn id="78" dur="1" fill="hold">
                                          <p:stCondLst>
                                            <p:cond delay="0"/>
                                          </p:stCondLst>
                                        </p:cTn>
                                        <p:tgtEl>
                                          <p:spTgt spid="18"/>
                                        </p:tgtEl>
                                        <p:attrNameLst>
                                          <p:attrName>style.visibility</p:attrName>
                                        </p:attrNameLst>
                                      </p:cBhvr>
                                      <p:to>
                                        <p:strVal val="visible"/>
                                      </p:to>
                                    </p:set>
                                    <p:animEffect transition="in" filter="wheel(1)">
                                      <p:cBhvr>
                                        <p:cTn id="79" dur="1500"/>
                                        <p:tgtEl>
                                          <p:spTgt spid="18"/>
                                        </p:tgtEl>
                                      </p:cBhvr>
                                    </p:animEffect>
                                  </p:childTnLst>
                                </p:cTn>
                              </p:par>
                              <p:par>
                                <p:cTn id="80" presetID="2" presetClass="entr" presetSubtype="4" decel="100000" fill="hold" grpId="0" nodeType="withEffect">
                                  <p:stCondLst>
                                    <p:cond delay="350"/>
                                  </p:stCondLst>
                                  <p:childTnLst>
                                    <p:set>
                                      <p:cBhvr>
                                        <p:cTn id="81" dur="1" fill="hold">
                                          <p:stCondLst>
                                            <p:cond delay="0"/>
                                          </p:stCondLst>
                                        </p:cTn>
                                        <p:tgtEl>
                                          <p:spTgt spid="62"/>
                                        </p:tgtEl>
                                        <p:attrNameLst>
                                          <p:attrName>style.visibility</p:attrName>
                                        </p:attrNameLst>
                                      </p:cBhvr>
                                      <p:to>
                                        <p:strVal val="visible"/>
                                      </p:to>
                                    </p:set>
                                    <p:anim calcmode="lin" valueType="num">
                                      <p:cBhvr additive="base">
                                        <p:cTn id="82" dur="500" fill="hold"/>
                                        <p:tgtEl>
                                          <p:spTgt spid="62"/>
                                        </p:tgtEl>
                                        <p:attrNameLst>
                                          <p:attrName>ppt_x</p:attrName>
                                        </p:attrNameLst>
                                      </p:cBhvr>
                                      <p:tavLst>
                                        <p:tav tm="0">
                                          <p:val>
                                            <p:strVal val="#ppt_x"/>
                                          </p:val>
                                        </p:tav>
                                        <p:tav tm="100000">
                                          <p:val>
                                            <p:strVal val="#ppt_x"/>
                                          </p:val>
                                        </p:tav>
                                      </p:tavLst>
                                    </p:anim>
                                    <p:anim calcmode="lin" valueType="num">
                                      <p:cBhvr additive="base">
                                        <p:cTn id="83" dur="500" fill="hold"/>
                                        <p:tgtEl>
                                          <p:spTgt spid="62"/>
                                        </p:tgtEl>
                                        <p:attrNameLst>
                                          <p:attrName>ppt_y</p:attrName>
                                        </p:attrNameLst>
                                      </p:cBhvr>
                                      <p:tavLst>
                                        <p:tav tm="0">
                                          <p:val>
                                            <p:strVal val="1+#ppt_h/2"/>
                                          </p:val>
                                        </p:tav>
                                        <p:tav tm="100000">
                                          <p:val>
                                            <p:strVal val="#ppt_y"/>
                                          </p:val>
                                        </p:tav>
                                      </p:tavLst>
                                    </p:anim>
                                  </p:childTnLst>
                                </p:cTn>
                              </p:par>
                            </p:childTnLst>
                          </p:cTn>
                        </p:par>
                        <p:par>
                          <p:cTn id="84" fill="hold">
                            <p:stCondLst>
                              <p:cond delay="7750"/>
                            </p:stCondLst>
                            <p:childTnLst>
                              <p:par>
                                <p:cTn id="85" presetID="22" presetClass="entr" presetSubtype="8" fill="hold" grpId="0" nodeType="afterEffect">
                                  <p:stCondLst>
                                    <p:cond delay="0"/>
                                  </p:stCondLst>
                                  <p:childTnLst>
                                    <p:set>
                                      <p:cBhvr>
                                        <p:cTn id="86" dur="1" fill="hold">
                                          <p:stCondLst>
                                            <p:cond delay="0"/>
                                          </p:stCondLst>
                                        </p:cTn>
                                        <p:tgtEl>
                                          <p:spTgt spid="61">
                                            <p:txEl>
                                              <p:pRg st="0" end="0"/>
                                            </p:txEl>
                                          </p:spTgt>
                                        </p:tgtEl>
                                        <p:attrNameLst>
                                          <p:attrName>style.visibility</p:attrName>
                                        </p:attrNameLst>
                                      </p:cBhvr>
                                      <p:to>
                                        <p:strVal val="visible"/>
                                      </p:to>
                                    </p:set>
                                    <p:animEffect transition="in" filter="wipe(left)">
                                      <p:cBhvr>
                                        <p:cTn id="87" dur="500"/>
                                        <p:tgtEl>
                                          <p:spTgt spid="61">
                                            <p:txEl>
                                              <p:pRg st="0" end="0"/>
                                            </p:txEl>
                                          </p:spTgt>
                                        </p:tgtEl>
                                      </p:cBhvr>
                                    </p:animEffect>
                                  </p:childTnLst>
                                </p:cTn>
                              </p:par>
                            </p:childTnLst>
                          </p:cTn>
                        </p:par>
                        <p:par>
                          <p:cTn id="88" fill="hold">
                            <p:stCondLst>
                              <p:cond delay="8250"/>
                            </p:stCondLst>
                            <p:childTnLst>
                              <p:par>
                                <p:cTn id="89" presetID="2" presetClass="entr" presetSubtype="1" decel="100000" fill="hold" grpId="0" nodeType="afterEffect">
                                  <p:stCondLst>
                                    <p:cond delay="250"/>
                                  </p:stCondLst>
                                  <p:childTnLst>
                                    <p:set>
                                      <p:cBhvr>
                                        <p:cTn id="90" dur="1" fill="hold">
                                          <p:stCondLst>
                                            <p:cond delay="0"/>
                                          </p:stCondLst>
                                        </p:cTn>
                                        <p:tgtEl>
                                          <p:spTgt spid="63">
                                            <p:txEl>
                                              <p:pRg st="0" end="0"/>
                                            </p:txEl>
                                          </p:spTgt>
                                        </p:tgtEl>
                                        <p:attrNameLst>
                                          <p:attrName>style.visibility</p:attrName>
                                        </p:attrNameLst>
                                      </p:cBhvr>
                                      <p:to>
                                        <p:strVal val="visible"/>
                                      </p:to>
                                    </p:set>
                                    <p:anim calcmode="lin" valueType="num">
                                      <p:cBhvr additive="base">
                                        <p:cTn id="91" dur="500" fill="hold"/>
                                        <p:tgtEl>
                                          <p:spTgt spid="63">
                                            <p:txEl>
                                              <p:pRg st="0" end="0"/>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63">
                                            <p:txEl>
                                              <p:pRg st="0" end="0"/>
                                            </p:txEl>
                                          </p:spTgt>
                                        </p:tgtEl>
                                        <p:attrNameLst>
                                          <p:attrName>ppt_y</p:attrName>
                                        </p:attrNameLst>
                                      </p:cBhvr>
                                      <p:tavLst>
                                        <p:tav tm="0">
                                          <p:val>
                                            <p:strVal val="0-#ppt_h/2"/>
                                          </p:val>
                                        </p:tav>
                                        <p:tav tm="100000">
                                          <p:val>
                                            <p:strVal val="#ppt_y"/>
                                          </p:val>
                                        </p:tav>
                                      </p:tavLst>
                                    </p:anim>
                                  </p:childTnLst>
                                </p:cTn>
                              </p:par>
                              <p:par>
                                <p:cTn id="93" presetID="21" presetClass="entr" presetSubtype="1" fill="hold" grpId="0" nodeType="withEffect">
                                  <p:stCondLst>
                                    <p:cond delay="250"/>
                                  </p:stCondLst>
                                  <p:childTnLst>
                                    <p:set>
                                      <p:cBhvr>
                                        <p:cTn id="94" dur="1" fill="hold">
                                          <p:stCondLst>
                                            <p:cond delay="0"/>
                                          </p:stCondLst>
                                        </p:cTn>
                                        <p:tgtEl>
                                          <p:spTgt spid="19"/>
                                        </p:tgtEl>
                                        <p:attrNameLst>
                                          <p:attrName>style.visibility</p:attrName>
                                        </p:attrNameLst>
                                      </p:cBhvr>
                                      <p:to>
                                        <p:strVal val="visible"/>
                                      </p:to>
                                    </p:set>
                                    <p:animEffect transition="in" filter="wheel(1)">
                                      <p:cBhvr>
                                        <p:cTn id="95" dur="1500"/>
                                        <p:tgtEl>
                                          <p:spTgt spid="19"/>
                                        </p:tgtEl>
                                      </p:cBhvr>
                                    </p:animEffect>
                                  </p:childTnLst>
                                </p:cTn>
                              </p:par>
                              <p:par>
                                <p:cTn id="96" presetID="2" presetClass="entr" presetSubtype="1" decel="100000" fill="hold" grpId="0" nodeType="withEffect">
                                  <p:stCondLst>
                                    <p:cond delay="350"/>
                                  </p:stCondLst>
                                  <p:childTnLst>
                                    <p:set>
                                      <p:cBhvr>
                                        <p:cTn id="97" dur="1" fill="hold">
                                          <p:stCondLst>
                                            <p:cond delay="0"/>
                                          </p:stCondLst>
                                        </p:cTn>
                                        <p:tgtEl>
                                          <p:spTgt spid="65"/>
                                        </p:tgtEl>
                                        <p:attrNameLst>
                                          <p:attrName>style.visibility</p:attrName>
                                        </p:attrNameLst>
                                      </p:cBhvr>
                                      <p:to>
                                        <p:strVal val="visible"/>
                                      </p:to>
                                    </p:set>
                                    <p:anim calcmode="lin" valueType="num">
                                      <p:cBhvr additive="base">
                                        <p:cTn id="98" dur="500" fill="hold"/>
                                        <p:tgtEl>
                                          <p:spTgt spid="65"/>
                                        </p:tgtEl>
                                        <p:attrNameLst>
                                          <p:attrName>ppt_x</p:attrName>
                                        </p:attrNameLst>
                                      </p:cBhvr>
                                      <p:tavLst>
                                        <p:tav tm="0">
                                          <p:val>
                                            <p:strVal val="#ppt_x"/>
                                          </p:val>
                                        </p:tav>
                                        <p:tav tm="100000">
                                          <p:val>
                                            <p:strVal val="#ppt_x"/>
                                          </p:val>
                                        </p:tav>
                                      </p:tavLst>
                                    </p:anim>
                                    <p:anim calcmode="lin" valueType="num">
                                      <p:cBhvr additive="base">
                                        <p:cTn id="99" dur="500" fill="hold"/>
                                        <p:tgtEl>
                                          <p:spTgt spid="65"/>
                                        </p:tgtEl>
                                        <p:attrNameLst>
                                          <p:attrName>ppt_y</p:attrName>
                                        </p:attrNameLst>
                                      </p:cBhvr>
                                      <p:tavLst>
                                        <p:tav tm="0">
                                          <p:val>
                                            <p:strVal val="0-#ppt_h/2"/>
                                          </p:val>
                                        </p:tav>
                                        <p:tav tm="100000">
                                          <p:val>
                                            <p:strVal val="#ppt_y"/>
                                          </p:val>
                                        </p:tav>
                                      </p:tavLst>
                                    </p:anim>
                                  </p:childTnLst>
                                </p:cTn>
                              </p:par>
                            </p:childTnLst>
                          </p:cTn>
                        </p:par>
                        <p:par>
                          <p:cTn id="100" fill="hold">
                            <p:stCondLst>
                              <p:cond delay="10000"/>
                            </p:stCondLst>
                            <p:childTnLst>
                              <p:par>
                                <p:cTn id="101" presetID="22" presetClass="entr" presetSubtype="8" fill="hold" grpId="0" nodeType="afterEffect">
                                  <p:stCondLst>
                                    <p:cond delay="0"/>
                                  </p:stCondLst>
                                  <p:childTnLst>
                                    <p:set>
                                      <p:cBhvr>
                                        <p:cTn id="102" dur="1" fill="hold">
                                          <p:stCondLst>
                                            <p:cond delay="0"/>
                                          </p:stCondLst>
                                        </p:cTn>
                                        <p:tgtEl>
                                          <p:spTgt spid="64">
                                            <p:txEl>
                                              <p:pRg st="0" end="0"/>
                                            </p:txEl>
                                          </p:spTgt>
                                        </p:tgtEl>
                                        <p:attrNameLst>
                                          <p:attrName>style.visibility</p:attrName>
                                        </p:attrNameLst>
                                      </p:cBhvr>
                                      <p:to>
                                        <p:strVal val="visible"/>
                                      </p:to>
                                    </p:set>
                                    <p:animEffect transition="in" filter="wipe(left)">
                                      <p:cBhvr>
                                        <p:cTn id="103" dur="500"/>
                                        <p:tgtEl>
                                          <p:spTgt spid="64">
                                            <p:txEl>
                                              <p:pRg st="0" end="0"/>
                                            </p:txEl>
                                          </p:spTgt>
                                        </p:tgtEl>
                                      </p:cBhvr>
                                    </p:animEffect>
                                  </p:childTnLst>
                                </p:cTn>
                              </p:par>
                            </p:childTnLst>
                          </p:cTn>
                        </p:par>
                        <p:par>
                          <p:cTn id="104" fill="hold">
                            <p:stCondLst>
                              <p:cond delay="10500"/>
                            </p:stCondLst>
                            <p:childTnLst>
                              <p:par>
                                <p:cTn id="105" presetID="2" presetClass="entr" presetSubtype="4" decel="100000" fill="hold" grpId="0" nodeType="afterEffect">
                                  <p:stCondLst>
                                    <p:cond delay="250"/>
                                  </p:stCondLst>
                                  <p:childTnLst>
                                    <p:set>
                                      <p:cBhvr>
                                        <p:cTn id="106" dur="1" fill="hold">
                                          <p:stCondLst>
                                            <p:cond delay="0"/>
                                          </p:stCondLst>
                                        </p:cTn>
                                        <p:tgtEl>
                                          <p:spTgt spid="66">
                                            <p:txEl>
                                              <p:pRg st="0" end="0"/>
                                            </p:txEl>
                                          </p:spTgt>
                                        </p:tgtEl>
                                        <p:attrNameLst>
                                          <p:attrName>style.visibility</p:attrName>
                                        </p:attrNameLst>
                                      </p:cBhvr>
                                      <p:to>
                                        <p:strVal val="visible"/>
                                      </p:to>
                                    </p:set>
                                    <p:anim calcmode="lin" valueType="num">
                                      <p:cBhvr additive="base">
                                        <p:cTn id="107" dur="500" fill="hold"/>
                                        <p:tgtEl>
                                          <p:spTgt spid="66">
                                            <p:txEl>
                                              <p:pRg st="0" end="0"/>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66">
                                            <p:txEl>
                                              <p:pRg st="0" end="0"/>
                                            </p:txEl>
                                          </p:spTgt>
                                        </p:tgtEl>
                                        <p:attrNameLst>
                                          <p:attrName>ppt_y</p:attrName>
                                        </p:attrNameLst>
                                      </p:cBhvr>
                                      <p:tavLst>
                                        <p:tav tm="0">
                                          <p:val>
                                            <p:strVal val="1+#ppt_h/2"/>
                                          </p:val>
                                        </p:tav>
                                        <p:tav tm="100000">
                                          <p:val>
                                            <p:strVal val="#ppt_y"/>
                                          </p:val>
                                        </p:tav>
                                      </p:tavLst>
                                    </p:anim>
                                  </p:childTnLst>
                                </p:cTn>
                              </p:par>
                              <p:par>
                                <p:cTn id="109" presetID="21" presetClass="entr" presetSubtype="1" fill="hold" grpId="0" nodeType="withEffect">
                                  <p:stCondLst>
                                    <p:cond delay="250"/>
                                  </p:stCondLst>
                                  <p:childTnLst>
                                    <p:set>
                                      <p:cBhvr>
                                        <p:cTn id="110" dur="1" fill="hold">
                                          <p:stCondLst>
                                            <p:cond delay="0"/>
                                          </p:stCondLst>
                                        </p:cTn>
                                        <p:tgtEl>
                                          <p:spTgt spid="20"/>
                                        </p:tgtEl>
                                        <p:attrNameLst>
                                          <p:attrName>style.visibility</p:attrName>
                                        </p:attrNameLst>
                                      </p:cBhvr>
                                      <p:to>
                                        <p:strVal val="visible"/>
                                      </p:to>
                                    </p:set>
                                    <p:animEffect transition="in" filter="wheel(1)">
                                      <p:cBhvr>
                                        <p:cTn id="111" dur="1500"/>
                                        <p:tgtEl>
                                          <p:spTgt spid="20"/>
                                        </p:tgtEl>
                                      </p:cBhvr>
                                    </p:animEffect>
                                  </p:childTnLst>
                                </p:cTn>
                              </p:par>
                              <p:par>
                                <p:cTn id="112" presetID="2" presetClass="entr" presetSubtype="4" decel="100000" fill="hold" grpId="0" nodeType="withEffect">
                                  <p:stCondLst>
                                    <p:cond delay="350"/>
                                  </p:stCondLst>
                                  <p:childTnLst>
                                    <p:set>
                                      <p:cBhvr>
                                        <p:cTn id="113" dur="1" fill="hold">
                                          <p:stCondLst>
                                            <p:cond delay="0"/>
                                          </p:stCondLst>
                                        </p:cTn>
                                        <p:tgtEl>
                                          <p:spTgt spid="68"/>
                                        </p:tgtEl>
                                        <p:attrNameLst>
                                          <p:attrName>style.visibility</p:attrName>
                                        </p:attrNameLst>
                                      </p:cBhvr>
                                      <p:to>
                                        <p:strVal val="visible"/>
                                      </p:to>
                                    </p:set>
                                    <p:anim calcmode="lin" valueType="num">
                                      <p:cBhvr additive="base">
                                        <p:cTn id="114" dur="500" fill="hold"/>
                                        <p:tgtEl>
                                          <p:spTgt spid="68"/>
                                        </p:tgtEl>
                                        <p:attrNameLst>
                                          <p:attrName>ppt_x</p:attrName>
                                        </p:attrNameLst>
                                      </p:cBhvr>
                                      <p:tavLst>
                                        <p:tav tm="0">
                                          <p:val>
                                            <p:strVal val="#ppt_x"/>
                                          </p:val>
                                        </p:tav>
                                        <p:tav tm="100000">
                                          <p:val>
                                            <p:strVal val="#ppt_x"/>
                                          </p:val>
                                        </p:tav>
                                      </p:tavLst>
                                    </p:anim>
                                    <p:anim calcmode="lin" valueType="num">
                                      <p:cBhvr additive="base">
                                        <p:cTn id="115" dur="500" fill="hold"/>
                                        <p:tgtEl>
                                          <p:spTgt spid="68"/>
                                        </p:tgtEl>
                                        <p:attrNameLst>
                                          <p:attrName>ppt_y</p:attrName>
                                        </p:attrNameLst>
                                      </p:cBhvr>
                                      <p:tavLst>
                                        <p:tav tm="0">
                                          <p:val>
                                            <p:strVal val="1+#ppt_h/2"/>
                                          </p:val>
                                        </p:tav>
                                        <p:tav tm="100000">
                                          <p:val>
                                            <p:strVal val="#ppt_y"/>
                                          </p:val>
                                        </p:tav>
                                      </p:tavLst>
                                    </p:anim>
                                  </p:childTnLst>
                                </p:cTn>
                              </p:par>
                            </p:childTnLst>
                          </p:cTn>
                        </p:par>
                        <p:par>
                          <p:cTn id="116" fill="hold">
                            <p:stCondLst>
                              <p:cond delay="12250"/>
                            </p:stCondLst>
                            <p:childTnLst>
                              <p:par>
                                <p:cTn id="117" presetID="22" presetClass="entr" presetSubtype="8" fill="hold" grpId="0" nodeType="afterEffect">
                                  <p:stCondLst>
                                    <p:cond delay="0"/>
                                  </p:stCondLst>
                                  <p:childTnLst>
                                    <p:set>
                                      <p:cBhvr>
                                        <p:cTn id="118" dur="1" fill="hold">
                                          <p:stCondLst>
                                            <p:cond delay="0"/>
                                          </p:stCondLst>
                                        </p:cTn>
                                        <p:tgtEl>
                                          <p:spTgt spid="67">
                                            <p:txEl>
                                              <p:pRg st="0" end="0"/>
                                            </p:txEl>
                                          </p:spTgt>
                                        </p:tgtEl>
                                        <p:attrNameLst>
                                          <p:attrName>style.visibility</p:attrName>
                                        </p:attrNameLst>
                                      </p:cBhvr>
                                      <p:to>
                                        <p:strVal val="visible"/>
                                      </p:to>
                                    </p:set>
                                    <p:animEffect transition="in" filter="wipe(left)">
                                      <p:cBhvr>
                                        <p:cTn id="119" dur="500"/>
                                        <p:tgtEl>
                                          <p:spTgt spid="67">
                                            <p:txEl>
                                              <p:pRg st="0" end="0"/>
                                            </p:txEl>
                                          </p:spTgt>
                                        </p:tgtEl>
                                      </p:cBhvr>
                                    </p:animEffect>
                                  </p:childTnLst>
                                </p:cTn>
                              </p:par>
                            </p:childTnLst>
                          </p:cTn>
                        </p:par>
                        <p:par>
                          <p:cTn id="120" fill="hold">
                            <p:stCondLst>
                              <p:cond delay="12750"/>
                            </p:stCondLst>
                            <p:childTnLst>
                              <p:par>
                                <p:cTn id="121" presetID="2" presetClass="entr" presetSubtype="1" decel="100000" fill="hold" grpId="0" nodeType="afterEffect">
                                  <p:stCondLst>
                                    <p:cond delay="250"/>
                                  </p:stCondLst>
                                  <p:childTnLst>
                                    <p:set>
                                      <p:cBhvr>
                                        <p:cTn id="122" dur="1" fill="hold">
                                          <p:stCondLst>
                                            <p:cond delay="0"/>
                                          </p:stCondLst>
                                        </p:cTn>
                                        <p:tgtEl>
                                          <p:spTgt spid="69">
                                            <p:txEl>
                                              <p:pRg st="0" end="0"/>
                                            </p:txEl>
                                          </p:spTgt>
                                        </p:tgtEl>
                                        <p:attrNameLst>
                                          <p:attrName>style.visibility</p:attrName>
                                        </p:attrNameLst>
                                      </p:cBhvr>
                                      <p:to>
                                        <p:strVal val="visible"/>
                                      </p:to>
                                    </p:set>
                                    <p:anim calcmode="lin" valueType="num">
                                      <p:cBhvr additive="base">
                                        <p:cTn id="123" dur="500" fill="hold"/>
                                        <p:tgtEl>
                                          <p:spTgt spid="69">
                                            <p:txEl>
                                              <p:pRg st="0" end="0"/>
                                            </p:txEl>
                                          </p:spTgt>
                                        </p:tgtEl>
                                        <p:attrNameLst>
                                          <p:attrName>ppt_x</p:attrName>
                                        </p:attrNameLst>
                                      </p:cBhvr>
                                      <p:tavLst>
                                        <p:tav tm="0">
                                          <p:val>
                                            <p:strVal val="#ppt_x"/>
                                          </p:val>
                                        </p:tav>
                                        <p:tav tm="100000">
                                          <p:val>
                                            <p:strVal val="#ppt_x"/>
                                          </p:val>
                                        </p:tav>
                                      </p:tavLst>
                                    </p:anim>
                                    <p:anim calcmode="lin" valueType="num">
                                      <p:cBhvr additive="base">
                                        <p:cTn id="124" dur="500" fill="hold"/>
                                        <p:tgtEl>
                                          <p:spTgt spid="69">
                                            <p:txEl>
                                              <p:pRg st="0" end="0"/>
                                            </p:txEl>
                                          </p:spTgt>
                                        </p:tgtEl>
                                        <p:attrNameLst>
                                          <p:attrName>ppt_y</p:attrName>
                                        </p:attrNameLst>
                                      </p:cBhvr>
                                      <p:tavLst>
                                        <p:tav tm="0">
                                          <p:val>
                                            <p:strVal val="0-#ppt_h/2"/>
                                          </p:val>
                                        </p:tav>
                                        <p:tav tm="100000">
                                          <p:val>
                                            <p:strVal val="#ppt_y"/>
                                          </p:val>
                                        </p:tav>
                                      </p:tavLst>
                                    </p:anim>
                                  </p:childTnLst>
                                </p:cTn>
                              </p:par>
                              <p:par>
                                <p:cTn id="125" presetID="21" presetClass="entr" presetSubtype="1" fill="hold" grpId="0" nodeType="withEffect">
                                  <p:stCondLst>
                                    <p:cond delay="250"/>
                                  </p:stCondLst>
                                  <p:childTnLst>
                                    <p:set>
                                      <p:cBhvr>
                                        <p:cTn id="126" dur="1" fill="hold">
                                          <p:stCondLst>
                                            <p:cond delay="0"/>
                                          </p:stCondLst>
                                        </p:cTn>
                                        <p:tgtEl>
                                          <p:spTgt spid="21"/>
                                        </p:tgtEl>
                                        <p:attrNameLst>
                                          <p:attrName>style.visibility</p:attrName>
                                        </p:attrNameLst>
                                      </p:cBhvr>
                                      <p:to>
                                        <p:strVal val="visible"/>
                                      </p:to>
                                    </p:set>
                                    <p:animEffect transition="in" filter="wheel(1)">
                                      <p:cBhvr>
                                        <p:cTn id="127" dur="1500"/>
                                        <p:tgtEl>
                                          <p:spTgt spid="21"/>
                                        </p:tgtEl>
                                      </p:cBhvr>
                                    </p:animEffect>
                                  </p:childTnLst>
                                </p:cTn>
                              </p:par>
                              <p:par>
                                <p:cTn id="128" presetID="2" presetClass="entr" presetSubtype="1" decel="100000" fill="hold" grpId="0" nodeType="withEffect">
                                  <p:stCondLst>
                                    <p:cond delay="350"/>
                                  </p:stCondLst>
                                  <p:childTnLst>
                                    <p:set>
                                      <p:cBhvr>
                                        <p:cTn id="129" dur="1" fill="hold">
                                          <p:stCondLst>
                                            <p:cond delay="0"/>
                                          </p:stCondLst>
                                        </p:cTn>
                                        <p:tgtEl>
                                          <p:spTgt spid="71"/>
                                        </p:tgtEl>
                                        <p:attrNameLst>
                                          <p:attrName>style.visibility</p:attrName>
                                        </p:attrNameLst>
                                      </p:cBhvr>
                                      <p:to>
                                        <p:strVal val="visible"/>
                                      </p:to>
                                    </p:set>
                                    <p:anim calcmode="lin" valueType="num">
                                      <p:cBhvr additive="base">
                                        <p:cTn id="130" dur="500" fill="hold"/>
                                        <p:tgtEl>
                                          <p:spTgt spid="71"/>
                                        </p:tgtEl>
                                        <p:attrNameLst>
                                          <p:attrName>ppt_x</p:attrName>
                                        </p:attrNameLst>
                                      </p:cBhvr>
                                      <p:tavLst>
                                        <p:tav tm="0">
                                          <p:val>
                                            <p:strVal val="#ppt_x"/>
                                          </p:val>
                                        </p:tav>
                                        <p:tav tm="100000">
                                          <p:val>
                                            <p:strVal val="#ppt_x"/>
                                          </p:val>
                                        </p:tav>
                                      </p:tavLst>
                                    </p:anim>
                                    <p:anim calcmode="lin" valueType="num">
                                      <p:cBhvr additive="base">
                                        <p:cTn id="131" dur="500" fill="hold"/>
                                        <p:tgtEl>
                                          <p:spTgt spid="71"/>
                                        </p:tgtEl>
                                        <p:attrNameLst>
                                          <p:attrName>ppt_y</p:attrName>
                                        </p:attrNameLst>
                                      </p:cBhvr>
                                      <p:tavLst>
                                        <p:tav tm="0">
                                          <p:val>
                                            <p:strVal val="0-#ppt_h/2"/>
                                          </p:val>
                                        </p:tav>
                                        <p:tav tm="100000">
                                          <p:val>
                                            <p:strVal val="#ppt_y"/>
                                          </p:val>
                                        </p:tav>
                                      </p:tavLst>
                                    </p:anim>
                                  </p:childTnLst>
                                </p:cTn>
                              </p:par>
                            </p:childTnLst>
                          </p:cTn>
                        </p:par>
                        <p:par>
                          <p:cTn id="132" fill="hold">
                            <p:stCondLst>
                              <p:cond delay="14500"/>
                            </p:stCondLst>
                            <p:childTnLst>
                              <p:par>
                                <p:cTn id="133" presetID="22" presetClass="entr" presetSubtype="8" fill="hold" grpId="0" nodeType="afterEffect">
                                  <p:stCondLst>
                                    <p:cond delay="0"/>
                                  </p:stCondLst>
                                  <p:childTnLst>
                                    <p:set>
                                      <p:cBhvr>
                                        <p:cTn id="134" dur="1" fill="hold">
                                          <p:stCondLst>
                                            <p:cond delay="0"/>
                                          </p:stCondLst>
                                        </p:cTn>
                                        <p:tgtEl>
                                          <p:spTgt spid="70">
                                            <p:txEl>
                                              <p:pRg st="0" end="0"/>
                                            </p:txEl>
                                          </p:spTgt>
                                        </p:tgtEl>
                                        <p:attrNameLst>
                                          <p:attrName>style.visibility</p:attrName>
                                        </p:attrNameLst>
                                      </p:cBhvr>
                                      <p:to>
                                        <p:strVal val="visible"/>
                                      </p:to>
                                    </p:set>
                                    <p:animEffect transition="in" filter="wipe(left)">
                                      <p:cBhvr>
                                        <p:cTn id="135" dur="500"/>
                                        <p:tgtEl>
                                          <p:spTgt spid="7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16" grpId="0" animBg="1"/>
      <p:bldP spid="17" grpId="0" animBg="1"/>
      <p:bldP spid="18" grpId="0" animBg="1"/>
      <p:bldP spid="19" grpId="0" animBg="1"/>
      <p:bldP spid="20" grpId="0" animBg="1"/>
      <p:bldP spid="21" grpId="0" animBg="1"/>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5" grpId="0" animBg="1"/>
      <p:bldP spid="11" grpId="0" animBg="1"/>
      <p:bldP spid="12" grpId="0" animBg="1"/>
      <p:bldP spid="13" grpId="0" animBg="1"/>
      <p:bldP spid="14" grpId="0" animBg="1"/>
      <p:bldP spid="15" grpId="0" animBg="1"/>
      <p:bldP spid="48" grpId="0" build="p">
        <p:tmplLst>
          <p:tmpl lvl="1">
            <p:tnLst>
              <p:par>
                <p:cTn presetID="2" presetClass="entr" presetSubtype="4" decel="100000" fill="hold" nodeType="afterEffect">
                  <p:stCondLst>
                    <p:cond delay="0"/>
                  </p:stCondLst>
                  <p:childTnLst>
                    <p:set>
                      <p:cBhvr>
                        <p:cTn dur="1" fill="hold">
                          <p:stCondLst>
                            <p:cond delay="0"/>
                          </p:stCondLst>
                        </p:cTn>
                        <p:tgtEl>
                          <p:spTgt spid="48"/>
                        </p:tgtEl>
                        <p:attrNameLst>
                          <p:attrName>style.visibility</p:attrName>
                        </p:attrNameLst>
                      </p:cBhvr>
                      <p:to>
                        <p:strVal val="visible"/>
                      </p:to>
                    </p:set>
                    <p:anim calcmode="lin" valueType="num">
                      <p:cBhvr additive="base">
                        <p:cTn dur="500" fill="hold"/>
                        <p:tgtEl>
                          <p:spTgt spid="48"/>
                        </p:tgtEl>
                        <p:attrNameLst>
                          <p:attrName>ppt_x</p:attrName>
                        </p:attrNameLst>
                      </p:cBhvr>
                      <p:tavLst>
                        <p:tav tm="0">
                          <p:val>
                            <p:strVal val="#ppt_x"/>
                          </p:val>
                        </p:tav>
                        <p:tav tm="100000">
                          <p:val>
                            <p:strVal val="#ppt_x"/>
                          </p:val>
                        </p:tav>
                      </p:tavLst>
                    </p:anim>
                    <p:anim calcmode="lin" valueType="num">
                      <p:cBhvr additive="base">
                        <p:cTn dur="500" fill="hold"/>
                        <p:tgtEl>
                          <p:spTgt spid="48"/>
                        </p:tgtEl>
                        <p:attrNameLst>
                          <p:attrName>ppt_y</p:attrName>
                        </p:attrNameLst>
                      </p:cBhvr>
                      <p:tavLst>
                        <p:tav tm="0">
                          <p:val>
                            <p:strVal val="1+#ppt_h/2"/>
                          </p:val>
                        </p:tav>
                        <p:tav tm="100000">
                          <p:val>
                            <p:strVal val="#ppt_y"/>
                          </p:val>
                        </p:tav>
                      </p:tavLst>
                    </p:anim>
                  </p:childTnLst>
                </p:cTn>
              </p:par>
            </p:tnLst>
          </p:tmpl>
        </p:tmplLst>
      </p:bldP>
      <p:bldP spid="49" grpId="0" build="p">
        <p:tmplLst>
          <p:tmpl lvl="1">
            <p:tnLst>
              <p:par>
                <p:cTn presetID="22" presetClass="entr" presetSubtype="8" fill="hold" nodeType="afterEffect">
                  <p:stCondLst>
                    <p:cond delay="0"/>
                  </p:stCondLst>
                  <p:childTnLst>
                    <p:set>
                      <p:cBhvr>
                        <p:cTn dur="1" fill="hold">
                          <p:stCondLst>
                            <p:cond delay="0"/>
                          </p:stCondLst>
                        </p:cTn>
                        <p:tgtEl>
                          <p:spTgt spid="49"/>
                        </p:tgtEl>
                        <p:attrNameLst>
                          <p:attrName>style.visibility</p:attrName>
                        </p:attrNameLst>
                      </p:cBhvr>
                      <p:to>
                        <p:strVal val="visible"/>
                      </p:to>
                    </p:set>
                    <p:animEffect transition="in" filter="wipe(left)">
                      <p:cBhvr>
                        <p:cTn dur="500"/>
                        <p:tgtEl>
                          <p:spTgt spid="49"/>
                        </p:tgtEl>
                      </p:cBhvr>
                    </p:animEffect>
                  </p:childTnLst>
                </p:cTn>
              </p:par>
            </p:tnLst>
          </p:tmpl>
        </p:tmplLst>
      </p:bldP>
      <p:bldP spid="50" grpId="0" animBg="1"/>
      <p:bldP spid="54" grpId="0" build="p">
        <p:tmplLst>
          <p:tmpl lvl="1">
            <p:tnLst>
              <p:par>
                <p:cTn presetID="2" presetClass="entr" presetSubtype="1" decel="100000" fill="hold" nodeType="afterEffect">
                  <p:stCondLst>
                    <p:cond delay="250"/>
                  </p:stCondLst>
                  <p:childTnLst>
                    <p:set>
                      <p:cBhvr>
                        <p:cTn dur="1" fill="hold">
                          <p:stCondLst>
                            <p:cond delay="0"/>
                          </p:stCondLst>
                        </p:cTn>
                        <p:tgtEl>
                          <p:spTgt spid="54"/>
                        </p:tgtEl>
                        <p:attrNameLst>
                          <p:attrName>style.visibility</p:attrName>
                        </p:attrNameLst>
                      </p:cBhvr>
                      <p:to>
                        <p:strVal val="visible"/>
                      </p:to>
                    </p:set>
                    <p:anim calcmode="lin" valueType="num">
                      <p:cBhvr additive="base">
                        <p:cTn dur="500" fill="hold"/>
                        <p:tgtEl>
                          <p:spTgt spid="54"/>
                        </p:tgtEl>
                        <p:attrNameLst>
                          <p:attrName>ppt_x</p:attrName>
                        </p:attrNameLst>
                      </p:cBhvr>
                      <p:tavLst>
                        <p:tav tm="0">
                          <p:val>
                            <p:strVal val="#ppt_x"/>
                          </p:val>
                        </p:tav>
                        <p:tav tm="100000">
                          <p:val>
                            <p:strVal val="#ppt_x"/>
                          </p:val>
                        </p:tav>
                      </p:tavLst>
                    </p:anim>
                    <p:anim calcmode="lin" valueType="num">
                      <p:cBhvr additive="base">
                        <p:cTn dur="500" fill="hold"/>
                        <p:tgtEl>
                          <p:spTgt spid="54"/>
                        </p:tgtEl>
                        <p:attrNameLst>
                          <p:attrName>ppt_y</p:attrName>
                        </p:attrNameLst>
                      </p:cBhvr>
                      <p:tavLst>
                        <p:tav tm="0">
                          <p:val>
                            <p:strVal val="0-#ppt_h/2"/>
                          </p:val>
                        </p:tav>
                        <p:tav tm="100000">
                          <p:val>
                            <p:strVal val="#ppt_y"/>
                          </p:val>
                        </p:tav>
                      </p:tavLst>
                    </p:anim>
                  </p:childTnLst>
                </p:cTn>
              </p:par>
            </p:tnLst>
          </p:tmpl>
        </p:tmplLst>
      </p:bldP>
      <p:bldP spid="55" grpId="0" build="p">
        <p:tmplLst>
          <p:tmpl lvl="1">
            <p:tnLst>
              <p:par>
                <p:cTn presetID="22" presetClass="entr" presetSubtype="8" fill="hold" nodeType="afterEffect">
                  <p:stCondLst>
                    <p:cond delay="0"/>
                  </p:stCondLst>
                  <p:childTnLst>
                    <p:set>
                      <p:cBhvr>
                        <p:cTn dur="1" fill="hold">
                          <p:stCondLst>
                            <p:cond delay="0"/>
                          </p:stCondLst>
                        </p:cTn>
                        <p:tgtEl>
                          <p:spTgt spid="55"/>
                        </p:tgtEl>
                        <p:attrNameLst>
                          <p:attrName>style.visibility</p:attrName>
                        </p:attrNameLst>
                      </p:cBhvr>
                      <p:to>
                        <p:strVal val="visible"/>
                      </p:to>
                    </p:set>
                    <p:animEffect transition="in" filter="wipe(left)">
                      <p:cBhvr>
                        <p:cTn dur="500"/>
                        <p:tgtEl>
                          <p:spTgt spid="55"/>
                        </p:tgtEl>
                      </p:cBhvr>
                    </p:animEffect>
                  </p:childTnLst>
                </p:cTn>
              </p:par>
            </p:tnLst>
          </p:tmpl>
        </p:tmplLst>
      </p:bldP>
      <p:bldP spid="56" grpId="0" animBg="1"/>
      <p:bldP spid="60" grpId="0" build="p">
        <p:tmplLst>
          <p:tmpl lvl="1">
            <p:tnLst>
              <p:par>
                <p:cTn presetID="2" presetClass="entr" presetSubtype="4" decel="100000" fill="hold" nodeType="afterEffect">
                  <p:stCondLst>
                    <p:cond delay="250"/>
                  </p:stCondLst>
                  <p:childTnLst>
                    <p:set>
                      <p:cBhvr>
                        <p:cTn dur="1" fill="hold">
                          <p:stCondLst>
                            <p:cond delay="0"/>
                          </p:stCondLst>
                        </p:cTn>
                        <p:tgtEl>
                          <p:spTgt spid="60"/>
                        </p:tgtEl>
                        <p:attrNameLst>
                          <p:attrName>style.visibility</p:attrName>
                        </p:attrNameLst>
                      </p:cBhvr>
                      <p:to>
                        <p:strVal val="visible"/>
                      </p:to>
                    </p:set>
                    <p:anim calcmode="lin" valueType="num">
                      <p:cBhvr additive="base">
                        <p:cTn dur="500" fill="hold"/>
                        <p:tgtEl>
                          <p:spTgt spid="60"/>
                        </p:tgtEl>
                        <p:attrNameLst>
                          <p:attrName>ppt_x</p:attrName>
                        </p:attrNameLst>
                      </p:cBhvr>
                      <p:tavLst>
                        <p:tav tm="0">
                          <p:val>
                            <p:strVal val="#ppt_x"/>
                          </p:val>
                        </p:tav>
                        <p:tav tm="100000">
                          <p:val>
                            <p:strVal val="#ppt_x"/>
                          </p:val>
                        </p:tav>
                      </p:tavLst>
                    </p:anim>
                    <p:anim calcmode="lin" valueType="num">
                      <p:cBhvr additive="base">
                        <p:cTn dur="500" fill="hold"/>
                        <p:tgtEl>
                          <p:spTgt spid="60"/>
                        </p:tgtEl>
                        <p:attrNameLst>
                          <p:attrName>ppt_y</p:attrName>
                        </p:attrNameLst>
                      </p:cBhvr>
                      <p:tavLst>
                        <p:tav tm="0">
                          <p:val>
                            <p:strVal val="1+#ppt_h/2"/>
                          </p:val>
                        </p:tav>
                        <p:tav tm="100000">
                          <p:val>
                            <p:strVal val="#ppt_y"/>
                          </p:val>
                        </p:tav>
                      </p:tavLst>
                    </p:anim>
                  </p:childTnLst>
                </p:cTn>
              </p:par>
            </p:tnLst>
          </p:tmpl>
        </p:tmplLst>
      </p:bldP>
      <p:bldP spid="61" grpId="0" build="p">
        <p:tmplLst>
          <p:tmpl lvl="1">
            <p:tnLst>
              <p:par>
                <p:cTn presetID="22" presetClass="entr" presetSubtype="8" fill="hold" nodeType="afterEffect">
                  <p:stCondLst>
                    <p:cond delay="0"/>
                  </p:stCondLst>
                  <p:childTnLst>
                    <p:set>
                      <p:cBhvr>
                        <p:cTn dur="1" fill="hold">
                          <p:stCondLst>
                            <p:cond delay="0"/>
                          </p:stCondLst>
                        </p:cTn>
                        <p:tgtEl>
                          <p:spTgt spid="61"/>
                        </p:tgtEl>
                        <p:attrNameLst>
                          <p:attrName>style.visibility</p:attrName>
                        </p:attrNameLst>
                      </p:cBhvr>
                      <p:to>
                        <p:strVal val="visible"/>
                      </p:to>
                    </p:set>
                    <p:animEffect transition="in" filter="wipe(left)">
                      <p:cBhvr>
                        <p:cTn dur="500"/>
                        <p:tgtEl>
                          <p:spTgt spid="61"/>
                        </p:tgtEl>
                      </p:cBhvr>
                    </p:animEffect>
                  </p:childTnLst>
                </p:cTn>
              </p:par>
            </p:tnLst>
          </p:tmpl>
        </p:tmplLst>
      </p:bldP>
      <p:bldP spid="62" grpId="0" animBg="1"/>
      <p:bldP spid="63" grpId="0" build="p">
        <p:tmplLst>
          <p:tmpl lvl="1">
            <p:tnLst>
              <p:par>
                <p:cTn presetID="2" presetClass="entr" presetSubtype="1" decel="100000" fill="hold" nodeType="afterEffect">
                  <p:stCondLst>
                    <p:cond delay="250"/>
                  </p:stCondLst>
                  <p:childTnLst>
                    <p:set>
                      <p:cBhvr>
                        <p:cTn dur="1" fill="hold">
                          <p:stCondLst>
                            <p:cond delay="0"/>
                          </p:stCondLst>
                        </p:cTn>
                        <p:tgtEl>
                          <p:spTgt spid="63"/>
                        </p:tgtEl>
                        <p:attrNameLst>
                          <p:attrName>style.visibility</p:attrName>
                        </p:attrNameLst>
                      </p:cBhvr>
                      <p:to>
                        <p:strVal val="visible"/>
                      </p:to>
                    </p:set>
                    <p:anim calcmode="lin" valueType="num">
                      <p:cBhvr additive="base">
                        <p:cTn dur="500" fill="hold"/>
                        <p:tgtEl>
                          <p:spTgt spid="63"/>
                        </p:tgtEl>
                        <p:attrNameLst>
                          <p:attrName>ppt_x</p:attrName>
                        </p:attrNameLst>
                      </p:cBhvr>
                      <p:tavLst>
                        <p:tav tm="0">
                          <p:val>
                            <p:strVal val="#ppt_x"/>
                          </p:val>
                        </p:tav>
                        <p:tav tm="100000">
                          <p:val>
                            <p:strVal val="#ppt_x"/>
                          </p:val>
                        </p:tav>
                      </p:tavLst>
                    </p:anim>
                    <p:anim calcmode="lin" valueType="num">
                      <p:cBhvr additive="base">
                        <p:cTn dur="500" fill="hold"/>
                        <p:tgtEl>
                          <p:spTgt spid="63"/>
                        </p:tgtEl>
                        <p:attrNameLst>
                          <p:attrName>ppt_y</p:attrName>
                        </p:attrNameLst>
                      </p:cBhvr>
                      <p:tavLst>
                        <p:tav tm="0">
                          <p:val>
                            <p:strVal val="0-#ppt_h/2"/>
                          </p:val>
                        </p:tav>
                        <p:tav tm="100000">
                          <p:val>
                            <p:strVal val="#ppt_y"/>
                          </p:val>
                        </p:tav>
                      </p:tavLst>
                    </p:anim>
                  </p:childTnLst>
                </p:cTn>
              </p:par>
            </p:tnLst>
          </p:tmpl>
        </p:tmplLst>
      </p:bldP>
      <p:bldP spid="64" grpId="0" build="p">
        <p:tmplLst>
          <p:tmpl lvl="1">
            <p:tnLst>
              <p:par>
                <p:cTn presetID="22" presetClass="entr" presetSubtype="8" fill="hold" nodeType="afterEffect">
                  <p:stCondLst>
                    <p:cond delay="0"/>
                  </p:stCondLst>
                  <p:childTnLst>
                    <p:set>
                      <p:cBhvr>
                        <p:cTn dur="1" fill="hold">
                          <p:stCondLst>
                            <p:cond delay="0"/>
                          </p:stCondLst>
                        </p:cTn>
                        <p:tgtEl>
                          <p:spTgt spid="64"/>
                        </p:tgtEl>
                        <p:attrNameLst>
                          <p:attrName>style.visibility</p:attrName>
                        </p:attrNameLst>
                      </p:cBhvr>
                      <p:to>
                        <p:strVal val="visible"/>
                      </p:to>
                    </p:set>
                    <p:animEffect transition="in" filter="wipe(left)">
                      <p:cBhvr>
                        <p:cTn dur="500"/>
                        <p:tgtEl>
                          <p:spTgt spid="64"/>
                        </p:tgtEl>
                      </p:cBhvr>
                    </p:animEffect>
                  </p:childTnLst>
                </p:cTn>
              </p:par>
            </p:tnLst>
          </p:tmpl>
        </p:tmplLst>
      </p:bldP>
      <p:bldP spid="65" grpId="0" animBg="1"/>
      <p:bldP spid="66" grpId="0" build="p">
        <p:tmplLst>
          <p:tmpl lvl="1">
            <p:tnLst>
              <p:par>
                <p:cTn presetID="2" presetClass="entr" presetSubtype="4" decel="100000" fill="hold" nodeType="afterEffect">
                  <p:stCondLst>
                    <p:cond delay="250"/>
                  </p:stCondLst>
                  <p:childTnLst>
                    <p:set>
                      <p:cBhvr>
                        <p:cTn dur="1" fill="hold">
                          <p:stCondLst>
                            <p:cond delay="0"/>
                          </p:stCondLst>
                        </p:cTn>
                        <p:tgtEl>
                          <p:spTgt spid="66"/>
                        </p:tgtEl>
                        <p:attrNameLst>
                          <p:attrName>style.visibility</p:attrName>
                        </p:attrNameLst>
                      </p:cBhvr>
                      <p:to>
                        <p:strVal val="visible"/>
                      </p:to>
                    </p:set>
                    <p:anim calcmode="lin" valueType="num">
                      <p:cBhvr additive="base">
                        <p:cTn dur="500" fill="hold"/>
                        <p:tgtEl>
                          <p:spTgt spid="66"/>
                        </p:tgtEl>
                        <p:attrNameLst>
                          <p:attrName>ppt_x</p:attrName>
                        </p:attrNameLst>
                      </p:cBhvr>
                      <p:tavLst>
                        <p:tav tm="0">
                          <p:val>
                            <p:strVal val="#ppt_x"/>
                          </p:val>
                        </p:tav>
                        <p:tav tm="100000">
                          <p:val>
                            <p:strVal val="#ppt_x"/>
                          </p:val>
                        </p:tav>
                      </p:tavLst>
                    </p:anim>
                    <p:anim calcmode="lin" valueType="num">
                      <p:cBhvr additive="base">
                        <p:cTn dur="500" fill="hold"/>
                        <p:tgtEl>
                          <p:spTgt spid="66"/>
                        </p:tgtEl>
                        <p:attrNameLst>
                          <p:attrName>ppt_y</p:attrName>
                        </p:attrNameLst>
                      </p:cBhvr>
                      <p:tavLst>
                        <p:tav tm="0">
                          <p:val>
                            <p:strVal val="1+#ppt_h/2"/>
                          </p:val>
                        </p:tav>
                        <p:tav tm="100000">
                          <p:val>
                            <p:strVal val="#ppt_y"/>
                          </p:val>
                        </p:tav>
                      </p:tavLst>
                    </p:anim>
                  </p:childTnLst>
                </p:cTn>
              </p:par>
            </p:tnLst>
          </p:tmpl>
        </p:tmplLst>
      </p:bldP>
      <p:bldP spid="67" grpId="0" build="p">
        <p:tmplLst>
          <p:tmpl lvl="1">
            <p:tnLst>
              <p:par>
                <p:cTn presetID="22" presetClass="entr" presetSubtype="8" fill="hold" nodeType="afterEffect">
                  <p:stCondLst>
                    <p:cond delay="0"/>
                  </p:stCondLst>
                  <p:childTnLst>
                    <p:set>
                      <p:cBhvr>
                        <p:cTn dur="1" fill="hold">
                          <p:stCondLst>
                            <p:cond delay="0"/>
                          </p:stCondLst>
                        </p:cTn>
                        <p:tgtEl>
                          <p:spTgt spid="67"/>
                        </p:tgtEl>
                        <p:attrNameLst>
                          <p:attrName>style.visibility</p:attrName>
                        </p:attrNameLst>
                      </p:cBhvr>
                      <p:to>
                        <p:strVal val="visible"/>
                      </p:to>
                    </p:set>
                    <p:animEffect transition="in" filter="wipe(left)">
                      <p:cBhvr>
                        <p:cTn dur="500"/>
                        <p:tgtEl>
                          <p:spTgt spid="67"/>
                        </p:tgtEl>
                      </p:cBhvr>
                    </p:animEffect>
                  </p:childTnLst>
                </p:cTn>
              </p:par>
            </p:tnLst>
          </p:tmpl>
        </p:tmplLst>
      </p:bldP>
      <p:bldP spid="68" grpId="0" animBg="1"/>
      <p:bldP spid="69" grpId="0" build="p">
        <p:tmplLst>
          <p:tmpl lvl="1">
            <p:tnLst>
              <p:par>
                <p:cTn presetID="2" presetClass="entr" presetSubtype="1" decel="100000" fill="hold" nodeType="afterEffect">
                  <p:stCondLst>
                    <p:cond delay="250"/>
                  </p:stCondLst>
                  <p:childTnLst>
                    <p:set>
                      <p:cBhvr>
                        <p:cTn dur="1" fill="hold">
                          <p:stCondLst>
                            <p:cond delay="0"/>
                          </p:stCondLst>
                        </p:cTn>
                        <p:tgtEl>
                          <p:spTgt spid="69"/>
                        </p:tgtEl>
                        <p:attrNameLst>
                          <p:attrName>style.visibility</p:attrName>
                        </p:attrNameLst>
                      </p:cBhvr>
                      <p:to>
                        <p:strVal val="visible"/>
                      </p:to>
                    </p:set>
                    <p:anim calcmode="lin" valueType="num">
                      <p:cBhvr additive="base">
                        <p:cTn dur="500" fill="hold"/>
                        <p:tgtEl>
                          <p:spTgt spid="69"/>
                        </p:tgtEl>
                        <p:attrNameLst>
                          <p:attrName>ppt_x</p:attrName>
                        </p:attrNameLst>
                      </p:cBhvr>
                      <p:tavLst>
                        <p:tav tm="0">
                          <p:val>
                            <p:strVal val="#ppt_x"/>
                          </p:val>
                        </p:tav>
                        <p:tav tm="100000">
                          <p:val>
                            <p:strVal val="#ppt_x"/>
                          </p:val>
                        </p:tav>
                      </p:tavLst>
                    </p:anim>
                    <p:anim calcmode="lin" valueType="num">
                      <p:cBhvr additive="base">
                        <p:cTn dur="500" fill="hold"/>
                        <p:tgtEl>
                          <p:spTgt spid="69"/>
                        </p:tgtEl>
                        <p:attrNameLst>
                          <p:attrName>ppt_y</p:attrName>
                        </p:attrNameLst>
                      </p:cBhvr>
                      <p:tavLst>
                        <p:tav tm="0">
                          <p:val>
                            <p:strVal val="0-#ppt_h/2"/>
                          </p:val>
                        </p:tav>
                        <p:tav tm="100000">
                          <p:val>
                            <p:strVal val="#ppt_y"/>
                          </p:val>
                        </p:tav>
                      </p:tavLst>
                    </p:anim>
                  </p:childTnLst>
                </p:cTn>
              </p:par>
            </p:tnLst>
          </p:tmpl>
        </p:tmplLst>
      </p:bldP>
      <p:bldP spid="70" grpId="0" build="p">
        <p:tmplLst>
          <p:tmpl lvl="1">
            <p:tnLst>
              <p:par>
                <p:cTn presetID="22" presetClass="entr" presetSubtype="8" fill="hold" nodeType="afterEffect">
                  <p:stCondLst>
                    <p:cond delay="0"/>
                  </p:stCondLst>
                  <p:childTnLst>
                    <p:set>
                      <p:cBhvr>
                        <p:cTn dur="1" fill="hold">
                          <p:stCondLst>
                            <p:cond delay="0"/>
                          </p:stCondLst>
                        </p:cTn>
                        <p:tgtEl>
                          <p:spTgt spid="70"/>
                        </p:tgtEl>
                        <p:attrNameLst>
                          <p:attrName>style.visibility</p:attrName>
                        </p:attrNameLst>
                      </p:cBhvr>
                      <p:to>
                        <p:strVal val="visible"/>
                      </p:to>
                    </p:set>
                    <p:animEffect transition="in" filter="wipe(left)">
                      <p:cBhvr>
                        <p:cTn dur="500"/>
                        <p:tgtEl>
                          <p:spTgt spid="70"/>
                        </p:tgtEl>
                      </p:cBhvr>
                    </p:animEffect>
                  </p:childTnLst>
                </p:cTn>
              </p:par>
            </p:tnLst>
          </p:tmpl>
        </p:tmplLst>
      </p:bldP>
      <p:bldP spid="71" grpId="0" animBg="1"/>
    </p:bld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6 Points 1">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ltLang="ja-JP">
                <a:solidFill>
                  <a:prstClr val="black">
                    <a:tint val="75000"/>
                  </a:prstClr>
                </a:solidFill>
              </a:rPr>
              <a:t>The Power of PowerPoint | thepopp.com</a:t>
            </a:r>
            <a:endParaRPr lang="ja-JP" altLang="en-US" dirty="0">
              <a:solidFill>
                <a:prstClr val="black">
                  <a:tint val="75000"/>
                </a:prstClr>
              </a:solidFill>
            </a:endParaRPr>
          </a:p>
        </p:txBody>
      </p:sp>
      <p:sp>
        <p:nvSpPr>
          <p:cNvPr id="4" name="スライド番号プレースホルダー 3"/>
          <p:cNvSpPr>
            <a:spLocks noGrp="1"/>
          </p:cNvSpPr>
          <p:nvPr>
            <p:ph type="sldNum" sz="quarter" idx="11"/>
          </p:nvPr>
        </p:nvSpPr>
        <p:spPr/>
        <p:txBody>
          <a:bodyPr/>
          <a:lstStyle/>
          <a:p>
            <a:fld id="{E6459DFB-86F3-43FA-8567-2EA6E426AE90}" type="slidenum">
              <a:rPr lang="ja-JP" altLang="en-US" smtClean="0">
                <a:solidFill>
                  <a:prstClr val="white"/>
                </a:solidFill>
              </a:rPr>
              <a:pPr/>
              <a:t>‹Nº›</a:t>
            </a:fld>
            <a:endParaRPr lang="ja-JP" altLang="en-US">
              <a:solidFill>
                <a:prstClr val="white"/>
              </a:solidFill>
            </a:endParaRPr>
          </a:p>
        </p:txBody>
      </p:sp>
      <p:sp>
        <p:nvSpPr>
          <p:cNvPr id="7" name="テキスト プレースホルダー 6"/>
          <p:cNvSpPr>
            <a:spLocks noGrp="1"/>
          </p:cNvSpPr>
          <p:nvPr>
            <p:ph type="body" sz="quarter" idx="13" hasCustomPrompt="1"/>
          </p:nvPr>
        </p:nvSpPr>
        <p:spPr>
          <a:xfrm>
            <a:off x="2111210" y="1028735"/>
            <a:ext cx="9553891" cy="336037"/>
          </a:xfrm>
        </p:spPr>
        <p:txBody>
          <a:bodyPr/>
          <a:lstStyle>
            <a:lvl1pPr>
              <a:defRPr i="1" baseline="0">
                <a:solidFill>
                  <a:schemeClr val="tx1">
                    <a:lumMod val="50000"/>
                    <a:lumOff val="50000"/>
                  </a:schemeClr>
                </a:solidFill>
                <a:latin typeface="+mn-lt"/>
                <a:cs typeface="Open Sans Light" panose="020B0306030504020204" pitchFamily="34" charset="0"/>
              </a:defRPr>
            </a:lvl1pPr>
          </a:lstStyle>
          <a:p>
            <a:pPr lvl="0"/>
            <a:r>
              <a:rPr kumimoji="1" lang="en-US" altLang="ja-JP" dirty="0"/>
              <a:t>Short description goes here</a:t>
            </a:r>
            <a:endParaRPr kumimoji="1" lang="ja-JP" altLang="en-US" dirty="0"/>
          </a:p>
        </p:txBody>
      </p:sp>
      <p:sp>
        <p:nvSpPr>
          <p:cNvPr id="8" name="正方形/長方形 7"/>
          <p:cNvSpPr/>
          <p:nvPr userDrawn="1"/>
        </p:nvSpPr>
        <p:spPr>
          <a:xfrm>
            <a:off x="2159222" y="932725"/>
            <a:ext cx="2160428" cy="48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5" name="正方形/長方形 4"/>
          <p:cNvSpPr/>
          <p:nvPr userDrawn="1"/>
        </p:nvSpPr>
        <p:spPr>
          <a:xfrm>
            <a:off x="5950263" y="2692400"/>
            <a:ext cx="91932" cy="4165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9" name="正方形/長方形 8"/>
          <p:cNvSpPr/>
          <p:nvPr userDrawn="1"/>
        </p:nvSpPr>
        <p:spPr>
          <a:xfrm>
            <a:off x="6149806" y="2190481"/>
            <a:ext cx="91932" cy="4667521"/>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10" name="正方形/長方形 9"/>
          <p:cNvSpPr/>
          <p:nvPr userDrawn="1"/>
        </p:nvSpPr>
        <p:spPr>
          <a:xfrm>
            <a:off x="6349344" y="3326113"/>
            <a:ext cx="91933" cy="353188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11" name="正方形/長方形 10"/>
          <p:cNvSpPr/>
          <p:nvPr userDrawn="1"/>
        </p:nvSpPr>
        <p:spPr>
          <a:xfrm>
            <a:off x="5750722" y="4895275"/>
            <a:ext cx="91933" cy="1962727"/>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12" name="正方形/長方形 11"/>
          <p:cNvSpPr/>
          <p:nvPr userDrawn="1"/>
        </p:nvSpPr>
        <p:spPr>
          <a:xfrm>
            <a:off x="5551185" y="3790921"/>
            <a:ext cx="90825" cy="306708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13" name="正方形/長方形 12"/>
          <p:cNvSpPr/>
          <p:nvPr userDrawn="1"/>
        </p:nvSpPr>
        <p:spPr>
          <a:xfrm>
            <a:off x="6548887" y="4461746"/>
            <a:ext cx="91932" cy="239625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16" name="正方形/長方形 15"/>
          <p:cNvSpPr/>
          <p:nvPr userDrawn="1"/>
        </p:nvSpPr>
        <p:spPr>
          <a:xfrm rot="16200000">
            <a:off x="3894769" y="870806"/>
            <a:ext cx="91201" cy="500181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17" name="円/楕円 16"/>
          <p:cNvSpPr/>
          <p:nvPr userDrawn="1"/>
        </p:nvSpPr>
        <p:spPr>
          <a:xfrm>
            <a:off x="747468" y="2983787"/>
            <a:ext cx="775921" cy="7758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18" name="円/楕円 17"/>
          <p:cNvSpPr/>
          <p:nvPr userDrawn="1"/>
        </p:nvSpPr>
        <p:spPr>
          <a:xfrm>
            <a:off x="2463516" y="1848155"/>
            <a:ext cx="775921" cy="77585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19" name="円/楕円 18"/>
          <p:cNvSpPr/>
          <p:nvPr userDrawn="1"/>
        </p:nvSpPr>
        <p:spPr>
          <a:xfrm>
            <a:off x="1771262" y="4119421"/>
            <a:ext cx="775921" cy="77585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20" name="円/楕円 19"/>
          <p:cNvSpPr/>
          <p:nvPr userDrawn="1"/>
        </p:nvSpPr>
        <p:spPr>
          <a:xfrm>
            <a:off x="10565278" y="3448594"/>
            <a:ext cx="775921" cy="77585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21" name="円/楕円 20"/>
          <p:cNvSpPr/>
          <p:nvPr userDrawn="1"/>
        </p:nvSpPr>
        <p:spPr>
          <a:xfrm>
            <a:off x="8957362" y="2350074"/>
            <a:ext cx="775921" cy="77585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22" name="円/楕円 21"/>
          <p:cNvSpPr/>
          <p:nvPr userDrawn="1"/>
        </p:nvSpPr>
        <p:spPr>
          <a:xfrm>
            <a:off x="9345324" y="4547115"/>
            <a:ext cx="775921" cy="77585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23" name="正方形/長方形 22"/>
          <p:cNvSpPr/>
          <p:nvPr userDrawn="1"/>
        </p:nvSpPr>
        <p:spPr>
          <a:xfrm rot="16200000">
            <a:off x="4506566" y="2418693"/>
            <a:ext cx="91201" cy="41773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24" name="正方形/長方形 23"/>
          <p:cNvSpPr/>
          <p:nvPr userDrawn="1"/>
        </p:nvSpPr>
        <p:spPr>
          <a:xfrm rot="16200000">
            <a:off x="4638969" y="678915"/>
            <a:ext cx="91200" cy="311433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25" name="正方形/長方形 24"/>
          <p:cNvSpPr/>
          <p:nvPr userDrawn="1"/>
        </p:nvSpPr>
        <p:spPr>
          <a:xfrm rot="16200000">
            <a:off x="7451124" y="1191542"/>
            <a:ext cx="91200" cy="30929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27" name="正方形/長方形 26"/>
          <p:cNvSpPr/>
          <p:nvPr userDrawn="1"/>
        </p:nvSpPr>
        <p:spPr>
          <a:xfrm rot="16200000">
            <a:off x="8085623" y="1256479"/>
            <a:ext cx="91200" cy="51600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28" name="正方形/長方形 27"/>
          <p:cNvSpPr/>
          <p:nvPr userDrawn="1"/>
        </p:nvSpPr>
        <p:spPr>
          <a:xfrm rot="16200000">
            <a:off x="7567272" y="3072891"/>
            <a:ext cx="91200" cy="372430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29" name="直角三角形 28"/>
          <p:cNvSpPr>
            <a:spLocks noChangeAspect="1"/>
          </p:cNvSpPr>
          <p:nvPr userDrawn="1"/>
        </p:nvSpPr>
        <p:spPr>
          <a:xfrm rot="5400000" flipH="1" flipV="1">
            <a:off x="6150532" y="2190475"/>
            <a:ext cx="91200" cy="91208"/>
          </a:xfrm>
          <a:prstGeom prst="rtTriangl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30" name="直角三角形 29"/>
          <p:cNvSpPr>
            <a:spLocks noChangeAspect="1"/>
          </p:cNvSpPr>
          <p:nvPr userDrawn="1"/>
        </p:nvSpPr>
        <p:spPr>
          <a:xfrm rot="5400000" flipH="1" flipV="1">
            <a:off x="6350075" y="3326111"/>
            <a:ext cx="91200" cy="91208"/>
          </a:xfrm>
          <a:prstGeom prst="rtTriangl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31" name="直角三角形 30"/>
          <p:cNvSpPr>
            <a:spLocks noChangeAspect="1"/>
          </p:cNvSpPr>
          <p:nvPr userDrawn="1"/>
        </p:nvSpPr>
        <p:spPr>
          <a:xfrm rot="5400000" flipH="1" flipV="1">
            <a:off x="6549615" y="4461741"/>
            <a:ext cx="91200" cy="91208"/>
          </a:xfrm>
          <a:prstGeom prst="r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32" name="直角三角形 31"/>
          <p:cNvSpPr>
            <a:spLocks noChangeAspect="1"/>
          </p:cNvSpPr>
          <p:nvPr userDrawn="1"/>
        </p:nvSpPr>
        <p:spPr>
          <a:xfrm rot="16200000" flipV="1">
            <a:off x="5550804" y="3790916"/>
            <a:ext cx="91200" cy="91208"/>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33" name="直角三角形 32"/>
          <p:cNvSpPr>
            <a:spLocks noChangeAspect="1"/>
          </p:cNvSpPr>
          <p:nvPr userDrawn="1"/>
        </p:nvSpPr>
        <p:spPr>
          <a:xfrm rot="16200000" flipV="1">
            <a:off x="5950267" y="2692395"/>
            <a:ext cx="91200" cy="91208"/>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34" name="直角三角形 33"/>
          <p:cNvSpPr>
            <a:spLocks noChangeAspect="1"/>
          </p:cNvSpPr>
          <p:nvPr userDrawn="1"/>
        </p:nvSpPr>
        <p:spPr>
          <a:xfrm rot="16200000" flipV="1">
            <a:off x="5751539" y="4889435"/>
            <a:ext cx="91200" cy="91208"/>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1202" tIns="25602" rIns="51202" bIns="25602" rtlCol="0" anchor="ctr"/>
          <a:lstStyle/>
          <a:p>
            <a:pPr algn="ctr" defTabSz="914283"/>
            <a:endParaRPr kumimoji="1" lang="ja-JP" altLang="en-US" sz="1800">
              <a:solidFill>
                <a:prstClr val="white"/>
              </a:solidFill>
            </a:endParaRPr>
          </a:p>
        </p:txBody>
      </p:sp>
      <p:sp>
        <p:nvSpPr>
          <p:cNvPr id="35" name="図プレースホルダー 7"/>
          <p:cNvSpPr>
            <a:spLocks noGrp="1"/>
          </p:cNvSpPr>
          <p:nvPr>
            <p:ph type="pic" sz="quarter" idx="16" hasCustomPrompt="1"/>
          </p:nvPr>
        </p:nvSpPr>
        <p:spPr>
          <a:xfrm>
            <a:off x="2666712" y="2051337"/>
            <a:ext cx="369523" cy="369491"/>
          </a:xfrm>
        </p:spPr>
        <p:txBody>
          <a:bodyPr>
            <a:normAutofit/>
          </a:bodyPr>
          <a:lstStyle>
            <a:lvl1pPr>
              <a:defRPr sz="600"/>
            </a:lvl1pPr>
          </a:lstStyle>
          <a:p>
            <a:r>
              <a:rPr kumimoji="1" lang="en-US" altLang="ja-JP" dirty="0"/>
              <a:t>ICON</a:t>
            </a:r>
            <a:endParaRPr kumimoji="1" lang="ja-JP" altLang="en-US" dirty="0"/>
          </a:p>
        </p:txBody>
      </p:sp>
      <p:sp>
        <p:nvSpPr>
          <p:cNvPr id="37" name="図プレースホルダー 7"/>
          <p:cNvSpPr>
            <a:spLocks noGrp="1"/>
          </p:cNvSpPr>
          <p:nvPr>
            <p:ph type="pic" sz="quarter" idx="17" hasCustomPrompt="1"/>
          </p:nvPr>
        </p:nvSpPr>
        <p:spPr>
          <a:xfrm>
            <a:off x="9160560" y="2553256"/>
            <a:ext cx="369523" cy="369491"/>
          </a:xfrm>
        </p:spPr>
        <p:txBody>
          <a:bodyPr>
            <a:normAutofit/>
          </a:bodyPr>
          <a:lstStyle>
            <a:lvl1pPr>
              <a:defRPr sz="600"/>
            </a:lvl1pPr>
          </a:lstStyle>
          <a:p>
            <a:r>
              <a:rPr kumimoji="1" lang="en-US" altLang="ja-JP" dirty="0"/>
              <a:t>ICON</a:t>
            </a:r>
            <a:endParaRPr kumimoji="1" lang="ja-JP" altLang="en-US" dirty="0"/>
          </a:p>
        </p:txBody>
      </p:sp>
      <p:sp>
        <p:nvSpPr>
          <p:cNvPr id="38" name="図プレースホルダー 7"/>
          <p:cNvSpPr>
            <a:spLocks noGrp="1"/>
          </p:cNvSpPr>
          <p:nvPr>
            <p:ph type="pic" sz="quarter" idx="18" hasCustomPrompt="1"/>
          </p:nvPr>
        </p:nvSpPr>
        <p:spPr>
          <a:xfrm>
            <a:off x="950664" y="3186969"/>
            <a:ext cx="369523" cy="369491"/>
          </a:xfrm>
        </p:spPr>
        <p:txBody>
          <a:bodyPr>
            <a:normAutofit/>
          </a:bodyPr>
          <a:lstStyle>
            <a:lvl1pPr>
              <a:defRPr sz="600"/>
            </a:lvl1pPr>
          </a:lstStyle>
          <a:p>
            <a:r>
              <a:rPr kumimoji="1" lang="en-US" altLang="ja-JP" dirty="0"/>
              <a:t>ICON</a:t>
            </a:r>
            <a:endParaRPr kumimoji="1" lang="ja-JP" altLang="en-US" dirty="0"/>
          </a:p>
        </p:txBody>
      </p:sp>
      <p:sp>
        <p:nvSpPr>
          <p:cNvPr id="39" name="図プレースホルダー 7"/>
          <p:cNvSpPr>
            <a:spLocks noGrp="1"/>
          </p:cNvSpPr>
          <p:nvPr>
            <p:ph type="pic" sz="quarter" idx="19" hasCustomPrompt="1"/>
          </p:nvPr>
        </p:nvSpPr>
        <p:spPr>
          <a:xfrm>
            <a:off x="1974460" y="4322603"/>
            <a:ext cx="369523" cy="369491"/>
          </a:xfrm>
        </p:spPr>
        <p:txBody>
          <a:bodyPr>
            <a:normAutofit/>
          </a:bodyPr>
          <a:lstStyle>
            <a:lvl1pPr>
              <a:defRPr sz="600"/>
            </a:lvl1pPr>
          </a:lstStyle>
          <a:p>
            <a:r>
              <a:rPr kumimoji="1" lang="en-US" altLang="ja-JP" dirty="0"/>
              <a:t>ICON</a:t>
            </a:r>
            <a:endParaRPr kumimoji="1" lang="ja-JP" altLang="en-US" dirty="0"/>
          </a:p>
        </p:txBody>
      </p:sp>
      <p:sp>
        <p:nvSpPr>
          <p:cNvPr id="40" name="図プレースホルダー 7"/>
          <p:cNvSpPr>
            <a:spLocks noGrp="1"/>
          </p:cNvSpPr>
          <p:nvPr>
            <p:ph type="pic" sz="quarter" idx="20" hasCustomPrompt="1"/>
          </p:nvPr>
        </p:nvSpPr>
        <p:spPr>
          <a:xfrm>
            <a:off x="10768476" y="3651776"/>
            <a:ext cx="369523" cy="369491"/>
          </a:xfrm>
        </p:spPr>
        <p:txBody>
          <a:bodyPr>
            <a:normAutofit/>
          </a:bodyPr>
          <a:lstStyle>
            <a:lvl1pPr>
              <a:defRPr sz="600"/>
            </a:lvl1pPr>
          </a:lstStyle>
          <a:p>
            <a:r>
              <a:rPr kumimoji="1" lang="en-US" altLang="ja-JP" dirty="0"/>
              <a:t>ICON</a:t>
            </a:r>
            <a:endParaRPr kumimoji="1" lang="ja-JP" altLang="en-US" dirty="0"/>
          </a:p>
        </p:txBody>
      </p:sp>
      <p:sp>
        <p:nvSpPr>
          <p:cNvPr id="41" name="図プレースホルダー 7"/>
          <p:cNvSpPr>
            <a:spLocks noGrp="1"/>
          </p:cNvSpPr>
          <p:nvPr>
            <p:ph type="pic" sz="quarter" idx="21" hasCustomPrompt="1"/>
          </p:nvPr>
        </p:nvSpPr>
        <p:spPr>
          <a:xfrm>
            <a:off x="9548520" y="4750296"/>
            <a:ext cx="369523" cy="369491"/>
          </a:xfrm>
        </p:spPr>
        <p:txBody>
          <a:bodyPr>
            <a:normAutofit/>
          </a:bodyPr>
          <a:lstStyle>
            <a:lvl1pPr>
              <a:defRPr sz="600"/>
            </a:lvl1pPr>
          </a:lstStyle>
          <a:p>
            <a:r>
              <a:rPr kumimoji="1" lang="en-US" altLang="ja-JP" dirty="0"/>
              <a:t>ICON</a:t>
            </a:r>
            <a:endParaRPr kumimoji="1" lang="ja-JP" altLang="en-US" dirty="0"/>
          </a:p>
        </p:txBody>
      </p:sp>
      <p:sp>
        <p:nvSpPr>
          <p:cNvPr id="42" name="テキスト プレースホルダー 6"/>
          <p:cNvSpPr>
            <a:spLocks noGrp="1"/>
          </p:cNvSpPr>
          <p:nvPr>
            <p:ph type="body" sz="quarter" idx="22" hasCustomPrompt="1"/>
          </p:nvPr>
        </p:nvSpPr>
        <p:spPr>
          <a:xfrm>
            <a:off x="3239437" y="1764679"/>
            <a:ext cx="2802036" cy="480053"/>
          </a:xfrm>
        </p:spPr>
        <p:txBody>
          <a:bodyPr anchor="t">
            <a:noAutofit/>
          </a:bodyPr>
          <a:lstStyle>
            <a:lvl1pPr algn="l">
              <a:defRPr sz="1800" i="0" baseline="0">
                <a:solidFill>
                  <a:schemeClr val="accent4"/>
                </a:solidFill>
                <a:latin typeface="Route 159 SemiBold" pitchFamily="50" charset="0"/>
              </a:defRPr>
            </a:lvl1pPr>
          </a:lstStyle>
          <a:p>
            <a:pPr lvl="0"/>
            <a:r>
              <a:rPr kumimoji="1" lang="en-US" altLang="ja-JP" dirty="0"/>
              <a:t>Text goes here</a:t>
            </a:r>
            <a:endParaRPr kumimoji="1" lang="ja-JP" altLang="en-US" dirty="0"/>
          </a:p>
        </p:txBody>
      </p:sp>
      <p:sp>
        <p:nvSpPr>
          <p:cNvPr id="43" name="テキスト プレースホルダー 6"/>
          <p:cNvSpPr>
            <a:spLocks noGrp="1"/>
          </p:cNvSpPr>
          <p:nvPr>
            <p:ph type="body" sz="quarter" idx="23" hasCustomPrompt="1"/>
          </p:nvPr>
        </p:nvSpPr>
        <p:spPr>
          <a:xfrm>
            <a:off x="3237899" y="2307116"/>
            <a:ext cx="2513639" cy="676671"/>
          </a:xfrm>
        </p:spPr>
        <p:txBody>
          <a:bodyPr anchor="t">
            <a:noAutofit/>
          </a:bodyPr>
          <a:lstStyle>
            <a:lvl1pPr algn="l">
              <a:defRPr sz="1000" i="0" baseline="0">
                <a:solidFill>
                  <a:schemeClr val="tx2"/>
                </a:solidFill>
                <a:latin typeface="+mn-lt"/>
              </a:defRPr>
            </a:lvl1pPr>
          </a:lstStyle>
          <a:p>
            <a:pPr lvl="0"/>
            <a:r>
              <a:rPr kumimoji="1" lang="en-US" altLang="ja-JP" dirty="0"/>
              <a:t>Text goes here</a:t>
            </a:r>
            <a:endParaRPr kumimoji="1" lang="ja-JP" altLang="en-US" dirty="0"/>
          </a:p>
        </p:txBody>
      </p:sp>
      <p:sp>
        <p:nvSpPr>
          <p:cNvPr id="44" name="テキスト プレースホルダー 6"/>
          <p:cNvSpPr>
            <a:spLocks noGrp="1"/>
          </p:cNvSpPr>
          <p:nvPr>
            <p:ph type="body" sz="quarter" idx="24" hasCustomPrompt="1"/>
          </p:nvPr>
        </p:nvSpPr>
        <p:spPr>
          <a:xfrm>
            <a:off x="1529692" y="2901482"/>
            <a:ext cx="3735493" cy="480053"/>
          </a:xfrm>
        </p:spPr>
        <p:txBody>
          <a:bodyPr anchor="t">
            <a:noAutofit/>
          </a:bodyPr>
          <a:lstStyle>
            <a:lvl1pPr algn="l">
              <a:defRPr sz="1800" i="0" baseline="0">
                <a:solidFill>
                  <a:schemeClr val="accent5"/>
                </a:solidFill>
                <a:latin typeface="Route 159 SemiBold" pitchFamily="50" charset="0"/>
              </a:defRPr>
            </a:lvl1pPr>
          </a:lstStyle>
          <a:p>
            <a:pPr lvl="0"/>
            <a:r>
              <a:rPr kumimoji="1" lang="en-US" altLang="ja-JP" dirty="0"/>
              <a:t>Text goes here</a:t>
            </a:r>
            <a:endParaRPr kumimoji="1" lang="ja-JP" altLang="en-US" dirty="0"/>
          </a:p>
        </p:txBody>
      </p:sp>
      <p:sp>
        <p:nvSpPr>
          <p:cNvPr id="45" name="テキスト プレースホルダー 6"/>
          <p:cNvSpPr>
            <a:spLocks noGrp="1"/>
          </p:cNvSpPr>
          <p:nvPr>
            <p:ph type="body" sz="quarter" idx="25" hasCustomPrompt="1"/>
          </p:nvPr>
        </p:nvSpPr>
        <p:spPr>
          <a:xfrm>
            <a:off x="1528154" y="3443916"/>
            <a:ext cx="3746268" cy="610849"/>
          </a:xfrm>
        </p:spPr>
        <p:txBody>
          <a:bodyPr anchor="t">
            <a:noAutofit/>
          </a:bodyPr>
          <a:lstStyle>
            <a:lvl1pPr algn="l">
              <a:defRPr sz="1000" i="0" baseline="0">
                <a:solidFill>
                  <a:schemeClr val="tx2"/>
                </a:solidFill>
                <a:latin typeface="+mn-lt"/>
              </a:defRPr>
            </a:lvl1pPr>
          </a:lstStyle>
          <a:p>
            <a:pPr lvl="0"/>
            <a:r>
              <a:rPr kumimoji="1" lang="en-US" altLang="ja-JP" dirty="0"/>
              <a:t>Text goes here</a:t>
            </a:r>
            <a:endParaRPr kumimoji="1" lang="ja-JP" altLang="en-US" dirty="0"/>
          </a:p>
        </p:txBody>
      </p:sp>
      <p:sp>
        <p:nvSpPr>
          <p:cNvPr id="46" name="テキスト プレースホルダー 6"/>
          <p:cNvSpPr>
            <a:spLocks noGrp="1"/>
          </p:cNvSpPr>
          <p:nvPr>
            <p:ph type="body" sz="quarter" idx="26" hasCustomPrompt="1"/>
          </p:nvPr>
        </p:nvSpPr>
        <p:spPr>
          <a:xfrm>
            <a:off x="2548722" y="4037114"/>
            <a:ext cx="2802036" cy="480053"/>
          </a:xfrm>
        </p:spPr>
        <p:txBody>
          <a:bodyPr anchor="t">
            <a:noAutofit/>
          </a:bodyPr>
          <a:lstStyle>
            <a:lvl1pPr algn="l">
              <a:defRPr sz="1800" i="0" baseline="0">
                <a:solidFill>
                  <a:schemeClr val="accent6"/>
                </a:solidFill>
                <a:latin typeface="Route 159 SemiBold" pitchFamily="50" charset="0"/>
              </a:defRPr>
            </a:lvl1pPr>
          </a:lstStyle>
          <a:p>
            <a:pPr lvl="0"/>
            <a:r>
              <a:rPr kumimoji="1" lang="en-US" altLang="ja-JP" dirty="0"/>
              <a:t>Text goes here</a:t>
            </a:r>
            <a:endParaRPr kumimoji="1" lang="ja-JP" altLang="en-US" dirty="0"/>
          </a:p>
        </p:txBody>
      </p:sp>
      <p:sp>
        <p:nvSpPr>
          <p:cNvPr id="47" name="テキスト プレースホルダー 6"/>
          <p:cNvSpPr>
            <a:spLocks noGrp="1"/>
          </p:cNvSpPr>
          <p:nvPr>
            <p:ph type="body" sz="quarter" idx="27" hasCustomPrompt="1"/>
          </p:nvPr>
        </p:nvSpPr>
        <p:spPr>
          <a:xfrm>
            <a:off x="2547182" y="4579549"/>
            <a:ext cx="2782663" cy="676671"/>
          </a:xfrm>
        </p:spPr>
        <p:txBody>
          <a:bodyPr anchor="t">
            <a:noAutofit/>
          </a:bodyPr>
          <a:lstStyle>
            <a:lvl1pPr algn="l">
              <a:defRPr sz="1000" i="0" baseline="0">
                <a:solidFill>
                  <a:schemeClr val="tx2"/>
                </a:solidFill>
                <a:latin typeface="+mn-lt"/>
              </a:defRPr>
            </a:lvl1pPr>
          </a:lstStyle>
          <a:p>
            <a:pPr lvl="0"/>
            <a:r>
              <a:rPr kumimoji="1" lang="en-US" altLang="ja-JP" dirty="0"/>
              <a:t>Text goes here</a:t>
            </a:r>
            <a:endParaRPr kumimoji="1" lang="ja-JP" altLang="en-US" dirty="0"/>
          </a:p>
        </p:txBody>
      </p:sp>
      <p:sp>
        <p:nvSpPr>
          <p:cNvPr id="48" name="テキスト プレースホルダー 6"/>
          <p:cNvSpPr>
            <a:spLocks noGrp="1"/>
          </p:cNvSpPr>
          <p:nvPr>
            <p:ph type="body" sz="quarter" idx="28" hasCustomPrompt="1"/>
          </p:nvPr>
        </p:nvSpPr>
        <p:spPr>
          <a:xfrm>
            <a:off x="6555813" y="2271804"/>
            <a:ext cx="2401547" cy="480053"/>
          </a:xfrm>
        </p:spPr>
        <p:txBody>
          <a:bodyPr anchor="t">
            <a:noAutofit/>
          </a:bodyPr>
          <a:lstStyle>
            <a:lvl1pPr algn="r">
              <a:defRPr sz="1800" i="0" baseline="0">
                <a:solidFill>
                  <a:schemeClr val="accent2"/>
                </a:solidFill>
                <a:latin typeface="Route 159 SemiBold" pitchFamily="50" charset="0"/>
              </a:defRPr>
            </a:lvl1pPr>
          </a:lstStyle>
          <a:p>
            <a:pPr lvl="0"/>
            <a:r>
              <a:rPr kumimoji="1" lang="en-US" altLang="ja-JP" dirty="0"/>
              <a:t>Text goes here</a:t>
            </a:r>
            <a:endParaRPr kumimoji="1" lang="ja-JP" altLang="en-US" dirty="0"/>
          </a:p>
        </p:txBody>
      </p:sp>
      <p:sp>
        <p:nvSpPr>
          <p:cNvPr id="49" name="テキスト プレースホルダー 6"/>
          <p:cNvSpPr>
            <a:spLocks noGrp="1"/>
          </p:cNvSpPr>
          <p:nvPr>
            <p:ph type="body" sz="quarter" idx="29" hasCustomPrompt="1"/>
          </p:nvPr>
        </p:nvSpPr>
        <p:spPr>
          <a:xfrm>
            <a:off x="6548885" y="2783602"/>
            <a:ext cx="2408475" cy="610849"/>
          </a:xfrm>
        </p:spPr>
        <p:txBody>
          <a:bodyPr anchor="t">
            <a:noAutofit/>
          </a:bodyPr>
          <a:lstStyle>
            <a:lvl1pPr algn="r">
              <a:defRPr sz="1000" i="0" baseline="0">
                <a:solidFill>
                  <a:schemeClr val="tx2"/>
                </a:solidFill>
                <a:latin typeface="+mn-lt"/>
              </a:defRPr>
            </a:lvl1pPr>
          </a:lstStyle>
          <a:p>
            <a:pPr lvl="0"/>
            <a:r>
              <a:rPr kumimoji="1" lang="en-US" altLang="ja-JP" dirty="0"/>
              <a:t>Text goes here</a:t>
            </a:r>
            <a:endParaRPr kumimoji="1" lang="ja-JP" altLang="en-US" dirty="0"/>
          </a:p>
        </p:txBody>
      </p:sp>
      <p:sp>
        <p:nvSpPr>
          <p:cNvPr id="52" name="テキスト プレースホルダー 6"/>
          <p:cNvSpPr>
            <a:spLocks noGrp="1"/>
          </p:cNvSpPr>
          <p:nvPr>
            <p:ph type="body" sz="quarter" idx="30" hasCustomPrompt="1"/>
          </p:nvPr>
        </p:nvSpPr>
        <p:spPr>
          <a:xfrm>
            <a:off x="6835503" y="3339098"/>
            <a:ext cx="3704195" cy="480053"/>
          </a:xfrm>
        </p:spPr>
        <p:txBody>
          <a:bodyPr anchor="t">
            <a:noAutofit/>
          </a:bodyPr>
          <a:lstStyle>
            <a:lvl1pPr algn="r">
              <a:defRPr sz="1800" i="0" baseline="0">
                <a:solidFill>
                  <a:schemeClr val="accent1"/>
                </a:solidFill>
                <a:latin typeface="Route 159 SemiBold" pitchFamily="50" charset="0"/>
              </a:defRPr>
            </a:lvl1pPr>
          </a:lstStyle>
          <a:p>
            <a:pPr lvl="0"/>
            <a:r>
              <a:rPr kumimoji="1" lang="en-US" altLang="ja-JP" dirty="0"/>
              <a:t>Text goes here</a:t>
            </a:r>
            <a:endParaRPr kumimoji="1" lang="ja-JP" altLang="en-US" dirty="0"/>
          </a:p>
        </p:txBody>
      </p:sp>
      <p:sp>
        <p:nvSpPr>
          <p:cNvPr id="53" name="テキスト プレースホルダー 6"/>
          <p:cNvSpPr>
            <a:spLocks noGrp="1"/>
          </p:cNvSpPr>
          <p:nvPr>
            <p:ph type="body" sz="quarter" idx="31" hasCustomPrompt="1"/>
          </p:nvPr>
        </p:nvSpPr>
        <p:spPr>
          <a:xfrm>
            <a:off x="6824817" y="3850899"/>
            <a:ext cx="3714880" cy="610849"/>
          </a:xfrm>
        </p:spPr>
        <p:txBody>
          <a:bodyPr anchor="t">
            <a:noAutofit/>
          </a:bodyPr>
          <a:lstStyle>
            <a:lvl1pPr algn="r">
              <a:defRPr sz="1000" i="0" baseline="0">
                <a:solidFill>
                  <a:schemeClr val="tx2"/>
                </a:solidFill>
                <a:latin typeface="+mn-lt"/>
              </a:defRPr>
            </a:lvl1pPr>
          </a:lstStyle>
          <a:p>
            <a:pPr lvl="0"/>
            <a:r>
              <a:rPr kumimoji="1" lang="en-US" altLang="ja-JP" dirty="0"/>
              <a:t>Text goes here</a:t>
            </a:r>
            <a:endParaRPr kumimoji="1" lang="ja-JP" altLang="en-US" dirty="0"/>
          </a:p>
        </p:txBody>
      </p:sp>
      <p:sp>
        <p:nvSpPr>
          <p:cNvPr id="54" name="テキスト プレースホルダー 6"/>
          <p:cNvSpPr>
            <a:spLocks noGrp="1"/>
          </p:cNvSpPr>
          <p:nvPr>
            <p:ph type="body" sz="quarter" idx="32" hasCustomPrompt="1"/>
          </p:nvPr>
        </p:nvSpPr>
        <p:spPr>
          <a:xfrm>
            <a:off x="6833458" y="4468844"/>
            <a:ext cx="2493036" cy="480053"/>
          </a:xfrm>
        </p:spPr>
        <p:txBody>
          <a:bodyPr anchor="t">
            <a:noAutofit/>
          </a:bodyPr>
          <a:lstStyle>
            <a:lvl1pPr algn="r">
              <a:defRPr sz="1800" i="0" baseline="0">
                <a:solidFill>
                  <a:schemeClr val="accent3"/>
                </a:solidFill>
                <a:latin typeface="Route 159 SemiBold" pitchFamily="50" charset="0"/>
              </a:defRPr>
            </a:lvl1pPr>
          </a:lstStyle>
          <a:p>
            <a:pPr lvl="0"/>
            <a:r>
              <a:rPr kumimoji="1" lang="en-US" altLang="ja-JP" dirty="0"/>
              <a:t>Text goes here</a:t>
            </a:r>
            <a:endParaRPr kumimoji="1" lang="ja-JP" altLang="en-US" dirty="0"/>
          </a:p>
        </p:txBody>
      </p:sp>
      <p:sp>
        <p:nvSpPr>
          <p:cNvPr id="55" name="テキスト プレースホルダー 6"/>
          <p:cNvSpPr>
            <a:spLocks noGrp="1"/>
          </p:cNvSpPr>
          <p:nvPr>
            <p:ph type="body" sz="quarter" idx="33" hasCustomPrompt="1"/>
          </p:nvPr>
        </p:nvSpPr>
        <p:spPr>
          <a:xfrm>
            <a:off x="6826265" y="4980642"/>
            <a:ext cx="2500227" cy="610849"/>
          </a:xfrm>
        </p:spPr>
        <p:txBody>
          <a:bodyPr anchor="t">
            <a:noAutofit/>
          </a:bodyPr>
          <a:lstStyle>
            <a:lvl1pPr algn="r">
              <a:defRPr sz="1000" i="0" baseline="0">
                <a:solidFill>
                  <a:schemeClr val="tx2"/>
                </a:solidFill>
                <a:latin typeface="+mn-lt"/>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986539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500"/>
                            </p:stCondLst>
                            <p:childTnLst>
                              <p:par>
                                <p:cTn id="13" presetID="22" presetClass="entr" presetSubtype="4"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500"/>
                                        <p:tgtEl>
                                          <p:spTgt spid="12"/>
                                        </p:tgtEl>
                                      </p:cBhvr>
                                    </p:animEffect>
                                  </p:childTnLst>
                                </p:cTn>
                              </p:par>
                            </p:childTnLst>
                          </p:cTn>
                        </p:par>
                        <p:par>
                          <p:cTn id="16" fill="hold">
                            <p:stCondLst>
                              <p:cond delay="1000"/>
                            </p:stCondLst>
                            <p:childTnLst>
                              <p:par>
                                <p:cTn id="17" presetID="22" presetClass="entr" presetSubtype="4" fill="hold" grpId="0" nodeType="after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wipe(down)">
                                      <p:cBhvr>
                                        <p:cTn id="19" dur="500"/>
                                        <p:tgtEl>
                                          <p:spTgt spid="32"/>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left)">
                                      <p:cBhvr>
                                        <p:cTn id="22" dur="500"/>
                                        <p:tgtEl>
                                          <p:spTgt spid="27"/>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p:cTn id="25" dur="500" fill="hold"/>
                                        <p:tgtEl>
                                          <p:spTgt spid="20"/>
                                        </p:tgtEl>
                                        <p:attrNameLst>
                                          <p:attrName>ppt_w</p:attrName>
                                        </p:attrNameLst>
                                      </p:cBhvr>
                                      <p:tavLst>
                                        <p:tav tm="0">
                                          <p:val>
                                            <p:fltVal val="0"/>
                                          </p:val>
                                        </p:tav>
                                        <p:tav tm="100000">
                                          <p:val>
                                            <p:strVal val="#ppt_w"/>
                                          </p:val>
                                        </p:tav>
                                      </p:tavLst>
                                    </p:anim>
                                    <p:anim calcmode="lin" valueType="num">
                                      <p:cBhvr>
                                        <p:cTn id="26" dur="500" fill="hold"/>
                                        <p:tgtEl>
                                          <p:spTgt spid="20"/>
                                        </p:tgtEl>
                                        <p:attrNameLst>
                                          <p:attrName>ppt_h</p:attrName>
                                        </p:attrNameLst>
                                      </p:cBhvr>
                                      <p:tavLst>
                                        <p:tav tm="0">
                                          <p:val>
                                            <p:fltVal val="0"/>
                                          </p:val>
                                        </p:tav>
                                        <p:tav tm="100000">
                                          <p:val>
                                            <p:strVal val="#ppt_h"/>
                                          </p:val>
                                        </p:tav>
                                      </p:tavLst>
                                    </p:anim>
                                    <p:animEffect transition="in" filter="fade">
                                      <p:cBhvr>
                                        <p:cTn id="27" dur="500"/>
                                        <p:tgtEl>
                                          <p:spTgt spid="20"/>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40"/>
                                        </p:tgtEl>
                                        <p:attrNameLst>
                                          <p:attrName>style.visibility</p:attrName>
                                        </p:attrNameLst>
                                      </p:cBhvr>
                                      <p:to>
                                        <p:strVal val="visible"/>
                                      </p:to>
                                    </p:set>
                                    <p:anim calcmode="lin" valueType="num">
                                      <p:cBhvr>
                                        <p:cTn id="30" dur="500" fill="hold"/>
                                        <p:tgtEl>
                                          <p:spTgt spid="40"/>
                                        </p:tgtEl>
                                        <p:attrNameLst>
                                          <p:attrName>ppt_w</p:attrName>
                                        </p:attrNameLst>
                                      </p:cBhvr>
                                      <p:tavLst>
                                        <p:tav tm="0">
                                          <p:val>
                                            <p:fltVal val="0"/>
                                          </p:val>
                                        </p:tav>
                                        <p:tav tm="100000">
                                          <p:val>
                                            <p:strVal val="#ppt_w"/>
                                          </p:val>
                                        </p:tav>
                                      </p:tavLst>
                                    </p:anim>
                                    <p:anim calcmode="lin" valueType="num">
                                      <p:cBhvr>
                                        <p:cTn id="31" dur="500" fill="hold"/>
                                        <p:tgtEl>
                                          <p:spTgt spid="40"/>
                                        </p:tgtEl>
                                        <p:attrNameLst>
                                          <p:attrName>ppt_h</p:attrName>
                                        </p:attrNameLst>
                                      </p:cBhvr>
                                      <p:tavLst>
                                        <p:tav tm="0">
                                          <p:val>
                                            <p:fltVal val="0"/>
                                          </p:val>
                                        </p:tav>
                                        <p:tav tm="100000">
                                          <p:val>
                                            <p:strVal val="#ppt_h"/>
                                          </p:val>
                                        </p:tav>
                                      </p:tavLst>
                                    </p:anim>
                                    <p:animEffect transition="in" filter="fade">
                                      <p:cBhvr>
                                        <p:cTn id="32" dur="500"/>
                                        <p:tgtEl>
                                          <p:spTgt spid="40"/>
                                        </p:tgtEl>
                                      </p:cBhvr>
                                    </p:animEffect>
                                  </p:childTnLst>
                                </p:cTn>
                              </p:par>
                            </p:childTnLst>
                          </p:cTn>
                        </p:par>
                        <p:par>
                          <p:cTn id="33" fill="hold">
                            <p:stCondLst>
                              <p:cond delay="1500"/>
                            </p:stCondLst>
                            <p:childTnLst>
                              <p:par>
                                <p:cTn id="34" presetID="2" presetClass="entr" presetSubtype="8" decel="100000" fill="hold" grpId="0" nodeType="afterEffect">
                                  <p:stCondLst>
                                    <p:cond delay="250"/>
                                  </p:stCondLst>
                                  <p:childTnLst>
                                    <p:set>
                                      <p:cBhvr>
                                        <p:cTn id="35" dur="1" fill="hold">
                                          <p:stCondLst>
                                            <p:cond delay="0"/>
                                          </p:stCondLst>
                                        </p:cTn>
                                        <p:tgtEl>
                                          <p:spTgt spid="52">
                                            <p:txEl>
                                              <p:pRg st="0" end="0"/>
                                            </p:txEl>
                                          </p:spTgt>
                                        </p:tgtEl>
                                        <p:attrNameLst>
                                          <p:attrName>style.visibility</p:attrName>
                                        </p:attrNameLst>
                                      </p:cBhvr>
                                      <p:to>
                                        <p:strVal val="visible"/>
                                      </p:to>
                                    </p:set>
                                    <p:anim calcmode="lin" valueType="num">
                                      <p:cBhvr additive="base">
                                        <p:cTn id="36" dur="500" fill="hold"/>
                                        <p:tgtEl>
                                          <p:spTgt spid="52">
                                            <p:txEl>
                                              <p:pRg st="0" end="0"/>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52">
                                            <p:txEl>
                                              <p:pRg st="0" end="0"/>
                                            </p:txEl>
                                          </p:spTgt>
                                        </p:tgtEl>
                                        <p:attrNameLst>
                                          <p:attrName>ppt_y</p:attrName>
                                        </p:attrNameLst>
                                      </p:cBhvr>
                                      <p:tavLst>
                                        <p:tav tm="0">
                                          <p:val>
                                            <p:strVal val="#ppt_y"/>
                                          </p:val>
                                        </p:tav>
                                        <p:tav tm="100000">
                                          <p:val>
                                            <p:strVal val="#ppt_y"/>
                                          </p:val>
                                        </p:tav>
                                      </p:tavLst>
                                    </p:anim>
                                  </p:childTnLst>
                                </p:cTn>
                              </p:par>
                              <p:par>
                                <p:cTn id="38" presetID="2" presetClass="entr" presetSubtype="8" decel="100000" fill="hold" grpId="0" nodeType="withEffect">
                                  <p:stCondLst>
                                    <p:cond delay="250"/>
                                  </p:stCondLst>
                                  <p:childTnLst>
                                    <p:set>
                                      <p:cBhvr>
                                        <p:cTn id="39" dur="1" fill="hold">
                                          <p:stCondLst>
                                            <p:cond delay="0"/>
                                          </p:stCondLst>
                                        </p:cTn>
                                        <p:tgtEl>
                                          <p:spTgt spid="53">
                                            <p:txEl>
                                              <p:pRg st="0" end="0"/>
                                            </p:txEl>
                                          </p:spTgt>
                                        </p:tgtEl>
                                        <p:attrNameLst>
                                          <p:attrName>style.visibility</p:attrName>
                                        </p:attrNameLst>
                                      </p:cBhvr>
                                      <p:to>
                                        <p:strVal val="visible"/>
                                      </p:to>
                                    </p:set>
                                    <p:anim calcmode="lin" valueType="num">
                                      <p:cBhvr additive="base">
                                        <p:cTn id="40" dur="500" fill="hold"/>
                                        <p:tgtEl>
                                          <p:spTgt spid="53">
                                            <p:txEl>
                                              <p:pRg st="0" end="0"/>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53">
                                            <p:txEl>
                                              <p:pRg st="0" end="0"/>
                                            </p:txEl>
                                          </p:spTgt>
                                        </p:tgtEl>
                                        <p:attrNameLst>
                                          <p:attrName>ppt_y</p:attrName>
                                        </p:attrNameLst>
                                      </p:cBhvr>
                                      <p:tavLst>
                                        <p:tav tm="0">
                                          <p:val>
                                            <p:strVal val="#ppt_y"/>
                                          </p:val>
                                        </p:tav>
                                        <p:tav tm="100000">
                                          <p:val>
                                            <p:strVal val="#ppt_y"/>
                                          </p:val>
                                        </p:tav>
                                      </p:tavLst>
                                    </p:anim>
                                  </p:childTnLst>
                                </p:cTn>
                              </p:par>
                            </p:childTnLst>
                          </p:cTn>
                        </p:par>
                        <p:par>
                          <p:cTn id="42" fill="hold">
                            <p:stCondLst>
                              <p:cond delay="2250"/>
                            </p:stCondLst>
                            <p:childTnLst>
                              <p:par>
                                <p:cTn id="43" presetID="22" presetClass="entr" presetSubtype="4" fill="hold" grpId="0" nodeType="afterEffect">
                                  <p:stCondLst>
                                    <p:cond delay="250"/>
                                  </p:stCondLst>
                                  <p:childTnLst>
                                    <p:set>
                                      <p:cBhvr>
                                        <p:cTn id="44" dur="1" fill="hold">
                                          <p:stCondLst>
                                            <p:cond delay="0"/>
                                          </p:stCondLst>
                                        </p:cTn>
                                        <p:tgtEl>
                                          <p:spTgt spid="9"/>
                                        </p:tgtEl>
                                        <p:attrNameLst>
                                          <p:attrName>style.visibility</p:attrName>
                                        </p:attrNameLst>
                                      </p:cBhvr>
                                      <p:to>
                                        <p:strVal val="visible"/>
                                      </p:to>
                                    </p:set>
                                    <p:animEffect transition="in" filter="wipe(down)">
                                      <p:cBhvr>
                                        <p:cTn id="45" dur="500"/>
                                        <p:tgtEl>
                                          <p:spTgt spid="9"/>
                                        </p:tgtEl>
                                      </p:cBhvr>
                                    </p:animEffect>
                                  </p:childTnLst>
                                </p:cTn>
                              </p:par>
                            </p:childTnLst>
                          </p:cTn>
                        </p:par>
                        <p:par>
                          <p:cTn id="46" fill="hold">
                            <p:stCondLst>
                              <p:cond delay="3000"/>
                            </p:stCondLst>
                            <p:childTnLst>
                              <p:par>
                                <p:cTn id="47" presetID="22" presetClass="entr" presetSubtype="2"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wipe(right)">
                                      <p:cBhvr>
                                        <p:cTn id="49" dur="500"/>
                                        <p:tgtEl>
                                          <p:spTgt spid="24"/>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wipe(right)">
                                      <p:cBhvr>
                                        <p:cTn id="52" dur="500"/>
                                        <p:tgtEl>
                                          <p:spTgt spid="29"/>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35"/>
                                        </p:tgtEl>
                                        <p:attrNameLst>
                                          <p:attrName>style.visibility</p:attrName>
                                        </p:attrNameLst>
                                      </p:cBhvr>
                                      <p:to>
                                        <p:strVal val="visible"/>
                                      </p:to>
                                    </p:set>
                                    <p:anim calcmode="lin" valueType="num">
                                      <p:cBhvr>
                                        <p:cTn id="55" dur="500" fill="hold"/>
                                        <p:tgtEl>
                                          <p:spTgt spid="35"/>
                                        </p:tgtEl>
                                        <p:attrNameLst>
                                          <p:attrName>ppt_w</p:attrName>
                                        </p:attrNameLst>
                                      </p:cBhvr>
                                      <p:tavLst>
                                        <p:tav tm="0">
                                          <p:val>
                                            <p:fltVal val="0"/>
                                          </p:val>
                                        </p:tav>
                                        <p:tav tm="100000">
                                          <p:val>
                                            <p:strVal val="#ppt_w"/>
                                          </p:val>
                                        </p:tav>
                                      </p:tavLst>
                                    </p:anim>
                                    <p:anim calcmode="lin" valueType="num">
                                      <p:cBhvr>
                                        <p:cTn id="56" dur="500" fill="hold"/>
                                        <p:tgtEl>
                                          <p:spTgt spid="35"/>
                                        </p:tgtEl>
                                        <p:attrNameLst>
                                          <p:attrName>ppt_h</p:attrName>
                                        </p:attrNameLst>
                                      </p:cBhvr>
                                      <p:tavLst>
                                        <p:tav tm="0">
                                          <p:val>
                                            <p:fltVal val="0"/>
                                          </p:val>
                                        </p:tav>
                                        <p:tav tm="100000">
                                          <p:val>
                                            <p:strVal val="#ppt_h"/>
                                          </p:val>
                                        </p:tav>
                                      </p:tavLst>
                                    </p:anim>
                                    <p:animEffect transition="in" filter="fade">
                                      <p:cBhvr>
                                        <p:cTn id="57" dur="500"/>
                                        <p:tgtEl>
                                          <p:spTgt spid="35"/>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18"/>
                                        </p:tgtEl>
                                        <p:attrNameLst>
                                          <p:attrName>style.visibility</p:attrName>
                                        </p:attrNameLst>
                                      </p:cBhvr>
                                      <p:to>
                                        <p:strVal val="visible"/>
                                      </p:to>
                                    </p:set>
                                    <p:anim calcmode="lin" valueType="num">
                                      <p:cBhvr>
                                        <p:cTn id="60" dur="500" fill="hold"/>
                                        <p:tgtEl>
                                          <p:spTgt spid="18"/>
                                        </p:tgtEl>
                                        <p:attrNameLst>
                                          <p:attrName>ppt_w</p:attrName>
                                        </p:attrNameLst>
                                      </p:cBhvr>
                                      <p:tavLst>
                                        <p:tav tm="0">
                                          <p:val>
                                            <p:fltVal val="0"/>
                                          </p:val>
                                        </p:tav>
                                        <p:tav tm="100000">
                                          <p:val>
                                            <p:strVal val="#ppt_w"/>
                                          </p:val>
                                        </p:tav>
                                      </p:tavLst>
                                    </p:anim>
                                    <p:anim calcmode="lin" valueType="num">
                                      <p:cBhvr>
                                        <p:cTn id="61" dur="500" fill="hold"/>
                                        <p:tgtEl>
                                          <p:spTgt spid="18"/>
                                        </p:tgtEl>
                                        <p:attrNameLst>
                                          <p:attrName>ppt_h</p:attrName>
                                        </p:attrNameLst>
                                      </p:cBhvr>
                                      <p:tavLst>
                                        <p:tav tm="0">
                                          <p:val>
                                            <p:fltVal val="0"/>
                                          </p:val>
                                        </p:tav>
                                        <p:tav tm="100000">
                                          <p:val>
                                            <p:strVal val="#ppt_h"/>
                                          </p:val>
                                        </p:tav>
                                      </p:tavLst>
                                    </p:anim>
                                    <p:animEffect transition="in" filter="fade">
                                      <p:cBhvr>
                                        <p:cTn id="62" dur="500"/>
                                        <p:tgtEl>
                                          <p:spTgt spid="18"/>
                                        </p:tgtEl>
                                      </p:cBhvr>
                                    </p:animEffect>
                                  </p:childTnLst>
                                </p:cTn>
                              </p:par>
                            </p:childTnLst>
                          </p:cTn>
                        </p:par>
                        <p:par>
                          <p:cTn id="63" fill="hold">
                            <p:stCondLst>
                              <p:cond delay="3500"/>
                            </p:stCondLst>
                            <p:childTnLst>
                              <p:par>
                                <p:cTn id="64" presetID="2" presetClass="entr" presetSubtype="2" decel="100000" fill="hold" grpId="0" nodeType="afterEffect">
                                  <p:stCondLst>
                                    <p:cond delay="250"/>
                                  </p:stCondLst>
                                  <p:childTnLst>
                                    <p:set>
                                      <p:cBhvr>
                                        <p:cTn id="65" dur="1" fill="hold">
                                          <p:stCondLst>
                                            <p:cond delay="0"/>
                                          </p:stCondLst>
                                        </p:cTn>
                                        <p:tgtEl>
                                          <p:spTgt spid="42">
                                            <p:txEl>
                                              <p:pRg st="0" end="0"/>
                                            </p:txEl>
                                          </p:spTgt>
                                        </p:tgtEl>
                                        <p:attrNameLst>
                                          <p:attrName>style.visibility</p:attrName>
                                        </p:attrNameLst>
                                      </p:cBhvr>
                                      <p:to>
                                        <p:strVal val="visible"/>
                                      </p:to>
                                    </p:set>
                                    <p:anim calcmode="lin" valueType="num">
                                      <p:cBhvr additive="base">
                                        <p:cTn id="66" dur="500" fill="hold"/>
                                        <p:tgtEl>
                                          <p:spTgt spid="42">
                                            <p:txEl>
                                              <p:pRg st="0" end="0"/>
                                            </p:txEl>
                                          </p:spTgt>
                                        </p:tgtEl>
                                        <p:attrNameLst>
                                          <p:attrName>ppt_x</p:attrName>
                                        </p:attrNameLst>
                                      </p:cBhvr>
                                      <p:tavLst>
                                        <p:tav tm="0">
                                          <p:val>
                                            <p:strVal val="1+#ppt_w/2"/>
                                          </p:val>
                                        </p:tav>
                                        <p:tav tm="100000">
                                          <p:val>
                                            <p:strVal val="#ppt_x"/>
                                          </p:val>
                                        </p:tav>
                                      </p:tavLst>
                                    </p:anim>
                                    <p:anim calcmode="lin" valueType="num">
                                      <p:cBhvr additive="base">
                                        <p:cTn id="67" dur="500" fill="hold"/>
                                        <p:tgtEl>
                                          <p:spTgt spid="42">
                                            <p:txEl>
                                              <p:pRg st="0" end="0"/>
                                            </p:txEl>
                                          </p:spTgt>
                                        </p:tgtEl>
                                        <p:attrNameLst>
                                          <p:attrName>ppt_y</p:attrName>
                                        </p:attrNameLst>
                                      </p:cBhvr>
                                      <p:tavLst>
                                        <p:tav tm="0">
                                          <p:val>
                                            <p:strVal val="#ppt_y"/>
                                          </p:val>
                                        </p:tav>
                                        <p:tav tm="100000">
                                          <p:val>
                                            <p:strVal val="#ppt_y"/>
                                          </p:val>
                                        </p:tav>
                                      </p:tavLst>
                                    </p:anim>
                                  </p:childTnLst>
                                </p:cTn>
                              </p:par>
                              <p:par>
                                <p:cTn id="68" presetID="2" presetClass="entr" presetSubtype="2" decel="100000" fill="hold" grpId="0" nodeType="withEffect">
                                  <p:stCondLst>
                                    <p:cond delay="250"/>
                                  </p:stCondLst>
                                  <p:childTnLst>
                                    <p:set>
                                      <p:cBhvr>
                                        <p:cTn id="69" dur="1" fill="hold">
                                          <p:stCondLst>
                                            <p:cond delay="0"/>
                                          </p:stCondLst>
                                        </p:cTn>
                                        <p:tgtEl>
                                          <p:spTgt spid="43">
                                            <p:txEl>
                                              <p:pRg st="0" end="0"/>
                                            </p:txEl>
                                          </p:spTgt>
                                        </p:tgtEl>
                                        <p:attrNameLst>
                                          <p:attrName>style.visibility</p:attrName>
                                        </p:attrNameLst>
                                      </p:cBhvr>
                                      <p:to>
                                        <p:strVal val="visible"/>
                                      </p:to>
                                    </p:set>
                                    <p:anim calcmode="lin" valueType="num">
                                      <p:cBhvr additive="base">
                                        <p:cTn id="70" dur="500" fill="hold"/>
                                        <p:tgtEl>
                                          <p:spTgt spid="43">
                                            <p:txEl>
                                              <p:pRg st="0" end="0"/>
                                            </p:txEl>
                                          </p:spTgt>
                                        </p:tgtEl>
                                        <p:attrNameLst>
                                          <p:attrName>ppt_x</p:attrName>
                                        </p:attrNameLst>
                                      </p:cBhvr>
                                      <p:tavLst>
                                        <p:tav tm="0">
                                          <p:val>
                                            <p:strVal val="1+#ppt_w/2"/>
                                          </p:val>
                                        </p:tav>
                                        <p:tav tm="100000">
                                          <p:val>
                                            <p:strVal val="#ppt_x"/>
                                          </p:val>
                                        </p:tav>
                                      </p:tavLst>
                                    </p:anim>
                                    <p:anim calcmode="lin" valueType="num">
                                      <p:cBhvr additive="base">
                                        <p:cTn id="71" dur="500" fill="hold"/>
                                        <p:tgtEl>
                                          <p:spTgt spid="43">
                                            <p:txEl>
                                              <p:pRg st="0" end="0"/>
                                            </p:txEl>
                                          </p:spTgt>
                                        </p:tgtEl>
                                        <p:attrNameLst>
                                          <p:attrName>ppt_y</p:attrName>
                                        </p:attrNameLst>
                                      </p:cBhvr>
                                      <p:tavLst>
                                        <p:tav tm="0">
                                          <p:val>
                                            <p:strVal val="#ppt_y"/>
                                          </p:val>
                                        </p:tav>
                                        <p:tav tm="100000">
                                          <p:val>
                                            <p:strVal val="#ppt_y"/>
                                          </p:val>
                                        </p:tav>
                                      </p:tavLst>
                                    </p:anim>
                                  </p:childTnLst>
                                </p:cTn>
                              </p:par>
                            </p:childTnLst>
                          </p:cTn>
                        </p:par>
                        <p:par>
                          <p:cTn id="72" fill="hold">
                            <p:stCondLst>
                              <p:cond delay="4250"/>
                            </p:stCondLst>
                            <p:childTnLst>
                              <p:par>
                                <p:cTn id="73" presetID="22" presetClass="entr" presetSubtype="4" fill="hold" grpId="0" nodeType="afterEffect">
                                  <p:stCondLst>
                                    <p:cond delay="250"/>
                                  </p:stCondLst>
                                  <p:childTnLst>
                                    <p:set>
                                      <p:cBhvr>
                                        <p:cTn id="74" dur="1" fill="hold">
                                          <p:stCondLst>
                                            <p:cond delay="0"/>
                                          </p:stCondLst>
                                        </p:cTn>
                                        <p:tgtEl>
                                          <p:spTgt spid="11"/>
                                        </p:tgtEl>
                                        <p:attrNameLst>
                                          <p:attrName>style.visibility</p:attrName>
                                        </p:attrNameLst>
                                      </p:cBhvr>
                                      <p:to>
                                        <p:strVal val="visible"/>
                                      </p:to>
                                    </p:set>
                                    <p:animEffect transition="in" filter="wipe(down)">
                                      <p:cBhvr>
                                        <p:cTn id="75" dur="500"/>
                                        <p:tgtEl>
                                          <p:spTgt spid="11"/>
                                        </p:tgtEl>
                                      </p:cBhvr>
                                    </p:animEffect>
                                  </p:childTnLst>
                                </p:cTn>
                              </p:par>
                            </p:childTnLst>
                          </p:cTn>
                        </p:par>
                        <p:par>
                          <p:cTn id="76" fill="hold">
                            <p:stCondLst>
                              <p:cond delay="5000"/>
                            </p:stCondLst>
                            <p:childTnLst>
                              <p:par>
                                <p:cTn id="77" presetID="22" presetClass="entr" presetSubtype="8" fill="hold" grpId="0" nodeType="after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wipe(left)">
                                      <p:cBhvr>
                                        <p:cTn id="79" dur="500"/>
                                        <p:tgtEl>
                                          <p:spTgt spid="28"/>
                                        </p:tgtEl>
                                      </p:cBhvr>
                                    </p:animEffect>
                                  </p:childTnLst>
                                </p:cTn>
                              </p:par>
                              <p:par>
                                <p:cTn id="80" presetID="22" presetClass="entr" presetSubtype="8" fill="hold" grpId="0" nodeType="withEffect">
                                  <p:stCondLst>
                                    <p:cond delay="0"/>
                                  </p:stCondLst>
                                  <p:childTnLst>
                                    <p:set>
                                      <p:cBhvr>
                                        <p:cTn id="81" dur="1" fill="hold">
                                          <p:stCondLst>
                                            <p:cond delay="0"/>
                                          </p:stCondLst>
                                        </p:cTn>
                                        <p:tgtEl>
                                          <p:spTgt spid="34"/>
                                        </p:tgtEl>
                                        <p:attrNameLst>
                                          <p:attrName>style.visibility</p:attrName>
                                        </p:attrNameLst>
                                      </p:cBhvr>
                                      <p:to>
                                        <p:strVal val="visible"/>
                                      </p:to>
                                    </p:set>
                                    <p:animEffect transition="in" filter="wipe(left)">
                                      <p:cBhvr>
                                        <p:cTn id="82" dur="500"/>
                                        <p:tgtEl>
                                          <p:spTgt spid="34"/>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22"/>
                                        </p:tgtEl>
                                        <p:attrNameLst>
                                          <p:attrName>style.visibility</p:attrName>
                                        </p:attrNameLst>
                                      </p:cBhvr>
                                      <p:to>
                                        <p:strVal val="visible"/>
                                      </p:to>
                                    </p:set>
                                    <p:anim calcmode="lin" valueType="num">
                                      <p:cBhvr>
                                        <p:cTn id="85" dur="500" fill="hold"/>
                                        <p:tgtEl>
                                          <p:spTgt spid="22"/>
                                        </p:tgtEl>
                                        <p:attrNameLst>
                                          <p:attrName>ppt_w</p:attrName>
                                        </p:attrNameLst>
                                      </p:cBhvr>
                                      <p:tavLst>
                                        <p:tav tm="0">
                                          <p:val>
                                            <p:fltVal val="0"/>
                                          </p:val>
                                        </p:tav>
                                        <p:tav tm="100000">
                                          <p:val>
                                            <p:strVal val="#ppt_w"/>
                                          </p:val>
                                        </p:tav>
                                      </p:tavLst>
                                    </p:anim>
                                    <p:anim calcmode="lin" valueType="num">
                                      <p:cBhvr>
                                        <p:cTn id="86" dur="500" fill="hold"/>
                                        <p:tgtEl>
                                          <p:spTgt spid="22"/>
                                        </p:tgtEl>
                                        <p:attrNameLst>
                                          <p:attrName>ppt_h</p:attrName>
                                        </p:attrNameLst>
                                      </p:cBhvr>
                                      <p:tavLst>
                                        <p:tav tm="0">
                                          <p:val>
                                            <p:fltVal val="0"/>
                                          </p:val>
                                        </p:tav>
                                        <p:tav tm="100000">
                                          <p:val>
                                            <p:strVal val="#ppt_h"/>
                                          </p:val>
                                        </p:tav>
                                      </p:tavLst>
                                    </p:anim>
                                    <p:animEffect transition="in" filter="fade">
                                      <p:cBhvr>
                                        <p:cTn id="87" dur="500"/>
                                        <p:tgtEl>
                                          <p:spTgt spid="22"/>
                                        </p:tgtEl>
                                      </p:cBhvr>
                                    </p:animEffect>
                                  </p:childTnLst>
                                </p:cTn>
                              </p:par>
                              <p:par>
                                <p:cTn id="88" presetID="53" presetClass="entr" presetSubtype="16" fill="hold" grpId="0" nodeType="withEffect">
                                  <p:stCondLst>
                                    <p:cond delay="0"/>
                                  </p:stCondLst>
                                  <p:childTnLst>
                                    <p:set>
                                      <p:cBhvr>
                                        <p:cTn id="89" dur="1" fill="hold">
                                          <p:stCondLst>
                                            <p:cond delay="0"/>
                                          </p:stCondLst>
                                        </p:cTn>
                                        <p:tgtEl>
                                          <p:spTgt spid="41"/>
                                        </p:tgtEl>
                                        <p:attrNameLst>
                                          <p:attrName>style.visibility</p:attrName>
                                        </p:attrNameLst>
                                      </p:cBhvr>
                                      <p:to>
                                        <p:strVal val="visible"/>
                                      </p:to>
                                    </p:set>
                                    <p:anim calcmode="lin" valueType="num">
                                      <p:cBhvr>
                                        <p:cTn id="90" dur="500" fill="hold"/>
                                        <p:tgtEl>
                                          <p:spTgt spid="41"/>
                                        </p:tgtEl>
                                        <p:attrNameLst>
                                          <p:attrName>ppt_w</p:attrName>
                                        </p:attrNameLst>
                                      </p:cBhvr>
                                      <p:tavLst>
                                        <p:tav tm="0">
                                          <p:val>
                                            <p:fltVal val="0"/>
                                          </p:val>
                                        </p:tav>
                                        <p:tav tm="100000">
                                          <p:val>
                                            <p:strVal val="#ppt_w"/>
                                          </p:val>
                                        </p:tav>
                                      </p:tavLst>
                                    </p:anim>
                                    <p:anim calcmode="lin" valueType="num">
                                      <p:cBhvr>
                                        <p:cTn id="91" dur="500" fill="hold"/>
                                        <p:tgtEl>
                                          <p:spTgt spid="41"/>
                                        </p:tgtEl>
                                        <p:attrNameLst>
                                          <p:attrName>ppt_h</p:attrName>
                                        </p:attrNameLst>
                                      </p:cBhvr>
                                      <p:tavLst>
                                        <p:tav tm="0">
                                          <p:val>
                                            <p:fltVal val="0"/>
                                          </p:val>
                                        </p:tav>
                                        <p:tav tm="100000">
                                          <p:val>
                                            <p:strVal val="#ppt_h"/>
                                          </p:val>
                                        </p:tav>
                                      </p:tavLst>
                                    </p:anim>
                                    <p:animEffect transition="in" filter="fade">
                                      <p:cBhvr>
                                        <p:cTn id="92" dur="500"/>
                                        <p:tgtEl>
                                          <p:spTgt spid="41"/>
                                        </p:tgtEl>
                                      </p:cBhvr>
                                    </p:animEffect>
                                  </p:childTnLst>
                                </p:cTn>
                              </p:par>
                            </p:childTnLst>
                          </p:cTn>
                        </p:par>
                        <p:par>
                          <p:cTn id="93" fill="hold">
                            <p:stCondLst>
                              <p:cond delay="5500"/>
                            </p:stCondLst>
                            <p:childTnLst>
                              <p:par>
                                <p:cTn id="94" presetID="2" presetClass="entr" presetSubtype="8" decel="100000" fill="hold" grpId="0" nodeType="afterEffect">
                                  <p:stCondLst>
                                    <p:cond delay="250"/>
                                  </p:stCondLst>
                                  <p:childTnLst>
                                    <p:set>
                                      <p:cBhvr>
                                        <p:cTn id="95" dur="1" fill="hold">
                                          <p:stCondLst>
                                            <p:cond delay="0"/>
                                          </p:stCondLst>
                                        </p:cTn>
                                        <p:tgtEl>
                                          <p:spTgt spid="54">
                                            <p:txEl>
                                              <p:pRg st="0" end="0"/>
                                            </p:txEl>
                                          </p:spTgt>
                                        </p:tgtEl>
                                        <p:attrNameLst>
                                          <p:attrName>style.visibility</p:attrName>
                                        </p:attrNameLst>
                                      </p:cBhvr>
                                      <p:to>
                                        <p:strVal val="visible"/>
                                      </p:to>
                                    </p:set>
                                    <p:anim calcmode="lin" valueType="num">
                                      <p:cBhvr additive="base">
                                        <p:cTn id="96" dur="500" fill="hold"/>
                                        <p:tgtEl>
                                          <p:spTgt spid="54">
                                            <p:txEl>
                                              <p:pRg st="0" end="0"/>
                                            </p:txEl>
                                          </p:spTgt>
                                        </p:tgtEl>
                                        <p:attrNameLst>
                                          <p:attrName>ppt_x</p:attrName>
                                        </p:attrNameLst>
                                      </p:cBhvr>
                                      <p:tavLst>
                                        <p:tav tm="0">
                                          <p:val>
                                            <p:strVal val="0-#ppt_w/2"/>
                                          </p:val>
                                        </p:tav>
                                        <p:tav tm="100000">
                                          <p:val>
                                            <p:strVal val="#ppt_x"/>
                                          </p:val>
                                        </p:tav>
                                      </p:tavLst>
                                    </p:anim>
                                    <p:anim calcmode="lin" valueType="num">
                                      <p:cBhvr additive="base">
                                        <p:cTn id="97" dur="500" fill="hold"/>
                                        <p:tgtEl>
                                          <p:spTgt spid="54">
                                            <p:txEl>
                                              <p:pRg st="0" end="0"/>
                                            </p:txEl>
                                          </p:spTgt>
                                        </p:tgtEl>
                                        <p:attrNameLst>
                                          <p:attrName>ppt_y</p:attrName>
                                        </p:attrNameLst>
                                      </p:cBhvr>
                                      <p:tavLst>
                                        <p:tav tm="0">
                                          <p:val>
                                            <p:strVal val="#ppt_y"/>
                                          </p:val>
                                        </p:tav>
                                        <p:tav tm="100000">
                                          <p:val>
                                            <p:strVal val="#ppt_y"/>
                                          </p:val>
                                        </p:tav>
                                      </p:tavLst>
                                    </p:anim>
                                  </p:childTnLst>
                                </p:cTn>
                              </p:par>
                              <p:par>
                                <p:cTn id="98" presetID="2" presetClass="entr" presetSubtype="8" decel="100000" fill="hold" grpId="0" nodeType="withEffect">
                                  <p:stCondLst>
                                    <p:cond delay="250"/>
                                  </p:stCondLst>
                                  <p:childTnLst>
                                    <p:set>
                                      <p:cBhvr>
                                        <p:cTn id="99" dur="1" fill="hold">
                                          <p:stCondLst>
                                            <p:cond delay="0"/>
                                          </p:stCondLst>
                                        </p:cTn>
                                        <p:tgtEl>
                                          <p:spTgt spid="55">
                                            <p:txEl>
                                              <p:pRg st="0" end="0"/>
                                            </p:txEl>
                                          </p:spTgt>
                                        </p:tgtEl>
                                        <p:attrNameLst>
                                          <p:attrName>style.visibility</p:attrName>
                                        </p:attrNameLst>
                                      </p:cBhvr>
                                      <p:to>
                                        <p:strVal val="visible"/>
                                      </p:to>
                                    </p:set>
                                    <p:anim calcmode="lin" valueType="num">
                                      <p:cBhvr additive="base">
                                        <p:cTn id="100" dur="500" fill="hold"/>
                                        <p:tgtEl>
                                          <p:spTgt spid="55">
                                            <p:txEl>
                                              <p:pRg st="0" end="0"/>
                                            </p:txEl>
                                          </p:spTgt>
                                        </p:tgtEl>
                                        <p:attrNameLst>
                                          <p:attrName>ppt_x</p:attrName>
                                        </p:attrNameLst>
                                      </p:cBhvr>
                                      <p:tavLst>
                                        <p:tav tm="0">
                                          <p:val>
                                            <p:strVal val="0-#ppt_w/2"/>
                                          </p:val>
                                        </p:tav>
                                        <p:tav tm="100000">
                                          <p:val>
                                            <p:strVal val="#ppt_x"/>
                                          </p:val>
                                        </p:tav>
                                      </p:tavLst>
                                    </p:anim>
                                    <p:anim calcmode="lin" valueType="num">
                                      <p:cBhvr additive="base">
                                        <p:cTn id="101" dur="500" fill="hold"/>
                                        <p:tgtEl>
                                          <p:spTgt spid="55">
                                            <p:txEl>
                                              <p:pRg st="0" end="0"/>
                                            </p:txEl>
                                          </p:spTgt>
                                        </p:tgtEl>
                                        <p:attrNameLst>
                                          <p:attrName>ppt_y</p:attrName>
                                        </p:attrNameLst>
                                      </p:cBhvr>
                                      <p:tavLst>
                                        <p:tav tm="0">
                                          <p:val>
                                            <p:strVal val="#ppt_y"/>
                                          </p:val>
                                        </p:tav>
                                        <p:tav tm="100000">
                                          <p:val>
                                            <p:strVal val="#ppt_y"/>
                                          </p:val>
                                        </p:tav>
                                      </p:tavLst>
                                    </p:anim>
                                  </p:childTnLst>
                                </p:cTn>
                              </p:par>
                            </p:childTnLst>
                          </p:cTn>
                        </p:par>
                        <p:par>
                          <p:cTn id="102" fill="hold">
                            <p:stCondLst>
                              <p:cond delay="6250"/>
                            </p:stCondLst>
                            <p:childTnLst>
                              <p:par>
                                <p:cTn id="103" presetID="22" presetClass="entr" presetSubtype="4" fill="hold" grpId="0" nodeType="afterEffect">
                                  <p:stCondLst>
                                    <p:cond delay="250"/>
                                  </p:stCondLst>
                                  <p:childTnLst>
                                    <p:set>
                                      <p:cBhvr>
                                        <p:cTn id="104" dur="1" fill="hold">
                                          <p:stCondLst>
                                            <p:cond delay="0"/>
                                          </p:stCondLst>
                                        </p:cTn>
                                        <p:tgtEl>
                                          <p:spTgt spid="10"/>
                                        </p:tgtEl>
                                        <p:attrNameLst>
                                          <p:attrName>style.visibility</p:attrName>
                                        </p:attrNameLst>
                                      </p:cBhvr>
                                      <p:to>
                                        <p:strVal val="visible"/>
                                      </p:to>
                                    </p:set>
                                    <p:animEffect transition="in" filter="wipe(down)">
                                      <p:cBhvr>
                                        <p:cTn id="105" dur="500"/>
                                        <p:tgtEl>
                                          <p:spTgt spid="10"/>
                                        </p:tgtEl>
                                      </p:cBhvr>
                                    </p:animEffect>
                                  </p:childTnLst>
                                </p:cTn>
                              </p:par>
                            </p:childTnLst>
                          </p:cTn>
                        </p:par>
                        <p:par>
                          <p:cTn id="106" fill="hold">
                            <p:stCondLst>
                              <p:cond delay="7000"/>
                            </p:stCondLst>
                            <p:childTnLst>
                              <p:par>
                                <p:cTn id="107" presetID="22" presetClass="entr" presetSubtype="2" fill="hold" grpId="0" nodeType="afterEffect">
                                  <p:stCondLst>
                                    <p:cond delay="0"/>
                                  </p:stCondLst>
                                  <p:childTnLst>
                                    <p:set>
                                      <p:cBhvr>
                                        <p:cTn id="108" dur="1" fill="hold">
                                          <p:stCondLst>
                                            <p:cond delay="0"/>
                                          </p:stCondLst>
                                        </p:cTn>
                                        <p:tgtEl>
                                          <p:spTgt spid="16"/>
                                        </p:tgtEl>
                                        <p:attrNameLst>
                                          <p:attrName>style.visibility</p:attrName>
                                        </p:attrNameLst>
                                      </p:cBhvr>
                                      <p:to>
                                        <p:strVal val="visible"/>
                                      </p:to>
                                    </p:set>
                                    <p:animEffect transition="in" filter="wipe(right)">
                                      <p:cBhvr>
                                        <p:cTn id="109" dur="500"/>
                                        <p:tgtEl>
                                          <p:spTgt spid="16"/>
                                        </p:tgtEl>
                                      </p:cBhvr>
                                    </p:animEffect>
                                  </p:childTnLst>
                                </p:cTn>
                              </p:par>
                              <p:par>
                                <p:cTn id="110" presetID="22" presetClass="entr" presetSubtype="2" fill="hold" grpId="0" nodeType="withEffect">
                                  <p:stCondLst>
                                    <p:cond delay="0"/>
                                  </p:stCondLst>
                                  <p:childTnLst>
                                    <p:set>
                                      <p:cBhvr>
                                        <p:cTn id="111" dur="1" fill="hold">
                                          <p:stCondLst>
                                            <p:cond delay="0"/>
                                          </p:stCondLst>
                                        </p:cTn>
                                        <p:tgtEl>
                                          <p:spTgt spid="30"/>
                                        </p:tgtEl>
                                        <p:attrNameLst>
                                          <p:attrName>style.visibility</p:attrName>
                                        </p:attrNameLst>
                                      </p:cBhvr>
                                      <p:to>
                                        <p:strVal val="visible"/>
                                      </p:to>
                                    </p:set>
                                    <p:animEffect transition="in" filter="wipe(right)">
                                      <p:cBhvr>
                                        <p:cTn id="112" dur="500"/>
                                        <p:tgtEl>
                                          <p:spTgt spid="30"/>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17"/>
                                        </p:tgtEl>
                                        <p:attrNameLst>
                                          <p:attrName>style.visibility</p:attrName>
                                        </p:attrNameLst>
                                      </p:cBhvr>
                                      <p:to>
                                        <p:strVal val="visible"/>
                                      </p:to>
                                    </p:set>
                                    <p:anim calcmode="lin" valueType="num">
                                      <p:cBhvr>
                                        <p:cTn id="115" dur="500" fill="hold"/>
                                        <p:tgtEl>
                                          <p:spTgt spid="17"/>
                                        </p:tgtEl>
                                        <p:attrNameLst>
                                          <p:attrName>ppt_w</p:attrName>
                                        </p:attrNameLst>
                                      </p:cBhvr>
                                      <p:tavLst>
                                        <p:tav tm="0">
                                          <p:val>
                                            <p:fltVal val="0"/>
                                          </p:val>
                                        </p:tav>
                                        <p:tav tm="100000">
                                          <p:val>
                                            <p:strVal val="#ppt_w"/>
                                          </p:val>
                                        </p:tav>
                                      </p:tavLst>
                                    </p:anim>
                                    <p:anim calcmode="lin" valueType="num">
                                      <p:cBhvr>
                                        <p:cTn id="116" dur="500" fill="hold"/>
                                        <p:tgtEl>
                                          <p:spTgt spid="17"/>
                                        </p:tgtEl>
                                        <p:attrNameLst>
                                          <p:attrName>ppt_h</p:attrName>
                                        </p:attrNameLst>
                                      </p:cBhvr>
                                      <p:tavLst>
                                        <p:tav tm="0">
                                          <p:val>
                                            <p:fltVal val="0"/>
                                          </p:val>
                                        </p:tav>
                                        <p:tav tm="100000">
                                          <p:val>
                                            <p:strVal val="#ppt_h"/>
                                          </p:val>
                                        </p:tav>
                                      </p:tavLst>
                                    </p:anim>
                                    <p:animEffect transition="in" filter="fade">
                                      <p:cBhvr>
                                        <p:cTn id="117" dur="500"/>
                                        <p:tgtEl>
                                          <p:spTgt spid="17"/>
                                        </p:tgtEl>
                                      </p:cBhvr>
                                    </p:animEffect>
                                  </p:childTnLst>
                                </p:cTn>
                              </p:par>
                              <p:par>
                                <p:cTn id="118" presetID="53" presetClass="entr" presetSubtype="16" fill="hold" grpId="0" nodeType="withEffect">
                                  <p:stCondLst>
                                    <p:cond delay="0"/>
                                  </p:stCondLst>
                                  <p:childTnLst>
                                    <p:set>
                                      <p:cBhvr>
                                        <p:cTn id="119" dur="1" fill="hold">
                                          <p:stCondLst>
                                            <p:cond delay="0"/>
                                          </p:stCondLst>
                                        </p:cTn>
                                        <p:tgtEl>
                                          <p:spTgt spid="38"/>
                                        </p:tgtEl>
                                        <p:attrNameLst>
                                          <p:attrName>style.visibility</p:attrName>
                                        </p:attrNameLst>
                                      </p:cBhvr>
                                      <p:to>
                                        <p:strVal val="visible"/>
                                      </p:to>
                                    </p:set>
                                    <p:anim calcmode="lin" valueType="num">
                                      <p:cBhvr>
                                        <p:cTn id="120" dur="500" fill="hold"/>
                                        <p:tgtEl>
                                          <p:spTgt spid="38"/>
                                        </p:tgtEl>
                                        <p:attrNameLst>
                                          <p:attrName>ppt_w</p:attrName>
                                        </p:attrNameLst>
                                      </p:cBhvr>
                                      <p:tavLst>
                                        <p:tav tm="0">
                                          <p:val>
                                            <p:fltVal val="0"/>
                                          </p:val>
                                        </p:tav>
                                        <p:tav tm="100000">
                                          <p:val>
                                            <p:strVal val="#ppt_w"/>
                                          </p:val>
                                        </p:tav>
                                      </p:tavLst>
                                    </p:anim>
                                    <p:anim calcmode="lin" valueType="num">
                                      <p:cBhvr>
                                        <p:cTn id="121" dur="500" fill="hold"/>
                                        <p:tgtEl>
                                          <p:spTgt spid="38"/>
                                        </p:tgtEl>
                                        <p:attrNameLst>
                                          <p:attrName>ppt_h</p:attrName>
                                        </p:attrNameLst>
                                      </p:cBhvr>
                                      <p:tavLst>
                                        <p:tav tm="0">
                                          <p:val>
                                            <p:fltVal val="0"/>
                                          </p:val>
                                        </p:tav>
                                        <p:tav tm="100000">
                                          <p:val>
                                            <p:strVal val="#ppt_h"/>
                                          </p:val>
                                        </p:tav>
                                      </p:tavLst>
                                    </p:anim>
                                    <p:animEffect transition="in" filter="fade">
                                      <p:cBhvr>
                                        <p:cTn id="122" dur="500"/>
                                        <p:tgtEl>
                                          <p:spTgt spid="38"/>
                                        </p:tgtEl>
                                      </p:cBhvr>
                                    </p:animEffect>
                                  </p:childTnLst>
                                </p:cTn>
                              </p:par>
                            </p:childTnLst>
                          </p:cTn>
                        </p:par>
                        <p:par>
                          <p:cTn id="123" fill="hold">
                            <p:stCondLst>
                              <p:cond delay="7500"/>
                            </p:stCondLst>
                            <p:childTnLst>
                              <p:par>
                                <p:cTn id="124" presetID="2" presetClass="entr" presetSubtype="2" decel="100000" fill="hold" grpId="0" nodeType="afterEffect">
                                  <p:stCondLst>
                                    <p:cond delay="250"/>
                                  </p:stCondLst>
                                  <p:childTnLst>
                                    <p:set>
                                      <p:cBhvr>
                                        <p:cTn id="125" dur="1" fill="hold">
                                          <p:stCondLst>
                                            <p:cond delay="0"/>
                                          </p:stCondLst>
                                        </p:cTn>
                                        <p:tgtEl>
                                          <p:spTgt spid="44">
                                            <p:txEl>
                                              <p:pRg st="0" end="0"/>
                                            </p:txEl>
                                          </p:spTgt>
                                        </p:tgtEl>
                                        <p:attrNameLst>
                                          <p:attrName>style.visibility</p:attrName>
                                        </p:attrNameLst>
                                      </p:cBhvr>
                                      <p:to>
                                        <p:strVal val="visible"/>
                                      </p:to>
                                    </p:set>
                                    <p:anim calcmode="lin" valueType="num">
                                      <p:cBhvr additive="base">
                                        <p:cTn id="126" dur="500" fill="hold"/>
                                        <p:tgtEl>
                                          <p:spTgt spid="44">
                                            <p:txEl>
                                              <p:pRg st="0" end="0"/>
                                            </p:txEl>
                                          </p:spTgt>
                                        </p:tgtEl>
                                        <p:attrNameLst>
                                          <p:attrName>ppt_x</p:attrName>
                                        </p:attrNameLst>
                                      </p:cBhvr>
                                      <p:tavLst>
                                        <p:tav tm="0">
                                          <p:val>
                                            <p:strVal val="1+#ppt_w/2"/>
                                          </p:val>
                                        </p:tav>
                                        <p:tav tm="100000">
                                          <p:val>
                                            <p:strVal val="#ppt_x"/>
                                          </p:val>
                                        </p:tav>
                                      </p:tavLst>
                                    </p:anim>
                                    <p:anim calcmode="lin" valueType="num">
                                      <p:cBhvr additive="base">
                                        <p:cTn id="127" dur="500" fill="hold"/>
                                        <p:tgtEl>
                                          <p:spTgt spid="44">
                                            <p:txEl>
                                              <p:pRg st="0" end="0"/>
                                            </p:txEl>
                                          </p:spTgt>
                                        </p:tgtEl>
                                        <p:attrNameLst>
                                          <p:attrName>ppt_y</p:attrName>
                                        </p:attrNameLst>
                                      </p:cBhvr>
                                      <p:tavLst>
                                        <p:tav tm="0">
                                          <p:val>
                                            <p:strVal val="#ppt_y"/>
                                          </p:val>
                                        </p:tav>
                                        <p:tav tm="100000">
                                          <p:val>
                                            <p:strVal val="#ppt_y"/>
                                          </p:val>
                                        </p:tav>
                                      </p:tavLst>
                                    </p:anim>
                                  </p:childTnLst>
                                </p:cTn>
                              </p:par>
                              <p:par>
                                <p:cTn id="128" presetID="2" presetClass="entr" presetSubtype="2" decel="100000" fill="hold" grpId="0" nodeType="withEffect">
                                  <p:stCondLst>
                                    <p:cond delay="250"/>
                                  </p:stCondLst>
                                  <p:childTnLst>
                                    <p:set>
                                      <p:cBhvr>
                                        <p:cTn id="129" dur="1" fill="hold">
                                          <p:stCondLst>
                                            <p:cond delay="0"/>
                                          </p:stCondLst>
                                        </p:cTn>
                                        <p:tgtEl>
                                          <p:spTgt spid="45">
                                            <p:txEl>
                                              <p:pRg st="0" end="0"/>
                                            </p:txEl>
                                          </p:spTgt>
                                        </p:tgtEl>
                                        <p:attrNameLst>
                                          <p:attrName>style.visibility</p:attrName>
                                        </p:attrNameLst>
                                      </p:cBhvr>
                                      <p:to>
                                        <p:strVal val="visible"/>
                                      </p:to>
                                    </p:set>
                                    <p:anim calcmode="lin" valueType="num">
                                      <p:cBhvr additive="base">
                                        <p:cTn id="130" dur="500" fill="hold"/>
                                        <p:tgtEl>
                                          <p:spTgt spid="45">
                                            <p:txEl>
                                              <p:pRg st="0" end="0"/>
                                            </p:txEl>
                                          </p:spTgt>
                                        </p:tgtEl>
                                        <p:attrNameLst>
                                          <p:attrName>ppt_x</p:attrName>
                                        </p:attrNameLst>
                                      </p:cBhvr>
                                      <p:tavLst>
                                        <p:tav tm="0">
                                          <p:val>
                                            <p:strVal val="1+#ppt_w/2"/>
                                          </p:val>
                                        </p:tav>
                                        <p:tav tm="100000">
                                          <p:val>
                                            <p:strVal val="#ppt_x"/>
                                          </p:val>
                                        </p:tav>
                                      </p:tavLst>
                                    </p:anim>
                                    <p:anim calcmode="lin" valueType="num">
                                      <p:cBhvr additive="base">
                                        <p:cTn id="131" dur="500" fill="hold"/>
                                        <p:tgtEl>
                                          <p:spTgt spid="45">
                                            <p:txEl>
                                              <p:pRg st="0" end="0"/>
                                            </p:txEl>
                                          </p:spTgt>
                                        </p:tgtEl>
                                        <p:attrNameLst>
                                          <p:attrName>ppt_y</p:attrName>
                                        </p:attrNameLst>
                                      </p:cBhvr>
                                      <p:tavLst>
                                        <p:tav tm="0">
                                          <p:val>
                                            <p:strVal val="#ppt_y"/>
                                          </p:val>
                                        </p:tav>
                                        <p:tav tm="100000">
                                          <p:val>
                                            <p:strVal val="#ppt_y"/>
                                          </p:val>
                                        </p:tav>
                                      </p:tavLst>
                                    </p:anim>
                                  </p:childTnLst>
                                </p:cTn>
                              </p:par>
                            </p:childTnLst>
                          </p:cTn>
                        </p:par>
                        <p:par>
                          <p:cTn id="132" fill="hold">
                            <p:stCondLst>
                              <p:cond delay="8250"/>
                            </p:stCondLst>
                            <p:childTnLst>
                              <p:par>
                                <p:cTn id="133" presetID="22" presetClass="entr" presetSubtype="4" fill="hold" grpId="0" nodeType="afterEffect">
                                  <p:stCondLst>
                                    <p:cond delay="250"/>
                                  </p:stCondLst>
                                  <p:childTnLst>
                                    <p:set>
                                      <p:cBhvr>
                                        <p:cTn id="134" dur="1" fill="hold">
                                          <p:stCondLst>
                                            <p:cond delay="0"/>
                                          </p:stCondLst>
                                        </p:cTn>
                                        <p:tgtEl>
                                          <p:spTgt spid="5"/>
                                        </p:tgtEl>
                                        <p:attrNameLst>
                                          <p:attrName>style.visibility</p:attrName>
                                        </p:attrNameLst>
                                      </p:cBhvr>
                                      <p:to>
                                        <p:strVal val="visible"/>
                                      </p:to>
                                    </p:set>
                                    <p:animEffect transition="in" filter="wipe(down)">
                                      <p:cBhvr>
                                        <p:cTn id="135" dur="500"/>
                                        <p:tgtEl>
                                          <p:spTgt spid="5"/>
                                        </p:tgtEl>
                                      </p:cBhvr>
                                    </p:animEffect>
                                  </p:childTnLst>
                                </p:cTn>
                              </p:par>
                            </p:childTnLst>
                          </p:cTn>
                        </p:par>
                        <p:par>
                          <p:cTn id="136" fill="hold">
                            <p:stCondLst>
                              <p:cond delay="9000"/>
                            </p:stCondLst>
                            <p:childTnLst>
                              <p:par>
                                <p:cTn id="137" presetID="22" presetClass="entr" presetSubtype="8" fill="hold" grpId="0" nodeType="afterEffect">
                                  <p:stCondLst>
                                    <p:cond delay="0"/>
                                  </p:stCondLst>
                                  <p:childTnLst>
                                    <p:set>
                                      <p:cBhvr>
                                        <p:cTn id="138" dur="1" fill="hold">
                                          <p:stCondLst>
                                            <p:cond delay="0"/>
                                          </p:stCondLst>
                                        </p:cTn>
                                        <p:tgtEl>
                                          <p:spTgt spid="25"/>
                                        </p:tgtEl>
                                        <p:attrNameLst>
                                          <p:attrName>style.visibility</p:attrName>
                                        </p:attrNameLst>
                                      </p:cBhvr>
                                      <p:to>
                                        <p:strVal val="visible"/>
                                      </p:to>
                                    </p:set>
                                    <p:animEffect transition="in" filter="wipe(left)">
                                      <p:cBhvr>
                                        <p:cTn id="139" dur="500"/>
                                        <p:tgtEl>
                                          <p:spTgt spid="25"/>
                                        </p:tgtEl>
                                      </p:cBhvr>
                                    </p:animEffect>
                                  </p:childTnLst>
                                </p:cTn>
                              </p:par>
                              <p:par>
                                <p:cTn id="140" presetID="22" presetClass="entr" presetSubtype="8" fill="hold" grpId="0" nodeType="withEffect">
                                  <p:stCondLst>
                                    <p:cond delay="0"/>
                                  </p:stCondLst>
                                  <p:childTnLst>
                                    <p:set>
                                      <p:cBhvr>
                                        <p:cTn id="141" dur="1" fill="hold">
                                          <p:stCondLst>
                                            <p:cond delay="0"/>
                                          </p:stCondLst>
                                        </p:cTn>
                                        <p:tgtEl>
                                          <p:spTgt spid="33"/>
                                        </p:tgtEl>
                                        <p:attrNameLst>
                                          <p:attrName>style.visibility</p:attrName>
                                        </p:attrNameLst>
                                      </p:cBhvr>
                                      <p:to>
                                        <p:strVal val="visible"/>
                                      </p:to>
                                    </p:set>
                                    <p:animEffect transition="in" filter="wipe(left)">
                                      <p:cBhvr>
                                        <p:cTn id="142" dur="500"/>
                                        <p:tgtEl>
                                          <p:spTgt spid="33"/>
                                        </p:tgtEl>
                                      </p:cBhvr>
                                    </p:animEffect>
                                  </p:childTnLst>
                                </p:cTn>
                              </p:par>
                              <p:par>
                                <p:cTn id="143" presetID="53" presetClass="entr" presetSubtype="16" fill="hold" grpId="0" nodeType="withEffect">
                                  <p:stCondLst>
                                    <p:cond delay="0"/>
                                  </p:stCondLst>
                                  <p:childTnLst>
                                    <p:set>
                                      <p:cBhvr>
                                        <p:cTn id="144" dur="1" fill="hold">
                                          <p:stCondLst>
                                            <p:cond delay="0"/>
                                          </p:stCondLst>
                                        </p:cTn>
                                        <p:tgtEl>
                                          <p:spTgt spid="21"/>
                                        </p:tgtEl>
                                        <p:attrNameLst>
                                          <p:attrName>style.visibility</p:attrName>
                                        </p:attrNameLst>
                                      </p:cBhvr>
                                      <p:to>
                                        <p:strVal val="visible"/>
                                      </p:to>
                                    </p:set>
                                    <p:anim calcmode="lin" valueType="num">
                                      <p:cBhvr>
                                        <p:cTn id="145" dur="500" fill="hold"/>
                                        <p:tgtEl>
                                          <p:spTgt spid="21"/>
                                        </p:tgtEl>
                                        <p:attrNameLst>
                                          <p:attrName>ppt_w</p:attrName>
                                        </p:attrNameLst>
                                      </p:cBhvr>
                                      <p:tavLst>
                                        <p:tav tm="0">
                                          <p:val>
                                            <p:fltVal val="0"/>
                                          </p:val>
                                        </p:tav>
                                        <p:tav tm="100000">
                                          <p:val>
                                            <p:strVal val="#ppt_w"/>
                                          </p:val>
                                        </p:tav>
                                      </p:tavLst>
                                    </p:anim>
                                    <p:anim calcmode="lin" valueType="num">
                                      <p:cBhvr>
                                        <p:cTn id="146" dur="500" fill="hold"/>
                                        <p:tgtEl>
                                          <p:spTgt spid="21"/>
                                        </p:tgtEl>
                                        <p:attrNameLst>
                                          <p:attrName>ppt_h</p:attrName>
                                        </p:attrNameLst>
                                      </p:cBhvr>
                                      <p:tavLst>
                                        <p:tav tm="0">
                                          <p:val>
                                            <p:fltVal val="0"/>
                                          </p:val>
                                        </p:tav>
                                        <p:tav tm="100000">
                                          <p:val>
                                            <p:strVal val="#ppt_h"/>
                                          </p:val>
                                        </p:tav>
                                      </p:tavLst>
                                    </p:anim>
                                    <p:animEffect transition="in" filter="fade">
                                      <p:cBhvr>
                                        <p:cTn id="147" dur="500"/>
                                        <p:tgtEl>
                                          <p:spTgt spid="21"/>
                                        </p:tgtEl>
                                      </p:cBhvr>
                                    </p:animEffect>
                                  </p:childTnLst>
                                </p:cTn>
                              </p:par>
                              <p:par>
                                <p:cTn id="148" presetID="53" presetClass="entr" presetSubtype="16" fill="hold" grpId="0" nodeType="withEffect">
                                  <p:stCondLst>
                                    <p:cond delay="0"/>
                                  </p:stCondLst>
                                  <p:childTnLst>
                                    <p:set>
                                      <p:cBhvr>
                                        <p:cTn id="149" dur="1" fill="hold">
                                          <p:stCondLst>
                                            <p:cond delay="0"/>
                                          </p:stCondLst>
                                        </p:cTn>
                                        <p:tgtEl>
                                          <p:spTgt spid="37"/>
                                        </p:tgtEl>
                                        <p:attrNameLst>
                                          <p:attrName>style.visibility</p:attrName>
                                        </p:attrNameLst>
                                      </p:cBhvr>
                                      <p:to>
                                        <p:strVal val="visible"/>
                                      </p:to>
                                    </p:set>
                                    <p:anim calcmode="lin" valueType="num">
                                      <p:cBhvr>
                                        <p:cTn id="150" dur="500" fill="hold"/>
                                        <p:tgtEl>
                                          <p:spTgt spid="37"/>
                                        </p:tgtEl>
                                        <p:attrNameLst>
                                          <p:attrName>ppt_w</p:attrName>
                                        </p:attrNameLst>
                                      </p:cBhvr>
                                      <p:tavLst>
                                        <p:tav tm="0">
                                          <p:val>
                                            <p:fltVal val="0"/>
                                          </p:val>
                                        </p:tav>
                                        <p:tav tm="100000">
                                          <p:val>
                                            <p:strVal val="#ppt_w"/>
                                          </p:val>
                                        </p:tav>
                                      </p:tavLst>
                                    </p:anim>
                                    <p:anim calcmode="lin" valueType="num">
                                      <p:cBhvr>
                                        <p:cTn id="151" dur="500" fill="hold"/>
                                        <p:tgtEl>
                                          <p:spTgt spid="37"/>
                                        </p:tgtEl>
                                        <p:attrNameLst>
                                          <p:attrName>ppt_h</p:attrName>
                                        </p:attrNameLst>
                                      </p:cBhvr>
                                      <p:tavLst>
                                        <p:tav tm="0">
                                          <p:val>
                                            <p:fltVal val="0"/>
                                          </p:val>
                                        </p:tav>
                                        <p:tav tm="100000">
                                          <p:val>
                                            <p:strVal val="#ppt_h"/>
                                          </p:val>
                                        </p:tav>
                                      </p:tavLst>
                                    </p:anim>
                                    <p:animEffect transition="in" filter="fade">
                                      <p:cBhvr>
                                        <p:cTn id="152" dur="500"/>
                                        <p:tgtEl>
                                          <p:spTgt spid="37"/>
                                        </p:tgtEl>
                                      </p:cBhvr>
                                    </p:animEffect>
                                  </p:childTnLst>
                                </p:cTn>
                              </p:par>
                            </p:childTnLst>
                          </p:cTn>
                        </p:par>
                        <p:par>
                          <p:cTn id="153" fill="hold">
                            <p:stCondLst>
                              <p:cond delay="9500"/>
                            </p:stCondLst>
                            <p:childTnLst>
                              <p:par>
                                <p:cTn id="154" presetID="2" presetClass="entr" presetSubtype="8" decel="100000" fill="hold" grpId="0" nodeType="afterEffect">
                                  <p:stCondLst>
                                    <p:cond delay="250"/>
                                  </p:stCondLst>
                                  <p:childTnLst>
                                    <p:set>
                                      <p:cBhvr>
                                        <p:cTn id="155" dur="1" fill="hold">
                                          <p:stCondLst>
                                            <p:cond delay="0"/>
                                          </p:stCondLst>
                                        </p:cTn>
                                        <p:tgtEl>
                                          <p:spTgt spid="48">
                                            <p:txEl>
                                              <p:pRg st="0" end="0"/>
                                            </p:txEl>
                                          </p:spTgt>
                                        </p:tgtEl>
                                        <p:attrNameLst>
                                          <p:attrName>style.visibility</p:attrName>
                                        </p:attrNameLst>
                                      </p:cBhvr>
                                      <p:to>
                                        <p:strVal val="visible"/>
                                      </p:to>
                                    </p:set>
                                    <p:anim calcmode="lin" valueType="num">
                                      <p:cBhvr additive="base">
                                        <p:cTn id="156" dur="500" fill="hold"/>
                                        <p:tgtEl>
                                          <p:spTgt spid="48">
                                            <p:txEl>
                                              <p:pRg st="0" end="0"/>
                                            </p:txEl>
                                          </p:spTgt>
                                        </p:tgtEl>
                                        <p:attrNameLst>
                                          <p:attrName>ppt_x</p:attrName>
                                        </p:attrNameLst>
                                      </p:cBhvr>
                                      <p:tavLst>
                                        <p:tav tm="0">
                                          <p:val>
                                            <p:strVal val="0-#ppt_w/2"/>
                                          </p:val>
                                        </p:tav>
                                        <p:tav tm="100000">
                                          <p:val>
                                            <p:strVal val="#ppt_x"/>
                                          </p:val>
                                        </p:tav>
                                      </p:tavLst>
                                    </p:anim>
                                    <p:anim calcmode="lin" valueType="num">
                                      <p:cBhvr additive="base">
                                        <p:cTn id="157" dur="500" fill="hold"/>
                                        <p:tgtEl>
                                          <p:spTgt spid="48">
                                            <p:txEl>
                                              <p:pRg st="0" end="0"/>
                                            </p:txEl>
                                          </p:spTgt>
                                        </p:tgtEl>
                                        <p:attrNameLst>
                                          <p:attrName>ppt_y</p:attrName>
                                        </p:attrNameLst>
                                      </p:cBhvr>
                                      <p:tavLst>
                                        <p:tav tm="0">
                                          <p:val>
                                            <p:strVal val="#ppt_y"/>
                                          </p:val>
                                        </p:tav>
                                        <p:tav tm="100000">
                                          <p:val>
                                            <p:strVal val="#ppt_y"/>
                                          </p:val>
                                        </p:tav>
                                      </p:tavLst>
                                    </p:anim>
                                  </p:childTnLst>
                                </p:cTn>
                              </p:par>
                              <p:par>
                                <p:cTn id="158" presetID="2" presetClass="entr" presetSubtype="8" decel="100000" fill="hold" grpId="0" nodeType="withEffect">
                                  <p:stCondLst>
                                    <p:cond delay="250"/>
                                  </p:stCondLst>
                                  <p:childTnLst>
                                    <p:set>
                                      <p:cBhvr>
                                        <p:cTn id="159" dur="1" fill="hold">
                                          <p:stCondLst>
                                            <p:cond delay="0"/>
                                          </p:stCondLst>
                                        </p:cTn>
                                        <p:tgtEl>
                                          <p:spTgt spid="49">
                                            <p:txEl>
                                              <p:pRg st="0" end="0"/>
                                            </p:txEl>
                                          </p:spTgt>
                                        </p:tgtEl>
                                        <p:attrNameLst>
                                          <p:attrName>style.visibility</p:attrName>
                                        </p:attrNameLst>
                                      </p:cBhvr>
                                      <p:to>
                                        <p:strVal val="visible"/>
                                      </p:to>
                                    </p:set>
                                    <p:anim calcmode="lin" valueType="num">
                                      <p:cBhvr additive="base">
                                        <p:cTn id="160" dur="500" fill="hold"/>
                                        <p:tgtEl>
                                          <p:spTgt spid="49">
                                            <p:txEl>
                                              <p:pRg st="0" end="0"/>
                                            </p:txEl>
                                          </p:spTgt>
                                        </p:tgtEl>
                                        <p:attrNameLst>
                                          <p:attrName>ppt_x</p:attrName>
                                        </p:attrNameLst>
                                      </p:cBhvr>
                                      <p:tavLst>
                                        <p:tav tm="0">
                                          <p:val>
                                            <p:strVal val="0-#ppt_w/2"/>
                                          </p:val>
                                        </p:tav>
                                        <p:tav tm="100000">
                                          <p:val>
                                            <p:strVal val="#ppt_x"/>
                                          </p:val>
                                        </p:tav>
                                      </p:tavLst>
                                    </p:anim>
                                    <p:anim calcmode="lin" valueType="num">
                                      <p:cBhvr additive="base">
                                        <p:cTn id="161" dur="500" fill="hold"/>
                                        <p:tgtEl>
                                          <p:spTgt spid="49">
                                            <p:txEl>
                                              <p:pRg st="0" end="0"/>
                                            </p:txEl>
                                          </p:spTgt>
                                        </p:tgtEl>
                                        <p:attrNameLst>
                                          <p:attrName>ppt_y</p:attrName>
                                        </p:attrNameLst>
                                      </p:cBhvr>
                                      <p:tavLst>
                                        <p:tav tm="0">
                                          <p:val>
                                            <p:strVal val="#ppt_y"/>
                                          </p:val>
                                        </p:tav>
                                        <p:tav tm="100000">
                                          <p:val>
                                            <p:strVal val="#ppt_y"/>
                                          </p:val>
                                        </p:tav>
                                      </p:tavLst>
                                    </p:anim>
                                  </p:childTnLst>
                                </p:cTn>
                              </p:par>
                            </p:childTnLst>
                          </p:cTn>
                        </p:par>
                        <p:par>
                          <p:cTn id="162" fill="hold">
                            <p:stCondLst>
                              <p:cond delay="10250"/>
                            </p:stCondLst>
                            <p:childTnLst>
                              <p:par>
                                <p:cTn id="163" presetID="22" presetClass="entr" presetSubtype="4" fill="hold" grpId="0" nodeType="afterEffect">
                                  <p:stCondLst>
                                    <p:cond delay="250"/>
                                  </p:stCondLst>
                                  <p:childTnLst>
                                    <p:set>
                                      <p:cBhvr>
                                        <p:cTn id="164" dur="1" fill="hold">
                                          <p:stCondLst>
                                            <p:cond delay="0"/>
                                          </p:stCondLst>
                                        </p:cTn>
                                        <p:tgtEl>
                                          <p:spTgt spid="13"/>
                                        </p:tgtEl>
                                        <p:attrNameLst>
                                          <p:attrName>style.visibility</p:attrName>
                                        </p:attrNameLst>
                                      </p:cBhvr>
                                      <p:to>
                                        <p:strVal val="visible"/>
                                      </p:to>
                                    </p:set>
                                    <p:animEffect transition="in" filter="wipe(down)">
                                      <p:cBhvr>
                                        <p:cTn id="165" dur="500"/>
                                        <p:tgtEl>
                                          <p:spTgt spid="13"/>
                                        </p:tgtEl>
                                      </p:cBhvr>
                                    </p:animEffect>
                                  </p:childTnLst>
                                </p:cTn>
                              </p:par>
                            </p:childTnLst>
                          </p:cTn>
                        </p:par>
                        <p:par>
                          <p:cTn id="166" fill="hold">
                            <p:stCondLst>
                              <p:cond delay="11000"/>
                            </p:stCondLst>
                            <p:childTnLst>
                              <p:par>
                                <p:cTn id="167" presetID="22" presetClass="entr" presetSubtype="2" fill="hold" grpId="0" nodeType="afterEffect">
                                  <p:stCondLst>
                                    <p:cond delay="0"/>
                                  </p:stCondLst>
                                  <p:childTnLst>
                                    <p:set>
                                      <p:cBhvr>
                                        <p:cTn id="168" dur="1" fill="hold">
                                          <p:stCondLst>
                                            <p:cond delay="0"/>
                                          </p:stCondLst>
                                        </p:cTn>
                                        <p:tgtEl>
                                          <p:spTgt spid="23"/>
                                        </p:tgtEl>
                                        <p:attrNameLst>
                                          <p:attrName>style.visibility</p:attrName>
                                        </p:attrNameLst>
                                      </p:cBhvr>
                                      <p:to>
                                        <p:strVal val="visible"/>
                                      </p:to>
                                    </p:set>
                                    <p:animEffect transition="in" filter="wipe(right)">
                                      <p:cBhvr>
                                        <p:cTn id="169" dur="500"/>
                                        <p:tgtEl>
                                          <p:spTgt spid="23"/>
                                        </p:tgtEl>
                                      </p:cBhvr>
                                    </p:animEffect>
                                  </p:childTnLst>
                                </p:cTn>
                              </p:par>
                              <p:par>
                                <p:cTn id="170" presetID="22" presetClass="entr" presetSubtype="2" fill="hold" grpId="0" nodeType="withEffect">
                                  <p:stCondLst>
                                    <p:cond delay="0"/>
                                  </p:stCondLst>
                                  <p:childTnLst>
                                    <p:set>
                                      <p:cBhvr>
                                        <p:cTn id="171" dur="1" fill="hold">
                                          <p:stCondLst>
                                            <p:cond delay="0"/>
                                          </p:stCondLst>
                                        </p:cTn>
                                        <p:tgtEl>
                                          <p:spTgt spid="31"/>
                                        </p:tgtEl>
                                        <p:attrNameLst>
                                          <p:attrName>style.visibility</p:attrName>
                                        </p:attrNameLst>
                                      </p:cBhvr>
                                      <p:to>
                                        <p:strVal val="visible"/>
                                      </p:to>
                                    </p:set>
                                    <p:animEffect transition="in" filter="wipe(right)">
                                      <p:cBhvr>
                                        <p:cTn id="172" dur="500"/>
                                        <p:tgtEl>
                                          <p:spTgt spid="31"/>
                                        </p:tgtEl>
                                      </p:cBhvr>
                                    </p:animEffect>
                                  </p:childTnLst>
                                </p:cTn>
                              </p:par>
                              <p:par>
                                <p:cTn id="173" presetID="53" presetClass="entr" presetSubtype="16" fill="hold" grpId="0" nodeType="withEffect">
                                  <p:stCondLst>
                                    <p:cond delay="0"/>
                                  </p:stCondLst>
                                  <p:childTnLst>
                                    <p:set>
                                      <p:cBhvr>
                                        <p:cTn id="174" dur="1" fill="hold">
                                          <p:stCondLst>
                                            <p:cond delay="0"/>
                                          </p:stCondLst>
                                        </p:cTn>
                                        <p:tgtEl>
                                          <p:spTgt spid="19"/>
                                        </p:tgtEl>
                                        <p:attrNameLst>
                                          <p:attrName>style.visibility</p:attrName>
                                        </p:attrNameLst>
                                      </p:cBhvr>
                                      <p:to>
                                        <p:strVal val="visible"/>
                                      </p:to>
                                    </p:set>
                                    <p:anim calcmode="lin" valueType="num">
                                      <p:cBhvr>
                                        <p:cTn id="175" dur="500" fill="hold"/>
                                        <p:tgtEl>
                                          <p:spTgt spid="19"/>
                                        </p:tgtEl>
                                        <p:attrNameLst>
                                          <p:attrName>ppt_w</p:attrName>
                                        </p:attrNameLst>
                                      </p:cBhvr>
                                      <p:tavLst>
                                        <p:tav tm="0">
                                          <p:val>
                                            <p:fltVal val="0"/>
                                          </p:val>
                                        </p:tav>
                                        <p:tav tm="100000">
                                          <p:val>
                                            <p:strVal val="#ppt_w"/>
                                          </p:val>
                                        </p:tav>
                                      </p:tavLst>
                                    </p:anim>
                                    <p:anim calcmode="lin" valueType="num">
                                      <p:cBhvr>
                                        <p:cTn id="176" dur="500" fill="hold"/>
                                        <p:tgtEl>
                                          <p:spTgt spid="19"/>
                                        </p:tgtEl>
                                        <p:attrNameLst>
                                          <p:attrName>ppt_h</p:attrName>
                                        </p:attrNameLst>
                                      </p:cBhvr>
                                      <p:tavLst>
                                        <p:tav tm="0">
                                          <p:val>
                                            <p:fltVal val="0"/>
                                          </p:val>
                                        </p:tav>
                                        <p:tav tm="100000">
                                          <p:val>
                                            <p:strVal val="#ppt_h"/>
                                          </p:val>
                                        </p:tav>
                                      </p:tavLst>
                                    </p:anim>
                                    <p:animEffect transition="in" filter="fade">
                                      <p:cBhvr>
                                        <p:cTn id="177" dur="500"/>
                                        <p:tgtEl>
                                          <p:spTgt spid="19"/>
                                        </p:tgtEl>
                                      </p:cBhvr>
                                    </p:animEffect>
                                  </p:childTnLst>
                                </p:cTn>
                              </p:par>
                              <p:par>
                                <p:cTn id="178" presetID="53" presetClass="entr" presetSubtype="16" fill="hold" grpId="0" nodeType="withEffect">
                                  <p:stCondLst>
                                    <p:cond delay="0"/>
                                  </p:stCondLst>
                                  <p:childTnLst>
                                    <p:set>
                                      <p:cBhvr>
                                        <p:cTn id="179" dur="1" fill="hold">
                                          <p:stCondLst>
                                            <p:cond delay="0"/>
                                          </p:stCondLst>
                                        </p:cTn>
                                        <p:tgtEl>
                                          <p:spTgt spid="39"/>
                                        </p:tgtEl>
                                        <p:attrNameLst>
                                          <p:attrName>style.visibility</p:attrName>
                                        </p:attrNameLst>
                                      </p:cBhvr>
                                      <p:to>
                                        <p:strVal val="visible"/>
                                      </p:to>
                                    </p:set>
                                    <p:anim calcmode="lin" valueType="num">
                                      <p:cBhvr>
                                        <p:cTn id="180" dur="500" fill="hold"/>
                                        <p:tgtEl>
                                          <p:spTgt spid="39"/>
                                        </p:tgtEl>
                                        <p:attrNameLst>
                                          <p:attrName>ppt_w</p:attrName>
                                        </p:attrNameLst>
                                      </p:cBhvr>
                                      <p:tavLst>
                                        <p:tav tm="0">
                                          <p:val>
                                            <p:fltVal val="0"/>
                                          </p:val>
                                        </p:tav>
                                        <p:tav tm="100000">
                                          <p:val>
                                            <p:strVal val="#ppt_w"/>
                                          </p:val>
                                        </p:tav>
                                      </p:tavLst>
                                    </p:anim>
                                    <p:anim calcmode="lin" valueType="num">
                                      <p:cBhvr>
                                        <p:cTn id="181" dur="500" fill="hold"/>
                                        <p:tgtEl>
                                          <p:spTgt spid="39"/>
                                        </p:tgtEl>
                                        <p:attrNameLst>
                                          <p:attrName>ppt_h</p:attrName>
                                        </p:attrNameLst>
                                      </p:cBhvr>
                                      <p:tavLst>
                                        <p:tav tm="0">
                                          <p:val>
                                            <p:fltVal val="0"/>
                                          </p:val>
                                        </p:tav>
                                        <p:tav tm="100000">
                                          <p:val>
                                            <p:strVal val="#ppt_h"/>
                                          </p:val>
                                        </p:tav>
                                      </p:tavLst>
                                    </p:anim>
                                    <p:animEffect transition="in" filter="fade">
                                      <p:cBhvr>
                                        <p:cTn id="182" dur="500"/>
                                        <p:tgtEl>
                                          <p:spTgt spid="39"/>
                                        </p:tgtEl>
                                      </p:cBhvr>
                                    </p:animEffect>
                                  </p:childTnLst>
                                </p:cTn>
                              </p:par>
                            </p:childTnLst>
                          </p:cTn>
                        </p:par>
                        <p:par>
                          <p:cTn id="183" fill="hold">
                            <p:stCondLst>
                              <p:cond delay="11500"/>
                            </p:stCondLst>
                            <p:childTnLst>
                              <p:par>
                                <p:cTn id="184" presetID="2" presetClass="entr" presetSubtype="2" decel="100000" fill="hold" grpId="0" nodeType="afterEffect">
                                  <p:stCondLst>
                                    <p:cond delay="250"/>
                                  </p:stCondLst>
                                  <p:childTnLst>
                                    <p:set>
                                      <p:cBhvr>
                                        <p:cTn id="185" dur="1" fill="hold">
                                          <p:stCondLst>
                                            <p:cond delay="0"/>
                                          </p:stCondLst>
                                        </p:cTn>
                                        <p:tgtEl>
                                          <p:spTgt spid="46">
                                            <p:txEl>
                                              <p:pRg st="0" end="0"/>
                                            </p:txEl>
                                          </p:spTgt>
                                        </p:tgtEl>
                                        <p:attrNameLst>
                                          <p:attrName>style.visibility</p:attrName>
                                        </p:attrNameLst>
                                      </p:cBhvr>
                                      <p:to>
                                        <p:strVal val="visible"/>
                                      </p:to>
                                    </p:set>
                                    <p:anim calcmode="lin" valueType="num">
                                      <p:cBhvr additive="base">
                                        <p:cTn id="186" dur="500" fill="hold"/>
                                        <p:tgtEl>
                                          <p:spTgt spid="46">
                                            <p:txEl>
                                              <p:pRg st="0" end="0"/>
                                            </p:txEl>
                                          </p:spTgt>
                                        </p:tgtEl>
                                        <p:attrNameLst>
                                          <p:attrName>ppt_x</p:attrName>
                                        </p:attrNameLst>
                                      </p:cBhvr>
                                      <p:tavLst>
                                        <p:tav tm="0">
                                          <p:val>
                                            <p:strVal val="1+#ppt_w/2"/>
                                          </p:val>
                                        </p:tav>
                                        <p:tav tm="100000">
                                          <p:val>
                                            <p:strVal val="#ppt_x"/>
                                          </p:val>
                                        </p:tav>
                                      </p:tavLst>
                                    </p:anim>
                                    <p:anim calcmode="lin" valueType="num">
                                      <p:cBhvr additive="base">
                                        <p:cTn id="187" dur="500" fill="hold"/>
                                        <p:tgtEl>
                                          <p:spTgt spid="46">
                                            <p:txEl>
                                              <p:pRg st="0" end="0"/>
                                            </p:txEl>
                                          </p:spTgt>
                                        </p:tgtEl>
                                        <p:attrNameLst>
                                          <p:attrName>ppt_y</p:attrName>
                                        </p:attrNameLst>
                                      </p:cBhvr>
                                      <p:tavLst>
                                        <p:tav tm="0">
                                          <p:val>
                                            <p:strVal val="#ppt_y"/>
                                          </p:val>
                                        </p:tav>
                                        <p:tav tm="100000">
                                          <p:val>
                                            <p:strVal val="#ppt_y"/>
                                          </p:val>
                                        </p:tav>
                                      </p:tavLst>
                                    </p:anim>
                                  </p:childTnLst>
                                </p:cTn>
                              </p:par>
                              <p:par>
                                <p:cTn id="188" presetID="2" presetClass="entr" presetSubtype="2" decel="100000" fill="hold" grpId="0" nodeType="withEffect">
                                  <p:stCondLst>
                                    <p:cond delay="250"/>
                                  </p:stCondLst>
                                  <p:childTnLst>
                                    <p:set>
                                      <p:cBhvr>
                                        <p:cTn id="189" dur="1" fill="hold">
                                          <p:stCondLst>
                                            <p:cond delay="0"/>
                                          </p:stCondLst>
                                        </p:cTn>
                                        <p:tgtEl>
                                          <p:spTgt spid="47">
                                            <p:txEl>
                                              <p:pRg st="0" end="0"/>
                                            </p:txEl>
                                          </p:spTgt>
                                        </p:tgtEl>
                                        <p:attrNameLst>
                                          <p:attrName>style.visibility</p:attrName>
                                        </p:attrNameLst>
                                      </p:cBhvr>
                                      <p:to>
                                        <p:strVal val="visible"/>
                                      </p:to>
                                    </p:set>
                                    <p:anim calcmode="lin" valueType="num">
                                      <p:cBhvr additive="base">
                                        <p:cTn id="190" dur="500" fill="hold"/>
                                        <p:tgtEl>
                                          <p:spTgt spid="47">
                                            <p:txEl>
                                              <p:pRg st="0" end="0"/>
                                            </p:txEl>
                                          </p:spTgt>
                                        </p:tgtEl>
                                        <p:attrNameLst>
                                          <p:attrName>ppt_x</p:attrName>
                                        </p:attrNameLst>
                                      </p:cBhvr>
                                      <p:tavLst>
                                        <p:tav tm="0">
                                          <p:val>
                                            <p:strVal val="1+#ppt_w/2"/>
                                          </p:val>
                                        </p:tav>
                                        <p:tav tm="100000">
                                          <p:val>
                                            <p:strVal val="#ppt_x"/>
                                          </p:val>
                                        </p:tav>
                                      </p:tavLst>
                                    </p:anim>
                                    <p:anim calcmode="lin" valueType="num">
                                      <p:cBhvr additive="base">
                                        <p:cTn id="191" dur="500" fill="hold"/>
                                        <p:tgtEl>
                                          <p:spTgt spid="4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2" presetClass="entr" presetSubtype="8"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animBg="1"/>
      <p:bldP spid="5" grpId="0" animBg="1"/>
      <p:bldP spid="9" grpId="0" animBg="1"/>
      <p:bldP spid="10" grpId="0" animBg="1"/>
      <p:bldP spid="11" grpId="0" animBg="1"/>
      <p:bldP spid="12" grpId="0" animBg="1"/>
      <p:bldP spid="13"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7" grpId="0" animBg="1"/>
      <p:bldP spid="28" grpId="0" animBg="1"/>
      <p:bldP spid="29" grpId="0" animBg="1"/>
      <p:bldP spid="30" grpId="0" animBg="1"/>
      <p:bldP spid="31" grpId="0" animBg="1"/>
      <p:bldP spid="32" grpId="0" animBg="1"/>
      <p:bldP spid="33" grpId="0" animBg="1"/>
      <p:bldP spid="34" grpId="0" animBg="1"/>
      <p:bldP spid="35" grpId="0"/>
      <p:bldP spid="37" grpId="0"/>
      <p:bldP spid="38" grpId="0"/>
      <p:bldP spid="39" grpId="0"/>
      <p:bldP spid="40" grpId="0"/>
      <p:bldP spid="41" grpId="0"/>
      <p:bldP spid="42" grpId="0" build="p">
        <p:tmplLst>
          <p:tmpl lvl="1">
            <p:tnLst>
              <p:par>
                <p:cTn presetID="2" presetClass="entr" presetSubtype="2" decel="100000" fill="hold" nodeType="afterEffect">
                  <p:stCondLst>
                    <p:cond delay="250"/>
                  </p:stCondLst>
                  <p:childTnLst>
                    <p:set>
                      <p:cBhvr>
                        <p:cTn dur="1" fill="hold">
                          <p:stCondLst>
                            <p:cond delay="0"/>
                          </p:stCondLst>
                        </p:cTn>
                        <p:tgtEl>
                          <p:spTgt spid="42"/>
                        </p:tgtEl>
                        <p:attrNameLst>
                          <p:attrName>style.visibility</p:attrName>
                        </p:attrNameLst>
                      </p:cBhvr>
                      <p:to>
                        <p:strVal val="visible"/>
                      </p:to>
                    </p:set>
                    <p:anim calcmode="lin" valueType="num">
                      <p:cBhvr additive="base">
                        <p:cTn dur="500" fill="hold"/>
                        <p:tgtEl>
                          <p:spTgt spid="42"/>
                        </p:tgtEl>
                        <p:attrNameLst>
                          <p:attrName>ppt_x</p:attrName>
                        </p:attrNameLst>
                      </p:cBhvr>
                      <p:tavLst>
                        <p:tav tm="0">
                          <p:val>
                            <p:strVal val="1+#ppt_w/2"/>
                          </p:val>
                        </p:tav>
                        <p:tav tm="100000">
                          <p:val>
                            <p:strVal val="#ppt_x"/>
                          </p:val>
                        </p:tav>
                      </p:tavLst>
                    </p:anim>
                    <p:anim calcmode="lin" valueType="num">
                      <p:cBhvr additive="base">
                        <p:cTn dur="500" fill="hold"/>
                        <p:tgtEl>
                          <p:spTgt spid="42"/>
                        </p:tgtEl>
                        <p:attrNameLst>
                          <p:attrName>ppt_y</p:attrName>
                        </p:attrNameLst>
                      </p:cBhvr>
                      <p:tavLst>
                        <p:tav tm="0">
                          <p:val>
                            <p:strVal val="#ppt_y"/>
                          </p:val>
                        </p:tav>
                        <p:tav tm="100000">
                          <p:val>
                            <p:strVal val="#ppt_y"/>
                          </p:val>
                        </p:tav>
                      </p:tavLst>
                    </p:anim>
                  </p:childTnLst>
                </p:cTn>
              </p:par>
            </p:tnLst>
          </p:tmpl>
        </p:tmplLst>
      </p:bldP>
      <p:bldP spid="43" grpId="0" build="p">
        <p:tmplLst>
          <p:tmpl lvl="1">
            <p:tnLst>
              <p:par>
                <p:cTn presetID="2" presetClass="entr" presetSubtype="2" decel="100000" fill="hold" nodeType="withEffect">
                  <p:stCondLst>
                    <p:cond delay="250"/>
                  </p:stCondLst>
                  <p:childTnLst>
                    <p:set>
                      <p:cBhvr>
                        <p:cTn dur="1" fill="hold">
                          <p:stCondLst>
                            <p:cond delay="0"/>
                          </p:stCondLst>
                        </p:cTn>
                        <p:tgtEl>
                          <p:spTgt spid="43"/>
                        </p:tgtEl>
                        <p:attrNameLst>
                          <p:attrName>style.visibility</p:attrName>
                        </p:attrNameLst>
                      </p:cBhvr>
                      <p:to>
                        <p:strVal val="visible"/>
                      </p:to>
                    </p:set>
                    <p:anim calcmode="lin" valueType="num">
                      <p:cBhvr additive="base">
                        <p:cTn dur="500" fill="hold"/>
                        <p:tgtEl>
                          <p:spTgt spid="43"/>
                        </p:tgtEl>
                        <p:attrNameLst>
                          <p:attrName>ppt_x</p:attrName>
                        </p:attrNameLst>
                      </p:cBhvr>
                      <p:tavLst>
                        <p:tav tm="0">
                          <p:val>
                            <p:strVal val="1+#ppt_w/2"/>
                          </p:val>
                        </p:tav>
                        <p:tav tm="100000">
                          <p:val>
                            <p:strVal val="#ppt_x"/>
                          </p:val>
                        </p:tav>
                      </p:tavLst>
                    </p:anim>
                    <p:anim calcmode="lin" valueType="num">
                      <p:cBhvr additive="base">
                        <p:cTn dur="500" fill="hold"/>
                        <p:tgtEl>
                          <p:spTgt spid="43"/>
                        </p:tgtEl>
                        <p:attrNameLst>
                          <p:attrName>ppt_y</p:attrName>
                        </p:attrNameLst>
                      </p:cBhvr>
                      <p:tavLst>
                        <p:tav tm="0">
                          <p:val>
                            <p:strVal val="#ppt_y"/>
                          </p:val>
                        </p:tav>
                        <p:tav tm="100000">
                          <p:val>
                            <p:strVal val="#ppt_y"/>
                          </p:val>
                        </p:tav>
                      </p:tavLst>
                    </p:anim>
                  </p:childTnLst>
                </p:cTn>
              </p:par>
            </p:tnLst>
          </p:tmpl>
        </p:tmplLst>
      </p:bldP>
      <p:bldP spid="44" grpId="0" build="p">
        <p:tmplLst>
          <p:tmpl lvl="1">
            <p:tnLst>
              <p:par>
                <p:cTn presetID="2" presetClass="entr" presetSubtype="2" decel="100000" fill="hold" nodeType="afterEffect">
                  <p:stCondLst>
                    <p:cond delay="250"/>
                  </p:st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1+#ppt_w/2"/>
                          </p:val>
                        </p:tav>
                        <p:tav tm="100000">
                          <p:val>
                            <p:strVal val="#ppt_x"/>
                          </p:val>
                        </p:tav>
                      </p:tavLst>
                    </p:anim>
                    <p:anim calcmode="lin" valueType="num">
                      <p:cBhvr additive="base">
                        <p:cTn dur="500" fill="hold"/>
                        <p:tgtEl>
                          <p:spTgt spid="44"/>
                        </p:tgtEl>
                        <p:attrNameLst>
                          <p:attrName>ppt_y</p:attrName>
                        </p:attrNameLst>
                      </p:cBhvr>
                      <p:tavLst>
                        <p:tav tm="0">
                          <p:val>
                            <p:strVal val="#ppt_y"/>
                          </p:val>
                        </p:tav>
                        <p:tav tm="100000">
                          <p:val>
                            <p:strVal val="#ppt_y"/>
                          </p:val>
                        </p:tav>
                      </p:tavLst>
                    </p:anim>
                  </p:childTnLst>
                </p:cTn>
              </p:par>
            </p:tnLst>
          </p:tmpl>
        </p:tmplLst>
      </p:bldP>
      <p:bldP spid="45" grpId="0" build="p">
        <p:tmplLst>
          <p:tmpl lvl="1">
            <p:tnLst>
              <p:par>
                <p:cTn presetID="2" presetClass="entr" presetSubtype="2" decel="100000" fill="hold" nodeType="withEffect">
                  <p:stCondLst>
                    <p:cond delay="250"/>
                  </p:stCondLst>
                  <p:childTnLst>
                    <p:set>
                      <p:cBhvr>
                        <p:cTn dur="1" fill="hold">
                          <p:stCondLst>
                            <p:cond delay="0"/>
                          </p:stCondLst>
                        </p:cTn>
                        <p:tgtEl>
                          <p:spTgt spid="45"/>
                        </p:tgtEl>
                        <p:attrNameLst>
                          <p:attrName>style.visibility</p:attrName>
                        </p:attrNameLst>
                      </p:cBhvr>
                      <p:to>
                        <p:strVal val="visible"/>
                      </p:to>
                    </p:set>
                    <p:anim calcmode="lin" valueType="num">
                      <p:cBhvr additive="base">
                        <p:cTn dur="500" fill="hold"/>
                        <p:tgtEl>
                          <p:spTgt spid="45"/>
                        </p:tgtEl>
                        <p:attrNameLst>
                          <p:attrName>ppt_x</p:attrName>
                        </p:attrNameLst>
                      </p:cBhvr>
                      <p:tavLst>
                        <p:tav tm="0">
                          <p:val>
                            <p:strVal val="1+#ppt_w/2"/>
                          </p:val>
                        </p:tav>
                        <p:tav tm="100000">
                          <p:val>
                            <p:strVal val="#ppt_x"/>
                          </p:val>
                        </p:tav>
                      </p:tavLst>
                    </p:anim>
                    <p:anim calcmode="lin" valueType="num">
                      <p:cBhvr additive="base">
                        <p:cTn dur="500" fill="hold"/>
                        <p:tgtEl>
                          <p:spTgt spid="45"/>
                        </p:tgtEl>
                        <p:attrNameLst>
                          <p:attrName>ppt_y</p:attrName>
                        </p:attrNameLst>
                      </p:cBhvr>
                      <p:tavLst>
                        <p:tav tm="0">
                          <p:val>
                            <p:strVal val="#ppt_y"/>
                          </p:val>
                        </p:tav>
                        <p:tav tm="100000">
                          <p:val>
                            <p:strVal val="#ppt_y"/>
                          </p:val>
                        </p:tav>
                      </p:tavLst>
                    </p:anim>
                  </p:childTnLst>
                </p:cTn>
              </p:par>
            </p:tnLst>
          </p:tmpl>
        </p:tmplLst>
      </p:bldP>
      <p:bldP spid="46" grpId="0" build="p">
        <p:tmplLst>
          <p:tmpl lvl="1">
            <p:tnLst>
              <p:par>
                <p:cTn presetID="2" presetClass="entr" presetSubtype="2" decel="100000" fill="hold" nodeType="afterEffect">
                  <p:stCondLst>
                    <p:cond delay="250"/>
                  </p:stCondLst>
                  <p:childTnLst>
                    <p:set>
                      <p:cBhvr>
                        <p:cTn dur="1" fill="hold">
                          <p:stCondLst>
                            <p:cond delay="0"/>
                          </p:stCondLst>
                        </p:cTn>
                        <p:tgtEl>
                          <p:spTgt spid="46"/>
                        </p:tgtEl>
                        <p:attrNameLst>
                          <p:attrName>style.visibility</p:attrName>
                        </p:attrNameLst>
                      </p:cBhvr>
                      <p:to>
                        <p:strVal val="visible"/>
                      </p:to>
                    </p:set>
                    <p:anim calcmode="lin" valueType="num">
                      <p:cBhvr additive="base">
                        <p:cTn dur="500" fill="hold"/>
                        <p:tgtEl>
                          <p:spTgt spid="46"/>
                        </p:tgtEl>
                        <p:attrNameLst>
                          <p:attrName>ppt_x</p:attrName>
                        </p:attrNameLst>
                      </p:cBhvr>
                      <p:tavLst>
                        <p:tav tm="0">
                          <p:val>
                            <p:strVal val="1+#ppt_w/2"/>
                          </p:val>
                        </p:tav>
                        <p:tav tm="100000">
                          <p:val>
                            <p:strVal val="#ppt_x"/>
                          </p:val>
                        </p:tav>
                      </p:tavLst>
                    </p:anim>
                    <p:anim calcmode="lin" valueType="num">
                      <p:cBhvr additive="base">
                        <p:cTn dur="500" fill="hold"/>
                        <p:tgtEl>
                          <p:spTgt spid="46"/>
                        </p:tgtEl>
                        <p:attrNameLst>
                          <p:attrName>ppt_y</p:attrName>
                        </p:attrNameLst>
                      </p:cBhvr>
                      <p:tavLst>
                        <p:tav tm="0">
                          <p:val>
                            <p:strVal val="#ppt_y"/>
                          </p:val>
                        </p:tav>
                        <p:tav tm="100000">
                          <p:val>
                            <p:strVal val="#ppt_y"/>
                          </p:val>
                        </p:tav>
                      </p:tavLst>
                    </p:anim>
                  </p:childTnLst>
                </p:cTn>
              </p:par>
            </p:tnLst>
          </p:tmpl>
        </p:tmplLst>
      </p:bldP>
      <p:bldP spid="47" grpId="0" build="p">
        <p:tmplLst>
          <p:tmpl lvl="1">
            <p:tnLst>
              <p:par>
                <p:cTn presetID="2" presetClass="entr" presetSubtype="2" decel="100000" fill="hold" nodeType="withEffect">
                  <p:stCondLst>
                    <p:cond delay="250"/>
                  </p:stCondLst>
                  <p:childTnLst>
                    <p:set>
                      <p:cBhvr>
                        <p:cTn dur="1" fill="hold">
                          <p:stCondLst>
                            <p:cond delay="0"/>
                          </p:stCondLst>
                        </p:cTn>
                        <p:tgtEl>
                          <p:spTgt spid="47"/>
                        </p:tgtEl>
                        <p:attrNameLst>
                          <p:attrName>style.visibility</p:attrName>
                        </p:attrNameLst>
                      </p:cBhvr>
                      <p:to>
                        <p:strVal val="visible"/>
                      </p:to>
                    </p:set>
                    <p:anim calcmode="lin" valueType="num">
                      <p:cBhvr additive="base">
                        <p:cTn dur="500" fill="hold"/>
                        <p:tgtEl>
                          <p:spTgt spid="47"/>
                        </p:tgtEl>
                        <p:attrNameLst>
                          <p:attrName>ppt_x</p:attrName>
                        </p:attrNameLst>
                      </p:cBhvr>
                      <p:tavLst>
                        <p:tav tm="0">
                          <p:val>
                            <p:strVal val="1+#ppt_w/2"/>
                          </p:val>
                        </p:tav>
                        <p:tav tm="100000">
                          <p:val>
                            <p:strVal val="#ppt_x"/>
                          </p:val>
                        </p:tav>
                      </p:tavLst>
                    </p:anim>
                    <p:anim calcmode="lin" valueType="num">
                      <p:cBhvr additive="base">
                        <p:cTn dur="500" fill="hold"/>
                        <p:tgtEl>
                          <p:spTgt spid="47"/>
                        </p:tgtEl>
                        <p:attrNameLst>
                          <p:attrName>ppt_y</p:attrName>
                        </p:attrNameLst>
                      </p:cBhvr>
                      <p:tavLst>
                        <p:tav tm="0">
                          <p:val>
                            <p:strVal val="#ppt_y"/>
                          </p:val>
                        </p:tav>
                        <p:tav tm="100000">
                          <p:val>
                            <p:strVal val="#ppt_y"/>
                          </p:val>
                        </p:tav>
                      </p:tavLst>
                    </p:anim>
                  </p:childTnLst>
                </p:cTn>
              </p:par>
            </p:tnLst>
          </p:tmpl>
        </p:tmplLst>
      </p:bldP>
      <p:bldP spid="48" grpId="0" build="p">
        <p:tmplLst>
          <p:tmpl lvl="1">
            <p:tnLst>
              <p:par>
                <p:cTn presetID="2" presetClass="entr" presetSubtype="8" decel="100000" fill="hold" nodeType="afterEffect">
                  <p:stCondLst>
                    <p:cond delay="250"/>
                  </p:stCondLst>
                  <p:childTnLst>
                    <p:set>
                      <p:cBhvr>
                        <p:cTn dur="1" fill="hold">
                          <p:stCondLst>
                            <p:cond delay="0"/>
                          </p:stCondLst>
                        </p:cTn>
                        <p:tgtEl>
                          <p:spTgt spid="48"/>
                        </p:tgtEl>
                        <p:attrNameLst>
                          <p:attrName>style.visibility</p:attrName>
                        </p:attrNameLst>
                      </p:cBhvr>
                      <p:to>
                        <p:strVal val="visible"/>
                      </p:to>
                    </p:set>
                    <p:anim calcmode="lin" valueType="num">
                      <p:cBhvr additive="base">
                        <p:cTn dur="500" fill="hold"/>
                        <p:tgtEl>
                          <p:spTgt spid="48"/>
                        </p:tgtEl>
                        <p:attrNameLst>
                          <p:attrName>ppt_x</p:attrName>
                        </p:attrNameLst>
                      </p:cBhvr>
                      <p:tavLst>
                        <p:tav tm="0">
                          <p:val>
                            <p:strVal val="0-#ppt_w/2"/>
                          </p:val>
                        </p:tav>
                        <p:tav tm="100000">
                          <p:val>
                            <p:strVal val="#ppt_x"/>
                          </p:val>
                        </p:tav>
                      </p:tavLst>
                    </p:anim>
                    <p:anim calcmode="lin" valueType="num">
                      <p:cBhvr additive="base">
                        <p:cTn dur="500" fill="hold"/>
                        <p:tgtEl>
                          <p:spTgt spid="48"/>
                        </p:tgtEl>
                        <p:attrNameLst>
                          <p:attrName>ppt_y</p:attrName>
                        </p:attrNameLst>
                      </p:cBhvr>
                      <p:tavLst>
                        <p:tav tm="0">
                          <p:val>
                            <p:strVal val="#ppt_y"/>
                          </p:val>
                        </p:tav>
                        <p:tav tm="100000">
                          <p:val>
                            <p:strVal val="#ppt_y"/>
                          </p:val>
                        </p:tav>
                      </p:tavLst>
                    </p:anim>
                  </p:childTnLst>
                </p:cTn>
              </p:par>
            </p:tnLst>
          </p:tmpl>
        </p:tmplLst>
      </p:bldP>
      <p:bldP spid="49" grpId="0" build="p">
        <p:tmplLst>
          <p:tmpl lvl="1">
            <p:tnLst>
              <p:par>
                <p:cTn presetID="2" presetClass="entr" presetSubtype="8" decel="100000" fill="hold" nodeType="withEffect">
                  <p:stCondLst>
                    <p:cond delay="250"/>
                  </p:stCondLst>
                  <p:childTnLst>
                    <p:set>
                      <p:cBhvr>
                        <p:cTn dur="1" fill="hold">
                          <p:stCondLst>
                            <p:cond delay="0"/>
                          </p:stCondLst>
                        </p:cTn>
                        <p:tgtEl>
                          <p:spTgt spid="49"/>
                        </p:tgtEl>
                        <p:attrNameLst>
                          <p:attrName>style.visibility</p:attrName>
                        </p:attrNameLst>
                      </p:cBhvr>
                      <p:to>
                        <p:strVal val="visible"/>
                      </p:to>
                    </p:set>
                    <p:anim calcmode="lin" valueType="num">
                      <p:cBhvr additive="base">
                        <p:cTn dur="500" fill="hold"/>
                        <p:tgtEl>
                          <p:spTgt spid="49"/>
                        </p:tgtEl>
                        <p:attrNameLst>
                          <p:attrName>ppt_x</p:attrName>
                        </p:attrNameLst>
                      </p:cBhvr>
                      <p:tavLst>
                        <p:tav tm="0">
                          <p:val>
                            <p:strVal val="0-#ppt_w/2"/>
                          </p:val>
                        </p:tav>
                        <p:tav tm="100000">
                          <p:val>
                            <p:strVal val="#ppt_x"/>
                          </p:val>
                        </p:tav>
                      </p:tavLst>
                    </p:anim>
                    <p:anim calcmode="lin" valueType="num">
                      <p:cBhvr additive="base">
                        <p:cTn dur="500" fill="hold"/>
                        <p:tgtEl>
                          <p:spTgt spid="49"/>
                        </p:tgtEl>
                        <p:attrNameLst>
                          <p:attrName>ppt_y</p:attrName>
                        </p:attrNameLst>
                      </p:cBhvr>
                      <p:tavLst>
                        <p:tav tm="0">
                          <p:val>
                            <p:strVal val="#ppt_y"/>
                          </p:val>
                        </p:tav>
                        <p:tav tm="100000">
                          <p:val>
                            <p:strVal val="#ppt_y"/>
                          </p:val>
                        </p:tav>
                      </p:tavLst>
                    </p:anim>
                  </p:childTnLst>
                </p:cTn>
              </p:par>
            </p:tnLst>
          </p:tmpl>
        </p:tmplLst>
      </p:bldP>
      <p:bldP spid="52" grpId="0" build="p">
        <p:tmplLst>
          <p:tmpl lvl="1">
            <p:tnLst>
              <p:par>
                <p:cTn presetID="2" presetClass="entr" presetSubtype="8" decel="100000" fill="hold" nodeType="afterEffect">
                  <p:stCondLst>
                    <p:cond delay="250"/>
                  </p:stCondLst>
                  <p:childTnLst>
                    <p:set>
                      <p:cBhvr>
                        <p:cTn dur="1" fill="hold">
                          <p:stCondLst>
                            <p:cond delay="0"/>
                          </p:stCondLst>
                        </p:cTn>
                        <p:tgtEl>
                          <p:spTgt spid="52"/>
                        </p:tgtEl>
                        <p:attrNameLst>
                          <p:attrName>style.visibility</p:attrName>
                        </p:attrNameLst>
                      </p:cBhvr>
                      <p:to>
                        <p:strVal val="visible"/>
                      </p:to>
                    </p:set>
                    <p:anim calcmode="lin" valueType="num">
                      <p:cBhvr additive="base">
                        <p:cTn dur="500" fill="hold"/>
                        <p:tgtEl>
                          <p:spTgt spid="52"/>
                        </p:tgtEl>
                        <p:attrNameLst>
                          <p:attrName>ppt_x</p:attrName>
                        </p:attrNameLst>
                      </p:cBhvr>
                      <p:tavLst>
                        <p:tav tm="0">
                          <p:val>
                            <p:strVal val="0-#ppt_w/2"/>
                          </p:val>
                        </p:tav>
                        <p:tav tm="100000">
                          <p:val>
                            <p:strVal val="#ppt_x"/>
                          </p:val>
                        </p:tav>
                      </p:tavLst>
                    </p:anim>
                    <p:anim calcmode="lin" valueType="num">
                      <p:cBhvr additive="base">
                        <p:cTn dur="500" fill="hold"/>
                        <p:tgtEl>
                          <p:spTgt spid="52"/>
                        </p:tgtEl>
                        <p:attrNameLst>
                          <p:attrName>ppt_y</p:attrName>
                        </p:attrNameLst>
                      </p:cBhvr>
                      <p:tavLst>
                        <p:tav tm="0">
                          <p:val>
                            <p:strVal val="#ppt_y"/>
                          </p:val>
                        </p:tav>
                        <p:tav tm="100000">
                          <p:val>
                            <p:strVal val="#ppt_y"/>
                          </p:val>
                        </p:tav>
                      </p:tavLst>
                    </p:anim>
                  </p:childTnLst>
                </p:cTn>
              </p:par>
            </p:tnLst>
          </p:tmpl>
        </p:tmplLst>
      </p:bldP>
      <p:bldP spid="53" grpId="0" build="p">
        <p:tmplLst>
          <p:tmpl lvl="1">
            <p:tnLst>
              <p:par>
                <p:cTn presetID="2" presetClass="entr" presetSubtype="8" decel="100000" fill="hold" nodeType="withEffect">
                  <p:stCondLst>
                    <p:cond delay="250"/>
                  </p:stCondLst>
                  <p:childTnLst>
                    <p:set>
                      <p:cBhvr>
                        <p:cTn dur="1" fill="hold">
                          <p:stCondLst>
                            <p:cond delay="0"/>
                          </p:stCondLst>
                        </p:cTn>
                        <p:tgtEl>
                          <p:spTgt spid="53"/>
                        </p:tgtEl>
                        <p:attrNameLst>
                          <p:attrName>style.visibility</p:attrName>
                        </p:attrNameLst>
                      </p:cBhvr>
                      <p:to>
                        <p:strVal val="visible"/>
                      </p:to>
                    </p:set>
                    <p:anim calcmode="lin" valueType="num">
                      <p:cBhvr additive="base">
                        <p:cTn dur="500" fill="hold"/>
                        <p:tgtEl>
                          <p:spTgt spid="53"/>
                        </p:tgtEl>
                        <p:attrNameLst>
                          <p:attrName>ppt_x</p:attrName>
                        </p:attrNameLst>
                      </p:cBhvr>
                      <p:tavLst>
                        <p:tav tm="0">
                          <p:val>
                            <p:strVal val="0-#ppt_w/2"/>
                          </p:val>
                        </p:tav>
                        <p:tav tm="100000">
                          <p:val>
                            <p:strVal val="#ppt_x"/>
                          </p:val>
                        </p:tav>
                      </p:tavLst>
                    </p:anim>
                    <p:anim calcmode="lin" valueType="num">
                      <p:cBhvr additive="base">
                        <p:cTn dur="500" fill="hold"/>
                        <p:tgtEl>
                          <p:spTgt spid="53"/>
                        </p:tgtEl>
                        <p:attrNameLst>
                          <p:attrName>ppt_y</p:attrName>
                        </p:attrNameLst>
                      </p:cBhvr>
                      <p:tavLst>
                        <p:tav tm="0">
                          <p:val>
                            <p:strVal val="#ppt_y"/>
                          </p:val>
                        </p:tav>
                        <p:tav tm="100000">
                          <p:val>
                            <p:strVal val="#ppt_y"/>
                          </p:val>
                        </p:tav>
                      </p:tavLst>
                    </p:anim>
                  </p:childTnLst>
                </p:cTn>
              </p:par>
            </p:tnLst>
          </p:tmpl>
        </p:tmplLst>
      </p:bldP>
      <p:bldP spid="54" grpId="0" build="p">
        <p:tmplLst>
          <p:tmpl lvl="1">
            <p:tnLst>
              <p:par>
                <p:cTn presetID="2" presetClass="entr" presetSubtype="8" decel="100000" fill="hold" nodeType="afterEffect">
                  <p:stCondLst>
                    <p:cond delay="250"/>
                  </p:stCondLst>
                  <p:childTnLst>
                    <p:set>
                      <p:cBhvr>
                        <p:cTn dur="1" fill="hold">
                          <p:stCondLst>
                            <p:cond delay="0"/>
                          </p:stCondLst>
                        </p:cTn>
                        <p:tgtEl>
                          <p:spTgt spid="54"/>
                        </p:tgtEl>
                        <p:attrNameLst>
                          <p:attrName>style.visibility</p:attrName>
                        </p:attrNameLst>
                      </p:cBhvr>
                      <p:to>
                        <p:strVal val="visible"/>
                      </p:to>
                    </p:set>
                    <p:anim calcmode="lin" valueType="num">
                      <p:cBhvr additive="base">
                        <p:cTn dur="500" fill="hold"/>
                        <p:tgtEl>
                          <p:spTgt spid="54"/>
                        </p:tgtEl>
                        <p:attrNameLst>
                          <p:attrName>ppt_x</p:attrName>
                        </p:attrNameLst>
                      </p:cBhvr>
                      <p:tavLst>
                        <p:tav tm="0">
                          <p:val>
                            <p:strVal val="0-#ppt_w/2"/>
                          </p:val>
                        </p:tav>
                        <p:tav tm="100000">
                          <p:val>
                            <p:strVal val="#ppt_x"/>
                          </p:val>
                        </p:tav>
                      </p:tavLst>
                    </p:anim>
                    <p:anim calcmode="lin" valueType="num">
                      <p:cBhvr additive="base">
                        <p:cTn dur="500" fill="hold"/>
                        <p:tgtEl>
                          <p:spTgt spid="54"/>
                        </p:tgtEl>
                        <p:attrNameLst>
                          <p:attrName>ppt_y</p:attrName>
                        </p:attrNameLst>
                      </p:cBhvr>
                      <p:tavLst>
                        <p:tav tm="0">
                          <p:val>
                            <p:strVal val="#ppt_y"/>
                          </p:val>
                        </p:tav>
                        <p:tav tm="100000">
                          <p:val>
                            <p:strVal val="#ppt_y"/>
                          </p:val>
                        </p:tav>
                      </p:tavLst>
                    </p:anim>
                  </p:childTnLst>
                </p:cTn>
              </p:par>
            </p:tnLst>
          </p:tmpl>
        </p:tmplLst>
      </p:bldP>
      <p:bldP spid="55" grpId="0" build="p">
        <p:tmplLst>
          <p:tmpl lvl="1">
            <p:tnLst>
              <p:par>
                <p:cTn presetID="2" presetClass="entr" presetSubtype="8" decel="100000" fill="hold" nodeType="withEffect">
                  <p:stCondLst>
                    <p:cond delay="250"/>
                  </p:stCondLst>
                  <p:childTnLst>
                    <p:set>
                      <p:cBhvr>
                        <p:cTn dur="1" fill="hold">
                          <p:stCondLst>
                            <p:cond delay="0"/>
                          </p:stCondLst>
                        </p:cTn>
                        <p:tgtEl>
                          <p:spTgt spid="55"/>
                        </p:tgtEl>
                        <p:attrNameLst>
                          <p:attrName>style.visibility</p:attrName>
                        </p:attrNameLst>
                      </p:cBhvr>
                      <p:to>
                        <p:strVal val="visible"/>
                      </p:to>
                    </p:set>
                    <p:anim calcmode="lin" valueType="num">
                      <p:cBhvr additive="base">
                        <p:cTn dur="500" fill="hold"/>
                        <p:tgtEl>
                          <p:spTgt spid="55"/>
                        </p:tgtEl>
                        <p:attrNameLst>
                          <p:attrName>ppt_x</p:attrName>
                        </p:attrNameLst>
                      </p:cBhvr>
                      <p:tavLst>
                        <p:tav tm="0">
                          <p:val>
                            <p:strVal val="0-#ppt_w/2"/>
                          </p:val>
                        </p:tav>
                        <p:tav tm="100000">
                          <p:val>
                            <p:strVal val="#ppt_x"/>
                          </p:val>
                        </p:tav>
                      </p:tavLst>
                    </p:anim>
                    <p:anim calcmode="lin" valueType="num">
                      <p:cBhvr additive="base">
                        <p:cTn dur="500" fill="hold"/>
                        <p:tgtEl>
                          <p:spTgt spid="5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CA1189A-CB3B-4CE7-8F33-740E0C3F4A4E}" type="datetimeFigureOut">
              <a:rPr lang="es-EC" smtClean="0"/>
              <a:t>19/9/2021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E724282A-8DFD-4A12-AB45-BFD4220BE3AD}" type="slidenum">
              <a:rPr lang="es-EC" smtClean="0"/>
              <a:t>‹Nº›</a:t>
            </a:fld>
            <a:endParaRPr lang="es-EC"/>
          </a:p>
        </p:txBody>
      </p:sp>
    </p:spTree>
    <p:extLst>
      <p:ext uri="{BB962C8B-B14F-4D97-AF65-F5344CB8AC3E}">
        <p14:creationId xmlns:p14="http://schemas.microsoft.com/office/powerpoint/2010/main" val="2853111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CA1189A-CB3B-4CE7-8F33-740E0C3F4A4E}" type="datetimeFigureOut">
              <a:rPr lang="es-EC" smtClean="0"/>
              <a:t>19/9/2021</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E724282A-8DFD-4A12-AB45-BFD4220BE3AD}" type="slidenum">
              <a:rPr lang="es-EC" smtClean="0"/>
              <a:t>‹Nº›</a:t>
            </a:fld>
            <a:endParaRPr lang="es-EC"/>
          </a:p>
        </p:txBody>
      </p:sp>
    </p:spTree>
    <p:extLst>
      <p:ext uri="{BB962C8B-B14F-4D97-AF65-F5344CB8AC3E}">
        <p14:creationId xmlns:p14="http://schemas.microsoft.com/office/powerpoint/2010/main" val="1016029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CA1189A-CB3B-4CE7-8F33-740E0C3F4A4E}" type="datetimeFigureOut">
              <a:rPr lang="es-EC" smtClean="0"/>
              <a:t>19/9/2021</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E724282A-8DFD-4A12-AB45-BFD4220BE3AD}" type="slidenum">
              <a:rPr lang="es-EC" smtClean="0"/>
              <a:t>‹Nº›</a:t>
            </a:fld>
            <a:endParaRPr lang="es-EC"/>
          </a:p>
        </p:txBody>
      </p:sp>
    </p:spTree>
    <p:extLst>
      <p:ext uri="{BB962C8B-B14F-4D97-AF65-F5344CB8AC3E}">
        <p14:creationId xmlns:p14="http://schemas.microsoft.com/office/powerpoint/2010/main" val="26339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A1189A-CB3B-4CE7-8F33-740E0C3F4A4E}" type="datetimeFigureOut">
              <a:rPr lang="es-EC" smtClean="0"/>
              <a:t>19/9/2021</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E724282A-8DFD-4A12-AB45-BFD4220BE3AD}" type="slidenum">
              <a:rPr lang="es-EC" smtClean="0"/>
              <a:t>‹Nº›</a:t>
            </a:fld>
            <a:endParaRPr lang="es-EC"/>
          </a:p>
        </p:txBody>
      </p:sp>
    </p:spTree>
    <p:extLst>
      <p:ext uri="{BB962C8B-B14F-4D97-AF65-F5344CB8AC3E}">
        <p14:creationId xmlns:p14="http://schemas.microsoft.com/office/powerpoint/2010/main" val="1522153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CA1189A-CB3B-4CE7-8F33-740E0C3F4A4E}" type="datetimeFigureOut">
              <a:rPr lang="es-EC" smtClean="0"/>
              <a:t>19/9/2021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E724282A-8DFD-4A12-AB45-BFD4220BE3AD}" type="slidenum">
              <a:rPr lang="es-EC" smtClean="0"/>
              <a:t>‹Nº›</a:t>
            </a:fld>
            <a:endParaRPr lang="es-EC"/>
          </a:p>
        </p:txBody>
      </p:sp>
    </p:spTree>
    <p:extLst>
      <p:ext uri="{BB962C8B-B14F-4D97-AF65-F5344CB8AC3E}">
        <p14:creationId xmlns:p14="http://schemas.microsoft.com/office/powerpoint/2010/main" val="525139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CA1189A-CB3B-4CE7-8F33-740E0C3F4A4E}" type="datetimeFigureOut">
              <a:rPr lang="es-EC" smtClean="0"/>
              <a:t>19/9/2021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E724282A-8DFD-4A12-AB45-BFD4220BE3AD}" type="slidenum">
              <a:rPr lang="es-EC" smtClean="0"/>
              <a:t>‹Nº›</a:t>
            </a:fld>
            <a:endParaRPr lang="es-EC"/>
          </a:p>
        </p:txBody>
      </p:sp>
    </p:spTree>
    <p:extLst>
      <p:ext uri="{BB962C8B-B14F-4D97-AF65-F5344CB8AC3E}">
        <p14:creationId xmlns:p14="http://schemas.microsoft.com/office/powerpoint/2010/main" val="2651769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A1189A-CB3B-4CE7-8F33-740E0C3F4A4E}" type="datetimeFigureOut">
              <a:rPr lang="es-EC" smtClean="0"/>
              <a:t>19/9/2021</a:t>
            </a:fld>
            <a:endParaRPr lang="es-EC"/>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24282A-8DFD-4A12-AB45-BFD4220BE3AD}" type="slidenum">
              <a:rPr lang="es-EC" smtClean="0"/>
              <a:t>‹Nº›</a:t>
            </a:fld>
            <a:endParaRPr lang="es-EC"/>
          </a:p>
        </p:txBody>
      </p:sp>
    </p:spTree>
    <p:extLst>
      <p:ext uri="{BB962C8B-B14F-4D97-AF65-F5344CB8AC3E}">
        <p14:creationId xmlns:p14="http://schemas.microsoft.com/office/powerpoint/2010/main" val="3524699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6" r:id="rId12"/>
    <p:sldLayoutId id="2147483677" r:id="rId13"/>
    <p:sldLayoutId id="2147483681" r:id="rId14"/>
    <p:sldLayoutId id="2147483682" r:id="rId15"/>
    <p:sldLayoutId id="2147483683" r:id="rId16"/>
    <p:sldLayoutId id="2147483684" r:id="rId17"/>
    <p:sldLayoutId id="2147483685" r:id="rId18"/>
    <p:sldLayoutId id="2147483686" r:id="rId19"/>
    <p:sldLayoutId id="2147483687" r:id="rId20"/>
    <p:sldLayoutId id="2147483688" r:id="rId21"/>
    <p:sldLayoutId id="2147483689" r:id="rId22"/>
    <p:sldLayoutId id="2147483690" r:id="rId23"/>
    <p:sldLayoutId id="2147483691" r:id="rId24"/>
    <p:sldLayoutId id="2147483692" r:id="rId25"/>
    <p:sldLayoutId id="2147483693" r:id="rId26"/>
    <p:sldLayoutId id="2147483694" r:id="rId27"/>
    <p:sldLayoutId id="2147483695" r:id="rId28"/>
    <p:sldLayoutId id="2147483696" r:id="rId29"/>
    <p:sldLayoutId id="2147483697" r:id="rId30"/>
    <p:sldLayoutId id="2147483698" r:id="rId31"/>
    <p:sldLayoutId id="2147483699" r:id="rId32"/>
    <p:sldLayoutId id="2147483700" r:id="rId33"/>
    <p:sldLayoutId id="2147483701" r:id="rId34"/>
    <p:sldLayoutId id="2147483702" r:id="rId35"/>
    <p:sldLayoutId id="2147483703" r:id="rId36"/>
    <p:sldLayoutId id="2147483704" r:id="rId37"/>
    <p:sldLayoutId id="2147483706" r:id="rId3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38.xml"/></Relationships>
</file>

<file path=ppt/slides/_rels/slide19.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8.t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36.xml"/></Relationships>
</file>

<file path=ppt/slides/_rels/slide20.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6.xml"/></Relationships>
</file>

<file path=ppt/slides/_rels/slide24.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6.tmp"/></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1.xml"/><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04552" y="1021790"/>
            <a:ext cx="10543504" cy="5125791"/>
          </a:xfrm>
        </p:spPr>
        <p:txBody>
          <a:bodyPr>
            <a:noAutofit/>
          </a:bodyPr>
          <a:lstStyle/>
          <a:p>
            <a:br>
              <a:rPr lang="es-EC" sz="1800" dirty="0">
                <a:latin typeface="Century Gothic" panose="020B0502020202020204" pitchFamily="34" charset="0"/>
              </a:rPr>
            </a:br>
            <a:br>
              <a:rPr lang="es-EC" sz="1800" dirty="0">
                <a:latin typeface="Century Gothic" panose="020B0502020202020204" pitchFamily="34" charset="0"/>
              </a:rPr>
            </a:br>
            <a:br>
              <a:rPr lang="es-EC" sz="1800" dirty="0">
                <a:latin typeface="Century Gothic" panose="020B0502020202020204" pitchFamily="34" charset="0"/>
              </a:rPr>
            </a:br>
            <a:br>
              <a:rPr lang="es-EC" sz="1800" dirty="0">
                <a:latin typeface="Century Gothic" panose="020B0502020202020204" pitchFamily="34" charset="0"/>
              </a:rPr>
            </a:br>
            <a:r>
              <a:rPr lang="es-EC" sz="1800" b="1" dirty="0">
                <a:latin typeface="Century Gothic" panose="020B0502020202020204" pitchFamily="34" charset="0"/>
                <a:ea typeface="Calibri" panose="020F0502020204030204" pitchFamily="34" charset="0"/>
                <a:cs typeface="Arial" panose="020B0604020202020204" pitchFamily="34" charset="0"/>
              </a:rPr>
              <a:t>DEPARTAMENTO DE CIENCIAS ECONOMICAS, ADMINISTRATIVAS Y DEL COMERCIO</a:t>
            </a:r>
            <a:br>
              <a:rPr lang="es-EC" sz="1800" b="1" dirty="0">
                <a:latin typeface="Century Gothic" panose="020B0502020202020204" pitchFamily="34" charset="0"/>
                <a:ea typeface="Calibri" panose="020F0502020204030204" pitchFamily="34" charset="0"/>
                <a:cs typeface="Arial" panose="020B0604020202020204" pitchFamily="34" charset="0"/>
              </a:rPr>
            </a:br>
            <a:br>
              <a:rPr lang="es-EC" sz="1800" dirty="0">
                <a:latin typeface="Century Gothic" panose="020B0502020202020204" pitchFamily="34" charset="0"/>
              </a:rPr>
            </a:br>
            <a:r>
              <a:rPr lang="es-EC" sz="1800" b="1" dirty="0">
                <a:latin typeface="Century Gothic" panose="020B0502020202020204" pitchFamily="34" charset="0"/>
              </a:rPr>
              <a:t>CARRERA DE FINANZAS Y AUDITORÍA</a:t>
            </a:r>
            <a:br>
              <a:rPr lang="es-EC" sz="1800" dirty="0">
                <a:latin typeface="Century Gothic" panose="020B0502020202020204" pitchFamily="34" charset="0"/>
              </a:rPr>
            </a:br>
            <a:br>
              <a:rPr lang="es-EC" sz="1800" dirty="0">
                <a:latin typeface="Century Gothic" panose="020B0502020202020204" pitchFamily="34" charset="0"/>
              </a:rPr>
            </a:br>
            <a:br>
              <a:rPr lang="es-EC" sz="1800" dirty="0">
                <a:latin typeface="Century Gothic" panose="020B0502020202020204" pitchFamily="34" charset="0"/>
              </a:rPr>
            </a:br>
            <a:r>
              <a:rPr lang="es-EC" sz="1800" dirty="0">
                <a:latin typeface="Century Gothic" panose="020B0502020202020204" pitchFamily="34" charset="0"/>
              </a:rPr>
              <a:t>“</a:t>
            </a:r>
            <a:r>
              <a:rPr lang="es-EC" sz="1800" b="1" dirty="0">
                <a:latin typeface="Century Gothic" panose="020B0502020202020204" pitchFamily="34" charset="0"/>
              </a:rPr>
              <a:t>ANÁLISIS DE ESTRATEGIAS FINANCIERAS Y SU INCIDENCIA EN LA LIQUIDEZ Y RENTABILIDAD DE LAS PYMES IMPORTADORAS Y COMERCIALIZADORAS DE EQUIPOS ELECTRÓNICOS DE LA CIUDAD DE QUITO DURANTE EL PERIODO 2017-2020”</a:t>
            </a:r>
            <a:br>
              <a:rPr lang="es-EC" sz="1800" b="1" dirty="0">
                <a:latin typeface="Century Gothic" panose="020B0502020202020204" pitchFamily="34" charset="0"/>
              </a:rPr>
            </a:br>
            <a:br>
              <a:rPr lang="es-EC" sz="1800" b="1" dirty="0">
                <a:latin typeface="Century Gothic" panose="020B0502020202020204" pitchFamily="34" charset="0"/>
              </a:rPr>
            </a:br>
            <a:r>
              <a:rPr lang="es-EC" sz="1600" b="1" dirty="0">
                <a:latin typeface="Century Gothic" panose="020B0502020202020204" pitchFamily="34" charset="0"/>
              </a:rPr>
              <a:t>AUTORA: ESTRELLA NAZATE KATERIN VALERIA </a:t>
            </a:r>
            <a:br>
              <a:rPr lang="es-EC" sz="1800" b="1" dirty="0">
                <a:latin typeface="Century Gothic" panose="020B0502020202020204" pitchFamily="34" charset="0"/>
              </a:rPr>
            </a:br>
            <a:br>
              <a:rPr lang="es-EC" sz="1800" b="1" dirty="0">
                <a:latin typeface="Century Gothic" panose="020B0502020202020204" pitchFamily="34" charset="0"/>
              </a:rPr>
            </a:br>
            <a:br>
              <a:rPr lang="es-EC" sz="1800" b="1" dirty="0">
                <a:latin typeface="Century Gothic" panose="020B0502020202020204" pitchFamily="34" charset="0"/>
              </a:rPr>
            </a:br>
            <a:r>
              <a:rPr lang="es-EC" sz="1600" b="1" dirty="0">
                <a:solidFill>
                  <a:srgbClr val="000000"/>
                </a:solidFill>
                <a:latin typeface="Century Gothic" panose="020B0502020202020204" pitchFamily="34" charset="0"/>
                <a:ea typeface="Calibri" panose="020F0502020204030204" pitchFamily="34" charset="0"/>
                <a:cs typeface="Arial" panose="020B0604020202020204" pitchFamily="34" charset="0"/>
              </a:rPr>
              <a:t>TRABAJO DE TITULACIÓN PREVIO A LA OBTENCIÓN DEL TÍTULO DE LICENCIADA EN FINANZAS, CONTADORA PÚBLICA-AUDITORA</a:t>
            </a:r>
            <a:br>
              <a:rPr lang="es-EC" sz="1800" dirty="0">
                <a:latin typeface="Century Gothic" panose="020B0502020202020204" pitchFamily="34" charset="0"/>
                <a:ea typeface="Calibri" panose="020F0502020204030204" pitchFamily="34" charset="0"/>
                <a:cs typeface="Arial" panose="020B0604020202020204" pitchFamily="34" charset="0"/>
              </a:rPr>
            </a:br>
            <a:br>
              <a:rPr lang="es-EC" sz="1800" dirty="0">
                <a:latin typeface="Century Gothic" panose="020B0502020202020204" pitchFamily="34" charset="0"/>
                <a:ea typeface="Calibri" panose="020F0502020204030204" pitchFamily="34" charset="0"/>
                <a:cs typeface="Arial" panose="020B0604020202020204" pitchFamily="34" charset="0"/>
              </a:rPr>
            </a:br>
            <a:br>
              <a:rPr lang="es-EC" sz="1800" b="1" dirty="0">
                <a:latin typeface="Century Gothic" panose="020B0502020202020204" pitchFamily="34" charset="0"/>
              </a:rPr>
            </a:br>
            <a:r>
              <a:rPr lang="es-EC" sz="1600" b="1" dirty="0">
                <a:latin typeface="Century Gothic" panose="020B0502020202020204" pitchFamily="34" charset="0"/>
              </a:rPr>
              <a:t>DIRECTOR: Econ. ACOSTA PALOMEQUE, GALO RAMIRO, Ph.D.</a:t>
            </a:r>
            <a:br>
              <a:rPr lang="es-EC" sz="1600" b="1" dirty="0">
                <a:latin typeface="Century Gothic" panose="020B0502020202020204" pitchFamily="34" charset="0"/>
              </a:rPr>
            </a:br>
            <a:br>
              <a:rPr lang="es-EC" sz="1600" b="1" dirty="0">
                <a:latin typeface="Century Gothic" panose="020B0502020202020204" pitchFamily="34" charset="0"/>
              </a:rPr>
            </a:br>
            <a:r>
              <a:rPr lang="es-EC" sz="1600" b="1" dirty="0">
                <a:latin typeface="Century Gothic" panose="020B0502020202020204" pitchFamily="34" charset="0"/>
              </a:rPr>
              <a:t>AGOSTO 2021</a:t>
            </a:r>
            <a:r>
              <a:rPr lang="es-EC" sz="1600" dirty="0">
                <a:latin typeface="Century Gothic" panose="020B0502020202020204" pitchFamily="34" charset="0"/>
              </a:rPr>
              <a:t> </a:t>
            </a:r>
          </a:p>
        </p:txBody>
      </p:sp>
      <p:pic>
        <p:nvPicPr>
          <p:cNvPr id="4" name="Imagen 3" descr="Resultado de imagen para esp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7506" y="272536"/>
            <a:ext cx="3590925" cy="981075"/>
          </a:xfrm>
          <a:prstGeom prst="rect">
            <a:avLst/>
          </a:prstGeom>
          <a:noFill/>
          <a:ln>
            <a:noFill/>
          </a:ln>
        </p:spPr>
      </p:pic>
    </p:spTree>
    <p:extLst>
      <p:ext uri="{BB962C8B-B14F-4D97-AF65-F5344CB8AC3E}">
        <p14:creationId xmlns:p14="http://schemas.microsoft.com/office/powerpoint/2010/main" val="13576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145;p14"/>
          <p:cNvSpPr/>
          <p:nvPr/>
        </p:nvSpPr>
        <p:spPr>
          <a:xfrm>
            <a:off x="319540" y="712072"/>
            <a:ext cx="8399464" cy="45719"/>
          </a:xfrm>
          <a:custGeom>
            <a:avLst/>
            <a:gdLst/>
            <a:ahLst/>
            <a:cxnLst/>
            <a:rect l="l" t="t" r="r" b="b"/>
            <a:pathLst>
              <a:path w="188" h="25" extrusionOk="0">
                <a:moveTo>
                  <a:pt x="12" y="25"/>
                </a:moveTo>
                <a:cubicBezTo>
                  <a:pt x="175" y="25"/>
                  <a:pt x="175" y="25"/>
                  <a:pt x="175" y="25"/>
                </a:cubicBezTo>
                <a:cubicBezTo>
                  <a:pt x="182" y="25"/>
                  <a:pt x="188" y="20"/>
                  <a:pt x="188" y="13"/>
                </a:cubicBezTo>
                <a:cubicBezTo>
                  <a:pt x="188" y="6"/>
                  <a:pt x="182" y="0"/>
                  <a:pt x="175" y="0"/>
                </a:cubicBezTo>
                <a:cubicBezTo>
                  <a:pt x="12" y="0"/>
                  <a:pt x="12" y="0"/>
                  <a:pt x="12" y="0"/>
                </a:cubicBezTo>
                <a:cubicBezTo>
                  <a:pt x="5" y="0"/>
                  <a:pt x="0" y="6"/>
                  <a:pt x="0" y="13"/>
                </a:cubicBezTo>
                <a:cubicBezTo>
                  <a:pt x="0" y="20"/>
                  <a:pt x="5" y="25"/>
                  <a:pt x="12" y="25"/>
                </a:cubicBezTo>
              </a:path>
            </a:pathLst>
          </a:custGeom>
          <a:solidFill>
            <a:srgbClr val="E34250"/>
          </a:solid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4" name="Imagen 3" descr="Recorte de pantalla"/>
          <p:cNvPicPr>
            <a:picLocks noChangeAspect="1"/>
          </p:cNvPicPr>
          <p:nvPr/>
        </p:nvPicPr>
        <p:blipFill rotWithShape="1">
          <a:blip r:embed="rId2">
            <a:extLst>
              <a:ext uri="{28A0092B-C50C-407E-A947-70E740481C1C}">
                <a14:useLocalDpi xmlns:a14="http://schemas.microsoft.com/office/drawing/2010/main" val="0"/>
              </a:ext>
            </a:extLst>
          </a:blip>
          <a:srcRect t="10169" b="10735"/>
          <a:stretch/>
        </p:blipFill>
        <p:spPr>
          <a:xfrm>
            <a:off x="0" y="5956479"/>
            <a:ext cx="11775582" cy="901521"/>
          </a:xfrm>
          <a:prstGeom prst="rect">
            <a:avLst/>
          </a:prstGeom>
        </p:spPr>
      </p:pic>
      <p:sp>
        <p:nvSpPr>
          <p:cNvPr id="5" name="Rectángulo 4"/>
          <p:cNvSpPr/>
          <p:nvPr/>
        </p:nvSpPr>
        <p:spPr>
          <a:xfrm>
            <a:off x="319540" y="164924"/>
            <a:ext cx="10230118" cy="400110"/>
          </a:xfrm>
          <a:prstGeom prst="rect">
            <a:avLst/>
          </a:prstGeom>
        </p:spPr>
        <p:txBody>
          <a:bodyPr wrap="square">
            <a:spAutoFit/>
          </a:bodyPr>
          <a:lstStyle/>
          <a:p>
            <a:r>
              <a:rPr lang="es-EC" sz="2000" b="1" i="1" dirty="0">
                <a:solidFill>
                  <a:schemeClr val="bg2">
                    <a:lumMod val="50000"/>
                  </a:schemeClr>
                </a:solidFill>
                <a:latin typeface="+mj-lt"/>
                <a:ea typeface="Calibri" panose="020F0502020204030204" pitchFamily="34" charset="0"/>
              </a:rPr>
              <a:t>Relación entre la estructura de capital con la liquidez y rentabilidad </a:t>
            </a:r>
            <a:endParaRPr lang="es-EC" sz="2000" b="1" i="1" dirty="0">
              <a:solidFill>
                <a:schemeClr val="bg2">
                  <a:lumMod val="50000"/>
                </a:schemeClr>
              </a:solidFill>
              <a:latin typeface="+mj-lt"/>
            </a:endParaRPr>
          </a:p>
        </p:txBody>
      </p:sp>
      <p:graphicFrame>
        <p:nvGraphicFramePr>
          <p:cNvPr id="7" name="Tabla 6"/>
          <p:cNvGraphicFramePr>
            <a:graphicFrameLocks noGrp="1"/>
          </p:cNvGraphicFramePr>
          <p:nvPr>
            <p:extLst>
              <p:ext uri="{D42A27DB-BD31-4B8C-83A1-F6EECF244321}">
                <p14:modId xmlns:p14="http://schemas.microsoft.com/office/powerpoint/2010/main" val="4098565764"/>
              </p:ext>
            </p:extLst>
          </p:nvPr>
        </p:nvGraphicFramePr>
        <p:xfrm>
          <a:off x="319540" y="963019"/>
          <a:ext cx="11456042" cy="4738752"/>
        </p:xfrm>
        <a:graphic>
          <a:graphicData uri="http://schemas.openxmlformats.org/drawingml/2006/table">
            <a:tbl>
              <a:tblPr firstRow="1" firstCol="1" bandRow="1">
                <a:tableStyleId>{9DCAF9ED-07DC-4A11-8D7F-57B35C25682E}</a:tableStyleId>
              </a:tblPr>
              <a:tblGrid>
                <a:gridCol w="1778638">
                  <a:extLst>
                    <a:ext uri="{9D8B030D-6E8A-4147-A177-3AD203B41FA5}">
                      <a16:colId xmlns:a16="http://schemas.microsoft.com/office/drawing/2014/main" val="20000"/>
                    </a:ext>
                  </a:extLst>
                </a:gridCol>
                <a:gridCol w="863963">
                  <a:extLst>
                    <a:ext uri="{9D8B030D-6E8A-4147-A177-3AD203B41FA5}">
                      <a16:colId xmlns:a16="http://schemas.microsoft.com/office/drawing/2014/main" val="20001"/>
                    </a:ext>
                  </a:extLst>
                </a:gridCol>
                <a:gridCol w="1056067">
                  <a:extLst>
                    <a:ext uri="{9D8B030D-6E8A-4147-A177-3AD203B41FA5}">
                      <a16:colId xmlns:a16="http://schemas.microsoft.com/office/drawing/2014/main" val="20002"/>
                    </a:ext>
                  </a:extLst>
                </a:gridCol>
                <a:gridCol w="1519707">
                  <a:extLst>
                    <a:ext uri="{9D8B030D-6E8A-4147-A177-3AD203B41FA5}">
                      <a16:colId xmlns:a16="http://schemas.microsoft.com/office/drawing/2014/main" val="20003"/>
                    </a:ext>
                  </a:extLst>
                </a:gridCol>
                <a:gridCol w="4072760">
                  <a:extLst>
                    <a:ext uri="{9D8B030D-6E8A-4147-A177-3AD203B41FA5}">
                      <a16:colId xmlns:a16="http://schemas.microsoft.com/office/drawing/2014/main" val="20004"/>
                    </a:ext>
                  </a:extLst>
                </a:gridCol>
                <a:gridCol w="2164907">
                  <a:extLst>
                    <a:ext uri="{9D8B030D-6E8A-4147-A177-3AD203B41FA5}">
                      <a16:colId xmlns:a16="http://schemas.microsoft.com/office/drawing/2014/main" val="20005"/>
                    </a:ext>
                  </a:extLst>
                </a:gridCol>
              </a:tblGrid>
              <a:tr h="261312">
                <a:tc>
                  <a:txBody>
                    <a:bodyPr/>
                    <a:lstStyle/>
                    <a:p>
                      <a:pPr indent="0" algn="ctr">
                        <a:lnSpc>
                          <a:spcPct val="150000"/>
                        </a:lnSpc>
                        <a:spcAft>
                          <a:spcPts val="0"/>
                        </a:spcAft>
                        <a:tabLst>
                          <a:tab pos="2354580" algn="l"/>
                        </a:tabLst>
                      </a:pPr>
                      <a:r>
                        <a:rPr lang="es-EC" sz="1600" dirty="0">
                          <a:effectLst/>
                        </a:rPr>
                        <a:t>Autores</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945" marR="28945" marT="0" marB="0"/>
                </a:tc>
                <a:tc>
                  <a:txBody>
                    <a:bodyPr/>
                    <a:lstStyle/>
                    <a:p>
                      <a:pPr indent="0" algn="ctr">
                        <a:lnSpc>
                          <a:spcPct val="150000"/>
                        </a:lnSpc>
                        <a:spcAft>
                          <a:spcPts val="0"/>
                        </a:spcAft>
                        <a:tabLst>
                          <a:tab pos="2354580" algn="l"/>
                        </a:tabLst>
                      </a:pPr>
                      <a:r>
                        <a:rPr lang="es-EC" sz="1600" dirty="0">
                          <a:effectLst/>
                        </a:rPr>
                        <a:t>País</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945" marR="28945" marT="0" marB="0"/>
                </a:tc>
                <a:tc>
                  <a:txBody>
                    <a:bodyPr/>
                    <a:lstStyle/>
                    <a:p>
                      <a:pPr indent="0" algn="ctr">
                        <a:lnSpc>
                          <a:spcPct val="150000"/>
                        </a:lnSpc>
                        <a:spcAft>
                          <a:spcPts val="0"/>
                        </a:spcAft>
                        <a:tabLst>
                          <a:tab pos="2354580" algn="l"/>
                        </a:tabLst>
                      </a:pPr>
                      <a:r>
                        <a:rPr lang="es-EC" sz="1600" dirty="0">
                          <a:effectLst/>
                        </a:rPr>
                        <a:t>Periodo</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945" marR="28945" marT="0" marB="0"/>
                </a:tc>
                <a:tc>
                  <a:txBody>
                    <a:bodyPr/>
                    <a:lstStyle/>
                    <a:p>
                      <a:pPr indent="0" algn="ctr">
                        <a:lnSpc>
                          <a:spcPct val="150000"/>
                        </a:lnSpc>
                        <a:spcAft>
                          <a:spcPts val="0"/>
                        </a:spcAft>
                        <a:tabLst>
                          <a:tab pos="2354580" algn="l"/>
                        </a:tabLst>
                      </a:pPr>
                      <a:r>
                        <a:rPr lang="es-EC" sz="1600" dirty="0">
                          <a:effectLst/>
                        </a:rPr>
                        <a:t>Muestra</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945" marR="28945" marT="0" marB="0"/>
                </a:tc>
                <a:tc>
                  <a:txBody>
                    <a:bodyPr/>
                    <a:lstStyle/>
                    <a:p>
                      <a:pPr indent="0" algn="ctr">
                        <a:lnSpc>
                          <a:spcPct val="150000"/>
                        </a:lnSpc>
                        <a:spcAft>
                          <a:spcPts val="0"/>
                        </a:spcAft>
                        <a:tabLst>
                          <a:tab pos="2354580" algn="l"/>
                        </a:tabLst>
                      </a:pPr>
                      <a:r>
                        <a:rPr lang="es-EC" sz="1600" dirty="0">
                          <a:effectLst/>
                        </a:rPr>
                        <a:t>Variables</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945" marR="28945" marT="0" marB="0"/>
                </a:tc>
                <a:tc>
                  <a:txBody>
                    <a:bodyPr/>
                    <a:lstStyle/>
                    <a:p>
                      <a:pPr indent="0" algn="ctr">
                        <a:lnSpc>
                          <a:spcPct val="150000"/>
                        </a:lnSpc>
                        <a:spcAft>
                          <a:spcPts val="0"/>
                        </a:spcAft>
                        <a:tabLst>
                          <a:tab pos="2354580" algn="l"/>
                        </a:tabLst>
                      </a:pPr>
                      <a:r>
                        <a:rPr lang="es-EC" sz="1600" dirty="0">
                          <a:effectLst/>
                        </a:rPr>
                        <a:t>Resultados</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945" marR="28945" marT="0" marB="0"/>
                </a:tc>
                <a:extLst>
                  <a:ext uri="{0D108BD9-81ED-4DB2-BD59-A6C34878D82A}">
                    <a16:rowId xmlns:a16="http://schemas.microsoft.com/office/drawing/2014/main" val="10000"/>
                  </a:ext>
                </a:extLst>
              </a:tr>
              <a:tr h="1045247">
                <a:tc>
                  <a:txBody>
                    <a:bodyPr/>
                    <a:lstStyle/>
                    <a:p>
                      <a:pPr indent="0" algn="ctr">
                        <a:lnSpc>
                          <a:spcPct val="150000"/>
                        </a:lnSpc>
                        <a:spcAft>
                          <a:spcPts val="0"/>
                        </a:spcAft>
                        <a:tabLst>
                          <a:tab pos="2354580" algn="l"/>
                        </a:tabLst>
                      </a:pPr>
                      <a:r>
                        <a:rPr lang="es-EC" sz="1400">
                          <a:effectLst/>
                        </a:rPr>
                        <a:t>Lizarzaburu, Edmundo; Burneo, Kurt; Gómez, Gerardo &amp; Poma, Heber</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28945" marR="28945" marT="0" marB="0"/>
                </a:tc>
                <a:tc>
                  <a:txBody>
                    <a:bodyPr/>
                    <a:lstStyle/>
                    <a:p>
                      <a:pPr indent="0" algn="ctr">
                        <a:lnSpc>
                          <a:spcPct val="150000"/>
                        </a:lnSpc>
                        <a:spcAft>
                          <a:spcPts val="0"/>
                        </a:spcAft>
                        <a:tabLst>
                          <a:tab pos="2354580" algn="l"/>
                        </a:tabLst>
                      </a:pPr>
                      <a:endParaRPr lang="es-EC" sz="1400" dirty="0">
                        <a:effectLst/>
                      </a:endParaRPr>
                    </a:p>
                    <a:p>
                      <a:pPr indent="0" algn="ctr">
                        <a:lnSpc>
                          <a:spcPct val="150000"/>
                        </a:lnSpc>
                        <a:spcAft>
                          <a:spcPts val="0"/>
                        </a:spcAft>
                        <a:tabLst>
                          <a:tab pos="2354580" algn="l"/>
                        </a:tabLst>
                      </a:pPr>
                      <a:r>
                        <a:rPr lang="es-EC" sz="1400" dirty="0">
                          <a:effectLst/>
                        </a:rPr>
                        <a:t>Perú </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945" marR="28945" marT="0" marB="0"/>
                </a:tc>
                <a:tc>
                  <a:txBody>
                    <a:bodyPr/>
                    <a:lstStyle/>
                    <a:p>
                      <a:pPr indent="0" algn="ctr">
                        <a:lnSpc>
                          <a:spcPct val="150000"/>
                        </a:lnSpc>
                        <a:spcAft>
                          <a:spcPts val="0"/>
                        </a:spcAft>
                        <a:tabLst>
                          <a:tab pos="2354580" algn="l"/>
                        </a:tabLst>
                      </a:pPr>
                      <a:endParaRPr lang="es-EC" sz="1400" dirty="0">
                        <a:effectLst/>
                      </a:endParaRPr>
                    </a:p>
                    <a:p>
                      <a:pPr indent="0" algn="ctr">
                        <a:lnSpc>
                          <a:spcPct val="150000"/>
                        </a:lnSpc>
                        <a:spcAft>
                          <a:spcPts val="0"/>
                        </a:spcAft>
                        <a:tabLst>
                          <a:tab pos="2354580" algn="l"/>
                        </a:tabLst>
                      </a:pPr>
                      <a:r>
                        <a:rPr lang="es-EC" sz="1400" dirty="0">
                          <a:effectLst/>
                        </a:rPr>
                        <a:t>2010 - 2018</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945" marR="28945" marT="0" marB="0"/>
                </a:tc>
                <a:tc>
                  <a:txBody>
                    <a:bodyPr/>
                    <a:lstStyle/>
                    <a:p>
                      <a:pPr indent="0" algn="ctr">
                        <a:lnSpc>
                          <a:spcPct val="150000"/>
                        </a:lnSpc>
                        <a:spcAft>
                          <a:spcPts val="0"/>
                        </a:spcAft>
                        <a:tabLst>
                          <a:tab pos="2354580" algn="l"/>
                        </a:tabLst>
                      </a:pPr>
                      <a:endParaRPr lang="es-EC" sz="1400" dirty="0">
                        <a:effectLst/>
                      </a:endParaRPr>
                    </a:p>
                    <a:p>
                      <a:pPr indent="0" algn="ctr">
                        <a:lnSpc>
                          <a:spcPct val="150000"/>
                        </a:lnSpc>
                        <a:spcAft>
                          <a:spcPts val="0"/>
                        </a:spcAft>
                        <a:tabLst>
                          <a:tab pos="2354580" algn="l"/>
                        </a:tabLst>
                      </a:pPr>
                      <a:r>
                        <a:rPr lang="es-EC" sz="1400" dirty="0">
                          <a:effectLst/>
                        </a:rPr>
                        <a:t>3 empresas cementeras</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945" marR="28945" marT="0" marB="0"/>
                </a:tc>
                <a:tc>
                  <a:txBody>
                    <a:bodyPr/>
                    <a:lstStyle/>
                    <a:p>
                      <a:pPr indent="0" algn="l">
                        <a:lnSpc>
                          <a:spcPct val="150000"/>
                        </a:lnSpc>
                        <a:spcAft>
                          <a:spcPts val="0"/>
                        </a:spcAft>
                        <a:tabLst>
                          <a:tab pos="2354580" algn="l"/>
                        </a:tabLst>
                      </a:pPr>
                      <a:r>
                        <a:rPr lang="es-EC" sz="1200" dirty="0">
                          <a:effectLst/>
                        </a:rPr>
                        <a:t>ROE</a:t>
                      </a:r>
                    </a:p>
                    <a:p>
                      <a:pPr indent="0" algn="l">
                        <a:lnSpc>
                          <a:spcPct val="150000"/>
                        </a:lnSpc>
                        <a:spcAft>
                          <a:spcPts val="0"/>
                        </a:spcAft>
                        <a:tabLst>
                          <a:tab pos="2354580" algn="l"/>
                        </a:tabLst>
                      </a:pPr>
                      <a:r>
                        <a:rPr lang="es-EC" sz="1200" dirty="0">
                          <a:effectLst/>
                        </a:rPr>
                        <a:t>Margen neto</a:t>
                      </a:r>
                    </a:p>
                    <a:p>
                      <a:pPr indent="0" algn="l">
                        <a:lnSpc>
                          <a:spcPct val="150000"/>
                        </a:lnSpc>
                        <a:spcAft>
                          <a:spcPts val="0"/>
                        </a:spcAft>
                        <a:tabLst>
                          <a:tab pos="2354580" algn="l"/>
                        </a:tabLst>
                      </a:pPr>
                      <a:r>
                        <a:rPr lang="es-EC" sz="1200" dirty="0">
                          <a:effectLst/>
                        </a:rPr>
                        <a:t>Rotación de activos</a:t>
                      </a:r>
                    </a:p>
                    <a:p>
                      <a:pPr indent="0" algn="l">
                        <a:lnSpc>
                          <a:spcPct val="150000"/>
                        </a:lnSpc>
                        <a:spcAft>
                          <a:spcPts val="0"/>
                        </a:spcAft>
                        <a:tabLst>
                          <a:tab pos="2354580" algn="l"/>
                        </a:tabLst>
                      </a:pPr>
                      <a:r>
                        <a:rPr lang="es-EC" sz="1200" dirty="0">
                          <a:effectLst/>
                        </a:rPr>
                        <a:t>Apalancamiento financiero </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945" marR="28945" marT="0" marB="0"/>
                </a:tc>
                <a:tc>
                  <a:txBody>
                    <a:bodyPr/>
                    <a:lstStyle/>
                    <a:p>
                      <a:pPr indent="0" algn="l">
                        <a:lnSpc>
                          <a:spcPct val="150000"/>
                        </a:lnSpc>
                        <a:spcAft>
                          <a:spcPts val="0"/>
                        </a:spcAft>
                        <a:tabLst>
                          <a:tab pos="2354580" algn="l"/>
                        </a:tabLst>
                      </a:pPr>
                      <a:r>
                        <a:rPr lang="es-MX" sz="1400" dirty="0">
                          <a:effectLst/>
                        </a:rPr>
                        <a:t>Existe una relación directa entre la estructura de capital y la rentabilidad de las empresas de este sector. </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945" marR="28945" marT="0" marB="0"/>
                </a:tc>
                <a:extLst>
                  <a:ext uri="{0D108BD9-81ED-4DB2-BD59-A6C34878D82A}">
                    <a16:rowId xmlns:a16="http://schemas.microsoft.com/office/drawing/2014/main" val="10001"/>
                  </a:ext>
                </a:extLst>
              </a:tr>
              <a:tr h="3149320">
                <a:tc>
                  <a:txBody>
                    <a:bodyPr/>
                    <a:lstStyle/>
                    <a:p>
                      <a:pPr indent="0" algn="ctr">
                        <a:lnSpc>
                          <a:spcPct val="150000"/>
                        </a:lnSpc>
                        <a:spcAft>
                          <a:spcPts val="0"/>
                        </a:spcAft>
                        <a:tabLst>
                          <a:tab pos="2354580" algn="l"/>
                        </a:tabLst>
                      </a:pPr>
                      <a:r>
                        <a:rPr lang="es-EC" sz="1400" dirty="0">
                          <a:effectLst/>
                        </a:rPr>
                        <a:t> </a:t>
                      </a:r>
                    </a:p>
                    <a:p>
                      <a:pPr indent="0" algn="ctr">
                        <a:lnSpc>
                          <a:spcPct val="150000"/>
                        </a:lnSpc>
                        <a:spcAft>
                          <a:spcPts val="0"/>
                        </a:spcAft>
                        <a:tabLst>
                          <a:tab pos="2354580" algn="l"/>
                        </a:tabLst>
                      </a:pPr>
                      <a:endParaRPr lang="es-EC" sz="1400" dirty="0">
                        <a:effectLst/>
                      </a:endParaRPr>
                    </a:p>
                    <a:p>
                      <a:pPr indent="0" algn="ctr">
                        <a:lnSpc>
                          <a:spcPct val="150000"/>
                        </a:lnSpc>
                        <a:spcAft>
                          <a:spcPts val="0"/>
                        </a:spcAft>
                        <a:tabLst>
                          <a:tab pos="2354580" algn="l"/>
                        </a:tabLst>
                      </a:pPr>
                      <a:endParaRPr lang="es-EC" sz="1400" dirty="0">
                        <a:effectLst/>
                      </a:endParaRPr>
                    </a:p>
                    <a:p>
                      <a:pPr indent="0" algn="ctr">
                        <a:lnSpc>
                          <a:spcPct val="150000"/>
                        </a:lnSpc>
                        <a:spcAft>
                          <a:spcPts val="0"/>
                        </a:spcAft>
                        <a:tabLst>
                          <a:tab pos="2354580" algn="l"/>
                        </a:tabLst>
                      </a:pPr>
                      <a:r>
                        <a:rPr lang="es-EC" sz="1400" dirty="0">
                          <a:effectLst/>
                        </a:rPr>
                        <a:t>Asma Salman</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945" marR="28945" marT="0" marB="0"/>
                </a:tc>
                <a:tc>
                  <a:txBody>
                    <a:bodyPr/>
                    <a:lstStyle/>
                    <a:p>
                      <a:pPr indent="0" algn="ctr">
                        <a:lnSpc>
                          <a:spcPct val="150000"/>
                        </a:lnSpc>
                        <a:spcAft>
                          <a:spcPts val="0"/>
                        </a:spcAft>
                        <a:tabLst>
                          <a:tab pos="2354580" algn="l"/>
                        </a:tabLst>
                      </a:pPr>
                      <a:r>
                        <a:rPr lang="es-EC" sz="1400" dirty="0">
                          <a:effectLst/>
                        </a:rPr>
                        <a:t> </a:t>
                      </a:r>
                    </a:p>
                    <a:p>
                      <a:pPr indent="0" algn="ctr">
                        <a:lnSpc>
                          <a:spcPct val="150000"/>
                        </a:lnSpc>
                        <a:spcAft>
                          <a:spcPts val="0"/>
                        </a:spcAft>
                        <a:tabLst>
                          <a:tab pos="2354580" algn="l"/>
                        </a:tabLst>
                      </a:pPr>
                      <a:endParaRPr lang="es-EC" sz="1400" dirty="0">
                        <a:effectLst/>
                      </a:endParaRPr>
                    </a:p>
                    <a:p>
                      <a:pPr indent="0" algn="ctr">
                        <a:lnSpc>
                          <a:spcPct val="150000"/>
                        </a:lnSpc>
                        <a:spcAft>
                          <a:spcPts val="0"/>
                        </a:spcAft>
                        <a:tabLst>
                          <a:tab pos="2354580" algn="l"/>
                        </a:tabLst>
                      </a:pPr>
                      <a:endParaRPr lang="es-EC" sz="1400" dirty="0">
                        <a:effectLst/>
                      </a:endParaRPr>
                    </a:p>
                    <a:p>
                      <a:pPr indent="0" algn="ctr">
                        <a:lnSpc>
                          <a:spcPct val="150000"/>
                        </a:lnSpc>
                        <a:spcAft>
                          <a:spcPts val="0"/>
                        </a:spcAft>
                        <a:tabLst>
                          <a:tab pos="2354580" algn="l"/>
                        </a:tabLst>
                      </a:pPr>
                      <a:r>
                        <a:rPr lang="es-EC" sz="1400" dirty="0">
                          <a:effectLst/>
                        </a:rPr>
                        <a:t>Pakistán</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945" marR="28945" marT="0" marB="0"/>
                </a:tc>
                <a:tc>
                  <a:txBody>
                    <a:bodyPr/>
                    <a:lstStyle/>
                    <a:p>
                      <a:pPr indent="0" algn="ctr">
                        <a:lnSpc>
                          <a:spcPct val="150000"/>
                        </a:lnSpc>
                        <a:spcAft>
                          <a:spcPts val="0"/>
                        </a:spcAft>
                        <a:tabLst>
                          <a:tab pos="2354580" algn="l"/>
                        </a:tabLst>
                      </a:pPr>
                      <a:r>
                        <a:rPr lang="es-EC" sz="1400" dirty="0">
                          <a:effectLst/>
                        </a:rPr>
                        <a:t> </a:t>
                      </a:r>
                    </a:p>
                    <a:p>
                      <a:pPr indent="0" algn="ctr">
                        <a:lnSpc>
                          <a:spcPct val="150000"/>
                        </a:lnSpc>
                        <a:spcAft>
                          <a:spcPts val="0"/>
                        </a:spcAft>
                        <a:tabLst>
                          <a:tab pos="2354580" algn="l"/>
                        </a:tabLst>
                      </a:pPr>
                      <a:endParaRPr lang="es-EC" sz="1400" dirty="0">
                        <a:effectLst/>
                      </a:endParaRPr>
                    </a:p>
                    <a:p>
                      <a:pPr indent="0" algn="ctr">
                        <a:lnSpc>
                          <a:spcPct val="150000"/>
                        </a:lnSpc>
                        <a:spcAft>
                          <a:spcPts val="0"/>
                        </a:spcAft>
                        <a:tabLst>
                          <a:tab pos="2354580" algn="l"/>
                        </a:tabLst>
                      </a:pPr>
                      <a:endParaRPr lang="es-EC" sz="1400" dirty="0">
                        <a:effectLst/>
                      </a:endParaRPr>
                    </a:p>
                    <a:p>
                      <a:pPr indent="0" algn="ctr">
                        <a:lnSpc>
                          <a:spcPct val="150000"/>
                        </a:lnSpc>
                        <a:spcAft>
                          <a:spcPts val="0"/>
                        </a:spcAft>
                        <a:tabLst>
                          <a:tab pos="2354580" algn="l"/>
                        </a:tabLst>
                      </a:pPr>
                      <a:r>
                        <a:rPr lang="es-EC" sz="1400" dirty="0">
                          <a:effectLst/>
                        </a:rPr>
                        <a:t>2011 - 2016</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945" marR="28945" marT="0" marB="0"/>
                </a:tc>
                <a:tc>
                  <a:txBody>
                    <a:bodyPr/>
                    <a:lstStyle/>
                    <a:p>
                      <a:pPr indent="0" algn="ctr">
                        <a:lnSpc>
                          <a:spcPct val="150000"/>
                        </a:lnSpc>
                        <a:spcAft>
                          <a:spcPts val="0"/>
                        </a:spcAft>
                        <a:tabLst>
                          <a:tab pos="2354580" algn="l"/>
                        </a:tabLst>
                      </a:pPr>
                      <a:r>
                        <a:rPr lang="es-EC" sz="1400" dirty="0">
                          <a:effectLst/>
                        </a:rPr>
                        <a:t> </a:t>
                      </a:r>
                    </a:p>
                    <a:p>
                      <a:pPr indent="0" algn="ctr">
                        <a:lnSpc>
                          <a:spcPct val="150000"/>
                        </a:lnSpc>
                        <a:spcAft>
                          <a:spcPts val="0"/>
                        </a:spcAft>
                        <a:tabLst>
                          <a:tab pos="2354580" algn="l"/>
                        </a:tabLst>
                      </a:pPr>
                      <a:endParaRPr lang="es-EC" sz="1400" dirty="0">
                        <a:effectLst/>
                      </a:endParaRPr>
                    </a:p>
                    <a:p>
                      <a:pPr indent="0" algn="ctr">
                        <a:lnSpc>
                          <a:spcPct val="150000"/>
                        </a:lnSpc>
                        <a:spcAft>
                          <a:spcPts val="0"/>
                        </a:spcAft>
                        <a:tabLst>
                          <a:tab pos="2354580" algn="l"/>
                        </a:tabLst>
                      </a:pPr>
                      <a:r>
                        <a:rPr lang="es-EC" sz="1400" dirty="0">
                          <a:effectLst/>
                        </a:rPr>
                        <a:t>2 empresas tabacaleras que cotizan en la Bolsa de Valores de Karachi</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945" marR="28945" marT="0" marB="0"/>
                </a:tc>
                <a:tc>
                  <a:txBody>
                    <a:bodyPr/>
                    <a:lstStyle/>
                    <a:p>
                      <a:pPr indent="0" algn="l">
                        <a:lnSpc>
                          <a:spcPct val="150000"/>
                        </a:lnSpc>
                        <a:spcAft>
                          <a:spcPts val="0"/>
                        </a:spcAft>
                        <a:tabLst>
                          <a:tab pos="2354580" algn="l"/>
                        </a:tabLst>
                      </a:pPr>
                      <a:r>
                        <a:rPr lang="es-EC" sz="1200" b="1" dirty="0">
                          <a:effectLst/>
                        </a:rPr>
                        <a:t>Variable independiente</a:t>
                      </a:r>
                    </a:p>
                    <a:p>
                      <a:pPr indent="0" algn="l">
                        <a:lnSpc>
                          <a:spcPct val="150000"/>
                        </a:lnSpc>
                        <a:spcAft>
                          <a:spcPts val="0"/>
                        </a:spcAft>
                        <a:tabLst>
                          <a:tab pos="2354580" algn="l"/>
                        </a:tabLst>
                      </a:pPr>
                      <a:r>
                        <a:rPr lang="es-EC" sz="1200" u="sng" dirty="0">
                          <a:effectLst/>
                        </a:rPr>
                        <a:t>Apalancamiento</a:t>
                      </a:r>
                    </a:p>
                    <a:p>
                      <a:pPr indent="0" algn="l">
                        <a:lnSpc>
                          <a:spcPct val="150000"/>
                        </a:lnSpc>
                        <a:spcAft>
                          <a:spcPts val="0"/>
                        </a:spcAft>
                        <a:tabLst>
                          <a:tab pos="2354580" algn="l"/>
                        </a:tabLst>
                      </a:pPr>
                      <a:r>
                        <a:rPr lang="es-EC" sz="1200" dirty="0">
                          <a:effectLst/>
                        </a:rPr>
                        <a:t>Deuda total, deuda a largo plazo, razón de deuda, gastos por intereses</a:t>
                      </a:r>
                    </a:p>
                    <a:p>
                      <a:pPr indent="0" algn="l">
                        <a:lnSpc>
                          <a:spcPct val="150000"/>
                        </a:lnSpc>
                        <a:spcAft>
                          <a:spcPts val="0"/>
                        </a:spcAft>
                        <a:tabLst>
                          <a:tab pos="2354580" algn="l"/>
                        </a:tabLst>
                      </a:pPr>
                      <a:r>
                        <a:rPr lang="es-EC" sz="1200" b="1" dirty="0">
                          <a:effectLst/>
                        </a:rPr>
                        <a:t>Variables dependientes</a:t>
                      </a:r>
                    </a:p>
                    <a:p>
                      <a:pPr indent="0" algn="l">
                        <a:lnSpc>
                          <a:spcPct val="150000"/>
                        </a:lnSpc>
                        <a:spcAft>
                          <a:spcPts val="0"/>
                        </a:spcAft>
                        <a:tabLst>
                          <a:tab pos="2354580" algn="l"/>
                        </a:tabLst>
                      </a:pPr>
                      <a:r>
                        <a:rPr lang="es-EC" sz="1200" u="sng" dirty="0">
                          <a:effectLst/>
                        </a:rPr>
                        <a:t>Liquidez</a:t>
                      </a:r>
                    </a:p>
                    <a:p>
                      <a:pPr indent="0" algn="l">
                        <a:lnSpc>
                          <a:spcPct val="150000"/>
                        </a:lnSpc>
                        <a:spcAft>
                          <a:spcPts val="0"/>
                        </a:spcAft>
                        <a:tabLst>
                          <a:tab pos="2354580" algn="l"/>
                        </a:tabLst>
                      </a:pPr>
                      <a:r>
                        <a:rPr lang="es-EC" sz="1200" dirty="0">
                          <a:effectLst/>
                        </a:rPr>
                        <a:t>Activos líquidos, razón corriente,</a:t>
                      </a:r>
                      <a:r>
                        <a:rPr lang="es-EC" sz="1200" baseline="0" dirty="0">
                          <a:effectLst/>
                        </a:rPr>
                        <a:t> </a:t>
                      </a:r>
                      <a:r>
                        <a:rPr lang="es-EC" sz="1200" dirty="0">
                          <a:effectLst/>
                        </a:rPr>
                        <a:t>razón rápida, ratio de efectivo</a:t>
                      </a:r>
                    </a:p>
                    <a:p>
                      <a:pPr indent="0" algn="l">
                        <a:lnSpc>
                          <a:spcPct val="150000"/>
                        </a:lnSpc>
                        <a:spcAft>
                          <a:spcPts val="0"/>
                        </a:spcAft>
                        <a:tabLst>
                          <a:tab pos="2354580" algn="l"/>
                        </a:tabLst>
                      </a:pPr>
                      <a:r>
                        <a:rPr lang="es-EC" sz="1200" u="sng" dirty="0">
                          <a:effectLst/>
                        </a:rPr>
                        <a:t>Crecimiento</a:t>
                      </a:r>
                    </a:p>
                    <a:p>
                      <a:pPr indent="0" algn="l">
                        <a:lnSpc>
                          <a:spcPct val="150000"/>
                        </a:lnSpc>
                        <a:spcAft>
                          <a:spcPts val="0"/>
                        </a:spcAft>
                        <a:tabLst>
                          <a:tab pos="2354580" algn="l"/>
                        </a:tabLst>
                      </a:pPr>
                      <a:r>
                        <a:rPr lang="es-EC" sz="1200" dirty="0">
                          <a:effectLst/>
                        </a:rPr>
                        <a:t>Precio por acción/ Valor contable acción,</a:t>
                      </a:r>
                      <a:r>
                        <a:rPr lang="es-EC" sz="1200" baseline="0" dirty="0">
                          <a:effectLst/>
                        </a:rPr>
                        <a:t> </a:t>
                      </a:r>
                      <a:r>
                        <a:rPr lang="es-EC" sz="1200" dirty="0">
                          <a:effectLst/>
                        </a:rPr>
                        <a:t>Relación pago de dividendos,</a:t>
                      </a:r>
                      <a:r>
                        <a:rPr lang="es-EC" sz="1200" baseline="0" dirty="0">
                          <a:effectLst/>
                        </a:rPr>
                        <a:t> </a:t>
                      </a:r>
                      <a:r>
                        <a:rPr lang="es-EC" sz="1200" dirty="0">
                          <a:effectLst/>
                        </a:rPr>
                        <a:t>Rentabilidad del capital,</a:t>
                      </a:r>
                      <a:r>
                        <a:rPr lang="es-EC" sz="1200" baseline="0" dirty="0">
                          <a:effectLst/>
                        </a:rPr>
                        <a:t> </a:t>
                      </a:r>
                      <a:r>
                        <a:rPr lang="es-EC" sz="1200" dirty="0">
                          <a:effectLst/>
                        </a:rPr>
                        <a:t>Retorno sobre activos,</a:t>
                      </a:r>
                      <a:r>
                        <a:rPr lang="es-EC" sz="1200" baseline="0" dirty="0">
                          <a:effectLst/>
                        </a:rPr>
                        <a:t> </a:t>
                      </a:r>
                      <a:r>
                        <a:rPr lang="es-EC" sz="1200" dirty="0">
                          <a:effectLst/>
                        </a:rPr>
                        <a:t>Margen de utilidad neta,</a:t>
                      </a:r>
                      <a:r>
                        <a:rPr lang="es-EC" sz="1200" baseline="0" dirty="0">
                          <a:effectLst/>
                        </a:rPr>
                        <a:t> </a:t>
                      </a:r>
                      <a:r>
                        <a:rPr lang="es-EC" sz="1200" dirty="0">
                          <a:effectLst/>
                        </a:rPr>
                        <a:t>Margen de utilidad operativa </a:t>
                      </a:r>
                    </a:p>
                  </a:txBody>
                  <a:tcPr marL="28945" marR="28945" marT="0" marB="0"/>
                </a:tc>
                <a:tc>
                  <a:txBody>
                    <a:bodyPr/>
                    <a:lstStyle/>
                    <a:p>
                      <a:pPr indent="0" algn="l">
                        <a:lnSpc>
                          <a:spcPct val="150000"/>
                        </a:lnSpc>
                        <a:spcAft>
                          <a:spcPts val="0"/>
                        </a:spcAft>
                        <a:tabLst>
                          <a:tab pos="2354580" algn="l"/>
                        </a:tabLst>
                      </a:pPr>
                      <a:r>
                        <a:rPr lang="es-EC" sz="1400" dirty="0">
                          <a:effectLst/>
                        </a:rPr>
                        <a:t> </a:t>
                      </a:r>
                    </a:p>
                    <a:p>
                      <a:pPr indent="0" algn="l">
                        <a:lnSpc>
                          <a:spcPct val="150000"/>
                        </a:lnSpc>
                        <a:spcAft>
                          <a:spcPts val="0"/>
                        </a:spcAft>
                        <a:tabLst>
                          <a:tab pos="2354580" algn="l"/>
                        </a:tabLst>
                      </a:pPr>
                      <a:r>
                        <a:rPr lang="es-EC" sz="1400" dirty="0">
                          <a:effectLst/>
                        </a:rPr>
                        <a:t>Los resultados revelaron una relación significativa negativa entre la deuda a largo plazo y los activos líquidos. </a:t>
                      </a:r>
                    </a:p>
                    <a:p>
                      <a:pPr indent="0" algn="l">
                        <a:lnSpc>
                          <a:spcPct val="150000"/>
                        </a:lnSpc>
                        <a:spcAft>
                          <a:spcPts val="0"/>
                        </a:spcAft>
                        <a:tabLst>
                          <a:tab pos="2354580" algn="l"/>
                        </a:tabLst>
                      </a:pPr>
                      <a:r>
                        <a:rPr lang="es-EC" sz="1400" dirty="0">
                          <a:effectLst/>
                        </a:rPr>
                        <a:t>No existe relación entre los índices de apalancamiento y rentabilidad </a:t>
                      </a:r>
                    </a:p>
                    <a:p>
                      <a:pPr indent="0" algn="l">
                        <a:lnSpc>
                          <a:spcPct val="150000"/>
                        </a:lnSpc>
                        <a:spcAft>
                          <a:spcPts val="0"/>
                        </a:spcAft>
                        <a:tabLst>
                          <a:tab pos="2354580" algn="l"/>
                        </a:tabLst>
                      </a:pPr>
                      <a:r>
                        <a:rPr lang="es-EC" sz="1400" dirty="0">
                          <a:effectLst/>
                        </a:rPr>
                        <a:t> </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945" marR="28945"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79699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1"/>
          </p:nvPr>
        </p:nvSpPr>
        <p:spPr/>
        <p:txBody>
          <a:bodyPr/>
          <a:lstStyle/>
          <a:p>
            <a:fld id="{E6459DFB-86F3-43FA-8567-2EA6E426AE90}" type="slidenum">
              <a:rPr lang="ja-JP" altLang="en-US" smtClean="0">
                <a:solidFill>
                  <a:prstClr val="white"/>
                </a:solidFill>
              </a:rPr>
              <a:pPr/>
              <a:t>11</a:t>
            </a:fld>
            <a:endParaRPr lang="ja-JP" altLang="en-US">
              <a:solidFill>
                <a:prstClr val="white"/>
              </a:solidFill>
            </a:endParaRPr>
          </a:p>
        </p:txBody>
      </p:sp>
      <p:sp>
        <p:nvSpPr>
          <p:cNvPr id="5" name="Marcador de texto 4"/>
          <p:cNvSpPr>
            <a:spLocks noGrp="1"/>
          </p:cNvSpPr>
          <p:nvPr>
            <p:ph type="body" sz="quarter" idx="21"/>
          </p:nvPr>
        </p:nvSpPr>
        <p:spPr>
          <a:xfrm>
            <a:off x="387405" y="4922182"/>
            <a:ext cx="2948277" cy="480053"/>
          </a:xfrm>
        </p:spPr>
        <p:txBody>
          <a:bodyPr/>
          <a:lstStyle/>
          <a:p>
            <a:r>
              <a:rPr lang="es-EC" sz="2000" b="1" dirty="0">
                <a:latin typeface="+mj-lt"/>
              </a:rPr>
              <a:t>Enfoque de investigación </a:t>
            </a:r>
          </a:p>
        </p:txBody>
      </p:sp>
      <p:sp>
        <p:nvSpPr>
          <p:cNvPr id="6" name="Marcador de texto 5"/>
          <p:cNvSpPr>
            <a:spLocks noGrp="1"/>
          </p:cNvSpPr>
          <p:nvPr>
            <p:ph type="body" sz="quarter" idx="24"/>
          </p:nvPr>
        </p:nvSpPr>
        <p:spPr>
          <a:xfrm>
            <a:off x="321651" y="5503217"/>
            <a:ext cx="3044404" cy="815548"/>
          </a:xfrm>
        </p:spPr>
        <p:txBody>
          <a:bodyPr/>
          <a:lstStyle/>
          <a:p>
            <a:r>
              <a:rPr lang="es-EC" sz="1600" dirty="0"/>
              <a:t>Mixto, tiene doble enfoque: cualitativo y cuantitativo.</a:t>
            </a:r>
          </a:p>
        </p:txBody>
      </p:sp>
      <p:sp>
        <p:nvSpPr>
          <p:cNvPr id="7" name="Marcador de texto 6"/>
          <p:cNvSpPr>
            <a:spLocks noGrp="1"/>
          </p:cNvSpPr>
          <p:nvPr>
            <p:ph type="body" sz="quarter" idx="25"/>
          </p:nvPr>
        </p:nvSpPr>
        <p:spPr/>
        <p:txBody>
          <a:bodyPr/>
          <a:lstStyle/>
          <a:p>
            <a:r>
              <a:rPr lang="es-EC" sz="2000" b="1" dirty="0">
                <a:latin typeface="+mj-lt"/>
              </a:rPr>
              <a:t>Tipo de investigación </a:t>
            </a:r>
          </a:p>
        </p:txBody>
      </p:sp>
      <p:sp>
        <p:nvSpPr>
          <p:cNvPr id="8" name="Marcador de texto 7"/>
          <p:cNvSpPr>
            <a:spLocks noGrp="1"/>
          </p:cNvSpPr>
          <p:nvPr>
            <p:ph type="body" sz="quarter" idx="26"/>
          </p:nvPr>
        </p:nvSpPr>
        <p:spPr>
          <a:xfrm>
            <a:off x="2251236" y="1113817"/>
            <a:ext cx="2704369" cy="1606912"/>
          </a:xfrm>
        </p:spPr>
        <p:txBody>
          <a:bodyPr/>
          <a:lstStyle/>
          <a:p>
            <a:pPr algn="l"/>
            <a:r>
              <a:rPr lang="es-EC" sz="1600" dirty="0"/>
              <a:t>Descriptiva</a:t>
            </a:r>
          </a:p>
          <a:p>
            <a:pPr algn="l"/>
            <a:r>
              <a:rPr lang="es-EC" sz="1600" dirty="0"/>
              <a:t>Correlacional</a:t>
            </a:r>
          </a:p>
          <a:p>
            <a:pPr algn="l"/>
            <a:r>
              <a:rPr lang="es-EC" sz="1600" dirty="0"/>
              <a:t>No experimental</a:t>
            </a:r>
          </a:p>
          <a:p>
            <a:pPr algn="l"/>
            <a:r>
              <a:rPr lang="es-EC" sz="1600" dirty="0"/>
              <a:t>Analítica documental </a:t>
            </a:r>
          </a:p>
          <a:p>
            <a:pPr algn="l"/>
            <a:r>
              <a:rPr lang="es-EC" sz="1600" dirty="0"/>
              <a:t>Longitudinal  </a:t>
            </a:r>
          </a:p>
        </p:txBody>
      </p:sp>
      <p:sp>
        <p:nvSpPr>
          <p:cNvPr id="9" name="Marcador de texto 8"/>
          <p:cNvSpPr>
            <a:spLocks noGrp="1"/>
          </p:cNvSpPr>
          <p:nvPr>
            <p:ph type="body" sz="quarter" idx="27"/>
          </p:nvPr>
        </p:nvSpPr>
        <p:spPr>
          <a:xfrm>
            <a:off x="3335683" y="4594129"/>
            <a:ext cx="3451484" cy="480053"/>
          </a:xfrm>
        </p:spPr>
        <p:txBody>
          <a:bodyPr/>
          <a:lstStyle/>
          <a:p>
            <a:r>
              <a:rPr lang="es-EC" sz="1800" b="1" dirty="0">
                <a:latin typeface="+mj-lt"/>
              </a:rPr>
              <a:t>Técnica de recolección de datos </a:t>
            </a:r>
          </a:p>
        </p:txBody>
      </p:sp>
      <p:sp>
        <p:nvSpPr>
          <p:cNvPr id="10" name="Marcador de texto 9"/>
          <p:cNvSpPr>
            <a:spLocks noGrp="1"/>
          </p:cNvSpPr>
          <p:nvPr>
            <p:ph type="body" sz="quarter" idx="28"/>
          </p:nvPr>
        </p:nvSpPr>
        <p:spPr>
          <a:xfrm>
            <a:off x="3403211" y="5178747"/>
            <a:ext cx="3383955" cy="995722"/>
          </a:xfrm>
        </p:spPr>
        <p:txBody>
          <a:bodyPr/>
          <a:lstStyle/>
          <a:p>
            <a:r>
              <a:rPr lang="es-EC" sz="1600" dirty="0"/>
              <a:t>Revisión documental </a:t>
            </a:r>
            <a:r>
              <a:rPr lang="es-EC" sz="1600" dirty="0">
                <a:sym typeface="Wingdings" panose="05000000000000000000" pitchFamily="2" charset="2"/>
              </a:rPr>
              <a:t> estados financieros,  publicaciones de páginas web </a:t>
            </a:r>
            <a:endParaRPr lang="es-EC" sz="1600" dirty="0"/>
          </a:p>
        </p:txBody>
      </p:sp>
      <p:sp>
        <p:nvSpPr>
          <p:cNvPr id="11" name="Marcador de texto 10"/>
          <p:cNvSpPr>
            <a:spLocks noGrp="1"/>
          </p:cNvSpPr>
          <p:nvPr>
            <p:ph type="body" sz="quarter" idx="29"/>
          </p:nvPr>
        </p:nvSpPr>
        <p:spPr>
          <a:xfrm>
            <a:off x="5012208" y="2576445"/>
            <a:ext cx="3436334" cy="480053"/>
          </a:xfrm>
        </p:spPr>
        <p:txBody>
          <a:bodyPr/>
          <a:lstStyle/>
          <a:p>
            <a:r>
              <a:rPr lang="es-EC" sz="1800" b="1" dirty="0">
                <a:latin typeface="+mj-lt"/>
              </a:rPr>
              <a:t>Instrumento de recolección de datos </a:t>
            </a:r>
          </a:p>
        </p:txBody>
      </p:sp>
      <p:sp>
        <p:nvSpPr>
          <p:cNvPr id="12" name="Marcador de texto 11"/>
          <p:cNvSpPr>
            <a:spLocks noGrp="1"/>
          </p:cNvSpPr>
          <p:nvPr>
            <p:ph type="body" sz="quarter" idx="30"/>
          </p:nvPr>
        </p:nvSpPr>
        <p:spPr>
          <a:xfrm>
            <a:off x="4938817" y="1542706"/>
            <a:ext cx="3436334" cy="815548"/>
          </a:xfrm>
        </p:spPr>
        <p:txBody>
          <a:bodyPr/>
          <a:lstStyle/>
          <a:p>
            <a:r>
              <a:rPr lang="es-EC" sz="1600" dirty="0"/>
              <a:t>Base de datos en Excel </a:t>
            </a:r>
            <a:r>
              <a:rPr lang="es-EC" sz="1600" dirty="0">
                <a:sym typeface="Wingdings" panose="05000000000000000000" pitchFamily="2" charset="2"/>
              </a:rPr>
              <a:t> análisis horizontal y vertical; elaboración de indicadores financieros y gráficas </a:t>
            </a:r>
            <a:endParaRPr lang="es-EC" sz="1600" dirty="0"/>
          </a:p>
        </p:txBody>
      </p:sp>
      <p:sp>
        <p:nvSpPr>
          <p:cNvPr id="13" name="Marcador de texto 12"/>
          <p:cNvSpPr>
            <a:spLocks noGrp="1"/>
          </p:cNvSpPr>
          <p:nvPr>
            <p:ph type="body" sz="quarter" idx="31"/>
          </p:nvPr>
        </p:nvSpPr>
        <p:spPr/>
        <p:txBody>
          <a:bodyPr/>
          <a:lstStyle/>
          <a:p>
            <a:r>
              <a:rPr lang="es-EC" sz="2000" b="1" dirty="0">
                <a:latin typeface="+mj-lt"/>
              </a:rPr>
              <a:t>Validez y confiabilidad </a:t>
            </a:r>
          </a:p>
        </p:txBody>
      </p:sp>
      <p:sp>
        <p:nvSpPr>
          <p:cNvPr id="14" name="Marcador de texto 13"/>
          <p:cNvSpPr>
            <a:spLocks noGrp="1"/>
          </p:cNvSpPr>
          <p:nvPr>
            <p:ph type="body" sz="quarter" idx="32"/>
          </p:nvPr>
        </p:nvSpPr>
        <p:spPr>
          <a:xfrm>
            <a:off x="7127494" y="4802769"/>
            <a:ext cx="2704369" cy="1153709"/>
          </a:xfrm>
        </p:spPr>
        <p:txBody>
          <a:bodyPr/>
          <a:lstStyle/>
          <a:p>
            <a:r>
              <a:rPr lang="es-EC" sz="1600" dirty="0"/>
              <a:t>Los datos son obtenidos de los estados financieros auditados publicados en la Superintendencia de Compañías </a:t>
            </a:r>
          </a:p>
        </p:txBody>
      </p:sp>
      <p:sp>
        <p:nvSpPr>
          <p:cNvPr id="15" name="Marcador de texto 14"/>
          <p:cNvSpPr>
            <a:spLocks noGrp="1"/>
          </p:cNvSpPr>
          <p:nvPr>
            <p:ph type="body" sz="quarter" idx="33"/>
          </p:nvPr>
        </p:nvSpPr>
        <p:spPr>
          <a:xfrm>
            <a:off x="8588193" y="2215987"/>
            <a:ext cx="3187389" cy="480053"/>
          </a:xfrm>
        </p:spPr>
        <p:txBody>
          <a:bodyPr/>
          <a:lstStyle/>
          <a:p>
            <a:r>
              <a:rPr lang="es-EC" sz="1800" b="1" dirty="0">
                <a:latin typeface="+mj-lt"/>
              </a:rPr>
              <a:t>Técnica de comprobación de hipótesis </a:t>
            </a:r>
          </a:p>
        </p:txBody>
      </p:sp>
      <p:sp>
        <p:nvSpPr>
          <p:cNvPr id="16" name="Marcador de texto 15"/>
          <p:cNvSpPr>
            <a:spLocks noGrp="1"/>
          </p:cNvSpPr>
          <p:nvPr>
            <p:ph type="body" sz="quarter" idx="34"/>
          </p:nvPr>
        </p:nvSpPr>
        <p:spPr/>
        <p:txBody>
          <a:bodyPr/>
          <a:lstStyle/>
          <a:p>
            <a:r>
              <a:rPr lang="es-EC" sz="1600" dirty="0"/>
              <a:t>Análisis de correlación </a:t>
            </a:r>
            <a:r>
              <a:rPr lang="es-EC" sz="1600" dirty="0">
                <a:sym typeface="Wingdings" panose="05000000000000000000" pitchFamily="2" charset="2"/>
              </a:rPr>
              <a:t> Coeficiente de correlación de </a:t>
            </a:r>
            <a:r>
              <a:rPr lang="es-EC" sz="1600" dirty="0" err="1">
                <a:sym typeface="Wingdings" panose="05000000000000000000" pitchFamily="2" charset="2"/>
              </a:rPr>
              <a:t>Spearman</a:t>
            </a:r>
            <a:r>
              <a:rPr lang="es-EC" sz="1600" dirty="0">
                <a:sym typeface="Wingdings" panose="05000000000000000000" pitchFamily="2" charset="2"/>
              </a:rPr>
              <a:t> </a:t>
            </a:r>
            <a:endParaRPr lang="es-EC" sz="1600" dirty="0"/>
          </a:p>
        </p:txBody>
      </p:sp>
      <p:sp>
        <p:nvSpPr>
          <p:cNvPr id="17" name="TextBox 1">
            <a:extLst>
              <a:ext uri="{FF2B5EF4-FFF2-40B4-BE49-F238E27FC236}">
                <a16:creationId xmlns:a16="http://schemas.microsoft.com/office/drawing/2014/main" id="{1965E492-C7C9-314C-8281-406EF667A14D}"/>
              </a:ext>
            </a:extLst>
          </p:cNvPr>
          <p:cNvSpPr txBox="1"/>
          <p:nvPr/>
        </p:nvSpPr>
        <p:spPr>
          <a:xfrm>
            <a:off x="297252" y="142430"/>
            <a:ext cx="8357271" cy="605294"/>
          </a:xfrm>
          <a:prstGeom prst="rect">
            <a:avLst/>
          </a:prstGeom>
          <a:noFill/>
        </p:spPr>
        <p:txBody>
          <a:bodyPr wrap="square" rtlCol="0">
            <a:spAutoFit/>
          </a:bodyPr>
          <a:lstStyle/>
          <a:p>
            <a:pPr>
              <a:lnSpc>
                <a:spcPts val="4000"/>
              </a:lnSpc>
            </a:pPr>
            <a:r>
              <a:rPr lang="es-EC" sz="3600" b="1" dirty="0">
                <a:solidFill>
                  <a:schemeClr val="tx2"/>
                </a:solidFill>
                <a:latin typeface="Nirmala UI" panose="020B0502040204020203" pitchFamily="34" charset="0"/>
                <a:ea typeface="Nirmala UI" panose="020B0502040204020203" pitchFamily="34" charset="0"/>
                <a:cs typeface="Nirmala UI" panose="020B0502040204020203" pitchFamily="34" charset="0"/>
              </a:rPr>
              <a:t>Metodología</a:t>
            </a:r>
          </a:p>
        </p:txBody>
      </p:sp>
      <p:pic>
        <p:nvPicPr>
          <p:cNvPr id="18" name="Imagen 17" descr="Recorte de pantalla"/>
          <p:cNvPicPr>
            <a:picLocks noChangeAspect="1"/>
          </p:cNvPicPr>
          <p:nvPr/>
        </p:nvPicPr>
        <p:blipFill rotWithShape="1">
          <a:blip r:embed="rId2">
            <a:extLst>
              <a:ext uri="{28A0092B-C50C-407E-A947-70E740481C1C}">
                <a14:useLocalDpi xmlns:a14="http://schemas.microsoft.com/office/drawing/2010/main" val="0"/>
              </a:ext>
            </a:extLst>
          </a:blip>
          <a:srcRect t="10169" b="10735"/>
          <a:stretch/>
        </p:blipFill>
        <p:spPr>
          <a:xfrm>
            <a:off x="0" y="5956479"/>
            <a:ext cx="11775582" cy="901521"/>
          </a:xfrm>
          <a:prstGeom prst="rect">
            <a:avLst/>
          </a:prstGeom>
        </p:spPr>
      </p:pic>
    </p:spTree>
    <p:extLst>
      <p:ext uri="{BB962C8B-B14F-4D97-AF65-F5344CB8AC3E}">
        <p14:creationId xmlns:p14="http://schemas.microsoft.com/office/powerpoint/2010/main" val="489267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Freeform 46"/>
          <p:cNvSpPr>
            <a:spLocks/>
          </p:cNvSpPr>
          <p:nvPr/>
        </p:nvSpPr>
        <p:spPr bwMode="auto">
          <a:xfrm>
            <a:off x="1975784" y="1547080"/>
            <a:ext cx="4941854" cy="4940240"/>
          </a:xfrm>
          <a:custGeom>
            <a:avLst/>
            <a:gdLst>
              <a:gd name="T0" fmla="*/ 1590 w 2291"/>
              <a:gd name="T1" fmla="*/ 888 h 2290"/>
              <a:gd name="T2" fmla="*/ 1387 w 2291"/>
              <a:gd name="T3" fmla="*/ 918 h 2290"/>
              <a:gd name="T4" fmla="*/ 885 w 2291"/>
              <a:gd name="T5" fmla="*/ 527 h 2290"/>
              <a:gd name="T6" fmla="*/ 893 w 2291"/>
              <a:gd name="T7" fmla="*/ 446 h 2290"/>
              <a:gd name="T8" fmla="*/ 447 w 2291"/>
              <a:gd name="T9" fmla="*/ 0 h 2290"/>
              <a:gd name="T10" fmla="*/ 0 w 2291"/>
              <a:gd name="T11" fmla="*/ 446 h 2290"/>
              <a:gd name="T12" fmla="*/ 447 w 2291"/>
              <a:gd name="T13" fmla="*/ 892 h 2290"/>
              <a:gd name="T14" fmla="*/ 528 w 2291"/>
              <a:gd name="T15" fmla="*/ 885 h 2290"/>
              <a:gd name="T16" fmla="*/ 919 w 2291"/>
              <a:gd name="T17" fmla="*/ 1386 h 2290"/>
              <a:gd name="T18" fmla="*/ 889 w 2291"/>
              <a:gd name="T19" fmla="*/ 1589 h 2290"/>
              <a:gd name="T20" fmla="*/ 1590 w 2291"/>
              <a:gd name="T21" fmla="*/ 2290 h 2290"/>
              <a:gd name="T22" fmla="*/ 2291 w 2291"/>
              <a:gd name="T23" fmla="*/ 1589 h 2290"/>
              <a:gd name="T24" fmla="*/ 1590 w 2291"/>
              <a:gd name="T25" fmla="*/ 888 h 2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91" h="2290">
                <a:moveTo>
                  <a:pt x="1590" y="888"/>
                </a:moveTo>
                <a:cubicBezTo>
                  <a:pt x="1519" y="888"/>
                  <a:pt x="1451" y="899"/>
                  <a:pt x="1387" y="918"/>
                </a:cubicBezTo>
                <a:cubicBezTo>
                  <a:pt x="1015" y="1028"/>
                  <a:pt x="842" y="770"/>
                  <a:pt x="885" y="527"/>
                </a:cubicBezTo>
                <a:cubicBezTo>
                  <a:pt x="890" y="501"/>
                  <a:pt x="893" y="474"/>
                  <a:pt x="893" y="446"/>
                </a:cubicBezTo>
                <a:cubicBezTo>
                  <a:pt x="893" y="200"/>
                  <a:pt x="693" y="0"/>
                  <a:pt x="447" y="0"/>
                </a:cubicBezTo>
                <a:cubicBezTo>
                  <a:pt x="201" y="0"/>
                  <a:pt x="0" y="200"/>
                  <a:pt x="0" y="446"/>
                </a:cubicBezTo>
                <a:cubicBezTo>
                  <a:pt x="0" y="692"/>
                  <a:pt x="201" y="892"/>
                  <a:pt x="447" y="892"/>
                </a:cubicBezTo>
                <a:cubicBezTo>
                  <a:pt x="474" y="892"/>
                  <a:pt x="502" y="889"/>
                  <a:pt x="528" y="885"/>
                </a:cubicBezTo>
                <a:cubicBezTo>
                  <a:pt x="771" y="841"/>
                  <a:pt x="1029" y="1015"/>
                  <a:pt x="919" y="1386"/>
                </a:cubicBezTo>
                <a:cubicBezTo>
                  <a:pt x="899" y="1450"/>
                  <a:pt x="889" y="1519"/>
                  <a:pt x="889" y="1589"/>
                </a:cubicBezTo>
                <a:cubicBezTo>
                  <a:pt x="889" y="1976"/>
                  <a:pt x="1203" y="2290"/>
                  <a:pt x="1590" y="2290"/>
                </a:cubicBezTo>
                <a:cubicBezTo>
                  <a:pt x="1976" y="2290"/>
                  <a:pt x="2291" y="1976"/>
                  <a:pt x="2291" y="1589"/>
                </a:cubicBezTo>
                <a:cubicBezTo>
                  <a:pt x="2291" y="1203"/>
                  <a:pt x="1976" y="888"/>
                  <a:pt x="1590" y="888"/>
                </a:cubicBezTo>
                <a:close/>
              </a:path>
            </a:pathLst>
          </a:custGeom>
          <a:solidFill>
            <a:schemeClr val="accent1">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400">
              <a:latin typeface="Arial" panose="020B0604020202020204" pitchFamily="34" charset="0"/>
              <a:cs typeface="Arial" panose="020B0604020202020204" pitchFamily="34" charset="0"/>
            </a:endParaRPr>
          </a:p>
        </p:txBody>
      </p:sp>
      <p:sp>
        <p:nvSpPr>
          <p:cNvPr id="138" name="Freeform 47"/>
          <p:cNvSpPr>
            <a:spLocks/>
          </p:cNvSpPr>
          <p:nvPr/>
        </p:nvSpPr>
        <p:spPr bwMode="auto">
          <a:xfrm>
            <a:off x="1507438" y="1077121"/>
            <a:ext cx="4739982" cy="4738367"/>
          </a:xfrm>
          <a:custGeom>
            <a:avLst/>
            <a:gdLst>
              <a:gd name="T0" fmla="*/ 1646 w 2197"/>
              <a:gd name="T1" fmla="*/ 0 h 2197"/>
              <a:gd name="T2" fmla="*/ 1095 w 2197"/>
              <a:gd name="T3" fmla="*/ 551 h 2197"/>
              <a:gd name="T4" fmla="*/ 1122 w 2197"/>
              <a:gd name="T5" fmla="*/ 722 h 2197"/>
              <a:gd name="T6" fmla="*/ 721 w 2197"/>
              <a:gd name="T7" fmla="*/ 1122 h 2197"/>
              <a:gd name="T8" fmla="*/ 551 w 2197"/>
              <a:gd name="T9" fmla="*/ 1095 h 2197"/>
              <a:gd name="T10" fmla="*/ 0 w 2197"/>
              <a:gd name="T11" fmla="*/ 1646 h 2197"/>
              <a:gd name="T12" fmla="*/ 551 w 2197"/>
              <a:gd name="T13" fmla="*/ 2197 h 2197"/>
              <a:gd name="T14" fmla="*/ 1102 w 2197"/>
              <a:gd name="T15" fmla="*/ 1646 h 2197"/>
              <a:gd name="T16" fmla="*/ 1075 w 2197"/>
              <a:gd name="T17" fmla="*/ 1475 h 2197"/>
              <a:gd name="T18" fmla="*/ 1475 w 2197"/>
              <a:gd name="T19" fmla="*/ 1075 h 2197"/>
              <a:gd name="T20" fmla="*/ 1646 w 2197"/>
              <a:gd name="T21" fmla="*/ 1102 h 2197"/>
              <a:gd name="T22" fmla="*/ 2197 w 2197"/>
              <a:gd name="T23" fmla="*/ 551 h 2197"/>
              <a:gd name="T24" fmla="*/ 1646 w 2197"/>
              <a:gd name="T25" fmla="*/ 0 h 2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97" h="2197">
                <a:moveTo>
                  <a:pt x="1646" y="0"/>
                </a:moveTo>
                <a:cubicBezTo>
                  <a:pt x="1342" y="0"/>
                  <a:pt x="1095" y="247"/>
                  <a:pt x="1095" y="551"/>
                </a:cubicBezTo>
                <a:cubicBezTo>
                  <a:pt x="1095" y="611"/>
                  <a:pt x="1104" y="668"/>
                  <a:pt x="1122" y="722"/>
                </a:cubicBezTo>
                <a:cubicBezTo>
                  <a:pt x="1209" y="991"/>
                  <a:pt x="990" y="1209"/>
                  <a:pt x="721" y="1122"/>
                </a:cubicBezTo>
                <a:cubicBezTo>
                  <a:pt x="668" y="1105"/>
                  <a:pt x="610" y="1095"/>
                  <a:pt x="551" y="1095"/>
                </a:cubicBezTo>
                <a:cubicBezTo>
                  <a:pt x="247" y="1095"/>
                  <a:pt x="0" y="1342"/>
                  <a:pt x="0" y="1646"/>
                </a:cubicBezTo>
                <a:cubicBezTo>
                  <a:pt x="0" y="1950"/>
                  <a:pt x="247" y="2197"/>
                  <a:pt x="551" y="2197"/>
                </a:cubicBezTo>
                <a:cubicBezTo>
                  <a:pt x="855" y="2197"/>
                  <a:pt x="1102" y="1950"/>
                  <a:pt x="1102" y="1646"/>
                </a:cubicBezTo>
                <a:cubicBezTo>
                  <a:pt x="1102" y="1586"/>
                  <a:pt x="1092" y="1529"/>
                  <a:pt x="1075" y="1475"/>
                </a:cubicBezTo>
                <a:cubicBezTo>
                  <a:pt x="988" y="1206"/>
                  <a:pt x="1206" y="988"/>
                  <a:pt x="1475" y="1075"/>
                </a:cubicBezTo>
                <a:cubicBezTo>
                  <a:pt x="1529" y="1093"/>
                  <a:pt x="1586" y="1102"/>
                  <a:pt x="1646" y="1102"/>
                </a:cubicBezTo>
                <a:cubicBezTo>
                  <a:pt x="1950" y="1102"/>
                  <a:pt x="2197" y="855"/>
                  <a:pt x="2197" y="551"/>
                </a:cubicBezTo>
                <a:cubicBezTo>
                  <a:pt x="2197" y="247"/>
                  <a:pt x="1950" y="0"/>
                  <a:pt x="1646" y="0"/>
                </a:cubicBez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sz="1400">
              <a:latin typeface="Arial" panose="020B0604020202020204" pitchFamily="34" charset="0"/>
              <a:cs typeface="Arial" panose="020B0604020202020204" pitchFamily="34" charset="0"/>
            </a:endParaRPr>
          </a:p>
        </p:txBody>
      </p:sp>
      <p:sp>
        <p:nvSpPr>
          <p:cNvPr id="139" name="Oval 138"/>
          <p:cNvSpPr/>
          <p:nvPr/>
        </p:nvSpPr>
        <p:spPr>
          <a:xfrm>
            <a:off x="4045009" y="1282869"/>
            <a:ext cx="1988908" cy="198890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40" name="Oval 139"/>
          <p:cNvSpPr/>
          <p:nvPr/>
        </p:nvSpPr>
        <p:spPr>
          <a:xfrm>
            <a:off x="4165397" y="3711588"/>
            <a:ext cx="2513519" cy="251351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lumMod val="75000"/>
                  <a:lumOff val="25000"/>
                </a:schemeClr>
              </a:solidFill>
              <a:latin typeface="Arial" panose="020B0604020202020204" pitchFamily="34" charset="0"/>
              <a:cs typeface="Arial" panose="020B0604020202020204" pitchFamily="34" charset="0"/>
            </a:endParaRPr>
          </a:p>
        </p:txBody>
      </p:sp>
      <p:sp>
        <p:nvSpPr>
          <p:cNvPr id="142" name="Oval 141"/>
          <p:cNvSpPr/>
          <p:nvPr/>
        </p:nvSpPr>
        <p:spPr>
          <a:xfrm>
            <a:off x="1592965" y="3542232"/>
            <a:ext cx="2193537" cy="2193535"/>
          </a:xfrm>
          <a:prstGeom prst="ellipse">
            <a:avLst/>
          </a:prstGeom>
          <a:gradFill>
            <a:gsLst>
              <a:gs pos="81000">
                <a:schemeClr val="bg2"/>
              </a:gs>
              <a:gs pos="0">
                <a:schemeClr val="bg2">
                  <a:lumMod val="60000"/>
                  <a:lumOff val="40000"/>
                </a:schemeClr>
              </a:gs>
              <a:gs pos="100000">
                <a:schemeClr val="bg2">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EC" sz="1400" b="1" dirty="0">
                <a:solidFill>
                  <a:schemeClr val="accent3">
                    <a:lumMod val="50000"/>
                  </a:schemeClr>
                </a:solidFill>
                <a:cs typeface="Arial" panose="020B0604020202020204" pitchFamily="34" charset="0"/>
              </a:rPr>
              <a:t>Muestreo no probabilístico </a:t>
            </a:r>
            <a:r>
              <a:rPr lang="es-EC" sz="1600" dirty="0">
                <a:solidFill>
                  <a:schemeClr val="accent3">
                    <a:lumMod val="50000"/>
                  </a:schemeClr>
                </a:solidFill>
                <a:cs typeface="Arial" panose="020B0604020202020204" pitchFamily="34" charset="0"/>
                <a:sym typeface="Wingdings" panose="05000000000000000000" pitchFamily="2" charset="2"/>
              </a:rPr>
              <a:t> la muestra depende del criterio del investigador, para así obtener los casos que le interesan</a:t>
            </a:r>
            <a:r>
              <a:rPr lang="es-EC" sz="1600" dirty="0">
                <a:solidFill>
                  <a:schemeClr val="accent3">
                    <a:lumMod val="50000"/>
                  </a:schemeClr>
                </a:solidFill>
                <a:cs typeface="Arial" panose="020B0604020202020204" pitchFamily="34" charset="0"/>
              </a:rPr>
              <a:t> </a:t>
            </a:r>
          </a:p>
        </p:txBody>
      </p:sp>
      <p:sp>
        <p:nvSpPr>
          <p:cNvPr id="157" name="Oval 156"/>
          <p:cNvSpPr/>
          <p:nvPr/>
        </p:nvSpPr>
        <p:spPr>
          <a:xfrm>
            <a:off x="2065608" y="1631767"/>
            <a:ext cx="1745228" cy="1745228"/>
          </a:xfrm>
          <a:prstGeom prst="ellipse">
            <a:avLst/>
          </a:prstGeom>
          <a:gradFill>
            <a:gsLst>
              <a:gs pos="81000">
                <a:schemeClr val="bg2"/>
              </a:gs>
              <a:gs pos="0">
                <a:schemeClr val="bg2">
                  <a:lumMod val="60000"/>
                  <a:lumOff val="40000"/>
                </a:schemeClr>
              </a:gs>
              <a:gs pos="100000">
                <a:schemeClr val="bg2">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EC" sz="1400" dirty="0">
                <a:solidFill>
                  <a:schemeClr val="accent3">
                    <a:lumMod val="50000"/>
                  </a:schemeClr>
                </a:solidFill>
              </a:rPr>
              <a:t>Al 31 de diciembre del 2020 se registran 323 empresas en la SCVS</a:t>
            </a:r>
            <a:endParaRPr lang="en-US" sz="1400" dirty="0">
              <a:solidFill>
                <a:schemeClr val="accent3">
                  <a:lumMod val="50000"/>
                </a:schemeClr>
              </a:solidFill>
              <a:latin typeface="Arial" panose="020B0604020202020204" pitchFamily="34" charset="0"/>
              <a:cs typeface="Arial" panose="020B0604020202020204" pitchFamily="34" charset="0"/>
            </a:endParaRPr>
          </a:p>
        </p:txBody>
      </p:sp>
      <p:sp>
        <p:nvSpPr>
          <p:cNvPr id="163" name="TextBox 162"/>
          <p:cNvSpPr txBox="1"/>
          <p:nvPr/>
        </p:nvSpPr>
        <p:spPr>
          <a:xfrm>
            <a:off x="4139639" y="1540757"/>
            <a:ext cx="1821479" cy="1323439"/>
          </a:xfrm>
          <a:prstGeom prst="rect">
            <a:avLst/>
          </a:prstGeom>
          <a:noFill/>
        </p:spPr>
        <p:txBody>
          <a:bodyPr wrap="square" rtlCol="0">
            <a:spAutoFit/>
          </a:bodyPr>
          <a:lstStyle/>
          <a:p>
            <a:pPr algn="ctr"/>
            <a:r>
              <a:rPr lang="es-EC" sz="1600" dirty="0"/>
              <a:t>Las empresas fueron escogidas a conveniencia, cumpliendo con los siguientes criterios: </a:t>
            </a:r>
            <a:endParaRPr lang="en-US" sz="16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65" name="TextBox 164"/>
          <p:cNvSpPr txBox="1"/>
          <p:nvPr/>
        </p:nvSpPr>
        <p:spPr>
          <a:xfrm>
            <a:off x="4485348" y="4028836"/>
            <a:ext cx="1821479" cy="2062103"/>
          </a:xfrm>
          <a:prstGeom prst="rect">
            <a:avLst/>
          </a:prstGeom>
          <a:noFill/>
        </p:spPr>
        <p:txBody>
          <a:bodyPr wrap="square" rtlCol="0">
            <a:spAutoFit/>
          </a:bodyPr>
          <a:lstStyle/>
          <a:p>
            <a:pPr algn="ctr"/>
            <a:r>
              <a:rPr lang="es-EC" sz="1600" dirty="0">
                <a:solidFill>
                  <a:schemeClr val="accent3">
                    <a:lumMod val="50000"/>
                  </a:schemeClr>
                </a:solidFill>
              </a:rPr>
              <a:t>Pertenecientes al sector económico determinado por el CIIU G4659.93 que corresponde a la actividad de venta al por mayor de equipo eléctrico </a:t>
            </a:r>
            <a:endParaRPr lang="en-US" sz="1600" dirty="0">
              <a:solidFill>
                <a:schemeClr val="accent3">
                  <a:lumMod val="50000"/>
                </a:schemeClr>
              </a:solidFill>
              <a:latin typeface="Arial" panose="020B0604020202020204" pitchFamily="34" charset="0"/>
              <a:cs typeface="Arial" panose="020B0604020202020204" pitchFamily="34" charset="0"/>
            </a:endParaRPr>
          </a:p>
        </p:txBody>
      </p:sp>
      <p:sp>
        <p:nvSpPr>
          <p:cNvPr id="167" name="TextBox 166"/>
          <p:cNvSpPr txBox="1"/>
          <p:nvPr/>
        </p:nvSpPr>
        <p:spPr>
          <a:xfrm>
            <a:off x="7801260" y="1941420"/>
            <a:ext cx="2883302" cy="1323439"/>
          </a:xfrm>
          <a:prstGeom prst="rect">
            <a:avLst/>
          </a:prstGeom>
          <a:noFill/>
        </p:spPr>
        <p:txBody>
          <a:bodyPr wrap="square" rtlCol="0">
            <a:spAutoFit/>
          </a:bodyPr>
          <a:lstStyle/>
          <a:p>
            <a:pPr lvl="0"/>
            <a:r>
              <a:rPr lang="es-EC" sz="1600" dirty="0"/>
              <a:t>Pertenecer al grupo de las PYMES, es decir ser pequeña o mediana empresa, para esto se tomará en cuenta el volumen de ventas anuales del año 2019. </a:t>
            </a:r>
          </a:p>
        </p:txBody>
      </p:sp>
      <p:sp>
        <p:nvSpPr>
          <p:cNvPr id="168" name="Oval 167"/>
          <p:cNvSpPr/>
          <p:nvPr/>
        </p:nvSpPr>
        <p:spPr>
          <a:xfrm>
            <a:off x="7279947" y="1991121"/>
            <a:ext cx="485370" cy="48537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a:latin typeface="Arial" panose="020B0604020202020204" pitchFamily="34" charset="0"/>
                <a:cs typeface="Arial" panose="020B0604020202020204" pitchFamily="34" charset="0"/>
              </a:rPr>
              <a:t>01</a:t>
            </a:r>
          </a:p>
        </p:txBody>
      </p:sp>
      <p:sp>
        <p:nvSpPr>
          <p:cNvPr id="170" name="TextBox 169"/>
          <p:cNvSpPr txBox="1"/>
          <p:nvPr/>
        </p:nvSpPr>
        <p:spPr>
          <a:xfrm>
            <a:off x="7801260" y="3501232"/>
            <a:ext cx="2883302" cy="1077218"/>
          </a:xfrm>
          <a:prstGeom prst="rect">
            <a:avLst/>
          </a:prstGeom>
          <a:noFill/>
        </p:spPr>
        <p:txBody>
          <a:bodyPr wrap="square" rtlCol="0">
            <a:spAutoFit/>
          </a:bodyPr>
          <a:lstStyle/>
          <a:p>
            <a:pPr lvl="0"/>
            <a:r>
              <a:rPr lang="es-EC" sz="1600" dirty="0"/>
              <a:t>Tener como actividad económica principal la importación y comercialización de equipos electrónicos.</a:t>
            </a:r>
          </a:p>
        </p:txBody>
      </p:sp>
      <p:sp>
        <p:nvSpPr>
          <p:cNvPr id="171" name="Oval 170"/>
          <p:cNvSpPr/>
          <p:nvPr/>
        </p:nvSpPr>
        <p:spPr>
          <a:xfrm>
            <a:off x="7279947" y="3550933"/>
            <a:ext cx="485370" cy="48537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a:latin typeface="Arial" panose="020B0604020202020204" pitchFamily="34" charset="0"/>
                <a:cs typeface="Arial" panose="020B0604020202020204" pitchFamily="34" charset="0"/>
              </a:rPr>
              <a:t>02</a:t>
            </a:r>
          </a:p>
        </p:txBody>
      </p:sp>
      <p:sp>
        <p:nvSpPr>
          <p:cNvPr id="173" name="TextBox 172"/>
          <p:cNvSpPr txBox="1"/>
          <p:nvPr/>
        </p:nvSpPr>
        <p:spPr>
          <a:xfrm>
            <a:off x="7801260" y="4893624"/>
            <a:ext cx="2883302" cy="1323439"/>
          </a:xfrm>
          <a:prstGeom prst="rect">
            <a:avLst/>
          </a:prstGeom>
          <a:noFill/>
        </p:spPr>
        <p:txBody>
          <a:bodyPr wrap="square" rtlCol="0">
            <a:spAutoFit/>
          </a:bodyPr>
          <a:lstStyle/>
          <a:p>
            <a:pPr lvl="0"/>
            <a:r>
              <a:rPr lang="es-EC" sz="1600" dirty="0"/>
              <a:t>Deben encontrarse activas y haber presentado sus estados financieros auditados al respectivo organismo de control.</a:t>
            </a:r>
          </a:p>
        </p:txBody>
      </p:sp>
      <p:sp>
        <p:nvSpPr>
          <p:cNvPr id="174" name="Oval 173"/>
          <p:cNvSpPr/>
          <p:nvPr/>
        </p:nvSpPr>
        <p:spPr>
          <a:xfrm>
            <a:off x="7279947" y="4943325"/>
            <a:ext cx="485370" cy="48537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a:latin typeface="Arial" panose="020B0604020202020204" pitchFamily="34" charset="0"/>
                <a:cs typeface="Arial" panose="020B0604020202020204" pitchFamily="34" charset="0"/>
              </a:rPr>
              <a:t>03</a:t>
            </a:r>
          </a:p>
        </p:txBody>
      </p:sp>
      <p:sp>
        <p:nvSpPr>
          <p:cNvPr id="46" name="TextBox 1">
            <a:extLst>
              <a:ext uri="{FF2B5EF4-FFF2-40B4-BE49-F238E27FC236}">
                <a16:creationId xmlns:a16="http://schemas.microsoft.com/office/drawing/2014/main" id="{1965E492-C7C9-314C-8281-406EF667A14D}"/>
              </a:ext>
            </a:extLst>
          </p:cNvPr>
          <p:cNvSpPr txBox="1"/>
          <p:nvPr/>
        </p:nvSpPr>
        <p:spPr>
          <a:xfrm>
            <a:off x="297252" y="142430"/>
            <a:ext cx="8357271" cy="605294"/>
          </a:xfrm>
          <a:prstGeom prst="rect">
            <a:avLst/>
          </a:prstGeom>
          <a:noFill/>
        </p:spPr>
        <p:txBody>
          <a:bodyPr wrap="square" rtlCol="0">
            <a:spAutoFit/>
          </a:bodyPr>
          <a:lstStyle/>
          <a:p>
            <a:pPr>
              <a:lnSpc>
                <a:spcPts val="4000"/>
              </a:lnSpc>
            </a:pPr>
            <a:r>
              <a:rPr lang="es-EC" sz="3600" b="1" dirty="0">
                <a:solidFill>
                  <a:schemeClr val="tx2"/>
                </a:solidFill>
                <a:latin typeface="Nirmala UI" panose="020B0502040204020203" pitchFamily="34" charset="0"/>
                <a:ea typeface="Nirmala UI" panose="020B0502040204020203" pitchFamily="34" charset="0"/>
                <a:cs typeface="Nirmala UI" panose="020B0502040204020203" pitchFamily="34" charset="0"/>
              </a:rPr>
              <a:t>Muestra</a:t>
            </a:r>
          </a:p>
        </p:txBody>
      </p:sp>
    </p:spTree>
    <p:extLst>
      <p:ext uri="{BB962C8B-B14F-4D97-AF65-F5344CB8AC3E}">
        <p14:creationId xmlns:p14="http://schemas.microsoft.com/office/powerpoint/2010/main" val="57246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442904254"/>
              </p:ext>
            </p:extLst>
          </p:nvPr>
        </p:nvGraphicFramePr>
        <p:xfrm>
          <a:off x="671848" y="262556"/>
          <a:ext cx="10818252" cy="5586862"/>
        </p:xfrm>
        <a:graphic>
          <a:graphicData uri="http://schemas.openxmlformats.org/drawingml/2006/table">
            <a:tbl>
              <a:tblPr firstRow="1" firstCol="1" bandRow="1">
                <a:tableStyleId>{17292A2E-F333-43FB-9621-5CBBE7FDCDCB}</a:tableStyleId>
              </a:tblPr>
              <a:tblGrid>
                <a:gridCol w="1800073">
                  <a:extLst>
                    <a:ext uri="{9D8B030D-6E8A-4147-A177-3AD203B41FA5}">
                      <a16:colId xmlns:a16="http://schemas.microsoft.com/office/drawing/2014/main" val="20000"/>
                    </a:ext>
                  </a:extLst>
                </a:gridCol>
                <a:gridCol w="5293334">
                  <a:extLst>
                    <a:ext uri="{9D8B030D-6E8A-4147-A177-3AD203B41FA5}">
                      <a16:colId xmlns:a16="http://schemas.microsoft.com/office/drawing/2014/main" val="20001"/>
                    </a:ext>
                  </a:extLst>
                </a:gridCol>
                <a:gridCol w="1803467">
                  <a:extLst>
                    <a:ext uri="{9D8B030D-6E8A-4147-A177-3AD203B41FA5}">
                      <a16:colId xmlns:a16="http://schemas.microsoft.com/office/drawing/2014/main" val="20002"/>
                    </a:ext>
                  </a:extLst>
                </a:gridCol>
                <a:gridCol w="1921378">
                  <a:extLst>
                    <a:ext uri="{9D8B030D-6E8A-4147-A177-3AD203B41FA5}">
                      <a16:colId xmlns:a16="http://schemas.microsoft.com/office/drawing/2014/main" val="20003"/>
                    </a:ext>
                  </a:extLst>
                </a:gridCol>
              </a:tblGrid>
              <a:tr h="522161">
                <a:tc>
                  <a:txBody>
                    <a:bodyPr/>
                    <a:lstStyle/>
                    <a:p>
                      <a:pPr indent="0" algn="ctr">
                        <a:lnSpc>
                          <a:spcPct val="150000"/>
                        </a:lnSpc>
                        <a:spcAft>
                          <a:spcPts val="0"/>
                        </a:spcAft>
                        <a:tabLst>
                          <a:tab pos="2354580" algn="l"/>
                        </a:tabLst>
                      </a:pPr>
                      <a:r>
                        <a:rPr lang="es-EC" sz="1800" dirty="0">
                          <a:effectLst/>
                        </a:rPr>
                        <a:t>RUC</a:t>
                      </a: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ctr">
                        <a:lnSpc>
                          <a:spcPct val="150000"/>
                        </a:lnSpc>
                        <a:spcAft>
                          <a:spcPts val="0"/>
                        </a:spcAft>
                        <a:tabLst>
                          <a:tab pos="2354580" algn="l"/>
                        </a:tabLst>
                      </a:pPr>
                      <a:r>
                        <a:rPr lang="es-EC" sz="1800" dirty="0">
                          <a:effectLst/>
                        </a:rPr>
                        <a:t>Razón social</a:t>
                      </a: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ctr">
                        <a:lnSpc>
                          <a:spcPct val="150000"/>
                        </a:lnSpc>
                        <a:spcAft>
                          <a:spcPts val="0"/>
                        </a:spcAft>
                        <a:tabLst>
                          <a:tab pos="2354580" algn="l"/>
                        </a:tabLst>
                      </a:pPr>
                      <a:r>
                        <a:rPr lang="es-EC" sz="1800" dirty="0">
                          <a:effectLst/>
                        </a:rPr>
                        <a:t>Tamaño</a:t>
                      </a: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ctr">
                        <a:lnSpc>
                          <a:spcPct val="150000"/>
                        </a:lnSpc>
                        <a:spcAft>
                          <a:spcPts val="0"/>
                        </a:spcAft>
                        <a:tabLst>
                          <a:tab pos="2354580" algn="l"/>
                        </a:tabLst>
                      </a:pPr>
                      <a:r>
                        <a:rPr lang="es-EC" sz="1400">
                          <a:effectLst/>
                        </a:rPr>
                        <a:t>Volumen de ventas anuales (Año 2019)</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extLst>
                  <a:ext uri="{0D108BD9-81ED-4DB2-BD59-A6C34878D82A}">
                    <a16:rowId xmlns:a16="http://schemas.microsoft.com/office/drawing/2014/main" val="10000"/>
                  </a:ext>
                </a:extLst>
              </a:tr>
              <a:tr h="174054">
                <a:tc>
                  <a:txBody>
                    <a:bodyPr/>
                    <a:lstStyle/>
                    <a:p>
                      <a:pPr indent="0" algn="ctr">
                        <a:lnSpc>
                          <a:spcPct val="150000"/>
                        </a:lnSpc>
                        <a:spcAft>
                          <a:spcPts val="0"/>
                        </a:spcAft>
                        <a:tabLst>
                          <a:tab pos="2354580" algn="l"/>
                        </a:tabLst>
                      </a:pPr>
                      <a:r>
                        <a:rPr lang="es-EC" sz="1400">
                          <a:effectLst/>
                        </a:rPr>
                        <a:t>1790045811001</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l">
                        <a:lnSpc>
                          <a:spcPct val="150000"/>
                        </a:lnSpc>
                        <a:spcAft>
                          <a:spcPts val="0"/>
                        </a:spcAft>
                        <a:tabLst>
                          <a:tab pos="2354580" algn="l"/>
                        </a:tabLst>
                      </a:pPr>
                      <a:r>
                        <a:rPr lang="es-EC" sz="1400">
                          <a:effectLst/>
                        </a:rPr>
                        <a:t>ALMACEN EL FOCO CIA. LTDA</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ctr">
                        <a:lnSpc>
                          <a:spcPct val="150000"/>
                        </a:lnSpc>
                        <a:spcAft>
                          <a:spcPts val="0"/>
                        </a:spcAft>
                        <a:tabLst>
                          <a:tab pos="2354580" algn="l"/>
                        </a:tabLst>
                      </a:pPr>
                      <a:r>
                        <a:rPr lang="es-EC" sz="1400">
                          <a:effectLst/>
                        </a:rPr>
                        <a:t>Mediana </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ctr">
                        <a:lnSpc>
                          <a:spcPct val="150000"/>
                        </a:lnSpc>
                        <a:spcAft>
                          <a:spcPts val="0"/>
                        </a:spcAft>
                        <a:tabLst>
                          <a:tab pos="2354580" algn="l"/>
                        </a:tabLst>
                      </a:pPr>
                      <a:r>
                        <a:rPr lang="es-EC" sz="1400">
                          <a:effectLst/>
                        </a:rPr>
                        <a:t>$ 1.408.134</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extLst>
                  <a:ext uri="{0D108BD9-81ED-4DB2-BD59-A6C34878D82A}">
                    <a16:rowId xmlns:a16="http://schemas.microsoft.com/office/drawing/2014/main" val="10001"/>
                  </a:ext>
                </a:extLst>
              </a:tr>
              <a:tr h="174054">
                <a:tc>
                  <a:txBody>
                    <a:bodyPr/>
                    <a:lstStyle/>
                    <a:p>
                      <a:pPr indent="0" algn="ctr">
                        <a:lnSpc>
                          <a:spcPct val="150000"/>
                        </a:lnSpc>
                        <a:spcAft>
                          <a:spcPts val="0"/>
                        </a:spcAft>
                        <a:tabLst>
                          <a:tab pos="2354580" algn="l"/>
                        </a:tabLst>
                      </a:pPr>
                      <a:r>
                        <a:rPr lang="es-EC" sz="1400">
                          <a:effectLst/>
                        </a:rPr>
                        <a:t>1792302943001</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l">
                        <a:lnSpc>
                          <a:spcPct val="150000"/>
                        </a:lnSpc>
                        <a:spcAft>
                          <a:spcPts val="0"/>
                        </a:spcAft>
                        <a:tabLst>
                          <a:tab pos="2354580" algn="l"/>
                        </a:tabLst>
                      </a:pPr>
                      <a:r>
                        <a:rPr lang="en-US" sz="1400">
                          <a:effectLst/>
                        </a:rPr>
                        <a:t>ALTERNATIVE POWER ALTPOWER S.A</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ctr">
                        <a:lnSpc>
                          <a:spcPct val="150000"/>
                        </a:lnSpc>
                        <a:spcAft>
                          <a:spcPts val="0"/>
                        </a:spcAft>
                        <a:tabLst>
                          <a:tab pos="2354580" algn="l"/>
                        </a:tabLst>
                      </a:pPr>
                      <a:r>
                        <a:rPr lang="es-EC" sz="1400">
                          <a:effectLst/>
                        </a:rPr>
                        <a:t>Mediana </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ctr">
                        <a:lnSpc>
                          <a:spcPct val="150000"/>
                        </a:lnSpc>
                        <a:spcAft>
                          <a:spcPts val="0"/>
                        </a:spcAft>
                        <a:tabLst>
                          <a:tab pos="2354580" algn="l"/>
                        </a:tabLst>
                      </a:pPr>
                      <a:r>
                        <a:rPr lang="en-US" sz="1400">
                          <a:effectLst/>
                        </a:rPr>
                        <a:t>$ 1.601.637</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extLst>
                  <a:ext uri="{0D108BD9-81ED-4DB2-BD59-A6C34878D82A}">
                    <a16:rowId xmlns:a16="http://schemas.microsoft.com/office/drawing/2014/main" val="10002"/>
                  </a:ext>
                </a:extLst>
              </a:tr>
              <a:tr h="348107">
                <a:tc>
                  <a:txBody>
                    <a:bodyPr/>
                    <a:lstStyle/>
                    <a:p>
                      <a:pPr indent="0" algn="ctr">
                        <a:lnSpc>
                          <a:spcPct val="150000"/>
                        </a:lnSpc>
                        <a:spcAft>
                          <a:spcPts val="0"/>
                        </a:spcAft>
                        <a:tabLst>
                          <a:tab pos="2354580" algn="l"/>
                        </a:tabLst>
                      </a:pPr>
                      <a:r>
                        <a:rPr lang="es-EC" sz="1400" dirty="0">
                          <a:effectLst/>
                        </a:rPr>
                        <a:t>1792367107001</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l">
                        <a:lnSpc>
                          <a:spcPct val="150000"/>
                        </a:lnSpc>
                        <a:spcAft>
                          <a:spcPts val="0"/>
                        </a:spcAft>
                        <a:tabLst>
                          <a:tab pos="2354580" algn="l"/>
                        </a:tabLst>
                      </a:pPr>
                      <a:r>
                        <a:rPr lang="en-US" sz="1400">
                          <a:effectLst/>
                        </a:rPr>
                        <a:t>ANDESUPPLY S.A </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ctr">
                        <a:lnSpc>
                          <a:spcPct val="150000"/>
                        </a:lnSpc>
                        <a:spcAft>
                          <a:spcPts val="0"/>
                        </a:spcAft>
                        <a:tabLst>
                          <a:tab pos="2354580" algn="l"/>
                        </a:tabLst>
                      </a:pPr>
                      <a:r>
                        <a:rPr lang="es-EC" sz="1400">
                          <a:effectLst/>
                        </a:rPr>
                        <a:t>Mediana</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ctr">
                        <a:lnSpc>
                          <a:spcPct val="150000"/>
                        </a:lnSpc>
                        <a:spcAft>
                          <a:spcPts val="0"/>
                        </a:spcAft>
                        <a:tabLst>
                          <a:tab pos="2354580" algn="l"/>
                        </a:tabLst>
                      </a:pPr>
                      <a:r>
                        <a:rPr lang="en-US" sz="1400">
                          <a:effectLst/>
                        </a:rPr>
                        <a:t>     $ 1.646.179,90</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extLst>
                  <a:ext uri="{0D108BD9-81ED-4DB2-BD59-A6C34878D82A}">
                    <a16:rowId xmlns:a16="http://schemas.microsoft.com/office/drawing/2014/main" val="10003"/>
                  </a:ext>
                </a:extLst>
              </a:tr>
              <a:tr h="174054">
                <a:tc>
                  <a:txBody>
                    <a:bodyPr/>
                    <a:lstStyle/>
                    <a:p>
                      <a:pPr indent="0" algn="ctr">
                        <a:lnSpc>
                          <a:spcPct val="150000"/>
                        </a:lnSpc>
                        <a:spcAft>
                          <a:spcPts val="0"/>
                        </a:spcAft>
                        <a:tabLst>
                          <a:tab pos="2354580" algn="l"/>
                        </a:tabLst>
                      </a:pPr>
                      <a:r>
                        <a:rPr lang="en-US" sz="1400">
                          <a:effectLst/>
                        </a:rPr>
                        <a:t>1791284321001</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l">
                        <a:lnSpc>
                          <a:spcPct val="150000"/>
                        </a:lnSpc>
                        <a:spcAft>
                          <a:spcPts val="0"/>
                        </a:spcAft>
                        <a:tabLst>
                          <a:tab pos="2354580" algn="l"/>
                        </a:tabLst>
                      </a:pPr>
                      <a:r>
                        <a:rPr lang="en-US" sz="1400" dirty="0">
                          <a:effectLst/>
                        </a:rPr>
                        <a:t>CIRKWITOS S.A.</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ctr">
                        <a:lnSpc>
                          <a:spcPct val="150000"/>
                        </a:lnSpc>
                        <a:spcAft>
                          <a:spcPts val="0"/>
                        </a:spcAft>
                        <a:tabLst>
                          <a:tab pos="2354580" algn="l"/>
                        </a:tabLst>
                      </a:pPr>
                      <a:r>
                        <a:rPr lang="es-EC" sz="1400">
                          <a:effectLst/>
                        </a:rPr>
                        <a:t>Mediana </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ctr">
                        <a:lnSpc>
                          <a:spcPct val="150000"/>
                        </a:lnSpc>
                        <a:spcAft>
                          <a:spcPts val="0"/>
                        </a:spcAft>
                        <a:tabLst>
                          <a:tab pos="2354580" algn="l"/>
                        </a:tabLst>
                      </a:pPr>
                      <a:r>
                        <a:rPr lang="en-US" sz="1400">
                          <a:effectLst/>
                        </a:rPr>
                        <a:t>$ 4.556.000</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extLst>
                  <a:ext uri="{0D108BD9-81ED-4DB2-BD59-A6C34878D82A}">
                    <a16:rowId xmlns:a16="http://schemas.microsoft.com/office/drawing/2014/main" val="10004"/>
                  </a:ext>
                </a:extLst>
              </a:tr>
              <a:tr h="174054">
                <a:tc>
                  <a:txBody>
                    <a:bodyPr/>
                    <a:lstStyle/>
                    <a:p>
                      <a:pPr indent="0" algn="ctr">
                        <a:lnSpc>
                          <a:spcPct val="150000"/>
                        </a:lnSpc>
                        <a:spcAft>
                          <a:spcPts val="0"/>
                        </a:spcAft>
                        <a:tabLst>
                          <a:tab pos="2354580" algn="l"/>
                        </a:tabLst>
                      </a:pPr>
                      <a:r>
                        <a:rPr lang="en-US" sz="1400">
                          <a:effectLst/>
                        </a:rPr>
                        <a:t>1792218039001</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l">
                        <a:lnSpc>
                          <a:spcPct val="150000"/>
                        </a:lnSpc>
                        <a:spcAft>
                          <a:spcPts val="0"/>
                        </a:spcAft>
                        <a:tabLst>
                          <a:tab pos="2354580" algn="l"/>
                        </a:tabLst>
                      </a:pPr>
                      <a:r>
                        <a:rPr lang="en-US" sz="1400" dirty="0">
                          <a:effectLst/>
                        </a:rPr>
                        <a:t>CONTROLPARKING S.A.</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ctr">
                        <a:lnSpc>
                          <a:spcPct val="150000"/>
                        </a:lnSpc>
                        <a:spcAft>
                          <a:spcPts val="0"/>
                        </a:spcAft>
                        <a:tabLst>
                          <a:tab pos="2354580" algn="l"/>
                        </a:tabLst>
                      </a:pPr>
                      <a:r>
                        <a:rPr lang="es-EC" sz="1400">
                          <a:effectLst/>
                        </a:rPr>
                        <a:t>Pequeña</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ctr">
                        <a:lnSpc>
                          <a:spcPct val="150000"/>
                        </a:lnSpc>
                        <a:spcAft>
                          <a:spcPts val="0"/>
                        </a:spcAft>
                        <a:tabLst>
                          <a:tab pos="2354580" algn="l"/>
                        </a:tabLst>
                      </a:pPr>
                      <a:r>
                        <a:rPr lang="en-US" sz="1400">
                          <a:effectLst/>
                        </a:rPr>
                        <a:t>     $    477.792,87</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extLst>
                  <a:ext uri="{0D108BD9-81ED-4DB2-BD59-A6C34878D82A}">
                    <a16:rowId xmlns:a16="http://schemas.microsoft.com/office/drawing/2014/main" val="10005"/>
                  </a:ext>
                </a:extLst>
              </a:tr>
              <a:tr h="348107">
                <a:tc>
                  <a:txBody>
                    <a:bodyPr/>
                    <a:lstStyle/>
                    <a:p>
                      <a:pPr indent="0" algn="ctr">
                        <a:lnSpc>
                          <a:spcPct val="150000"/>
                        </a:lnSpc>
                        <a:spcAft>
                          <a:spcPts val="0"/>
                        </a:spcAft>
                        <a:tabLst>
                          <a:tab pos="2354580" algn="l"/>
                        </a:tabLst>
                      </a:pPr>
                      <a:r>
                        <a:rPr lang="en-US" sz="1400">
                          <a:effectLst/>
                        </a:rPr>
                        <a:t>1791056299001</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l">
                        <a:lnSpc>
                          <a:spcPct val="150000"/>
                        </a:lnSpc>
                        <a:spcAft>
                          <a:spcPts val="0"/>
                        </a:spcAft>
                        <a:tabLst>
                          <a:tab pos="2354580" algn="l"/>
                        </a:tabLst>
                      </a:pPr>
                      <a:r>
                        <a:rPr lang="es-EC" sz="1400">
                          <a:effectLst/>
                        </a:rPr>
                        <a:t>ELECTROMECANICA DE SERVICIOS S.A. MECASER </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ctr">
                        <a:lnSpc>
                          <a:spcPct val="150000"/>
                        </a:lnSpc>
                        <a:spcAft>
                          <a:spcPts val="0"/>
                        </a:spcAft>
                        <a:tabLst>
                          <a:tab pos="2354580" algn="l"/>
                        </a:tabLst>
                      </a:pPr>
                      <a:r>
                        <a:rPr lang="es-EC" sz="1400">
                          <a:effectLst/>
                        </a:rPr>
                        <a:t>Mediana</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ctr">
                        <a:lnSpc>
                          <a:spcPct val="150000"/>
                        </a:lnSpc>
                        <a:spcAft>
                          <a:spcPts val="0"/>
                        </a:spcAft>
                        <a:tabLst>
                          <a:tab pos="2354580" algn="l"/>
                        </a:tabLst>
                      </a:pPr>
                      <a:r>
                        <a:rPr lang="es-EC" sz="1400">
                          <a:effectLst/>
                        </a:rPr>
                        <a:t>      $ 5.710. 872,48</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extLst>
                  <a:ext uri="{0D108BD9-81ED-4DB2-BD59-A6C34878D82A}">
                    <a16:rowId xmlns:a16="http://schemas.microsoft.com/office/drawing/2014/main" val="10006"/>
                  </a:ext>
                </a:extLst>
              </a:tr>
              <a:tr h="348107">
                <a:tc>
                  <a:txBody>
                    <a:bodyPr/>
                    <a:lstStyle/>
                    <a:p>
                      <a:pPr indent="0" algn="ctr">
                        <a:lnSpc>
                          <a:spcPct val="150000"/>
                        </a:lnSpc>
                        <a:spcAft>
                          <a:spcPts val="0"/>
                        </a:spcAft>
                        <a:tabLst>
                          <a:tab pos="2354580" algn="l"/>
                        </a:tabLst>
                      </a:pPr>
                      <a:r>
                        <a:rPr lang="es-EC" sz="1400">
                          <a:effectLst/>
                        </a:rPr>
                        <a:t>1190090058001</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l">
                        <a:lnSpc>
                          <a:spcPct val="150000"/>
                        </a:lnSpc>
                        <a:spcAft>
                          <a:spcPts val="0"/>
                        </a:spcAft>
                        <a:tabLst>
                          <a:tab pos="2354580" algn="l"/>
                        </a:tabLst>
                      </a:pPr>
                      <a:r>
                        <a:rPr lang="es-EC" sz="1400">
                          <a:effectLst/>
                        </a:rPr>
                        <a:t>FALCON CORPORACION INDUSTRIAL S.A.</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ctr">
                        <a:lnSpc>
                          <a:spcPct val="150000"/>
                        </a:lnSpc>
                        <a:spcAft>
                          <a:spcPts val="0"/>
                        </a:spcAft>
                        <a:tabLst>
                          <a:tab pos="2354580" algn="l"/>
                        </a:tabLst>
                      </a:pPr>
                      <a:r>
                        <a:rPr lang="es-EC" sz="1400">
                          <a:effectLst/>
                        </a:rPr>
                        <a:t>Mediana</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ctr">
                        <a:lnSpc>
                          <a:spcPct val="150000"/>
                        </a:lnSpc>
                        <a:spcAft>
                          <a:spcPts val="0"/>
                        </a:spcAft>
                        <a:tabLst>
                          <a:tab pos="2354580" algn="l"/>
                        </a:tabLst>
                      </a:pPr>
                      <a:r>
                        <a:rPr lang="es-EC" sz="1400">
                          <a:effectLst/>
                        </a:rPr>
                        <a:t>     $ 3.119.656,12</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extLst>
                  <a:ext uri="{0D108BD9-81ED-4DB2-BD59-A6C34878D82A}">
                    <a16:rowId xmlns:a16="http://schemas.microsoft.com/office/drawing/2014/main" val="10007"/>
                  </a:ext>
                </a:extLst>
              </a:tr>
              <a:tr h="174054">
                <a:tc>
                  <a:txBody>
                    <a:bodyPr/>
                    <a:lstStyle/>
                    <a:p>
                      <a:pPr indent="0" algn="ctr">
                        <a:lnSpc>
                          <a:spcPct val="150000"/>
                        </a:lnSpc>
                        <a:spcAft>
                          <a:spcPts val="0"/>
                        </a:spcAft>
                        <a:tabLst>
                          <a:tab pos="2354580" algn="l"/>
                        </a:tabLst>
                      </a:pPr>
                      <a:r>
                        <a:rPr lang="es-EC" sz="1400">
                          <a:effectLst/>
                        </a:rPr>
                        <a:t>1792257840001</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l">
                        <a:lnSpc>
                          <a:spcPct val="150000"/>
                        </a:lnSpc>
                        <a:spcAft>
                          <a:spcPts val="0"/>
                        </a:spcAft>
                        <a:tabLst>
                          <a:tab pos="2354580" algn="l"/>
                        </a:tabLst>
                      </a:pPr>
                      <a:r>
                        <a:rPr lang="es-EC" sz="1400">
                          <a:effectLst/>
                        </a:rPr>
                        <a:t>GARAJES FLORES SILVA CIA. LTDA.</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ctr">
                        <a:lnSpc>
                          <a:spcPct val="150000"/>
                        </a:lnSpc>
                        <a:spcAft>
                          <a:spcPts val="0"/>
                        </a:spcAft>
                        <a:tabLst>
                          <a:tab pos="2354580" algn="l"/>
                        </a:tabLst>
                      </a:pPr>
                      <a:r>
                        <a:rPr lang="es-EC" sz="1400">
                          <a:effectLst/>
                        </a:rPr>
                        <a:t>Mediana</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ctr">
                        <a:lnSpc>
                          <a:spcPct val="150000"/>
                        </a:lnSpc>
                        <a:spcAft>
                          <a:spcPts val="0"/>
                        </a:spcAft>
                        <a:tabLst>
                          <a:tab pos="2354580" algn="l"/>
                        </a:tabLst>
                      </a:pPr>
                      <a:r>
                        <a:rPr lang="es-EC" sz="1400">
                          <a:effectLst/>
                        </a:rPr>
                        <a:t>$ 1.102.964</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extLst>
                  <a:ext uri="{0D108BD9-81ED-4DB2-BD59-A6C34878D82A}">
                    <a16:rowId xmlns:a16="http://schemas.microsoft.com/office/drawing/2014/main" val="10008"/>
                  </a:ext>
                </a:extLst>
              </a:tr>
              <a:tr h="348107">
                <a:tc>
                  <a:txBody>
                    <a:bodyPr/>
                    <a:lstStyle/>
                    <a:p>
                      <a:pPr indent="0" algn="ctr">
                        <a:lnSpc>
                          <a:spcPct val="150000"/>
                        </a:lnSpc>
                        <a:spcAft>
                          <a:spcPts val="0"/>
                        </a:spcAft>
                        <a:tabLst>
                          <a:tab pos="2354580" algn="l"/>
                        </a:tabLst>
                      </a:pPr>
                      <a:r>
                        <a:rPr lang="es-EC" sz="1400">
                          <a:effectLst/>
                        </a:rPr>
                        <a:t>1792421500001</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l">
                        <a:lnSpc>
                          <a:spcPct val="150000"/>
                        </a:lnSpc>
                        <a:spcAft>
                          <a:spcPts val="0"/>
                        </a:spcAft>
                        <a:tabLst>
                          <a:tab pos="2354580" algn="l"/>
                        </a:tabLst>
                      </a:pPr>
                      <a:r>
                        <a:rPr lang="es-EC" sz="1400">
                          <a:effectLst/>
                        </a:rPr>
                        <a:t>IMPORTADORA PROVEMATEL CIA. LTDA.</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ctr">
                        <a:lnSpc>
                          <a:spcPct val="150000"/>
                        </a:lnSpc>
                        <a:spcAft>
                          <a:spcPts val="0"/>
                        </a:spcAft>
                        <a:tabLst>
                          <a:tab pos="2354580" algn="l"/>
                        </a:tabLst>
                      </a:pPr>
                      <a:r>
                        <a:rPr lang="es-EC" sz="1400">
                          <a:effectLst/>
                        </a:rPr>
                        <a:t>Mediana</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ctr">
                        <a:lnSpc>
                          <a:spcPct val="150000"/>
                        </a:lnSpc>
                        <a:spcAft>
                          <a:spcPts val="0"/>
                        </a:spcAft>
                        <a:tabLst>
                          <a:tab pos="2354580" algn="l"/>
                        </a:tabLst>
                      </a:pPr>
                      <a:r>
                        <a:rPr lang="es-EC" sz="1400">
                          <a:effectLst/>
                        </a:rPr>
                        <a:t>      $ 2.075.640,76</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extLst>
                  <a:ext uri="{0D108BD9-81ED-4DB2-BD59-A6C34878D82A}">
                    <a16:rowId xmlns:a16="http://schemas.microsoft.com/office/drawing/2014/main" val="10009"/>
                  </a:ext>
                </a:extLst>
              </a:tr>
              <a:tr h="174054">
                <a:tc>
                  <a:txBody>
                    <a:bodyPr/>
                    <a:lstStyle/>
                    <a:p>
                      <a:pPr indent="0" algn="ctr">
                        <a:lnSpc>
                          <a:spcPct val="150000"/>
                        </a:lnSpc>
                        <a:spcAft>
                          <a:spcPts val="0"/>
                        </a:spcAft>
                        <a:tabLst>
                          <a:tab pos="2354580" algn="l"/>
                        </a:tabLst>
                      </a:pPr>
                      <a:r>
                        <a:rPr lang="es-EC" sz="1400">
                          <a:effectLst/>
                        </a:rPr>
                        <a:t>1791190564001</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l">
                        <a:lnSpc>
                          <a:spcPct val="150000"/>
                        </a:lnSpc>
                        <a:spcAft>
                          <a:spcPts val="0"/>
                        </a:spcAft>
                        <a:tabLst>
                          <a:tab pos="2354580" algn="l"/>
                        </a:tabLst>
                      </a:pPr>
                      <a:r>
                        <a:rPr lang="es-EC" sz="1400">
                          <a:effectLst/>
                        </a:rPr>
                        <a:t>ING. MOISES ENCALADA RAMIREZ INMERA C.A.</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ctr">
                        <a:lnSpc>
                          <a:spcPct val="150000"/>
                        </a:lnSpc>
                        <a:spcAft>
                          <a:spcPts val="0"/>
                        </a:spcAft>
                        <a:tabLst>
                          <a:tab pos="2354580" algn="l"/>
                        </a:tabLst>
                      </a:pPr>
                      <a:r>
                        <a:rPr lang="es-EC" sz="1400">
                          <a:effectLst/>
                        </a:rPr>
                        <a:t>Mediana</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ctr">
                        <a:lnSpc>
                          <a:spcPct val="150000"/>
                        </a:lnSpc>
                        <a:spcAft>
                          <a:spcPts val="0"/>
                        </a:spcAft>
                        <a:tabLst>
                          <a:tab pos="2354580" algn="l"/>
                        </a:tabLst>
                      </a:pPr>
                      <a:r>
                        <a:rPr lang="es-EC" sz="1400">
                          <a:effectLst/>
                        </a:rPr>
                        <a:t>$ 4.165.412</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extLst>
                  <a:ext uri="{0D108BD9-81ED-4DB2-BD59-A6C34878D82A}">
                    <a16:rowId xmlns:a16="http://schemas.microsoft.com/office/drawing/2014/main" val="10010"/>
                  </a:ext>
                </a:extLst>
              </a:tr>
              <a:tr h="174054">
                <a:tc>
                  <a:txBody>
                    <a:bodyPr/>
                    <a:lstStyle/>
                    <a:p>
                      <a:pPr indent="0" algn="ctr">
                        <a:lnSpc>
                          <a:spcPct val="150000"/>
                        </a:lnSpc>
                        <a:spcAft>
                          <a:spcPts val="0"/>
                        </a:spcAft>
                        <a:tabLst>
                          <a:tab pos="2354580" algn="l"/>
                        </a:tabLst>
                      </a:pPr>
                      <a:r>
                        <a:rPr lang="es-EC" sz="1400">
                          <a:effectLst/>
                        </a:rPr>
                        <a:t>1792355036001</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l">
                        <a:lnSpc>
                          <a:spcPct val="150000"/>
                        </a:lnSpc>
                        <a:spcAft>
                          <a:spcPts val="0"/>
                        </a:spcAft>
                        <a:tabLst>
                          <a:tab pos="2354580" algn="l"/>
                        </a:tabLst>
                      </a:pPr>
                      <a:r>
                        <a:rPr lang="es-EC" sz="1400">
                          <a:effectLst/>
                        </a:rPr>
                        <a:t>OMNIPOWER CORPORACION CIA. LTDA.</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ctr">
                        <a:lnSpc>
                          <a:spcPct val="150000"/>
                        </a:lnSpc>
                        <a:spcAft>
                          <a:spcPts val="0"/>
                        </a:spcAft>
                        <a:tabLst>
                          <a:tab pos="2354580" algn="l"/>
                        </a:tabLst>
                      </a:pPr>
                      <a:r>
                        <a:rPr lang="es-EC" sz="1400">
                          <a:effectLst/>
                        </a:rPr>
                        <a:t>Mediana</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ctr">
                        <a:lnSpc>
                          <a:spcPct val="150000"/>
                        </a:lnSpc>
                        <a:spcAft>
                          <a:spcPts val="0"/>
                        </a:spcAft>
                        <a:tabLst>
                          <a:tab pos="2354580" algn="l"/>
                        </a:tabLst>
                      </a:pPr>
                      <a:r>
                        <a:rPr lang="es-EC" sz="1400">
                          <a:effectLst/>
                        </a:rPr>
                        <a:t>$ 1.567.433</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extLst>
                  <a:ext uri="{0D108BD9-81ED-4DB2-BD59-A6C34878D82A}">
                    <a16:rowId xmlns:a16="http://schemas.microsoft.com/office/drawing/2014/main" val="10011"/>
                  </a:ext>
                </a:extLst>
              </a:tr>
              <a:tr h="348107">
                <a:tc>
                  <a:txBody>
                    <a:bodyPr/>
                    <a:lstStyle/>
                    <a:p>
                      <a:pPr indent="0" algn="ctr">
                        <a:lnSpc>
                          <a:spcPct val="150000"/>
                        </a:lnSpc>
                        <a:spcAft>
                          <a:spcPts val="0"/>
                        </a:spcAft>
                        <a:tabLst>
                          <a:tab pos="2354580" algn="l"/>
                        </a:tabLst>
                      </a:pPr>
                      <a:r>
                        <a:rPr lang="es-EC" sz="1400">
                          <a:effectLst/>
                        </a:rPr>
                        <a:t>1791886933001</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nchor="ctr"/>
                </a:tc>
                <a:tc>
                  <a:txBody>
                    <a:bodyPr/>
                    <a:lstStyle/>
                    <a:p>
                      <a:pPr indent="0" algn="l">
                        <a:lnSpc>
                          <a:spcPct val="150000"/>
                        </a:lnSpc>
                        <a:spcAft>
                          <a:spcPts val="0"/>
                        </a:spcAft>
                        <a:tabLst>
                          <a:tab pos="2354580" algn="l"/>
                        </a:tabLst>
                      </a:pPr>
                      <a:r>
                        <a:rPr lang="es-EC" sz="1400">
                          <a:effectLst/>
                        </a:rPr>
                        <a:t>SUMINISTROS ELECTRICOS DE BAJA Y ALTA TENSION DEL ECUADOR SEBATELEC CIA. LTDA</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ctr">
                        <a:lnSpc>
                          <a:spcPct val="150000"/>
                        </a:lnSpc>
                        <a:spcAft>
                          <a:spcPts val="0"/>
                        </a:spcAft>
                        <a:tabLst>
                          <a:tab pos="2354580" algn="l"/>
                        </a:tabLst>
                      </a:pPr>
                      <a:r>
                        <a:rPr lang="es-EC" sz="1400">
                          <a:effectLst/>
                        </a:rPr>
                        <a:t>Mediana</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nchor="ctr"/>
                </a:tc>
                <a:tc>
                  <a:txBody>
                    <a:bodyPr/>
                    <a:lstStyle/>
                    <a:p>
                      <a:pPr indent="0" algn="ctr">
                        <a:lnSpc>
                          <a:spcPct val="150000"/>
                        </a:lnSpc>
                        <a:spcAft>
                          <a:spcPts val="0"/>
                        </a:spcAft>
                        <a:tabLst>
                          <a:tab pos="2354580" algn="l"/>
                        </a:tabLst>
                      </a:pPr>
                      <a:r>
                        <a:rPr lang="es-EC" sz="1400">
                          <a:effectLst/>
                        </a:rPr>
                        <a:t>     $ 2.358.502,72</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nchor="ctr"/>
                </a:tc>
                <a:extLst>
                  <a:ext uri="{0D108BD9-81ED-4DB2-BD59-A6C34878D82A}">
                    <a16:rowId xmlns:a16="http://schemas.microsoft.com/office/drawing/2014/main" val="10012"/>
                  </a:ext>
                </a:extLst>
              </a:tr>
              <a:tr h="348107">
                <a:tc>
                  <a:txBody>
                    <a:bodyPr/>
                    <a:lstStyle/>
                    <a:p>
                      <a:pPr indent="0" algn="ctr">
                        <a:lnSpc>
                          <a:spcPct val="150000"/>
                        </a:lnSpc>
                        <a:spcAft>
                          <a:spcPts val="0"/>
                        </a:spcAft>
                        <a:tabLst>
                          <a:tab pos="2354580" algn="l"/>
                        </a:tabLst>
                      </a:pPr>
                      <a:r>
                        <a:rPr lang="es-EC" sz="1400">
                          <a:effectLst/>
                        </a:rPr>
                        <a:t>1791839595001.</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nchor="ctr"/>
                </a:tc>
                <a:tc>
                  <a:txBody>
                    <a:bodyPr/>
                    <a:lstStyle/>
                    <a:p>
                      <a:pPr indent="0" algn="l">
                        <a:lnSpc>
                          <a:spcPct val="150000"/>
                        </a:lnSpc>
                        <a:spcAft>
                          <a:spcPts val="0"/>
                        </a:spcAft>
                        <a:tabLst>
                          <a:tab pos="2354580" algn="l"/>
                        </a:tabLst>
                      </a:pPr>
                      <a:r>
                        <a:rPr lang="es-EC" sz="1400">
                          <a:effectLst/>
                        </a:rPr>
                        <a:t>SURGE INGENIERÍA CÍA.LTDA </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ctr">
                        <a:lnSpc>
                          <a:spcPct val="150000"/>
                        </a:lnSpc>
                        <a:spcAft>
                          <a:spcPts val="0"/>
                        </a:spcAft>
                        <a:tabLst>
                          <a:tab pos="2354580" algn="l"/>
                        </a:tabLst>
                      </a:pPr>
                      <a:r>
                        <a:rPr lang="es-EC" sz="1400">
                          <a:effectLst/>
                        </a:rPr>
                        <a:t>Mediana</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nchor="ctr"/>
                </a:tc>
                <a:tc>
                  <a:txBody>
                    <a:bodyPr/>
                    <a:lstStyle/>
                    <a:p>
                      <a:pPr indent="0" algn="ctr">
                        <a:lnSpc>
                          <a:spcPct val="150000"/>
                        </a:lnSpc>
                        <a:spcAft>
                          <a:spcPts val="0"/>
                        </a:spcAft>
                        <a:tabLst>
                          <a:tab pos="2354580" algn="l"/>
                        </a:tabLst>
                      </a:pPr>
                      <a:r>
                        <a:rPr lang="es-EC" sz="1400">
                          <a:effectLst/>
                        </a:rPr>
                        <a:t>     $ 3.409.442,93</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nchor="ctr"/>
                </a:tc>
                <a:extLst>
                  <a:ext uri="{0D108BD9-81ED-4DB2-BD59-A6C34878D82A}">
                    <a16:rowId xmlns:a16="http://schemas.microsoft.com/office/drawing/2014/main" val="10013"/>
                  </a:ext>
                </a:extLst>
              </a:tr>
              <a:tr h="174054">
                <a:tc>
                  <a:txBody>
                    <a:bodyPr/>
                    <a:lstStyle/>
                    <a:p>
                      <a:pPr indent="0" algn="ctr">
                        <a:lnSpc>
                          <a:spcPct val="150000"/>
                        </a:lnSpc>
                        <a:spcAft>
                          <a:spcPts val="0"/>
                        </a:spcAft>
                        <a:tabLst>
                          <a:tab pos="2354580" algn="l"/>
                        </a:tabLst>
                      </a:pPr>
                      <a:r>
                        <a:rPr lang="es-EC" sz="1400">
                          <a:effectLst/>
                        </a:rPr>
                        <a:t>1790699978001</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l">
                        <a:lnSpc>
                          <a:spcPct val="150000"/>
                        </a:lnSpc>
                        <a:spcAft>
                          <a:spcPts val="0"/>
                        </a:spcAft>
                        <a:tabLst>
                          <a:tab pos="2354580" algn="l"/>
                        </a:tabLst>
                      </a:pPr>
                      <a:r>
                        <a:rPr lang="es-EC" sz="1400">
                          <a:effectLst/>
                        </a:rPr>
                        <a:t>TECNIEQUIPOS S.A.</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ctr">
                        <a:lnSpc>
                          <a:spcPct val="150000"/>
                        </a:lnSpc>
                        <a:spcAft>
                          <a:spcPts val="0"/>
                        </a:spcAft>
                        <a:tabLst>
                          <a:tab pos="2354580" algn="l"/>
                        </a:tabLst>
                      </a:pPr>
                      <a:r>
                        <a:rPr lang="es-EC" sz="1400">
                          <a:effectLst/>
                        </a:rPr>
                        <a:t>Mediana</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ctr">
                        <a:lnSpc>
                          <a:spcPct val="150000"/>
                        </a:lnSpc>
                        <a:spcAft>
                          <a:spcPts val="0"/>
                        </a:spcAft>
                        <a:tabLst>
                          <a:tab pos="2354580" algn="l"/>
                        </a:tabLst>
                      </a:pPr>
                      <a:r>
                        <a:rPr lang="es-EC" sz="1400">
                          <a:effectLst/>
                        </a:rPr>
                        <a:t>$ 1.514.287</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extLst>
                  <a:ext uri="{0D108BD9-81ED-4DB2-BD59-A6C34878D82A}">
                    <a16:rowId xmlns:a16="http://schemas.microsoft.com/office/drawing/2014/main" val="10014"/>
                  </a:ext>
                </a:extLst>
              </a:tr>
              <a:tr h="348107">
                <a:tc>
                  <a:txBody>
                    <a:bodyPr/>
                    <a:lstStyle/>
                    <a:p>
                      <a:pPr indent="0" algn="ctr">
                        <a:lnSpc>
                          <a:spcPct val="150000"/>
                        </a:lnSpc>
                        <a:spcAft>
                          <a:spcPts val="0"/>
                        </a:spcAft>
                        <a:tabLst>
                          <a:tab pos="2354580" algn="l"/>
                        </a:tabLst>
                      </a:pPr>
                      <a:r>
                        <a:rPr lang="es-EC" sz="1400">
                          <a:effectLst/>
                        </a:rPr>
                        <a:t>1792110866001</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l">
                        <a:lnSpc>
                          <a:spcPct val="150000"/>
                        </a:lnSpc>
                        <a:spcAft>
                          <a:spcPts val="0"/>
                        </a:spcAft>
                        <a:tabLst>
                          <a:tab pos="2354580" algn="l"/>
                        </a:tabLst>
                      </a:pPr>
                      <a:r>
                        <a:rPr lang="es-EC" sz="1400">
                          <a:effectLst/>
                        </a:rPr>
                        <a:t>WODEN-ECUADOR S.A.</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ctr">
                        <a:lnSpc>
                          <a:spcPct val="150000"/>
                        </a:lnSpc>
                        <a:spcAft>
                          <a:spcPts val="0"/>
                        </a:spcAft>
                        <a:tabLst>
                          <a:tab pos="2354580" algn="l"/>
                        </a:tabLst>
                      </a:pPr>
                      <a:r>
                        <a:rPr lang="es-EC" sz="1400">
                          <a:effectLst/>
                        </a:rPr>
                        <a:t>Mediana</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tc>
                  <a:txBody>
                    <a:bodyPr/>
                    <a:lstStyle/>
                    <a:p>
                      <a:pPr indent="0" algn="ctr">
                        <a:lnSpc>
                          <a:spcPct val="150000"/>
                        </a:lnSpc>
                        <a:spcAft>
                          <a:spcPts val="0"/>
                        </a:spcAft>
                        <a:tabLst>
                          <a:tab pos="2354580" algn="l"/>
                        </a:tabLst>
                      </a:pPr>
                      <a:r>
                        <a:rPr lang="es-EC" sz="1400" dirty="0">
                          <a:effectLst/>
                        </a:rPr>
                        <a:t>     $ 2.555.877,47</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69" marR="47469" marT="0" marB="0"/>
                </a:tc>
                <a:extLst>
                  <a:ext uri="{0D108BD9-81ED-4DB2-BD59-A6C34878D82A}">
                    <a16:rowId xmlns:a16="http://schemas.microsoft.com/office/drawing/2014/main" val="10015"/>
                  </a:ext>
                </a:extLst>
              </a:tr>
            </a:tbl>
          </a:graphicData>
        </a:graphic>
      </p:graphicFrame>
      <p:pic>
        <p:nvPicPr>
          <p:cNvPr id="3" name="Imagen 2" descr="Recorte de pantalla"/>
          <p:cNvPicPr>
            <a:picLocks noChangeAspect="1"/>
          </p:cNvPicPr>
          <p:nvPr/>
        </p:nvPicPr>
        <p:blipFill rotWithShape="1">
          <a:blip r:embed="rId2">
            <a:extLst>
              <a:ext uri="{28A0092B-C50C-407E-A947-70E740481C1C}">
                <a14:useLocalDpi xmlns:a14="http://schemas.microsoft.com/office/drawing/2010/main" val="0"/>
              </a:ext>
            </a:extLst>
          </a:blip>
          <a:srcRect t="10169" b="10735"/>
          <a:stretch/>
        </p:blipFill>
        <p:spPr>
          <a:xfrm>
            <a:off x="0" y="5956479"/>
            <a:ext cx="11775582" cy="901521"/>
          </a:xfrm>
          <a:prstGeom prst="rect">
            <a:avLst/>
          </a:prstGeom>
        </p:spPr>
      </p:pic>
    </p:spTree>
    <p:extLst>
      <p:ext uri="{BB962C8B-B14F-4D97-AF65-F5344CB8AC3E}">
        <p14:creationId xmlns:p14="http://schemas.microsoft.com/office/powerpoint/2010/main" val="566700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965E492-C7C9-314C-8281-406EF667A14D}"/>
              </a:ext>
            </a:extLst>
          </p:cNvPr>
          <p:cNvSpPr txBox="1"/>
          <p:nvPr/>
        </p:nvSpPr>
        <p:spPr>
          <a:xfrm>
            <a:off x="361733" y="0"/>
            <a:ext cx="8357271" cy="569964"/>
          </a:xfrm>
          <a:prstGeom prst="rect">
            <a:avLst/>
          </a:prstGeom>
          <a:noFill/>
        </p:spPr>
        <p:txBody>
          <a:bodyPr wrap="square" rtlCol="0">
            <a:spAutoFit/>
          </a:bodyPr>
          <a:lstStyle/>
          <a:p>
            <a:pPr>
              <a:lnSpc>
                <a:spcPts val="4000"/>
              </a:lnSpc>
            </a:pPr>
            <a:r>
              <a:rPr lang="es-EC" sz="3200" b="1" dirty="0">
                <a:solidFill>
                  <a:schemeClr val="tx2"/>
                </a:solidFill>
                <a:latin typeface="Nirmala UI" panose="020B0502040204020203" pitchFamily="34" charset="0"/>
                <a:ea typeface="Nirmala UI" panose="020B0502040204020203" pitchFamily="34" charset="0"/>
                <a:cs typeface="Nirmala UI" panose="020B0502040204020203" pitchFamily="34" charset="0"/>
              </a:rPr>
              <a:t>Resultados </a:t>
            </a:r>
          </a:p>
        </p:txBody>
      </p:sp>
      <p:sp>
        <p:nvSpPr>
          <p:cNvPr id="3" name="Rectángulo 2"/>
          <p:cNvSpPr/>
          <p:nvPr/>
        </p:nvSpPr>
        <p:spPr>
          <a:xfrm>
            <a:off x="361733" y="563304"/>
            <a:ext cx="10230118" cy="400110"/>
          </a:xfrm>
          <a:prstGeom prst="rect">
            <a:avLst/>
          </a:prstGeom>
        </p:spPr>
        <p:txBody>
          <a:bodyPr wrap="square">
            <a:spAutoFit/>
          </a:bodyPr>
          <a:lstStyle/>
          <a:p>
            <a:r>
              <a:rPr lang="es-EC" sz="2000" b="1" dirty="0">
                <a:solidFill>
                  <a:schemeClr val="bg2">
                    <a:lumMod val="50000"/>
                  </a:schemeClr>
                </a:solidFill>
                <a:latin typeface="+mj-lt"/>
              </a:rPr>
              <a:t>DIAGNÓSTICO SITUACIONAL DEL SECTOR </a:t>
            </a:r>
          </a:p>
        </p:txBody>
      </p:sp>
      <p:graphicFrame>
        <p:nvGraphicFramePr>
          <p:cNvPr id="4" name="Tabla 3"/>
          <p:cNvGraphicFramePr>
            <a:graphicFrameLocks noGrp="1"/>
          </p:cNvGraphicFramePr>
          <p:nvPr>
            <p:extLst>
              <p:ext uri="{D42A27DB-BD31-4B8C-83A1-F6EECF244321}">
                <p14:modId xmlns:p14="http://schemas.microsoft.com/office/powerpoint/2010/main" val="3590899543"/>
              </p:ext>
            </p:extLst>
          </p:nvPr>
        </p:nvGraphicFramePr>
        <p:xfrm>
          <a:off x="661596" y="1635544"/>
          <a:ext cx="10903631" cy="4199890"/>
        </p:xfrm>
        <a:graphic>
          <a:graphicData uri="http://schemas.openxmlformats.org/drawingml/2006/table">
            <a:tbl>
              <a:tblPr firstRow="1" firstCol="1" bandRow="1">
                <a:tableStyleId>{69012ECD-51FC-41F1-AA8D-1B2483CD663E}</a:tableStyleId>
              </a:tblPr>
              <a:tblGrid>
                <a:gridCol w="2216757">
                  <a:extLst>
                    <a:ext uri="{9D8B030D-6E8A-4147-A177-3AD203B41FA5}">
                      <a16:colId xmlns:a16="http://schemas.microsoft.com/office/drawing/2014/main" val="20000"/>
                    </a:ext>
                  </a:extLst>
                </a:gridCol>
                <a:gridCol w="7520352">
                  <a:extLst>
                    <a:ext uri="{9D8B030D-6E8A-4147-A177-3AD203B41FA5}">
                      <a16:colId xmlns:a16="http://schemas.microsoft.com/office/drawing/2014/main" val="20001"/>
                    </a:ext>
                  </a:extLst>
                </a:gridCol>
                <a:gridCol w="1166522">
                  <a:extLst>
                    <a:ext uri="{9D8B030D-6E8A-4147-A177-3AD203B41FA5}">
                      <a16:colId xmlns:a16="http://schemas.microsoft.com/office/drawing/2014/main" val="20002"/>
                    </a:ext>
                  </a:extLst>
                </a:gridCol>
              </a:tblGrid>
              <a:tr h="0">
                <a:tc>
                  <a:txBody>
                    <a:bodyPr/>
                    <a:lstStyle/>
                    <a:p>
                      <a:pPr indent="0" algn="ctr">
                        <a:lnSpc>
                          <a:spcPct val="150000"/>
                        </a:lnSpc>
                        <a:spcAft>
                          <a:spcPts val="0"/>
                        </a:spcAft>
                      </a:pPr>
                      <a:r>
                        <a:rPr lang="es-EC" sz="1600" dirty="0">
                          <a:effectLst/>
                        </a:rPr>
                        <a:t>Señal de alerta</a:t>
                      </a:r>
                      <a:endParaRPr lang="es-EC"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indent="0" algn="ctr">
                        <a:lnSpc>
                          <a:spcPct val="150000"/>
                        </a:lnSpc>
                        <a:spcAft>
                          <a:spcPts val="0"/>
                        </a:spcAft>
                      </a:pPr>
                      <a:r>
                        <a:rPr lang="es-EC" sz="1600" dirty="0">
                          <a:effectLst/>
                        </a:rPr>
                        <a:t>Análisis</a:t>
                      </a:r>
                      <a:endParaRPr lang="es-EC"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indent="0" algn="ctr">
                        <a:lnSpc>
                          <a:spcPct val="150000"/>
                        </a:lnSpc>
                        <a:spcAft>
                          <a:spcPts val="0"/>
                        </a:spcAft>
                      </a:pPr>
                      <a:r>
                        <a:rPr lang="es-EC" sz="1600" dirty="0">
                          <a:effectLst/>
                        </a:rPr>
                        <a:t>Impacto</a:t>
                      </a:r>
                      <a:endParaRPr lang="es-EC" sz="16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0">
                <a:tc>
                  <a:txBody>
                    <a:bodyPr/>
                    <a:lstStyle/>
                    <a:p>
                      <a:pPr indent="0" algn="ctr">
                        <a:lnSpc>
                          <a:spcPct val="150000"/>
                        </a:lnSpc>
                        <a:spcAft>
                          <a:spcPts val="0"/>
                        </a:spcAft>
                      </a:pPr>
                      <a:r>
                        <a:rPr lang="es-EC" sz="1600" dirty="0">
                          <a:effectLst/>
                        </a:rPr>
                        <a:t>Crecimiento del PIB real es menor al 1% anual</a:t>
                      </a:r>
                      <a:endParaRPr lang="es-EC"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indent="0" algn="l">
                        <a:lnSpc>
                          <a:spcPct val="150000"/>
                        </a:lnSpc>
                        <a:spcAft>
                          <a:spcPts val="0"/>
                        </a:spcAft>
                      </a:pPr>
                      <a:r>
                        <a:rPr lang="es-EC" sz="1600" dirty="0">
                          <a:effectLst/>
                        </a:rPr>
                        <a:t>En el año 2020 el</a:t>
                      </a:r>
                      <a:r>
                        <a:rPr lang="es-EC" sz="1600" baseline="0" dirty="0">
                          <a:effectLst/>
                        </a:rPr>
                        <a:t> PIB presentó </a:t>
                      </a:r>
                      <a:r>
                        <a:rPr lang="es-EC" sz="1600" dirty="0">
                          <a:effectLst/>
                        </a:rPr>
                        <a:t>un decrecimiento del 7,75% por tanto esto representa una amenaza para el país. </a:t>
                      </a:r>
                      <a:endParaRPr lang="es-EC" sz="1600" dirty="0">
                        <a:effectLst/>
                        <a:latin typeface="+mn-lt"/>
                      </a:endParaRPr>
                    </a:p>
                  </a:txBody>
                  <a:tcPr marL="68580" marR="68580" marT="0" marB="0" anchor="ctr"/>
                </a:tc>
                <a:tc>
                  <a:txBody>
                    <a:bodyPr/>
                    <a:lstStyle/>
                    <a:p>
                      <a:pPr indent="0" algn="ctr">
                        <a:lnSpc>
                          <a:spcPct val="150000"/>
                        </a:lnSpc>
                        <a:spcAft>
                          <a:spcPts val="0"/>
                        </a:spcAft>
                      </a:pPr>
                      <a:r>
                        <a:rPr lang="es-EC" sz="1600" dirty="0">
                          <a:effectLst/>
                        </a:rPr>
                        <a:t>Medio</a:t>
                      </a:r>
                      <a:endParaRPr lang="es-EC" sz="16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0">
                <a:tc>
                  <a:txBody>
                    <a:bodyPr/>
                    <a:lstStyle/>
                    <a:p>
                      <a:pPr indent="0" algn="ctr">
                        <a:lnSpc>
                          <a:spcPct val="150000"/>
                        </a:lnSpc>
                        <a:spcAft>
                          <a:spcPts val="0"/>
                        </a:spcAft>
                      </a:pPr>
                      <a:r>
                        <a:rPr lang="es-EC" sz="1600" dirty="0">
                          <a:effectLst/>
                        </a:rPr>
                        <a:t>Tasa de inflación superior al 10%</a:t>
                      </a:r>
                      <a:endParaRPr lang="es-EC"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indent="0" algn="l">
                        <a:lnSpc>
                          <a:spcPct val="150000"/>
                        </a:lnSpc>
                        <a:spcAft>
                          <a:spcPts val="0"/>
                        </a:spcAft>
                      </a:pPr>
                      <a:r>
                        <a:rPr lang="es-EC" sz="1600" dirty="0">
                          <a:effectLst/>
                        </a:rPr>
                        <a:t>El IPC del año 2020 es de -0,93%, no representa una amenaza</a:t>
                      </a:r>
                      <a:endParaRPr lang="es-EC" sz="1600" dirty="0">
                        <a:effectLst/>
                        <a:latin typeface="+mn-lt"/>
                      </a:endParaRPr>
                    </a:p>
                  </a:txBody>
                  <a:tcPr marL="68580" marR="68580" marT="0" marB="0" anchor="ctr"/>
                </a:tc>
                <a:tc>
                  <a:txBody>
                    <a:bodyPr/>
                    <a:lstStyle/>
                    <a:p>
                      <a:pPr indent="0" algn="ctr">
                        <a:lnSpc>
                          <a:spcPct val="150000"/>
                        </a:lnSpc>
                        <a:spcAft>
                          <a:spcPts val="0"/>
                        </a:spcAft>
                      </a:pPr>
                      <a:r>
                        <a:rPr lang="es-EC" sz="1600" dirty="0">
                          <a:effectLst/>
                        </a:rPr>
                        <a:t>Alto</a:t>
                      </a:r>
                      <a:endParaRPr lang="es-EC" sz="16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0">
                <a:tc>
                  <a:txBody>
                    <a:bodyPr/>
                    <a:lstStyle/>
                    <a:p>
                      <a:pPr indent="0" algn="ctr">
                        <a:lnSpc>
                          <a:spcPct val="150000"/>
                        </a:lnSpc>
                        <a:spcAft>
                          <a:spcPts val="0"/>
                        </a:spcAft>
                      </a:pPr>
                      <a:r>
                        <a:rPr lang="es-EC" sz="1600" dirty="0">
                          <a:effectLst/>
                        </a:rPr>
                        <a:t>Déficit de la cuenta corriente de la balanza de pagos es superior al 3% del PIB</a:t>
                      </a:r>
                      <a:endParaRPr lang="es-EC"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indent="0" algn="l">
                        <a:lnSpc>
                          <a:spcPct val="150000"/>
                        </a:lnSpc>
                        <a:spcAft>
                          <a:spcPts val="0"/>
                        </a:spcAft>
                      </a:pPr>
                      <a:r>
                        <a:rPr lang="es-EC" sz="1600" dirty="0">
                          <a:effectLst/>
                        </a:rPr>
                        <a:t>De acuerdo con la información obtenida del BCE al año 2020 la cuenta corriente presentó un superávit de 2.473,6 millones de dólares, por lo tanto, no representa una amenaza. </a:t>
                      </a:r>
                      <a:endParaRPr lang="es-EC" sz="1600" dirty="0">
                        <a:effectLst/>
                        <a:latin typeface="+mn-lt"/>
                      </a:endParaRPr>
                    </a:p>
                  </a:txBody>
                  <a:tcPr marL="68580" marR="68580" marT="0" marB="0" anchor="ctr"/>
                </a:tc>
                <a:tc>
                  <a:txBody>
                    <a:bodyPr/>
                    <a:lstStyle/>
                    <a:p>
                      <a:pPr indent="0" algn="ctr">
                        <a:lnSpc>
                          <a:spcPct val="150000"/>
                        </a:lnSpc>
                        <a:spcAft>
                          <a:spcPts val="0"/>
                        </a:spcAft>
                      </a:pPr>
                      <a:r>
                        <a:rPr lang="es-EC" sz="1600" dirty="0">
                          <a:effectLst/>
                        </a:rPr>
                        <a:t>Medio</a:t>
                      </a:r>
                      <a:endParaRPr lang="es-EC" sz="16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0">
                <a:tc>
                  <a:txBody>
                    <a:bodyPr/>
                    <a:lstStyle/>
                    <a:p>
                      <a:pPr indent="0" algn="ctr">
                        <a:lnSpc>
                          <a:spcPct val="150000"/>
                        </a:lnSpc>
                        <a:spcAft>
                          <a:spcPts val="0"/>
                        </a:spcAft>
                      </a:pPr>
                      <a:r>
                        <a:rPr lang="es-EC" sz="1600" dirty="0">
                          <a:effectLst/>
                        </a:rPr>
                        <a:t>Déficit fiscal mayor al 3% del PIB</a:t>
                      </a:r>
                      <a:endParaRPr lang="es-EC"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indent="0" algn="l">
                        <a:lnSpc>
                          <a:spcPct val="150000"/>
                        </a:lnSpc>
                        <a:spcAft>
                          <a:spcPts val="0"/>
                        </a:spcAft>
                      </a:pPr>
                      <a:r>
                        <a:rPr lang="es-EC" sz="1600" dirty="0">
                          <a:effectLst/>
                        </a:rPr>
                        <a:t>Según el FMI en 2020 el déficit fiscal de Ecuador fue de 7.324 millones, mientras que el PIB real del 2020, fue de 68.135 millones. De tal manera, el déficit fiscal representa el 10,75% del PIB real y 7,58% del PIB nominal por lo cual si representa una amenaza.</a:t>
                      </a:r>
                      <a:endParaRPr lang="es-EC" sz="1600" dirty="0">
                        <a:effectLst/>
                        <a:latin typeface="+mn-lt"/>
                      </a:endParaRPr>
                    </a:p>
                  </a:txBody>
                  <a:tcPr marL="68580" marR="68580" marT="0" marB="0" anchor="ctr"/>
                </a:tc>
                <a:tc>
                  <a:txBody>
                    <a:bodyPr/>
                    <a:lstStyle/>
                    <a:p>
                      <a:pPr indent="0" algn="ctr">
                        <a:lnSpc>
                          <a:spcPct val="150000"/>
                        </a:lnSpc>
                        <a:spcAft>
                          <a:spcPts val="0"/>
                        </a:spcAft>
                      </a:pPr>
                      <a:r>
                        <a:rPr lang="es-EC" sz="1600" dirty="0">
                          <a:effectLst/>
                        </a:rPr>
                        <a:t>Medio</a:t>
                      </a:r>
                      <a:endParaRPr lang="es-EC" sz="16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bl>
          </a:graphicData>
        </a:graphic>
      </p:graphicFrame>
      <p:pic>
        <p:nvPicPr>
          <p:cNvPr id="5" name="Imagen 4" descr="Recorte de pantalla"/>
          <p:cNvPicPr>
            <a:picLocks noChangeAspect="1"/>
          </p:cNvPicPr>
          <p:nvPr/>
        </p:nvPicPr>
        <p:blipFill rotWithShape="1">
          <a:blip r:embed="rId2">
            <a:extLst>
              <a:ext uri="{28A0092B-C50C-407E-A947-70E740481C1C}">
                <a14:useLocalDpi xmlns:a14="http://schemas.microsoft.com/office/drawing/2010/main" val="0"/>
              </a:ext>
            </a:extLst>
          </a:blip>
          <a:srcRect t="10169" b="10735"/>
          <a:stretch/>
        </p:blipFill>
        <p:spPr>
          <a:xfrm>
            <a:off x="0" y="5956479"/>
            <a:ext cx="11775582" cy="901521"/>
          </a:xfrm>
          <a:prstGeom prst="rect">
            <a:avLst/>
          </a:prstGeom>
        </p:spPr>
      </p:pic>
      <p:sp>
        <p:nvSpPr>
          <p:cNvPr id="6" name="Google Shape;145;p14"/>
          <p:cNvSpPr/>
          <p:nvPr/>
        </p:nvSpPr>
        <p:spPr>
          <a:xfrm>
            <a:off x="319540" y="1330253"/>
            <a:ext cx="8399464" cy="45719"/>
          </a:xfrm>
          <a:custGeom>
            <a:avLst/>
            <a:gdLst/>
            <a:ahLst/>
            <a:cxnLst/>
            <a:rect l="l" t="t" r="r" b="b"/>
            <a:pathLst>
              <a:path w="188" h="25" extrusionOk="0">
                <a:moveTo>
                  <a:pt x="12" y="25"/>
                </a:moveTo>
                <a:cubicBezTo>
                  <a:pt x="175" y="25"/>
                  <a:pt x="175" y="25"/>
                  <a:pt x="175" y="25"/>
                </a:cubicBezTo>
                <a:cubicBezTo>
                  <a:pt x="182" y="25"/>
                  <a:pt x="188" y="20"/>
                  <a:pt x="188" y="13"/>
                </a:cubicBezTo>
                <a:cubicBezTo>
                  <a:pt x="188" y="6"/>
                  <a:pt x="182" y="0"/>
                  <a:pt x="175" y="0"/>
                </a:cubicBezTo>
                <a:cubicBezTo>
                  <a:pt x="12" y="0"/>
                  <a:pt x="12" y="0"/>
                  <a:pt x="12" y="0"/>
                </a:cubicBezTo>
                <a:cubicBezTo>
                  <a:pt x="5" y="0"/>
                  <a:pt x="0" y="6"/>
                  <a:pt x="0" y="13"/>
                </a:cubicBezTo>
                <a:cubicBezTo>
                  <a:pt x="0" y="20"/>
                  <a:pt x="5" y="25"/>
                  <a:pt x="12" y="25"/>
                </a:cubicBezTo>
              </a:path>
            </a:pathLst>
          </a:custGeom>
          <a:solidFill>
            <a:schemeClr val="accent4">
              <a:lumMod val="40000"/>
              <a:lumOff val="60000"/>
            </a:schemeClr>
          </a:solid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7" name="Rectángulo 6"/>
          <p:cNvSpPr/>
          <p:nvPr/>
        </p:nvSpPr>
        <p:spPr>
          <a:xfrm>
            <a:off x="319540" y="963411"/>
            <a:ext cx="10230118" cy="400110"/>
          </a:xfrm>
          <a:prstGeom prst="rect">
            <a:avLst/>
          </a:prstGeom>
        </p:spPr>
        <p:txBody>
          <a:bodyPr wrap="square">
            <a:spAutoFit/>
          </a:bodyPr>
          <a:lstStyle/>
          <a:p>
            <a:r>
              <a:rPr lang="es-EC" sz="2000" b="1" i="1" dirty="0">
                <a:solidFill>
                  <a:schemeClr val="bg2">
                    <a:lumMod val="50000"/>
                  </a:schemeClr>
                </a:solidFill>
                <a:latin typeface="+mj-lt"/>
                <a:ea typeface="Calibri" panose="020F0502020204030204" pitchFamily="34" charset="0"/>
              </a:rPr>
              <a:t>Análisis del macro ambiente </a:t>
            </a:r>
            <a:endParaRPr lang="es-EC" sz="2000" b="1" i="1" dirty="0">
              <a:solidFill>
                <a:schemeClr val="bg2">
                  <a:lumMod val="50000"/>
                </a:schemeClr>
              </a:solidFill>
              <a:latin typeface="+mj-lt"/>
            </a:endParaRPr>
          </a:p>
        </p:txBody>
      </p:sp>
    </p:spTree>
    <p:extLst>
      <p:ext uri="{BB962C8B-B14F-4D97-AF65-F5344CB8AC3E}">
        <p14:creationId xmlns:p14="http://schemas.microsoft.com/office/powerpoint/2010/main" val="916629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024946550"/>
              </p:ext>
            </p:extLst>
          </p:nvPr>
        </p:nvGraphicFramePr>
        <p:xfrm>
          <a:off x="779124" y="341382"/>
          <a:ext cx="10633751" cy="5259324"/>
        </p:xfrm>
        <a:graphic>
          <a:graphicData uri="http://schemas.openxmlformats.org/drawingml/2006/table">
            <a:tbl>
              <a:tblPr firstRow="1" firstCol="1" bandRow="1">
                <a:tableStyleId>{69012ECD-51FC-41F1-AA8D-1B2483CD663E}</a:tableStyleId>
              </a:tblPr>
              <a:tblGrid>
                <a:gridCol w="2463387">
                  <a:extLst>
                    <a:ext uri="{9D8B030D-6E8A-4147-A177-3AD203B41FA5}">
                      <a16:colId xmlns:a16="http://schemas.microsoft.com/office/drawing/2014/main" val="20000"/>
                    </a:ext>
                  </a:extLst>
                </a:gridCol>
                <a:gridCol w="7032715">
                  <a:extLst>
                    <a:ext uri="{9D8B030D-6E8A-4147-A177-3AD203B41FA5}">
                      <a16:colId xmlns:a16="http://schemas.microsoft.com/office/drawing/2014/main" val="20001"/>
                    </a:ext>
                  </a:extLst>
                </a:gridCol>
                <a:gridCol w="1137649">
                  <a:extLst>
                    <a:ext uri="{9D8B030D-6E8A-4147-A177-3AD203B41FA5}">
                      <a16:colId xmlns:a16="http://schemas.microsoft.com/office/drawing/2014/main" val="20002"/>
                    </a:ext>
                  </a:extLst>
                </a:gridCol>
              </a:tblGrid>
              <a:tr h="0">
                <a:tc>
                  <a:txBody>
                    <a:bodyPr/>
                    <a:lstStyle/>
                    <a:p>
                      <a:pPr indent="0" algn="ctr">
                        <a:lnSpc>
                          <a:spcPct val="150000"/>
                        </a:lnSpc>
                        <a:spcAft>
                          <a:spcPts val="0"/>
                        </a:spcAft>
                      </a:pPr>
                      <a:r>
                        <a:rPr lang="es-EC" sz="1600" dirty="0">
                          <a:effectLst/>
                        </a:rPr>
                        <a:t>Señal de alerta</a:t>
                      </a:r>
                      <a:endParaRPr lang="es-EC"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indent="0" algn="ctr">
                        <a:lnSpc>
                          <a:spcPct val="150000"/>
                        </a:lnSpc>
                        <a:spcAft>
                          <a:spcPts val="0"/>
                        </a:spcAft>
                      </a:pPr>
                      <a:r>
                        <a:rPr lang="es-EC" sz="1600" dirty="0">
                          <a:effectLst/>
                        </a:rPr>
                        <a:t>Análisis</a:t>
                      </a:r>
                      <a:endParaRPr lang="es-EC"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indent="0" algn="ctr">
                        <a:lnSpc>
                          <a:spcPct val="150000"/>
                        </a:lnSpc>
                        <a:spcAft>
                          <a:spcPts val="0"/>
                        </a:spcAft>
                      </a:pPr>
                      <a:r>
                        <a:rPr lang="es-EC" sz="1600" dirty="0">
                          <a:effectLst/>
                        </a:rPr>
                        <a:t>Impacto</a:t>
                      </a:r>
                      <a:endParaRPr lang="es-EC" sz="16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0">
                <a:tc>
                  <a:txBody>
                    <a:bodyPr/>
                    <a:lstStyle/>
                    <a:p>
                      <a:pPr indent="0" algn="ctr">
                        <a:lnSpc>
                          <a:spcPct val="150000"/>
                        </a:lnSpc>
                        <a:spcAft>
                          <a:spcPts val="0"/>
                        </a:spcAft>
                      </a:pPr>
                      <a:r>
                        <a:rPr lang="es-EC" sz="1600" dirty="0">
                          <a:effectLst/>
                        </a:rPr>
                        <a:t>Tasa de desempleo mayor al 10%</a:t>
                      </a:r>
                      <a:endParaRPr lang="es-EC"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indent="0" algn="l">
                        <a:lnSpc>
                          <a:spcPct val="150000"/>
                        </a:lnSpc>
                        <a:spcAft>
                          <a:spcPts val="0"/>
                        </a:spcAft>
                      </a:pPr>
                      <a:r>
                        <a:rPr lang="es-EC" sz="1600" dirty="0">
                          <a:effectLst/>
                        </a:rPr>
                        <a:t>La tasa de desempleo nacional a diciembre 2020, alcanzó el 5%, por ende no representa una amenaza.</a:t>
                      </a:r>
                      <a:endParaRPr lang="es-EC"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indent="0" algn="ctr">
                        <a:lnSpc>
                          <a:spcPct val="150000"/>
                        </a:lnSpc>
                        <a:spcAft>
                          <a:spcPts val="0"/>
                        </a:spcAft>
                      </a:pPr>
                      <a:r>
                        <a:rPr lang="es-EC" sz="1600" dirty="0">
                          <a:effectLst/>
                        </a:rPr>
                        <a:t>Medio</a:t>
                      </a:r>
                      <a:endParaRPr lang="es-EC" sz="16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0">
                <a:tc>
                  <a:txBody>
                    <a:bodyPr/>
                    <a:lstStyle/>
                    <a:p>
                      <a:pPr indent="0" algn="ctr">
                        <a:lnSpc>
                          <a:spcPct val="150000"/>
                        </a:lnSpc>
                        <a:spcAft>
                          <a:spcPts val="0"/>
                        </a:spcAft>
                      </a:pPr>
                      <a:r>
                        <a:rPr lang="es-EC" sz="1600" dirty="0">
                          <a:effectLst/>
                        </a:rPr>
                        <a:t>Deuda interna y externa del sector público superior al 40% del PIB</a:t>
                      </a:r>
                      <a:endParaRPr lang="es-EC"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indent="0" algn="l">
                        <a:lnSpc>
                          <a:spcPct val="150000"/>
                        </a:lnSpc>
                        <a:spcAft>
                          <a:spcPts val="0"/>
                        </a:spcAft>
                      </a:pPr>
                      <a:r>
                        <a:rPr lang="es-EC" sz="1600" dirty="0">
                          <a:effectLst/>
                        </a:rPr>
                        <a:t>La deuda agregada del país a diciembre 2020 representó el 65,3% del PIB, lo cual significa un riesgo o amenaza para el país</a:t>
                      </a:r>
                      <a:endParaRPr lang="es-EC"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indent="0" algn="ctr">
                        <a:lnSpc>
                          <a:spcPct val="150000"/>
                        </a:lnSpc>
                        <a:spcAft>
                          <a:spcPts val="0"/>
                        </a:spcAft>
                      </a:pPr>
                      <a:r>
                        <a:rPr lang="es-EC" sz="1600" dirty="0">
                          <a:effectLst/>
                        </a:rPr>
                        <a:t>Medio</a:t>
                      </a:r>
                      <a:endParaRPr lang="es-EC" sz="16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0">
                <a:tc>
                  <a:txBody>
                    <a:bodyPr/>
                    <a:lstStyle/>
                    <a:p>
                      <a:pPr indent="0" algn="ctr">
                        <a:lnSpc>
                          <a:spcPct val="150000"/>
                        </a:lnSpc>
                        <a:spcAft>
                          <a:spcPts val="0"/>
                        </a:spcAft>
                      </a:pPr>
                      <a:r>
                        <a:rPr lang="es-EC" sz="1600" dirty="0">
                          <a:effectLst/>
                        </a:rPr>
                        <a:t>Sistema financiero débil y con problemas</a:t>
                      </a:r>
                      <a:endParaRPr lang="es-EC"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indent="0" algn="l">
                        <a:lnSpc>
                          <a:spcPct val="150000"/>
                        </a:lnSpc>
                        <a:spcAft>
                          <a:spcPts val="0"/>
                        </a:spcAft>
                      </a:pPr>
                      <a:r>
                        <a:rPr lang="es-EC" sz="1600" dirty="0">
                          <a:effectLst/>
                        </a:rPr>
                        <a:t>Al 2020 la banca ecuatoriana terminó el año con un adecuado porcentaje de liquidez del 34% esto es 8 puntos porcentuales más que diciembre 2019, por ende, no representa una amenaza.</a:t>
                      </a:r>
                      <a:endParaRPr lang="es-EC"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indent="0" algn="ctr">
                        <a:lnSpc>
                          <a:spcPct val="150000"/>
                        </a:lnSpc>
                        <a:spcAft>
                          <a:spcPts val="0"/>
                        </a:spcAft>
                      </a:pPr>
                      <a:r>
                        <a:rPr lang="es-EC" sz="1600" dirty="0">
                          <a:effectLst/>
                        </a:rPr>
                        <a:t>Alto</a:t>
                      </a:r>
                      <a:endParaRPr lang="es-EC" sz="16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0">
                <a:tc>
                  <a:txBody>
                    <a:bodyPr/>
                    <a:lstStyle/>
                    <a:p>
                      <a:pPr indent="0" algn="ctr">
                        <a:lnSpc>
                          <a:spcPct val="150000"/>
                        </a:lnSpc>
                        <a:spcAft>
                          <a:spcPts val="0"/>
                        </a:spcAft>
                      </a:pPr>
                      <a:r>
                        <a:rPr lang="es-EC" sz="1600" dirty="0">
                          <a:effectLst/>
                        </a:rPr>
                        <a:t>Mercado de valores frágil o poco desarrollado</a:t>
                      </a:r>
                      <a:endParaRPr lang="es-EC"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indent="0" algn="l">
                        <a:lnSpc>
                          <a:spcPct val="150000"/>
                        </a:lnSpc>
                        <a:spcAft>
                          <a:spcPts val="0"/>
                        </a:spcAft>
                      </a:pPr>
                      <a:r>
                        <a:rPr lang="es-EC" sz="1600" dirty="0">
                          <a:effectLst/>
                        </a:rPr>
                        <a:t>En Ecuador, son pocas las empresas que deciden negociar en el mercado de valores, la tasa de crecimiento de los montos bursátiles negociados al 2020 fue de tan solo el 1%.</a:t>
                      </a:r>
                    </a:p>
                    <a:p>
                      <a:pPr indent="0" algn="l">
                        <a:lnSpc>
                          <a:spcPct val="150000"/>
                        </a:lnSpc>
                        <a:spcAft>
                          <a:spcPts val="0"/>
                        </a:spcAft>
                      </a:pPr>
                      <a:endParaRPr lang="es-EC"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indent="0" algn="ctr">
                        <a:lnSpc>
                          <a:spcPct val="150000"/>
                        </a:lnSpc>
                        <a:spcAft>
                          <a:spcPts val="0"/>
                        </a:spcAft>
                      </a:pPr>
                      <a:r>
                        <a:rPr lang="es-EC" sz="1600" dirty="0">
                          <a:effectLst/>
                        </a:rPr>
                        <a:t>Alto</a:t>
                      </a:r>
                      <a:endParaRPr lang="es-EC" sz="16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0">
                <a:tc>
                  <a:txBody>
                    <a:bodyPr/>
                    <a:lstStyle/>
                    <a:p>
                      <a:pPr indent="0" algn="ctr">
                        <a:lnSpc>
                          <a:spcPct val="150000"/>
                        </a:lnSpc>
                        <a:spcAft>
                          <a:spcPts val="0"/>
                        </a:spcAft>
                      </a:pPr>
                      <a:r>
                        <a:rPr lang="es-EC" sz="1600" dirty="0">
                          <a:effectLst/>
                        </a:rPr>
                        <a:t>Altas tasas de interés</a:t>
                      </a:r>
                      <a:endParaRPr lang="es-EC"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indent="0" algn="l">
                        <a:lnSpc>
                          <a:spcPct val="150000"/>
                        </a:lnSpc>
                        <a:spcAft>
                          <a:spcPts val="0"/>
                        </a:spcAft>
                      </a:pPr>
                      <a:r>
                        <a:rPr lang="es-EC" sz="1600" dirty="0">
                          <a:effectLst/>
                        </a:rPr>
                        <a:t>Las tasas de interés activas de los créditos comercial prioritario PYMES y productivo PYMES ascienden al 12% anual, lo cual puede considerarse como una amenaza. </a:t>
                      </a:r>
                      <a:endParaRPr lang="es-EC"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indent="0" algn="ctr">
                        <a:lnSpc>
                          <a:spcPct val="150000"/>
                        </a:lnSpc>
                        <a:spcAft>
                          <a:spcPts val="0"/>
                        </a:spcAft>
                      </a:pPr>
                      <a:r>
                        <a:rPr lang="es-EC" sz="1600" dirty="0">
                          <a:effectLst/>
                        </a:rPr>
                        <a:t>Alto</a:t>
                      </a:r>
                      <a:endParaRPr lang="es-EC" sz="16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bl>
          </a:graphicData>
        </a:graphic>
      </p:graphicFrame>
      <p:pic>
        <p:nvPicPr>
          <p:cNvPr id="3" name="Imagen 2" descr="Recorte de pantalla"/>
          <p:cNvPicPr>
            <a:picLocks noChangeAspect="1"/>
          </p:cNvPicPr>
          <p:nvPr/>
        </p:nvPicPr>
        <p:blipFill rotWithShape="1">
          <a:blip r:embed="rId2">
            <a:extLst>
              <a:ext uri="{28A0092B-C50C-407E-A947-70E740481C1C}">
                <a14:useLocalDpi xmlns:a14="http://schemas.microsoft.com/office/drawing/2010/main" val="0"/>
              </a:ext>
            </a:extLst>
          </a:blip>
          <a:srcRect t="10169" b="10735"/>
          <a:stretch/>
        </p:blipFill>
        <p:spPr>
          <a:xfrm>
            <a:off x="0" y="5956479"/>
            <a:ext cx="11775582" cy="901521"/>
          </a:xfrm>
          <a:prstGeom prst="rect">
            <a:avLst/>
          </a:prstGeom>
        </p:spPr>
      </p:pic>
    </p:spTree>
    <p:extLst>
      <p:ext uri="{BB962C8B-B14F-4D97-AF65-F5344CB8AC3E}">
        <p14:creationId xmlns:p14="http://schemas.microsoft.com/office/powerpoint/2010/main" val="1889232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4139340564"/>
              </p:ext>
            </p:extLst>
          </p:nvPr>
        </p:nvGraphicFramePr>
        <p:xfrm>
          <a:off x="1004551" y="1017098"/>
          <a:ext cx="9994006" cy="4669525"/>
        </p:xfrm>
        <a:graphic>
          <a:graphicData uri="http://schemas.openxmlformats.org/drawingml/2006/table">
            <a:tbl>
              <a:tblPr firstRow="1" firstCol="1" bandRow="1">
                <a:tableStyleId>{1FECB4D8-DB02-4DC6-A0A2-4F2EBAE1DC90}</a:tableStyleId>
              </a:tblPr>
              <a:tblGrid>
                <a:gridCol w="4997003">
                  <a:extLst>
                    <a:ext uri="{9D8B030D-6E8A-4147-A177-3AD203B41FA5}">
                      <a16:colId xmlns:a16="http://schemas.microsoft.com/office/drawing/2014/main" val="20000"/>
                    </a:ext>
                  </a:extLst>
                </a:gridCol>
                <a:gridCol w="4997003">
                  <a:extLst>
                    <a:ext uri="{9D8B030D-6E8A-4147-A177-3AD203B41FA5}">
                      <a16:colId xmlns:a16="http://schemas.microsoft.com/office/drawing/2014/main" val="20001"/>
                    </a:ext>
                  </a:extLst>
                </a:gridCol>
              </a:tblGrid>
              <a:tr h="197788">
                <a:tc>
                  <a:txBody>
                    <a:bodyPr/>
                    <a:lstStyle/>
                    <a:p>
                      <a:pPr indent="180340" algn="ctr">
                        <a:lnSpc>
                          <a:spcPct val="150000"/>
                        </a:lnSpc>
                        <a:spcAft>
                          <a:spcPts val="0"/>
                        </a:spcAft>
                      </a:pPr>
                      <a:r>
                        <a:rPr lang="es-EC" sz="1600" dirty="0">
                          <a:effectLst/>
                        </a:rPr>
                        <a:t>Fortalezas</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3942" marR="53942" marT="0" marB="0"/>
                </a:tc>
                <a:tc>
                  <a:txBody>
                    <a:bodyPr/>
                    <a:lstStyle/>
                    <a:p>
                      <a:pPr indent="180340" algn="ctr">
                        <a:lnSpc>
                          <a:spcPct val="150000"/>
                        </a:lnSpc>
                        <a:spcAft>
                          <a:spcPts val="0"/>
                        </a:spcAft>
                      </a:pPr>
                      <a:r>
                        <a:rPr lang="es-EC" sz="1600" dirty="0">
                          <a:effectLst/>
                        </a:rPr>
                        <a:t>Debilidades</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3942" marR="53942" marT="0" marB="0"/>
                </a:tc>
                <a:extLst>
                  <a:ext uri="{0D108BD9-81ED-4DB2-BD59-A6C34878D82A}">
                    <a16:rowId xmlns:a16="http://schemas.microsoft.com/office/drawing/2014/main" val="10000"/>
                  </a:ext>
                </a:extLst>
              </a:tr>
              <a:tr h="1186728">
                <a:tc>
                  <a:txBody>
                    <a:bodyPr/>
                    <a:lstStyle/>
                    <a:p>
                      <a:pPr marL="342900" lvl="0" indent="-342900" algn="l">
                        <a:lnSpc>
                          <a:spcPct val="150000"/>
                        </a:lnSpc>
                        <a:spcAft>
                          <a:spcPts val="0"/>
                        </a:spcAft>
                        <a:buFont typeface="Symbol" panose="05050102010706020507" pitchFamily="18" charset="2"/>
                        <a:buChar char=""/>
                      </a:pPr>
                      <a:r>
                        <a:rPr lang="es-EC" sz="1400" b="0" dirty="0">
                          <a:effectLst/>
                        </a:rPr>
                        <a:t>Diversidad de clientes, pertenecientes al sector público y privado y de diversas industrias y sectores económicos.  </a:t>
                      </a:r>
                    </a:p>
                    <a:p>
                      <a:pPr marL="342900" lvl="0" indent="-342900" algn="l">
                        <a:lnSpc>
                          <a:spcPct val="150000"/>
                        </a:lnSpc>
                        <a:spcAft>
                          <a:spcPts val="0"/>
                        </a:spcAft>
                        <a:buFont typeface="Symbol" panose="05050102010706020507" pitchFamily="18" charset="2"/>
                        <a:buChar char=""/>
                      </a:pPr>
                      <a:r>
                        <a:rPr lang="es-EC" sz="1400" b="0" dirty="0">
                          <a:effectLst/>
                        </a:rPr>
                        <a:t>Poca competencia </a:t>
                      </a:r>
                    </a:p>
                    <a:p>
                      <a:pPr marL="457200" indent="180340" algn="l">
                        <a:lnSpc>
                          <a:spcPct val="150000"/>
                        </a:lnSpc>
                        <a:spcAft>
                          <a:spcPts val="0"/>
                        </a:spcAft>
                      </a:pPr>
                      <a:r>
                        <a:rPr lang="es-EC" sz="1400" b="0" dirty="0">
                          <a:effectLst/>
                        </a:rPr>
                        <a:t> </a:t>
                      </a:r>
                      <a:endParaRPr lang="es-EC" sz="1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3942" marR="53942" marT="0" marB="0"/>
                </a:tc>
                <a:tc>
                  <a:txBody>
                    <a:bodyPr/>
                    <a:lstStyle/>
                    <a:p>
                      <a:pPr marL="342900" lvl="0" indent="-342900" algn="l">
                        <a:lnSpc>
                          <a:spcPct val="150000"/>
                        </a:lnSpc>
                        <a:spcAft>
                          <a:spcPts val="0"/>
                        </a:spcAft>
                        <a:buFont typeface="Symbol" panose="05050102010706020507" pitchFamily="18" charset="2"/>
                        <a:buChar char=""/>
                      </a:pPr>
                      <a:r>
                        <a:rPr lang="es-EC" sz="1400" dirty="0">
                          <a:effectLst/>
                        </a:rPr>
                        <a:t>Falta de políticas relacionadas con la gestión del capital de trabajo y el manejo de la estructura de capital. </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3942" marR="53942" marT="0" marB="0"/>
                </a:tc>
                <a:extLst>
                  <a:ext uri="{0D108BD9-81ED-4DB2-BD59-A6C34878D82A}">
                    <a16:rowId xmlns:a16="http://schemas.microsoft.com/office/drawing/2014/main" val="10001"/>
                  </a:ext>
                </a:extLst>
              </a:tr>
              <a:tr h="197788">
                <a:tc>
                  <a:txBody>
                    <a:bodyPr/>
                    <a:lstStyle/>
                    <a:p>
                      <a:pPr marL="0" indent="180340" algn="ctr" defTabSz="914400" rtl="0" eaLnBrk="1" latinLnBrk="0" hangingPunct="1">
                        <a:lnSpc>
                          <a:spcPct val="150000"/>
                        </a:lnSpc>
                        <a:spcAft>
                          <a:spcPts val="0"/>
                        </a:spcAft>
                      </a:pPr>
                      <a:r>
                        <a:rPr lang="es-EC" sz="1600" b="1" kern="1200" dirty="0">
                          <a:solidFill>
                            <a:schemeClr val="lt1"/>
                          </a:solidFill>
                          <a:effectLst/>
                          <a:latin typeface="+mn-lt"/>
                          <a:ea typeface="+mn-ea"/>
                          <a:cs typeface="+mn-cs"/>
                        </a:rPr>
                        <a:t>Oportunidades</a:t>
                      </a:r>
                    </a:p>
                  </a:txBody>
                  <a:tcPr marL="53942" marR="53942" marT="0" marB="0">
                    <a:solidFill>
                      <a:schemeClr val="accent3"/>
                    </a:solidFill>
                  </a:tcPr>
                </a:tc>
                <a:tc>
                  <a:txBody>
                    <a:bodyPr/>
                    <a:lstStyle/>
                    <a:p>
                      <a:pPr marL="0" indent="180340" algn="ctr" defTabSz="914400" rtl="0" eaLnBrk="1" latinLnBrk="0" hangingPunct="1">
                        <a:lnSpc>
                          <a:spcPct val="150000"/>
                        </a:lnSpc>
                        <a:spcAft>
                          <a:spcPts val="0"/>
                        </a:spcAft>
                      </a:pPr>
                      <a:r>
                        <a:rPr lang="es-EC" sz="1600" b="1" kern="1200" dirty="0">
                          <a:solidFill>
                            <a:schemeClr val="lt1"/>
                          </a:solidFill>
                          <a:effectLst/>
                          <a:latin typeface="+mn-lt"/>
                          <a:ea typeface="+mn-ea"/>
                          <a:cs typeface="+mn-cs"/>
                        </a:rPr>
                        <a:t>Amenazas</a:t>
                      </a:r>
                    </a:p>
                  </a:txBody>
                  <a:tcPr marL="53942" marR="53942" marT="0" marB="0">
                    <a:solidFill>
                      <a:schemeClr val="accent3"/>
                    </a:solidFill>
                  </a:tcPr>
                </a:tc>
                <a:extLst>
                  <a:ext uri="{0D108BD9-81ED-4DB2-BD59-A6C34878D82A}">
                    <a16:rowId xmlns:a16="http://schemas.microsoft.com/office/drawing/2014/main" val="10002"/>
                  </a:ext>
                </a:extLst>
              </a:tr>
              <a:tr h="2769033">
                <a:tc>
                  <a:txBody>
                    <a:bodyPr/>
                    <a:lstStyle/>
                    <a:p>
                      <a:pPr marL="342900" lvl="0" indent="-342900" algn="l">
                        <a:lnSpc>
                          <a:spcPct val="150000"/>
                        </a:lnSpc>
                        <a:spcAft>
                          <a:spcPts val="0"/>
                        </a:spcAft>
                        <a:buFont typeface="Symbol" panose="05050102010706020507" pitchFamily="18" charset="2"/>
                        <a:buChar char=""/>
                      </a:pPr>
                      <a:r>
                        <a:rPr lang="es-EC" sz="1400" b="0" dirty="0">
                          <a:effectLst/>
                        </a:rPr>
                        <a:t>Baja tasa de inflación </a:t>
                      </a:r>
                    </a:p>
                    <a:p>
                      <a:pPr marL="342900" lvl="0" indent="-342900" algn="l">
                        <a:lnSpc>
                          <a:spcPct val="150000"/>
                        </a:lnSpc>
                        <a:spcAft>
                          <a:spcPts val="0"/>
                        </a:spcAft>
                        <a:buFont typeface="Symbol" panose="05050102010706020507" pitchFamily="18" charset="2"/>
                        <a:buChar char=""/>
                      </a:pPr>
                      <a:r>
                        <a:rPr lang="es-EC" sz="1400" b="0" dirty="0">
                          <a:effectLst/>
                        </a:rPr>
                        <a:t>Superávit de la cuenta corriente de la balanza de pagos </a:t>
                      </a:r>
                    </a:p>
                    <a:p>
                      <a:pPr marL="342900" lvl="0" indent="-342900" algn="l">
                        <a:lnSpc>
                          <a:spcPct val="150000"/>
                        </a:lnSpc>
                        <a:spcAft>
                          <a:spcPts val="0"/>
                        </a:spcAft>
                        <a:buFont typeface="Symbol" panose="05050102010706020507" pitchFamily="18" charset="2"/>
                        <a:buChar char=""/>
                      </a:pPr>
                      <a:r>
                        <a:rPr lang="es-EC" sz="1400" b="0" dirty="0">
                          <a:effectLst/>
                        </a:rPr>
                        <a:t>Incremento de la inversión extranjera directa en el tercer trimestre 2020</a:t>
                      </a:r>
                    </a:p>
                    <a:p>
                      <a:pPr marL="342900" lvl="0" indent="-342900" algn="l">
                        <a:lnSpc>
                          <a:spcPct val="150000"/>
                        </a:lnSpc>
                        <a:spcAft>
                          <a:spcPts val="0"/>
                        </a:spcAft>
                        <a:buFont typeface="Symbol" panose="05050102010706020507" pitchFamily="18" charset="2"/>
                        <a:buChar char=""/>
                      </a:pPr>
                      <a:r>
                        <a:rPr lang="es-EC" sz="1400" b="0" dirty="0">
                          <a:effectLst/>
                        </a:rPr>
                        <a:t>Proveedores internacionales líderes en automatización </a:t>
                      </a:r>
                    </a:p>
                    <a:p>
                      <a:pPr marL="342900" lvl="0" indent="-342900" algn="l">
                        <a:lnSpc>
                          <a:spcPct val="150000"/>
                        </a:lnSpc>
                        <a:spcAft>
                          <a:spcPts val="0"/>
                        </a:spcAft>
                        <a:buFont typeface="Symbol" panose="05050102010706020507" pitchFamily="18" charset="2"/>
                        <a:buChar char=""/>
                      </a:pPr>
                      <a:r>
                        <a:rPr lang="es-EC" sz="1400" b="0" dirty="0">
                          <a:effectLst/>
                        </a:rPr>
                        <a:t>Sistema financiero fortalecido</a:t>
                      </a:r>
                      <a:endParaRPr lang="es-EC" sz="1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3942" marR="53942" marT="0" marB="0"/>
                </a:tc>
                <a:tc>
                  <a:txBody>
                    <a:bodyPr/>
                    <a:lstStyle/>
                    <a:p>
                      <a:pPr marL="342900" lvl="0" indent="-342900" algn="l">
                        <a:lnSpc>
                          <a:spcPct val="150000"/>
                        </a:lnSpc>
                        <a:spcAft>
                          <a:spcPts val="0"/>
                        </a:spcAft>
                        <a:buFont typeface="Symbol" panose="05050102010706020507" pitchFamily="18" charset="2"/>
                        <a:buChar char=""/>
                      </a:pPr>
                      <a:r>
                        <a:rPr lang="es-EC" sz="1400" dirty="0">
                          <a:effectLst/>
                        </a:rPr>
                        <a:t>Decrecimiento del PIB en 7,75% en el 2020</a:t>
                      </a:r>
                    </a:p>
                    <a:p>
                      <a:pPr marL="342900" lvl="0" indent="-342900" algn="l">
                        <a:lnSpc>
                          <a:spcPct val="150000"/>
                        </a:lnSpc>
                        <a:spcAft>
                          <a:spcPts val="0"/>
                        </a:spcAft>
                        <a:buFont typeface="Symbol" panose="05050102010706020507" pitchFamily="18" charset="2"/>
                        <a:buChar char=""/>
                      </a:pPr>
                      <a:r>
                        <a:rPr lang="es-EC" sz="1400" dirty="0">
                          <a:effectLst/>
                        </a:rPr>
                        <a:t>Decrecimiento de exportaciones e importaciones </a:t>
                      </a:r>
                    </a:p>
                    <a:p>
                      <a:pPr marL="342900" lvl="0" indent="-342900" algn="l">
                        <a:lnSpc>
                          <a:spcPct val="150000"/>
                        </a:lnSpc>
                        <a:spcAft>
                          <a:spcPts val="0"/>
                        </a:spcAft>
                        <a:buFont typeface="Symbol" panose="05050102010706020507" pitchFamily="18" charset="2"/>
                        <a:buChar char=""/>
                      </a:pPr>
                      <a:r>
                        <a:rPr lang="es-EC" sz="1400" dirty="0">
                          <a:effectLst/>
                        </a:rPr>
                        <a:t>Incremento del riesgo país </a:t>
                      </a:r>
                    </a:p>
                    <a:p>
                      <a:pPr marL="342900" lvl="0" indent="-342900" algn="l">
                        <a:lnSpc>
                          <a:spcPct val="150000"/>
                        </a:lnSpc>
                        <a:spcAft>
                          <a:spcPts val="0"/>
                        </a:spcAft>
                        <a:buFont typeface="Symbol" panose="05050102010706020507" pitchFamily="18" charset="2"/>
                        <a:buChar char=""/>
                      </a:pPr>
                      <a:r>
                        <a:rPr lang="es-EC" sz="1400" dirty="0">
                          <a:effectLst/>
                        </a:rPr>
                        <a:t>Altas tasas de interés </a:t>
                      </a:r>
                    </a:p>
                    <a:p>
                      <a:pPr marL="342900" lvl="0" indent="-342900" algn="l">
                        <a:lnSpc>
                          <a:spcPct val="150000"/>
                        </a:lnSpc>
                        <a:spcAft>
                          <a:spcPts val="0"/>
                        </a:spcAft>
                        <a:buFont typeface="Symbol" panose="05050102010706020507" pitchFamily="18" charset="2"/>
                        <a:buChar char=""/>
                      </a:pPr>
                      <a:r>
                        <a:rPr lang="es-EC" sz="1400" dirty="0">
                          <a:effectLst/>
                        </a:rPr>
                        <a:t>Disminución del índice de confianza empresarial </a:t>
                      </a:r>
                    </a:p>
                    <a:p>
                      <a:pPr marL="342900" lvl="0" indent="-342900" algn="l">
                        <a:lnSpc>
                          <a:spcPct val="150000"/>
                        </a:lnSpc>
                        <a:spcAft>
                          <a:spcPts val="0"/>
                        </a:spcAft>
                        <a:buFont typeface="Symbol" panose="05050102010706020507" pitchFamily="18" charset="2"/>
                        <a:buChar char=""/>
                      </a:pPr>
                      <a:r>
                        <a:rPr lang="es-EC" sz="1400" dirty="0">
                          <a:effectLst/>
                        </a:rPr>
                        <a:t>Déficit fiscal representa el 7,58% del PIB nominal </a:t>
                      </a:r>
                    </a:p>
                    <a:p>
                      <a:pPr marL="342900" lvl="0" indent="-342900" algn="l">
                        <a:lnSpc>
                          <a:spcPct val="150000"/>
                        </a:lnSpc>
                        <a:spcAft>
                          <a:spcPts val="0"/>
                        </a:spcAft>
                        <a:buFont typeface="Symbol" panose="05050102010706020507" pitchFamily="18" charset="2"/>
                        <a:buChar char=""/>
                      </a:pPr>
                      <a:r>
                        <a:rPr lang="es-EC" sz="1400" dirty="0">
                          <a:effectLst/>
                        </a:rPr>
                        <a:t>Deuda agregada a diciembre 2020 representa el 65,3% del PIB </a:t>
                      </a:r>
                    </a:p>
                    <a:p>
                      <a:pPr marL="342900" lvl="0" indent="-342900" algn="l">
                        <a:lnSpc>
                          <a:spcPct val="150000"/>
                        </a:lnSpc>
                        <a:spcAft>
                          <a:spcPts val="0"/>
                        </a:spcAft>
                        <a:buFont typeface="Symbol" panose="05050102010706020507" pitchFamily="18" charset="2"/>
                        <a:buChar char=""/>
                      </a:pPr>
                      <a:r>
                        <a:rPr lang="es-EC" sz="1400" dirty="0">
                          <a:effectLst/>
                        </a:rPr>
                        <a:t>Mercado de valores poco desarrollado</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3942" marR="53942" marT="0" marB="0"/>
                </a:tc>
                <a:extLst>
                  <a:ext uri="{0D108BD9-81ED-4DB2-BD59-A6C34878D82A}">
                    <a16:rowId xmlns:a16="http://schemas.microsoft.com/office/drawing/2014/main" val="10003"/>
                  </a:ext>
                </a:extLst>
              </a:tr>
            </a:tbl>
          </a:graphicData>
        </a:graphic>
      </p:graphicFrame>
      <p:sp>
        <p:nvSpPr>
          <p:cNvPr id="3" name="Google Shape;145;p14"/>
          <p:cNvSpPr/>
          <p:nvPr/>
        </p:nvSpPr>
        <p:spPr>
          <a:xfrm>
            <a:off x="319540" y="712072"/>
            <a:ext cx="8399464" cy="45719"/>
          </a:xfrm>
          <a:custGeom>
            <a:avLst/>
            <a:gdLst/>
            <a:ahLst/>
            <a:cxnLst/>
            <a:rect l="l" t="t" r="r" b="b"/>
            <a:pathLst>
              <a:path w="188" h="25" extrusionOk="0">
                <a:moveTo>
                  <a:pt x="12" y="25"/>
                </a:moveTo>
                <a:cubicBezTo>
                  <a:pt x="175" y="25"/>
                  <a:pt x="175" y="25"/>
                  <a:pt x="175" y="25"/>
                </a:cubicBezTo>
                <a:cubicBezTo>
                  <a:pt x="182" y="25"/>
                  <a:pt x="188" y="20"/>
                  <a:pt x="188" y="13"/>
                </a:cubicBezTo>
                <a:cubicBezTo>
                  <a:pt x="188" y="6"/>
                  <a:pt x="182" y="0"/>
                  <a:pt x="175" y="0"/>
                </a:cubicBezTo>
                <a:cubicBezTo>
                  <a:pt x="12" y="0"/>
                  <a:pt x="12" y="0"/>
                  <a:pt x="12" y="0"/>
                </a:cubicBezTo>
                <a:cubicBezTo>
                  <a:pt x="5" y="0"/>
                  <a:pt x="0" y="6"/>
                  <a:pt x="0" y="13"/>
                </a:cubicBezTo>
                <a:cubicBezTo>
                  <a:pt x="0" y="20"/>
                  <a:pt x="5" y="25"/>
                  <a:pt x="12" y="25"/>
                </a:cubicBezTo>
              </a:path>
            </a:pathLst>
          </a:custGeom>
          <a:solidFill>
            <a:schemeClr val="bg1">
              <a:lumMod val="85000"/>
            </a:schemeClr>
          </a:solid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4" name="Rectángulo 3"/>
          <p:cNvSpPr/>
          <p:nvPr/>
        </p:nvSpPr>
        <p:spPr>
          <a:xfrm>
            <a:off x="319540" y="306593"/>
            <a:ext cx="10230118" cy="400110"/>
          </a:xfrm>
          <a:prstGeom prst="rect">
            <a:avLst/>
          </a:prstGeom>
        </p:spPr>
        <p:txBody>
          <a:bodyPr wrap="square">
            <a:spAutoFit/>
          </a:bodyPr>
          <a:lstStyle/>
          <a:p>
            <a:r>
              <a:rPr lang="es-EC" sz="2000" b="1" i="1" dirty="0">
                <a:solidFill>
                  <a:schemeClr val="bg2">
                    <a:lumMod val="50000"/>
                  </a:schemeClr>
                </a:solidFill>
                <a:latin typeface="+mj-lt"/>
                <a:ea typeface="Calibri" panose="020F0502020204030204" pitchFamily="34" charset="0"/>
              </a:rPr>
              <a:t>Análisis del micro ambiente y ambiente interno </a:t>
            </a:r>
            <a:endParaRPr lang="es-EC" sz="2000" b="1" i="1" dirty="0">
              <a:solidFill>
                <a:schemeClr val="bg2">
                  <a:lumMod val="50000"/>
                </a:schemeClr>
              </a:solidFill>
              <a:latin typeface="+mj-lt"/>
            </a:endParaRPr>
          </a:p>
        </p:txBody>
      </p:sp>
      <p:pic>
        <p:nvPicPr>
          <p:cNvPr id="5" name="Imagen 4" descr="Recorte de pantalla"/>
          <p:cNvPicPr>
            <a:picLocks noChangeAspect="1"/>
          </p:cNvPicPr>
          <p:nvPr/>
        </p:nvPicPr>
        <p:blipFill rotWithShape="1">
          <a:blip r:embed="rId2">
            <a:extLst>
              <a:ext uri="{28A0092B-C50C-407E-A947-70E740481C1C}">
                <a14:useLocalDpi xmlns:a14="http://schemas.microsoft.com/office/drawing/2010/main" val="0"/>
              </a:ext>
            </a:extLst>
          </a:blip>
          <a:srcRect t="10169" b="10735"/>
          <a:stretch/>
        </p:blipFill>
        <p:spPr>
          <a:xfrm>
            <a:off x="0" y="5956479"/>
            <a:ext cx="11775582" cy="901521"/>
          </a:xfrm>
          <a:prstGeom prst="rect">
            <a:avLst/>
          </a:prstGeom>
        </p:spPr>
      </p:pic>
    </p:spTree>
    <p:extLst>
      <p:ext uri="{BB962C8B-B14F-4D97-AF65-F5344CB8AC3E}">
        <p14:creationId xmlns:p14="http://schemas.microsoft.com/office/powerpoint/2010/main" val="1079113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2049081" y="1967596"/>
            <a:ext cx="7997825" cy="3911600"/>
            <a:chOff x="2095501" y="2967038"/>
            <a:chExt cx="7997825" cy="3911600"/>
          </a:xfrm>
        </p:grpSpPr>
        <p:sp>
          <p:nvSpPr>
            <p:cNvPr id="8" name="Freeform 5"/>
            <p:cNvSpPr>
              <a:spLocks/>
            </p:cNvSpPr>
            <p:nvPr/>
          </p:nvSpPr>
          <p:spPr bwMode="auto">
            <a:xfrm>
              <a:off x="2228851" y="5470525"/>
              <a:ext cx="2768600" cy="1406525"/>
            </a:xfrm>
            <a:custGeom>
              <a:avLst/>
              <a:gdLst>
                <a:gd name="T0" fmla="*/ 505 w 1758"/>
                <a:gd name="T1" fmla="*/ 16 h 893"/>
                <a:gd name="T2" fmla="*/ 261 w 1758"/>
                <a:gd name="T3" fmla="*/ 0 h 893"/>
                <a:gd name="T4" fmla="*/ 0 w 1758"/>
                <a:gd name="T5" fmla="*/ 875 h 893"/>
                <a:gd name="T6" fmla="*/ 1 w 1758"/>
                <a:gd name="T7" fmla="*/ 893 h 893"/>
                <a:gd name="T8" fmla="*/ 1758 w 1758"/>
                <a:gd name="T9" fmla="*/ 893 h 893"/>
                <a:gd name="T10" fmla="*/ 505 w 1758"/>
                <a:gd name="T11" fmla="*/ 16 h 893"/>
              </a:gdLst>
              <a:ahLst/>
              <a:cxnLst>
                <a:cxn ang="0">
                  <a:pos x="T0" y="T1"/>
                </a:cxn>
                <a:cxn ang="0">
                  <a:pos x="T2" y="T3"/>
                </a:cxn>
                <a:cxn ang="0">
                  <a:pos x="T4" y="T5"/>
                </a:cxn>
                <a:cxn ang="0">
                  <a:pos x="T6" y="T7"/>
                </a:cxn>
                <a:cxn ang="0">
                  <a:pos x="T8" y="T9"/>
                </a:cxn>
                <a:cxn ang="0">
                  <a:pos x="T10" y="T11"/>
                </a:cxn>
              </a:cxnLst>
              <a:rect l="0" t="0" r="r" b="b"/>
              <a:pathLst>
                <a:path w="1758" h="893">
                  <a:moveTo>
                    <a:pt x="505" y="16"/>
                  </a:moveTo>
                  <a:cubicBezTo>
                    <a:pt x="261" y="0"/>
                    <a:pt x="261" y="0"/>
                    <a:pt x="261" y="0"/>
                  </a:cubicBezTo>
                  <a:cubicBezTo>
                    <a:pt x="96" y="251"/>
                    <a:pt x="0" y="552"/>
                    <a:pt x="0" y="875"/>
                  </a:cubicBezTo>
                  <a:cubicBezTo>
                    <a:pt x="0" y="881"/>
                    <a:pt x="0" y="887"/>
                    <a:pt x="1" y="893"/>
                  </a:cubicBezTo>
                  <a:cubicBezTo>
                    <a:pt x="1758" y="893"/>
                    <a:pt x="1758" y="893"/>
                    <a:pt x="1758" y="893"/>
                  </a:cubicBezTo>
                  <a:lnTo>
                    <a:pt x="505" y="16"/>
                  </a:lnTo>
                  <a:close/>
                </a:path>
              </a:pathLst>
            </a:custGeom>
            <a:solidFill>
              <a:schemeClr val="accent4">
                <a:lumMod val="20000"/>
                <a:lumOff val="80000"/>
              </a:schemeClr>
            </a:solidFill>
            <a:ln w="9525">
              <a:noFill/>
              <a:round/>
              <a:headEnd/>
              <a:tailEnd/>
            </a:ln>
            <a:effectLst>
              <a:outerShdw blurRad="2540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9" name="Freeform 6"/>
            <p:cNvSpPr>
              <a:spLocks/>
            </p:cNvSpPr>
            <p:nvPr/>
          </p:nvSpPr>
          <p:spPr bwMode="auto">
            <a:xfrm>
              <a:off x="2095501" y="4129088"/>
              <a:ext cx="2667000" cy="2724150"/>
            </a:xfrm>
            <a:custGeom>
              <a:avLst/>
              <a:gdLst>
                <a:gd name="T0" fmla="*/ 1694 w 1694"/>
                <a:gd name="T1" fmla="*/ 1533 h 1729"/>
                <a:gd name="T2" fmla="*/ 1522 w 1694"/>
                <a:gd name="T3" fmla="*/ 1233 h 1729"/>
                <a:gd name="T4" fmla="*/ 851 w 1694"/>
                <a:gd name="T5" fmla="*/ 0 h 1729"/>
                <a:gd name="T6" fmla="*/ 0 w 1694"/>
                <a:gd name="T7" fmla="*/ 768 h 1729"/>
                <a:gd name="T8" fmla="*/ 1666 w 1694"/>
                <a:gd name="T9" fmla="*/ 1729 h 1729"/>
                <a:gd name="T10" fmla="*/ 1694 w 1694"/>
                <a:gd name="T11" fmla="*/ 1533 h 1729"/>
              </a:gdLst>
              <a:ahLst/>
              <a:cxnLst>
                <a:cxn ang="0">
                  <a:pos x="T0" y="T1"/>
                </a:cxn>
                <a:cxn ang="0">
                  <a:pos x="T2" y="T3"/>
                </a:cxn>
                <a:cxn ang="0">
                  <a:pos x="T4" y="T5"/>
                </a:cxn>
                <a:cxn ang="0">
                  <a:pos x="T6" y="T7"/>
                </a:cxn>
                <a:cxn ang="0">
                  <a:pos x="T8" y="T9"/>
                </a:cxn>
                <a:cxn ang="0">
                  <a:pos x="T10" y="T11"/>
                </a:cxn>
              </a:cxnLst>
              <a:rect l="0" t="0" r="r" b="b"/>
              <a:pathLst>
                <a:path w="1694" h="1729">
                  <a:moveTo>
                    <a:pt x="1694" y="1533"/>
                  </a:moveTo>
                  <a:cubicBezTo>
                    <a:pt x="1522" y="1233"/>
                    <a:pt x="1522" y="1233"/>
                    <a:pt x="1522" y="1233"/>
                  </a:cubicBezTo>
                  <a:cubicBezTo>
                    <a:pt x="851" y="0"/>
                    <a:pt x="851" y="0"/>
                    <a:pt x="851" y="0"/>
                  </a:cubicBezTo>
                  <a:cubicBezTo>
                    <a:pt x="482" y="143"/>
                    <a:pt x="178" y="418"/>
                    <a:pt x="0" y="768"/>
                  </a:cubicBezTo>
                  <a:cubicBezTo>
                    <a:pt x="1666" y="1729"/>
                    <a:pt x="1666" y="1729"/>
                    <a:pt x="1666" y="1729"/>
                  </a:cubicBezTo>
                  <a:lnTo>
                    <a:pt x="1694" y="1533"/>
                  </a:lnTo>
                  <a:close/>
                </a:path>
              </a:pathLst>
            </a:custGeom>
            <a:solidFill>
              <a:schemeClr val="accent4">
                <a:lumMod val="40000"/>
                <a:lumOff val="60000"/>
              </a:schemeClr>
            </a:solidFill>
            <a:ln w="9525">
              <a:noFill/>
              <a:round/>
              <a:headEnd/>
              <a:tailEnd/>
            </a:ln>
            <a:effectLst>
              <a:outerShdw blurRad="2540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 name="Freeform 7"/>
            <p:cNvSpPr>
              <a:spLocks/>
            </p:cNvSpPr>
            <p:nvPr/>
          </p:nvSpPr>
          <p:spPr bwMode="auto">
            <a:xfrm>
              <a:off x="2955926" y="3395663"/>
              <a:ext cx="2032000" cy="3325813"/>
            </a:xfrm>
            <a:custGeom>
              <a:avLst/>
              <a:gdLst>
                <a:gd name="T0" fmla="*/ 1183 w 1290"/>
                <a:gd name="T1" fmla="*/ 1923 h 2111"/>
                <a:gd name="T2" fmla="*/ 1290 w 1290"/>
                <a:gd name="T3" fmla="*/ 24 h 2111"/>
                <a:gd name="T4" fmla="*/ 1010 w 1290"/>
                <a:gd name="T5" fmla="*/ 0 h 2111"/>
                <a:gd name="T6" fmla="*/ 0 w 1290"/>
                <a:gd name="T7" fmla="*/ 360 h 2111"/>
                <a:gd name="T8" fmla="*/ 1123 w 1290"/>
                <a:gd name="T9" fmla="*/ 2111 h 2111"/>
                <a:gd name="T10" fmla="*/ 1183 w 1290"/>
                <a:gd name="T11" fmla="*/ 1923 h 2111"/>
              </a:gdLst>
              <a:ahLst/>
              <a:cxnLst>
                <a:cxn ang="0">
                  <a:pos x="T0" y="T1"/>
                </a:cxn>
                <a:cxn ang="0">
                  <a:pos x="T2" y="T3"/>
                </a:cxn>
                <a:cxn ang="0">
                  <a:pos x="T4" y="T5"/>
                </a:cxn>
                <a:cxn ang="0">
                  <a:pos x="T6" y="T7"/>
                </a:cxn>
                <a:cxn ang="0">
                  <a:pos x="T8" y="T9"/>
                </a:cxn>
                <a:cxn ang="0">
                  <a:pos x="T10" y="T11"/>
                </a:cxn>
              </a:cxnLst>
              <a:rect l="0" t="0" r="r" b="b"/>
              <a:pathLst>
                <a:path w="1290" h="2111">
                  <a:moveTo>
                    <a:pt x="1183" y="1923"/>
                  </a:moveTo>
                  <a:cubicBezTo>
                    <a:pt x="1290" y="24"/>
                    <a:pt x="1290" y="24"/>
                    <a:pt x="1290" y="24"/>
                  </a:cubicBezTo>
                  <a:cubicBezTo>
                    <a:pt x="1199" y="8"/>
                    <a:pt x="1106" y="0"/>
                    <a:pt x="1010" y="0"/>
                  </a:cubicBezTo>
                  <a:cubicBezTo>
                    <a:pt x="627" y="0"/>
                    <a:pt x="275" y="135"/>
                    <a:pt x="0" y="360"/>
                  </a:cubicBezTo>
                  <a:cubicBezTo>
                    <a:pt x="1123" y="2111"/>
                    <a:pt x="1123" y="2111"/>
                    <a:pt x="1123" y="2111"/>
                  </a:cubicBezTo>
                  <a:lnTo>
                    <a:pt x="1183" y="1923"/>
                  </a:lnTo>
                  <a:close/>
                </a:path>
              </a:pathLst>
            </a:custGeom>
            <a:solidFill>
              <a:schemeClr val="accent4">
                <a:lumMod val="60000"/>
                <a:lumOff val="40000"/>
              </a:schemeClr>
            </a:solidFill>
            <a:ln w="9525">
              <a:noFill/>
              <a:round/>
              <a:headEnd/>
              <a:tailEnd/>
            </a:ln>
            <a:effectLst>
              <a:outerShdw blurRad="2540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1" name="Freeform 8"/>
            <p:cNvSpPr>
              <a:spLocks/>
            </p:cNvSpPr>
            <p:nvPr/>
          </p:nvSpPr>
          <p:spPr bwMode="auto">
            <a:xfrm>
              <a:off x="4570413" y="2967038"/>
              <a:ext cx="2393950" cy="3502025"/>
            </a:xfrm>
            <a:custGeom>
              <a:avLst/>
              <a:gdLst>
                <a:gd name="T0" fmla="*/ 364 w 1521"/>
                <a:gd name="T1" fmla="*/ 2199 h 2223"/>
                <a:gd name="T2" fmla="*/ 1521 w 1521"/>
                <a:gd name="T3" fmla="*/ 537 h 2223"/>
                <a:gd name="T4" fmla="*/ 325 w 1521"/>
                <a:gd name="T5" fmla="*/ 0 h 2223"/>
                <a:gd name="T6" fmla="*/ 0 w 1521"/>
                <a:gd name="T7" fmla="*/ 33 h 2223"/>
                <a:gd name="T8" fmla="*/ 112 w 1521"/>
                <a:gd name="T9" fmla="*/ 2223 h 2223"/>
                <a:gd name="T10" fmla="*/ 364 w 1521"/>
                <a:gd name="T11" fmla="*/ 2199 h 2223"/>
              </a:gdLst>
              <a:ahLst/>
              <a:cxnLst>
                <a:cxn ang="0">
                  <a:pos x="T0" y="T1"/>
                </a:cxn>
                <a:cxn ang="0">
                  <a:pos x="T2" y="T3"/>
                </a:cxn>
                <a:cxn ang="0">
                  <a:pos x="T4" y="T5"/>
                </a:cxn>
                <a:cxn ang="0">
                  <a:pos x="T6" y="T7"/>
                </a:cxn>
                <a:cxn ang="0">
                  <a:pos x="T8" y="T9"/>
                </a:cxn>
                <a:cxn ang="0">
                  <a:pos x="T10" y="T11"/>
                </a:cxn>
              </a:cxnLst>
              <a:rect l="0" t="0" r="r" b="b"/>
              <a:pathLst>
                <a:path w="1521" h="2223">
                  <a:moveTo>
                    <a:pt x="364" y="2199"/>
                  </a:moveTo>
                  <a:cubicBezTo>
                    <a:pt x="1521" y="537"/>
                    <a:pt x="1521" y="537"/>
                    <a:pt x="1521" y="537"/>
                  </a:cubicBezTo>
                  <a:cubicBezTo>
                    <a:pt x="1228" y="207"/>
                    <a:pt x="801" y="0"/>
                    <a:pt x="325" y="0"/>
                  </a:cubicBezTo>
                  <a:cubicBezTo>
                    <a:pt x="214" y="0"/>
                    <a:pt x="105" y="11"/>
                    <a:pt x="0" y="33"/>
                  </a:cubicBezTo>
                  <a:cubicBezTo>
                    <a:pt x="112" y="2223"/>
                    <a:pt x="112" y="2223"/>
                    <a:pt x="112" y="2223"/>
                  </a:cubicBezTo>
                  <a:lnTo>
                    <a:pt x="364" y="2199"/>
                  </a:lnTo>
                  <a:close/>
                </a:path>
              </a:pathLst>
            </a:custGeom>
            <a:solidFill>
              <a:schemeClr val="accent4">
                <a:lumMod val="75000"/>
              </a:schemeClr>
            </a:solidFill>
            <a:ln w="9525">
              <a:noFill/>
              <a:round/>
              <a:headEnd/>
              <a:tailEnd/>
            </a:ln>
            <a:effectLst>
              <a:outerShdw blurRad="2540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2" name="Freeform 9"/>
            <p:cNvSpPr>
              <a:spLocks/>
            </p:cNvSpPr>
            <p:nvPr/>
          </p:nvSpPr>
          <p:spPr bwMode="auto">
            <a:xfrm>
              <a:off x="5049838" y="3195638"/>
              <a:ext cx="3116263" cy="3452813"/>
            </a:xfrm>
            <a:custGeom>
              <a:avLst/>
              <a:gdLst>
                <a:gd name="T0" fmla="*/ 96 w 1980"/>
                <a:gd name="T1" fmla="*/ 2192 h 2192"/>
                <a:gd name="T2" fmla="*/ 186 w 1980"/>
                <a:gd name="T3" fmla="*/ 2138 h 2192"/>
                <a:gd name="T4" fmla="*/ 1980 w 1980"/>
                <a:gd name="T5" fmla="*/ 1010 h 2192"/>
                <a:gd name="T6" fmla="*/ 957 w 1980"/>
                <a:gd name="T7" fmla="*/ 0 h 2192"/>
                <a:gd name="T8" fmla="*/ 0 w 1980"/>
                <a:gd name="T9" fmla="*/ 2012 h 2192"/>
                <a:gd name="T10" fmla="*/ 96 w 1980"/>
                <a:gd name="T11" fmla="*/ 2192 h 2192"/>
              </a:gdLst>
              <a:ahLst/>
              <a:cxnLst>
                <a:cxn ang="0">
                  <a:pos x="T0" y="T1"/>
                </a:cxn>
                <a:cxn ang="0">
                  <a:pos x="T2" y="T3"/>
                </a:cxn>
                <a:cxn ang="0">
                  <a:pos x="T4" y="T5"/>
                </a:cxn>
                <a:cxn ang="0">
                  <a:pos x="T6" y="T7"/>
                </a:cxn>
                <a:cxn ang="0">
                  <a:pos x="T8" y="T9"/>
                </a:cxn>
                <a:cxn ang="0">
                  <a:pos x="T10" y="T11"/>
                </a:cxn>
              </a:cxnLst>
              <a:rect l="0" t="0" r="r" b="b"/>
              <a:pathLst>
                <a:path w="1980" h="2192">
                  <a:moveTo>
                    <a:pt x="96" y="2192"/>
                  </a:moveTo>
                  <a:cubicBezTo>
                    <a:pt x="186" y="2138"/>
                    <a:pt x="186" y="2138"/>
                    <a:pt x="186" y="2138"/>
                  </a:cubicBezTo>
                  <a:cubicBezTo>
                    <a:pt x="1980" y="1010"/>
                    <a:pt x="1980" y="1010"/>
                    <a:pt x="1980" y="1010"/>
                  </a:cubicBezTo>
                  <a:cubicBezTo>
                    <a:pt x="1819" y="532"/>
                    <a:pt x="1438" y="155"/>
                    <a:pt x="957" y="0"/>
                  </a:cubicBezTo>
                  <a:cubicBezTo>
                    <a:pt x="0" y="2012"/>
                    <a:pt x="0" y="2012"/>
                    <a:pt x="0" y="2012"/>
                  </a:cubicBezTo>
                  <a:lnTo>
                    <a:pt x="96" y="2192"/>
                  </a:lnTo>
                  <a:close/>
                </a:path>
              </a:pathLst>
            </a:custGeom>
            <a:solidFill>
              <a:schemeClr val="accent6">
                <a:lumMod val="40000"/>
                <a:lumOff val="60000"/>
              </a:schemeClr>
            </a:solidFill>
            <a:ln w="9525">
              <a:noFill/>
              <a:round/>
              <a:headEnd/>
              <a:tailEnd/>
            </a:ln>
            <a:effectLst>
              <a:outerShdw blurRad="2540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3" name="Freeform 10"/>
            <p:cNvSpPr>
              <a:spLocks/>
            </p:cNvSpPr>
            <p:nvPr/>
          </p:nvSpPr>
          <p:spPr bwMode="auto">
            <a:xfrm>
              <a:off x="5272088" y="3959225"/>
              <a:ext cx="4062413" cy="2724150"/>
            </a:xfrm>
            <a:custGeom>
              <a:avLst/>
              <a:gdLst>
                <a:gd name="T0" fmla="*/ 64 w 2580"/>
                <a:gd name="T1" fmla="*/ 1725 h 1729"/>
                <a:gd name="T2" fmla="*/ 308 w 2580"/>
                <a:gd name="T3" fmla="*/ 1729 h 1729"/>
                <a:gd name="T4" fmla="*/ 2580 w 2580"/>
                <a:gd name="T5" fmla="*/ 1019 h 1729"/>
                <a:gd name="T6" fmla="*/ 2047 w 2580"/>
                <a:gd name="T7" fmla="*/ 0 h 1729"/>
                <a:gd name="T8" fmla="*/ 0 w 2580"/>
                <a:gd name="T9" fmla="*/ 1585 h 1729"/>
                <a:gd name="T10" fmla="*/ 64 w 2580"/>
                <a:gd name="T11" fmla="*/ 1725 h 1729"/>
              </a:gdLst>
              <a:ahLst/>
              <a:cxnLst>
                <a:cxn ang="0">
                  <a:pos x="T0" y="T1"/>
                </a:cxn>
                <a:cxn ang="0">
                  <a:pos x="T2" y="T3"/>
                </a:cxn>
                <a:cxn ang="0">
                  <a:pos x="T4" y="T5"/>
                </a:cxn>
                <a:cxn ang="0">
                  <a:pos x="T6" y="T7"/>
                </a:cxn>
                <a:cxn ang="0">
                  <a:pos x="T8" y="T9"/>
                </a:cxn>
                <a:cxn ang="0">
                  <a:pos x="T10" y="T11"/>
                </a:cxn>
              </a:cxnLst>
              <a:rect l="0" t="0" r="r" b="b"/>
              <a:pathLst>
                <a:path w="2580" h="1729">
                  <a:moveTo>
                    <a:pt x="64" y="1725"/>
                  </a:moveTo>
                  <a:cubicBezTo>
                    <a:pt x="308" y="1729"/>
                    <a:pt x="308" y="1729"/>
                    <a:pt x="308" y="1729"/>
                  </a:cubicBezTo>
                  <a:cubicBezTo>
                    <a:pt x="2580" y="1019"/>
                    <a:pt x="2580" y="1019"/>
                    <a:pt x="2580" y="1019"/>
                  </a:cubicBezTo>
                  <a:cubicBezTo>
                    <a:pt x="2534" y="614"/>
                    <a:pt x="2337" y="255"/>
                    <a:pt x="2047" y="0"/>
                  </a:cubicBezTo>
                  <a:cubicBezTo>
                    <a:pt x="0" y="1585"/>
                    <a:pt x="0" y="1585"/>
                    <a:pt x="0" y="1585"/>
                  </a:cubicBezTo>
                  <a:lnTo>
                    <a:pt x="64" y="1725"/>
                  </a:lnTo>
                  <a:close/>
                </a:path>
              </a:pathLst>
            </a:custGeom>
            <a:solidFill>
              <a:schemeClr val="accent6">
                <a:lumMod val="60000"/>
                <a:lumOff val="40000"/>
              </a:schemeClr>
            </a:solidFill>
            <a:ln w="9525">
              <a:noFill/>
              <a:round/>
              <a:headEnd/>
              <a:tailEnd/>
            </a:ln>
            <a:effectLst>
              <a:outerShdw blurRad="2540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4" name="Freeform 11"/>
            <p:cNvSpPr>
              <a:spLocks/>
            </p:cNvSpPr>
            <p:nvPr/>
          </p:nvSpPr>
          <p:spPr bwMode="auto">
            <a:xfrm>
              <a:off x="5386388" y="5141913"/>
              <a:ext cx="4706938" cy="1730375"/>
            </a:xfrm>
            <a:custGeom>
              <a:avLst/>
              <a:gdLst>
                <a:gd name="T0" fmla="*/ 2801 w 2990"/>
                <a:gd name="T1" fmla="*/ 0 h 1098"/>
                <a:gd name="T2" fmla="*/ 0 w 2990"/>
                <a:gd name="T3" fmla="*/ 954 h 1098"/>
                <a:gd name="T4" fmla="*/ 48 w 2990"/>
                <a:gd name="T5" fmla="*/ 1098 h 1098"/>
                <a:gd name="T6" fmla="*/ 2953 w 2990"/>
                <a:gd name="T7" fmla="*/ 1098 h 1098"/>
                <a:gd name="T8" fmla="*/ 2990 w 2990"/>
                <a:gd name="T9" fmla="*/ 754 h 1098"/>
                <a:gd name="T10" fmla="*/ 2801 w 2990"/>
                <a:gd name="T11" fmla="*/ 0 h 1098"/>
              </a:gdLst>
              <a:ahLst/>
              <a:cxnLst>
                <a:cxn ang="0">
                  <a:pos x="T0" y="T1"/>
                </a:cxn>
                <a:cxn ang="0">
                  <a:pos x="T2" y="T3"/>
                </a:cxn>
                <a:cxn ang="0">
                  <a:pos x="T4" y="T5"/>
                </a:cxn>
                <a:cxn ang="0">
                  <a:pos x="T6" y="T7"/>
                </a:cxn>
                <a:cxn ang="0">
                  <a:pos x="T8" y="T9"/>
                </a:cxn>
                <a:cxn ang="0">
                  <a:pos x="T10" y="T11"/>
                </a:cxn>
              </a:cxnLst>
              <a:rect l="0" t="0" r="r" b="b"/>
              <a:pathLst>
                <a:path w="2990" h="1098">
                  <a:moveTo>
                    <a:pt x="2801" y="0"/>
                  </a:moveTo>
                  <a:cubicBezTo>
                    <a:pt x="0" y="954"/>
                    <a:pt x="0" y="954"/>
                    <a:pt x="0" y="954"/>
                  </a:cubicBezTo>
                  <a:cubicBezTo>
                    <a:pt x="48" y="1098"/>
                    <a:pt x="48" y="1098"/>
                    <a:pt x="48" y="1098"/>
                  </a:cubicBezTo>
                  <a:cubicBezTo>
                    <a:pt x="2953" y="1098"/>
                    <a:pt x="2953" y="1098"/>
                    <a:pt x="2953" y="1098"/>
                  </a:cubicBezTo>
                  <a:cubicBezTo>
                    <a:pt x="2977" y="987"/>
                    <a:pt x="2990" y="872"/>
                    <a:pt x="2990" y="754"/>
                  </a:cubicBezTo>
                  <a:cubicBezTo>
                    <a:pt x="2990" y="481"/>
                    <a:pt x="2922" y="224"/>
                    <a:pt x="2801" y="0"/>
                  </a:cubicBezTo>
                  <a:close/>
                </a:path>
              </a:pathLst>
            </a:custGeom>
            <a:solidFill>
              <a:schemeClr val="accent6">
                <a:lumMod val="75000"/>
              </a:schemeClr>
            </a:solidFill>
            <a:ln w="9525">
              <a:noFill/>
              <a:round/>
              <a:headEnd/>
              <a:tailEnd/>
            </a:ln>
            <a:effectLst>
              <a:outerShdw blurRad="2540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5" name="Freeform 12"/>
            <p:cNvSpPr>
              <a:spLocks/>
            </p:cNvSpPr>
            <p:nvPr/>
          </p:nvSpPr>
          <p:spPr bwMode="auto">
            <a:xfrm>
              <a:off x="3924302" y="5797550"/>
              <a:ext cx="1924050" cy="1081088"/>
            </a:xfrm>
            <a:custGeom>
              <a:avLst/>
              <a:gdLst>
                <a:gd name="T0" fmla="*/ 1248 w 1248"/>
                <a:gd name="T1" fmla="*/ 624 h 686"/>
                <a:gd name="T2" fmla="*/ 624 w 1248"/>
                <a:gd name="T3" fmla="*/ 0 h 686"/>
                <a:gd name="T4" fmla="*/ 0 w 1248"/>
                <a:gd name="T5" fmla="*/ 624 h 686"/>
                <a:gd name="T6" fmla="*/ 3 w 1248"/>
                <a:gd name="T7" fmla="*/ 686 h 686"/>
                <a:gd name="T8" fmla="*/ 1245 w 1248"/>
                <a:gd name="T9" fmla="*/ 686 h 686"/>
                <a:gd name="T10" fmla="*/ 1248 w 1248"/>
                <a:gd name="T11" fmla="*/ 624 h 686"/>
              </a:gdLst>
              <a:ahLst/>
              <a:cxnLst>
                <a:cxn ang="0">
                  <a:pos x="T0" y="T1"/>
                </a:cxn>
                <a:cxn ang="0">
                  <a:pos x="T2" y="T3"/>
                </a:cxn>
                <a:cxn ang="0">
                  <a:pos x="T4" y="T5"/>
                </a:cxn>
                <a:cxn ang="0">
                  <a:pos x="T6" y="T7"/>
                </a:cxn>
                <a:cxn ang="0">
                  <a:pos x="T8" y="T9"/>
                </a:cxn>
                <a:cxn ang="0">
                  <a:pos x="T10" y="T11"/>
                </a:cxn>
              </a:cxnLst>
              <a:rect l="0" t="0" r="r" b="b"/>
              <a:pathLst>
                <a:path w="1248" h="686">
                  <a:moveTo>
                    <a:pt x="1248" y="624"/>
                  </a:moveTo>
                  <a:cubicBezTo>
                    <a:pt x="1248" y="279"/>
                    <a:pt x="969" y="0"/>
                    <a:pt x="624" y="0"/>
                  </a:cubicBezTo>
                  <a:cubicBezTo>
                    <a:pt x="279" y="0"/>
                    <a:pt x="0" y="279"/>
                    <a:pt x="0" y="624"/>
                  </a:cubicBezTo>
                  <a:cubicBezTo>
                    <a:pt x="0" y="645"/>
                    <a:pt x="1" y="666"/>
                    <a:pt x="3" y="686"/>
                  </a:cubicBezTo>
                  <a:cubicBezTo>
                    <a:pt x="1245" y="686"/>
                    <a:pt x="1245" y="686"/>
                    <a:pt x="1245" y="686"/>
                  </a:cubicBezTo>
                  <a:cubicBezTo>
                    <a:pt x="1247" y="666"/>
                    <a:pt x="1248" y="645"/>
                    <a:pt x="1248" y="624"/>
                  </a:cubicBezTo>
                  <a:close/>
                </a:path>
              </a:pathLst>
            </a:custGeom>
            <a:solidFill>
              <a:srgbClr val="A6325C"/>
            </a:solidFill>
            <a:ln w="9525">
              <a:noFill/>
              <a:round/>
              <a:headEnd/>
              <a:tailEnd/>
            </a:ln>
            <a:effectLst>
              <a:outerShdw blurRad="254000" sx="102000" sy="102000" algn="ctr" rotWithShape="0">
                <a:prstClr val="black">
                  <a:alpha val="40000"/>
                </a:prstClr>
              </a:outerShdw>
            </a:effectLst>
          </p:spPr>
          <p:txBody>
            <a:bodyPr vert="horz" wrap="square" lIns="91440" tIns="365760" rIns="91440" bIns="45720" numCol="1" anchor="t" anchorCtr="0" compatLnSpc="1">
              <a:prstTxWarp prst="textNoShape">
                <a:avLst/>
              </a:prstTxWarp>
            </a:bodyPr>
            <a:lstStyle/>
            <a:p>
              <a:pPr algn="ctr"/>
              <a:r>
                <a:rPr lang="es-EC" sz="1400" dirty="0">
                  <a:solidFill>
                    <a:schemeClr val="bg1"/>
                  </a:solidFill>
                  <a:latin typeface="Arial" panose="020B0604020202020204" pitchFamily="34" charset="0"/>
                  <a:cs typeface="Arial" panose="020B0604020202020204" pitchFamily="34" charset="0"/>
                </a:rPr>
                <a:t>Análisis de estrategias financieras</a:t>
              </a:r>
            </a:p>
          </p:txBody>
        </p:sp>
      </p:grpSp>
      <p:sp>
        <p:nvSpPr>
          <p:cNvPr id="5" name="TextBox 4"/>
          <p:cNvSpPr txBox="1"/>
          <p:nvPr/>
        </p:nvSpPr>
        <p:spPr>
          <a:xfrm>
            <a:off x="7689113" y="4985924"/>
            <a:ext cx="1895406" cy="584775"/>
          </a:xfrm>
          <a:prstGeom prst="rect">
            <a:avLst/>
          </a:prstGeom>
          <a:noFill/>
        </p:spPr>
        <p:txBody>
          <a:bodyPr wrap="square" rtlCol="0">
            <a:spAutoFit/>
          </a:bodyPr>
          <a:lstStyle/>
          <a:p>
            <a:r>
              <a:rPr lang="es-EC" sz="1600" kern="0" dirty="0">
                <a:solidFill>
                  <a:schemeClr val="bg1"/>
                </a:solidFill>
                <a:latin typeface="Arial" panose="020B0604020202020204" pitchFamily="34" charset="0"/>
                <a:cs typeface="Arial" panose="020B0604020202020204" pitchFamily="34" charset="0"/>
              </a:rPr>
              <a:t>Endeudamiento del activo </a:t>
            </a:r>
            <a:endParaRPr lang="es-EC" sz="1600" dirty="0">
              <a:solidFill>
                <a:schemeClr val="bg1"/>
              </a:solidFill>
              <a:latin typeface="Arial" panose="020B0604020202020204" pitchFamily="34" charset="0"/>
              <a:cs typeface="Arial" panose="020B0604020202020204" pitchFamily="34" charset="0"/>
            </a:endParaRPr>
          </a:p>
        </p:txBody>
      </p:sp>
      <p:sp>
        <p:nvSpPr>
          <p:cNvPr id="22" name="TextBox 21"/>
          <p:cNvSpPr txBox="1"/>
          <p:nvPr/>
        </p:nvSpPr>
        <p:spPr>
          <a:xfrm>
            <a:off x="2195259" y="5046125"/>
            <a:ext cx="1444427" cy="830997"/>
          </a:xfrm>
          <a:prstGeom prst="rect">
            <a:avLst/>
          </a:prstGeom>
          <a:noFill/>
        </p:spPr>
        <p:txBody>
          <a:bodyPr wrap="square" rtlCol="0">
            <a:spAutoFit/>
          </a:bodyPr>
          <a:lstStyle/>
          <a:p>
            <a:pPr algn="ctr"/>
            <a:r>
              <a:rPr lang="es-EC" sz="1600" kern="0" dirty="0">
                <a:solidFill>
                  <a:schemeClr val="accent4">
                    <a:lumMod val="50000"/>
                  </a:schemeClr>
                </a:solidFill>
                <a:latin typeface="Arial" panose="020B0604020202020204" pitchFamily="34" charset="0"/>
                <a:cs typeface="Arial" panose="020B0604020202020204" pitchFamily="34" charset="0"/>
              </a:rPr>
              <a:t>Periodo promedio de cobro </a:t>
            </a:r>
          </a:p>
        </p:txBody>
      </p:sp>
      <p:sp>
        <p:nvSpPr>
          <p:cNvPr id="35" name="TextBox 34"/>
          <p:cNvSpPr txBox="1"/>
          <p:nvPr/>
        </p:nvSpPr>
        <p:spPr>
          <a:xfrm>
            <a:off x="2195259" y="3814444"/>
            <a:ext cx="1598786" cy="830997"/>
          </a:xfrm>
          <a:prstGeom prst="rect">
            <a:avLst/>
          </a:prstGeom>
          <a:noFill/>
        </p:spPr>
        <p:txBody>
          <a:bodyPr wrap="square" rtlCol="0">
            <a:spAutoFit/>
          </a:bodyPr>
          <a:lstStyle/>
          <a:p>
            <a:pPr algn="ctr"/>
            <a:r>
              <a:rPr lang="es-EC" sz="1600" kern="0" dirty="0">
                <a:solidFill>
                  <a:schemeClr val="accent4">
                    <a:lumMod val="50000"/>
                  </a:schemeClr>
                </a:solidFill>
                <a:latin typeface="Arial" panose="020B0604020202020204" pitchFamily="34" charset="0"/>
                <a:cs typeface="Arial" panose="020B0604020202020204" pitchFamily="34" charset="0"/>
              </a:rPr>
              <a:t>Periodo promedio de pago </a:t>
            </a:r>
          </a:p>
        </p:txBody>
      </p:sp>
      <p:sp>
        <p:nvSpPr>
          <p:cNvPr id="36" name="TextBox 35"/>
          <p:cNvSpPr txBox="1"/>
          <p:nvPr/>
        </p:nvSpPr>
        <p:spPr>
          <a:xfrm>
            <a:off x="3348344" y="2819010"/>
            <a:ext cx="1108451" cy="584775"/>
          </a:xfrm>
          <a:prstGeom prst="rect">
            <a:avLst/>
          </a:prstGeom>
          <a:noFill/>
        </p:spPr>
        <p:txBody>
          <a:bodyPr wrap="square" rtlCol="0">
            <a:spAutoFit/>
          </a:bodyPr>
          <a:lstStyle/>
          <a:p>
            <a:pPr algn="ctr"/>
            <a:r>
              <a:rPr lang="es-EC" sz="1600" kern="0" dirty="0">
                <a:solidFill>
                  <a:schemeClr val="accent4">
                    <a:lumMod val="50000"/>
                  </a:schemeClr>
                </a:solidFill>
                <a:latin typeface="Arial" panose="020B0604020202020204" pitchFamily="34" charset="0"/>
                <a:cs typeface="Arial" panose="020B0604020202020204" pitchFamily="34" charset="0"/>
              </a:rPr>
              <a:t>Días de inventario </a:t>
            </a:r>
          </a:p>
        </p:txBody>
      </p:sp>
      <p:sp>
        <p:nvSpPr>
          <p:cNvPr id="37" name="TextBox 36"/>
          <p:cNvSpPr txBox="1"/>
          <p:nvPr/>
        </p:nvSpPr>
        <p:spPr>
          <a:xfrm>
            <a:off x="4637666" y="2453084"/>
            <a:ext cx="1327969" cy="830997"/>
          </a:xfrm>
          <a:prstGeom prst="rect">
            <a:avLst/>
          </a:prstGeom>
          <a:noFill/>
        </p:spPr>
        <p:txBody>
          <a:bodyPr wrap="square" rtlCol="0">
            <a:spAutoFit/>
          </a:bodyPr>
          <a:lstStyle/>
          <a:p>
            <a:pPr algn="ctr"/>
            <a:r>
              <a:rPr lang="es-EC" sz="1600" kern="0" dirty="0">
                <a:solidFill>
                  <a:schemeClr val="bg1"/>
                </a:solidFill>
                <a:latin typeface="Arial" panose="020B0604020202020204" pitchFamily="34" charset="0"/>
                <a:cs typeface="Arial" panose="020B0604020202020204" pitchFamily="34" charset="0"/>
              </a:rPr>
              <a:t>Ciclo de conversión del efectivo </a:t>
            </a:r>
          </a:p>
        </p:txBody>
      </p:sp>
      <p:sp>
        <p:nvSpPr>
          <p:cNvPr id="38" name="TextBox 37"/>
          <p:cNvSpPr txBox="1"/>
          <p:nvPr/>
        </p:nvSpPr>
        <p:spPr>
          <a:xfrm>
            <a:off x="6007955" y="3129646"/>
            <a:ext cx="1681158" cy="584775"/>
          </a:xfrm>
          <a:prstGeom prst="rect">
            <a:avLst/>
          </a:prstGeom>
          <a:noFill/>
        </p:spPr>
        <p:txBody>
          <a:bodyPr wrap="square" rtlCol="0">
            <a:spAutoFit/>
          </a:bodyPr>
          <a:lstStyle/>
          <a:p>
            <a:pPr algn="ctr"/>
            <a:r>
              <a:rPr lang="es-EC" sz="1600" kern="0" dirty="0">
                <a:solidFill>
                  <a:schemeClr val="accent6">
                    <a:lumMod val="50000"/>
                  </a:schemeClr>
                </a:solidFill>
                <a:latin typeface="Arial" panose="020B0604020202020204" pitchFamily="34" charset="0"/>
                <a:cs typeface="Arial" panose="020B0604020202020204" pitchFamily="34" charset="0"/>
              </a:rPr>
              <a:t>Endeudamiento patrimonial </a:t>
            </a:r>
          </a:p>
        </p:txBody>
      </p:sp>
      <p:sp>
        <p:nvSpPr>
          <p:cNvPr id="39" name="TextBox 38"/>
          <p:cNvSpPr txBox="1"/>
          <p:nvPr/>
        </p:nvSpPr>
        <p:spPr>
          <a:xfrm>
            <a:off x="7060361" y="3959179"/>
            <a:ext cx="1854486" cy="338554"/>
          </a:xfrm>
          <a:prstGeom prst="rect">
            <a:avLst/>
          </a:prstGeom>
          <a:noFill/>
        </p:spPr>
        <p:txBody>
          <a:bodyPr wrap="square" rtlCol="0">
            <a:spAutoFit/>
          </a:bodyPr>
          <a:lstStyle/>
          <a:p>
            <a:pPr algn="ctr"/>
            <a:r>
              <a:rPr lang="es-EC" sz="1600" kern="0" dirty="0">
                <a:solidFill>
                  <a:schemeClr val="accent6">
                    <a:lumMod val="50000"/>
                  </a:schemeClr>
                </a:solidFill>
                <a:latin typeface="Arial" panose="020B0604020202020204" pitchFamily="34" charset="0"/>
                <a:cs typeface="Arial" panose="020B0604020202020204" pitchFamily="34" charset="0"/>
              </a:rPr>
              <a:t>Apalancamiento </a:t>
            </a:r>
          </a:p>
        </p:txBody>
      </p:sp>
      <p:sp>
        <p:nvSpPr>
          <p:cNvPr id="40" name="Oval 39"/>
          <p:cNvSpPr/>
          <p:nvPr/>
        </p:nvSpPr>
        <p:spPr>
          <a:xfrm>
            <a:off x="1530676" y="4870516"/>
            <a:ext cx="607659" cy="60765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a:latin typeface="Arial" panose="020B0604020202020204" pitchFamily="34" charset="0"/>
                <a:cs typeface="Arial" panose="020B0604020202020204" pitchFamily="34" charset="0"/>
              </a:rPr>
              <a:t>01</a:t>
            </a:r>
          </a:p>
        </p:txBody>
      </p:sp>
      <p:sp>
        <p:nvSpPr>
          <p:cNvPr id="41" name="Oval 40"/>
          <p:cNvSpPr/>
          <p:nvPr/>
        </p:nvSpPr>
        <p:spPr>
          <a:xfrm>
            <a:off x="1872515" y="3047242"/>
            <a:ext cx="607659" cy="60765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a:latin typeface="Arial" panose="020B0604020202020204" pitchFamily="34" charset="0"/>
                <a:cs typeface="Arial" panose="020B0604020202020204" pitchFamily="34" charset="0"/>
              </a:rPr>
              <a:t>02</a:t>
            </a:r>
          </a:p>
        </p:txBody>
      </p:sp>
      <p:sp>
        <p:nvSpPr>
          <p:cNvPr id="42" name="Oval 41"/>
          <p:cNvSpPr/>
          <p:nvPr/>
        </p:nvSpPr>
        <p:spPr>
          <a:xfrm>
            <a:off x="3289449" y="1776657"/>
            <a:ext cx="607659" cy="60765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a:latin typeface="Arial" panose="020B0604020202020204" pitchFamily="34" charset="0"/>
                <a:cs typeface="Arial" panose="020B0604020202020204" pitchFamily="34" charset="0"/>
              </a:rPr>
              <a:t>03</a:t>
            </a:r>
          </a:p>
        </p:txBody>
      </p:sp>
      <p:sp>
        <p:nvSpPr>
          <p:cNvPr id="43" name="Oval 42"/>
          <p:cNvSpPr/>
          <p:nvPr/>
        </p:nvSpPr>
        <p:spPr>
          <a:xfrm>
            <a:off x="5339968" y="1316716"/>
            <a:ext cx="607659" cy="60765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a:latin typeface="Arial" panose="020B0604020202020204" pitchFamily="34" charset="0"/>
                <a:cs typeface="Arial" panose="020B0604020202020204" pitchFamily="34" charset="0"/>
              </a:rPr>
              <a:t>04</a:t>
            </a:r>
          </a:p>
        </p:txBody>
      </p:sp>
      <p:sp>
        <p:nvSpPr>
          <p:cNvPr id="44" name="Oval 43"/>
          <p:cNvSpPr/>
          <p:nvPr/>
        </p:nvSpPr>
        <p:spPr>
          <a:xfrm>
            <a:off x="7332280" y="1970331"/>
            <a:ext cx="607659" cy="60765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a:latin typeface="Arial" panose="020B0604020202020204" pitchFamily="34" charset="0"/>
                <a:cs typeface="Arial" panose="020B0604020202020204" pitchFamily="34" charset="0"/>
              </a:rPr>
              <a:t>01</a:t>
            </a:r>
          </a:p>
        </p:txBody>
      </p:sp>
      <p:sp>
        <p:nvSpPr>
          <p:cNvPr id="45" name="Oval 44"/>
          <p:cNvSpPr/>
          <p:nvPr/>
        </p:nvSpPr>
        <p:spPr>
          <a:xfrm>
            <a:off x="9145914" y="3159081"/>
            <a:ext cx="607659" cy="60765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a:latin typeface="Arial" panose="020B0604020202020204" pitchFamily="34" charset="0"/>
                <a:cs typeface="Arial" panose="020B0604020202020204" pitchFamily="34" charset="0"/>
              </a:rPr>
              <a:t>02</a:t>
            </a:r>
          </a:p>
        </p:txBody>
      </p:sp>
      <p:sp>
        <p:nvSpPr>
          <p:cNvPr id="46" name="Oval 45"/>
          <p:cNvSpPr/>
          <p:nvPr/>
        </p:nvSpPr>
        <p:spPr>
          <a:xfrm>
            <a:off x="10161206" y="4870516"/>
            <a:ext cx="607659" cy="60765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a:latin typeface="Arial" panose="020B0604020202020204" pitchFamily="34" charset="0"/>
                <a:cs typeface="Arial" panose="020B0604020202020204" pitchFamily="34" charset="0"/>
              </a:rPr>
              <a:t>03</a:t>
            </a:r>
          </a:p>
        </p:txBody>
      </p:sp>
      <p:sp>
        <p:nvSpPr>
          <p:cNvPr id="114" name="TextBox 113"/>
          <p:cNvSpPr txBox="1"/>
          <p:nvPr/>
        </p:nvSpPr>
        <p:spPr>
          <a:xfrm>
            <a:off x="10006229" y="3659808"/>
            <a:ext cx="2133820" cy="1169551"/>
          </a:xfrm>
          <a:prstGeom prst="rect">
            <a:avLst/>
          </a:prstGeom>
          <a:noFill/>
        </p:spPr>
        <p:txBody>
          <a:bodyPr wrap="square" rtlCol="0">
            <a:spAutoFit/>
          </a:bodyPr>
          <a:lstStyle/>
          <a:p>
            <a:r>
              <a:rPr lang="es-EC" sz="1400" kern="0" dirty="0">
                <a:solidFill>
                  <a:schemeClr val="tx1">
                    <a:lumMod val="75000"/>
                    <a:lumOff val="25000"/>
                  </a:schemeClr>
                </a:solidFill>
                <a:latin typeface="Arial" panose="020B0604020202020204" pitchFamily="34" charset="0"/>
                <a:cs typeface="Arial" panose="020B0604020202020204" pitchFamily="34" charset="0"/>
              </a:rPr>
              <a:t>En promedio este sector financia el 52% de sus activos con fondos ajenos</a:t>
            </a:r>
          </a:p>
          <a:p>
            <a:r>
              <a:rPr lang="es-EC" sz="1400" kern="0" dirty="0">
                <a:solidFill>
                  <a:schemeClr val="tx1">
                    <a:lumMod val="75000"/>
                    <a:lumOff val="25000"/>
                  </a:schemeClr>
                </a:solidFill>
                <a:latin typeface="Arial" panose="020B0604020202020204" pitchFamily="34" charset="0"/>
                <a:cs typeface="Arial" panose="020B0604020202020204" pitchFamily="34" charset="0"/>
              </a:rPr>
              <a:t>Tendencia: creciente </a:t>
            </a:r>
            <a:endParaRPr lang="en-US" sz="1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70" name="TextBox 69"/>
          <p:cNvSpPr txBox="1"/>
          <p:nvPr/>
        </p:nvSpPr>
        <p:spPr>
          <a:xfrm>
            <a:off x="9222209" y="2130753"/>
            <a:ext cx="2574836" cy="954107"/>
          </a:xfrm>
          <a:prstGeom prst="rect">
            <a:avLst/>
          </a:prstGeom>
          <a:noFill/>
        </p:spPr>
        <p:txBody>
          <a:bodyPr wrap="square" rtlCol="0">
            <a:spAutoFit/>
          </a:bodyPr>
          <a:lstStyle/>
          <a:p>
            <a:r>
              <a:rPr lang="es-EC" sz="1400" kern="0" dirty="0">
                <a:solidFill>
                  <a:schemeClr val="tx1">
                    <a:lumMod val="75000"/>
                    <a:lumOff val="25000"/>
                  </a:schemeClr>
                </a:solidFill>
                <a:latin typeface="Arial" panose="020B0604020202020204" pitchFamily="34" charset="0"/>
                <a:cs typeface="Arial" panose="020B0604020202020204" pitchFamily="34" charset="0"/>
              </a:rPr>
              <a:t>En promedio, por cada dos dólares de activo existe un dólar de financiación propia</a:t>
            </a:r>
          </a:p>
          <a:p>
            <a:r>
              <a:rPr lang="es-EC" sz="1400" kern="0" dirty="0">
                <a:solidFill>
                  <a:schemeClr val="tx1">
                    <a:lumMod val="75000"/>
                    <a:lumOff val="25000"/>
                  </a:schemeClr>
                </a:solidFill>
                <a:latin typeface="Arial" panose="020B0604020202020204" pitchFamily="34" charset="0"/>
                <a:cs typeface="Arial" panose="020B0604020202020204" pitchFamily="34" charset="0"/>
              </a:rPr>
              <a:t>Tendencia: creciente </a:t>
            </a:r>
            <a:endParaRPr lang="en-US" sz="1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71" name="TextBox 70"/>
          <p:cNvSpPr txBox="1"/>
          <p:nvPr/>
        </p:nvSpPr>
        <p:spPr>
          <a:xfrm>
            <a:off x="7624423" y="1158456"/>
            <a:ext cx="3042982" cy="738664"/>
          </a:xfrm>
          <a:prstGeom prst="rect">
            <a:avLst/>
          </a:prstGeom>
          <a:noFill/>
        </p:spPr>
        <p:txBody>
          <a:bodyPr wrap="square" rtlCol="0">
            <a:spAutoFit/>
          </a:bodyPr>
          <a:lstStyle>
            <a:defPPr>
              <a:defRPr lang="es-EC"/>
            </a:defPPr>
            <a:lvl1pPr>
              <a:defRPr sz="1400" kern="0">
                <a:solidFill>
                  <a:schemeClr val="tx1">
                    <a:lumMod val="75000"/>
                    <a:lumOff val="25000"/>
                  </a:schemeClr>
                </a:solidFill>
                <a:latin typeface="Arial" panose="020B0604020202020204" pitchFamily="34" charset="0"/>
                <a:cs typeface="Arial" panose="020B0604020202020204" pitchFamily="34" charset="0"/>
              </a:defRPr>
            </a:lvl1pPr>
          </a:lstStyle>
          <a:p>
            <a:r>
              <a:rPr lang="es-EC" dirty="0"/>
              <a:t>En promedio, por cada 1,07 dólares de financiación ajena un dólar de financiación propia. </a:t>
            </a:r>
            <a:endParaRPr lang="en-US" dirty="0"/>
          </a:p>
        </p:txBody>
      </p:sp>
      <p:sp>
        <p:nvSpPr>
          <p:cNvPr id="72" name="TextBox 71"/>
          <p:cNvSpPr txBox="1"/>
          <p:nvPr/>
        </p:nvSpPr>
        <p:spPr>
          <a:xfrm>
            <a:off x="4986296" y="299250"/>
            <a:ext cx="2888472" cy="954107"/>
          </a:xfrm>
          <a:prstGeom prst="rect">
            <a:avLst/>
          </a:prstGeom>
          <a:noFill/>
        </p:spPr>
        <p:txBody>
          <a:bodyPr wrap="square" rtlCol="0">
            <a:spAutoFit/>
          </a:bodyPr>
          <a:lstStyle/>
          <a:p>
            <a:r>
              <a:rPr lang="es-EC" sz="1400" kern="0" dirty="0">
                <a:solidFill>
                  <a:schemeClr val="tx1">
                    <a:lumMod val="75000"/>
                    <a:lumOff val="25000"/>
                  </a:schemeClr>
                </a:solidFill>
                <a:latin typeface="Arial" panose="020B0604020202020204" pitchFamily="34" charset="0"/>
                <a:cs typeface="Arial" panose="020B0604020202020204" pitchFamily="34" charset="0"/>
              </a:rPr>
              <a:t>En 222 días entrada de efectivo y en 79 días salida de efectivo </a:t>
            </a:r>
          </a:p>
          <a:p>
            <a:r>
              <a:rPr lang="es-EC" sz="1400" kern="0" dirty="0">
                <a:solidFill>
                  <a:schemeClr val="tx1">
                    <a:lumMod val="75000"/>
                    <a:lumOff val="25000"/>
                  </a:schemeClr>
                </a:solidFill>
                <a:latin typeface="Arial" panose="020B0604020202020204" pitchFamily="34" charset="0"/>
                <a:cs typeface="Arial" panose="020B0604020202020204" pitchFamily="34" charset="0"/>
              </a:rPr>
              <a:t>Ciclo de caja positivo: 143 días </a:t>
            </a:r>
          </a:p>
          <a:p>
            <a:r>
              <a:rPr lang="es-EC" sz="1400" dirty="0">
                <a:solidFill>
                  <a:schemeClr val="tx1">
                    <a:lumMod val="75000"/>
                    <a:lumOff val="25000"/>
                  </a:schemeClr>
                </a:solidFill>
                <a:latin typeface="Arial" panose="020B0604020202020204" pitchFamily="34" charset="0"/>
                <a:cs typeface="Arial" panose="020B0604020202020204" pitchFamily="34" charset="0"/>
              </a:rPr>
              <a:t>Tendencia: creciente </a:t>
            </a:r>
          </a:p>
        </p:txBody>
      </p:sp>
      <p:sp>
        <p:nvSpPr>
          <p:cNvPr id="73" name="TextBox 72"/>
          <p:cNvSpPr txBox="1"/>
          <p:nvPr/>
        </p:nvSpPr>
        <p:spPr>
          <a:xfrm>
            <a:off x="155210" y="1177715"/>
            <a:ext cx="3207123" cy="738664"/>
          </a:xfrm>
          <a:prstGeom prst="rect">
            <a:avLst/>
          </a:prstGeom>
          <a:noFill/>
        </p:spPr>
        <p:txBody>
          <a:bodyPr wrap="square" rtlCol="0">
            <a:spAutoFit/>
          </a:bodyPr>
          <a:lstStyle/>
          <a:p>
            <a:pPr algn="r"/>
            <a:r>
              <a:rPr lang="es-EC" sz="1400" kern="0" dirty="0">
                <a:solidFill>
                  <a:schemeClr val="tx1">
                    <a:lumMod val="75000"/>
                    <a:lumOff val="25000"/>
                  </a:schemeClr>
                </a:solidFill>
                <a:latin typeface="Arial" panose="020B0604020202020204" pitchFamily="34" charset="0"/>
                <a:cs typeface="Arial" panose="020B0604020202020204" pitchFamily="34" charset="0"/>
              </a:rPr>
              <a:t>149 días en promedio </a:t>
            </a:r>
          </a:p>
          <a:p>
            <a:pPr algn="r"/>
            <a:r>
              <a:rPr lang="es-EC" sz="1400" kern="0" dirty="0">
                <a:solidFill>
                  <a:schemeClr val="tx1">
                    <a:lumMod val="75000"/>
                    <a:lumOff val="25000"/>
                  </a:schemeClr>
                </a:solidFill>
                <a:latin typeface="Arial" panose="020B0604020202020204" pitchFamily="34" charset="0"/>
                <a:cs typeface="Arial" panose="020B0604020202020204" pitchFamily="34" charset="0"/>
              </a:rPr>
              <a:t>Tendencia: creciente</a:t>
            </a:r>
          </a:p>
          <a:p>
            <a:pPr algn="r"/>
            <a:r>
              <a:rPr lang="es-EC" sz="1400" kern="0" dirty="0">
                <a:solidFill>
                  <a:schemeClr val="tx1">
                    <a:lumMod val="75000"/>
                    <a:lumOff val="25000"/>
                  </a:schemeClr>
                </a:solidFill>
                <a:latin typeface="Arial" panose="020B0604020202020204" pitchFamily="34" charset="0"/>
                <a:cs typeface="Arial" panose="020B0604020202020204" pitchFamily="34" charset="0"/>
              </a:rPr>
              <a:t>Rotación promedio: 3 veces al año </a:t>
            </a:r>
            <a:endParaRPr lang="es-EC" sz="1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87" name="TextBox 86"/>
          <p:cNvSpPr txBox="1"/>
          <p:nvPr/>
        </p:nvSpPr>
        <p:spPr>
          <a:xfrm>
            <a:off x="284197" y="2323704"/>
            <a:ext cx="2133820" cy="954107"/>
          </a:xfrm>
          <a:prstGeom prst="rect">
            <a:avLst/>
          </a:prstGeom>
          <a:noFill/>
        </p:spPr>
        <p:txBody>
          <a:bodyPr wrap="square" rtlCol="0">
            <a:spAutoFit/>
          </a:bodyPr>
          <a:lstStyle/>
          <a:p>
            <a:pPr algn="r"/>
            <a:r>
              <a:rPr lang="es-EC" sz="1400" kern="0" dirty="0">
                <a:solidFill>
                  <a:schemeClr val="tx1">
                    <a:lumMod val="75000"/>
                    <a:lumOff val="25000"/>
                  </a:schemeClr>
                </a:solidFill>
                <a:latin typeface="Arial" panose="020B0604020202020204" pitchFamily="34" charset="0"/>
                <a:cs typeface="Arial" panose="020B0604020202020204" pitchFamily="34" charset="0"/>
              </a:rPr>
              <a:t>79 días en promedio</a:t>
            </a:r>
          </a:p>
          <a:p>
            <a:pPr algn="r"/>
            <a:r>
              <a:rPr lang="es-EC" sz="1400" kern="0" dirty="0">
                <a:solidFill>
                  <a:schemeClr val="tx1">
                    <a:lumMod val="75000"/>
                    <a:lumOff val="25000"/>
                  </a:schemeClr>
                </a:solidFill>
                <a:latin typeface="Arial" panose="020B0604020202020204" pitchFamily="34" charset="0"/>
                <a:cs typeface="Arial" panose="020B0604020202020204" pitchFamily="34" charset="0"/>
              </a:rPr>
              <a:t>5 pagos al año en promedio </a:t>
            </a:r>
          </a:p>
          <a:p>
            <a:pPr algn="r"/>
            <a:endParaRPr lang="es-EC" sz="1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88" name="TextBox 87"/>
          <p:cNvSpPr txBox="1"/>
          <p:nvPr/>
        </p:nvSpPr>
        <p:spPr>
          <a:xfrm>
            <a:off x="-102847" y="3878480"/>
            <a:ext cx="2133820" cy="954107"/>
          </a:xfrm>
          <a:prstGeom prst="rect">
            <a:avLst/>
          </a:prstGeom>
          <a:noFill/>
        </p:spPr>
        <p:txBody>
          <a:bodyPr wrap="square" rtlCol="0">
            <a:spAutoFit/>
          </a:bodyPr>
          <a:lstStyle/>
          <a:p>
            <a:pPr algn="r"/>
            <a:r>
              <a:rPr lang="es-EC" sz="1400" kern="0" dirty="0">
                <a:solidFill>
                  <a:schemeClr val="tx1">
                    <a:lumMod val="75000"/>
                    <a:lumOff val="25000"/>
                  </a:schemeClr>
                </a:solidFill>
                <a:latin typeface="Arial" panose="020B0604020202020204" pitchFamily="34" charset="0"/>
                <a:cs typeface="Arial" panose="020B0604020202020204" pitchFamily="34" charset="0"/>
              </a:rPr>
              <a:t>Plazo promedio: 73 días</a:t>
            </a:r>
          </a:p>
          <a:p>
            <a:pPr algn="r"/>
            <a:r>
              <a:rPr lang="es-EC" sz="1400" kern="0" dirty="0">
                <a:solidFill>
                  <a:schemeClr val="tx1">
                    <a:lumMod val="75000"/>
                    <a:lumOff val="25000"/>
                  </a:schemeClr>
                </a:solidFill>
                <a:latin typeface="Arial" panose="020B0604020202020204" pitchFamily="34" charset="0"/>
                <a:cs typeface="Arial" panose="020B0604020202020204" pitchFamily="34" charset="0"/>
              </a:rPr>
              <a:t>Tendencia: creciente </a:t>
            </a:r>
          </a:p>
          <a:p>
            <a:pPr algn="r"/>
            <a:r>
              <a:rPr lang="es-EC" sz="1400" kern="0" dirty="0">
                <a:solidFill>
                  <a:schemeClr val="tx1">
                    <a:lumMod val="75000"/>
                    <a:lumOff val="25000"/>
                  </a:schemeClr>
                </a:solidFill>
                <a:latin typeface="Arial" panose="020B0604020202020204" pitchFamily="34" charset="0"/>
                <a:cs typeface="Arial" panose="020B0604020202020204" pitchFamily="34" charset="0"/>
              </a:rPr>
              <a:t>La cartera rota 5 veces al año en promedio </a:t>
            </a:r>
            <a:endParaRPr lang="es-EC" sz="1400" dirty="0">
              <a:solidFill>
                <a:schemeClr val="tx1">
                  <a:lumMod val="75000"/>
                  <a:lumOff val="25000"/>
                </a:schemeClr>
              </a:solidFill>
              <a:latin typeface="Arial" panose="020B0604020202020204" pitchFamily="34" charset="0"/>
              <a:cs typeface="Arial" panose="020B0604020202020204" pitchFamily="34" charset="0"/>
            </a:endParaRPr>
          </a:p>
        </p:txBody>
      </p:sp>
      <p:pic>
        <p:nvPicPr>
          <p:cNvPr id="89" name="Imagen 88" descr="Recorte de pantalla"/>
          <p:cNvPicPr>
            <a:picLocks noChangeAspect="1"/>
          </p:cNvPicPr>
          <p:nvPr/>
        </p:nvPicPr>
        <p:blipFill rotWithShape="1">
          <a:blip r:embed="rId2">
            <a:extLst>
              <a:ext uri="{28A0092B-C50C-407E-A947-70E740481C1C}">
                <a14:useLocalDpi xmlns:a14="http://schemas.microsoft.com/office/drawing/2010/main" val="0"/>
              </a:ext>
            </a:extLst>
          </a:blip>
          <a:srcRect t="10169" b="10735"/>
          <a:stretch/>
        </p:blipFill>
        <p:spPr>
          <a:xfrm>
            <a:off x="0" y="5956479"/>
            <a:ext cx="11775582" cy="901521"/>
          </a:xfrm>
          <a:prstGeom prst="rect">
            <a:avLst/>
          </a:prstGeom>
        </p:spPr>
      </p:pic>
      <p:sp>
        <p:nvSpPr>
          <p:cNvPr id="33" name="Rectángulo 32"/>
          <p:cNvSpPr/>
          <p:nvPr/>
        </p:nvSpPr>
        <p:spPr>
          <a:xfrm>
            <a:off x="284459" y="138299"/>
            <a:ext cx="10230118" cy="400110"/>
          </a:xfrm>
          <a:prstGeom prst="rect">
            <a:avLst/>
          </a:prstGeom>
        </p:spPr>
        <p:txBody>
          <a:bodyPr wrap="square">
            <a:spAutoFit/>
          </a:bodyPr>
          <a:lstStyle/>
          <a:p>
            <a:r>
              <a:rPr lang="es-EC" sz="2000" b="1" dirty="0">
                <a:solidFill>
                  <a:schemeClr val="bg2">
                    <a:lumMod val="50000"/>
                  </a:schemeClr>
                </a:solidFill>
                <a:latin typeface="+mj-lt"/>
              </a:rPr>
              <a:t>DIAGNÓSTICO FINANCIERO DEL SECTOR </a:t>
            </a:r>
          </a:p>
        </p:txBody>
      </p:sp>
      <p:sp>
        <p:nvSpPr>
          <p:cNvPr id="34" name="Google Shape;145;p14"/>
          <p:cNvSpPr/>
          <p:nvPr/>
        </p:nvSpPr>
        <p:spPr>
          <a:xfrm flipV="1">
            <a:off x="319540" y="850004"/>
            <a:ext cx="4046398" cy="45719"/>
          </a:xfrm>
          <a:custGeom>
            <a:avLst/>
            <a:gdLst/>
            <a:ahLst/>
            <a:cxnLst/>
            <a:rect l="l" t="t" r="r" b="b"/>
            <a:pathLst>
              <a:path w="188" h="25" extrusionOk="0">
                <a:moveTo>
                  <a:pt x="12" y="25"/>
                </a:moveTo>
                <a:cubicBezTo>
                  <a:pt x="175" y="25"/>
                  <a:pt x="175" y="25"/>
                  <a:pt x="175" y="25"/>
                </a:cubicBezTo>
                <a:cubicBezTo>
                  <a:pt x="182" y="25"/>
                  <a:pt x="188" y="20"/>
                  <a:pt x="188" y="13"/>
                </a:cubicBezTo>
                <a:cubicBezTo>
                  <a:pt x="188" y="6"/>
                  <a:pt x="182" y="0"/>
                  <a:pt x="175" y="0"/>
                </a:cubicBezTo>
                <a:cubicBezTo>
                  <a:pt x="12" y="0"/>
                  <a:pt x="12" y="0"/>
                  <a:pt x="12" y="0"/>
                </a:cubicBezTo>
                <a:cubicBezTo>
                  <a:pt x="5" y="0"/>
                  <a:pt x="0" y="6"/>
                  <a:pt x="0" y="13"/>
                </a:cubicBezTo>
                <a:cubicBezTo>
                  <a:pt x="0" y="20"/>
                  <a:pt x="5" y="25"/>
                  <a:pt x="12" y="25"/>
                </a:cubicBezTo>
              </a:path>
            </a:pathLst>
          </a:custGeom>
          <a:solidFill>
            <a:schemeClr val="accent1">
              <a:lumMod val="40000"/>
              <a:lumOff val="60000"/>
            </a:schemeClr>
          </a:solid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47" name="Rectángulo 46"/>
          <p:cNvSpPr/>
          <p:nvPr/>
        </p:nvSpPr>
        <p:spPr>
          <a:xfrm>
            <a:off x="319540" y="486893"/>
            <a:ext cx="3711831" cy="400110"/>
          </a:xfrm>
          <a:prstGeom prst="rect">
            <a:avLst/>
          </a:prstGeom>
        </p:spPr>
        <p:txBody>
          <a:bodyPr wrap="square">
            <a:spAutoFit/>
          </a:bodyPr>
          <a:lstStyle/>
          <a:p>
            <a:r>
              <a:rPr lang="es-EC" sz="2000" i="1" dirty="0">
                <a:solidFill>
                  <a:schemeClr val="bg2">
                    <a:lumMod val="50000"/>
                  </a:schemeClr>
                </a:solidFill>
                <a:latin typeface="+mj-lt"/>
                <a:ea typeface="Calibri" panose="020F0502020204030204" pitchFamily="34" charset="0"/>
              </a:rPr>
              <a:t>Análisis de estrategias financieras </a:t>
            </a:r>
            <a:endParaRPr lang="es-EC" sz="2000" i="1" dirty="0">
              <a:solidFill>
                <a:schemeClr val="bg2">
                  <a:lumMod val="50000"/>
                </a:schemeClr>
              </a:solidFill>
              <a:latin typeface="+mj-lt"/>
            </a:endParaRPr>
          </a:p>
        </p:txBody>
      </p:sp>
    </p:spTree>
    <p:extLst>
      <p:ext uri="{BB962C8B-B14F-4D97-AF65-F5344CB8AC3E}">
        <p14:creationId xmlns:p14="http://schemas.microsoft.com/office/powerpoint/2010/main" val="320143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75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1"/>
          </p:nvPr>
        </p:nvSpPr>
        <p:spPr/>
        <p:txBody>
          <a:bodyPr/>
          <a:lstStyle/>
          <a:p>
            <a:fld id="{E6459DFB-86F3-43FA-8567-2EA6E426AE90}" type="slidenum">
              <a:rPr lang="ja-JP" altLang="en-US" smtClean="0">
                <a:solidFill>
                  <a:prstClr val="white"/>
                </a:solidFill>
              </a:rPr>
              <a:pPr/>
              <a:t>18</a:t>
            </a:fld>
            <a:endParaRPr lang="ja-JP" altLang="en-US">
              <a:solidFill>
                <a:prstClr val="white"/>
              </a:solidFill>
            </a:endParaRPr>
          </a:p>
        </p:txBody>
      </p:sp>
      <p:sp>
        <p:nvSpPr>
          <p:cNvPr id="11" name="Marcador de texto 10"/>
          <p:cNvSpPr>
            <a:spLocks noGrp="1"/>
          </p:cNvSpPr>
          <p:nvPr>
            <p:ph type="body" sz="quarter" idx="22"/>
          </p:nvPr>
        </p:nvSpPr>
        <p:spPr/>
        <p:txBody>
          <a:bodyPr/>
          <a:lstStyle/>
          <a:p>
            <a:r>
              <a:rPr lang="es-EC" b="1" dirty="0">
                <a:latin typeface="+mj-lt"/>
              </a:rPr>
              <a:t>Razón corriente </a:t>
            </a:r>
          </a:p>
        </p:txBody>
      </p:sp>
      <p:sp>
        <p:nvSpPr>
          <p:cNvPr id="12" name="Marcador de texto 11"/>
          <p:cNvSpPr>
            <a:spLocks noGrp="1"/>
          </p:cNvSpPr>
          <p:nvPr>
            <p:ph type="body" sz="quarter" idx="23"/>
          </p:nvPr>
        </p:nvSpPr>
        <p:spPr>
          <a:xfrm>
            <a:off x="2936383" y="2307116"/>
            <a:ext cx="3105090" cy="676671"/>
          </a:xfrm>
        </p:spPr>
        <p:txBody>
          <a:bodyPr/>
          <a:lstStyle/>
          <a:p>
            <a:r>
              <a:rPr lang="es-EC" sz="1400" dirty="0"/>
              <a:t>El sector cuenta por cada dólar de deuda a corto plazo, dos dólares en activos corrientes para cubrirlas.</a:t>
            </a:r>
          </a:p>
        </p:txBody>
      </p:sp>
      <p:sp>
        <p:nvSpPr>
          <p:cNvPr id="13" name="Marcador de texto 12"/>
          <p:cNvSpPr>
            <a:spLocks noGrp="1"/>
          </p:cNvSpPr>
          <p:nvPr>
            <p:ph type="body" sz="quarter" idx="24"/>
          </p:nvPr>
        </p:nvSpPr>
        <p:spPr>
          <a:xfrm>
            <a:off x="1478176" y="3030272"/>
            <a:ext cx="3735493" cy="480053"/>
          </a:xfrm>
        </p:spPr>
        <p:txBody>
          <a:bodyPr/>
          <a:lstStyle/>
          <a:p>
            <a:r>
              <a:rPr lang="es-EC" b="1" dirty="0">
                <a:latin typeface="+mj-lt"/>
              </a:rPr>
              <a:t>Rentabilidad del patrimonio </a:t>
            </a:r>
          </a:p>
        </p:txBody>
      </p:sp>
      <p:sp>
        <p:nvSpPr>
          <p:cNvPr id="14" name="Marcador de texto 13"/>
          <p:cNvSpPr>
            <a:spLocks noGrp="1"/>
          </p:cNvSpPr>
          <p:nvPr>
            <p:ph type="body" sz="quarter" idx="25"/>
          </p:nvPr>
        </p:nvSpPr>
        <p:spPr/>
        <p:txBody>
          <a:bodyPr/>
          <a:lstStyle/>
          <a:p>
            <a:r>
              <a:rPr lang="es-EC" sz="1400" dirty="0"/>
              <a:t>Por cada dólar que los propietarios aportaron a la empresa en promedio lograron obtener cuatro centavos</a:t>
            </a:r>
          </a:p>
        </p:txBody>
      </p:sp>
      <p:sp>
        <p:nvSpPr>
          <p:cNvPr id="15" name="Marcador de texto 14"/>
          <p:cNvSpPr>
            <a:spLocks noGrp="1"/>
          </p:cNvSpPr>
          <p:nvPr>
            <p:ph type="body" sz="quarter" idx="26"/>
          </p:nvPr>
        </p:nvSpPr>
        <p:spPr>
          <a:xfrm>
            <a:off x="2548722" y="4103374"/>
            <a:ext cx="2802036" cy="480053"/>
          </a:xfrm>
        </p:spPr>
        <p:txBody>
          <a:bodyPr/>
          <a:lstStyle/>
          <a:p>
            <a:r>
              <a:rPr lang="es-EC" b="1" dirty="0">
                <a:latin typeface="+mj-lt"/>
              </a:rPr>
              <a:t>Margen operacional </a:t>
            </a:r>
          </a:p>
        </p:txBody>
      </p:sp>
      <p:sp>
        <p:nvSpPr>
          <p:cNvPr id="16" name="Marcador de texto 15"/>
          <p:cNvSpPr>
            <a:spLocks noGrp="1"/>
          </p:cNvSpPr>
          <p:nvPr>
            <p:ph type="body" sz="quarter" idx="27"/>
          </p:nvPr>
        </p:nvSpPr>
        <p:spPr>
          <a:xfrm>
            <a:off x="2547182" y="4579549"/>
            <a:ext cx="2782663" cy="1376930"/>
          </a:xfrm>
        </p:spPr>
        <p:txBody>
          <a:bodyPr/>
          <a:lstStyle/>
          <a:p>
            <a:r>
              <a:rPr lang="es-EC" sz="1400" dirty="0"/>
              <a:t>Margen de utilidad en operaciones igual al 3%, significa que por cada dólar en ventas a la empresa le queda 3 centavos en promedio para cancelar gastos financieros e impuestos.</a:t>
            </a:r>
          </a:p>
        </p:txBody>
      </p:sp>
      <p:sp>
        <p:nvSpPr>
          <p:cNvPr id="17" name="Marcador de texto 16"/>
          <p:cNvSpPr>
            <a:spLocks noGrp="1"/>
          </p:cNvSpPr>
          <p:nvPr>
            <p:ph type="body" sz="quarter" idx="28"/>
          </p:nvPr>
        </p:nvSpPr>
        <p:spPr/>
        <p:txBody>
          <a:bodyPr/>
          <a:lstStyle/>
          <a:p>
            <a:r>
              <a:rPr lang="es-EC" sz="2000" b="1" dirty="0">
                <a:latin typeface="+mj-lt"/>
              </a:rPr>
              <a:t>Prueba ácida </a:t>
            </a:r>
          </a:p>
        </p:txBody>
      </p:sp>
      <p:sp>
        <p:nvSpPr>
          <p:cNvPr id="18" name="Marcador de texto 17"/>
          <p:cNvSpPr>
            <a:spLocks noGrp="1"/>
          </p:cNvSpPr>
          <p:nvPr>
            <p:ph type="body" sz="quarter" idx="29"/>
          </p:nvPr>
        </p:nvSpPr>
        <p:spPr>
          <a:xfrm>
            <a:off x="6181860" y="2783602"/>
            <a:ext cx="2949262" cy="610849"/>
          </a:xfrm>
        </p:spPr>
        <p:txBody>
          <a:bodyPr/>
          <a:lstStyle/>
          <a:p>
            <a:pPr algn="l"/>
            <a:r>
              <a:rPr lang="es-EC" sz="1400" dirty="0"/>
              <a:t>El sector cuenta con 1,35 dólares en promedio para responder un dólar de deuda a corto plazo</a:t>
            </a:r>
          </a:p>
        </p:txBody>
      </p:sp>
      <p:sp>
        <p:nvSpPr>
          <p:cNvPr id="19" name="Marcador de texto 18"/>
          <p:cNvSpPr>
            <a:spLocks noGrp="1"/>
          </p:cNvSpPr>
          <p:nvPr>
            <p:ph type="body" sz="quarter" idx="30"/>
          </p:nvPr>
        </p:nvSpPr>
        <p:spPr>
          <a:xfrm>
            <a:off x="6822251" y="3431862"/>
            <a:ext cx="3704195" cy="480053"/>
          </a:xfrm>
        </p:spPr>
        <p:txBody>
          <a:bodyPr/>
          <a:lstStyle/>
          <a:p>
            <a:r>
              <a:rPr lang="es-EC" b="1" dirty="0">
                <a:latin typeface="+mj-lt"/>
              </a:rPr>
              <a:t>Rentabilidad del activo </a:t>
            </a:r>
          </a:p>
        </p:txBody>
      </p:sp>
      <p:sp>
        <p:nvSpPr>
          <p:cNvPr id="20" name="Marcador de texto 19"/>
          <p:cNvSpPr>
            <a:spLocks noGrp="1"/>
          </p:cNvSpPr>
          <p:nvPr>
            <p:ph type="body" sz="quarter" idx="31"/>
          </p:nvPr>
        </p:nvSpPr>
        <p:spPr/>
        <p:txBody>
          <a:bodyPr/>
          <a:lstStyle/>
          <a:p>
            <a:r>
              <a:rPr lang="es-EC" sz="1600" dirty="0"/>
              <a:t>Por cada dólar que la empresa invierte en activos obtienen dos centavos en promedio</a:t>
            </a:r>
          </a:p>
        </p:txBody>
      </p:sp>
      <p:sp>
        <p:nvSpPr>
          <p:cNvPr id="21" name="Marcador de texto 20"/>
          <p:cNvSpPr>
            <a:spLocks noGrp="1"/>
          </p:cNvSpPr>
          <p:nvPr>
            <p:ph type="body" sz="quarter" idx="32"/>
          </p:nvPr>
        </p:nvSpPr>
        <p:spPr>
          <a:xfrm>
            <a:off x="6814740" y="4528008"/>
            <a:ext cx="2493036" cy="480053"/>
          </a:xfrm>
        </p:spPr>
        <p:txBody>
          <a:bodyPr/>
          <a:lstStyle/>
          <a:p>
            <a:r>
              <a:rPr lang="es-EC" b="1" dirty="0">
                <a:latin typeface="+mj-lt"/>
              </a:rPr>
              <a:t>Margen neto </a:t>
            </a:r>
          </a:p>
        </p:txBody>
      </p:sp>
      <p:sp>
        <p:nvSpPr>
          <p:cNvPr id="22" name="Marcador de texto 21"/>
          <p:cNvSpPr>
            <a:spLocks noGrp="1"/>
          </p:cNvSpPr>
          <p:nvPr>
            <p:ph type="body" sz="quarter" idx="33"/>
          </p:nvPr>
        </p:nvSpPr>
        <p:spPr>
          <a:xfrm>
            <a:off x="6826265" y="4980642"/>
            <a:ext cx="2716980" cy="610849"/>
          </a:xfrm>
        </p:spPr>
        <p:txBody>
          <a:bodyPr/>
          <a:lstStyle/>
          <a:p>
            <a:pPr algn="l"/>
            <a:r>
              <a:rPr lang="es-EC" sz="1400" dirty="0"/>
              <a:t>El sector mantiene un margen de utilidad neta promedio del 1%, es decir que por cada dólar en ventas las empresas tienen una utilidad de un centavo</a:t>
            </a:r>
          </a:p>
        </p:txBody>
      </p:sp>
      <p:sp>
        <p:nvSpPr>
          <p:cNvPr id="23" name="Rectángulo 22"/>
          <p:cNvSpPr/>
          <p:nvPr/>
        </p:nvSpPr>
        <p:spPr>
          <a:xfrm>
            <a:off x="319540" y="486893"/>
            <a:ext cx="3711831" cy="400110"/>
          </a:xfrm>
          <a:prstGeom prst="rect">
            <a:avLst/>
          </a:prstGeom>
        </p:spPr>
        <p:txBody>
          <a:bodyPr wrap="square">
            <a:spAutoFit/>
          </a:bodyPr>
          <a:lstStyle/>
          <a:p>
            <a:r>
              <a:rPr lang="es-EC" sz="2000" i="1" dirty="0">
                <a:solidFill>
                  <a:schemeClr val="bg2">
                    <a:lumMod val="50000"/>
                  </a:schemeClr>
                </a:solidFill>
                <a:latin typeface="+mj-lt"/>
                <a:ea typeface="Calibri" panose="020F0502020204030204" pitchFamily="34" charset="0"/>
              </a:rPr>
              <a:t>Análisis de indicadores financieros  </a:t>
            </a:r>
            <a:endParaRPr lang="es-EC" sz="2000" i="1" dirty="0">
              <a:solidFill>
                <a:schemeClr val="bg2">
                  <a:lumMod val="50000"/>
                </a:schemeClr>
              </a:solidFill>
              <a:latin typeface="+mj-lt"/>
            </a:endParaRPr>
          </a:p>
        </p:txBody>
      </p:sp>
      <p:pic>
        <p:nvPicPr>
          <p:cNvPr id="24" name="Imagen 23" descr="Recorte de pantalla"/>
          <p:cNvPicPr>
            <a:picLocks noChangeAspect="1"/>
          </p:cNvPicPr>
          <p:nvPr/>
        </p:nvPicPr>
        <p:blipFill rotWithShape="1">
          <a:blip r:embed="rId2">
            <a:extLst>
              <a:ext uri="{28A0092B-C50C-407E-A947-70E740481C1C}">
                <a14:useLocalDpi xmlns:a14="http://schemas.microsoft.com/office/drawing/2010/main" val="0"/>
              </a:ext>
            </a:extLst>
          </a:blip>
          <a:srcRect t="10169" b="10735"/>
          <a:stretch/>
        </p:blipFill>
        <p:spPr>
          <a:xfrm>
            <a:off x="0" y="5956479"/>
            <a:ext cx="11775582" cy="901521"/>
          </a:xfrm>
          <a:prstGeom prst="rect">
            <a:avLst/>
          </a:prstGeom>
        </p:spPr>
      </p:pic>
    </p:spTree>
    <p:extLst>
      <p:ext uri="{BB962C8B-B14F-4D97-AF65-F5344CB8AC3E}">
        <p14:creationId xmlns:p14="http://schemas.microsoft.com/office/powerpoint/2010/main" val="2086906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a:blip r:embed="rId2">
            <a:extLst>
              <a:ext uri="{28A0092B-C50C-407E-A947-70E740481C1C}">
                <a14:useLocalDpi xmlns:a14="http://schemas.microsoft.com/office/drawing/2010/main" val="0"/>
              </a:ext>
            </a:extLst>
          </a:blip>
          <a:stretch>
            <a:fillRect/>
          </a:stretch>
        </p:blipFill>
        <p:spPr>
          <a:xfrm>
            <a:off x="575540" y="781132"/>
            <a:ext cx="6911662" cy="5175347"/>
          </a:xfrm>
          <a:prstGeom prst="rect">
            <a:avLst/>
          </a:prstGeom>
        </p:spPr>
      </p:pic>
      <p:sp>
        <p:nvSpPr>
          <p:cNvPr id="33" name="Freeform 42">
            <a:extLst>
              <a:ext uri="{FF2B5EF4-FFF2-40B4-BE49-F238E27FC236}">
                <a16:creationId xmlns:a16="http://schemas.microsoft.com/office/drawing/2014/main" id="{B90B0659-734B-F04C-935A-4BD1AD8D1F3B}"/>
              </a:ext>
            </a:extLst>
          </p:cNvPr>
          <p:cNvSpPr/>
          <p:nvPr/>
        </p:nvSpPr>
        <p:spPr>
          <a:xfrm>
            <a:off x="8524381" y="296029"/>
            <a:ext cx="1907506" cy="1551750"/>
          </a:xfrm>
          <a:custGeom>
            <a:avLst/>
            <a:gdLst>
              <a:gd name="connsiteX0" fmla="*/ 954947 w 1566466"/>
              <a:gd name="connsiteY0" fmla="*/ 620 h 1279287"/>
              <a:gd name="connsiteX1" fmla="*/ 337729 w 1566466"/>
              <a:gd name="connsiteY1" fmla="*/ 390019 h 1279287"/>
              <a:gd name="connsiteX2" fmla="*/ 25058 w 1566466"/>
              <a:gd name="connsiteY2" fmla="*/ 593820 h 1279287"/>
              <a:gd name="connsiteX3" fmla="*/ 8988 w 1566466"/>
              <a:gd name="connsiteY3" fmla="*/ 670248 h 1279287"/>
              <a:gd name="connsiteX4" fmla="*/ 25058 w 1566466"/>
              <a:gd name="connsiteY4" fmla="*/ 686311 h 1279287"/>
              <a:gd name="connsiteX5" fmla="*/ 337729 w 1566466"/>
              <a:gd name="connsiteY5" fmla="*/ 890112 h 1279287"/>
              <a:gd name="connsiteX6" fmla="*/ 1177113 w 1566466"/>
              <a:gd name="connsiteY6" fmla="*/ 1228000 h 1279287"/>
              <a:gd name="connsiteX7" fmla="*/ 1515156 w 1566466"/>
              <a:gd name="connsiteY7" fmla="*/ 388998 h 1279287"/>
              <a:gd name="connsiteX8" fmla="*/ 954947 w 1566466"/>
              <a:gd name="connsiteY8" fmla="*/ 620 h 1279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6466" h="1279287">
                <a:moveTo>
                  <a:pt x="954947" y="620"/>
                </a:moveTo>
                <a:cubicBezTo>
                  <a:pt x="688051" y="-11101"/>
                  <a:pt x="441964" y="144154"/>
                  <a:pt x="337729" y="390019"/>
                </a:cubicBezTo>
                <a:lnTo>
                  <a:pt x="25058" y="593820"/>
                </a:lnTo>
                <a:cubicBezTo>
                  <a:pt x="-499" y="610485"/>
                  <a:pt x="-7685" y="644702"/>
                  <a:pt x="8988" y="670248"/>
                </a:cubicBezTo>
                <a:cubicBezTo>
                  <a:pt x="13172" y="676656"/>
                  <a:pt x="18647" y="682129"/>
                  <a:pt x="25058" y="686311"/>
                </a:cubicBezTo>
                <a:lnTo>
                  <a:pt x="337729" y="890112"/>
                </a:lnTo>
                <a:cubicBezTo>
                  <a:pt x="476172" y="1215098"/>
                  <a:pt x="851979" y="1366381"/>
                  <a:pt x="1177113" y="1228000"/>
                </a:cubicBezTo>
                <a:cubicBezTo>
                  <a:pt x="1502248" y="1089620"/>
                  <a:pt x="1653599" y="713985"/>
                  <a:pt x="1515156" y="388998"/>
                </a:cubicBezTo>
                <a:cubicBezTo>
                  <a:pt x="1418710" y="162603"/>
                  <a:pt x="1200886" y="11579"/>
                  <a:pt x="954947" y="620"/>
                </a:cubicBezTo>
                <a:close/>
              </a:path>
            </a:pathLst>
          </a:custGeom>
          <a:solidFill>
            <a:schemeClr val="accent6">
              <a:lumMod val="40000"/>
              <a:lumOff val="60000"/>
            </a:schemeClr>
          </a:solidFill>
          <a:ln w="12303" cap="flat">
            <a:noFill/>
            <a:prstDash val="solid"/>
            <a:miter/>
          </a:ln>
        </p:spPr>
        <p:txBody>
          <a:bodyPr rtlCol="0" anchor="ctr"/>
          <a:lstStyle/>
          <a:p>
            <a:pPr lvl="0">
              <a:defRPr/>
            </a:pPr>
            <a:r>
              <a:rPr lang="es-EC" sz="1600" dirty="0">
                <a:solidFill>
                  <a:schemeClr val="tx2">
                    <a:lumMod val="50000"/>
                  </a:schemeClr>
                </a:solidFill>
              </a:rPr>
              <a:t>La caída del ROE por disminución del ROA producto de la variación negativa del margen neto</a:t>
            </a:r>
            <a:endParaRPr kumimoji="0" lang="en-US" sz="1600" b="0" i="0" u="none" strike="noStrike" kern="1200" cap="none" spc="0" normalizeH="0" baseline="0" noProof="0" dirty="0">
              <a:ln>
                <a:noFill/>
              </a:ln>
              <a:solidFill>
                <a:schemeClr val="tx2">
                  <a:lumMod val="50000"/>
                </a:schemeClr>
              </a:solidFill>
              <a:effectLst/>
              <a:uLnTx/>
              <a:uFillTx/>
              <a:latin typeface="Calibri" panose="020F0502020204030204"/>
            </a:endParaRPr>
          </a:p>
        </p:txBody>
      </p:sp>
      <p:sp>
        <p:nvSpPr>
          <p:cNvPr id="34" name="Freeform 42">
            <a:extLst>
              <a:ext uri="{FF2B5EF4-FFF2-40B4-BE49-F238E27FC236}">
                <a16:creationId xmlns:a16="http://schemas.microsoft.com/office/drawing/2014/main" id="{B90B0659-734B-F04C-935A-4BD1AD8D1F3B}"/>
              </a:ext>
            </a:extLst>
          </p:cNvPr>
          <p:cNvSpPr/>
          <p:nvPr/>
        </p:nvSpPr>
        <p:spPr>
          <a:xfrm>
            <a:off x="8653170" y="2176344"/>
            <a:ext cx="1900093" cy="1551750"/>
          </a:xfrm>
          <a:custGeom>
            <a:avLst/>
            <a:gdLst>
              <a:gd name="connsiteX0" fmla="*/ 954947 w 1566466"/>
              <a:gd name="connsiteY0" fmla="*/ 620 h 1279287"/>
              <a:gd name="connsiteX1" fmla="*/ 337729 w 1566466"/>
              <a:gd name="connsiteY1" fmla="*/ 390019 h 1279287"/>
              <a:gd name="connsiteX2" fmla="*/ 25058 w 1566466"/>
              <a:gd name="connsiteY2" fmla="*/ 593820 h 1279287"/>
              <a:gd name="connsiteX3" fmla="*/ 8988 w 1566466"/>
              <a:gd name="connsiteY3" fmla="*/ 670248 h 1279287"/>
              <a:gd name="connsiteX4" fmla="*/ 25058 w 1566466"/>
              <a:gd name="connsiteY4" fmla="*/ 686311 h 1279287"/>
              <a:gd name="connsiteX5" fmla="*/ 337729 w 1566466"/>
              <a:gd name="connsiteY5" fmla="*/ 890112 h 1279287"/>
              <a:gd name="connsiteX6" fmla="*/ 1177113 w 1566466"/>
              <a:gd name="connsiteY6" fmla="*/ 1228000 h 1279287"/>
              <a:gd name="connsiteX7" fmla="*/ 1515156 w 1566466"/>
              <a:gd name="connsiteY7" fmla="*/ 388998 h 1279287"/>
              <a:gd name="connsiteX8" fmla="*/ 954947 w 1566466"/>
              <a:gd name="connsiteY8" fmla="*/ 620 h 1279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6466" h="1279287">
                <a:moveTo>
                  <a:pt x="954947" y="620"/>
                </a:moveTo>
                <a:cubicBezTo>
                  <a:pt x="688051" y="-11101"/>
                  <a:pt x="441964" y="144154"/>
                  <a:pt x="337729" y="390019"/>
                </a:cubicBezTo>
                <a:lnTo>
                  <a:pt x="25058" y="593820"/>
                </a:lnTo>
                <a:cubicBezTo>
                  <a:pt x="-499" y="610485"/>
                  <a:pt x="-7685" y="644702"/>
                  <a:pt x="8988" y="670248"/>
                </a:cubicBezTo>
                <a:cubicBezTo>
                  <a:pt x="13172" y="676656"/>
                  <a:pt x="18647" y="682129"/>
                  <a:pt x="25058" y="686311"/>
                </a:cubicBezTo>
                <a:lnTo>
                  <a:pt x="337729" y="890112"/>
                </a:lnTo>
                <a:cubicBezTo>
                  <a:pt x="476172" y="1215098"/>
                  <a:pt x="851979" y="1366381"/>
                  <a:pt x="1177113" y="1228000"/>
                </a:cubicBezTo>
                <a:cubicBezTo>
                  <a:pt x="1502248" y="1089620"/>
                  <a:pt x="1653599" y="713985"/>
                  <a:pt x="1515156" y="388998"/>
                </a:cubicBezTo>
                <a:cubicBezTo>
                  <a:pt x="1418710" y="162603"/>
                  <a:pt x="1200886" y="11579"/>
                  <a:pt x="954947" y="620"/>
                </a:cubicBezTo>
                <a:close/>
              </a:path>
            </a:pathLst>
          </a:custGeom>
          <a:solidFill>
            <a:schemeClr val="accent2">
              <a:lumMod val="60000"/>
              <a:lumOff val="40000"/>
            </a:schemeClr>
          </a:solidFill>
          <a:ln w="12303" cap="flat">
            <a:noFill/>
            <a:prstDash val="solid"/>
            <a:miter/>
          </a:ln>
        </p:spPr>
        <p:txBody>
          <a:bodyPr rtlCol="0" anchor="ctr"/>
          <a:lstStyle/>
          <a:p>
            <a:pPr lvl="0">
              <a:defRPr/>
            </a:pPr>
            <a:r>
              <a:rPr lang="es-EC" sz="1600" dirty="0">
                <a:solidFill>
                  <a:schemeClr val="tx2">
                    <a:lumMod val="50000"/>
                  </a:schemeClr>
                </a:solidFill>
              </a:rPr>
              <a:t>Este margen neto se vio afectado por la caída de las ventas durante el 2020. </a:t>
            </a:r>
            <a:endParaRPr kumimoji="0" lang="en-US" sz="1600" b="0" i="0" u="none" strike="noStrike" kern="1200" cap="none" spc="0" normalizeH="0" baseline="0" noProof="0" dirty="0">
              <a:ln>
                <a:noFill/>
              </a:ln>
              <a:solidFill>
                <a:schemeClr val="tx2">
                  <a:lumMod val="50000"/>
                </a:schemeClr>
              </a:solidFill>
              <a:effectLst/>
              <a:uLnTx/>
              <a:uFillTx/>
              <a:latin typeface="Calibri" panose="020F0502020204030204"/>
            </a:endParaRPr>
          </a:p>
        </p:txBody>
      </p:sp>
      <p:sp>
        <p:nvSpPr>
          <p:cNvPr id="35" name="Freeform 42">
            <a:extLst>
              <a:ext uri="{FF2B5EF4-FFF2-40B4-BE49-F238E27FC236}">
                <a16:creationId xmlns:a16="http://schemas.microsoft.com/office/drawing/2014/main" id="{B90B0659-734B-F04C-935A-4BD1AD8D1F3B}"/>
              </a:ext>
            </a:extLst>
          </p:cNvPr>
          <p:cNvSpPr/>
          <p:nvPr/>
        </p:nvSpPr>
        <p:spPr>
          <a:xfrm>
            <a:off x="8653170" y="4133933"/>
            <a:ext cx="1900093" cy="1551750"/>
          </a:xfrm>
          <a:custGeom>
            <a:avLst/>
            <a:gdLst>
              <a:gd name="connsiteX0" fmla="*/ 954947 w 1566466"/>
              <a:gd name="connsiteY0" fmla="*/ 620 h 1279287"/>
              <a:gd name="connsiteX1" fmla="*/ 337729 w 1566466"/>
              <a:gd name="connsiteY1" fmla="*/ 390019 h 1279287"/>
              <a:gd name="connsiteX2" fmla="*/ 25058 w 1566466"/>
              <a:gd name="connsiteY2" fmla="*/ 593820 h 1279287"/>
              <a:gd name="connsiteX3" fmla="*/ 8988 w 1566466"/>
              <a:gd name="connsiteY3" fmla="*/ 670248 h 1279287"/>
              <a:gd name="connsiteX4" fmla="*/ 25058 w 1566466"/>
              <a:gd name="connsiteY4" fmla="*/ 686311 h 1279287"/>
              <a:gd name="connsiteX5" fmla="*/ 337729 w 1566466"/>
              <a:gd name="connsiteY5" fmla="*/ 890112 h 1279287"/>
              <a:gd name="connsiteX6" fmla="*/ 1177113 w 1566466"/>
              <a:gd name="connsiteY6" fmla="*/ 1228000 h 1279287"/>
              <a:gd name="connsiteX7" fmla="*/ 1515156 w 1566466"/>
              <a:gd name="connsiteY7" fmla="*/ 388998 h 1279287"/>
              <a:gd name="connsiteX8" fmla="*/ 954947 w 1566466"/>
              <a:gd name="connsiteY8" fmla="*/ 620 h 1279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6466" h="1279287">
                <a:moveTo>
                  <a:pt x="954947" y="620"/>
                </a:moveTo>
                <a:cubicBezTo>
                  <a:pt x="688051" y="-11101"/>
                  <a:pt x="441964" y="144154"/>
                  <a:pt x="337729" y="390019"/>
                </a:cubicBezTo>
                <a:lnTo>
                  <a:pt x="25058" y="593820"/>
                </a:lnTo>
                <a:cubicBezTo>
                  <a:pt x="-499" y="610485"/>
                  <a:pt x="-7685" y="644702"/>
                  <a:pt x="8988" y="670248"/>
                </a:cubicBezTo>
                <a:cubicBezTo>
                  <a:pt x="13172" y="676656"/>
                  <a:pt x="18647" y="682129"/>
                  <a:pt x="25058" y="686311"/>
                </a:cubicBezTo>
                <a:lnTo>
                  <a:pt x="337729" y="890112"/>
                </a:lnTo>
                <a:cubicBezTo>
                  <a:pt x="476172" y="1215098"/>
                  <a:pt x="851979" y="1366381"/>
                  <a:pt x="1177113" y="1228000"/>
                </a:cubicBezTo>
                <a:cubicBezTo>
                  <a:pt x="1502248" y="1089620"/>
                  <a:pt x="1653599" y="713985"/>
                  <a:pt x="1515156" y="388998"/>
                </a:cubicBezTo>
                <a:cubicBezTo>
                  <a:pt x="1418710" y="162603"/>
                  <a:pt x="1200886" y="11579"/>
                  <a:pt x="954947" y="620"/>
                </a:cubicBezTo>
                <a:close/>
              </a:path>
            </a:pathLst>
          </a:custGeom>
          <a:solidFill>
            <a:schemeClr val="accent4">
              <a:lumMod val="40000"/>
              <a:lumOff val="60000"/>
            </a:schemeClr>
          </a:solidFill>
          <a:ln w="12303" cap="flat">
            <a:noFill/>
            <a:prstDash val="solid"/>
            <a:miter/>
          </a:ln>
        </p:spPr>
        <p:txBody>
          <a:bodyPr rtlCol="0" anchor="ctr"/>
          <a:lstStyle/>
          <a:p>
            <a:pPr lvl="0">
              <a:defRPr/>
            </a:pPr>
            <a:r>
              <a:rPr lang="es-EC" sz="1600" dirty="0">
                <a:solidFill>
                  <a:schemeClr val="tx2">
                    <a:lumMod val="50000"/>
                  </a:schemeClr>
                </a:solidFill>
              </a:rPr>
              <a:t>La rotación de activos también disminuyó </a:t>
            </a:r>
            <a:r>
              <a:rPr lang="es-EC" sz="1600" dirty="0">
                <a:solidFill>
                  <a:schemeClr val="tx2">
                    <a:lumMod val="50000"/>
                  </a:schemeClr>
                </a:solidFill>
                <a:sym typeface="Wingdings" panose="05000000000000000000" pitchFamily="2" charset="2"/>
              </a:rPr>
              <a:t></a:t>
            </a:r>
            <a:r>
              <a:rPr lang="es-EC" sz="1600" dirty="0">
                <a:solidFill>
                  <a:schemeClr val="tx2">
                    <a:lumMod val="50000"/>
                  </a:schemeClr>
                </a:solidFill>
              </a:rPr>
              <a:t> menos eficientes para administrar sus recursos</a:t>
            </a:r>
            <a:endParaRPr kumimoji="0" lang="en-US" sz="1600" b="0" i="0" u="none" strike="noStrike" kern="1200" cap="none" spc="0" normalizeH="0" baseline="0" noProof="0" dirty="0">
              <a:ln>
                <a:noFill/>
              </a:ln>
              <a:solidFill>
                <a:schemeClr val="tx2">
                  <a:lumMod val="50000"/>
                </a:schemeClr>
              </a:solidFill>
              <a:effectLst/>
              <a:uLnTx/>
              <a:uFillTx/>
              <a:latin typeface="Calibri" panose="020F0502020204030204"/>
            </a:endParaRPr>
          </a:p>
        </p:txBody>
      </p:sp>
      <p:pic>
        <p:nvPicPr>
          <p:cNvPr id="36" name="Imagen 35" descr="Recorte de pantalla"/>
          <p:cNvPicPr>
            <a:picLocks noChangeAspect="1"/>
          </p:cNvPicPr>
          <p:nvPr/>
        </p:nvPicPr>
        <p:blipFill rotWithShape="1">
          <a:blip r:embed="rId3">
            <a:extLst>
              <a:ext uri="{28A0092B-C50C-407E-A947-70E740481C1C}">
                <a14:useLocalDpi xmlns:a14="http://schemas.microsoft.com/office/drawing/2010/main" val="0"/>
              </a:ext>
            </a:extLst>
          </a:blip>
          <a:srcRect t="10169" b="10735"/>
          <a:stretch/>
        </p:blipFill>
        <p:spPr>
          <a:xfrm>
            <a:off x="0" y="5956479"/>
            <a:ext cx="11775582" cy="901521"/>
          </a:xfrm>
          <a:prstGeom prst="rect">
            <a:avLst/>
          </a:prstGeom>
        </p:spPr>
      </p:pic>
      <p:sp>
        <p:nvSpPr>
          <p:cNvPr id="37" name="Google Shape;145;p14"/>
          <p:cNvSpPr/>
          <p:nvPr/>
        </p:nvSpPr>
        <p:spPr>
          <a:xfrm flipV="1">
            <a:off x="319540" y="909278"/>
            <a:ext cx="4046398" cy="45719"/>
          </a:xfrm>
          <a:custGeom>
            <a:avLst/>
            <a:gdLst/>
            <a:ahLst/>
            <a:cxnLst/>
            <a:rect l="l" t="t" r="r" b="b"/>
            <a:pathLst>
              <a:path w="188" h="25" extrusionOk="0">
                <a:moveTo>
                  <a:pt x="12" y="25"/>
                </a:moveTo>
                <a:cubicBezTo>
                  <a:pt x="175" y="25"/>
                  <a:pt x="175" y="25"/>
                  <a:pt x="175" y="25"/>
                </a:cubicBezTo>
                <a:cubicBezTo>
                  <a:pt x="182" y="25"/>
                  <a:pt x="188" y="20"/>
                  <a:pt x="188" y="13"/>
                </a:cubicBezTo>
                <a:cubicBezTo>
                  <a:pt x="188" y="6"/>
                  <a:pt x="182" y="0"/>
                  <a:pt x="175" y="0"/>
                </a:cubicBezTo>
                <a:cubicBezTo>
                  <a:pt x="12" y="0"/>
                  <a:pt x="12" y="0"/>
                  <a:pt x="12" y="0"/>
                </a:cubicBezTo>
                <a:cubicBezTo>
                  <a:pt x="5" y="0"/>
                  <a:pt x="0" y="6"/>
                  <a:pt x="0" y="13"/>
                </a:cubicBezTo>
                <a:cubicBezTo>
                  <a:pt x="0" y="20"/>
                  <a:pt x="5" y="25"/>
                  <a:pt x="12" y="25"/>
                </a:cubicBezTo>
              </a:path>
            </a:pathLst>
          </a:custGeom>
          <a:solidFill>
            <a:schemeClr val="accent1">
              <a:lumMod val="40000"/>
              <a:lumOff val="60000"/>
            </a:schemeClr>
          </a:solid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8" name="Rectángulo 37"/>
          <p:cNvSpPr/>
          <p:nvPr/>
        </p:nvSpPr>
        <p:spPr>
          <a:xfrm>
            <a:off x="319540" y="486893"/>
            <a:ext cx="3711831" cy="461665"/>
          </a:xfrm>
          <a:prstGeom prst="rect">
            <a:avLst/>
          </a:prstGeom>
        </p:spPr>
        <p:txBody>
          <a:bodyPr wrap="square">
            <a:spAutoFit/>
          </a:bodyPr>
          <a:lstStyle/>
          <a:p>
            <a:r>
              <a:rPr lang="es-EC" sz="2400" i="1" dirty="0">
                <a:solidFill>
                  <a:schemeClr val="bg2">
                    <a:lumMod val="50000"/>
                  </a:schemeClr>
                </a:solidFill>
                <a:latin typeface="+mj-lt"/>
                <a:ea typeface="Calibri" panose="020F0502020204030204" pitchFamily="34" charset="0"/>
              </a:rPr>
              <a:t>Análisis Dupont </a:t>
            </a:r>
            <a:endParaRPr lang="es-EC" sz="2400" i="1" dirty="0">
              <a:solidFill>
                <a:schemeClr val="bg2">
                  <a:lumMod val="50000"/>
                </a:schemeClr>
              </a:solidFill>
              <a:latin typeface="+mj-lt"/>
            </a:endParaRPr>
          </a:p>
        </p:txBody>
      </p:sp>
    </p:spTree>
    <p:extLst>
      <p:ext uri="{BB962C8B-B14F-4D97-AF65-F5344CB8AC3E}">
        <p14:creationId xmlns:p14="http://schemas.microsoft.com/office/powerpoint/2010/main" val="820764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75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reeform 26">
            <a:extLst>
              <a:ext uri="{FF2B5EF4-FFF2-40B4-BE49-F238E27FC236}">
                <a16:creationId xmlns:a16="http://schemas.microsoft.com/office/drawing/2014/main" id="{B802D1CC-2154-4A04-84B9-03AAB25D877F}"/>
              </a:ext>
            </a:extLst>
          </p:cNvPr>
          <p:cNvSpPr>
            <a:spLocks noChangeArrowheads="1"/>
          </p:cNvSpPr>
          <p:nvPr/>
        </p:nvSpPr>
        <p:spPr bwMode="auto">
          <a:xfrm>
            <a:off x="5226775" y="2750135"/>
            <a:ext cx="1745112" cy="1745111"/>
          </a:xfrm>
          <a:custGeom>
            <a:avLst/>
            <a:gdLst>
              <a:gd name="T0" fmla="*/ 1428390 w 3967"/>
              <a:gd name="T1" fmla="*/ 714195 h 3967"/>
              <a:gd name="T2" fmla="*/ 714195 w 3967"/>
              <a:gd name="T3" fmla="*/ 1428390 h 3967"/>
              <a:gd name="T4" fmla="*/ 0 w 3967"/>
              <a:gd name="T5" fmla="*/ 714195 h 3967"/>
              <a:gd name="T6" fmla="*/ 714195 w 3967"/>
              <a:gd name="T7" fmla="*/ 0 h 3967"/>
              <a:gd name="T8" fmla="*/ 1428390 w 3967"/>
              <a:gd name="T9" fmla="*/ 714195 h 39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67" h="3967">
                <a:moveTo>
                  <a:pt x="3966" y="1983"/>
                </a:moveTo>
                <a:cubicBezTo>
                  <a:pt x="3966" y="3078"/>
                  <a:pt x="3078" y="3966"/>
                  <a:pt x="1983" y="3966"/>
                </a:cubicBezTo>
                <a:cubicBezTo>
                  <a:pt x="888" y="3966"/>
                  <a:pt x="0" y="3078"/>
                  <a:pt x="0" y="1983"/>
                </a:cubicBezTo>
                <a:cubicBezTo>
                  <a:pt x="0" y="887"/>
                  <a:pt x="888" y="0"/>
                  <a:pt x="1983" y="0"/>
                </a:cubicBezTo>
                <a:cubicBezTo>
                  <a:pt x="3078" y="0"/>
                  <a:pt x="3966" y="887"/>
                  <a:pt x="3966" y="1983"/>
                </a:cubicBezTo>
              </a:path>
            </a:pathLst>
          </a:custGeom>
          <a:solidFill>
            <a:schemeClr val="bg1">
              <a:lumMod val="85000"/>
            </a:schemeClr>
          </a:solidFill>
          <a:ln w="6840" cap="flat">
            <a:noFill/>
            <a:round/>
            <a:headEnd/>
            <a:tailEnd/>
          </a:ln>
          <a:effectLst/>
        </p:spPr>
        <p:txBody>
          <a:bodyPr wrap="none" anchor="ctr"/>
          <a:lstStyle/>
          <a:p>
            <a:endParaRPr lang="en-US" sz="900"/>
          </a:p>
        </p:txBody>
      </p:sp>
      <p:sp>
        <p:nvSpPr>
          <p:cNvPr id="15" name="Freeform 12">
            <a:extLst>
              <a:ext uri="{FF2B5EF4-FFF2-40B4-BE49-F238E27FC236}">
                <a16:creationId xmlns:a16="http://schemas.microsoft.com/office/drawing/2014/main" id="{06637EF7-255C-49FF-B73D-1CB28E3285CA}"/>
              </a:ext>
            </a:extLst>
          </p:cNvPr>
          <p:cNvSpPr>
            <a:spLocks noChangeArrowheads="1"/>
          </p:cNvSpPr>
          <p:nvPr/>
        </p:nvSpPr>
        <p:spPr bwMode="auto">
          <a:xfrm>
            <a:off x="2710688" y="4092271"/>
            <a:ext cx="126554" cy="126554"/>
          </a:xfrm>
          <a:custGeom>
            <a:avLst/>
            <a:gdLst>
              <a:gd name="T0" fmla="*/ 0 w 337"/>
              <a:gd name="T1" fmla="*/ 60146 h 337"/>
              <a:gd name="T2" fmla="*/ 60146 w 337"/>
              <a:gd name="T3" fmla="*/ 120292 h 337"/>
              <a:gd name="T4" fmla="*/ 120292 w 337"/>
              <a:gd name="T5" fmla="*/ 60146 h 337"/>
              <a:gd name="T6" fmla="*/ 60146 w 337"/>
              <a:gd name="T7" fmla="*/ 0 h 337"/>
              <a:gd name="T8" fmla="*/ 0 w 337"/>
              <a:gd name="T9" fmla="*/ 60146 h 3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7" h="337">
                <a:moveTo>
                  <a:pt x="0" y="168"/>
                </a:moveTo>
                <a:cubicBezTo>
                  <a:pt x="0" y="261"/>
                  <a:pt x="75" y="336"/>
                  <a:pt x="168" y="336"/>
                </a:cubicBezTo>
                <a:cubicBezTo>
                  <a:pt x="261" y="336"/>
                  <a:pt x="336" y="261"/>
                  <a:pt x="336" y="168"/>
                </a:cubicBezTo>
                <a:cubicBezTo>
                  <a:pt x="336" y="75"/>
                  <a:pt x="261" y="0"/>
                  <a:pt x="168" y="0"/>
                </a:cubicBezTo>
                <a:cubicBezTo>
                  <a:pt x="75" y="0"/>
                  <a:pt x="0" y="75"/>
                  <a:pt x="0" y="168"/>
                </a:cubicBezTo>
              </a:path>
            </a:pathLst>
          </a:custGeom>
          <a:solidFill>
            <a:srgbClr val="A6325C"/>
          </a:solidFill>
          <a:ln>
            <a:noFill/>
          </a:ln>
          <a:effectLst/>
        </p:spPr>
        <p:txBody>
          <a:bodyPr wrap="none" anchor="ctr"/>
          <a:lstStyle/>
          <a:p>
            <a:endParaRPr lang="en-US" sz="900"/>
          </a:p>
        </p:txBody>
      </p:sp>
      <p:sp>
        <p:nvSpPr>
          <p:cNvPr id="18" name="Freeform 15">
            <a:extLst>
              <a:ext uri="{FF2B5EF4-FFF2-40B4-BE49-F238E27FC236}">
                <a16:creationId xmlns:a16="http://schemas.microsoft.com/office/drawing/2014/main" id="{B2F2D69D-2E7A-459F-864F-375A9226E833}"/>
              </a:ext>
            </a:extLst>
          </p:cNvPr>
          <p:cNvSpPr>
            <a:spLocks noChangeArrowheads="1"/>
          </p:cNvSpPr>
          <p:nvPr/>
        </p:nvSpPr>
        <p:spPr bwMode="auto">
          <a:xfrm>
            <a:off x="2710688" y="3033216"/>
            <a:ext cx="126554" cy="126554"/>
          </a:xfrm>
          <a:custGeom>
            <a:avLst/>
            <a:gdLst>
              <a:gd name="T0" fmla="*/ 0 w 337"/>
              <a:gd name="T1" fmla="*/ 60146 h 337"/>
              <a:gd name="T2" fmla="*/ 60146 w 337"/>
              <a:gd name="T3" fmla="*/ 120292 h 337"/>
              <a:gd name="T4" fmla="*/ 120292 w 337"/>
              <a:gd name="T5" fmla="*/ 60146 h 337"/>
              <a:gd name="T6" fmla="*/ 60146 w 337"/>
              <a:gd name="T7" fmla="*/ 0 h 337"/>
              <a:gd name="T8" fmla="*/ 0 w 337"/>
              <a:gd name="T9" fmla="*/ 60146 h 3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7" h="337">
                <a:moveTo>
                  <a:pt x="0" y="168"/>
                </a:moveTo>
                <a:cubicBezTo>
                  <a:pt x="0" y="261"/>
                  <a:pt x="75" y="336"/>
                  <a:pt x="168" y="336"/>
                </a:cubicBezTo>
                <a:cubicBezTo>
                  <a:pt x="261" y="336"/>
                  <a:pt x="336" y="261"/>
                  <a:pt x="336" y="168"/>
                </a:cubicBezTo>
                <a:cubicBezTo>
                  <a:pt x="336" y="75"/>
                  <a:pt x="261" y="0"/>
                  <a:pt x="168" y="0"/>
                </a:cubicBezTo>
                <a:cubicBezTo>
                  <a:pt x="75" y="0"/>
                  <a:pt x="0" y="75"/>
                  <a:pt x="0" y="168"/>
                </a:cubicBezTo>
              </a:path>
            </a:pathLst>
          </a:custGeom>
          <a:solidFill>
            <a:srgbClr val="90C02B"/>
          </a:solidFill>
          <a:ln>
            <a:noFill/>
          </a:ln>
          <a:effectLst/>
        </p:spPr>
        <p:txBody>
          <a:bodyPr wrap="none" anchor="ctr"/>
          <a:lstStyle/>
          <a:p>
            <a:endParaRPr lang="en-US" sz="900"/>
          </a:p>
        </p:txBody>
      </p:sp>
      <p:sp>
        <p:nvSpPr>
          <p:cNvPr id="24" name="Freeform 21">
            <a:extLst>
              <a:ext uri="{FF2B5EF4-FFF2-40B4-BE49-F238E27FC236}">
                <a16:creationId xmlns:a16="http://schemas.microsoft.com/office/drawing/2014/main" id="{09684360-C026-45C7-AB28-E85E5AA8A3C7}"/>
              </a:ext>
            </a:extLst>
          </p:cNvPr>
          <p:cNvSpPr>
            <a:spLocks noChangeArrowheads="1"/>
          </p:cNvSpPr>
          <p:nvPr/>
        </p:nvSpPr>
        <p:spPr bwMode="auto">
          <a:xfrm>
            <a:off x="9354758" y="3353083"/>
            <a:ext cx="126554" cy="126554"/>
          </a:xfrm>
          <a:custGeom>
            <a:avLst/>
            <a:gdLst>
              <a:gd name="T0" fmla="*/ 120292 w 337"/>
              <a:gd name="T1" fmla="*/ 60146 h 337"/>
              <a:gd name="T2" fmla="*/ 60146 w 337"/>
              <a:gd name="T3" fmla="*/ 120292 h 337"/>
              <a:gd name="T4" fmla="*/ 0 w 337"/>
              <a:gd name="T5" fmla="*/ 60146 h 337"/>
              <a:gd name="T6" fmla="*/ 60146 w 337"/>
              <a:gd name="T7" fmla="*/ 0 h 337"/>
              <a:gd name="T8" fmla="*/ 120292 w 337"/>
              <a:gd name="T9" fmla="*/ 60146 h 3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7" h="337">
                <a:moveTo>
                  <a:pt x="336" y="168"/>
                </a:moveTo>
                <a:cubicBezTo>
                  <a:pt x="336" y="261"/>
                  <a:pt x="261" y="336"/>
                  <a:pt x="168" y="336"/>
                </a:cubicBezTo>
                <a:cubicBezTo>
                  <a:pt x="75" y="336"/>
                  <a:pt x="0" y="261"/>
                  <a:pt x="0" y="168"/>
                </a:cubicBezTo>
                <a:cubicBezTo>
                  <a:pt x="0" y="75"/>
                  <a:pt x="75" y="0"/>
                  <a:pt x="168" y="0"/>
                </a:cubicBezTo>
                <a:cubicBezTo>
                  <a:pt x="261" y="0"/>
                  <a:pt x="336" y="75"/>
                  <a:pt x="336" y="168"/>
                </a:cubicBezTo>
              </a:path>
            </a:pathLst>
          </a:custGeom>
          <a:solidFill>
            <a:srgbClr val="656669"/>
          </a:solidFill>
          <a:ln>
            <a:noFill/>
          </a:ln>
          <a:effectLst/>
        </p:spPr>
        <p:txBody>
          <a:bodyPr wrap="none" anchor="ctr"/>
          <a:lstStyle/>
          <a:p>
            <a:endParaRPr lang="en-US" sz="900"/>
          </a:p>
        </p:txBody>
      </p:sp>
      <p:sp>
        <p:nvSpPr>
          <p:cNvPr id="27" name="Freeform 24">
            <a:extLst>
              <a:ext uri="{FF2B5EF4-FFF2-40B4-BE49-F238E27FC236}">
                <a16:creationId xmlns:a16="http://schemas.microsoft.com/office/drawing/2014/main" id="{BDA7813D-43A5-4F64-A3A6-215E23AD9AD6}"/>
              </a:ext>
            </a:extLst>
          </p:cNvPr>
          <p:cNvSpPr>
            <a:spLocks noChangeArrowheads="1"/>
          </p:cNvSpPr>
          <p:nvPr/>
        </p:nvSpPr>
        <p:spPr bwMode="auto">
          <a:xfrm>
            <a:off x="8994146" y="4454547"/>
            <a:ext cx="126554" cy="126554"/>
          </a:xfrm>
          <a:custGeom>
            <a:avLst/>
            <a:gdLst>
              <a:gd name="T0" fmla="*/ 120292 w 337"/>
              <a:gd name="T1" fmla="*/ 60146 h 337"/>
              <a:gd name="T2" fmla="*/ 60146 w 337"/>
              <a:gd name="T3" fmla="*/ 120292 h 337"/>
              <a:gd name="T4" fmla="*/ 0 w 337"/>
              <a:gd name="T5" fmla="*/ 60146 h 337"/>
              <a:gd name="T6" fmla="*/ 60146 w 337"/>
              <a:gd name="T7" fmla="*/ 0 h 337"/>
              <a:gd name="T8" fmla="*/ 120292 w 337"/>
              <a:gd name="T9" fmla="*/ 60146 h 3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7" h="337">
                <a:moveTo>
                  <a:pt x="336" y="168"/>
                </a:moveTo>
                <a:cubicBezTo>
                  <a:pt x="336" y="261"/>
                  <a:pt x="261" y="336"/>
                  <a:pt x="168" y="336"/>
                </a:cubicBezTo>
                <a:cubicBezTo>
                  <a:pt x="75" y="336"/>
                  <a:pt x="0" y="261"/>
                  <a:pt x="0" y="168"/>
                </a:cubicBezTo>
                <a:cubicBezTo>
                  <a:pt x="0" y="75"/>
                  <a:pt x="75" y="0"/>
                  <a:pt x="168" y="0"/>
                </a:cubicBezTo>
                <a:cubicBezTo>
                  <a:pt x="261" y="0"/>
                  <a:pt x="336" y="75"/>
                  <a:pt x="336" y="168"/>
                </a:cubicBezTo>
              </a:path>
            </a:pathLst>
          </a:custGeom>
          <a:solidFill>
            <a:srgbClr val="0A98CF"/>
          </a:solidFill>
          <a:ln>
            <a:noFill/>
          </a:ln>
          <a:effectLst/>
        </p:spPr>
        <p:txBody>
          <a:bodyPr wrap="none" anchor="ctr"/>
          <a:lstStyle/>
          <a:p>
            <a:endParaRPr lang="en-US" sz="900"/>
          </a:p>
        </p:txBody>
      </p:sp>
      <p:sp>
        <p:nvSpPr>
          <p:cNvPr id="28" name="Freeform 25">
            <a:extLst>
              <a:ext uri="{FF2B5EF4-FFF2-40B4-BE49-F238E27FC236}">
                <a16:creationId xmlns:a16="http://schemas.microsoft.com/office/drawing/2014/main" id="{EC12E58E-4D39-481C-AE51-ACCEA46F8D9B}"/>
              </a:ext>
            </a:extLst>
          </p:cNvPr>
          <p:cNvSpPr>
            <a:spLocks noChangeArrowheads="1"/>
          </p:cNvSpPr>
          <p:nvPr/>
        </p:nvSpPr>
        <p:spPr bwMode="auto">
          <a:xfrm>
            <a:off x="5349999" y="2873359"/>
            <a:ext cx="1498663" cy="1498663"/>
          </a:xfrm>
          <a:custGeom>
            <a:avLst/>
            <a:gdLst>
              <a:gd name="T0" fmla="*/ 1428390 w 3967"/>
              <a:gd name="T1" fmla="*/ 714195 h 3967"/>
              <a:gd name="T2" fmla="*/ 714195 w 3967"/>
              <a:gd name="T3" fmla="*/ 1428390 h 3967"/>
              <a:gd name="T4" fmla="*/ 0 w 3967"/>
              <a:gd name="T5" fmla="*/ 714195 h 3967"/>
              <a:gd name="T6" fmla="*/ 714195 w 3967"/>
              <a:gd name="T7" fmla="*/ 0 h 3967"/>
              <a:gd name="T8" fmla="*/ 1428390 w 3967"/>
              <a:gd name="T9" fmla="*/ 714195 h 39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67" h="3967">
                <a:moveTo>
                  <a:pt x="3966" y="1983"/>
                </a:moveTo>
                <a:cubicBezTo>
                  <a:pt x="3966" y="3078"/>
                  <a:pt x="3078" y="3966"/>
                  <a:pt x="1983" y="3966"/>
                </a:cubicBezTo>
                <a:cubicBezTo>
                  <a:pt x="888" y="3966"/>
                  <a:pt x="0" y="3078"/>
                  <a:pt x="0" y="1983"/>
                </a:cubicBezTo>
                <a:cubicBezTo>
                  <a:pt x="0" y="887"/>
                  <a:pt x="888" y="0"/>
                  <a:pt x="1983" y="0"/>
                </a:cubicBezTo>
                <a:cubicBezTo>
                  <a:pt x="3078" y="0"/>
                  <a:pt x="3966" y="887"/>
                  <a:pt x="3966" y="1983"/>
                </a:cubicBezTo>
              </a:path>
            </a:pathLst>
          </a:custGeom>
          <a:solidFill>
            <a:schemeClr val="bg2"/>
          </a:solidFill>
          <a:ln>
            <a:noFill/>
          </a:ln>
          <a:effectLst/>
        </p:spPr>
        <p:txBody>
          <a:bodyPr wrap="none" anchor="ctr"/>
          <a:lstStyle/>
          <a:p>
            <a:endParaRPr lang="en-US" sz="900"/>
          </a:p>
        </p:txBody>
      </p:sp>
      <p:sp>
        <p:nvSpPr>
          <p:cNvPr id="52" name="Freeform 49">
            <a:extLst>
              <a:ext uri="{FF2B5EF4-FFF2-40B4-BE49-F238E27FC236}">
                <a16:creationId xmlns:a16="http://schemas.microsoft.com/office/drawing/2014/main" id="{EF860F4C-1759-4989-84FE-109223059A88}"/>
              </a:ext>
            </a:extLst>
          </p:cNvPr>
          <p:cNvSpPr>
            <a:spLocks noChangeArrowheads="1"/>
          </p:cNvSpPr>
          <p:nvPr/>
        </p:nvSpPr>
        <p:spPr bwMode="auto">
          <a:xfrm>
            <a:off x="3010421" y="2110706"/>
            <a:ext cx="126554" cy="126554"/>
          </a:xfrm>
          <a:custGeom>
            <a:avLst/>
            <a:gdLst>
              <a:gd name="T0" fmla="*/ 0 w 337"/>
              <a:gd name="T1" fmla="*/ 59966 h 336"/>
              <a:gd name="T2" fmla="*/ 60146 w 337"/>
              <a:gd name="T3" fmla="*/ 120291 h 336"/>
              <a:gd name="T4" fmla="*/ 120292 w 337"/>
              <a:gd name="T5" fmla="*/ 59966 h 336"/>
              <a:gd name="T6" fmla="*/ 60146 w 337"/>
              <a:gd name="T7" fmla="*/ 0 h 336"/>
              <a:gd name="T8" fmla="*/ 0 w 337"/>
              <a:gd name="T9" fmla="*/ 59966 h 3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7" h="336">
                <a:moveTo>
                  <a:pt x="0" y="167"/>
                </a:moveTo>
                <a:cubicBezTo>
                  <a:pt x="0" y="260"/>
                  <a:pt x="75" y="335"/>
                  <a:pt x="168" y="335"/>
                </a:cubicBezTo>
                <a:cubicBezTo>
                  <a:pt x="261" y="335"/>
                  <a:pt x="336" y="260"/>
                  <a:pt x="336" y="167"/>
                </a:cubicBezTo>
                <a:cubicBezTo>
                  <a:pt x="336" y="74"/>
                  <a:pt x="261" y="0"/>
                  <a:pt x="168" y="0"/>
                </a:cubicBezTo>
                <a:cubicBezTo>
                  <a:pt x="75" y="0"/>
                  <a:pt x="0" y="74"/>
                  <a:pt x="0" y="167"/>
                </a:cubicBezTo>
              </a:path>
            </a:pathLst>
          </a:custGeom>
          <a:solidFill>
            <a:srgbClr val="FAA213"/>
          </a:solidFill>
          <a:ln>
            <a:noFill/>
          </a:ln>
          <a:effectLst/>
        </p:spPr>
        <p:txBody>
          <a:bodyPr wrap="none" anchor="ctr"/>
          <a:lstStyle/>
          <a:p>
            <a:endParaRPr lang="en-US" sz="900"/>
          </a:p>
        </p:txBody>
      </p:sp>
      <p:sp>
        <p:nvSpPr>
          <p:cNvPr id="13" name="Freeform 10">
            <a:extLst>
              <a:ext uri="{FF2B5EF4-FFF2-40B4-BE49-F238E27FC236}">
                <a16:creationId xmlns:a16="http://schemas.microsoft.com/office/drawing/2014/main" id="{A7326075-D9CC-43AF-9C3C-8FC2AB0319E7}"/>
              </a:ext>
            </a:extLst>
          </p:cNvPr>
          <p:cNvSpPr>
            <a:spLocks noChangeArrowheads="1"/>
          </p:cNvSpPr>
          <p:nvPr/>
        </p:nvSpPr>
        <p:spPr bwMode="auto">
          <a:xfrm>
            <a:off x="3133066" y="3864141"/>
            <a:ext cx="1223466" cy="507881"/>
          </a:xfrm>
          <a:custGeom>
            <a:avLst/>
            <a:gdLst>
              <a:gd name="T0" fmla="*/ 0 w 2331"/>
              <a:gd name="T1" fmla="*/ 348673 h 1347"/>
              <a:gd name="T2" fmla="*/ 112044 w 2331"/>
              <a:gd name="T3" fmla="*/ 483829 h 1347"/>
              <a:gd name="T4" fmla="*/ 727744 w 2331"/>
              <a:gd name="T5" fmla="*/ 483829 h 1347"/>
              <a:gd name="T6" fmla="*/ 839428 w 2331"/>
              <a:gd name="T7" fmla="*/ 348673 h 1347"/>
              <a:gd name="T8" fmla="*/ 839428 w 2331"/>
              <a:gd name="T9" fmla="*/ 135156 h 1347"/>
              <a:gd name="T10" fmla="*/ 727744 w 2331"/>
              <a:gd name="T11" fmla="*/ 0 h 1347"/>
              <a:gd name="T12" fmla="*/ 112044 w 2331"/>
              <a:gd name="T13" fmla="*/ 0 h 1347"/>
              <a:gd name="T14" fmla="*/ 0 w 2331"/>
              <a:gd name="T15" fmla="*/ 135156 h 1347"/>
              <a:gd name="T16" fmla="*/ 0 w 2331"/>
              <a:gd name="T17" fmla="*/ 348673 h 134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31" h="1347">
                <a:moveTo>
                  <a:pt x="0" y="970"/>
                </a:moveTo>
                <a:cubicBezTo>
                  <a:pt x="0" y="1178"/>
                  <a:pt x="139" y="1346"/>
                  <a:pt x="311" y="1346"/>
                </a:cubicBezTo>
                <a:lnTo>
                  <a:pt x="2020" y="1346"/>
                </a:lnTo>
                <a:cubicBezTo>
                  <a:pt x="2191" y="1346"/>
                  <a:pt x="2330" y="1178"/>
                  <a:pt x="2330" y="970"/>
                </a:cubicBezTo>
                <a:lnTo>
                  <a:pt x="2330" y="376"/>
                </a:lnTo>
                <a:cubicBezTo>
                  <a:pt x="2330" y="168"/>
                  <a:pt x="2191" y="0"/>
                  <a:pt x="2020" y="0"/>
                </a:cubicBezTo>
                <a:lnTo>
                  <a:pt x="311" y="0"/>
                </a:lnTo>
                <a:cubicBezTo>
                  <a:pt x="139" y="0"/>
                  <a:pt x="0" y="168"/>
                  <a:pt x="0" y="376"/>
                </a:cubicBezTo>
                <a:lnTo>
                  <a:pt x="0" y="970"/>
                </a:lnTo>
              </a:path>
            </a:pathLst>
          </a:custGeom>
          <a:solidFill>
            <a:srgbClr val="A6325C"/>
          </a:solidFill>
          <a:ln>
            <a:noFill/>
          </a:ln>
          <a:effectLst/>
        </p:spPr>
        <p:txBody>
          <a:bodyPr wrap="none" anchor="ctr"/>
          <a:lstStyle/>
          <a:p>
            <a:endParaRPr lang="en-US" sz="900"/>
          </a:p>
        </p:txBody>
      </p:sp>
      <p:sp>
        <p:nvSpPr>
          <p:cNvPr id="16" name="Freeform 13">
            <a:extLst>
              <a:ext uri="{FF2B5EF4-FFF2-40B4-BE49-F238E27FC236}">
                <a16:creationId xmlns:a16="http://schemas.microsoft.com/office/drawing/2014/main" id="{98E71647-F472-4FC6-AA0A-75584348BF59}"/>
              </a:ext>
            </a:extLst>
          </p:cNvPr>
          <p:cNvSpPr>
            <a:spLocks noChangeArrowheads="1"/>
          </p:cNvSpPr>
          <p:nvPr/>
        </p:nvSpPr>
        <p:spPr bwMode="auto">
          <a:xfrm>
            <a:off x="3195663" y="2886680"/>
            <a:ext cx="1260560" cy="509545"/>
          </a:xfrm>
          <a:custGeom>
            <a:avLst/>
            <a:gdLst>
              <a:gd name="T0" fmla="*/ 0 w 2332"/>
              <a:gd name="T1" fmla="*/ 349917 h 1348"/>
              <a:gd name="T2" fmla="*/ 111996 w 2332"/>
              <a:gd name="T3" fmla="*/ 485415 h 1348"/>
              <a:gd name="T4" fmla="*/ 727432 w 2332"/>
              <a:gd name="T5" fmla="*/ 485415 h 1348"/>
              <a:gd name="T6" fmla="*/ 839428 w 2332"/>
              <a:gd name="T7" fmla="*/ 349917 h 1348"/>
              <a:gd name="T8" fmla="*/ 839428 w 2332"/>
              <a:gd name="T9" fmla="*/ 135498 h 1348"/>
              <a:gd name="T10" fmla="*/ 727432 w 2332"/>
              <a:gd name="T11" fmla="*/ 0 h 1348"/>
              <a:gd name="T12" fmla="*/ 111996 w 2332"/>
              <a:gd name="T13" fmla="*/ 0 h 1348"/>
              <a:gd name="T14" fmla="*/ 0 w 2332"/>
              <a:gd name="T15" fmla="*/ 135498 h 1348"/>
              <a:gd name="T16" fmla="*/ 0 w 2332"/>
              <a:gd name="T17" fmla="*/ 349917 h 13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32" h="1348">
                <a:moveTo>
                  <a:pt x="0" y="971"/>
                </a:moveTo>
                <a:cubicBezTo>
                  <a:pt x="0" y="1179"/>
                  <a:pt x="140" y="1347"/>
                  <a:pt x="311" y="1347"/>
                </a:cubicBezTo>
                <a:lnTo>
                  <a:pt x="2020" y="1347"/>
                </a:lnTo>
                <a:cubicBezTo>
                  <a:pt x="2192" y="1347"/>
                  <a:pt x="2331" y="1179"/>
                  <a:pt x="2331" y="971"/>
                </a:cubicBezTo>
                <a:lnTo>
                  <a:pt x="2331" y="376"/>
                </a:lnTo>
                <a:cubicBezTo>
                  <a:pt x="2331" y="168"/>
                  <a:pt x="2192" y="0"/>
                  <a:pt x="2020" y="0"/>
                </a:cubicBezTo>
                <a:lnTo>
                  <a:pt x="311" y="0"/>
                </a:lnTo>
                <a:cubicBezTo>
                  <a:pt x="140" y="0"/>
                  <a:pt x="0" y="168"/>
                  <a:pt x="0" y="376"/>
                </a:cubicBezTo>
                <a:lnTo>
                  <a:pt x="0" y="971"/>
                </a:lnTo>
              </a:path>
            </a:pathLst>
          </a:custGeom>
          <a:solidFill>
            <a:srgbClr val="90C02B"/>
          </a:solidFill>
          <a:ln>
            <a:noFill/>
          </a:ln>
          <a:effectLst/>
        </p:spPr>
        <p:txBody>
          <a:bodyPr wrap="none" anchor="ctr"/>
          <a:lstStyle/>
          <a:p>
            <a:endParaRPr lang="en-US" sz="900"/>
          </a:p>
        </p:txBody>
      </p:sp>
      <p:sp>
        <p:nvSpPr>
          <p:cNvPr id="53" name="Freeform 50">
            <a:extLst>
              <a:ext uri="{FF2B5EF4-FFF2-40B4-BE49-F238E27FC236}">
                <a16:creationId xmlns:a16="http://schemas.microsoft.com/office/drawing/2014/main" id="{14BC4CE0-2972-4D58-9F84-EA545CEB746A}"/>
              </a:ext>
            </a:extLst>
          </p:cNvPr>
          <p:cNvSpPr>
            <a:spLocks noChangeArrowheads="1"/>
          </p:cNvSpPr>
          <p:nvPr/>
        </p:nvSpPr>
        <p:spPr bwMode="auto">
          <a:xfrm>
            <a:off x="3645451" y="1920876"/>
            <a:ext cx="1155039" cy="509545"/>
          </a:xfrm>
          <a:custGeom>
            <a:avLst/>
            <a:gdLst>
              <a:gd name="T0" fmla="*/ 0 w 2331"/>
              <a:gd name="T1" fmla="*/ 349917 h 1348"/>
              <a:gd name="T2" fmla="*/ 111684 w 2331"/>
              <a:gd name="T3" fmla="*/ 485415 h 1348"/>
              <a:gd name="T4" fmla="*/ 727384 w 2331"/>
              <a:gd name="T5" fmla="*/ 485415 h 1348"/>
              <a:gd name="T6" fmla="*/ 839428 w 2331"/>
              <a:gd name="T7" fmla="*/ 349917 h 1348"/>
              <a:gd name="T8" fmla="*/ 839428 w 2331"/>
              <a:gd name="T9" fmla="*/ 135498 h 1348"/>
              <a:gd name="T10" fmla="*/ 727384 w 2331"/>
              <a:gd name="T11" fmla="*/ 0 h 1348"/>
              <a:gd name="T12" fmla="*/ 111684 w 2331"/>
              <a:gd name="T13" fmla="*/ 0 h 1348"/>
              <a:gd name="T14" fmla="*/ 0 w 2331"/>
              <a:gd name="T15" fmla="*/ 135498 h 1348"/>
              <a:gd name="T16" fmla="*/ 0 w 2331"/>
              <a:gd name="T17" fmla="*/ 349917 h 13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31" h="1348">
                <a:moveTo>
                  <a:pt x="0" y="971"/>
                </a:moveTo>
                <a:cubicBezTo>
                  <a:pt x="0" y="1179"/>
                  <a:pt x="138" y="1347"/>
                  <a:pt x="310" y="1347"/>
                </a:cubicBezTo>
                <a:lnTo>
                  <a:pt x="2019" y="1347"/>
                </a:lnTo>
                <a:cubicBezTo>
                  <a:pt x="2191" y="1347"/>
                  <a:pt x="2330" y="1179"/>
                  <a:pt x="2330" y="971"/>
                </a:cubicBezTo>
                <a:lnTo>
                  <a:pt x="2330" y="376"/>
                </a:lnTo>
                <a:cubicBezTo>
                  <a:pt x="2330" y="169"/>
                  <a:pt x="2191" y="0"/>
                  <a:pt x="2019" y="0"/>
                </a:cubicBezTo>
                <a:lnTo>
                  <a:pt x="310" y="0"/>
                </a:lnTo>
                <a:cubicBezTo>
                  <a:pt x="138" y="0"/>
                  <a:pt x="0" y="169"/>
                  <a:pt x="0" y="376"/>
                </a:cubicBezTo>
                <a:lnTo>
                  <a:pt x="0" y="971"/>
                </a:lnTo>
              </a:path>
            </a:pathLst>
          </a:custGeom>
          <a:solidFill>
            <a:srgbClr val="FAA213"/>
          </a:solidFill>
          <a:ln>
            <a:noFill/>
          </a:ln>
          <a:effectLst/>
        </p:spPr>
        <p:txBody>
          <a:bodyPr wrap="none" anchor="ctr"/>
          <a:lstStyle/>
          <a:p>
            <a:endParaRPr lang="en-US" sz="600"/>
          </a:p>
        </p:txBody>
      </p:sp>
      <p:sp>
        <p:nvSpPr>
          <p:cNvPr id="59" name="Freeform 56">
            <a:extLst>
              <a:ext uri="{FF2B5EF4-FFF2-40B4-BE49-F238E27FC236}">
                <a16:creationId xmlns:a16="http://schemas.microsoft.com/office/drawing/2014/main" id="{8CDAFA3C-B682-48C8-95BC-CBE655B8085D}"/>
              </a:ext>
            </a:extLst>
          </p:cNvPr>
          <p:cNvSpPr>
            <a:spLocks noChangeArrowheads="1"/>
          </p:cNvSpPr>
          <p:nvPr/>
        </p:nvSpPr>
        <p:spPr bwMode="auto">
          <a:xfrm>
            <a:off x="3645451" y="4791095"/>
            <a:ext cx="1155039" cy="507881"/>
          </a:xfrm>
          <a:custGeom>
            <a:avLst/>
            <a:gdLst>
              <a:gd name="T0" fmla="*/ 0 w 2331"/>
              <a:gd name="T1" fmla="*/ 134796 h 1347"/>
              <a:gd name="T2" fmla="*/ 111684 w 2331"/>
              <a:gd name="T3" fmla="*/ 0 h 1347"/>
              <a:gd name="T4" fmla="*/ 727384 w 2331"/>
              <a:gd name="T5" fmla="*/ 0 h 1347"/>
              <a:gd name="T6" fmla="*/ 839428 w 2331"/>
              <a:gd name="T7" fmla="*/ 134796 h 1347"/>
              <a:gd name="T8" fmla="*/ 839428 w 2331"/>
              <a:gd name="T9" fmla="*/ 348673 h 1347"/>
              <a:gd name="T10" fmla="*/ 727384 w 2331"/>
              <a:gd name="T11" fmla="*/ 483829 h 1347"/>
              <a:gd name="T12" fmla="*/ 111684 w 2331"/>
              <a:gd name="T13" fmla="*/ 483829 h 1347"/>
              <a:gd name="T14" fmla="*/ 0 w 2331"/>
              <a:gd name="T15" fmla="*/ 348673 h 1347"/>
              <a:gd name="T16" fmla="*/ 0 w 2331"/>
              <a:gd name="T17" fmla="*/ 134796 h 134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31" h="1347">
                <a:moveTo>
                  <a:pt x="0" y="375"/>
                </a:moveTo>
                <a:cubicBezTo>
                  <a:pt x="0" y="168"/>
                  <a:pt x="138" y="0"/>
                  <a:pt x="310" y="0"/>
                </a:cubicBezTo>
                <a:lnTo>
                  <a:pt x="2019" y="0"/>
                </a:lnTo>
                <a:cubicBezTo>
                  <a:pt x="2191" y="0"/>
                  <a:pt x="2330" y="168"/>
                  <a:pt x="2330" y="375"/>
                </a:cubicBezTo>
                <a:lnTo>
                  <a:pt x="2330" y="970"/>
                </a:lnTo>
                <a:cubicBezTo>
                  <a:pt x="2330" y="1178"/>
                  <a:pt x="2191" y="1346"/>
                  <a:pt x="2019" y="1346"/>
                </a:cubicBezTo>
                <a:lnTo>
                  <a:pt x="310" y="1346"/>
                </a:lnTo>
                <a:cubicBezTo>
                  <a:pt x="138" y="1346"/>
                  <a:pt x="0" y="1178"/>
                  <a:pt x="0" y="970"/>
                </a:cubicBezTo>
                <a:lnTo>
                  <a:pt x="0" y="375"/>
                </a:lnTo>
              </a:path>
            </a:pathLst>
          </a:custGeom>
          <a:solidFill>
            <a:srgbClr val="E34856"/>
          </a:solidFill>
          <a:ln>
            <a:noFill/>
          </a:ln>
          <a:effectLst/>
        </p:spPr>
        <p:txBody>
          <a:bodyPr wrap="none" anchor="ctr"/>
          <a:lstStyle/>
          <a:p>
            <a:endParaRPr lang="en-US" sz="900"/>
          </a:p>
        </p:txBody>
      </p:sp>
      <p:sp>
        <p:nvSpPr>
          <p:cNvPr id="61" name="Freeform 58">
            <a:extLst>
              <a:ext uri="{FF2B5EF4-FFF2-40B4-BE49-F238E27FC236}">
                <a16:creationId xmlns:a16="http://schemas.microsoft.com/office/drawing/2014/main" id="{4A00EEAB-9F8E-4CA7-A308-B7B30CA6D004}"/>
              </a:ext>
            </a:extLst>
          </p:cNvPr>
          <p:cNvSpPr>
            <a:spLocks noChangeArrowheads="1"/>
          </p:cNvSpPr>
          <p:nvPr/>
        </p:nvSpPr>
        <p:spPr bwMode="auto">
          <a:xfrm>
            <a:off x="3010421" y="4983142"/>
            <a:ext cx="126554" cy="126554"/>
          </a:xfrm>
          <a:custGeom>
            <a:avLst/>
            <a:gdLst>
              <a:gd name="T0" fmla="*/ 0 w 337"/>
              <a:gd name="T1" fmla="*/ 60146 h 337"/>
              <a:gd name="T2" fmla="*/ 60146 w 337"/>
              <a:gd name="T3" fmla="*/ 0 h 337"/>
              <a:gd name="T4" fmla="*/ 120292 w 337"/>
              <a:gd name="T5" fmla="*/ 60146 h 337"/>
              <a:gd name="T6" fmla="*/ 60146 w 337"/>
              <a:gd name="T7" fmla="*/ 120292 h 337"/>
              <a:gd name="T8" fmla="*/ 0 w 337"/>
              <a:gd name="T9" fmla="*/ 60146 h 3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7" h="337">
                <a:moveTo>
                  <a:pt x="0" y="168"/>
                </a:moveTo>
                <a:cubicBezTo>
                  <a:pt x="0" y="75"/>
                  <a:pt x="75" y="0"/>
                  <a:pt x="168" y="0"/>
                </a:cubicBezTo>
                <a:cubicBezTo>
                  <a:pt x="261" y="0"/>
                  <a:pt x="336" y="75"/>
                  <a:pt x="336" y="168"/>
                </a:cubicBezTo>
                <a:cubicBezTo>
                  <a:pt x="336" y="261"/>
                  <a:pt x="261" y="336"/>
                  <a:pt x="168" y="336"/>
                </a:cubicBezTo>
                <a:cubicBezTo>
                  <a:pt x="75" y="336"/>
                  <a:pt x="0" y="261"/>
                  <a:pt x="0" y="168"/>
                </a:cubicBezTo>
              </a:path>
            </a:pathLst>
          </a:custGeom>
          <a:solidFill>
            <a:srgbClr val="E34856"/>
          </a:solidFill>
          <a:ln>
            <a:noFill/>
          </a:ln>
          <a:effectLst/>
        </p:spPr>
        <p:txBody>
          <a:bodyPr wrap="none" anchor="ctr"/>
          <a:lstStyle/>
          <a:p>
            <a:endParaRPr lang="en-US" sz="900"/>
          </a:p>
        </p:txBody>
      </p:sp>
      <p:sp>
        <p:nvSpPr>
          <p:cNvPr id="64" name="Freeform 61">
            <a:extLst>
              <a:ext uri="{FF2B5EF4-FFF2-40B4-BE49-F238E27FC236}">
                <a16:creationId xmlns:a16="http://schemas.microsoft.com/office/drawing/2014/main" id="{98490687-28A1-43E7-921E-67E0EECB2CB9}"/>
              </a:ext>
            </a:extLst>
          </p:cNvPr>
          <p:cNvSpPr>
            <a:spLocks noChangeArrowheads="1"/>
          </p:cNvSpPr>
          <p:nvPr/>
        </p:nvSpPr>
        <p:spPr bwMode="auto">
          <a:xfrm>
            <a:off x="9028383" y="2406922"/>
            <a:ext cx="126554" cy="126554"/>
          </a:xfrm>
          <a:custGeom>
            <a:avLst/>
            <a:gdLst>
              <a:gd name="T0" fmla="*/ 120292 w 337"/>
              <a:gd name="T1" fmla="*/ 59966 h 336"/>
              <a:gd name="T2" fmla="*/ 60146 w 337"/>
              <a:gd name="T3" fmla="*/ 120291 h 336"/>
              <a:gd name="T4" fmla="*/ 0 w 337"/>
              <a:gd name="T5" fmla="*/ 59966 h 336"/>
              <a:gd name="T6" fmla="*/ 60146 w 337"/>
              <a:gd name="T7" fmla="*/ 0 h 336"/>
              <a:gd name="T8" fmla="*/ 120292 w 337"/>
              <a:gd name="T9" fmla="*/ 59966 h 3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7" h="336">
                <a:moveTo>
                  <a:pt x="336" y="167"/>
                </a:moveTo>
                <a:cubicBezTo>
                  <a:pt x="336" y="260"/>
                  <a:pt x="260" y="335"/>
                  <a:pt x="168" y="335"/>
                </a:cubicBezTo>
                <a:cubicBezTo>
                  <a:pt x="75" y="335"/>
                  <a:pt x="0" y="260"/>
                  <a:pt x="0" y="167"/>
                </a:cubicBezTo>
                <a:cubicBezTo>
                  <a:pt x="0" y="74"/>
                  <a:pt x="75" y="0"/>
                  <a:pt x="168" y="0"/>
                </a:cubicBezTo>
                <a:cubicBezTo>
                  <a:pt x="260" y="0"/>
                  <a:pt x="336" y="74"/>
                  <a:pt x="336" y="167"/>
                </a:cubicBezTo>
              </a:path>
            </a:pathLst>
          </a:custGeom>
          <a:solidFill>
            <a:srgbClr val="0A4366"/>
          </a:solidFill>
          <a:ln>
            <a:noFill/>
          </a:ln>
          <a:effectLst/>
        </p:spPr>
        <p:txBody>
          <a:bodyPr wrap="none" anchor="ctr"/>
          <a:lstStyle/>
          <a:p>
            <a:endParaRPr lang="en-US" sz="900"/>
          </a:p>
        </p:txBody>
      </p:sp>
      <p:sp>
        <p:nvSpPr>
          <p:cNvPr id="22" name="Freeform 19">
            <a:extLst>
              <a:ext uri="{FF2B5EF4-FFF2-40B4-BE49-F238E27FC236}">
                <a16:creationId xmlns:a16="http://schemas.microsoft.com/office/drawing/2014/main" id="{E6FA22AE-F67F-455C-8DF1-5EAFDADE14F2}"/>
              </a:ext>
            </a:extLst>
          </p:cNvPr>
          <p:cNvSpPr>
            <a:spLocks noChangeArrowheads="1"/>
          </p:cNvSpPr>
          <p:nvPr/>
        </p:nvSpPr>
        <p:spPr bwMode="auto">
          <a:xfrm>
            <a:off x="7937828" y="3221533"/>
            <a:ext cx="1155038" cy="509545"/>
          </a:xfrm>
          <a:custGeom>
            <a:avLst/>
            <a:gdLst>
              <a:gd name="T0" fmla="*/ 839428 w 2331"/>
              <a:gd name="T1" fmla="*/ 349917 h 1348"/>
              <a:gd name="T2" fmla="*/ 727744 w 2331"/>
              <a:gd name="T3" fmla="*/ 485415 h 1348"/>
              <a:gd name="T4" fmla="*/ 111684 w 2331"/>
              <a:gd name="T5" fmla="*/ 485415 h 1348"/>
              <a:gd name="T6" fmla="*/ 0 w 2331"/>
              <a:gd name="T7" fmla="*/ 349917 h 1348"/>
              <a:gd name="T8" fmla="*/ 0 w 2331"/>
              <a:gd name="T9" fmla="*/ 135498 h 1348"/>
              <a:gd name="T10" fmla="*/ 111684 w 2331"/>
              <a:gd name="T11" fmla="*/ 0 h 1348"/>
              <a:gd name="T12" fmla="*/ 727744 w 2331"/>
              <a:gd name="T13" fmla="*/ 0 h 1348"/>
              <a:gd name="T14" fmla="*/ 839428 w 2331"/>
              <a:gd name="T15" fmla="*/ 135498 h 1348"/>
              <a:gd name="T16" fmla="*/ 839428 w 2331"/>
              <a:gd name="T17" fmla="*/ 349917 h 13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31" h="1348">
                <a:moveTo>
                  <a:pt x="2330" y="971"/>
                </a:moveTo>
                <a:cubicBezTo>
                  <a:pt x="2330" y="1179"/>
                  <a:pt x="2191" y="1347"/>
                  <a:pt x="2020" y="1347"/>
                </a:cubicBezTo>
                <a:lnTo>
                  <a:pt x="310" y="1347"/>
                </a:lnTo>
                <a:cubicBezTo>
                  <a:pt x="139" y="1347"/>
                  <a:pt x="0" y="1179"/>
                  <a:pt x="0" y="971"/>
                </a:cubicBezTo>
                <a:lnTo>
                  <a:pt x="0" y="376"/>
                </a:lnTo>
                <a:cubicBezTo>
                  <a:pt x="0" y="168"/>
                  <a:pt x="139" y="0"/>
                  <a:pt x="310" y="0"/>
                </a:cubicBezTo>
                <a:lnTo>
                  <a:pt x="2020" y="0"/>
                </a:lnTo>
                <a:cubicBezTo>
                  <a:pt x="2191" y="0"/>
                  <a:pt x="2330" y="168"/>
                  <a:pt x="2330" y="376"/>
                </a:cubicBezTo>
                <a:lnTo>
                  <a:pt x="2330" y="971"/>
                </a:lnTo>
              </a:path>
            </a:pathLst>
          </a:custGeom>
          <a:solidFill>
            <a:srgbClr val="656669"/>
          </a:solidFill>
          <a:ln>
            <a:noFill/>
          </a:ln>
          <a:effectLst/>
        </p:spPr>
        <p:txBody>
          <a:bodyPr wrap="none" anchor="ctr"/>
          <a:lstStyle/>
          <a:p>
            <a:endParaRPr lang="en-US" sz="900"/>
          </a:p>
        </p:txBody>
      </p:sp>
      <p:sp>
        <p:nvSpPr>
          <p:cNvPr id="25" name="Freeform 22">
            <a:extLst>
              <a:ext uri="{FF2B5EF4-FFF2-40B4-BE49-F238E27FC236}">
                <a16:creationId xmlns:a16="http://schemas.microsoft.com/office/drawing/2014/main" id="{0E5858FB-35A9-4176-A058-6E5FE2159CC8}"/>
              </a:ext>
            </a:extLst>
          </p:cNvPr>
          <p:cNvSpPr>
            <a:spLocks noChangeArrowheads="1"/>
          </p:cNvSpPr>
          <p:nvPr/>
        </p:nvSpPr>
        <p:spPr bwMode="auto">
          <a:xfrm>
            <a:off x="7435638" y="4233078"/>
            <a:ext cx="1300984" cy="507881"/>
          </a:xfrm>
          <a:custGeom>
            <a:avLst/>
            <a:gdLst>
              <a:gd name="T0" fmla="*/ 839428 w 2332"/>
              <a:gd name="T1" fmla="*/ 348673 h 1347"/>
              <a:gd name="T2" fmla="*/ 727432 w 2332"/>
              <a:gd name="T3" fmla="*/ 483829 h 1347"/>
              <a:gd name="T4" fmla="*/ 111996 w 2332"/>
              <a:gd name="T5" fmla="*/ 483829 h 1347"/>
              <a:gd name="T6" fmla="*/ 0 w 2332"/>
              <a:gd name="T7" fmla="*/ 348673 h 1347"/>
              <a:gd name="T8" fmla="*/ 0 w 2332"/>
              <a:gd name="T9" fmla="*/ 135156 h 1347"/>
              <a:gd name="T10" fmla="*/ 111996 w 2332"/>
              <a:gd name="T11" fmla="*/ 0 h 1347"/>
              <a:gd name="T12" fmla="*/ 727432 w 2332"/>
              <a:gd name="T13" fmla="*/ 0 h 1347"/>
              <a:gd name="T14" fmla="*/ 839428 w 2332"/>
              <a:gd name="T15" fmla="*/ 135156 h 1347"/>
              <a:gd name="T16" fmla="*/ 839428 w 2332"/>
              <a:gd name="T17" fmla="*/ 348673 h 134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32" h="1347">
                <a:moveTo>
                  <a:pt x="2331" y="970"/>
                </a:moveTo>
                <a:cubicBezTo>
                  <a:pt x="2331" y="1178"/>
                  <a:pt x="2192" y="1346"/>
                  <a:pt x="2020" y="1346"/>
                </a:cubicBezTo>
                <a:lnTo>
                  <a:pt x="311" y="1346"/>
                </a:lnTo>
                <a:cubicBezTo>
                  <a:pt x="139" y="1346"/>
                  <a:pt x="0" y="1178"/>
                  <a:pt x="0" y="970"/>
                </a:cubicBezTo>
                <a:lnTo>
                  <a:pt x="0" y="376"/>
                </a:lnTo>
                <a:cubicBezTo>
                  <a:pt x="0" y="168"/>
                  <a:pt x="139" y="0"/>
                  <a:pt x="311" y="0"/>
                </a:cubicBezTo>
                <a:lnTo>
                  <a:pt x="2020" y="0"/>
                </a:lnTo>
                <a:cubicBezTo>
                  <a:pt x="2192" y="0"/>
                  <a:pt x="2331" y="168"/>
                  <a:pt x="2331" y="376"/>
                </a:cubicBezTo>
                <a:lnTo>
                  <a:pt x="2331" y="970"/>
                </a:lnTo>
              </a:path>
            </a:pathLst>
          </a:custGeom>
          <a:solidFill>
            <a:srgbClr val="0A98CF"/>
          </a:solidFill>
          <a:ln>
            <a:noFill/>
          </a:ln>
          <a:effectLst/>
        </p:spPr>
        <p:txBody>
          <a:bodyPr wrap="none" anchor="ctr"/>
          <a:lstStyle/>
          <a:p>
            <a:endParaRPr lang="en-US" sz="900"/>
          </a:p>
        </p:txBody>
      </p:sp>
      <p:sp>
        <p:nvSpPr>
          <p:cNvPr id="65" name="Freeform 62">
            <a:extLst>
              <a:ext uri="{FF2B5EF4-FFF2-40B4-BE49-F238E27FC236}">
                <a16:creationId xmlns:a16="http://schemas.microsoft.com/office/drawing/2014/main" id="{782CEFCF-A340-49D8-A5DD-F9AC6D803869}"/>
              </a:ext>
            </a:extLst>
          </p:cNvPr>
          <p:cNvSpPr>
            <a:spLocks noChangeArrowheads="1"/>
          </p:cNvSpPr>
          <p:nvPr/>
        </p:nvSpPr>
        <p:spPr bwMode="auto">
          <a:xfrm>
            <a:off x="7435637" y="2217092"/>
            <a:ext cx="1189226" cy="509545"/>
          </a:xfrm>
          <a:custGeom>
            <a:avLst/>
            <a:gdLst>
              <a:gd name="T0" fmla="*/ 839428 w 2331"/>
              <a:gd name="T1" fmla="*/ 349917 h 1348"/>
              <a:gd name="T2" fmla="*/ 727744 w 2331"/>
              <a:gd name="T3" fmla="*/ 485415 h 1348"/>
              <a:gd name="T4" fmla="*/ 112044 w 2331"/>
              <a:gd name="T5" fmla="*/ 485415 h 1348"/>
              <a:gd name="T6" fmla="*/ 0 w 2331"/>
              <a:gd name="T7" fmla="*/ 349917 h 1348"/>
              <a:gd name="T8" fmla="*/ 0 w 2331"/>
              <a:gd name="T9" fmla="*/ 135498 h 1348"/>
              <a:gd name="T10" fmla="*/ 112044 w 2331"/>
              <a:gd name="T11" fmla="*/ 0 h 1348"/>
              <a:gd name="T12" fmla="*/ 727744 w 2331"/>
              <a:gd name="T13" fmla="*/ 0 h 1348"/>
              <a:gd name="T14" fmla="*/ 839428 w 2331"/>
              <a:gd name="T15" fmla="*/ 135498 h 1348"/>
              <a:gd name="T16" fmla="*/ 839428 w 2331"/>
              <a:gd name="T17" fmla="*/ 349917 h 13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31" h="1348">
                <a:moveTo>
                  <a:pt x="2330" y="971"/>
                </a:moveTo>
                <a:cubicBezTo>
                  <a:pt x="2330" y="1179"/>
                  <a:pt x="2191" y="1347"/>
                  <a:pt x="2020" y="1347"/>
                </a:cubicBezTo>
                <a:lnTo>
                  <a:pt x="311" y="1347"/>
                </a:lnTo>
                <a:cubicBezTo>
                  <a:pt x="139" y="1347"/>
                  <a:pt x="0" y="1179"/>
                  <a:pt x="0" y="971"/>
                </a:cubicBezTo>
                <a:lnTo>
                  <a:pt x="0" y="376"/>
                </a:lnTo>
                <a:cubicBezTo>
                  <a:pt x="0" y="169"/>
                  <a:pt x="139" y="0"/>
                  <a:pt x="311" y="0"/>
                </a:cubicBezTo>
                <a:lnTo>
                  <a:pt x="2020" y="0"/>
                </a:lnTo>
                <a:cubicBezTo>
                  <a:pt x="2191" y="0"/>
                  <a:pt x="2330" y="169"/>
                  <a:pt x="2330" y="376"/>
                </a:cubicBezTo>
                <a:lnTo>
                  <a:pt x="2330" y="971"/>
                </a:lnTo>
              </a:path>
            </a:pathLst>
          </a:custGeom>
          <a:solidFill>
            <a:srgbClr val="0A4366"/>
          </a:solidFill>
          <a:ln>
            <a:noFill/>
          </a:ln>
          <a:effectLst/>
        </p:spPr>
        <p:txBody>
          <a:bodyPr wrap="none" anchor="ctr"/>
          <a:lstStyle/>
          <a:p>
            <a:endParaRPr lang="en-US" sz="900" dirty="0"/>
          </a:p>
        </p:txBody>
      </p:sp>
      <p:sp>
        <p:nvSpPr>
          <p:cNvPr id="55" name="Subtitle 2">
            <a:extLst>
              <a:ext uri="{FF2B5EF4-FFF2-40B4-BE49-F238E27FC236}">
                <a16:creationId xmlns:a16="http://schemas.microsoft.com/office/drawing/2014/main" id="{B6645613-4E77-4966-92DE-593C12048E42}"/>
              </a:ext>
            </a:extLst>
          </p:cNvPr>
          <p:cNvSpPr txBox="1">
            <a:spLocks/>
          </p:cNvSpPr>
          <p:nvPr/>
        </p:nvSpPr>
        <p:spPr>
          <a:xfrm>
            <a:off x="9586565" y="3002642"/>
            <a:ext cx="2416530" cy="854080"/>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2050"/>
              </a:lnSpc>
            </a:pPr>
            <a:r>
              <a:rPr lang="es-ES" sz="2000"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Análisis estadístico de resultados y propuesta </a:t>
            </a:r>
          </a:p>
        </p:txBody>
      </p:sp>
      <p:sp>
        <p:nvSpPr>
          <p:cNvPr id="58" name="Subtitle 2">
            <a:extLst>
              <a:ext uri="{FF2B5EF4-FFF2-40B4-BE49-F238E27FC236}">
                <a16:creationId xmlns:a16="http://schemas.microsoft.com/office/drawing/2014/main" id="{CB4DA26B-C149-4EC4-80A8-85C149544128}"/>
              </a:ext>
            </a:extLst>
          </p:cNvPr>
          <p:cNvSpPr txBox="1">
            <a:spLocks/>
          </p:cNvSpPr>
          <p:nvPr/>
        </p:nvSpPr>
        <p:spPr>
          <a:xfrm>
            <a:off x="9292212" y="4223771"/>
            <a:ext cx="2281601" cy="584775"/>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2050"/>
              </a:lnSpc>
            </a:pPr>
            <a:r>
              <a:rPr lang="es-ES" sz="2000"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Conclusiones y recomendaciones</a:t>
            </a:r>
          </a:p>
        </p:txBody>
      </p:sp>
      <p:sp>
        <p:nvSpPr>
          <p:cNvPr id="66" name="Subtitle 2">
            <a:extLst>
              <a:ext uri="{FF2B5EF4-FFF2-40B4-BE49-F238E27FC236}">
                <a16:creationId xmlns:a16="http://schemas.microsoft.com/office/drawing/2014/main" id="{56E1F31E-6A44-4A9E-AD9F-BC07B99218EF}"/>
              </a:ext>
            </a:extLst>
          </p:cNvPr>
          <p:cNvSpPr txBox="1">
            <a:spLocks/>
          </p:cNvSpPr>
          <p:nvPr/>
        </p:nvSpPr>
        <p:spPr>
          <a:xfrm>
            <a:off x="9354757" y="2174481"/>
            <a:ext cx="2416531" cy="584775"/>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2050"/>
              </a:lnSpc>
            </a:pPr>
            <a:r>
              <a:rPr lang="es-ES" sz="2000"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Diagnóstico financiero del sector </a:t>
            </a:r>
          </a:p>
        </p:txBody>
      </p:sp>
      <p:sp>
        <p:nvSpPr>
          <p:cNvPr id="67" name="Subtitle 2">
            <a:extLst>
              <a:ext uri="{FF2B5EF4-FFF2-40B4-BE49-F238E27FC236}">
                <a16:creationId xmlns:a16="http://schemas.microsoft.com/office/drawing/2014/main" id="{87688C40-12AE-4733-9970-DE562CE1FFCE}"/>
              </a:ext>
            </a:extLst>
          </p:cNvPr>
          <p:cNvSpPr txBox="1">
            <a:spLocks/>
          </p:cNvSpPr>
          <p:nvPr/>
        </p:nvSpPr>
        <p:spPr>
          <a:xfrm>
            <a:off x="1010307" y="1882093"/>
            <a:ext cx="1798627" cy="584775"/>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2050"/>
              </a:lnSpc>
            </a:pPr>
            <a:r>
              <a:rPr lang="es-ES" sz="2000"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Planteamiento del problema</a:t>
            </a:r>
          </a:p>
        </p:txBody>
      </p:sp>
      <p:sp>
        <p:nvSpPr>
          <p:cNvPr id="68" name="Subtitle 2">
            <a:extLst>
              <a:ext uri="{FF2B5EF4-FFF2-40B4-BE49-F238E27FC236}">
                <a16:creationId xmlns:a16="http://schemas.microsoft.com/office/drawing/2014/main" id="{42143447-8420-4B32-B75C-51DD6D8EDB78}"/>
              </a:ext>
            </a:extLst>
          </p:cNvPr>
          <p:cNvSpPr txBox="1">
            <a:spLocks/>
          </p:cNvSpPr>
          <p:nvPr/>
        </p:nvSpPr>
        <p:spPr>
          <a:xfrm>
            <a:off x="618186" y="2667024"/>
            <a:ext cx="1959288" cy="854080"/>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2050"/>
              </a:lnSpc>
            </a:pPr>
            <a:r>
              <a:rPr lang="es-ES" sz="2000"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Marco referencial y teórico</a:t>
            </a:r>
          </a:p>
        </p:txBody>
      </p:sp>
      <p:sp>
        <p:nvSpPr>
          <p:cNvPr id="69" name="Subtitle 2">
            <a:extLst>
              <a:ext uri="{FF2B5EF4-FFF2-40B4-BE49-F238E27FC236}">
                <a16:creationId xmlns:a16="http://schemas.microsoft.com/office/drawing/2014/main" id="{02EB5AF2-7455-488A-B8D3-BF7B17B77CAE}"/>
              </a:ext>
            </a:extLst>
          </p:cNvPr>
          <p:cNvSpPr txBox="1">
            <a:spLocks/>
          </p:cNvSpPr>
          <p:nvPr/>
        </p:nvSpPr>
        <p:spPr>
          <a:xfrm>
            <a:off x="852152" y="3850281"/>
            <a:ext cx="1725322" cy="584775"/>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2050"/>
              </a:lnSpc>
            </a:pPr>
            <a:r>
              <a:rPr lang="es-ES" sz="2000"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Marco metodológico</a:t>
            </a:r>
          </a:p>
        </p:txBody>
      </p:sp>
      <p:sp>
        <p:nvSpPr>
          <p:cNvPr id="71" name="Subtitle 2">
            <a:extLst>
              <a:ext uri="{FF2B5EF4-FFF2-40B4-BE49-F238E27FC236}">
                <a16:creationId xmlns:a16="http://schemas.microsoft.com/office/drawing/2014/main" id="{C910D5BB-108A-4811-A5A2-0FDB052A7948}"/>
              </a:ext>
            </a:extLst>
          </p:cNvPr>
          <p:cNvSpPr txBox="1">
            <a:spLocks/>
          </p:cNvSpPr>
          <p:nvPr/>
        </p:nvSpPr>
        <p:spPr>
          <a:xfrm>
            <a:off x="618186" y="4759027"/>
            <a:ext cx="2190748" cy="584775"/>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2050"/>
              </a:lnSpc>
            </a:pPr>
            <a:r>
              <a:rPr lang="es-ES" sz="2000"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Diagnóstico situacional del sector</a:t>
            </a:r>
          </a:p>
        </p:txBody>
      </p:sp>
      <p:sp>
        <p:nvSpPr>
          <p:cNvPr id="72" name="TextBox 98">
            <a:extLst>
              <a:ext uri="{FF2B5EF4-FFF2-40B4-BE49-F238E27FC236}">
                <a16:creationId xmlns:a16="http://schemas.microsoft.com/office/drawing/2014/main" id="{B6964257-AF5B-4DF4-873D-47629946E5CB}"/>
              </a:ext>
            </a:extLst>
          </p:cNvPr>
          <p:cNvSpPr txBox="1"/>
          <p:nvPr/>
        </p:nvSpPr>
        <p:spPr>
          <a:xfrm>
            <a:off x="3643326" y="2021760"/>
            <a:ext cx="1159292" cy="307777"/>
          </a:xfrm>
          <a:prstGeom prst="rect">
            <a:avLst/>
          </a:prstGeom>
          <a:noFill/>
        </p:spPr>
        <p:txBody>
          <a:bodyPr wrap="none" rtlCol="0" anchor="ctr" anchorCtr="0">
            <a:spAutoFit/>
          </a:bodyPr>
          <a:lstStyle/>
          <a:p>
            <a:pPr algn="ctr"/>
            <a:r>
              <a:rPr lang="en-US" sz="1400" b="1" dirty="0">
                <a:solidFill>
                  <a:schemeClr val="bg1"/>
                </a:solidFill>
                <a:latin typeface="Nirmala UI" panose="020B0502040204020203" pitchFamily="34" charset="0"/>
                <a:ea typeface="Nirmala UI" panose="020B0502040204020203" pitchFamily="34" charset="0"/>
                <a:cs typeface="Nirmala UI" panose="020B0502040204020203" pitchFamily="34" charset="0"/>
              </a:rPr>
              <a:t>CAPÍTULO I</a:t>
            </a:r>
          </a:p>
        </p:txBody>
      </p:sp>
      <p:sp>
        <p:nvSpPr>
          <p:cNvPr id="73" name="TextBox 98">
            <a:extLst>
              <a:ext uri="{FF2B5EF4-FFF2-40B4-BE49-F238E27FC236}">
                <a16:creationId xmlns:a16="http://schemas.microsoft.com/office/drawing/2014/main" id="{8B3CD52D-880E-414D-8D40-F6858B805D86}"/>
              </a:ext>
            </a:extLst>
          </p:cNvPr>
          <p:cNvSpPr txBox="1"/>
          <p:nvPr/>
        </p:nvSpPr>
        <p:spPr>
          <a:xfrm>
            <a:off x="3191243" y="2987564"/>
            <a:ext cx="1215397" cy="307777"/>
          </a:xfrm>
          <a:prstGeom prst="rect">
            <a:avLst/>
          </a:prstGeom>
          <a:noFill/>
        </p:spPr>
        <p:txBody>
          <a:bodyPr wrap="none" rtlCol="0" anchor="ctr" anchorCtr="0">
            <a:spAutoFit/>
          </a:bodyPr>
          <a:lstStyle/>
          <a:p>
            <a:pPr algn="ctr"/>
            <a:r>
              <a:rPr lang="en-US" sz="1400" b="1" dirty="0">
                <a:solidFill>
                  <a:schemeClr val="bg1"/>
                </a:solidFill>
                <a:latin typeface="Nirmala UI" panose="020B0502040204020203" pitchFamily="34" charset="0"/>
                <a:ea typeface="Nirmala UI" panose="020B0502040204020203" pitchFamily="34" charset="0"/>
                <a:cs typeface="Nirmala UI" panose="020B0502040204020203" pitchFamily="34" charset="0"/>
              </a:rPr>
              <a:t>CAPÍTULO II</a:t>
            </a:r>
          </a:p>
        </p:txBody>
      </p:sp>
      <p:sp>
        <p:nvSpPr>
          <p:cNvPr id="74" name="TextBox 98">
            <a:extLst>
              <a:ext uri="{FF2B5EF4-FFF2-40B4-BE49-F238E27FC236}">
                <a16:creationId xmlns:a16="http://schemas.microsoft.com/office/drawing/2014/main" id="{9EC63EAF-3BA6-4A76-8B5C-435BD2847B23}"/>
              </a:ext>
            </a:extLst>
          </p:cNvPr>
          <p:cNvSpPr txBox="1"/>
          <p:nvPr/>
        </p:nvSpPr>
        <p:spPr>
          <a:xfrm>
            <a:off x="3097909" y="3969299"/>
            <a:ext cx="1271502" cy="307777"/>
          </a:xfrm>
          <a:prstGeom prst="rect">
            <a:avLst/>
          </a:prstGeom>
          <a:noFill/>
        </p:spPr>
        <p:txBody>
          <a:bodyPr wrap="none" rtlCol="0" anchor="ctr" anchorCtr="0">
            <a:spAutoFit/>
          </a:bodyPr>
          <a:lstStyle/>
          <a:p>
            <a:pPr algn="ctr"/>
            <a:r>
              <a:rPr lang="en-US" sz="1400" b="1" dirty="0">
                <a:solidFill>
                  <a:schemeClr val="bg1"/>
                </a:solidFill>
                <a:latin typeface="Nirmala UI" panose="020B0502040204020203" pitchFamily="34" charset="0"/>
                <a:ea typeface="Nirmala UI" panose="020B0502040204020203" pitchFamily="34" charset="0"/>
                <a:cs typeface="Nirmala UI" panose="020B0502040204020203" pitchFamily="34" charset="0"/>
              </a:rPr>
              <a:t>CAPÍTULO III</a:t>
            </a:r>
          </a:p>
        </p:txBody>
      </p:sp>
      <p:sp>
        <p:nvSpPr>
          <p:cNvPr id="75" name="TextBox 98">
            <a:extLst>
              <a:ext uri="{FF2B5EF4-FFF2-40B4-BE49-F238E27FC236}">
                <a16:creationId xmlns:a16="http://schemas.microsoft.com/office/drawing/2014/main" id="{E5EF6358-D944-4670-8221-B715101571E2}"/>
              </a:ext>
            </a:extLst>
          </p:cNvPr>
          <p:cNvSpPr txBox="1"/>
          <p:nvPr/>
        </p:nvSpPr>
        <p:spPr>
          <a:xfrm>
            <a:off x="3583214" y="4891698"/>
            <a:ext cx="1279517" cy="307777"/>
          </a:xfrm>
          <a:prstGeom prst="rect">
            <a:avLst/>
          </a:prstGeom>
          <a:noFill/>
        </p:spPr>
        <p:txBody>
          <a:bodyPr wrap="none" rtlCol="0" anchor="ctr" anchorCtr="0">
            <a:spAutoFit/>
          </a:bodyPr>
          <a:lstStyle/>
          <a:p>
            <a:pPr algn="ctr"/>
            <a:r>
              <a:rPr lang="en-US" sz="1400" b="1" dirty="0">
                <a:solidFill>
                  <a:schemeClr val="bg1"/>
                </a:solidFill>
                <a:latin typeface="Nirmala UI" panose="020B0502040204020203" pitchFamily="34" charset="0"/>
                <a:ea typeface="Nirmala UI" panose="020B0502040204020203" pitchFamily="34" charset="0"/>
                <a:cs typeface="Nirmala UI" panose="020B0502040204020203" pitchFamily="34" charset="0"/>
              </a:rPr>
              <a:t>CAPÍTULO IV</a:t>
            </a:r>
          </a:p>
        </p:txBody>
      </p:sp>
      <p:sp>
        <p:nvSpPr>
          <p:cNvPr id="77" name="TextBox 98">
            <a:extLst>
              <a:ext uri="{FF2B5EF4-FFF2-40B4-BE49-F238E27FC236}">
                <a16:creationId xmlns:a16="http://schemas.microsoft.com/office/drawing/2014/main" id="{35776B7F-69B0-4BF7-A31F-97A5FC5BC4A9}"/>
              </a:ext>
            </a:extLst>
          </p:cNvPr>
          <p:cNvSpPr txBox="1"/>
          <p:nvPr/>
        </p:nvSpPr>
        <p:spPr>
          <a:xfrm>
            <a:off x="7439776" y="4333129"/>
            <a:ext cx="1335622" cy="307777"/>
          </a:xfrm>
          <a:prstGeom prst="rect">
            <a:avLst/>
          </a:prstGeom>
          <a:noFill/>
        </p:spPr>
        <p:txBody>
          <a:bodyPr wrap="none" rtlCol="0" anchor="ctr" anchorCtr="0">
            <a:spAutoFit/>
          </a:bodyPr>
          <a:lstStyle/>
          <a:p>
            <a:pPr algn="ctr"/>
            <a:r>
              <a:rPr lang="en-US" sz="1400" b="1" dirty="0">
                <a:solidFill>
                  <a:schemeClr val="bg1"/>
                </a:solidFill>
                <a:latin typeface="Nirmala UI" panose="020B0502040204020203" pitchFamily="34" charset="0"/>
                <a:ea typeface="Nirmala UI" panose="020B0502040204020203" pitchFamily="34" charset="0"/>
                <a:cs typeface="Nirmala UI" panose="020B0502040204020203" pitchFamily="34" charset="0"/>
              </a:rPr>
              <a:t>CAPÍTULO VII</a:t>
            </a:r>
          </a:p>
        </p:txBody>
      </p:sp>
      <p:sp>
        <p:nvSpPr>
          <p:cNvPr id="78" name="TextBox 98">
            <a:extLst>
              <a:ext uri="{FF2B5EF4-FFF2-40B4-BE49-F238E27FC236}">
                <a16:creationId xmlns:a16="http://schemas.microsoft.com/office/drawing/2014/main" id="{58EC7761-FA46-4FBA-AA8C-470A1DA16504}"/>
              </a:ext>
            </a:extLst>
          </p:cNvPr>
          <p:cNvSpPr txBox="1"/>
          <p:nvPr/>
        </p:nvSpPr>
        <p:spPr>
          <a:xfrm>
            <a:off x="7875590" y="3322417"/>
            <a:ext cx="1279516" cy="307777"/>
          </a:xfrm>
          <a:prstGeom prst="rect">
            <a:avLst/>
          </a:prstGeom>
          <a:noFill/>
        </p:spPr>
        <p:txBody>
          <a:bodyPr wrap="none" rtlCol="0" anchor="ctr" anchorCtr="0">
            <a:spAutoFit/>
          </a:bodyPr>
          <a:lstStyle/>
          <a:p>
            <a:pPr algn="ctr"/>
            <a:r>
              <a:rPr lang="en-US" sz="1400" b="1" dirty="0">
                <a:solidFill>
                  <a:schemeClr val="bg1"/>
                </a:solidFill>
                <a:latin typeface="Nirmala UI" panose="020B0502040204020203" pitchFamily="34" charset="0"/>
                <a:ea typeface="Nirmala UI" panose="020B0502040204020203" pitchFamily="34" charset="0"/>
                <a:cs typeface="Nirmala UI" panose="020B0502040204020203" pitchFamily="34" charset="0"/>
              </a:rPr>
              <a:t>CAPÍTULO VI</a:t>
            </a:r>
          </a:p>
        </p:txBody>
      </p:sp>
      <p:sp>
        <p:nvSpPr>
          <p:cNvPr id="79" name="TextBox 98">
            <a:extLst>
              <a:ext uri="{FF2B5EF4-FFF2-40B4-BE49-F238E27FC236}">
                <a16:creationId xmlns:a16="http://schemas.microsoft.com/office/drawing/2014/main" id="{1B17B53B-D368-4040-BDCB-75E45DC296FC}"/>
              </a:ext>
            </a:extLst>
          </p:cNvPr>
          <p:cNvSpPr txBox="1"/>
          <p:nvPr/>
        </p:nvSpPr>
        <p:spPr>
          <a:xfrm>
            <a:off x="7414330" y="2317976"/>
            <a:ext cx="1223412" cy="307777"/>
          </a:xfrm>
          <a:prstGeom prst="rect">
            <a:avLst/>
          </a:prstGeom>
          <a:noFill/>
        </p:spPr>
        <p:txBody>
          <a:bodyPr wrap="none" rtlCol="0" anchor="ctr" anchorCtr="0">
            <a:spAutoFit/>
          </a:bodyPr>
          <a:lstStyle/>
          <a:p>
            <a:pPr algn="ctr"/>
            <a:r>
              <a:rPr lang="en-US" sz="1400" b="1" dirty="0">
                <a:solidFill>
                  <a:schemeClr val="bg1"/>
                </a:solidFill>
                <a:latin typeface="Nirmala UI" panose="020B0502040204020203" pitchFamily="34" charset="0"/>
                <a:ea typeface="Nirmala UI" panose="020B0502040204020203" pitchFamily="34" charset="0"/>
                <a:cs typeface="Nirmala UI" panose="020B0502040204020203" pitchFamily="34" charset="0"/>
              </a:rPr>
              <a:t>CAPÍTULO V</a:t>
            </a:r>
          </a:p>
        </p:txBody>
      </p:sp>
      <p:sp>
        <p:nvSpPr>
          <p:cNvPr id="82" name="TextBox 2">
            <a:extLst>
              <a:ext uri="{FF2B5EF4-FFF2-40B4-BE49-F238E27FC236}">
                <a16:creationId xmlns:a16="http://schemas.microsoft.com/office/drawing/2014/main" id="{DB0034D9-35D7-455D-8CED-1C90BE98B9E7}"/>
              </a:ext>
            </a:extLst>
          </p:cNvPr>
          <p:cNvSpPr txBox="1"/>
          <p:nvPr/>
        </p:nvSpPr>
        <p:spPr>
          <a:xfrm>
            <a:off x="852152" y="479048"/>
            <a:ext cx="2682145" cy="733534"/>
          </a:xfrm>
          <a:prstGeom prst="rect">
            <a:avLst/>
          </a:prstGeom>
          <a:noFill/>
        </p:spPr>
        <p:txBody>
          <a:bodyPr wrap="none" rtlCol="0">
            <a:spAutoFit/>
          </a:bodyPr>
          <a:lstStyle/>
          <a:p>
            <a:pPr>
              <a:lnSpc>
                <a:spcPts val="5000"/>
              </a:lnSpc>
            </a:pPr>
            <a:r>
              <a:rPr lang="en-US" sz="3300" b="1" dirty="0">
                <a:solidFill>
                  <a:srgbClr val="0A4366"/>
                </a:solidFill>
                <a:latin typeface="Nirmala UI" panose="020B0502040204020203" pitchFamily="34" charset="0"/>
                <a:ea typeface="Nirmala UI" panose="020B0502040204020203" pitchFamily="34" charset="0"/>
                <a:cs typeface="Nirmala UI" panose="020B0502040204020203" pitchFamily="34" charset="0"/>
              </a:rPr>
              <a:t>CONTENIDO</a:t>
            </a:r>
          </a:p>
        </p:txBody>
      </p:sp>
      <p:sp>
        <p:nvSpPr>
          <p:cNvPr id="91" name="Freeform 22">
            <a:extLst>
              <a:ext uri="{FF2B5EF4-FFF2-40B4-BE49-F238E27FC236}">
                <a16:creationId xmlns:a16="http://schemas.microsoft.com/office/drawing/2014/main" id="{C6DF6AA6-7C41-4EE3-A5B2-AB09B3DE98F6}"/>
              </a:ext>
            </a:extLst>
          </p:cNvPr>
          <p:cNvSpPr>
            <a:spLocks noChangeArrowheads="1"/>
          </p:cNvSpPr>
          <p:nvPr/>
        </p:nvSpPr>
        <p:spPr bwMode="auto">
          <a:xfrm>
            <a:off x="5478177" y="2973449"/>
            <a:ext cx="1266803" cy="1266802"/>
          </a:xfrm>
          <a:custGeom>
            <a:avLst/>
            <a:gdLst>
              <a:gd name="T0" fmla="*/ 225706 w 3528"/>
              <a:gd name="T1" fmla="*/ 226066 h 3528"/>
              <a:gd name="T2" fmla="*/ 1043934 w 3528"/>
              <a:gd name="T3" fmla="*/ 226066 h 3528"/>
              <a:gd name="T4" fmla="*/ 1043934 w 3528"/>
              <a:gd name="T5" fmla="*/ 1043934 h 3528"/>
              <a:gd name="T6" fmla="*/ 225706 w 3528"/>
              <a:gd name="T7" fmla="*/ 1043934 h 3528"/>
              <a:gd name="T8" fmla="*/ 225706 w 3528"/>
              <a:gd name="T9" fmla="*/ 226066 h 35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28" h="3528">
                <a:moveTo>
                  <a:pt x="627" y="628"/>
                </a:moveTo>
                <a:cubicBezTo>
                  <a:pt x="1255" y="0"/>
                  <a:pt x="2273" y="0"/>
                  <a:pt x="2900" y="628"/>
                </a:cubicBezTo>
                <a:cubicBezTo>
                  <a:pt x="3527" y="1256"/>
                  <a:pt x="3527" y="2273"/>
                  <a:pt x="2900" y="2900"/>
                </a:cubicBezTo>
                <a:cubicBezTo>
                  <a:pt x="2273" y="3527"/>
                  <a:pt x="1255" y="3527"/>
                  <a:pt x="627" y="2900"/>
                </a:cubicBezTo>
                <a:cubicBezTo>
                  <a:pt x="0" y="2273"/>
                  <a:pt x="0" y="1256"/>
                  <a:pt x="627" y="628"/>
                </a:cubicBezTo>
              </a:path>
            </a:pathLst>
          </a:custGeom>
          <a:solidFill>
            <a:schemeClr val="bg1">
              <a:lumMod val="95000"/>
            </a:schemeClr>
          </a:solidFill>
          <a:ln>
            <a:noFill/>
          </a:ln>
          <a:effectLst/>
        </p:spPr>
        <p:txBody>
          <a:bodyPr wrap="none" anchor="ctr"/>
          <a:lstStyle/>
          <a:p>
            <a:endParaRPr lang="en-US" sz="900"/>
          </a:p>
        </p:txBody>
      </p:sp>
      <p:pic>
        <p:nvPicPr>
          <p:cNvPr id="40" name="Imagen 39" descr="Recorte de pantall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3" y="5731099"/>
            <a:ext cx="11775582" cy="1139781"/>
          </a:xfrm>
          <a:prstGeom prst="rect">
            <a:avLst/>
          </a:prstGeom>
        </p:spPr>
      </p:pic>
    </p:spTree>
    <p:extLst>
      <p:ext uri="{BB962C8B-B14F-4D97-AF65-F5344CB8AC3E}">
        <p14:creationId xmlns:p14="http://schemas.microsoft.com/office/powerpoint/2010/main" val="22101507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145;p14"/>
          <p:cNvSpPr/>
          <p:nvPr/>
        </p:nvSpPr>
        <p:spPr>
          <a:xfrm flipV="1">
            <a:off x="319540" y="850004"/>
            <a:ext cx="4046398" cy="45719"/>
          </a:xfrm>
          <a:custGeom>
            <a:avLst/>
            <a:gdLst/>
            <a:ahLst/>
            <a:cxnLst/>
            <a:rect l="l" t="t" r="r" b="b"/>
            <a:pathLst>
              <a:path w="188" h="25" extrusionOk="0">
                <a:moveTo>
                  <a:pt x="12" y="25"/>
                </a:moveTo>
                <a:cubicBezTo>
                  <a:pt x="175" y="25"/>
                  <a:pt x="175" y="25"/>
                  <a:pt x="175" y="25"/>
                </a:cubicBezTo>
                <a:cubicBezTo>
                  <a:pt x="182" y="25"/>
                  <a:pt x="188" y="20"/>
                  <a:pt x="188" y="13"/>
                </a:cubicBezTo>
                <a:cubicBezTo>
                  <a:pt x="188" y="6"/>
                  <a:pt x="182" y="0"/>
                  <a:pt x="175" y="0"/>
                </a:cubicBezTo>
                <a:cubicBezTo>
                  <a:pt x="12" y="0"/>
                  <a:pt x="12" y="0"/>
                  <a:pt x="12" y="0"/>
                </a:cubicBezTo>
                <a:cubicBezTo>
                  <a:pt x="5" y="0"/>
                  <a:pt x="0" y="6"/>
                  <a:pt x="0" y="13"/>
                </a:cubicBezTo>
                <a:cubicBezTo>
                  <a:pt x="0" y="20"/>
                  <a:pt x="5" y="25"/>
                  <a:pt x="12" y="25"/>
                </a:cubicBezTo>
              </a:path>
            </a:pathLst>
          </a:custGeom>
          <a:solidFill>
            <a:schemeClr val="accent2">
              <a:lumMod val="75000"/>
            </a:schemeClr>
          </a:solid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 name="Rectángulo 2"/>
          <p:cNvSpPr/>
          <p:nvPr/>
        </p:nvSpPr>
        <p:spPr>
          <a:xfrm>
            <a:off x="319540" y="435377"/>
            <a:ext cx="5978229" cy="461665"/>
          </a:xfrm>
          <a:prstGeom prst="rect">
            <a:avLst/>
          </a:prstGeom>
        </p:spPr>
        <p:txBody>
          <a:bodyPr wrap="square">
            <a:spAutoFit/>
          </a:bodyPr>
          <a:lstStyle/>
          <a:p>
            <a:r>
              <a:rPr lang="es-EC" sz="2400" i="1" dirty="0">
                <a:solidFill>
                  <a:schemeClr val="bg2">
                    <a:lumMod val="50000"/>
                  </a:schemeClr>
                </a:solidFill>
                <a:latin typeface="+mj-lt"/>
                <a:ea typeface="Calibri" panose="020F0502020204030204" pitchFamily="34" charset="0"/>
              </a:rPr>
              <a:t>Fortalezas y debilidades financieras del sector </a:t>
            </a:r>
            <a:endParaRPr lang="es-EC" sz="2400" i="1" dirty="0">
              <a:solidFill>
                <a:schemeClr val="bg2">
                  <a:lumMod val="50000"/>
                </a:schemeClr>
              </a:solidFill>
              <a:latin typeface="+mj-lt"/>
            </a:endParaRPr>
          </a:p>
        </p:txBody>
      </p:sp>
      <p:graphicFrame>
        <p:nvGraphicFramePr>
          <p:cNvPr id="4" name="Tabla 3"/>
          <p:cNvGraphicFramePr>
            <a:graphicFrameLocks noGrp="1"/>
          </p:cNvGraphicFramePr>
          <p:nvPr>
            <p:extLst>
              <p:ext uri="{D42A27DB-BD31-4B8C-83A1-F6EECF244321}">
                <p14:modId xmlns:p14="http://schemas.microsoft.com/office/powerpoint/2010/main" val="1534582388"/>
              </p:ext>
            </p:extLst>
          </p:nvPr>
        </p:nvGraphicFramePr>
        <p:xfrm>
          <a:off x="1123665" y="1164679"/>
          <a:ext cx="9883093" cy="5133848"/>
        </p:xfrm>
        <a:graphic>
          <a:graphicData uri="http://schemas.openxmlformats.org/drawingml/2006/table">
            <a:tbl>
              <a:tblPr firstRow="1" firstCol="1" bandRow="1">
                <a:tableStyleId>{72833802-FEF1-4C79-8D5D-14CF1EAF98D9}</a:tableStyleId>
              </a:tblPr>
              <a:tblGrid>
                <a:gridCol w="4769166">
                  <a:extLst>
                    <a:ext uri="{9D8B030D-6E8A-4147-A177-3AD203B41FA5}">
                      <a16:colId xmlns:a16="http://schemas.microsoft.com/office/drawing/2014/main" val="20000"/>
                    </a:ext>
                  </a:extLst>
                </a:gridCol>
                <a:gridCol w="5113927">
                  <a:extLst>
                    <a:ext uri="{9D8B030D-6E8A-4147-A177-3AD203B41FA5}">
                      <a16:colId xmlns:a16="http://schemas.microsoft.com/office/drawing/2014/main" val="20001"/>
                    </a:ext>
                  </a:extLst>
                </a:gridCol>
              </a:tblGrid>
              <a:tr h="0">
                <a:tc>
                  <a:txBody>
                    <a:bodyPr/>
                    <a:lstStyle/>
                    <a:p>
                      <a:pPr indent="180340" algn="ctr">
                        <a:lnSpc>
                          <a:spcPct val="150000"/>
                        </a:lnSpc>
                        <a:spcAft>
                          <a:spcPts val="0"/>
                        </a:spcAft>
                        <a:tabLst>
                          <a:tab pos="2354580" algn="l"/>
                        </a:tabLst>
                      </a:pPr>
                      <a:r>
                        <a:rPr lang="es-EC" sz="1600" dirty="0">
                          <a:effectLst/>
                        </a:rPr>
                        <a:t>Fortalezas</a:t>
                      </a: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180340" algn="ctr">
                        <a:lnSpc>
                          <a:spcPct val="150000"/>
                        </a:lnSpc>
                        <a:spcAft>
                          <a:spcPts val="0"/>
                        </a:spcAft>
                        <a:tabLst>
                          <a:tab pos="2354580" algn="l"/>
                        </a:tabLst>
                      </a:pPr>
                      <a:r>
                        <a:rPr lang="es-EC" sz="1600">
                          <a:effectLst/>
                        </a:rPr>
                        <a:t>Debilidades</a:t>
                      </a:r>
                      <a:endParaRPr lang="es-EC"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0">
                <a:tc>
                  <a:txBody>
                    <a:bodyPr/>
                    <a:lstStyle/>
                    <a:p>
                      <a:pPr marL="342900" lvl="0" indent="-342900" algn="l">
                        <a:lnSpc>
                          <a:spcPct val="200000"/>
                        </a:lnSpc>
                        <a:spcAft>
                          <a:spcPts val="0"/>
                        </a:spcAft>
                        <a:buFont typeface="Symbol" panose="05050102010706020507" pitchFamily="18" charset="2"/>
                        <a:buChar char=""/>
                        <a:tabLst>
                          <a:tab pos="2354580" algn="l"/>
                        </a:tabLst>
                      </a:pPr>
                      <a:r>
                        <a:rPr lang="es-EC" sz="1600" b="0" dirty="0">
                          <a:effectLst/>
                        </a:rPr>
                        <a:t>Liquidez moderada</a:t>
                      </a:r>
                      <a:endParaRPr lang="es-EC" sz="1800" b="0" dirty="0">
                        <a:effectLst/>
                      </a:endParaRPr>
                    </a:p>
                    <a:p>
                      <a:pPr marL="342900" lvl="0" indent="-342900" algn="l">
                        <a:lnSpc>
                          <a:spcPct val="200000"/>
                        </a:lnSpc>
                        <a:spcAft>
                          <a:spcPts val="0"/>
                        </a:spcAft>
                        <a:buFont typeface="Symbol" panose="05050102010706020507" pitchFamily="18" charset="2"/>
                        <a:buChar char=""/>
                        <a:tabLst>
                          <a:tab pos="2354580" algn="l"/>
                        </a:tabLst>
                      </a:pPr>
                      <a:r>
                        <a:rPr lang="es-EC" sz="1600" b="0" dirty="0">
                          <a:effectLst/>
                        </a:rPr>
                        <a:t>Realizan préstamos con sus partes relacionadas </a:t>
                      </a:r>
                      <a:endParaRPr lang="es-EC" sz="1800" b="0" dirty="0">
                        <a:effectLst/>
                      </a:endParaRPr>
                    </a:p>
                    <a:p>
                      <a:pPr marL="342900" lvl="0" indent="-342900" algn="l">
                        <a:lnSpc>
                          <a:spcPct val="200000"/>
                        </a:lnSpc>
                        <a:spcAft>
                          <a:spcPts val="0"/>
                        </a:spcAft>
                        <a:buFont typeface="Symbol" panose="05050102010706020507" pitchFamily="18" charset="2"/>
                        <a:buChar char=""/>
                        <a:tabLst>
                          <a:tab pos="2354580" algn="l"/>
                        </a:tabLst>
                      </a:pPr>
                      <a:r>
                        <a:rPr lang="es-EC" sz="1600" b="0" dirty="0">
                          <a:effectLst/>
                        </a:rPr>
                        <a:t>Clientes diversos tanto del sector público como privado y de diversas industrias y sectores de la economía </a:t>
                      </a:r>
                      <a:endParaRPr lang="es-EC" sz="1800" b="0" dirty="0">
                        <a:effectLst/>
                      </a:endParaRPr>
                    </a:p>
                    <a:p>
                      <a:pPr marL="342900" lvl="0" indent="-342900" algn="l">
                        <a:lnSpc>
                          <a:spcPct val="200000"/>
                        </a:lnSpc>
                        <a:spcAft>
                          <a:spcPts val="0"/>
                        </a:spcAft>
                        <a:buFont typeface="Symbol" panose="05050102010706020507" pitchFamily="18" charset="2"/>
                        <a:buChar char=""/>
                        <a:tabLst>
                          <a:tab pos="2354580" algn="l"/>
                        </a:tabLst>
                      </a:pPr>
                      <a:r>
                        <a:rPr lang="es-EC" sz="1600" b="0" dirty="0">
                          <a:effectLst/>
                        </a:rPr>
                        <a:t>Disminución de pasivos a largo plazo al 2020. </a:t>
                      </a:r>
                      <a:endParaRPr lang="es-EC"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l">
                        <a:lnSpc>
                          <a:spcPct val="200000"/>
                        </a:lnSpc>
                        <a:spcAft>
                          <a:spcPts val="0"/>
                        </a:spcAft>
                        <a:buFont typeface="Symbol" panose="05050102010706020507" pitchFamily="18" charset="2"/>
                        <a:buChar char=""/>
                        <a:tabLst>
                          <a:tab pos="2354580" algn="l"/>
                        </a:tabLst>
                      </a:pPr>
                      <a:r>
                        <a:rPr lang="es-EC" sz="1600" dirty="0">
                          <a:effectLst/>
                        </a:rPr>
                        <a:t>Escasos fondos de inversión </a:t>
                      </a:r>
                      <a:endParaRPr lang="es-EC" sz="1800" dirty="0">
                        <a:effectLst/>
                      </a:endParaRPr>
                    </a:p>
                    <a:p>
                      <a:pPr marL="342900" lvl="0" indent="-342900" algn="l">
                        <a:lnSpc>
                          <a:spcPct val="200000"/>
                        </a:lnSpc>
                        <a:spcAft>
                          <a:spcPts val="0"/>
                        </a:spcAft>
                        <a:buFont typeface="Symbol" panose="05050102010706020507" pitchFamily="18" charset="2"/>
                        <a:buChar char=""/>
                        <a:tabLst>
                          <a:tab pos="2354580" algn="l"/>
                        </a:tabLst>
                      </a:pPr>
                      <a:r>
                        <a:rPr lang="es-EC" sz="1600" dirty="0">
                          <a:effectLst/>
                        </a:rPr>
                        <a:t>Preferencia de financiación con terceros </a:t>
                      </a:r>
                      <a:endParaRPr lang="es-EC" sz="1800" dirty="0">
                        <a:effectLst/>
                      </a:endParaRPr>
                    </a:p>
                    <a:p>
                      <a:pPr marL="342900" lvl="0" indent="-342900" algn="l">
                        <a:lnSpc>
                          <a:spcPct val="200000"/>
                        </a:lnSpc>
                        <a:spcAft>
                          <a:spcPts val="0"/>
                        </a:spcAft>
                        <a:buFont typeface="Symbol" panose="05050102010706020507" pitchFamily="18" charset="2"/>
                        <a:buChar char=""/>
                        <a:tabLst>
                          <a:tab pos="2354580" algn="l"/>
                        </a:tabLst>
                      </a:pPr>
                      <a:r>
                        <a:rPr lang="es-EC" sz="1600" dirty="0">
                          <a:effectLst/>
                        </a:rPr>
                        <a:t>Elevado número de días del ciclo de conversión del efectivo </a:t>
                      </a:r>
                      <a:endParaRPr lang="es-EC" sz="1800" dirty="0">
                        <a:effectLst/>
                      </a:endParaRPr>
                    </a:p>
                    <a:p>
                      <a:pPr marL="342900" lvl="0" indent="-342900" algn="l">
                        <a:lnSpc>
                          <a:spcPct val="200000"/>
                        </a:lnSpc>
                        <a:spcAft>
                          <a:spcPts val="0"/>
                        </a:spcAft>
                        <a:buFont typeface="Symbol" panose="05050102010706020507" pitchFamily="18" charset="2"/>
                        <a:buChar char=""/>
                        <a:tabLst>
                          <a:tab pos="2354580" algn="l"/>
                        </a:tabLst>
                      </a:pPr>
                      <a:r>
                        <a:rPr lang="es-EC" sz="1600" dirty="0">
                          <a:effectLst/>
                        </a:rPr>
                        <a:t>Pérdida de los márgenes de rentabilidad</a:t>
                      </a:r>
                      <a:endParaRPr lang="es-EC" sz="1800" dirty="0">
                        <a:effectLst/>
                      </a:endParaRPr>
                    </a:p>
                    <a:p>
                      <a:pPr marL="342900" lvl="0" indent="-342900" algn="l">
                        <a:lnSpc>
                          <a:spcPct val="200000"/>
                        </a:lnSpc>
                        <a:spcAft>
                          <a:spcPts val="0"/>
                        </a:spcAft>
                        <a:buFont typeface="Symbol" panose="05050102010706020507" pitchFamily="18" charset="2"/>
                        <a:buChar char=""/>
                        <a:tabLst>
                          <a:tab pos="2354580" algn="l"/>
                        </a:tabLst>
                      </a:pPr>
                      <a:r>
                        <a:rPr lang="es-EC" sz="1600" dirty="0">
                          <a:effectLst/>
                        </a:rPr>
                        <a:t>Incremento del costo de ventas </a:t>
                      </a:r>
                      <a:endParaRPr lang="es-EC" sz="1800" dirty="0">
                        <a:effectLst/>
                      </a:endParaRPr>
                    </a:p>
                    <a:p>
                      <a:pPr marL="342900" lvl="0" indent="-342900" algn="l">
                        <a:lnSpc>
                          <a:spcPct val="200000"/>
                        </a:lnSpc>
                        <a:spcAft>
                          <a:spcPts val="0"/>
                        </a:spcAft>
                        <a:buFont typeface="Symbol" panose="05050102010706020507" pitchFamily="18" charset="2"/>
                        <a:buChar char=""/>
                        <a:tabLst>
                          <a:tab pos="2354580" algn="l"/>
                        </a:tabLst>
                      </a:pPr>
                      <a:r>
                        <a:rPr lang="es-EC" sz="1600" dirty="0">
                          <a:effectLst/>
                        </a:rPr>
                        <a:t>Exceso de gastos operacionales</a:t>
                      </a:r>
                      <a:endParaRPr lang="es-EC" sz="1800" dirty="0">
                        <a:effectLst/>
                      </a:endParaRPr>
                    </a:p>
                    <a:p>
                      <a:pPr marL="342900" lvl="0" indent="-342900" algn="l">
                        <a:lnSpc>
                          <a:spcPct val="200000"/>
                        </a:lnSpc>
                        <a:spcAft>
                          <a:spcPts val="0"/>
                        </a:spcAft>
                        <a:buFont typeface="Symbol" panose="05050102010706020507" pitchFamily="18" charset="2"/>
                        <a:buChar char=""/>
                        <a:tabLst>
                          <a:tab pos="2354580" algn="l"/>
                        </a:tabLst>
                      </a:pPr>
                      <a:r>
                        <a:rPr lang="es-EC" sz="1600" dirty="0">
                          <a:effectLst/>
                        </a:rPr>
                        <a:t>Baja rotación de inventarios </a:t>
                      </a:r>
                      <a:endParaRPr lang="es-EC" sz="1800" dirty="0">
                        <a:effectLst/>
                      </a:endParaRPr>
                    </a:p>
                    <a:p>
                      <a:pPr marL="342900" lvl="0" indent="-342900" algn="l">
                        <a:lnSpc>
                          <a:spcPct val="200000"/>
                        </a:lnSpc>
                        <a:spcAft>
                          <a:spcPts val="0"/>
                        </a:spcAft>
                        <a:buFont typeface="Symbol" panose="05050102010706020507" pitchFamily="18" charset="2"/>
                        <a:buChar char=""/>
                        <a:tabLst>
                          <a:tab pos="2354580" algn="l"/>
                        </a:tabLst>
                      </a:pPr>
                      <a:r>
                        <a:rPr lang="es-EC" sz="1600" dirty="0">
                          <a:effectLst/>
                        </a:rPr>
                        <a:t>Excesivo periodo de cobranza</a:t>
                      </a:r>
                      <a:endParaRPr lang="es-EC" sz="1800" dirty="0">
                        <a:effectLst/>
                      </a:endParaRPr>
                    </a:p>
                    <a:p>
                      <a:pPr marL="228600" indent="180340" algn="l">
                        <a:lnSpc>
                          <a:spcPct val="200000"/>
                        </a:lnSpc>
                        <a:spcAft>
                          <a:spcPts val="0"/>
                        </a:spcAft>
                        <a:tabLst>
                          <a:tab pos="2354580" algn="l"/>
                        </a:tabLst>
                      </a:pPr>
                      <a:r>
                        <a:rPr lang="es-EC" sz="1600" dirty="0">
                          <a:effectLst/>
                        </a:rPr>
                        <a:t> </a:t>
                      </a: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pic>
        <p:nvPicPr>
          <p:cNvPr id="5" name="Imagen 4" descr="Recorte de pantalla"/>
          <p:cNvPicPr>
            <a:picLocks noChangeAspect="1"/>
          </p:cNvPicPr>
          <p:nvPr/>
        </p:nvPicPr>
        <p:blipFill rotWithShape="1">
          <a:blip r:embed="rId2">
            <a:extLst>
              <a:ext uri="{28A0092B-C50C-407E-A947-70E740481C1C}">
                <a14:useLocalDpi xmlns:a14="http://schemas.microsoft.com/office/drawing/2010/main" val="0"/>
              </a:ext>
            </a:extLst>
          </a:blip>
          <a:srcRect t="10169" b="10735"/>
          <a:stretch/>
        </p:blipFill>
        <p:spPr>
          <a:xfrm>
            <a:off x="0" y="5956479"/>
            <a:ext cx="11775582" cy="901521"/>
          </a:xfrm>
          <a:prstGeom prst="rect">
            <a:avLst/>
          </a:prstGeom>
        </p:spPr>
      </p:pic>
    </p:spTree>
    <p:extLst>
      <p:ext uri="{BB962C8B-B14F-4D97-AF65-F5344CB8AC3E}">
        <p14:creationId xmlns:p14="http://schemas.microsoft.com/office/powerpoint/2010/main" val="4122035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Imagen 30" descr="Recorte de pantall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3" y="5718220"/>
            <a:ext cx="11775582" cy="1139781"/>
          </a:xfrm>
          <a:prstGeom prst="rect">
            <a:avLst/>
          </a:prstGeom>
        </p:spPr>
      </p:pic>
      <p:grpSp>
        <p:nvGrpSpPr>
          <p:cNvPr id="47" name="Group 46"/>
          <p:cNvGrpSpPr/>
          <p:nvPr/>
        </p:nvGrpSpPr>
        <p:grpSpPr>
          <a:xfrm>
            <a:off x="3638299" y="829309"/>
            <a:ext cx="4995813" cy="4935163"/>
            <a:chOff x="3594703" y="1215570"/>
            <a:chExt cx="5076942" cy="5076942"/>
          </a:xfrm>
        </p:grpSpPr>
        <p:sp>
          <p:nvSpPr>
            <p:cNvPr id="20" name="Freeform 5"/>
            <p:cNvSpPr>
              <a:spLocks/>
            </p:cNvSpPr>
            <p:nvPr/>
          </p:nvSpPr>
          <p:spPr bwMode="auto">
            <a:xfrm>
              <a:off x="4339868" y="1215570"/>
              <a:ext cx="3585027" cy="1352692"/>
            </a:xfrm>
            <a:custGeom>
              <a:avLst/>
              <a:gdLst>
                <a:gd name="T0" fmla="*/ 1514 w 1514"/>
                <a:gd name="T1" fmla="*/ 315 h 571"/>
                <a:gd name="T2" fmla="*/ 1258 w 1514"/>
                <a:gd name="T3" fmla="*/ 571 h 571"/>
                <a:gd name="T4" fmla="*/ 256 w 1514"/>
                <a:gd name="T5" fmla="*/ 570 h 571"/>
                <a:gd name="T6" fmla="*/ 0 w 1514"/>
                <a:gd name="T7" fmla="*/ 314 h 571"/>
                <a:gd name="T8" fmla="*/ 757 w 1514"/>
                <a:gd name="T9" fmla="*/ 0 h 571"/>
                <a:gd name="T10" fmla="*/ 1514 w 1514"/>
                <a:gd name="T11" fmla="*/ 315 h 571"/>
              </a:gdLst>
              <a:ahLst/>
              <a:cxnLst>
                <a:cxn ang="0">
                  <a:pos x="T0" y="T1"/>
                </a:cxn>
                <a:cxn ang="0">
                  <a:pos x="T2" y="T3"/>
                </a:cxn>
                <a:cxn ang="0">
                  <a:pos x="T4" y="T5"/>
                </a:cxn>
                <a:cxn ang="0">
                  <a:pos x="T6" y="T7"/>
                </a:cxn>
                <a:cxn ang="0">
                  <a:pos x="T8" y="T9"/>
                </a:cxn>
                <a:cxn ang="0">
                  <a:pos x="T10" y="T11"/>
                </a:cxn>
              </a:cxnLst>
              <a:rect l="0" t="0" r="r" b="b"/>
              <a:pathLst>
                <a:path w="1514" h="571">
                  <a:moveTo>
                    <a:pt x="1514" y="315"/>
                  </a:moveTo>
                  <a:cubicBezTo>
                    <a:pt x="1258" y="571"/>
                    <a:pt x="1258" y="571"/>
                    <a:pt x="1258" y="571"/>
                  </a:cubicBezTo>
                  <a:cubicBezTo>
                    <a:pt x="981" y="294"/>
                    <a:pt x="530" y="296"/>
                    <a:pt x="256" y="570"/>
                  </a:cubicBezTo>
                  <a:cubicBezTo>
                    <a:pt x="0" y="314"/>
                    <a:pt x="0" y="314"/>
                    <a:pt x="0" y="314"/>
                  </a:cubicBezTo>
                  <a:cubicBezTo>
                    <a:pt x="202" y="111"/>
                    <a:pt x="471" y="0"/>
                    <a:pt x="757" y="0"/>
                  </a:cubicBezTo>
                  <a:cubicBezTo>
                    <a:pt x="1043" y="0"/>
                    <a:pt x="1312" y="112"/>
                    <a:pt x="1514" y="315"/>
                  </a:cubicBez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1" name="Freeform 6"/>
            <p:cNvSpPr>
              <a:spLocks/>
            </p:cNvSpPr>
            <p:nvPr/>
          </p:nvSpPr>
          <p:spPr bwMode="auto">
            <a:xfrm>
              <a:off x="3594703" y="1959154"/>
              <a:ext cx="1351108" cy="3591355"/>
            </a:xfrm>
            <a:custGeom>
              <a:avLst/>
              <a:gdLst>
                <a:gd name="T0" fmla="*/ 570 w 571"/>
                <a:gd name="T1" fmla="*/ 1261 h 1517"/>
                <a:gd name="T2" fmla="*/ 313 w 571"/>
                <a:gd name="T3" fmla="*/ 1517 h 1517"/>
                <a:gd name="T4" fmla="*/ 0 w 571"/>
                <a:gd name="T5" fmla="*/ 758 h 1517"/>
                <a:gd name="T6" fmla="*/ 315 w 571"/>
                <a:gd name="T7" fmla="*/ 0 h 1517"/>
                <a:gd name="T8" fmla="*/ 571 w 571"/>
                <a:gd name="T9" fmla="*/ 256 h 1517"/>
                <a:gd name="T10" fmla="*/ 570 w 571"/>
                <a:gd name="T11" fmla="*/ 1261 h 1517"/>
              </a:gdLst>
              <a:ahLst/>
              <a:cxnLst>
                <a:cxn ang="0">
                  <a:pos x="T0" y="T1"/>
                </a:cxn>
                <a:cxn ang="0">
                  <a:pos x="T2" y="T3"/>
                </a:cxn>
                <a:cxn ang="0">
                  <a:pos x="T4" y="T5"/>
                </a:cxn>
                <a:cxn ang="0">
                  <a:pos x="T6" y="T7"/>
                </a:cxn>
                <a:cxn ang="0">
                  <a:pos x="T8" y="T9"/>
                </a:cxn>
                <a:cxn ang="0">
                  <a:pos x="T10" y="T11"/>
                </a:cxn>
              </a:cxnLst>
              <a:rect l="0" t="0" r="r" b="b"/>
              <a:pathLst>
                <a:path w="571" h="1517">
                  <a:moveTo>
                    <a:pt x="570" y="1261"/>
                  </a:moveTo>
                  <a:cubicBezTo>
                    <a:pt x="313" y="1517"/>
                    <a:pt x="313" y="1517"/>
                    <a:pt x="313" y="1517"/>
                  </a:cubicBezTo>
                  <a:cubicBezTo>
                    <a:pt x="111" y="1315"/>
                    <a:pt x="0" y="1045"/>
                    <a:pt x="0" y="758"/>
                  </a:cubicBezTo>
                  <a:cubicBezTo>
                    <a:pt x="0" y="472"/>
                    <a:pt x="112" y="202"/>
                    <a:pt x="315" y="0"/>
                  </a:cubicBezTo>
                  <a:cubicBezTo>
                    <a:pt x="571" y="256"/>
                    <a:pt x="571" y="256"/>
                    <a:pt x="571" y="256"/>
                  </a:cubicBezTo>
                  <a:cubicBezTo>
                    <a:pt x="294" y="533"/>
                    <a:pt x="293" y="984"/>
                    <a:pt x="570" y="1261"/>
                  </a:cubicBez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3" name="Freeform 7"/>
            <p:cNvSpPr>
              <a:spLocks/>
            </p:cNvSpPr>
            <p:nvPr/>
          </p:nvSpPr>
          <p:spPr bwMode="auto">
            <a:xfrm>
              <a:off x="4335123" y="4942985"/>
              <a:ext cx="3594519" cy="1349527"/>
            </a:xfrm>
            <a:custGeom>
              <a:avLst/>
              <a:gdLst>
                <a:gd name="T0" fmla="*/ 1518 w 1518"/>
                <a:gd name="T1" fmla="*/ 256 h 570"/>
                <a:gd name="T2" fmla="*/ 759 w 1518"/>
                <a:gd name="T3" fmla="*/ 570 h 570"/>
                <a:gd name="T4" fmla="*/ 0 w 1518"/>
                <a:gd name="T5" fmla="*/ 257 h 570"/>
                <a:gd name="T6" fmla="*/ 257 w 1518"/>
                <a:gd name="T7" fmla="*/ 1 h 570"/>
                <a:gd name="T8" fmla="*/ 1261 w 1518"/>
                <a:gd name="T9" fmla="*/ 0 h 570"/>
                <a:gd name="T10" fmla="*/ 1518 w 1518"/>
                <a:gd name="T11" fmla="*/ 256 h 570"/>
              </a:gdLst>
              <a:ahLst/>
              <a:cxnLst>
                <a:cxn ang="0">
                  <a:pos x="T0" y="T1"/>
                </a:cxn>
                <a:cxn ang="0">
                  <a:pos x="T2" y="T3"/>
                </a:cxn>
                <a:cxn ang="0">
                  <a:pos x="T4" y="T5"/>
                </a:cxn>
                <a:cxn ang="0">
                  <a:pos x="T6" y="T7"/>
                </a:cxn>
                <a:cxn ang="0">
                  <a:pos x="T8" y="T9"/>
                </a:cxn>
                <a:cxn ang="0">
                  <a:pos x="T10" y="T11"/>
                </a:cxn>
              </a:cxnLst>
              <a:rect l="0" t="0" r="r" b="b"/>
              <a:pathLst>
                <a:path w="1518" h="570">
                  <a:moveTo>
                    <a:pt x="1518" y="256"/>
                  </a:moveTo>
                  <a:cubicBezTo>
                    <a:pt x="1315" y="458"/>
                    <a:pt x="1045" y="570"/>
                    <a:pt x="759" y="570"/>
                  </a:cubicBezTo>
                  <a:cubicBezTo>
                    <a:pt x="473" y="570"/>
                    <a:pt x="203" y="459"/>
                    <a:pt x="0" y="257"/>
                  </a:cubicBezTo>
                  <a:cubicBezTo>
                    <a:pt x="257" y="1"/>
                    <a:pt x="257" y="1"/>
                    <a:pt x="257" y="1"/>
                  </a:cubicBezTo>
                  <a:cubicBezTo>
                    <a:pt x="533" y="278"/>
                    <a:pt x="985" y="276"/>
                    <a:pt x="1261" y="0"/>
                  </a:cubicBezTo>
                  <a:lnTo>
                    <a:pt x="1518" y="256"/>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4" name="Freeform 8"/>
            <p:cNvSpPr>
              <a:spLocks/>
            </p:cNvSpPr>
            <p:nvPr/>
          </p:nvSpPr>
          <p:spPr bwMode="auto">
            <a:xfrm>
              <a:off x="7318953" y="1960736"/>
              <a:ext cx="1352692" cy="3588191"/>
            </a:xfrm>
            <a:custGeom>
              <a:avLst/>
              <a:gdLst>
                <a:gd name="T0" fmla="*/ 258 w 571"/>
                <a:gd name="T1" fmla="*/ 1515 h 1515"/>
                <a:gd name="T2" fmla="*/ 1 w 571"/>
                <a:gd name="T3" fmla="*/ 1259 h 1515"/>
                <a:gd name="T4" fmla="*/ 0 w 571"/>
                <a:gd name="T5" fmla="*/ 256 h 1515"/>
                <a:gd name="T6" fmla="*/ 256 w 571"/>
                <a:gd name="T7" fmla="*/ 0 h 1515"/>
                <a:gd name="T8" fmla="*/ 571 w 571"/>
                <a:gd name="T9" fmla="*/ 757 h 1515"/>
                <a:gd name="T10" fmla="*/ 258 w 571"/>
                <a:gd name="T11" fmla="*/ 1515 h 1515"/>
              </a:gdLst>
              <a:ahLst/>
              <a:cxnLst>
                <a:cxn ang="0">
                  <a:pos x="T0" y="T1"/>
                </a:cxn>
                <a:cxn ang="0">
                  <a:pos x="T2" y="T3"/>
                </a:cxn>
                <a:cxn ang="0">
                  <a:pos x="T4" y="T5"/>
                </a:cxn>
                <a:cxn ang="0">
                  <a:pos x="T6" y="T7"/>
                </a:cxn>
                <a:cxn ang="0">
                  <a:pos x="T8" y="T9"/>
                </a:cxn>
                <a:cxn ang="0">
                  <a:pos x="T10" y="T11"/>
                </a:cxn>
              </a:cxnLst>
              <a:rect l="0" t="0" r="r" b="b"/>
              <a:pathLst>
                <a:path w="571" h="1515">
                  <a:moveTo>
                    <a:pt x="258" y="1515"/>
                  </a:moveTo>
                  <a:cubicBezTo>
                    <a:pt x="1" y="1259"/>
                    <a:pt x="1" y="1259"/>
                    <a:pt x="1" y="1259"/>
                  </a:cubicBezTo>
                  <a:cubicBezTo>
                    <a:pt x="276" y="984"/>
                    <a:pt x="277" y="533"/>
                    <a:pt x="0" y="256"/>
                  </a:cubicBezTo>
                  <a:cubicBezTo>
                    <a:pt x="256" y="0"/>
                    <a:pt x="256" y="0"/>
                    <a:pt x="256" y="0"/>
                  </a:cubicBezTo>
                  <a:cubicBezTo>
                    <a:pt x="459" y="202"/>
                    <a:pt x="571" y="471"/>
                    <a:pt x="571" y="757"/>
                  </a:cubicBezTo>
                  <a:cubicBezTo>
                    <a:pt x="571" y="1044"/>
                    <a:pt x="460" y="1312"/>
                    <a:pt x="258" y="1515"/>
                  </a:cubicBez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sp>
        <p:nvSpPr>
          <p:cNvPr id="26" name="Freeform 10"/>
          <p:cNvSpPr>
            <a:spLocks/>
          </p:cNvSpPr>
          <p:nvPr/>
        </p:nvSpPr>
        <p:spPr bwMode="auto">
          <a:xfrm>
            <a:off x="3512440" y="3771674"/>
            <a:ext cx="2129499" cy="1836812"/>
          </a:xfrm>
          <a:custGeom>
            <a:avLst/>
            <a:gdLst>
              <a:gd name="T0" fmla="*/ 1006 w 1346"/>
              <a:gd name="T1" fmla="*/ 0 h 1161"/>
              <a:gd name="T2" fmla="*/ 333 w 1346"/>
              <a:gd name="T3" fmla="*/ 0 h 1161"/>
              <a:gd name="T4" fmla="*/ 0 w 1346"/>
              <a:gd name="T5" fmla="*/ 580 h 1161"/>
              <a:gd name="T6" fmla="*/ 342 w 1346"/>
              <a:gd name="T7" fmla="*/ 1159 h 1161"/>
              <a:gd name="T8" fmla="*/ 1014 w 1346"/>
              <a:gd name="T9" fmla="*/ 1161 h 1161"/>
              <a:gd name="T10" fmla="*/ 1346 w 1346"/>
              <a:gd name="T11" fmla="*/ 580 h 1161"/>
              <a:gd name="T12" fmla="*/ 1006 w 1346"/>
              <a:gd name="T13" fmla="*/ 0 h 1161"/>
            </a:gdLst>
            <a:ahLst/>
            <a:cxnLst>
              <a:cxn ang="0">
                <a:pos x="T0" y="T1"/>
              </a:cxn>
              <a:cxn ang="0">
                <a:pos x="T2" y="T3"/>
              </a:cxn>
              <a:cxn ang="0">
                <a:pos x="T4" y="T5"/>
              </a:cxn>
              <a:cxn ang="0">
                <a:pos x="T6" y="T7"/>
              </a:cxn>
              <a:cxn ang="0">
                <a:pos x="T8" y="T9"/>
              </a:cxn>
              <a:cxn ang="0">
                <a:pos x="T10" y="T11"/>
              </a:cxn>
              <a:cxn ang="0">
                <a:pos x="T12" y="T13"/>
              </a:cxn>
            </a:cxnLst>
            <a:rect l="0" t="0" r="r" b="b"/>
            <a:pathLst>
              <a:path w="1346" h="1161">
                <a:moveTo>
                  <a:pt x="1006" y="0"/>
                </a:moveTo>
                <a:lnTo>
                  <a:pt x="333" y="0"/>
                </a:lnTo>
                <a:lnTo>
                  <a:pt x="0" y="580"/>
                </a:lnTo>
                <a:lnTo>
                  <a:pt x="342" y="1159"/>
                </a:lnTo>
                <a:lnTo>
                  <a:pt x="1014" y="1161"/>
                </a:lnTo>
                <a:lnTo>
                  <a:pt x="1346" y="580"/>
                </a:lnTo>
                <a:lnTo>
                  <a:pt x="1006" y="0"/>
                </a:lnTo>
                <a:close/>
              </a:path>
            </a:pathLst>
          </a:custGeom>
          <a:solidFill>
            <a:schemeClr val="bg1">
              <a:alpha val="47000"/>
            </a:schemeClr>
          </a:solidFill>
          <a:ln w="9525">
            <a:noFill/>
            <a:round/>
            <a:headEnd/>
            <a:tailEnd/>
          </a:ln>
          <a:effectLst>
            <a:outerShdw sx="102000" sy="102000" algn="ctr" rotWithShape="0">
              <a:prstClr val="black">
                <a:alpha val="64000"/>
              </a:prstClr>
            </a:outerShdw>
          </a:effec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8" name="Freeform 12"/>
          <p:cNvSpPr>
            <a:spLocks/>
          </p:cNvSpPr>
          <p:nvPr/>
        </p:nvSpPr>
        <p:spPr bwMode="auto">
          <a:xfrm>
            <a:off x="6551643" y="3811227"/>
            <a:ext cx="2127918" cy="1836812"/>
          </a:xfrm>
          <a:custGeom>
            <a:avLst/>
            <a:gdLst>
              <a:gd name="T0" fmla="*/ 1004 w 1345"/>
              <a:gd name="T1" fmla="*/ 0 h 1161"/>
              <a:gd name="T2" fmla="*/ 332 w 1345"/>
              <a:gd name="T3" fmla="*/ 0 h 1161"/>
              <a:gd name="T4" fmla="*/ 0 w 1345"/>
              <a:gd name="T5" fmla="*/ 581 h 1161"/>
              <a:gd name="T6" fmla="*/ 339 w 1345"/>
              <a:gd name="T7" fmla="*/ 1161 h 1161"/>
              <a:gd name="T8" fmla="*/ 1013 w 1345"/>
              <a:gd name="T9" fmla="*/ 1161 h 1161"/>
              <a:gd name="T10" fmla="*/ 1345 w 1345"/>
              <a:gd name="T11" fmla="*/ 581 h 1161"/>
              <a:gd name="T12" fmla="*/ 1004 w 1345"/>
              <a:gd name="T13" fmla="*/ 0 h 1161"/>
            </a:gdLst>
            <a:ahLst/>
            <a:cxnLst>
              <a:cxn ang="0">
                <a:pos x="T0" y="T1"/>
              </a:cxn>
              <a:cxn ang="0">
                <a:pos x="T2" y="T3"/>
              </a:cxn>
              <a:cxn ang="0">
                <a:pos x="T4" y="T5"/>
              </a:cxn>
              <a:cxn ang="0">
                <a:pos x="T6" y="T7"/>
              </a:cxn>
              <a:cxn ang="0">
                <a:pos x="T8" y="T9"/>
              </a:cxn>
              <a:cxn ang="0">
                <a:pos x="T10" y="T11"/>
              </a:cxn>
              <a:cxn ang="0">
                <a:pos x="T12" y="T13"/>
              </a:cxn>
            </a:cxnLst>
            <a:rect l="0" t="0" r="r" b="b"/>
            <a:pathLst>
              <a:path w="1345" h="1161">
                <a:moveTo>
                  <a:pt x="1004" y="0"/>
                </a:moveTo>
                <a:lnTo>
                  <a:pt x="332" y="0"/>
                </a:lnTo>
                <a:lnTo>
                  <a:pt x="0" y="581"/>
                </a:lnTo>
                <a:lnTo>
                  <a:pt x="339" y="1161"/>
                </a:lnTo>
                <a:lnTo>
                  <a:pt x="1013" y="1161"/>
                </a:lnTo>
                <a:lnTo>
                  <a:pt x="1345" y="581"/>
                </a:lnTo>
                <a:lnTo>
                  <a:pt x="1004" y="0"/>
                </a:lnTo>
                <a:close/>
              </a:path>
            </a:pathLst>
          </a:custGeom>
          <a:solidFill>
            <a:schemeClr val="bg1">
              <a:alpha val="47000"/>
            </a:schemeClr>
          </a:solidFill>
          <a:ln w="9525">
            <a:noFill/>
            <a:round/>
            <a:headEnd/>
            <a:tailEnd/>
          </a:ln>
          <a:effectLst>
            <a:outerShdw sx="102000" sy="102000" algn="ctr" rotWithShape="0">
              <a:prstClr val="black">
                <a:alpha val="64000"/>
              </a:prstClr>
            </a:outerShdw>
          </a:effec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87" name="Freeform 9"/>
          <p:cNvSpPr>
            <a:spLocks/>
          </p:cNvSpPr>
          <p:nvPr/>
        </p:nvSpPr>
        <p:spPr bwMode="auto">
          <a:xfrm>
            <a:off x="6831034" y="1356506"/>
            <a:ext cx="1569136" cy="1354474"/>
          </a:xfrm>
          <a:custGeom>
            <a:avLst/>
            <a:gdLst>
              <a:gd name="T0" fmla="*/ 1004 w 1345"/>
              <a:gd name="T1" fmla="*/ 0 h 1161"/>
              <a:gd name="T2" fmla="*/ 332 w 1345"/>
              <a:gd name="T3" fmla="*/ 0 h 1161"/>
              <a:gd name="T4" fmla="*/ 0 w 1345"/>
              <a:gd name="T5" fmla="*/ 580 h 1161"/>
              <a:gd name="T6" fmla="*/ 339 w 1345"/>
              <a:gd name="T7" fmla="*/ 1161 h 1161"/>
              <a:gd name="T8" fmla="*/ 1013 w 1345"/>
              <a:gd name="T9" fmla="*/ 1161 h 1161"/>
              <a:gd name="T10" fmla="*/ 1345 w 1345"/>
              <a:gd name="T11" fmla="*/ 580 h 1161"/>
              <a:gd name="T12" fmla="*/ 1004 w 1345"/>
              <a:gd name="T13" fmla="*/ 0 h 1161"/>
            </a:gdLst>
            <a:ahLst/>
            <a:cxnLst>
              <a:cxn ang="0">
                <a:pos x="T0" y="T1"/>
              </a:cxn>
              <a:cxn ang="0">
                <a:pos x="T2" y="T3"/>
              </a:cxn>
              <a:cxn ang="0">
                <a:pos x="T4" y="T5"/>
              </a:cxn>
              <a:cxn ang="0">
                <a:pos x="T6" y="T7"/>
              </a:cxn>
              <a:cxn ang="0">
                <a:pos x="T8" y="T9"/>
              </a:cxn>
              <a:cxn ang="0">
                <a:pos x="T10" y="T11"/>
              </a:cxn>
              <a:cxn ang="0">
                <a:pos x="T12" y="T13"/>
              </a:cxn>
            </a:cxnLst>
            <a:rect l="0" t="0" r="r" b="b"/>
            <a:pathLst>
              <a:path w="1345" h="1161">
                <a:moveTo>
                  <a:pt x="1004" y="0"/>
                </a:moveTo>
                <a:lnTo>
                  <a:pt x="332" y="0"/>
                </a:lnTo>
                <a:lnTo>
                  <a:pt x="0" y="580"/>
                </a:lnTo>
                <a:lnTo>
                  <a:pt x="339" y="1161"/>
                </a:lnTo>
                <a:lnTo>
                  <a:pt x="1013" y="1161"/>
                </a:lnTo>
                <a:lnTo>
                  <a:pt x="1345" y="580"/>
                </a:lnTo>
                <a:lnTo>
                  <a:pt x="1004" y="0"/>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88" name="Freeform 9"/>
          <p:cNvSpPr>
            <a:spLocks/>
          </p:cNvSpPr>
          <p:nvPr/>
        </p:nvSpPr>
        <p:spPr bwMode="auto">
          <a:xfrm>
            <a:off x="3792620" y="1356506"/>
            <a:ext cx="1569136" cy="1354474"/>
          </a:xfrm>
          <a:custGeom>
            <a:avLst/>
            <a:gdLst>
              <a:gd name="T0" fmla="*/ 1004 w 1345"/>
              <a:gd name="T1" fmla="*/ 0 h 1161"/>
              <a:gd name="T2" fmla="*/ 332 w 1345"/>
              <a:gd name="T3" fmla="*/ 0 h 1161"/>
              <a:gd name="T4" fmla="*/ 0 w 1345"/>
              <a:gd name="T5" fmla="*/ 580 h 1161"/>
              <a:gd name="T6" fmla="*/ 339 w 1345"/>
              <a:gd name="T7" fmla="*/ 1161 h 1161"/>
              <a:gd name="T8" fmla="*/ 1013 w 1345"/>
              <a:gd name="T9" fmla="*/ 1161 h 1161"/>
              <a:gd name="T10" fmla="*/ 1345 w 1345"/>
              <a:gd name="T11" fmla="*/ 580 h 1161"/>
              <a:gd name="T12" fmla="*/ 1004 w 1345"/>
              <a:gd name="T13" fmla="*/ 0 h 1161"/>
            </a:gdLst>
            <a:ahLst/>
            <a:cxnLst>
              <a:cxn ang="0">
                <a:pos x="T0" y="T1"/>
              </a:cxn>
              <a:cxn ang="0">
                <a:pos x="T2" y="T3"/>
              </a:cxn>
              <a:cxn ang="0">
                <a:pos x="T4" y="T5"/>
              </a:cxn>
              <a:cxn ang="0">
                <a:pos x="T6" y="T7"/>
              </a:cxn>
              <a:cxn ang="0">
                <a:pos x="T8" y="T9"/>
              </a:cxn>
              <a:cxn ang="0">
                <a:pos x="T10" y="T11"/>
              </a:cxn>
              <a:cxn ang="0">
                <a:pos x="T12" y="T13"/>
              </a:cxn>
            </a:cxnLst>
            <a:rect l="0" t="0" r="r" b="b"/>
            <a:pathLst>
              <a:path w="1345" h="1161">
                <a:moveTo>
                  <a:pt x="1004" y="0"/>
                </a:moveTo>
                <a:lnTo>
                  <a:pt x="332" y="0"/>
                </a:lnTo>
                <a:lnTo>
                  <a:pt x="0" y="580"/>
                </a:lnTo>
                <a:lnTo>
                  <a:pt x="339" y="1161"/>
                </a:lnTo>
                <a:lnTo>
                  <a:pt x="1013" y="1161"/>
                </a:lnTo>
                <a:lnTo>
                  <a:pt x="1345" y="580"/>
                </a:lnTo>
                <a:lnTo>
                  <a:pt x="1004" y="0"/>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89" name="Freeform 9"/>
          <p:cNvSpPr>
            <a:spLocks/>
          </p:cNvSpPr>
          <p:nvPr/>
        </p:nvSpPr>
        <p:spPr bwMode="auto">
          <a:xfrm>
            <a:off x="6831034" y="4078154"/>
            <a:ext cx="1569136" cy="1354474"/>
          </a:xfrm>
          <a:custGeom>
            <a:avLst/>
            <a:gdLst>
              <a:gd name="T0" fmla="*/ 1004 w 1345"/>
              <a:gd name="T1" fmla="*/ 0 h 1161"/>
              <a:gd name="T2" fmla="*/ 332 w 1345"/>
              <a:gd name="T3" fmla="*/ 0 h 1161"/>
              <a:gd name="T4" fmla="*/ 0 w 1345"/>
              <a:gd name="T5" fmla="*/ 580 h 1161"/>
              <a:gd name="T6" fmla="*/ 339 w 1345"/>
              <a:gd name="T7" fmla="*/ 1161 h 1161"/>
              <a:gd name="T8" fmla="*/ 1013 w 1345"/>
              <a:gd name="T9" fmla="*/ 1161 h 1161"/>
              <a:gd name="T10" fmla="*/ 1345 w 1345"/>
              <a:gd name="T11" fmla="*/ 580 h 1161"/>
              <a:gd name="T12" fmla="*/ 1004 w 1345"/>
              <a:gd name="T13" fmla="*/ 0 h 1161"/>
            </a:gdLst>
            <a:ahLst/>
            <a:cxnLst>
              <a:cxn ang="0">
                <a:pos x="T0" y="T1"/>
              </a:cxn>
              <a:cxn ang="0">
                <a:pos x="T2" y="T3"/>
              </a:cxn>
              <a:cxn ang="0">
                <a:pos x="T4" y="T5"/>
              </a:cxn>
              <a:cxn ang="0">
                <a:pos x="T6" y="T7"/>
              </a:cxn>
              <a:cxn ang="0">
                <a:pos x="T8" y="T9"/>
              </a:cxn>
              <a:cxn ang="0">
                <a:pos x="T10" y="T11"/>
              </a:cxn>
              <a:cxn ang="0">
                <a:pos x="T12" y="T13"/>
              </a:cxn>
            </a:cxnLst>
            <a:rect l="0" t="0" r="r" b="b"/>
            <a:pathLst>
              <a:path w="1345" h="1161">
                <a:moveTo>
                  <a:pt x="1004" y="0"/>
                </a:moveTo>
                <a:lnTo>
                  <a:pt x="332" y="0"/>
                </a:lnTo>
                <a:lnTo>
                  <a:pt x="0" y="580"/>
                </a:lnTo>
                <a:lnTo>
                  <a:pt x="339" y="1161"/>
                </a:lnTo>
                <a:lnTo>
                  <a:pt x="1013" y="1161"/>
                </a:lnTo>
                <a:lnTo>
                  <a:pt x="1345" y="580"/>
                </a:lnTo>
                <a:lnTo>
                  <a:pt x="1004" y="0"/>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algn="ctr"/>
            <a:endParaRPr lang="es-EC" sz="1400" dirty="0">
              <a:latin typeface="Arial" panose="020B0604020202020204" pitchFamily="34" charset="0"/>
              <a:cs typeface="Arial" panose="020B0604020202020204" pitchFamily="34" charset="0"/>
            </a:endParaRPr>
          </a:p>
          <a:p>
            <a:pPr algn="ctr"/>
            <a:r>
              <a:rPr lang="es-EC" sz="1400" dirty="0">
                <a:latin typeface="Arial" panose="020B0604020202020204" pitchFamily="34" charset="0"/>
                <a:cs typeface="Arial" panose="020B0604020202020204" pitchFamily="34" charset="0"/>
              </a:rPr>
              <a:t>Se rechaza la hipótesis nula para liquidez y se acepta para rentabilidad  </a:t>
            </a:r>
          </a:p>
        </p:txBody>
      </p:sp>
      <p:sp>
        <p:nvSpPr>
          <p:cNvPr id="90" name="Freeform 9"/>
          <p:cNvSpPr>
            <a:spLocks/>
          </p:cNvSpPr>
          <p:nvPr/>
        </p:nvSpPr>
        <p:spPr bwMode="auto">
          <a:xfrm>
            <a:off x="3792620" y="4052396"/>
            <a:ext cx="1569136" cy="1354474"/>
          </a:xfrm>
          <a:custGeom>
            <a:avLst/>
            <a:gdLst>
              <a:gd name="T0" fmla="*/ 1004 w 1345"/>
              <a:gd name="T1" fmla="*/ 0 h 1161"/>
              <a:gd name="T2" fmla="*/ 332 w 1345"/>
              <a:gd name="T3" fmla="*/ 0 h 1161"/>
              <a:gd name="T4" fmla="*/ 0 w 1345"/>
              <a:gd name="T5" fmla="*/ 580 h 1161"/>
              <a:gd name="T6" fmla="*/ 339 w 1345"/>
              <a:gd name="T7" fmla="*/ 1161 h 1161"/>
              <a:gd name="T8" fmla="*/ 1013 w 1345"/>
              <a:gd name="T9" fmla="*/ 1161 h 1161"/>
              <a:gd name="T10" fmla="*/ 1345 w 1345"/>
              <a:gd name="T11" fmla="*/ 580 h 1161"/>
              <a:gd name="T12" fmla="*/ 1004 w 1345"/>
              <a:gd name="T13" fmla="*/ 0 h 1161"/>
            </a:gdLst>
            <a:ahLst/>
            <a:cxnLst>
              <a:cxn ang="0">
                <a:pos x="T0" y="T1"/>
              </a:cxn>
              <a:cxn ang="0">
                <a:pos x="T2" y="T3"/>
              </a:cxn>
              <a:cxn ang="0">
                <a:pos x="T4" y="T5"/>
              </a:cxn>
              <a:cxn ang="0">
                <a:pos x="T6" y="T7"/>
              </a:cxn>
              <a:cxn ang="0">
                <a:pos x="T8" y="T9"/>
              </a:cxn>
              <a:cxn ang="0">
                <a:pos x="T10" y="T11"/>
              </a:cxn>
              <a:cxn ang="0">
                <a:pos x="T12" y="T13"/>
              </a:cxn>
            </a:cxnLst>
            <a:rect l="0" t="0" r="r" b="b"/>
            <a:pathLst>
              <a:path w="1345" h="1161">
                <a:moveTo>
                  <a:pt x="1004" y="0"/>
                </a:moveTo>
                <a:lnTo>
                  <a:pt x="332" y="0"/>
                </a:lnTo>
                <a:lnTo>
                  <a:pt x="0" y="580"/>
                </a:lnTo>
                <a:lnTo>
                  <a:pt x="339" y="1161"/>
                </a:lnTo>
                <a:lnTo>
                  <a:pt x="1013" y="1161"/>
                </a:lnTo>
                <a:lnTo>
                  <a:pt x="1345" y="580"/>
                </a:lnTo>
                <a:lnTo>
                  <a:pt x="1004" y="0"/>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algn="ctr"/>
            <a:endParaRPr lang="es-EC" sz="1400" dirty="0">
              <a:latin typeface="Arial" panose="020B0604020202020204" pitchFamily="34" charset="0"/>
              <a:cs typeface="Arial" panose="020B0604020202020204" pitchFamily="34" charset="0"/>
            </a:endParaRPr>
          </a:p>
          <a:p>
            <a:pPr algn="ctr"/>
            <a:endParaRPr lang="es-EC" sz="1400" dirty="0">
              <a:latin typeface="Arial" panose="020B0604020202020204" pitchFamily="34" charset="0"/>
              <a:cs typeface="Arial" panose="020B0604020202020204" pitchFamily="34" charset="0"/>
            </a:endParaRPr>
          </a:p>
          <a:p>
            <a:pPr algn="ctr"/>
            <a:r>
              <a:rPr lang="es-EC" sz="1400" dirty="0">
                <a:latin typeface="Arial" panose="020B0604020202020204" pitchFamily="34" charset="0"/>
                <a:cs typeface="Arial" panose="020B0604020202020204" pitchFamily="34" charset="0"/>
              </a:rPr>
              <a:t>Se acepta la hipótesis nula</a:t>
            </a:r>
          </a:p>
        </p:txBody>
      </p:sp>
      <p:sp>
        <p:nvSpPr>
          <p:cNvPr id="129" name="TextBox 128"/>
          <p:cNvSpPr txBox="1"/>
          <p:nvPr/>
        </p:nvSpPr>
        <p:spPr>
          <a:xfrm>
            <a:off x="395197" y="1427408"/>
            <a:ext cx="2909991" cy="584775"/>
          </a:xfrm>
          <a:prstGeom prst="rect">
            <a:avLst/>
          </a:prstGeom>
          <a:noFill/>
        </p:spPr>
        <p:txBody>
          <a:bodyPr wrap="square" rtlCol="0">
            <a:spAutoFit/>
          </a:bodyPr>
          <a:lstStyle/>
          <a:p>
            <a:pPr algn="r"/>
            <a:r>
              <a:rPr lang="en-US" sz="1600" kern="0" dirty="0">
                <a:solidFill>
                  <a:schemeClr val="tx1">
                    <a:lumMod val="75000"/>
                    <a:lumOff val="25000"/>
                  </a:schemeClr>
                </a:solidFill>
                <a:latin typeface="Arial" panose="020B0604020202020204" pitchFamily="34" charset="0"/>
                <a:cs typeface="Arial" panose="020B0604020202020204" pitchFamily="34" charset="0"/>
              </a:rPr>
              <a:t>This is a sample text.</a:t>
            </a:r>
          </a:p>
          <a:p>
            <a:pPr algn="r"/>
            <a:r>
              <a:rPr lang="en-US" sz="1600" kern="0" dirty="0">
                <a:solidFill>
                  <a:schemeClr val="tx1">
                    <a:lumMod val="75000"/>
                    <a:lumOff val="25000"/>
                  </a:schemeClr>
                </a:solidFill>
                <a:latin typeface="Arial" panose="020B0604020202020204" pitchFamily="34" charset="0"/>
                <a:cs typeface="Arial" panose="020B0604020202020204" pitchFamily="34" charset="0"/>
              </a:rPr>
              <a:t>Insert your desired text here.</a:t>
            </a:r>
            <a:endParaRPr lang="en-US" sz="16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31" name="TextBox 130"/>
          <p:cNvSpPr txBox="1"/>
          <p:nvPr/>
        </p:nvSpPr>
        <p:spPr>
          <a:xfrm>
            <a:off x="8673922" y="4373461"/>
            <a:ext cx="3331309" cy="1323439"/>
          </a:xfrm>
          <a:prstGeom prst="rect">
            <a:avLst/>
          </a:prstGeom>
          <a:noFill/>
        </p:spPr>
        <p:txBody>
          <a:bodyPr wrap="square" rtlCol="0">
            <a:spAutoFit/>
          </a:bodyPr>
          <a:lstStyle/>
          <a:p>
            <a:r>
              <a:rPr lang="es-EC" sz="1600" b="1" dirty="0">
                <a:solidFill>
                  <a:schemeClr val="bg2">
                    <a:lumMod val="25000"/>
                  </a:schemeClr>
                </a:solidFill>
              </a:rPr>
              <a:t>Existe una relación significativa entre las variables estructura de capital y la liquidez </a:t>
            </a:r>
            <a:r>
              <a:rPr lang="es-EC" sz="1600" dirty="0">
                <a:solidFill>
                  <a:schemeClr val="bg2">
                    <a:lumMod val="25000"/>
                  </a:schemeClr>
                </a:solidFill>
              </a:rPr>
              <a:t>mientras que entre la estructura de capital y la rentabilidad no existe una relación significativa.</a:t>
            </a:r>
            <a:endParaRPr lang="en-US" sz="1600" dirty="0">
              <a:solidFill>
                <a:schemeClr val="bg2">
                  <a:lumMod val="25000"/>
                </a:schemeClr>
              </a:solidFill>
              <a:cs typeface="Arial" panose="020B0604020202020204" pitchFamily="34" charset="0"/>
            </a:endParaRPr>
          </a:p>
        </p:txBody>
      </p:sp>
      <p:sp>
        <p:nvSpPr>
          <p:cNvPr id="132" name="TextBox 131"/>
          <p:cNvSpPr txBox="1"/>
          <p:nvPr/>
        </p:nvSpPr>
        <p:spPr>
          <a:xfrm>
            <a:off x="395197" y="4302646"/>
            <a:ext cx="3163481" cy="1569660"/>
          </a:xfrm>
          <a:prstGeom prst="rect">
            <a:avLst/>
          </a:prstGeom>
          <a:noFill/>
        </p:spPr>
        <p:txBody>
          <a:bodyPr wrap="square" rtlCol="0">
            <a:spAutoFit/>
          </a:bodyPr>
          <a:lstStyle/>
          <a:p>
            <a:r>
              <a:rPr lang="es-EC" sz="1600" dirty="0">
                <a:solidFill>
                  <a:schemeClr val="bg2">
                    <a:lumMod val="25000"/>
                  </a:schemeClr>
                </a:solidFill>
              </a:rPr>
              <a:t>No existe una relación significativa entre las variables capital de trabajo y la liquidez y rentabilidad de las PYMES importadoras y comercializadoras de equipos electrónicos de la ciudad de Quito.</a:t>
            </a:r>
            <a:endParaRPr lang="en-US" sz="1600" dirty="0">
              <a:solidFill>
                <a:schemeClr val="bg2">
                  <a:lumMod val="25000"/>
                </a:schemeClr>
              </a:solidFill>
              <a:latin typeface="Arial" panose="020B0604020202020204" pitchFamily="34" charset="0"/>
              <a:cs typeface="Arial" panose="020B0604020202020204" pitchFamily="34" charset="0"/>
            </a:endParaRPr>
          </a:p>
        </p:txBody>
      </p:sp>
      <p:sp>
        <p:nvSpPr>
          <p:cNvPr id="48" name="Oval 47"/>
          <p:cNvSpPr/>
          <p:nvPr/>
        </p:nvSpPr>
        <p:spPr>
          <a:xfrm>
            <a:off x="5228374" y="2448404"/>
            <a:ext cx="1812776" cy="1812776"/>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a:latin typeface="Arial" panose="020B0604020202020204" pitchFamily="34" charset="0"/>
                <a:cs typeface="Arial" panose="020B0604020202020204" pitchFamily="34" charset="0"/>
              </a:rPr>
              <a:t>Coeficiente de correlación de </a:t>
            </a:r>
            <a:r>
              <a:rPr lang="es-EC" sz="1600" dirty="0" err="1">
                <a:latin typeface="Arial" panose="020B0604020202020204" pitchFamily="34" charset="0"/>
                <a:cs typeface="Arial" panose="020B0604020202020204" pitchFamily="34" charset="0"/>
              </a:rPr>
              <a:t>Spearman</a:t>
            </a:r>
            <a:r>
              <a:rPr lang="es-EC" sz="1600" dirty="0">
                <a:latin typeface="Arial" panose="020B0604020202020204" pitchFamily="34" charset="0"/>
                <a:cs typeface="Arial" panose="020B0604020202020204" pitchFamily="34" charset="0"/>
              </a:rPr>
              <a:t> </a:t>
            </a:r>
          </a:p>
        </p:txBody>
      </p:sp>
      <p:sp>
        <p:nvSpPr>
          <p:cNvPr id="22" name="Rectángulo 21"/>
          <p:cNvSpPr/>
          <p:nvPr/>
        </p:nvSpPr>
        <p:spPr>
          <a:xfrm>
            <a:off x="284459" y="61025"/>
            <a:ext cx="10230118" cy="400110"/>
          </a:xfrm>
          <a:prstGeom prst="rect">
            <a:avLst/>
          </a:prstGeom>
        </p:spPr>
        <p:txBody>
          <a:bodyPr wrap="square">
            <a:spAutoFit/>
          </a:bodyPr>
          <a:lstStyle/>
          <a:p>
            <a:r>
              <a:rPr lang="es-EC" sz="2000" b="1" dirty="0">
                <a:solidFill>
                  <a:schemeClr val="bg2">
                    <a:lumMod val="50000"/>
                  </a:schemeClr>
                </a:solidFill>
                <a:latin typeface="+mj-lt"/>
              </a:rPr>
              <a:t>ANÁLISIS ESTADÍSTICO DE RESULTADOS </a:t>
            </a:r>
          </a:p>
        </p:txBody>
      </p:sp>
      <p:sp>
        <p:nvSpPr>
          <p:cNvPr id="29" name="Google Shape;145;p14"/>
          <p:cNvSpPr/>
          <p:nvPr/>
        </p:nvSpPr>
        <p:spPr>
          <a:xfrm flipV="1">
            <a:off x="319540" y="811367"/>
            <a:ext cx="4046398" cy="45719"/>
          </a:xfrm>
          <a:custGeom>
            <a:avLst/>
            <a:gdLst/>
            <a:ahLst/>
            <a:cxnLst/>
            <a:rect l="l" t="t" r="r" b="b"/>
            <a:pathLst>
              <a:path w="188" h="25" extrusionOk="0">
                <a:moveTo>
                  <a:pt x="12" y="25"/>
                </a:moveTo>
                <a:cubicBezTo>
                  <a:pt x="175" y="25"/>
                  <a:pt x="175" y="25"/>
                  <a:pt x="175" y="25"/>
                </a:cubicBezTo>
                <a:cubicBezTo>
                  <a:pt x="182" y="25"/>
                  <a:pt x="188" y="20"/>
                  <a:pt x="188" y="13"/>
                </a:cubicBezTo>
                <a:cubicBezTo>
                  <a:pt x="188" y="6"/>
                  <a:pt x="182" y="0"/>
                  <a:pt x="175" y="0"/>
                </a:cubicBezTo>
                <a:cubicBezTo>
                  <a:pt x="12" y="0"/>
                  <a:pt x="12" y="0"/>
                  <a:pt x="12" y="0"/>
                </a:cubicBezTo>
                <a:cubicBezTo>
                  <a:pt x="5" y="0"/>
                  <a:pt x="0" y="6"/>
                  <a:pt x="0" y="13"/>
                </a:cubicBezTo>
                <a:cubicBezTo>
                  <a:pt x="0" y="20"/>
                  <a:pt x="5" y="25"/>
                  <a:pt x="12" y="25"/>
                </a:cubicBezTo>
              </a:path>
            </a:pathLst>
          </a:custGeom>
          <a:solidFill>
            <a:schemeClr val="accent1">
              <a:lumMod val="40000"/>
              <a:lumOff val="60000"/>
            </a:schemeClr>
          </a:solid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0" name="Rectángulo 29"/>
          <p:cNvSpPr/>
          <p:nvPr/>
        </p:nvSpPr>
        <p:spPr>
          <a:xfrm>
            <a:off x="319540" y="448256"/>
            <a:ext cx="3711831" cy="400110"/>
          </a:xfrm>
          <a:prstGeom prst="rect">
            <a:avLst/>
          </a:prstGeom>
        </p:spPr>
        <p:txBody>
          <a:bodyPr wrap="square">
            <a:spAutoFit/>
          </a:bodyPr>
          <a:lstStyle/>
          <a:p>
            <a:r>
              <a:rPr lang="es-EC" sz="2000" i="1" dirty="0">
                <a:solidFill>
                  <a:schemeClr val="bg2">
                    <a:lumMod val="50000"/>
                  </a:schemeClr>
                </a:solidFill>
                <a:latin typeface="+mj-lt"/>
                <a:ea typeface="Calibri" panose="020F0502020204030204" pitchFamily="34" charset="0"/>
              </a:rPr>
              <a:t>Comprobación de hipótesis </a:t>
            </a:r>
            <a:endParaRPr lang="es-EC" sz="2000" i="1" dirty="0">
              <a:solidFill>
                <a:schemeClr val="bg2">
                  <a:lumMod val="50000"/>
                </a:schemeClr>
              </a:solidFill>
              <a:latin typeface="+mj-lt"/>
            </a:endParaRPr>
          </a:p>
        </p:txBody>
      </p:sp>
      <p:graphicFrame>
        <p:nvGraphicFramePr>
          <p:cNvPr id="3" name="Tabla 2"/>
          <p:cNvGraphicFramePr>
            <a:graphicFrameLocks noGrp="1"/>
          </p:cNvGraphicFramePr>
          <p:nvPr>
            <p:extLst>
              <p:ext uri="{D42A27DB-BD31-4B8C-83A1-F6EECF244321}">
                <p14:modId xmlns:p14="http://schemas.microsoft.com/office/powerpoint/2010/main" val="3550264719"/>
              </p:ext>
            </p:extLst>
          </p:nvPr>
        </p:nvGraphicFramePr>
        <p:xfrm>
          <a:off x="596357" y="1381005"/>
          <a:ext cx="4571991" cy="1319531"/>
        </p:xfrm>
        <a:graphic>
          <a:graphicData uri="http://schemas.openxmlformats.org/drawingml/2006/table">
            <a:tbl>
              <a:tblPr firstRow="1" firstCol="1" bandRow="1">
                <a:tableStyleId>{93296810-A885-4BE3-A3E7-6D5BEEA58F35}</a:tableStyleId>
              </a:tblPr>
              <a:tblGrid>
                <a:gridCol w="1138466">
                  <a:extLst>
                    <a:ext uri="{9D8B030D-6E8A-4147-A177-3AD203B41FA5}">
                      <a16:colId xmlns:a16="http://schemas.microsoft.com/office/drawing/2014/main" val="20000"/>
                    </a:ext>
                  </a:extLst>
                </a:gridCol>
                <a:gridCol w="1234442">
                  <a:extLst>
                    <a:ext uri="{9D8B030D-6E8A-4147-A177-3AD203B41FA5}">
                      <a16:colId xmlns:a16="http://schemas.microsoft.com/office/drawing/2014/main" val="20001"/>
                    </a:ext>
                  </a:extLst>
                </a:gridCol>
                <a:gridCol w="911294">
                  <a:extLst>
                    <a:ext uri="{9D8B030D-6E8A-4147-A177-3AD203B41FA5}">
                      <a16:colId xmlns:a16="http://schemas.microsoft.com/office/drawing/2014/main" val="20002"/>
                    </a:ext>
                  </a:extLst>
                </a:gridCol>
                <a:gridCol w="1287789">
                  <a:extLst>
                    <a:ext uri="{9D8B030D-6E8A-4147-A177-3AD203B41FA5}">
                      <a16:colId xmlns:a16="http://schemas.microsoft.com/office/drawing/2014/main" val="20003"/>
                    </a:ext>
                  </a:extLst>
                </a:gridCol>
              </a:tblGrid>
              <a:tr h="329664">
                <a:tc gridSpan="2">
                  <a:txBody>
                    <a:bodyPr/>
                    <a:lstStyle/>
                    <a:p>
                      <a:pPr indent="0" algn="l">
                        <a:lnSpc>
                          <a:spcPct val="100000"/>
                        </a:lnSpc>
                        <a:spcAft>
                          <a:spcPts val="0"/>
                        </a:spcAft>
                      </a:pPr>
                      <a:r>
                        <a:rPr lang="es-EC" sz="1400" dirty="0">
                          <a:effectLst/>
                        </a:rPr>
                        <a:t> </a:t>
                      </a:r>
                      <a:endParaRPr lang="es-EC" sz="1600" dirty="0">
                        <a:effectLst/>
                        <a:latin typeface="Times New Roman" panose="02020603050405020304" pitchFamily="18" charset="0"/>
                        <a:ea typeface="Calibri" panose="020F0502020204030204" pitchFamily="34" charset="0"/>
                      </a:endParaRPr>
                    </a:p>
                    <a:p>
                      <a:pPr indent="0" algn="l">
                        <a:lnSpc>
                          <a:spcPct val="100000"/>
                        </a:lnSpc>
                        <a:spcAft>
                          <a:spcPts val="0"/>
                        </a:spcAft>
                      </a:pPr>
                      <a:r>
                        <a:rPr lang="es-EC" sz="1400" dirty="0">
                          <a:effectLst/>
                        </a:rPr>
                        <a:t> </a:t>
                      </a:r>
                      <a:endParaRPr lang="es-EC" sz="1600" dirty="0">
                        <a:effectLst/>
                        <a:latin typeface="Times New Roman" panose="02020603050405020304" pitchFamily="18" charset="0"/>
                        <a:ea typeface="Calibri" panose="020F0502020204030204" pitchFamily="34" charset="0"/>
                      </a:endParaRPr>
                    </a:p>
                  </a:txBody>
                  <a:tcPr marL="44450" marR="44450" marT="0" marB="0"/>
                </a:tc>
                <a:tc hMerge="1">
                  <a:txBody>
                    <a:bodyPr/>
                    <a:lstStyle/>
                    <a:p>
                      <a:pPr indent="0" algn="l">
                        <a:lnSpc>
                          <a:spcPct val="150000"/>
                        </a:lnSpc>
                        <a:spcAft>
                          <a:spcPts val="0"/>
                        </a:spcAft>
                      </a:pPr>
                      <a:endParaRPr lang="es-EC" sz="1600" dirty="0">
                        <a:effectLst/>
                        <a:latin typeface="Times New Roman" panose="02020603050405020304" pitchFamily="18" charset="0"/>
                        <a:ea typeface="Calibri" panose="020F0502020204030204" pitchFamily="34" charset="0"/>
                      </a:endParaRPr>
                    </a:p>
                  </a:txBody>
                  <a:tcPr marL="44450" marR="44450" marT="0" marB="0" anchor="b"/>
                </a:tc>
                <a:tc>
                  <a:txBody>
                    <a:bodyPr/>
                    <a:lstStyle/>
                    <a:p>
                      <a:pPr indent="0" algn="ctr">
                        <a:lnSpc>
                          <a:spcPct val="100000"/>
                        </a:lnSpc>
                        <a:spcAft>
                          <a:spcPts val="0"/>
                        </a:spcAft>
                      </a:pPr>
                      <a:r>
                        <a:rPr lang="es-EC" sz="1400" dirty="0">
                          <a:effectLst/>
                        </a:rPr>
                        <a:t>Liquidez</a:t>
                      </a:r>
                      <a:endParaRPr lang="es-EC" sz="1600" dirty="0">
                        <a:effectLst/>
                        <a:latin typeface="Times New Roman" panose="02020603050405020304" pitchFamily="18" charset="0"/>
                        <a:ea typeface="Calibri" panose="020F0502020204030204" pitchFamily="34" charset="0"/>
                      </a:endParaRPr>
                    </a:p>
                  </a:txBody>
                  <a:tcPr marL="44450" marR="44450" marT="0" marB="0" anchor="ctr"/>
                </a:tc>
                <a:tc>
                  <a:txBody>
                    <a:bodyPr/>
                    <a:lstStyle/>
                    <a:p>
                      <a:pPr indent="0" algn="ctr">
                        <a:lnSpc>
                          <a:spcPct val="100000"/>
                        </a:lnSpc>
                        <a:spcAft>
                          <a:spcPts val="0"/>
                        </a:spcAft>
                      </a:pPr>
                      <a:r>
                        <a:rPr lang="es-EC" sz="1400" dirty="0">
                          <a:effectLst/>
                        </a:rPr>
                        <a:t>Rentabilidad</a:t>
                      </a:r>
                      <a:endParaRPr lang="es-EC" sz="1600" dirty="0">
                        <a:effectLst/>
                        <a:latin typeface="Times New Roman" panose="02020603050405020304" pitchFamily="18" charset="0"/>
                        <a:ea typeface="Calibri" panose="020F0502020204030204" pitchFamily="34" charset="0"/>
                      </a:endParaRPr>
                    </a:p>
                  </a:txBody>
                  <a:tcPr marL="44450" marR="44450" marT="0" marB="0" anchor="ctr"/>
                </a:tc>
                <a:extLst>
                  <a:ext uri="{0D108BD9-81ED-4DB2-BD59-A6C34878D82A}">
                    <a16:rowId xmlns:a16="http://schemas.microsoft.com/office/drawing/2014/main" val="10000"/>
                  </a:ext>
                </a:extLst>
              </a:tr>
              <a:tr h="36000">
                <a:tc rowSpan="2">
                  <a:txBody>
                    <a:bodyPr/>
                    <a:lstStyle/>
                    <a:p>
                      <a:pPr indent="0" algn="ctr">
                        <a:lnSpc>
                          <a:spcPct val="100000"/>
                        </a:lnSpc>
                        <a:spcAft>
                          <a:spcPts val="0"/>
                        </a:spcAft>
                      </a:pPr>
                      <a:r>
                        <a:rPr lang="es-EC" sz="1400" dirty="0">
                          <a:effectLst/>
                        </a:rPr>
                        <a:t>Capital de trabajo</a:t>
                      </a:r>
                      <a:endParaRPr lang="es-EC" sz="1600" dirty="0">
                        <a:effectLst/>
                        <a:latin typeface="Times New Roman" panose="02020603050405020304" pitchFamily="18" charset="0"/>
                        <a:ea typeface="Calibri" panose="020F0502020204030204" pitchFamily="34" charset="0"/>
                      </a:endParaRPr>
                    </a:p>
                  </a:txBody>
                  <a:tcPr marL="44450" marR="44450" marT="0" marB="0"/>
                </a:tc>
                <a:tc>
                  <a:txBody>
                    <a:bodyPr/>
                    <a:lstStyle/>
                    <a:p>
                      <a:pPr indent="0" algn="l">
                        <a:lnSpc>
                          <a:spcPct val="150000"/>
                        </a:lnSpc>
                        <a:spcAft>
                          <a:spcPts val="0"/>
                        </a:spcAft>
                      </a:pPr>
                      <a:r>
                        <a:rPr lang="es-EC" sz="1400" dirty="0">
                          <a:effectLst/>
                        </a:rPr>
                        <a:t>Coeficiente de correlación</a:t>
                      </a:r>
                    </a:p>
                  </a:txBody>
                  <a:tcPr marL="44450" marR="44450" marT="0" marB="0"/>
                </a:tc>
                <a:tc>
                  <a:txBody>
                    <a:bodyPr/>
                    <a:lstStyle/>
                    <a:p>
                      <a:pPr indent="0" algn="ctr">
                        <a:lnSpc>
                          <a:spcPct val="100000"/>
                        </a:lnSpc>
                        <a:spcAft>
                          <a:spcPts val="0"/>
                        </a:spcAft>
                      </a:pPr>
                      <a:r>
                        <a:rPr lang="es-EC" sz="1400" dirty="0">
                          <a:effectLst/>
                        </a:rPr>
                        <a:t>,175</a:t>
                      </a:r>
                      <a:endParaRPr lang="es-EC" sz="1600" dirty="0">
                        <a:effectLst/>
                        <a:latin typeface="Times New Roman" panose="02020603050405020304" pitchFamily="18" charset="0"/>
                        <a:ea typeface="Calibri" panose="020F0502020204030204" pitchFamily="34" charset="0"/>
                      </a:endParaRPr>
                    </a:p>
                  </a:txBody>
                  <a:tcPr marL="44450" marR="44450" marT="0" marB="0" anchor="ctr"/>
                </a:tc>
                <a:tc>
                  <a:txBody>
                    <a:bodyPr/>
                    <a:lstStyle/>
                    <a:p>
                      <a:pPr indent="0" algn="ctr">
                        <a:lnSpc>
                          <a:spcPct val="100000"/>
                        </a:lnSpc>
                        <a:spcAft>
                          <a:spcPts val="0"/>
                        </a:spcAft>
                      </a:pPr>
                      <a:r>
                        <a:rPr lang="es-EC" sz="1400" dirty="0">
                          <a:effectLst/>
                        </a:rPr>
                        <a:t>-,036</a:t>
                      </a:r>
                      <a:endParaRPr lang="es-EC" sz="1600" dirty="0">
                        <a:effectLst/>
                        <a:latin typeface="Times New Roman" panose="02020603050405020304" pitchFamily="18" charset="0"/>
                        <a:ea typeface="Calibri" panose="020F0502020204030204" pitchFamily="34" charset="0"/>
                      </a:endParaRPr>
                    </a:p>
                  </a:txBody>
                  <a:tcPr marL="44450" marR="44450" marT="0" marB="0" anchor="ctr"/>
                </a:tc>
                <a:extLst>
                  <a:ext uri="{0D108BD9-81ED-4DB2-BD59-A6C34878D82A}">
                    <a16:rowId xmlns:a16="http://schemas.microsoft.com/office/drawing/2014/main" val="10001"/>
                  </a:ext>
                </a:extLst>
              </a:tr>
              <a:tr h="36000">
                <a:tc vMerge="1">
                  <a:txBody>
                    <a:bodyPr/>
                    <a:lstStyle/>
                    <a:p>
                      <a:endParaRPr lang="es-EC"/>
                    </a:p>
                  </a:txBody>
                  <a:tcPr/>
                </a:tc>
                <a:tc>
                  <a:txBody>
                    <a:bodyPr/>
                    <a:lstStyle/>
                    <a:p>
                      <a:pPr indent="0" algn="l">
                        <a:lnSpc>
                          <a:spcPct val="150000"/>
                        </a:lnSpc>
                        <a:spcAft>
                          <a:spcPts val="0"/>
                        </a:spcAft>
                      </a:pPr>
                      <a:r>
                        <a:rPr lang="es-EC" sz="1400" dirty="0">
                          <a:effectLst/>
                        </a:rPr>
                        <a:t>Sig. (bilateral)</a:t>
                      </a:r>
                      <a:endParaRPr lang="es-EC" sz="1600" dirty="0">
                        <a:effectLst/>
                        <a:latin typeface="Times New Roman" panose="02020603050405020304" pitchFamily="18" charset="0"/>
                        <a:ea typeface="Calibri" panose="020F0502020204030204" pitchFamily="34" charset="0"/>
                      </a:endParaRPr>
                    </a:p>
                  </a:txBody>
                  <a:tcPr marL="44450" marR="44450" marT="0" marB="0"/>
                </a:tc>
                <a:tc>
                  <a:txBody>
                    <a:bodyPr/>
                    <a:lstStyle/>
                    <a:p>
                      <a:pPr indent="0" algn="ctr">
                        <a:lnSpc>
                          <a:spcPct val="100000"/>
                        </a:lnSpc>
                        <a:spcAft>
                          <a:spcPts val="0"/>
                        </a:spcAft>
                      </a:pPr>
                      <a:r>
                        <a:rPr lang="es-EC" sz="1400">
                          <a:effectLst/>
                        </a:rPr>
                        <a:t>,182</a:t>
                      </a:r>
                      <a:endParaRPr lang="es-EC" sz="1600">
                        <a:effectLst/>
                        <a:latin typeface="Times New Roman" panose="02020603050405020304" pitchFamily="18" charset="0"/>
                        <a:ea typeface="Calibri" panose="020F0502020204030204" pitchFamily="34" charset="0"/>
                      </a:endParaRPr>
                    </a:p>
                  </a:txBody>
                  <a:tcPr marL="44450" marR="44450" marT="0" marB="0" anchor="ctr"/>
                </a:tc>
                <a:tc>
                  <a:txBody>
                    <a:bodyPr/>
                    <a:lstStyle/>
                    <a:p>
                      <a:pPr indent="0" algn="ctr">
                        <a:lnSpc>
                          <a:spcPct val="100000"/>
                        </a:lnSpc>
                        <a:spcAft>
                          <a:spcPts val="0"/>
                        </a:spcAft>
                      </a:pPr>
                      <a:r>
                        <a:rPr lang="es-EC" sz="1400" dirty="0">
                          <a:effectLst/>
                        </a:rPr>
                        <a:t>,788</a:t>
                      </a:r>
                      <a:endParaRPr lang="es-EC" sz="1600" dirty="0">
                        <a:effectLst/>
                        <a:latin typeface="Times New Roman" panose="02020603050405020304" pitchFamily="18" charset="0"/>
                        <a:ea typeface="Calibri" panose="020F0502020204030204" pitchFamily="34" charset="0"/>
                      </a:endParaRPr>
                    </a:p>
                  </a:txBody>
                  <a:tcPr marL="44450" marR="44450" marT="0" marB="0" anchor="ctr"/>
                </a:tc>
                <a:extLst>
                  <a:ext uri="{0D108BD9-81ED-4DB2-BD59-A6C34878D82A}">
                    <a16:rowId xmlns:a16="http://schemas.microsoft.com/office/drawing/2014/main" val="10002"/>
                  </a:ext>
                </a:extLst>
              </a:tr>
            </a:tbl>
          </a:graphicData>
        </a:graphic>
      </p:graphicFrame>
      <p:sp>
        <p:nvSpPr>
          <p:cNvPr id="5" name="Rectángulo 4"/>
          <p:cNvSpPr/>
          <p:nvPr/>
        </p:nvSpPr>
        <p:spPr>
          <a:xfrm>
            <a:off x="253528" y="3134300"/>
            <a:ext cx="3391095" cy="830997"/>
          </a:xfrm>
          <a:prstGeom prst="rect">
            <a:avLst/>
          </a:prstGeom>
        </p:spPr>
        <p:txBody>
          <a:bodyPr wrap="square">
            <a:spAutoFit/>
          </a:bodyPr>
          <a:lstStyle/>
          <a:p>
            <a:r>
              <a:rPr lang="es-EC" sz="1600" dirty="0">
                <a:solidFill>
                  <a:schemeClr val="bg2">
                    <a:lumMod val="25000"/>
                  </a:schemeClr>
                </a:solidFill>
                <a:ea typeface="Calibri" panose="020F0502020204030204" pitchFamily="34" charset="0"/>
              </a:rPr>
              <a:t>El nivel de significancia obtenido entre las variables no es menor a 0,05 (sig. = 0,182 &gt; 0,05) (sig. = 0,788 &gt; 0,05)</a:t>
            </a:r>
            <a:endParaRPr lang="es-EC" sz="1600" dirty="0">
              <a:solidFill>
                <a:schemeClr val="bg2">
                  <a:lumMod val="25000"/>
                </a:schemeClr>
              </a:solidFill>
            </a:endParaRPr>
          </a:p>
        </p:txBody>
      </p:sp>
      <p:graphicFrame>
        <p:nvGraphicFramePr>
          <p:cNvPr id="6" name="Tabla 5"/>
          <p:cNvGraphicFramePr>
            <a:graphicFrameLocks noGrp="1"/>
          </p:cNvGraphicFramePr>
          <p:nvPr>
            <p:extLst>
              <p:ext uri="{D42A27DB-BD31-4B8C-83A1-F6EECF244321}">
                <p14:modId xmlns:p14="http://schemas.microsoft.com/office/powerpoint/2010/main" val="2106097477"/>
              </p:ext>
            </p:extLst>
          </p:nvPr>
        </p:nvGraphicFramePr>
        <p:xfrm>
          <a:off x="7002513" y="1233698"/>
          <a:ext cx="4665746" cy="1337374"/>
        </p:xfrm>
        <a:graphic>
          <a:graphicData uri="http://schemas.openxmlformats.org/drawingml/2006/table">
            <a:tbl>
              <a:tblPr firstRow="1" firstCol="1" bandRow="1">
                <a:tableStyleId>{7DF18680-E054-41AD-8BC1-D1AEF772440D}</a:tableStyleId>
              </a:tblPr>
              <a:tblGrid>
                <a:gridCol w="1175571">
                  <a:extLst>
                    <a:ext uri="{9D8B030D-6E8A-4147-A177-3AD203B41FA5}">
                      <a16:colId xmlns:a16="http://schemas.microsoft.com/office/drawing/2014/main" val="20000"/>
                    </a:ext>
                  </a:extLst>
                </a:gridCol>
                <a:gridCol w="1262130">
                  <a:extLst>
                    <a:ext uri="{9D8B030D-6E8A-4147-A177-3AD203B41FA5}">
                      <a16:colId xmlns:a16="http://schemas.microsoft.com/office/drawing/2014/main" val="20001"/>
                    </a:ext>
                  </a:extLst>
                </a:gridCol>
                <a:gridCol w="1068946">
                  <a:extLst>
                    <a:ext uri="{9D8B030D-6E8A-4147-A177-3AD203B41FA5}">
                      <a16:colId xmlns:a16="http://schemas.microsoft.com/office/drawing/2014/main" val="20002"/>
                    </a:ext>
                  </a:extLst>
                </a:gridCol>
                <a:gridCol w="1159099">
                  <a:extLst>
                    <a:ext uri="{9D8B030D-6E8A-4147-A177-3AD203B41FA5}">
                      <a16:colId xmlns:a16="http://schemas.microsoft.com/office/drawing/2014/main" val="20003"/>
                    </a:ext>
                  </a:extLst>
                </a:gridCol>
              </a:tblGrid>
              <a:tr h="401918">
                <a:tc gridSpan="2">
                  <a:txBody>
                    <a:bodyPr/>
                    <a:lstStyle/>
                    <a:p>
                      <a:pPr marL="0" indent="0" algn="ctr" defTabSz="914400" rtl="0" eaLnBrk="1" latinLnBrk="0" hangingPunct="1">
                        <a:lnSpc>
                          <a:spcPct val="100000"/>
                        </a:lnSpc>
                        <a:spcAft>
                          <a:spcPts val="0"/>
                        </a:spcAft>
                      </a:pPr>
                      <a:r>
                        <a:rPr lang="es-EC" sz="1400" b="1" kern="1200" dirty="0">
                          <a:solidFill>
                            <a:schemeClr val="lt1"/>
                          </a:solidFill>
                          <a:effectLst/>
                          <a:latin typeface="+mn-lt"/>
                          <a:ea typeface="+mn-ea"/>
                          <a:cs typeface="+mn-cs"/>
                        </a:rPr>
                        <a:t> </a:t>
                      </a:r>
                    </a:p>
                    <a:p>
                      <a:pPr marL="0" indent="0" algn="ctr" defTabSz="914400" rtl="0" eaLnBrk="1" latinLnBrk="0" hangingPunct="1">
                        <a:lnSpc>
                          <a:spcPct val="100000"/>
                        </a:lnSpc>
                        <a:spcAft>
                          <a:spcPts val="0"/>
                        </a:spcAft>
                      </a:pPr>
                      <a:r>
                        <a:rPr lang="es-EC" sz="1400" b="1" kern="1200" dirty="0">
                          <a:solidFill>
                            <a:schemeClr val="lt1"/>
                          </a:solidFill>
                          <a:effectLst/>
                          <a:latin typeface="+mn-lt"/>
                          <a:ea typeface="+mn-ea"/>
                          <a:cs typeface="+mn-cs"/>
                        </a:rPr>
                        <a:t> </a:t>
                      </a:r>
                    </a:p>
                  </a:txBody>
                  <a:tcPr marL="44450" marR="44450" marT="0" marB="0" anchor="b"/>
                </a:tc>
                <a:tc hMerge="1">
                  <a:txBody>
                    <a:bodyPr/>
                    <a:lstStyle/>
                    <a:p>
                      <a:pPr marL="0" indent="0" algn="ctr" defTabSz="914400" rtl="0" eaLnBrk="1" latinLnBrk="0" hangingPunct="1">
                        <a:lnSpc>
                          <a:spcPct val="100000"/>
                        </a:lnSpc>
                        <a:spcAft>
                          <a:spcPts val="0"/>
                        </a:spcAft>
                      </a:pPr>
                      <a:endParaRPr lang="es-EC" sz="1400" b="1" kern="1200" dirty="0">
                        <a:solidFill>
                          <a:schemeClr val="lt1"/>
                        </a:solidFill>
                        <a:effectLst/>
                        <a:latin typeface="+mn-lt"/>
                        <a:ea typeface="+mn-ea"/>
                        <a:cs typeface="+mn-cs"/>
                      </a:endParaRPr>
                    </a:p>
                  </a:txBody>
                  <a:tcPr marL="44450" marR="44450" marT="0" marB="0" anchor="b"/>
                </a:tc>
                <a:tc>
                  <a:txBody>
                    <a:bodyPr/>
                    <a:lstStyle/>
                    <a:p>
                      <a:pPr marL="0" indent="0" algn="ctr" defTabSz="914400" rtl="0" eaLnBrk="1" latinLnBrk="0" hangingPunct="1">
                        <a:lnSpc>
                          <a:spcPct val="100000"/>
                        </a:lnSpc>
                        <a:spcAft>
                          <a:spcPts val="0"/>
                        </a:spcAft>
                      </a:pPr>
                      <a:r>
                        <a:rPr lang="es-EC" sz="1400" b="1" kern="1200" dirty="0">
                          <a:solidFill>
                            <a:schemeClr val="lt1"/>
                          </a:solidFill>
                          <a:effectLst/>
                          <a:latin typeface="+mn-lt"/>
                          <a:ea typeface="+mn-ea"/>
                          <a:cs typeface="+mn-cs"/>
                        </a:rPr>
                        <a:t>Liquidez</a:t>
                      </a:r>
                    </a:p>
                  </a:txBody>
                  <a:tcPr marL="44450" marR="44450" marT="0" marB="0" anchor="ctr"/>
                </a:tc>
                <a:tc>
                  <a:txBody>
                    <a:bodyPr/>
                    <a:lstStyle/>
                    <a:p>
                      <a:pPr marL="0" indent="0" algn="ctr" defTabSz="914400" rtl="0" eaLnBrk="1" latinLnBrk="0" hangingPunct="1">
                        <a:lnSpc>
                          <a:spcPct val="100000"/>
                        </a:lnSpc>
                        <a:spcAft>
                          <a:spcPts val="0"/>
                        </a:spcAft>
                      </a:pPr>
                      <a:r>
                        <a:rPr lang="es-EC" sz="1400" b="1" kern="1200" dirty="0">
                          <a:solidFill>
                            <a:schemeClr val="lt1"/>
                          </a:solidFill>
                          <a:effectLst/>
                          <a:latin typeface="+mn-lt"/>
                          <a:ea typeface="+mn-ea"/>
                          <a:cs typeface="+mn-cs"/>
                        </a:rPr>
                        <a:t>Rentabilidad</a:t>
                      </a:r>
                    </a:p>
                  </a:txBody>
                  <a:tcPr marL="44450" marR="44450" marT="0" marB="0" anchor="ctr"/>
                </a:tc>
                <a:extLst>
                  <a:ext uri="{0D108BD9-81ED-4DB2-BD59-A6C34878D82A}">
                    <a16:rowId xmlns:a16="http://schemas.microsoft.com/office/drawing/2014/main" val="10000"/>
                  </a:ext>
                </a:extLst>
              </a:tr>
              <a:tr h="466725">
                <a:tc rowSpan="2">
                  <a:txBody>
                    <a:bodyPr/>
                    <a:lstStyle/>
                    <a:p>
                      <a:pPr indent="0" algn="ctr">
                        <a:lnSpc>
                          <a:spcPct val="150000"/>
                        </a:lnSpc>
                        <a:spcAft>
                          <a:spcPts val="0"/>
                        </a:spcAft>
                      </a:pPr>
                      <a:r>
                        <a:rPr lang="es-EC" sz="1400">
                          <a:effectLst/>
                        </a:rPr>
                        <a:t>Estructura de capital</a:t>
                      </a:r>
                      <a:endParaRPr lang="es-EC" sz="1600">
                        <a:effectLst/>
                        <a:latin typeface="Times New Roman" panose="02020603050405020304" pitchFamily="18" charset="0"/>
                        <a:ea typeface="Calibri" panose="020F0502020204030204" pitchFamily="34" charset="0"/>
                      </a:endParaRPr>
                    </a:p>
                  </a:txBody>
                  <a:tcPr marL="44450" marR="44450" marT="0" marB="0" anchor="ctr"/>
                </a:tc>
                <a:tc>
                  <a:txBody>
                    <a:bodyPr/>
                    <a:lstStyle/>
                    <a:p>
                      <a:pPr indent="0" algn="ctr">
                        <a:lnSpc>
                          <a:spcPct val="150000"/>
                        </a:lnSpc>
                        <a:spcAft>
                          <a:spcPts val="0"/>
                        </a:spcAft>
                      </a:pPr>
                      <a:r>
                        <a:rPr lang="es-EC" sz="1400" dirty="0">
                          <a:effectLst/>
                        </a:rPr>
                        <a:t>Coeficiente de correlación</a:t>
                      </a:r>
                      <a:endParaRPr lang="es-EC" sz="1600" dirty="0">
                        <a:effectLst/>
                        <a:latin typeface="Times New Roman" panose="02020603050405020304" pitchFamily="18" charset="0"/>
                        <a:ea typeface="Calibri" panose="020F0502020204030204" pitchFamily="34" charset="0"/>
                      </a:endParaRPr>
                    </a:p>
                  </a:txBody>
                  <a:tcPr marL="44450" marR="44450" marT="0" marB="0" anchor="ctr"/>
                </a:tc>
                <a:tc>
                  <a:txBody>
                    <a:bodyPr/>
                    <a:lstStyle/>
                    <a:p>
                      <a:pPr indent="0" algn="ctr">
                        <a:lnSpc>
                          <a:spcPct val="150000"/>
                        </a:lnSpc>
                        <a:spcAft>
                          <a:spcPts val="0"/>
                        </a:spcAft>
                      </a:pPr>
                      <a:r>
                        <a:rPr lang="es-EC" sz="1400" dirty="0">
                          <a:effectLst/>
                        </a:rPr>
                        <a:t>-,744</a:t>
                      </a:r>
                      <a:r>
                        <a:rPr lang="es-EC" sz="1400" baseline="30000" dirty="0">
                          <a:effectLst/>
                        </a:rPr>
                        <a:t>**</a:t>
                      </a:r>
                      <a:endParaRPr lang="es-EC" sz="1600" dirty="0">
                        <a:effectLst/>
                        <a:latin typeface="Times New Roman" panose="02020603050405020304" pitchFamily="18" charset="0"/>
                        <a:ea typeface="Calibri" panose="020F0502020204030204" pitchFamily="34" charset="0"/>
                      </a:endParaRPr>
                    </a:p>
                  </a:txBody>
                  <a:tcPr marL="44450" marR="44450" marT="0" marB="0" anchor="ctr"/>
                </a:tc>
                <a:tc>
                  <a:txBody>
                    <a:bodyPr/>
                    <a:lstStyle/>
                    <a:p>
                      <a:pPr indent="0" algn="ctr">
                        <a:lnSpc>
                          <a:spcPct val="150000"/>
                        </a:lnSpc>
                        <a:spcAft>
                          <a:spcPts val="0"/>
                        </a:spcAft>
                      </a:pPr>
                      <a:r>
                        <a:rPr lang="es-EC" sz="1400" dirty="0">
                          <a:effectLst/>
                        </a:rPr>
                        <a:t>-,211</a:t>
                      </a:r>
                      <a:endParaRPr lang="es-EC" sz="1600" dirty="0">
                        <a:effectLst/>
                        <a:latin typeface="Times New Roman" panose="02020603050405020304" pitchFamily="18" charset="0"/>
                        <a:ea typeface="Calibri" panose="020F0502020204030204" pitchFamily="34" charset="0"/>
                      </a:endParaRPr>
                    </a:p>
                  </a:txBody>
                  <a:tcPr marL="44450" marR="44450" marT="0" marB="0" anchor="ctr"/>
                </a:tc>
                <a:extLst>
                  <a:ext uri="{0D108BD9-81ED-4DB2-BD59-A6C34878D82A}">
                    <a16:rowId xmlns:a16="http://schemas.microsoft.com/office/drawing/2014/main" val="10001"/>
                  </a:ext>
                </a:extLst>
              </a:tr>
              <a:tr h="304800">
                <a:tc vMerge="1">
                  <a:txBody>
                    <a:bodyPr/>
                    <a:lstStyle/>
                    <a:p>
                      <a:endParaRPr lang="es-EC"/>
                    </a:p>
                  </a:txBody>
                  <a:tcPr/>
                </a:tc>
                <a:tc>
                  <a:txBody>
                    <a:bodyPr/>
                    <a:lstStyle/>
                    <a:p>
                      <a:pPr indent="0" algn="ctr">
                        <a:lnSpc>
                          <a:spcPct val="150000"/>
                        </a:lnSpc>
                        <a:spcAft>
                          <a:spcPts val="0"/>
                        </a:spcAft>
                      </a:pPr>
                      <a:r>
                        <a:rPr lang="es-EC" sz="1400">
                          <a:effectLst/>
                        </a:rPr>
                        <a:t>Sig. (bilateral)</a:t>
                      </a:r>
                      <a:endParaRPr lang="es-EC" sz="1600">
                        <a:effectLst/>
                        <a:latin typeface="Times New Roman" panose="02020603050405020304" pitchFamily="18" charset="0"/>
                        <a:ea typeface="Calibri" panose="020F0502020204030204" pitchFamily="34" charset="0"/>
                      </a:endParaRPr>
                    </a:p>
                  </a:txBody>
                  <a:tcPr marL="44450" marR="44450" marT="0" marB="0" anchor="ctr"/>
                </a:tc>
                <a:tc>
                  <a:txBody>
                    <a:bodyPr/>
                    <a:lstStyle/>
                    <a:p>
                      <a:pPr indent="0" algn="ctr">
                        <a:lnSpc>
                          <a:spcPct val="150000"/>
                        </a:lnSpc>
                        <a:spcAft>
                          <a:spcPts val="0"/>
                        </a:spcAft>
                      </a:pPr>
                      <a:r>
                        <a:rPr lang="es-EC" sz="1400">
                          <a:effectLst/>
                        </a:rPr>
                        <a:t>,000</a:t>
                      </a:r>
                      <a:endParaRPr lang="es-EC" sz="1600">
                        <a:effectLst/>
                        <a:latin typeface="Times New Roman" panose="02020603050405020304" pitchFamily="18" charset="0"/>
                        <a:ea typeface="Calibri" panose="020F0502020204030204" pitchFamily="34" charset="0"/>
                      </a:endParaRPr>
                    </a:p>
                  </a:txBody>
                  <a:tcPr marL="44450" marR="44450" marT="0" marB="0" anchor="ctr"/>
                </a:tc>
                <a:tc>
                  <a:txBody>
                    <a:bodyPr/>
                    <a:lstStyle/>
                    <a:p>
                      <a:pPr indent="0" algn="ctr">
                        <a:lnSpc>
                          <a:spcPct val="150000"/>
                        </a:lnSpc>
                        <a:spcAft>
                          <a:spcPts val="0"/>
                        </a:spcAft>
                      </a:pPr>
                      <a:r>
                        <a:rPr lang="es-EC" sz="1400" dirty="0">
                          <a:effectLst/>
                        </a:rPr>
                        <a:t>,106</a:t>
                      </a:r>
                      <a:endParaRPr lang="es-EC" sz="1600" dirty="0">
                        <a:effectLst/>
                        <a:latin typeface="Times New Roman" panose="02020603050405020304" pitchFamily="18" charset="0"/>
                        <a:ea typeface="Calibri" panose="020F0502020204030204" pitchFamily="34" charset="0"/>
                      </a:endParaRPr>
                    </a:p>
                  </a:txBody>
                  <a:tcPr marL="44450" marR="44450" marT="0" marB="0" anchor="ctr"/>
                </a:tc>
                <a:extLst>
                  <a:ext uri="{0D108BD9-81ED-4DB2-BD59-A6C34878D82A}">
                    <a16:rowId xmlns:a16="http://schemas.microsoft.com/office/drawing/2014/main" val="10002"/>
                  </a:ext>
                </a:extLst>
              </a:tr>
            </a:tbl>
          </a:graphicData>
        </a:graphic>
      </p:graphicFrame>
      <p:sp>
        <p:nvSpPr>
          <p:cNvPr id="7" name="Rectángulo 6"/>
          <p:cNvSpPr/>
          <p:nvPr/>
        </p:nvSpPr>
        <p:spPr>
          <a:xfrm>
            <a:off x="8759182" y="2741394"/>
            <a:ext cx="3295443" cy="1815882"/>
          </a:xfrm>
          <a:prstGeom prst="rect">
            <a:avLst/>
          </a:prstGeom>
        </p:spPr>
        <p:txBody>
          <a:bodyPr wrap="square">
            <a:spAutoFit/>
          </a:bodyPr>
          <a:lstStyle/>
          <a:p>
            <a:r>
              <a:rPr lang="es-EC" sz="1600" dirty="0">
                <a:solidFill>
                  <a:schemeClr val="bg2">
                    <a:lumMod val="25000"/>
                  </a:schemeClr>
                </a:solidFill>
                <a:ea typeface="Calibri" panose="020F0502020204030204" pitchFamily="34" charset="0"/>
              </a:rPr>
              <a:t>El nivel de significancia obtenido entre estructura de capital y liquidez es menor a 0,05 (sig. = 0,00 &lt; 0,05)</a:t>
            </a:r>
          </a:p>
          <a:p>
            <a:r>
              <a:rPr lang="es-EC" sz="1600" dirty="0">
                <a:solidFill>
                  <a:schemeClr val="bg2">
                    <a:lumMod val="25000"/>
                  </a:schemeClr>
                </a:solidFill>
              </a:rPr>
              <a:t>estructura de capital y rentabilidad no es menor a 0,05 (sig. = 0,106 &gt; 0,05)</a:t>
            </a:r>
            <a:endParaRPr lang="es-EC" sz="1600" dirty="0">
              <a:solidFill>
                <a:schemeClr val="bg2">
                  <a:lumMod val="25000"/>
                </a:schemeClr>
              </a:solidFill>
              <a:ea typeface="Calibri" panose="020F0502020204030204" pitchFamily="34" charset="0"/>
            </a:endParaRPr>
          </a:p>
          <a:p>
            <a:endParaRPr lang="es-EC" sz="1600" dirty="0">
              <a:solidFill>
                <a:schemeClr val="bg2">
                  <a:lumMod val="25000"/>
                </a:schemeClr>
              </a:solidFill>
              <a:ea typeface="Calibri" panose="020F0502020204030204" pitchFamily="34" charset="0"/>
            </a:endParaRPr>
          </a:p>
        </p:txBody>
      </p:sp>
      <p:sp>
        <p:nvSpPr>
          <p:cNvPr id="32" name="Google Shape;145;p14"/>
          <p:cNvSpPr/>
          <p:nvPr/>
        </p:nvSpPr>
        <p:spPr>
          <a:xfrm flipV="1">
            <a:off x="320489" y="806449"/>
            <a:ext cx="4046398" cy="45719"/>
          </a:xfrm>
          <a:custGeom>
            <a:avLst/>
            <a:gdLst/>
            <a:ahLst/>
            <a:cxnLst/>
            <a:rect l="l" t="t" r="r" b="b"/>
            <a:pathLst>
              <a:path w="188" h="25" extrusionOk="0">
                <a:moveTo>
                  <a:pt x="12" y="25"/>
                </a:moveTo>
                <a:cubicBezTo>
                  <a:pt x="175" y="25"/>
                  <a:pt x="175" y="25"/>
                  <a:pt x="175" y="25"/>
                </a:cubicBezTo>
                <a:cubicBezTo>
                  <a:pt x="182" y="25"/>
                  <a:pt x="188" y="20"/>
                  <a:pt x="188" y="13"/>
                </a:cubicBezTo>
                <a:cubicBezTo>
                  <a:pt x="188" y="6"/>
                  <a:pt x="182" y="0"/>
                  <a:pt x="175" y="0"/>
                </a:cubicBezTo>
                <a:cubicBezTo>
                  <a:pt x="12" y="0"/>
                  <a:pt x="12" y="0"/>
                  <a:pt x="12" y="0"/>
                </a:cubicBezTo>
                <a:cubicBezTo>
                  <a:pt x="5" y="0"/>
                  <a:pt x="0" y="6"/>
                  <a:pt x="0" y="13"/>
                </a:cubicBezTo>
                <a:cubicBezTo>
                  <a:pt x="0" y="20"/>
                  <a:pt x="5" y="25"/>
                  <a:pt x="12" y="25"/>
                </a:cubicBezTo>
              </a:path>
            </a:pathLst>
          </a:custGeom>
          <a:solidFill>
            <a:schemeClr val="accent1">
              <a:lumMod val="40000"/>
              <a:lumOff val="60000"/>
            </a:schemeClr>
          </a:solid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3" name="Rectángulo 32"/>
          <p:cNvSpPr/>
          <p:nvPr/>
        </p:nvSpPr>
        <p:spPr>
          <a:xfrm>
            <a:off x="320489" y="443338"/>
            <a:ext cx="3711831" cy="400110"/>
          </a:xfrm>
          <a:prstGeom prst="rect">
            <a:avLst/>
          </a:prstGeom>
        </p:spPr>
        <p:txBody>
          <a:bodyPr wrap="square">
            <a:spAutoFit/>
          </a:bodyPr>
          <a:lstStyle/>
          <a:p>
            <a:r>
              <a:rPr lang="es-EC" sz="2000" i="1" dirty="0">
                <a:solidFill>
                  <a:schemeClr val="bg2">
                    <a:lumMod val="50000"/>
                  </a:schemeClr>
                </a:solidFill>
                <a:latin typeface="+mj-lt"/>
                <a:ea typeface="Calibri" panose="020F0502020204030204" pitchFamily="34" charset="0"/>
              </a:rPr>
              <a:t>Comprobación de hipótesis </a:t>
            </a:r>
            <a:endParaRPr lang="es-EC" sz="2000" i="1" dirty="0">
              <a:solidFill>
                <a:schemeClr val="bg2">
                  <a:lumMod val="50000"/>
                </a:schemeClr>
              </a:solidFill>
              <a:latin typeface="+mj-lt"/>
            </a:endParaRPr>
          </a:p>
        </p:txBody>
      </p:sp>
    </p:spTree>
    <p:extLst>
      <p:ext uri="{BB962C8B-B14F-4D97-AF65-F5344CB8AC3E}">
        <p14:creationId xmlns:p14="http://schemas.microsoft.com/office/powerpoint/2010/main" val="2505724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750"/>
                                        <p:tgtEl>
                                          <p:spTgt spid="2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wipe(left)">
                                      <p:cBhvr>
                                        <p:cTn id="10" dur="75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n 52" descr="Recorte de pantall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3" y="5718220"/>
            <a:ext cx="11775582" cy="1139781"/>
          </a:xfrm>
          <a:prstGeom prst="rect">
            <a:avLst/>
          </a:prstGeom>
        </p:spPr>
      </p:pic>
      <p:sp>
        <p:nvSpPr>
          <p:cNvPr id="111" name="Rectangle 110"/>
          <p:cNvSpPr/>
          <p:nvPr/>
        </p:nvSpPr>
        <p:spPr>
          <a:xfrm rot="1366086">
            <a:off x="7326209" y="1605213"/>
            <a:ext cx="1197757" cy="1263569"/>
          </a:xfrm>
          <a:prstGeom prst="rect">
            <a:avLst/>
          </a:prstGeom>
          <a:gradFill flip="none" rotWithShape="1">
            <a:gsLst>
              <a:gs pos="0">
                <a:schemeClr val="tx1">
                  <a:alpha val="0"/>
                </a:schemeClr>
              </a:gs>
              <a:gs pos="100000">
                <a:schemeClr val="tx1">
                  <a:alpha val="16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13" name="Rectangle 112"/>
          <p:cNvSpPr/>
          <p:nvPr/>
        </p:nvSpPr>
        <p:spPr>
          <a:xfrm rot="1366086">
            <a:off x="4636695" y="1611598"/>
            <a:ext cx="1197757" cy="1263569"/>
          </a:xfrm>
          <a:prstGeom prst="rect">
            <a:avLst/>
          </a:prstGeom>
          <a:gradFill flip="none" rotWithShape="1">
            <a:gsLst>
              <a:gs pos="0">
                <a:schemeClr val="tx1">
                  <a:alpha val="0"/>
                </a:schemeClr>
              </a:gs>
              <a:gs pos="100000">
                <a:schemeClr val="tx1">
                  <a:alpha val="16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14" name="Rectangle 113"/>
          <p:cNvSpPr/>
          <p:nvPr/>
        </p:nvSpPr>
        <p:spPr>
          <a:xfrm rot="1366086">
            <a:off x="4164611" y="2983427"/>
            <a:ext cx="1197757" cy="1263569"/>
          </a:xfrm>
          <a:prstGeom prst="rect">
            <a:avLst/>
          </a:prstGeom>
          <a:gradFill flip="none" rotWithShape="1">
            <a:gsLst>
              <a:gs pos="0">
                <a:schemeClr val="tx1">
                  <a:alpha val="0"/>
                </a:schemeClr>
              </a:gs>
              <a:gs pos="100000">
                <a:schemeClr val="tx1">
                  <a:alpha val="16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30" name="Rectangle 129"/>
          <p:cNvSpPr/>
          <p:nvPr/>
        </p:nvSpPr>
        <p:spPr>
          <a:xfrm rot="1366086">
            <a:off x="4698657" y="4262765"/>
            <a:ext cx="1197757" cy="1263569"/>
          </a:xfrm>
          <a:prstGeom prst="rect">
            <a:avLst/>
          </a:prstGeom>
          <a:gradFill flip="none" rotWithShape="1">
            <a:gsLst>
              <a:gs pos="0">
                <a:schemeClr val="tx1">
                  <a:alpha val="0"/>
                </a:schemeClr>
              </a:gs>
              <a:gs pos="100000">
                <a:schemeClr val="tx1">
                  <a:alpha val="16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10" name="Rectangle 109"/>
          <p:cNvSpPr/>
          <p:nvPr/>
        </p:nvSpPr>
        <p:spPr>
          <a:xfrm rot="1366086">
            <a:off x="7770503" y="2951901"/>
            <a:ext cx="1197757" cy="1263569"/>
          </a:xfrm>
          <a:prstGeom prst="rect">
            <a:avLst/>
          </a:prstGeom>
          <a:gradFill flip="none" rotWithShape="1">
            <a:gsLst>
              <a:gs pos="0">
                <a:schemeClr val="tx1">
                  <a:alpha val="0"/>
                </a:schemeClr>
              </a:gs>
              <a:gs pos="100000">
                <a:schemeClr val="tx1">
                  <a:alpha val="16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09" name="Rectangle 108"/>
          <p:cNvSpPr/>
          <p:nvPr/>
        </p:nvSpPr>
        <p:spPr>
          <a:xfrm rot="1366086">
            <a:off x="7326210" y="4246847"/>
            <a:ext cx="1197757" cy="1263569"/>
          </a:xfrm>
          <a:prstGeom prst="rect">
            <a:avLst/>
          </a:prstGeom>
          <a:gradFill flip="none" rotWithShape="1">
            <a:gsLst>
              <a:gs pos="0">
                <a:schemeClr val="tx1">
                  <a:alpha val="0"/>
                </a:schemeClr>
              </a:gs>
              <a:gs pos="100000">
                <a:schemeClr val="tx1">
                  <a:alpha val="16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nvGrpSpPr>
          <p:cNvPr id="13" name="Group 12"/>
          <p:cNvGrpSpPr/>
          <p:nvPr/>
        </p:nvGrpSpPr>
        <p:grpSpPr>
          <a:xfrm>
            <a:off x="4619572" y="2361370"/>
            <a:ext cx="3109296" cy="2118588"/>
            <a:chOff x="4189409" y="2959101"/>
            <a:chExt cx="2590800" cy="1765299"/>
          </a:xfrm>
        </p:grpSpPr>
        <p:cxnSp>
          <p:nvCxnSpPr>
            <p:cNvPr id="9" name="Straight Connector 8"/>
            <p:cNvCxnSpPr/>
            <p:nvPr/>
          </p:nvCxnSpPr>
          <p:spPr>
            <a:xfrm>
              <a:off x="4570412" y="3048000"/>
              <a:ext cx="1752600" cy="1676400"/>
            </a:xfrm>
            <a:prstGeom prst="line">
              <a:avLst/>
            </a:prstGeom>
            <a:ln w="1270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a:off x="4657406" y="2959101"/>
              <a:ext cx="1752600" cy="1676400"/>
            </a:xfrm>
            <a:prstGeom prst="line">
              <a:avLst/>
            </a:prstGeom>
            <a:ln w="1270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a:off x="5484809" y="2586039"/>
              <a:ext cx="0" cy="2590800"/>
            </a:xfrm>
            <a:prstGeom prst="line">
              <a:avLst/>
            </a:prstGeom>
            <a:ln w="1270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45" name="Oval 44"/>
          <p:cNvSpPr/>
          <p:nvPr/>
        </p:nvSpPr>
        <p:spPr>
          <a:xfrm>
            <a:off x="6818564" y="4037950"/>
            <a:ext cx="1280298" cy="1280298"/>
          </a:xfrm>
          <a:prstGeom prst="ellipse">
            <a:avLst/>
          </a:prstGeom>
          <a:solidFill>
            <a:schemeClr val="accent2"/>
          </a:solidFill>
          <a:ln>
            <a:noFill/>
          </a:ln>
          <a:effectLst>
            <a:outerShdw blurRad="114300" sx="106000" sy="1060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6" name="Oval 45"/>
          <p:cNvSpPr/>
          <p:nvPr/>
        </p:nvSpPr>
        <p:spPr>
          <a:xfrm>
            <a:off x="4139655" y="4037950"/>
            <a:ext cx="1280298" cy="1280298"/>
          </a:xfrm>
          <a:prstGeom prst="ellipse">
            <a:avLst/>
          </a:prstGeom>
          <a:solidFill>
            <a:schemeClr val="tx2"/>
          </a:solidFill>
          <a:ln>
            <a:noFill/>
          </a:ln>
          <a:effectLst>
            <a:outerShdw blurRad="114300" sx="106000" sy="1060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7" name="Oval 46"/>
          <p:cNvSpPr/>
          <p:nvPr/>
        </p:nvSpPr>
        <p:spPr>
          <a:xfrm>
            <a:off x="6818564" y="1401146"/>
            <a:ext cx="1280298" cy="1280298"/>
          </a:xfrm>
          <a:prstGeom prst="ellipse">
            <a:avLst/>
          </a:prstGeom>
          <a:solidFill>
            <a:schemeClr val="tx2"/>
          </a:solidFill>
          <a:ln>
            <a:noFill/>
          </a:ln>
          <a:effectLst>
            <a:outerShdw blurRad="114300" sx="106000" sy="1060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8" name="Oval 47"/>
          <p:cNvSpPr/>
          <p:nvPr/>
        </p:nvSpPr>
        <p:spPr>
          <a:xfrm>
            <a:off x="4139655" y="1401146"/>
            <a:ext cx="1280298" cy="1280298"/>
          </a:xfrm>
          <a:prstGeom prst="ellipse">
            <a:avLst/>
          </a:prstGeom>
          <a:solidFill>
            <a:schemeClr val="accent2"/>
          </a:solidFill>
          <a:ln>
            <a:noFill/>
          </a:ln>
          <a:effectLst>
            <a:outerShdw blurRad="114300" sx="106000" sy="1060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9" name="Oval 48"/>
          <p:cNvSpPr/>
          <p:nvPr/>
        </p:nvSpPr>
        <p:spPr>
          <a:xfrm>
            <a:off x="7287150" y="2757652"/>
            <a:ext cx="1280298" cy="1280298"/>
          </a:xfrm>
          <a:prstGeom prst="ellipse">
            <a:avLst/>
          </a:prstGeom>
          <a:solidFill>
            <a:schemeClr val="accent1"/>
          </a:solidFill>
          <a:ln>
            <a:noFill/>
          </a:ln>
          <a:effectLst>
            <a:outerShdw blurRad="114300" sx="106000" sy="1060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0" name="Oval 49"/>
          <p:cNvSpPr/>
          <p:nvPr/>
        </p:nvSpPr>
        <p:spPr>
          <a:xfrm>
            <a:off x="3598099" y="2757652"/>
            <a:ext cx="1280298" cy="1280298"/>
          </a:xfrm>
          <a:prstGeom prst="ellipse">
            <a:avLst/>
          </a:prstGeom>
          <a:solidFill>
            <a:schemeClr val="accent1"/>
          </a:solidFill>
          <a:ln>
            <a:noFill/>
          </a:ln>
          <a:effectLst>
            <a:outerShdw blurRad="114300" sx="106000" sy="1060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 name="Octagon 5"/>
          <p:cNvSpPr/>
          <p:nvPr/>
        </p:nvSpPr>
        <p:spPr>
          <a:xfrm>
            <a:off x="5344506" y="2609049"/>
            <a:ext cx="1516543" cy="1516543"/>
          </a:xfrm>
          <a:prstGeom prst="octagon">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latin typeface="Arial" panose="020B0604020202020204" pitchFamily="34" charset="0"/>
              <a:cs typeface="Arial" panose="020B0604020202020204" pitchFamily="34" charset="0"/>
            </a:endParaRPr>
          </a:p>
        </p:txBody>
      </p:sp>
      <p:sp>
        <p:nvSpPr>
          <p:cNvPr id="63" name="TextBox 62"/>
          <p:cNvSpPr txBox="1"/>
          <p:nvPr/>
        </p:nvSpPr>
        <p:spPr>
          <a:xfrm>
            <a:off x="6966816" y="1945463"/>
            <a:ext cx="983797" cy="461665"/>
          </a:xfrm>
          <a:prstGeom prst="rect">
            <a:avLst/>
          </a:prstGeom>
          <a:noFill/>
        </p:spPr>
        <p:txBody>
          <a:bodyPr wrap="square" rtlCol="0">
            <a:spAutoFit/>
          </a:bodyPr>
          <a:lstStyle/>
          <a:p>
            <a:pPr algn="ctr"/>
            <a:r>
              <a:rPr lang="es-EC" sz="1200" kern="0" dirty="0">
                <a:solidFill>
                  <a:schemeClr val="bg1"/>
                </a:solidFill>
                <a:latin typeface="Arial" panose="020B0604020202020204" pitchFamily="34" charset="0"/>
                <a:cs typeface="Arial" panose="020B0604020202020204" pitchFamily="34" charset="0"/>
              </a:rPr>
              <a:t>Correlación negativa </a:t>
            </a:r>
          </a:p>
        </p:txBody>
      </p:sp>
      <p:sp>
        <p:nvSpPr>
          <p:cNvPr id="64" name="TextBox 63"/>
          <p:cNvSpPr txBox="1"/>
          <p:nvPr/>
        </p:nvSpPr>
        <p:spPr>
          <a:xfrm>
            <a:off x="6966816" y="1569376"/>
            <a:ext cx="983797" cy="369332"/>
          </a:xfrm>
          <a:prstGeom prst="rect">
            <a:avLst/>
          </a:prstGeom>
          <a:noFill/>
        </p:spPr>
        <p:txBody>
          <a:bodyPr wrap="square" rtlCol="0">
            <a:spAutoFit/>
          </a:bodyPr>
          <a:lstStyle/>
          <a:p>
            <a:pPr algn="ctr"/>
            <a:r>
              <a:rPr lang="en-US" b="1" kern="0" dirty="0">
                <a:solidFill>
                  <a:schemeClr val="bg1"/>
                </a:solidFill>
                <a:latin typeface="Arial" panose="020B0604020202020204" pitchFamily="34" charset="0"/>
                <a:cs typeface="Arial" panose="020B0604020202020204" pitchFamily="34" charset="0"/>
              </a:rPr>
              <a:t>74%</a:t>
            </a:r>
            <a:endParaRPr lang="en-US" b="1" dirty="0">
              <a:solidFill>
                <a:schemeClr val="bg1"/>
              </a:solidFill>
              <a:latin typeface="Arial" panose="020B0604020202020204" pitchFamily="34" charset="0"/>
              <a:cs typeface="Arial" panose="020B0604020202020204" pitchFamily="34" charset="0"/>
            </a:endParaRPr>
          </a:p>
        </p:txBody>
      </p:sp>
      <p:sp>
        <p:nvSpPr>
          <p:cNvPr id="67" name="TextBox 66"/>
          <p:cNvSpPr txBox="1"/>
          <p:nvPr/>
        </p:nvSpPr>
        <p:spPr>
          <a:xfrm>
            <a:off x="7435402" y="3301970"/>
            <a:ext cx="983797" cy="461665"/>
          </a:xfrm>
          <a:prstGeom prst="rect">
            <a:avLst/>
          </a:prstGeom>
          <a:noFill/>
        </p:spPr>
        <p:txBody>
          <a:bodyPr wrap="square" rtlCol="0">
            <a:spAutoFit/>
          </a:bodyPr>
          <a:lstStyle/>
          <a:p>
            <a:pPr algn="ctr"/>
            <a:r>
              <a:rPr lang="es-EC" sz="1200" kern="0" dirty="0">
                <a:solidFill>
                  <a:schemeClr val="bg1"/>
                </a:solidFill>
                <a:latin typeface="Arial" panose="020B0604020202020204" pitchFamily="34" charset="0"/>
                <a:cs typeface="Arial" panose="020B0604020202020204" pitchFamily="34" charset="0"/>
              </a:rPr>
              <a:t>Correlación negativa </a:t>
            </a:r>
          </a:p>
        </p:txBody>
      </p:sp>
      <p:sp>
        <p:nvSpPr>
          <p:cNvPr id="68" name="TextBox 67"/>
          <p:cNvSpPr txBox="1"/>
          <p:nvPr/>
        </p:nvSpPr>
        <p:spPr>
          <a:xfrm>
            <a:off x="7435402" y="2925882"/>
            <a:ext cx="983797" cy="369332"/>
          </a:xfrm>
          <a:prstGeom prst="rect">
            <a:avLst/>
          </a:prstGeom>
          <a:noFill/>
        </p:spPr>
        <p:txBody>
          <a:bodyPr wrap="square" rtlCol="0">
            <a:spAutoFit/>
          </a:bodyPr>
          <a:lstStyle/>
          <a:p>
            <a:pPr algn="ctr"/>
            <a:r>
              <a:rPr lang="en-US" b="1" kern="0" dirty="0">
                <a:solidFill>
                  <a:schemeClr val="bg1"/>
                </a:solidFill>
                <a:latin typeface="Arial" panose="020B0604020202020204" pitchFamily="34" charset="0"/>
                <a:cs typeface="Arial" panose="020B0604020202020204" pitchFamily="34" charset="0"/>
              </a:rPr>
              <a:t>64%</a:t>
            </a:r>
            <a:endParaRPr lang="en-US" b="1" dirty="0">
              <a:solidFill>
                <a:schemeClr val="bg1"/>
              </a:solidFill>
              <a:latin typeface="Arial" panose="020B0604020202020204" pitchFamily="34" charset="0"/>
              <a:cs typeface="Arial" panose="020B0604020202020204" pitchFamily="34" charset="0"/>
            </a:endParaRPr>
          </a:p>
        </p:txBody>
      </p:sp>
      <p:sp>
        <p:nvSpPr>
          <p:cNvPr id="70" name="TextBox 69"/>
          <p:cNvSpPr txBox="1"/>
          <p:nvPr/>
        </p:nvSpPr>
        <p:spPr>
          <a:xfrm>
            <a:off x="6966816" y="4582268"/>
            <a:ext cx="983797" cy="461665"/>
          </a:xfrm>
          <a:prstGeom prst="rect">
            <a:avLst/>
          </a:prstGeom>
          <a:noFill/>
        </p:spPr>
        <p:txBody>
          <a:bodyPr wrap="square" rtlCol="0">
            <a:spAutoFit/>
          </a:bodyPr>
          <a:lstStyle/>
          <a:p>
            <a:pPr algn="ctr"/>
            <a:r>
              <a:rPr lang="es-EC" sz="1200" kern="0" dirty="0">
                <a:solidFill>
                  <a:schemeClr val="bg1"/>
                </a:solidFill>
                <a:latin typeface="Arial" panose="020B0604020202020204" pitchFamily="34" charset="0"/>
                <a:cs typeface="Arial" panose="020B0604020202020204" pitchFamily="34" charset="0"/>
              </a:rPr>
              <a:t>Correlación negativa</a:t>
            </a:r>
          </a:p>
        </p:txBody>
      </p:sp>
      <p:sp>
        <p:nvSpPr>
          <p:cNvPr id="71" name="TextBox 70"/>
          <p:cNvSpPr txBox="1"/>
          <p:nvPr/>
        </p:nvSpPr>
        <p:spPr>
          <a:xfrm>
            <a:off x="6966816" y="4206181"/>
            <a:ext cx="983797" cy="369332"/>
          </a:xfrm>
          <a:prstGeom prst="rect">
            <a:avLst/>
          </a:prstGeom>
          <a:noFill/>
        </p:spPr>
        <p:txBody>
          <a:bodyPr wrap="square" rtlCol="0">
            <a:spAutoFit/>
          </a:bodyPr>
          <a:lstStyle/>
          <a:p>
            <a:pPr algn="ctr"/>
            <a:r>
              <a:rPr lang="en-US" b="1" kern="0" dirty="0">
                <a:solidFill>
                  <a:schemeClr val="bg1"/>
                </a:solidFill>
                <a:latin typeface="Arial" panose="020B0604020202020204" pitchFamily="34" charset="0"/>
                <a:cs typeface="Arial" panose="020B0604020202020204" pitchFamily="34" charset="0"/>
              </a:rPr>
              <a:t>74%</a:t>
            </a:r>
            <a:endParaRPr lang="en-US" b="1" dirty="0">
              <a:solidFill>
                <a:schemeClr val="bg1"/>
              </a:solidFill>
              <a:latin typeface="Arial" panose="020B0604020202020204" pitchFamily="34" charset="0"/>
              <a:cs typeface="Arial" panose="020B0604020202020204" pitchFamily="34" charset="0"/>
            </a:endParaRPr>
          </a:p>
        </p:txBody>
      </p:sp>
      <p:sp>
        <p:nvSpPr>
          <p:cNvPr id="76" name="TextBox 75"/>
          <p:cNvSpPr txBox="1"/>
          <p:nvPr/>
        </p:nvSpPr>
        <p:spPr>
          <a:xfrm>
            <a:off x="4287907" y="4582268"/>
            <a:ext cx="983797" cy="461665"/>
          </a:xfrm>
          <a:prstGeom prst="rect">
            <a:avLst/>
          </a:prstGeom>
          <a:noFill/>
        </p:spPr>
        <p:txBody>
          <a:bodyPr wrap="square" rtlCol="0">
            <a:spAutoFit/>
          </a:bodyPr>
          <a:lstStyle/>
          <a:p>
            <a:pPr algn="ctr"/>
            <a:r>
              <a:rPr lang="es-EC" sz="1200" kern="0" dirty="0">
                <a:solidFill>
                  <a:schemeClr val="bg1"/>
                </a:solidFill>
                <a:latin typeface="Arial" panose="020B0604020202020204" pitchFamily="34" charset="0"/>
                <a:cs typeface="Arial" panose="020B0604020202020204" pitchFamily="34" charset="0"/>
              </a:rPr>
              <a:t>Correlación negativa </a:t>
            </a:r>
          </a:p>
        </p:txBody>
      </p:sp>
      <p:sp>
        <p:nvSpPr>
          <p:cNvPr id="77" name="TextBox 76"/>
          <p:cNvSpPr txBox="1"/>
          <p:nvPr/>
        </p:nvSpPr>
        <p:spPr>
          <a:xfrm>
            <a:off x="4287907" y="4206181"/>
            <a:ext cx="983797" cy="369332"/>
          </a:xfrm>
          <a:prstGeom prst="rect">
            <a:avLst/>
          </a:prstGeom>
          <a:noFill/>
        </p:spPr>
        <p:txBody>
          <a:bodyPr wrap="square" rtlCol="0">
            <a:spAutoFit/>
          </a:bodyPr>
          <a:lstStyle/>
          <a:p>
            <a:pPr algn="ctr"/>
            <a:r>
              <a:rPr lang="en-US" b="1" kern="0" dirty="0">
                <a:solidFill>
                  <a:schemeClr val="bg1"/>
                </a:solidFill>
                <a:latin typeface="Arial" panose="020B0604020202020204" pitchFamily="34" charset="0"/>
                <a:cs typeface="Arial" panose="020B0604020202020204" pitchFamily="34" charset="0"/>
              </a:rPr>
              <a:t>64%</a:t>
            </a:r>
            <a:endParaRPr lang="en-US" b="1" dirty="0">
              <a:solidFill>
                <a:schemeClr val="bg1"/>
              </a:solidFill>
              <a:latin typeface="Arial" panose="020B0604020202020204" pitchFamily="34" charset="0"/>
              <a:cs typeface="Arial" panose="020B0604020202020204" pitchFamily="34" charset="0"/>
            </a:endParaRPr>
          </a:p>
        </p:txBody>
      </p:sp>
      <p:sp>
        <p:nvSpPr>
          <p:cNvPr id="79" name="TextBox 78"/>
          <p:cNvSpPr txBox="1"/>
          <p:nvPr/>
        </p:nvSpPr>
        <p:spPr>
          <a:xfrm>
            <a:off x="3746351" y="3301970"/>
            <a:ext cx="983797" cy="461665"/>
          </a:xfrm>
          <a:prstGeom prst="rect">
            <a:avLst/>
          </a:prstGeom>
          <a:noFill/>
        </p:spPr>
        <p:txBody>
          <a:bodyPr wrap="square" rtlCol="0">
            <a:spAutoFit/>
          </a:bodyPr>
          <a:lstStyle/>
          <a:p>
            <a:pPr algn="ctr"/>
            <a:r>
              <a:rPr lang="es-EC" sz="1200" kern="0" dirty="0">
                <a:solidFill>
                  <a:schemeClr val="bg1"/>
                </a:solidFill>
                <a:latin typeface="Arial" panose="020B0604020202020204" pitchFamily="34" charset="0"/>
                <a:cs typeface="Arial" panose="020B0604020202020204" pitchFamily="34" charset="0"/>
              </a:rPr>
              <a:t>Correlación negativa</a:t>
            </a:r>
          </a:p>
        </p:txBody>
      </p:sp>
      <p:sp>
        <p:nvSpPr>
          <p:cNvPr id="80" name="TextBox 79"/>
          <p:cNvSpPr txBox="1"/>
          <p:nvPr/>
        </p:nvSpPr>
        <p:spPr>
          <a:xfrm>
            <a:off x="3746351" y="2925882"/>
            <a:ext cx="983797" cy="369332"/>
          </a:xfrm>
          <a:prstGeom prst="rect">
            <a:avLst/>
          </a:prstGeom>
          <a:noFill/>
        </p:spPr>
        <p:txBody>
          <a:bodyPr wrap="square" rtlCol="0">
            <a:spAutoFit/>
          </a:bodyPr>
          <a:lstStyle/>
          <a:p>
            <a:pPr algn="ctr"/>
            <a:r>
              <a:rPr lang="en-US" b="1" kern="0" dirty="0">
                <a:solidFill>
                  <a:schemeClr val="bg1"/>
                </a:solidFill>
                <a:latin typeface="Arial" panose="020B0604020202020204" pitchFamily="34" charset="0"/>
                <a:cs typeface="Arial" panose="020B0604020202020204" pitchFamily="34" charset="0"/>
              </a:rPr>
              <a:t>84%</a:t>
            </a:r>
            <a:endParaRPr lang="en-US" b="1" dirty="0">
              <a:solidFill>
                <a:schemeClr val="bg1"/>
              </a:solidFill>
              <a:latin typeface="Arial" panose="020B0604020202020204" pitchFamily="34" charset="0"/>
              <a:cs typeface="Arial" panose="020B0604020202020204" pitchFamily="34" charset="0"/>
            </a:endParaRPr>
          </a:p>
        </p:txBody>
      </p:sp>
      <p:sp>
        <p:nvSpPr>
          <p:cNvPr id="82" name="TextBox 81"/>
          <p:cNvSpPr txBox="1"/>
          <p:nvPr/>
        </p:nvSpPr>
        <p:spPr>
          <a:xfrm>
            <a:off x="4287907" y="1945463"/>
            <a:ext cx="983797" cy="461665"/>
          </a:xfrm>
          <a:prstGeom prst="rect">
            <a:avLst/>
          </a:prstGeom>
          <a:noFill/>
        </p:spPr>
        <p:txBody>
          <a:bodyPr wrap="square" rtlCol="0">
            <a:spAutoFit/>
          </a:bodyPr>
          <a:lstStyle/>
          <a:p>
            <a:pPr algn="ctr"/>
            <a:r>
              <a:rPr lang="es-EC" sz="1200" kern="0" dirty="0">
                <a:solidFill>
                  <a:schemeClr val="bg1"/>
                </a:solidFill>
                <a:latin typeface="Arial" panose="020B0604020202020204" pitchFamily="34" charset="0"/>
                <a:cs typeface="Arial" panose="020B0604020202020204" pitchFamily="34" charset="0"/>
              </a:rPr>
              <a:t>Correlación negativa</a:t>
            </a:r>
          </a:p>
        </p:txBody>
      </p:sp>
      <p:sp>
        <p:nvSpPr>
          <p:cNvPr id="83" name="TextBox 82"/>
          <p:cNvSpPr txBox="1"/>
          <p:nvPr/>
        </p:nvSpPr>
        <p:spPr>
          <a:xfrm>
            <a:off x="4287907" y="1569376"/>
            <a:ext cx="983797" cy="369332"/>
          </a:xfrm>
          <a:prstGeom prst="rect">
            <a:avLst/>
          </a:prstGeom>
          <a:noFill/>
        </p:spPr>
        <p:txBody>
          <a:bodyPr wrap="square" rtlCol="0">
            <a:spAutoFit/>
          </a:bodyPr>
          <a:lstStyle/>
          <a:p>
            <a:pPr algn="ctr"/>
            <a:r>
              <a:rPr lang="en-US" b="1" kern="0" dirty="0">
                <a:solidFill>
                  <a:schemeClr val="bg1"/>
                </a:solidFill>
                <a:latin typeface="Arial" panose="020B0604020202020204" pitchFamily="34" charset="0"/>
                <a:cs typeface="Arial" panose="020B0604020202020204" pitchFamily="34" charset="0"/>
              </a:rPr>
              <a:t>74%</a:t>
            </a:r>
            <a:endParaRPr lang="en-US" b="1" dirty="0">
              <a:solidFill>
                <a:schemeClr val="bg1"/>
              </a:solidFill>
              <a:latin typeface="Arial" panose="020B0604020202020204" pitchFamily="34" charset="0"/>
              <a:cs typeface="Arial" panose="020B0604020202020204" pitchFamily="34" charset="0"/>
            </a:endParaRPr>
          </a:p>
        </p:txBody>
      </p:sp>
      <p:sp>
        <p:nvSpPr>
          <p:cNvPr id="96" name="TextBox 95"/>
          <p:cNvSpPr txBox="1"/>
          <p:nvPr/>
        </p:nvSpPr>
        <p:spPr>
          <a:xfrm>
            <a:off x="8177737" y="1646459"/>
            <a:ext cx="2883302" cy="923330"/>
          </a:xfrm>
          <a:prstGeom prst="rect">
            <a:avLst/>
          </a:prstGeom>
          <a:noFill/>
        </p:spPr>
        <p:txBody>
          <a:bodyPr wrap="square" rtlCol="0">
            <a:spAutoFit/>
          </a:bodyPr>
          <a:lstStyle/>
          <a:p>
            <a:r>
              <a:rPr lang="es-EC" dirty="0">
                <a:solidFill>
                  <a:schemeClr val="bg2">
                    <a:lumMod val="25000"/>
                  </a:schemeClr>
                </a:solidFill>
              </a:rPr>
              <a:t>Relación significativa entre el endeudamiento patrimonial y la razón corriente</a:t>
            </a:r>
            <a:endParaRPr lang="en-US" dirty="0">
              <a:solidFill>
                <a:schemeClr val="bg2">
                  <a:lumMod val="25000"/>
                </a:schemeClr>
              </a:solidFill>
              <a:latin typeface="Arial" panose="020B0604020202020204" pitchFamily="34" charset="0"/>
              <a:cs typeface="Arial" panose="020B0604020202020204" pitchFamily="34" charset="0"/>
            </a:endParaRPr>
          </a:p>
        </p:txBody>
      </p:sp>
      <p:sp>
        <p:nvSpPr>
          <p:cNvPr id="101" name="TextBox 100"/>
          <p:cNvSpPr txBox="1"/>
          <p:nvPr/>
        </p:nvSpPr>
        <p:spPr>
          <a:xfrm>
            <a:off x="8177737" y="4479084"/>
            <a:ext cx="2883302" cy="923330"/>
          </a:xfrm>
          <a:prstGeom prst="rect">
            <a:avLst/>
          </a:prstGeom>
          <a:noFill/>
        </p:spPr>
        <p:txBody>
          <a:bodyPr wrap="square" rtlCol="0">
            <a:spAutoFit/>
          </a:bodyPr>
          <a:lstStyle/>
          <a:p>
            <a:r>
              <a:rPr lang="es-EC" dirty="0">
                <a:solidFill>
                  <a:schemeClr val="bg2">
                    <a:lumMod val="25000"/>
                  </a:schemeClr>
                </a:solidFill>
              </a:rPr>
              <a:t>Relación significativa entre el apalancamiento y la razón corriente</a:t>
            </a:r>
            <a:endParaRPr lang="en-US" dirty="0">
              <a:solidFill>
                <a:schemeClr val="bg2">
                  <a:lumMod val="25000"/>
                </a:schemeClr>
              </a:solidFill>
              <a:latin typeface="Arial" panose="020B0604020202020204" pitchFamily="34" charset="0"/>
              <a:cs typeface="Arial" panose="020B0604020202020204" pitchFamily="34" charset="0"/>
            </a:endParaRPr>
          </a:p>
        </p:txBody>
      </p:sp>
      <p:sp>
        <p:nvSpPr>
          <p:cNvPr id="102" name="TextBox 101"/>
          <p:cNvSpPr txBox="1"/>
          <p:nvPr/>
        </p:nvSpPr>
        <p:spPr>
          <a:xfrm>
            <a:off x="8735882" y="3105414"/>
            <a:ext cx="2883302" cy="923330"/>
          </a:xfrm>
          <a:prstGeom prst="rect">
            <a:avLst/>
          </a:prstGeom>
          <a:noFill/>
        </p:spPr>
        <p:txBody>
          <a:bodyPr wrap="square" rtlCol="0">
            <a:spAutoFit/>
          </a:bodyPr>
          <a:lstStyle/>
          <a:p>
            <a:r>
              <a:rPr lang="es-EC" dirty="0">
                <a:solidFill>
                  <a:schemeClr val="bg2">
                    <a:lumMod val="25000"/>
                  </a:schemeClr>
                </a:solidFill>
              </a:rPr>
              <a:t>Relación significativa entre el endeudamiento patrimonial y la prueba ácida</a:t>
            </a:r>
            <a:endParaRPr lang="en-US" dirty="0">
              <a:solidFill>
                <a:schemeClr val="bg2">
                  <a:lumMod val="25000"/>
                </a:schemeClr>
              </a:solidFill>
              <a:latin typeface="Arial" panose="020B0604020202020204" pitchFamily="34" charset="0"/>
              <a:cs typeface="Arial" panose="020B0604020202020204" pitchFamily="34" charset="0"/>
            </a:endParaRPr>
          </a:p>
        </p:txBody>
      </p:sp>
      <p:sp>
        <p:nvSpPr>
          <p:cNvPr id="104" name="TextBox 103"/>
          <p:cNvSpPr txBox="1"/>
          <p:nvPr/>
        </p:nvSpPr>
        <p:spPr>
          <a:xfrm>
            <a:off x="1077545" y="4479084"/>
            <a:ext cx="2883302" cy="923330"/>
          </a:xfrm>
          <a:prstGeom prst="rect">
            <a:avLst/>
          </a:prstGeom>
          <a:noFill/>
        </p:spPr>
        <p:txBody>
          <a:bodyPr wrap="square" rtlCol="0">
            <a:spAutoFit/>
          </a:bodyPr>
          <a:lstStyle/>
          <a:p>
            <a:pPr algn="r"/>
            <a:r>
              <a:rPr lang="es-EC" dirty="0">
                <a:solidFill>
                  <a:schemeClr val="bg2">
                    <a:lumMod val="25000"/>
                  </a:schemeClr>
                </a:solidFill>
              </a:rPr>
              <a:t>Relación significativa entre el apalancamiento y la prueba ácida</a:t>
            </a:r>
            <a:r>
              <a:rPr lang="en-US" kern="0" dirty="0">
                <a:solidFill>
                  <a:schemeClr val="bg2">
                    <a:lumMod val="25000"/>
                  </a:schemeClr>
                </a:solidFill>
                <a:cs typeface="Arial" panose="020B0604020202020204" pitchFamily="34" charset="0"/>
              </a:rPr>
              <a:t>.</a:t>
            </a:r>
            <a:endParaRPr lang="en-US" dirty="0">
              <a:solidFill>
                <a:schemeClr val="bg2">
                  <a:lumMod val="25000"/>
                </a:schemeClr>
              </a:solidFill>
              <a:cs typeface="Arial" panose="020B0604020202020204" pitchFamily="34" charset="0"/>
            </a:endParaRPr>
          </a:p>
        </p:txBody>
      </p:sp>
      <p:sp>
        <p:nvSpPr>
          <p:cNvPr id="105" name="TextBox 104"/>
          <p:cNvSpPr txBox="1"/>
          <p:nvPr/>
        </p:nvSpPr>
        <p:spPr>
          <a:xfrm>
            <a:off x="572816" y="3105414"/>
            <a:ext cx="2883302" cy="923330"/>
          </a:xfrm>
          <a:prstGeom prst="rect">
            <a:avLst/>
          </a:prstGeom>
          <a:noFill/>
        </p:spPr>
        <p:txBody>
          <a:bodyPr wrap="square" rtlCol="0">
            <a:spAutoFit/>
          </a:bodyPr>
          <a:lstStyle/>
          <a:p>
            <a:pPr algn="r"/>
            <a:r>
              <a:rPr lang="es-EC" dirty="0">
                <a:solidFill>
                  <a:schemeClr val="bg2">
                    <a:lumMod val="25000"/>
                  </a:schemeClr>
                </a:solidFill>
              </a:rPr>
              <a:t>Relación significativa entre el endeudamiento del activo y la razón corriente</a:t>
            </a:r>
            <a:r>
              <a:rPr lang="en-US" kern="0" dirty="0">
                <a:solidFill>
                  <a:schemeClr val="bg2">
                    <a:lumMod val="25000"/>
                  </a:schemeClr>
                </a:solidFill>
                <a:cs typeface="Arial" panose="020B0604020202020204" pitchFamily="34" charset="0"/>
              </a:rPr>
              <a:t>.</a:t>
            </a:r>
            <a:endParaRPr lang="en-US" dirty="0">
              <a:solidFill>
                <a:schemeClr val="bg2">
                  <a:lumMod val="25000"/>
                </a:schemeClr>
              </a:solidFill>
              <a:cs typeface="Arial" panose="020B0604020202020204" pitchFamily="34" charset="0"/>
            </a:endParaRPr>
          </a:p>
        </p:txBody>
      </p:sp>
      <p:sp>
        <p:nvSpPr>
          <p:cNvPr id="107" name="TextBox 106"/>
          <p:cNvSpPr txBox="1"/>
          <p:nvPr/>
        </p:nvSpPr>
        <p:spPr>
          <a:xfrm>
            <a:off x="1108103" y="1646459"/>
            <a:ext cx="2883302" cy="923330"/>
          </a:xfrm>
          <a:prstGeom prst="rect">
            <a:avLst/>
          </a:prstGeom>
          <a:noFill/>
        </p:spPr>
        <p:txBody>
          <a:bodyPr wrap="square" rtlCol="0">
            <a:spAutoFit/>
          </a:bodyPr>
          <a:lstStyle/>
          <a:p>
            <a:pPr algn="r"/>
            <a:r>
              <a:rPr lang="es-EC" dirty="0">
                <a:solidFill>
                  <a:schemeClr val="bg2">
                    <a:lumMod val="25000"/>
                  </a:schemeClr>
                </a:solidFill>
              </a:rPr>
              <a:t>Relación significativa entre el endeudamiento del activo y la prueba ácida</a:t>
            </a:r>
            <a:r>
              <a:rPr lang="en-US" kern="0" dirty="0">
                <a:solidFill>
                  <a:schemeClr val="bg2">
                    <a:lumMod val="25000"/>
                  </a:schemeClr>
                </a:solidFill>
                <a:cs typeface="Arial" panose="020B0604020202020204" pitchFamily="34" charset="0"/>
              </a:rPr>
              <a:t>.</a:t>
            </a:r>
            <a:endParaRPr lang="en-US" dirty="0">
              <a:solidFill>
                <a:schemeClr val="bg2">
                  <a:lumMod val="25000"/>
                </a:schemeClr>
              </a:solidFill>
              <a:cs typeface="Arial" panose="020B0604020202020204" pitchFamily="34" charset="0"/>
            </a:endParaRPr>
          </a:p>
        </p:txBody>
      </p:sp>
      <p:sp>
        <p:nvSpPr>
          <p:cNvPr id="51" name="Google Shape;145;p14"/>
          <p:cNvSpPr/>
          <p:nvPr/>
        </p:nvSpPr>
        <p:spPr>
          <a:xfrm flipV="1">
            <a:off x="320489" y="806449"/>
            <a:ext cx="4046398" cy="45719"/>
          </a:xfrm>
          <a:custGeom>
            <a:avLst/>
            <a:gdLst/>
            <a:ahLst/>
            <a:cxnLst/>
            <a:rect l="l" t="t" r="r" b="b"/>
            <a:pathLst>
              <a:path w="188" h="25" extrusionOk="0">
                <a:moveTo>
                  <a:pt x="12" y="25"/>
                </a:moveTo>
                <a:cubicBezTo>
                  <a:pt x="175" y="25"/>
                  <a:pt x="175" y="25"/>
                  <a:pt x="175" y="25"/>
                </a:cubicBezTo>
                <a:cubicBezTo>
                  <a:pt x="182" y="25"/>
                  <a:pt x="188" y="20"/>
                  <a:pt x="188" y="13"/>
                </a:cubicBezTo>
                <a:cubicBezTo>
                  <a:pt x="188" y="6"/>
                  <a:pt x="182" y="0"/>
                  <a:pt x="175" y="0"/>
                </a:cubicBezTo>
                <a:cubicBezTo>
                  <a:pt x="12" y="0"/>
                  <a:pt x="12" y="0"/>
                  <a:pt x="12" y="0"/>
                </a:cubicBezTo>
                <a:cubicBezTo>
                  <a:pt x="5" y="0"/>
                  <a:pt x="0" y="6"/>
                  <a:pt x="0" y="13"/>
                </a:cubicBezTo>
                <a:cubicBezTo>
                  <a:pt x="0" y="20"/>
                  <a:pt x="5" y="25"/>
                  <a:pt x="12" y="25"/>
                </a:cubicBezTo>
              </a:path>
            </a:pathLst>
          </a:custGeom>
          <a:solidFill>
            <a:schemeClr val="accent1">
              <a:lumMod val="40000"/>
              <a:lumOff val="60000"/>
            </a:schemeClr>
          </a:solid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52" name="Rectángulo 51"/>
          <p:cNvSpPr/>
          <p:nvPr/>
        </p:nvSpPr>
        <p:spPr>
          <a:xfrm>
            <a:off x="320489" y="443338"/>
            <a:ext cx="5565156" cy="400110"/>
          </a:xfrm>
          <a:prstGeom prst="rect">
            <a:avLst/>
          </a:prstGeom>
        </p:spPr>
        <p:txBody>
          <a:bodyPr wrap="square">
            <a:spAutoFit/>
          </a:bodyPr>
          <a:lstStyle/>
          <a:p>
            <a:r>
              <a:rPr lang="es-EC" sz="2000" i="1" dirty="0">
                <a:solidFill>
                  <a:schemeClr val="bg2">
                    <a:lumMod val="50000"/>
                  </a:schemeClr>
                </a:solidFill>
                <a:latin typeface="+mj-lt"/>
                <a:ea typeface="Calibri" panose="020F0502020204030204" pitchFamily="34" charset="0"/>
              </a:rPr>
              <a:t>Relación entre estructura de capital y liquidez </a:t>
            </a:r>
            <a:endParaRPr lang="es-EC" sz="2000" i="1" dirty="0">
              <a:solidFill>
                <a:schemeClr val="bg2">
                  <a:lumMod val="50000"/>
                </a:schemeClr>
              </a:solidFill>
              <a:latin typeface="+mj-lt"/>
            </a:endParaRPr>
          </a:p>
        </p:txBody>
      </p:sp>
    </p:spTree>
    <p:extLst>
      <p:ext uri="{BB962C8B-B14F-4D97-AF65-F5344CB8AC3E}">
        <p14:creationId xmlns:p14="http://schemas.microsoft.com/office/powerpoint/2010/main" val="2010980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75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o 9">
            <a:extLst>
              <a:ext uri="{FF2B5EF4-FFF2-40B4-BE49-F238E27FC236}">
                <a16:creationId xmlns:a16="http://schemas.microsoft.com/office/drawing/2014/main" id="{768E4E8A-140C-4A7B-92FF-B9AD65CE4E56}"/>
              </a:ext>
            </a:extLst>
          </p:cNvPr>
          <p:cNvGrpSpPr/>
          <p:nvPr/>
        </p:nvGrpSpPr>
        <p:grpSpPr>
          <a:xfrm>
            <a:off x="5155323" y="1959776"/>
            <a:ext cx="1883857" cy="3668258"/>
            <a:chOff x="10307470" y="3919552"/>
            <a:chExt cx="3767713" cy="7336515"/>
          </a:xfrm>
          <a:solidFill>
            <a:schemeClr val="tx1">
              <a:lumMod val="40000"/>
              <a:lumOff val="60000"/>
            </a:schemeClr>
          </a:solidFill>
        </p:grpSpPr>
        <p:sp>
          <p:nvSpPr>
            <p:cNvPr id="127" name="Rectángulo 126">
              <a:extLst>
                <a:ext uri="{FF2B5EF4-FFF2-40B4-BE49-F238E27FC236}">
                  <a16:creationId xmlns:a16="http://schemas.microsoft.com/office/drawing/2014/main" id="{B5817215-696C-4900-8000-A3AB181F2237}"/>
                </a:ext>
              </a:extLst>
            </p:cNvPr>
            <p:cNvSpPr/>
            <p:nvPr/>
          </p:nvSpPr>
          <p:spPr>
            <a:xfrm rot="4199331" flipH="1">
              <a:off x="13400278" y="5937800"/>
              <a:ext cx="87950" cy="126186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9" name="Rectángulo 128">
              <a:extLst>
                <a:ext uri="{FF2B5EF4-FFF2-40B4-BE49-F238E27FC236}">
                  <a16:creationId xmlns:a16="http://schemas.microsoft.com/office/drawing/2014/main" id="{ADC01DDE-24A3-4598-8CC3-0D040458D5AE}"/>
                </a:ext>
              </a:extLst>
            </p:cNvPr>
            <p:cNvSpPr/>
            <p:nvPr/>
          </p:nvSpPr>
          <p:spPr>
            <a:xfrm rot="17400669" flipH="1" flipV="1">
              <a:off x="13046631" y="10229769"/>
              <a:ext cx="87950" cy="196464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0" name="Rectángulo 129">
              <a:extLst>
                <a:ext uri="{FF2B5EF4-FFF2-40B4-BE49-F238E27FC236}">
                  <a16:creationId xmlns:a16="http://schemas.microsoft.com/office/drawing/2014/main" id="{4518C95C-4414-4E16-977E-60692AB4F385}"/>
                </a:ext>
              </a:extLst>
            </p:cNvPr>
            <p:cNvSpPr/>
            <p:nvPr/>
          </p:nvSpPr>
          <p:spPr>
            <a:xfrm flipH="1" flipV="1">
              <a:off x="12147599" y="8693093"/>
              <a:ext cx="87950" cy="22305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4" name="Rectángulo 123">
              <a:extLst>
                <a:ext uri="{FF2B5EF4-FFF2-40B4-BE49-F238E27FC236}">
                  <a16:creationId xmlns:a16="http://schemas.microsoft.com/office/drawing/2014/main" id="{0A3DA159-7560-4D3A-B5E5-EBA75DF52BBE}"/>
                </a:ext>
              </a:extLst>
            </p:cNvPr>
            <p:cNvSpPr/>
            <p:nvPr/>
          </p:nvSpPr>
          <p:spPr>
            <a:xfrm rot="4199331" flipV="1">
              <a:off x="11227026" y="8182021"/>
              <a:ext cx="87950" cy="126186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3" name="Rectángulo 122">
              <a:extLst>
                <a:ext uri="{FF2B5EF4-FFF2-40B4-BE49-F238E27FC236}">
                  <a16:creationId xmlns:a16="http://schemas.microsoft.com/office/drawing/2014/main" id="{839F36BA-FD35-4EB3-A53E-991CABDFBA97}"/>
                </a:ext>
              </a:extLst>
            </p:cNvPr>
            <p:cNvSpPr/>
            <p:nvPr/>
          </p:nvSpPr>
          <p:spPr>
            <a:xfrm rot="17400669">
              <a:off x="10920302" y="5861458"/>
              <a:ext cx="87950" cy="126186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2" name="Rectángulo 121">
              <a:extLst>
                <a:ext uri="{FF2B5EF4-FFF2-40B4-BE49-F238E27FC236}">
                  <a16:creationId xmlns:a16="http://schemas.microsoft.com/office/drawing/2014/main" id="{330C0B5D-C8B5-489F-A60E-6FDF684AD1AA}"/>
                </a:ext>
              </a:extLst>
            </p:cNvPr>
            <p:cNvSpPr/>
            <p:nvPr/>
          </p:nvSpPr>
          <p:spPr>
            <a:xfrm rot="17400669">
              <a:off x="11245818" y="2981204"/>
              <a:ext cx="87950" cy="196464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0" name="Rectángulo 119">
              <a:extLst>
                <a:ext uri="{FF2B5EF4-FFF2-40B4-BE49-F238E27FC236}">
                  <a16:creationId xmlns:a16="http://schemas.microsoft.com/office/drawing/2014/main" id="{E3A72F39-262F-4ADA-9D37-F67D4CC85187}"/>
                </a:ext>
              </a:extLst>
            </p:cNvPr>
            <p:cNvSpPr/>
            <p:nvPr/>
          </p:nvSpPr>
          <p:spPr>
            <a:xfrm>
              <a:off x="12144850" y="4251961"/>
              <a:ext cx="87950" cy="22305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8" name="Freeform 55">
              <a:extLst>
                <a:ext uri="{FF2B5EF4-FFF2-40B4-BE49-F238E27FC236}">
                  <a16:creationId xmlns:a16="http://schemas.microsoft.com/office/drawing/2014/main" id="{462EE264-61CF-4FE5-A94C-D834400C31B7}"/>
                </a:ext>
              </a:extLst>
            </p:cNvPr>
            <p:cNvSpPr>
              <a:spLocks noChangeArrowheads="1"/>
            </p:cNvSpPr>
            <p:nvPr/>
          </p:nvSpPr>
          <p:spPr bwMode="auto">
            <a:xfrm>
              <a:off x="11128969" y="6482524"/>
              <a:ext cx="2206898" cy="2206898"/>
            </a:xfrm>
            <a:custGeom>
              <a:avLst/>
              <a:gdLst>
                <a:gd name="T0" fmla="*/ 1786 w 3573"/>
                <a:gd name="T1" fmla="*/ 169 h 3573"/>
                <a:gd name="T2" fmla="*/ 170 w 3573"/>
                <a:gd name="T3" fmla="*/ 1786 h 3573"/>
                <a:gd name="T4" fmla="*/ 1786 w 3573"/>
                <a:gd name="T5" fmla="*/ 3404 h 3573"/>
                <a:gd name="T6" fmla="*/ 3404 w 3573"/>
                <a:gd name="T7" fmla="*/ 1786 h 3573"/>
                <a:gd name="T8" fmla="*/ 1786 w 3573"/>
                <a:gd name="T9" fmla="*/ 169 h 3573"/>
                <a:gd name="T10" fmla="*/ 1786 w 3573"/>
                <a:gd name="T11" fmla="*/ 3572 h 3573"/>
                <a:gd name="T12" fmla="*/ 0 w 3573"/>
                <a:gd name="T13" fmla="*/ 1786 h 3573"/>
                <a:gd name="T14" fmla="*/ 1786 w 3573"/>
                <a:gd name="T15" fmla="*/ 0 h 3573"/>
                <a:gd name="T16" fmla="*/ 3572 w 3573"/>
                <a:gd name="T17" fmla="*/ 1786 h 3573"/>
                <a:gd name="T18" fmla="*/ 1786 w 3573"/>
                <a:gd name="T19" fmla="*/ 3572 h 3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73" h="3573">
                  <a:moveTo>
                    <a:pt x="1786" y="169"/>
                  </a:moveTo>
                  <a:cubicBezTo>
                    <a:pt x="895" y="169"/>
                    <a:pt x="170" y="895"/>
                    <a:pt x="170" y="1786"/>
                  </a:cubicBezTo>
                  <a:cubicBezTo>
                    <a:pt x="170" y="2678"/>
                    <a:pt x="895" y="3404"/>
                    <a:pt x="1786" y="3404"/>
                  </a:cubicBezTo>
                  <a:cubicBezTo>
                    <a:pt x="2679" y="3404"/>
                    <a:pt x="3404" y="2678"/>
                    <a:pt x="3404" y="1786"/>
                  </a:cubicBezTo>
                  <a:cubicBezTo>
                    <a:pt x="3404" y="895"/>
                    <a:pt x="2679" y="169"/>
                    <a:pt x="1786" y="169"/>
                  </a:cubicBezTo>
                  <a:close/>
                  <a:moveTo>
                    <a:pt x="1786" y="3572"/>
                  </a:moveTo>
                  <a:cubicBezTo>
                    <a:pt x="801" y="3572"/>
                    <a:pt x="0" y="2771"/>
                    <a:pt x="0" y="1786"/>
                  </a:cubicBezTo>
                  <a:cubicBezTo>
                    <a:pt x="0" y="801"/>
                    <a:pt x="801" y="0"/>
                    <a:pt x="1786" y="0"/>
                  </a:cubicBezTo>
                  <a:cubicBezTo>
                    <a:pt x="2771" y="0"/>
                    <a:pt x="3572" y="801"/>
                    <a:pt x="3572" y="1786"/>
                  </a:cubicBezTo>
                  <a:cubicBezTo>
                    <a:pt x="3572" y="2771"/>
                    <a:pt x="2771" y="3572"/>
                    <a:pt x="1786" y="3572"/>
                  </a:cubicBezTo>
                  <a:close/>
                </a:path>
              </a:pathLst>
            </a:custGeom>
            <a:grpFill/>
            <a:ln>
              <a:noFill/>
            </a:ln>
            <a:effectLst/>
          </p:spPr>
          <p:txBody>
            <a:bodyPr wrap="none" anchor="ctr"/>
            <a:lstStyle/>
            <a:p>
              <a:endParaRPr lang="en-US" sz="900"/>
            </a:p>
          </p:txBody>
        </p:sp>
      </p:grpSp>
      <p:sp>
        <p:nvSpPr>
          <p:cNvPr id="4" name="Freeform 1">
            <a:extLst>
              <a:ext uri="{FF2B5EF4-FFF2-40B4-BE49-F238E27FC236}">
                <a16:creationId xmlns:a16="http://schemas.microsoft.com/office/drawing/2014/main" id="{91EDAE6A-9F1F-4D21-86CA-1525684BDB50}"/>
              </a:ext>
            </a:extLst>
          </p:cNvPr>
          <p:cNvSpPr>
            <a:spLocks noChangeArrowheads="1"/>
          </p:cNvSpPr>
          <p:nvPr/>
        </p:nvSpPr>
        <p:spPr bwMode="auto">
          <a:xfrm>
            <a:off x="7466456" y="2963106"/>
            <a:ext cx="4725543" cy="442742"/>
          </a:xfrm>
          <a:custGeom>
            <a:avLst/>
            <a:gdLst>
              <a:gd name="T0" fmla="*/ 4080 w 4081"/>
              <a:gd name="T1" fmla="*/ 1068 h 1432"/>
              <a:gd name="T2" fmla="*/ 3716 w 4081"/>
              <a:gd name="T3" fmla="*/ 1431 h 1432"/>
              <a:gd name="T4" fmla="*/ 363 w 4081"/>
              <a:gd name="T5" fmla="*/ 1431 h 1432"/>
              <a:gd name="T6" fmla="*/ 0 w 4081"/>
              <a:gd name="T7" fmla="*/ 1068 h 1432"/>
              <a:gd name="T8" fmla="*/ 0 w 4081"/>
              <a:gd name="T9" fmla="*/ 363 h 1432"/>
              <a:gd name="T10" fmla="*/ 363 w 4081"/>
              <a:gd name="T11" fmla="*/ 0 h 1432"/>
              <a:gd name="T12" fmla="*/ 3716 w 4081"/>
              <a:gd name="T13" fmla="*/ 0 h 1432"/>
              <a:gd name="T14" fmla="*/ 4080 w 4081"/>
              <a:gd name="T15" fmla="*/ 363 h 1432"/>
              <a:gd name="T16" fmla="*/ 4080 w 4081"/>
              <a:gd name="T17" fmla="*/ 1068 h 1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81" h="1432">
                <a:moveTo>
                  <a:pt x="4080" y="1068"/>
                </a:moveTo>
                <a:cubicBezTo>
                  <a:pt x="4080" y="1269"/>
                  <a:pt x="3917" y="1431"/>
                  <a:pt x="3716" y="1431"/>
                </a:cubicBezTo>
                <a:lnTo>
                  <a:pt x="363" y="1431"/>
                </a:lnTo>
                <a:cubicBezTo>
                  <a:pt x="163" y="1431"/>
                  <a:pt x="0" y="1269"/>
                  <a:pt x="0" y="1068"/>
                </a:cubicBezTo>
                <a:lnTo>
                  <a:pt x="0" y="363"/>
                </a:lnTo>
                <a:cubicBezTo>
                  <a:pt x="0" y="163"/>
                  <a:pt x="163" y="0"/>
                  <a:pt x="363" y="0"/>
                </a:cubicBezTo>
                <a:lnTo>
                  <a:pt x="3716" y="0"/>
                </a:lnTo>
                <a:cubicBezTo>
                  <a:pt x="3917" y="0"/>
                  <a:pt x="4080" y="163"/>
                  <a:pt x="4080" y="363"/>
                </a:cubicBezTo>
                <a:lnTo>
                  <a:pt x="4080" y="1068"/>
                </a:lnTo>
              </a:path>
            </a:pathLst>
          </a:custGeom>
          <a:solidFill>
            <a:srgbClr val="8D103D"/>
          </a:solidFill>
          <a:ln>
            <a:noFill/>
          </a:ln>
          <a:effectLst/>
        </p:spPr>
        <p:txBody>
          <a:bodyPr wrap="none" anchor="ctr"/>
          <a:lstStyle/>
          <a:p>
            <a:endParaRPr lang="en-US" sz="900"/>
          </a:p>
        </p:txBody>
      </p:sp>
      <p:sp>
        <p:nvSpPr>
          <p:cNvPr id="5" name="Freeform 2">
            <a:extLst>
              <a:ext uri="{FF2B5EF4-FFF2-40B4-BE49-F238E27FC236}">
                <a16:creationId xmlns:a16="http://schemas.microsoft.com/office/drawing/2014/main" id="{334C37CB-CEFA-41AC-B444-DA03E79DF40E}"/>
              </a:ext>
            </a:extLst>
          </p:cNvPr>
          <p:cNvSpPr>
            <a:spLocks noChangeArrowheads="1"/>
          </p:cNvSpPr>
          <p:nvPr/>
        </p:nvSpPr>
        <p:spPr bwMode="auto">
          <a:xfrm>
            <a:off x="0" y="1540021"/>
            <a:ext cx="4725544" cy="442743"/>
          </a:xfrm>
          <a:custGeom>
            <a:avLst/>
            <a:gdLst>
              <a:gd name="T0" fmla="*/ 4079 w 4080"/>
              <a:gd name="T1" fmla="*/ 1068 h 1432"/>
              <a:gd name="T2" fmla="*/ 3716 w 4080"/>
              <a:gd name="T3" fmla="*/ 1431 h 1432"/>
              <a:gd name="T4" fmla="*/ 363 w 4080"/>
              <a:gd name="T5" fmla="*/ 1431 h 1432"/>
              <a:gd name="T6" fmla="*/ 0 w 4080"/>
              <a:gd name="T7" fmla="*/ 1068 h 1432"/>
              <a:gd name="T8" fmla="*/ 0 w 4080"/>
              <a:gd name="T9" fmla="*/ 363 h 1432"/>
              <a:gd name="T10" fmla="*/ 363 w 4080"/>
              <a:gd name="T11" fmla="*/ 0 h 1432"/>
              <a:gd name="T12" fmla="*/ 3716 w 4080"/>
              <a:gd name="T13" fmla="*/ 0 h 1432"/>
              <a:gd name="T14" fmla="*/ 4079 w 4080"/>
              <a:gd name="T15" fmla="*/ 363 h 1432"/>
              <a:gd name="T16" fmla="*/ 4079 w 4080"/>
              <a:gd name="T17" fmla="*/ 1068 h 1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80" h="1432">
                <a:moveTo>
                  <a:pt x="4079" y="1068"/>
                </a:moveTo>
                <a:cubicBezTo>
                  <a:pt x="4079" y="1268"/>
                  <a:pt x="3916" y="1431"/>
                  <a:pt x="3716" y="1431"/>
                </a:cubicBezTo>
                <a:lnTo>
                  <a:pt x="363" y="1431"/>
                </a:lnTo>
                <a:cubicBezTo>
                  <a:pt x="162" y="1431"/>
                  <a:pt x="0" y="1268"/>
                  <a:pt x="0" y="1068"/>
                </a:cubicBezTo>
                <a:lnTo>
                  <a:pt x="0" y="363"/>
                </a:lnTo>
                <a:cubicBezTo>
                  <a:pt x="0" y="163"/>
                  <a:pt x="162" y="0"/>
                  <a:pt x="363" y="0"/>
                </a:cubicBezTo>
                <a:lnTo>
                  <a:pt x="3716" y="0"/>
                </a:lnTo>
                <a:cubicBezTo>
                  <a:pt x="3916" y="0"/>
                  <a:pt x="4079" y="163"/>
                  <a:pt x="4079" y="363"/>
                </a:cubicBezTo>
                <a:lnTo>
                  <a:pt x="4079" y="1068"/>
                </a:lnTo>
              </a:path>
            </a:pathLst>
          </a:custGeom>
          <a:solidFill>
            <a:srgbClr val="0A4366"/>
          </a:solidFill>
          <a:ln>
            <a:noFill/>
          </a:ln>
          <a:effectLst/>
        </p:spPr>
        <p:txBody>
          <a:bodyPr wrap="none" anchor="ctr"/>
          <a:lstStyle/>
          <a:p>
            <a:endParaRPr lang="en-US" sz="900"/>
          </a:p>
        </p:txBody>
      </p:sp>
      <p:sp>
        <p:nvSpPr>
          <p:cNvPr id="6" name="Freeform 3">
            <a:extLst>
              <a:ext uri="{FF2B5EF4-FFF2-40B4-BE49-F238E27FC236}">
                <a16:creationId xmlns:a16="http://schemas.microsoft.com/office/drawing/2014/main" id="{C8D9EE7C-4DB7-4677-846B-76D33811C581}"/>
              </a:ext>
            </a:extLst>
          </p:cNvPr>
          <p:cNvSpPr>
            <a:spLocks noChangeArrowheads="1"/>
          </p:cNvSpPr>
          <p:nvPr/>
        </p:nvSpPr>
        <p:spPr bwMode="auto">
          <a:xfrm>
            <a:off x="7440723" y="5603209"/>
            <a:ext cx="4762143" cy="442743"/>
          </a:xfrm>
          <a:custGeom>
            <a:avLst/>
            <a:gdLst>
              <a:gd name="T0" fmla="*/ 4080 w 4081"/>
              <a:gd name="T1" fmla="*/ 1067 h 1431"/>
              <a:gd name="T2" fmla="*/ 3716 w 4081"/>
              <a:gd name="T3" fmla="*/ 1430 h 1431"/>
              <a:gd name="T4" fmla="*/ 363 w 4081"/>
              <a:gd name="T5" fmla="*/ 1430 h 1431"/>
              <a:gd name="T6" fmla="*/ 0 w 4081"/>
              <a:gd name="T7" fmla="*/ 1067 h 1431"/>
              <a:gd name="T8" fmla="*/ 0 w 4081"/>
              <a:gd name="T9" fmla="*/ 363 h 1431"/>
              <a:gd name="T10" fmla="*/ 363 w 4081"/>
              <a:gd name="T11" fmla="*/ 0 h 1431"/>
              <a:gd name="T12" fmla="*/ 3716 w 4081"/>
              <a:gd name="T13" fmla="*/ 0 h 1431"/>
              <a:gd name="T14" fmla="*/ 4080 w 4081"/>
              <a:gd name="T15" fmla="*/ 363 h 1431"/>
              <a:gd name="T16" fmla="*/ 4080 w 4081"/>
              <a:gd name="T17" fmla="*/ 1067 h 1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81" h="1431">
                <a:moveTo>
                  <a:pt x="4080" y="1067"/>
                </a:moveTo>
                <a:cubicBezTo>
                  <a:pt x="4080" y="1267"/>
                  <a:pt x="3917" y="1430"/>
                  <a:pt x="3716" y="1430"/>
                </a:cubicBezTo>
                <a:lnTo>
                  <a:pt x="363" y="1430"/>
                </a:lnTo>
                <a:cubicBezTo>
                  <a:pt x="163" y="1430"/>
                  <a:pt x="0" y="1267"/>
                  <a:pt x="0" y="1067"/>
                </a:cubicBezTo>
                <a:lnTo>
                  <a:pt x="0" y="363"/>
                </a:lnTo>
                <a:cubicBezTo>
                  <a:pt x="0" y="162"/>
                  <a:pt x="163" y="0"/>
                  <a:pt x="363" y="0"/>
                </a:cubicBezTo>
                <a:lnTo>
                  <a:pt x="3716" y="0"/>
                </a:lnTo>
                <a:cubicBezTo>
                  <a:pt x="3917" y="0"/>
                  <a:pt x="4080" y="162"/>
                  <a:pt x="4080" y="363"/>
                </a:cubicBezTo>
                <a:lnTo>
                  <a:pt x="4080" y="1067"/>
                </a:lnTo>
              </a:path>
            </a:pathLst>
          </a:custGeom>
          <a:solidFill>
            <a:srgbClr val="E24956"/>
          </a:solidFill>
          <a:ln>
            <a:noFill/>
          </a:ln>
          <a:effectLst/>
        </p:spPr>
        <p:txBody>
          <a:bodyPr wrap="none" anchor="ctr"/>
          <a:lstStyle/>
          <a:p>
            <a:endParaRPr lang="en-US" sz="900"/>
          </a:p>
        </p:txBody>
      </p:sp>
      <p:sp>
        <p:nvSpPr>
          <p:cNvPr id="7" name="Freeform 4">
            <a:extLst>
              <a:ext uri="{FF2B5EF4-FFF2-40B4-BE49-F238E27FC236}">
                <a16:creationId xmlns:a16="http://schemas.microsoft.com/office/drawing/2014/main" id="{D198C2F5-9270-4AC8-A8F9-EE2FA1175F1E}"/>
              </a:ext>
            </a:extLst>
          </p:cNvPr>
          <p:cNvSpPr>
            <a:spLocks noChangeArrowheads="1"/>
          </p:cNvSpPr>
          <p:nvPr/>
        </p:nvSpPr>
        <p:spPr bwMode="auto">
          <a:xfrm>
            <a:off x="-31211" y="2841812"/>
            <a:ext cx="4756755" cy="442742"/>
          </a:xfrm>
          <a:custGeom>
            <a:avLst/>
            <a:gdLst>
              <a:gd name="T0" fmla="*/ 4079 w 4080"/>
              <a:gd name="T1" fmla="*/ 1068 h 1432"/>
              <a:gd name="T2" fmla="*/ 3716 w 4080"/>
              <a:gd name="T3" fmla="*/ 1431 h 1432"/>
              <a:gd name="T4" fmla="*/ 363 w 4080"/>
              <a:gd name="T5" fmla="*/ 1431 h 1432"/>
              <a:gd name="T6" fmla="*/ 0 w 4080"/>
              <a:gd name="T7" fmla="*/ 1068 h 1432"/>
              <a:gd name="T8" fmla="*/ 0 w 4080"/>
              <a:gd name="T9" fmla="*/ 363 h 1432"/>
              <a:gd name="T10" fmla="*/ 363 w 4080"/>
              <a:gd name="T11" fmla="*/ 0 h 1432"/>
              <a:gd name="T12" fmla="*/ 3716 w 4080"/>
              <a:gd name="T13" fmla="*/ 0 h 1432"/>
              <a:gd name="T14" fmla="*/ 4079 w 4080"/>
              <a:gd name="T15" fmla="*/ 363 h 1432"/>
              <a:gd name="T16" fmla="*/ 4079 w 4080"/>
              <a:gd name="T17" fmla="*/ 1068 h 1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80" h="1432">
                <a:moveTo>
                  <a:pt x="4079" y="1068"/>
                </a:moveTo>
                <a:cubicBezTo>
                  <a:pt x="4079" y="1269"/>
                  <a:pt x="3916" y="1431"/>
                  <a:pt x="3716" y="1431"/>
                </a:cubicBezTo>
                <a:lnTo>
                  <a:pt x="363" y="1431"/>
                </a:lnTo>
                <a:cubicBezTo>
                  <a:pt x="162" y="1431"/>
                  <a:pt x="0" y="1269"/>
                  <a:pt x="0" y="1068"/>
                </a:cubicBezTo>
                <a:lnTo>
                  <a:pt x="0" y="363"/>
                </a:lnTo>
                <a:cubicBezTo>
                  <a:pt x="0" y="163"/>
                  <a:pt x="162" y="0"/>
                  <a:pt x="363" y="0"/>
                </a:cubicBezTo>
                <a:lnTo>
                  <a:pt x="3716" y="0"/>
                </a:lnTo>
                <a:cubicBezTo>
                  <a:pt x="3916" y="0"/>
                  <a:pt x="4079" y="163"/>
                  <a:pt x="4079" y="363"/>
                </a:cubicBezTo>
                <a:lnTo>
                  <a:pt x="4079" y="1068"/>
                </a:lnTo>
              </a:path>
            </a:pathLst>
          </a:custGeom>
          <a:solidFill>
            <a:srgbClr val="0A98CF"/>
          </a:solidFill>
          <a:ln>
            <a:noFill/>
          </a:ln>
          <a:effectLst/>
        </p:spPr>
        <p:txBody>
          <a:bodyPr wrap="none" anchor="ctr"/>
          <a:lstStyle/>
          <a:p>
            <a:endParaRPr lang="en-US" sz="900"/>
          </a:p>
        </p:txBody>
      </p:sp>
      <p:sp>
        <p:nvSpPr>
          <p:cNvPr id="8" name="Freeform 5">
            <a:extLst>
              <a:ext uri="{FF2B5EF4-FFF2-40B4-BE49-F238E27FC236}">
                <a16:creationId xmlns:a16="http://schemas.microsoft.com/office/drawing/2014/main" id="{7DD8686A-7F33-44B3-ACFC-E51DF5CCF2C1}"/>
              </a:ext>
            </a:extLst>
          </p:cNvPr>
          <p:cNvSpPr>
            <a:spLocks noChangeArrowheads="1"/>
          </p:cNvSpPr>
          <p:nvPr/>
        </p:nvSpPr>
        <p:spPr bwMode="auto">
          <a:xfrm>
            <a:off x="0" y="4505176"/>
            <a:ext cx="4725544" cy="442743"/>
          </a:xfrm>
          <a:custGeom>
            <a:avLst/>
            <a:gdLst>
              <a:gd name="T0" fmla="*/ 4079 w 4080"/>
              <a:gd name="T1" fmla="*/ 1067 h 1431"/>
              <a:gd name="T2" fmla="*/ 3716 w 4080"/>
              <a:gd name="T3" fmla="*/ 1430 h 1431"/>
              <a:gd name="T4" fmla="*/ 363 w 4080"/>
              <a:gd name="T5" fmla="*/ 1430 h 1431"/>
              <a:gd name="T6" fmla="*/ 0 w 4080"/>
              <a:gd name="T7" fmla="*/ 1067 h 1431"/>
              <a:gd name="T8" fmla="*/ 0 w 4080"/>
              <a:gd name="T9" fmla="*/ 363 h 1431"/>
              <a:gd name="T10" fmla="*/ 363 w 4080"/>
              <a:gd name="T11" fmla="*/ 0 h 1431"/>
              <a:gd name="T12" fmla="*/ 3716 w 4080"/>
              <a:gd name="T13" fmla="*/ 0 h 1431"/>
              <a:gd name="T14" fmla="*/ 4079 w 4080"/>
              <a:gd name="T15" fmla="*/ 363 h 1431"/>
              <a:gd name="T16" fmla="*/ 4079 w 4080"/>
              <a:gd name="T17" fmla="*/ 1067 h 1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80" h="1431">
                <a:moveTo>
                  <a:pt x="4079" y="1067"/>
                </a:moveTo>
                <a:cubicBezTo>
                  <a:pt x="4079" y="1267"/>
                  <a:pt x="3916" y="1430"/>
                  <a:pt x="3716" y="1430"/>
                </a:cubicBezTo>
                <a:lnTo>
                  <a:pt x="363" y="1430"/>
                </a:lnTo>
                <a:cubicBezTo>
                  <a:pt x="162" y="1430"/>
                  <a:pt x="0" y="1267"/>
                  <a:pt x="0" y="1067"/>
                </a:cubicBezTo>
                <a:lnTo>
                  <a:pt x="0" y="363"/>
                </a:lnTo>
                <a:cubicBezTo>
                  <a:pt x="0" y="162"/>
                  <a:pt x="162" y="0"/>
                  <a:pt x="363" y="0"/>
                </a:cubicBezTo>
                <a:lnTo>
                  <a:pt x="3716" y="0"/>
                </a:lnTo>
                <a:cubicBezTo>
                  <a:pt x="3916" y="0"/>
                  <a:pt x="4079" y="162"/>
                  <a:pt x="4079" y="363"/>
                </a:cubicBezTo>
                <a:lnTo>
                  <a:pt x="4079" y="1067"/>
                </a:lnTo>
              </a:path>
            </a:pathLst>
          </a:custGeom>
          <a:solidFill>
            <a:srgbClr val="2CC6D2"/>
          </a:solidFill>
          <a:ln>
            <a:noFill/>
          </a:ln>
          <a:effectLst/>
        </p:spPr>
        <p:txBody>
          <a:bodyPr wrap="none" anchor="ctr"/>
          <a:lstStyle/>
          <a:p>
            <a:endParaRPr lang="en-US" sz="900"/>
          </a:p>
        </p:txBody>
      </p:sp>
      <p:sp>
        <p:nvSpPr>
          <p:cNvPr id="17" name="Freeform 14">
            <a:extLst>
              <a:ext uri="{FF2B5EF4-FFF2-40B4-BE49-F238E27FC236}">
                <a16:creationId xmlns:a16="http://schemas.microsoft.com/office/drawing/2014/main" id="{1B1E7B36-B2E3-497F-8107-B084A7432F4E}"/>
              </a:ext>
            </a:extLst>
          </p:cNvPr>
          <p:cNvSpPr>
            <a:spLocks noChangeArrowheads="1"/>
          </p:cNvSpPr>
          <p:nvPr/>
        </p:nvSpPr>
        <p:spPr bwMode="auto">
          <a:xfrm>
            <a:off x="4513027" y="1443049"/>
            <a:ext cx="739720" cy="739719"/>
          </a:xfrm>
          <a:custGeom>
            <a:avLst/>
            <a:gdLst>
              <a:gd name="T0" fmla="*/ 1197 w 2395"/>
              <a:gd name="T1" fmla="*/ 0 h 2395"/>
              <a:gd name="T2" fmla="*/ 2394 w 2395"/>
              <a:gd name="T3" fmla="*/ 1197 h 2395"/>
              <a:gd name="T4" fmla="*/ 1197 w 2395"/>
              <a:gd name="T5" fmla="*/ 2394 h 2395"/>
              <a:gd name="T6" fmla="*/ 0 w 2395"/>
              <a:gd name="T7" fmla="*/ 1197 h 2395"/>
              <a:gd name="T8" fmla="*/ 1197 w 2395"/>
              <a:gd name="T9" fmla="*/ 0 h 2395"/>
            </a:gdLst>
            <a:ahLst/>
            <a:cxnLst>
              <a:cxn ang="0">
                <a:pos x="T0" y="T1"/>
              </a:cxn>
              <a:cxn ang="0">
                <a:pos x="T2" y="T3"/>
              </a:cxn>
              <a:cxn ang="0">
                <a:pos x="T4" y="T5"/>
              </a:cxn>
              <a:cxn ang="0">
                <a:pos x="T6" y="T7"/>
              </a:cxn>
              <a:cxn ang="0">
                <a:pos x="T8" y="T9"/>
              </a:cxn>
            </a:cxnLst>
            <a:rect l="0" t="0" r="r" b="b"/>
            <a:pathLst>
              <a:path w="2395" h="2395">
                <a:moveTo>
                  <a:pt x="1197" y="0"/>
                </a:moveTo>
                <a:cubicBezTo>
                  <a:pt x="1857" y="0"/>
                  <a:pt x="2394" y="537"/>
                  <a:pt x="2394" y="1197"/>
                </a:cubicBezTo>
                <a:cubicBezTo>
                  <a:pt x="2394" y="1857"/>
                  <a:pt x="1857" y="2394"/>
                  <a:pt x="1197" y="2394"/>
                </a:cubicBezTo>
                <a:cubicBezTo>
                  <a:pt x="537" y="2394"/>
                  <a:pt x="0" y="1857"/>
                  <a:pt x="0" y="1197"/>
                </a:cubicBezTo>
                <a:cubicBezTo>
                  <a:pt x="0" y="537"/>
                  <a:pt x="537" y="0"/>
                  <a:pt x="1197" y="0"/>
                </a:cubicBezTo>
              </a:path>
            </a:pathLst>
          </a:custGeom>
          <a:solidFill>
            <a:srgbClr val="0A4366"/>
          </a:solidFill>
          <a:ln>
            <a:noFill/>
          </a:ln>
          <a:effectLst/>
        </p:spPr>
        <p:txBody>
          <a:bodyPr wrap="none" anchor="ctr"/>
          <a:lstStyle/>
          <a:p>
            <a:endParaRPr lang="en-US" sz="900"/>
          </a:p>
        </p:txBody>
      </p:sp>
      <p:sp>
        <p:nvSpPr>
          <p:cNvPr id="18" name="Freeform 15">
            <a:extLst>
              <a:ext uri="{FF2B5EF4-FFF2-40B4-BE49-F238E27FC236}">
                <a16:creationId xmlns:a16="http://schemas.microsoft.com/office/drawing/2014/main" id="{C8D65A97-BEA0-48BC-BE3B-2DD914CAE04A}"/>
              </a:ext>
            </a:extLst>
          </p:cNvPr>
          <p:cNvSpPr>
            <a:spLocks noChangeArrowheads="1"/>
          </p:cNvSpPr>
          <p:nvPr/>
        </p:nvSpPr>
        <p:spPr bwMode="auto">
          <a:xfrm>
            <a:off x="4492593" y="1422614"/>
            <a:ext cx="781951" cy="781951"/>
          </a:xfrm>
          <a:custGeom>
            <a:avLst/>
            <a:gdLst>
              <a:gd name="T0" fmla="*/ 1264 w 2530"/>
              <a:gd name="T1" fmla="*/ 135 h 2530"/>
              <a:gd name="T2" fmla="*/ 135 w 2530"/>
              <a:gd name="T3" fmla="*/ 1265 h 2530"/>
              <a:gd name="T4" fmla="*/ 1264 w 2530"/>
              <a:gd name="T5" fmla="*/ 2394 h 2530"/>
              <a:gd name="T6" fmla="*/ 2393 w 2530"/>
              <a:gd name="T7" fmla="*/ 1265 h 2530"/>
              <a:gd name="T8" fmla="*/ 1264 w 2530"/>
              <a:gd name="T9" fmla="*/ 135 h 2530"/>
              <a:gd name="T10" fmla="*/ 1264 w 2530"/>
              <a:gd name="T11" fmla="*/ 2529 h 2530"/>
              <a:gd name="T12" fmla="*/ 0 w 2530"/>
              <a:gd name="T13" fmla="*/ 1265 h 2530"/>
              <a:gd name="T14" fmla="*/ 1264 w 2530"/>
              <a:gd name="T15" fmla="*/ 0 h 2530"/>
              <a:gd name="T16" fmla="*/ 2529 w 2530"/>
              <a:gd name="T17" fmla="*/ 1265 h 2530"/>
              <a:gd name="T18" fmla="*/ 1264 w 2530"/>
              <a:gd name="T19" fmla="*/ 2529 h 2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0" h="2530">
                <a:moveTo>
                  <a:pt x="1264" y="135"/>
                </a:moveTo>
                <a:cubicBezTo>
                  <a:pt x="642" y="135"/>
                  <a:pt x="135" y="642"/>
                  <a:pt x="135" y="1265"/>
                </a:cubicBezTo>
                <a:cubicBezTo>
                  <a:pt x="135" y="1887"/>
                  <a:pt x="642" y="2394"/>
                  <a:pt x="1264" y="2394"/>
                </a:cubicBezTo>
                <a:cubicBezTo>
                  <a:pt x="1887" y="2394"/>
                  <a:pt x="2393" y="1887"/>
                  <a:pt x="2393" y="1265"/>
                </a:cubicBezTo>
                <a:cubicBezTo>
                  <a:pt x="2393" y="642"/>
                  <a:pt x="1887" y="135"/>
                  <a:pt x="1264" y="135"/>
                </a:cubicBezTo>
                <a:close/>
                <a:moveTo>
                  <a:pt x="1264" y="2529"/>
                </a:moveTo>
                <a:cubicBezTo>
                  <a:pt x="567" y="2529"/>
                  <a:pt x="0" y="1962"/>
                  <a:pt x="0" y="1265"/>
                </a:cubicBezTo>
                <a:cubicBezTo>
                  <a:pt x="0" y="567"/>
                  <a:pt x="567" y="0"/>
                  <a:pt x="1264" y="0"/>
                </a:cubicBezTo>
                <a:cubicBezTo>
                  <a:pt x="1961" y="0"/>
                  <a:pt x="2529" y="567"/>
                  <a:pt x="2529" y="1265"/>
                </a:cubicBezTo>
                <a:cubicBezTo>
                  <a:pt x="2529" y="1962"/>
                  <a:pt x="1961" y="2529"/>
                  <a:pt x="1264" y="2529"/>
                </a:cubicBez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900"/>
          </a:p>
        </p:txBody>
      </p:sp>
      <p:sp>
        <p:nvSpPr>
          <p:cNvPr id="19" name="Freeform 16">
            <a:extLst>
              <a:ext uri="{FF2B5EF4-FFF2-40B4-BE49-F238E27FC236}">
                <a16:creationId xmlns:a16="http://schemas.microsoft.com/office/drawing/2014/main" id="{A3C7A047-356A-4E1C-8660-E91770D5E86B}"/>
              </a:ext>
            </a:extLst>
          </p:cNvPr>
          <p:cNvSpPr>
            <a:spLocks noChangeArrowheads="1"/>
          </p:cNvSpPr>
          <p:nvPr/>
        </p:nvSpPr>
        <p:spPr bwMode="auto">
          <a:xfrm>
            <a:off x="4513027" y="2744839"/>
            <a:ext cx="739720" cy="739720"/>
          </a:xfrm>
          <a:custGeom>
            <a:avLst/>
            <a:gdLst>
              <a:gd name="T0" fmla="*/ 1197 w 2395"/>
              <a:gd name="T1" fmla="*/ 0 h 2395"/>
              <a:gd name="T2" fmla="*/ 2394 w 2395"/>
              <a:gd name="T3" fmla="*/ 1197 h 2395"/>
              <a:gd name="T4" fmla="*/ 1197 w 2395"/>
              <a:gd name="T5" fmla="*/ 2394 h 2395"/>
              <a:gd name="T6" fmla="*/ 0 w 2395"/>
              <a:gd name="T7" fmla="*/ 1197 h 2395"/>
              <a:gd name="T8" fmla="*/ 1197 w 2395"/>
              <a:gd name="T9" fmla="*/ 0 h 2395"/>
            </a:gdLst>
            <a:ahLst/>
            <a:cxnLst>
              <a:cxn ang="0">
                <a:pos x="T0" y="T1"/>
              </a:cxn>
              <a:cxn ang="0">
                <a:pos x="T2" y="T3"/>
              </a:cxn>
              <a:cxn ang="0">
                <a:pos x="T4" y="T5"/>
              </a:cxn>
              <a:cxn ang="0">
                <a:pos x="T6" y="T7"/>
              </a:cxn>
              <a:cxn ang="0">
                <a:pos x="T8" y="T9"/>
              </a:cxn>
            </a:cxnLst>
            <a:rect l="0" t="0" r="r" b="b"/>
            <a:pathLst>
              <a:path w="2395" h="2395">
                <a:moveTo>
                  <a:pt x="1197" y="0"/>
                </a:moveTo>
                <a:cubicBezTo>
                  <a:pt x="1857" y="0"/>
                  <a:pt x="2394" y="537"/>
                  <a:pt x="2394" y="1197"/>
                </a:cubicBezTo>
                <a:cubicBezTo>
                  <a:pt x="2394" y="1857"/>
                  <a:pt x="1857" y="2394"/>
                  <a:pt x="1197" y="2394"/>
                </a:cubicBezTo>
                <a:cubicBezTo>
                  <a:pt x="537" y="2394"/>
                  <a:pt x="0" y="1857"/>
                  <a:pt x="0" y="1197"/>
                </a:cubicBezTo>
                <a:cubicBezTo>
                  <a:pt x="0" y="537"/>
                  <a:pt x="537" y="0"/>
                  <a:pt x="1197" y="0"/>
                </a:cubicBezTo>
              </a:path>
            </a:pathLst>
          </a:custGeom>
          <a:solidFill>
            <a:srgbClr val="0A98CF"/>
          </a:solidFill>
          <a:ln>
            <a:noFill/>
          </a:ln>
          <a:effectLst/>
        </p:spPr>
        <p:txBody>
          <a:bodyPr wrap="none" anchor="ctr"/>
          <a:lstStyle/>
          <a:p>
            <a:endParaRPr lang="en-US" sz="900"/>
          </a:p>
        </p:txBody>
      </p:sp>
      <p:sp>
        <p:nvSpPr>
          <p:cNvPr id="20" name="Freeform 17">
            <a:extLst>
              <a:ext uri="{FF2B5EF4-FFF2-40B4-BE49-F238E27FC236}">
                <a16:creationId xmlns:a16="http://schemas.microsoft.com/office/drawing/2014/main" id="{254CD484-B79E-4E13-BBFE-9E6C69ACFF50}"/>
              </a:ext>
            </a:extLst>
          </p:cNvPr>
          <p:cNvSpPr>
            <a:spLocks noChangeArrowheads="1"/>
          </p:cNvSpPr>
          <p:nvPr/>
        </p:nvSpPr>
        <p:spPr bwMode="auto">
          <a:xfrm>
            <a:off x="4492593" y="2698647"/>
            <a:ext cx="781951" cy="781951"/>
          </a:xfrm>
          <a:custGeom>
            <a:avLst/>
            <a:gdLst>
              <a:gd name="T0" fmla="*/ 1264 w 2530"/>
              <a:gd name="T1" fmla="*/ 134 h 2529"/>
              <a:gd name="T2" fmla="*/ 135 w 2530"/>
              <a:gd name="T3" fmla="*/ 1264 h 2529"/>
              <a:gd name="T4" fmla="*/ 1264 w 2530"/>
              <a:gd name="T5" fmla="*/ 2393 h 2529"/>
              <a:gd name="T6" fmla="*/ 2393 w 2530"/>
              <a:gd name="T7" fmla="*/ 1264 h 2529"/>
              <a:gd name="T8" fmla="*/ 1264 w 2530"/>
              <a:gd name="T9" fmla="*/ 134 h 2529"/>
              <a:gd name="T10" fmla="*/ 1264 w 2530"/>
              <a:gd name="T11" fmla="*/ 2528 h 2529"/>
              <a:gd name="T12" fmla="*/ 0 w 2530"/>
              <a:gd name="T13" fmla="*/ 1264 h 2529"/>
              <a:gd name="T14" fmla="*/ 1264 w 2530"/>
              <a:gd name="T15" fmla="*/ 0 h 2529"/>
              <a:gd name="T16" fmla="*/ 2529 w 2530"/>
              <a:gd name="T17" fmla="*/ 1264 h 2529"/>
              <a:gd name="T18" fmla="*/ 1264 w 2530"/>
              <a:gd name="T19" fmla="*/ 2528 h 2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0" h="2529">
                <a:moveTo>
                  <a:pt x="1264" y="134"/>
                </a:moveTo>
                <a:cubicBezTo>
                  <a:pt x="642" y="134"/>
                  <a:pt x="135" y="641"/>
                  <a:pt x="135" y="1264"/>
                </a:cubicBezTo>
                <a:cubicBezTo>
                  <a:pt x="135" y="1887"/>
                  <a:pt x="642" y="2393"/>
                  <a:pt x="1264" y="2393"/>
                </a:cubicBezTo>
                <a:cubicBezTo>
                  <a:pt x="1887" y="2393"/>
                  <a:pt x="2393" y="1887"/>
                  <a:pt x="2393" y="1264"/>
                </a:cubicBezTo>
                <a:cubicBezTo>
                  <a:pt x="2393" y="641"/>
                  <a:pt x="1887" y="134"/>
                  <a:pt x="1264" y="134"/>
                </a:cubicBezTo>
                <a:close/>
                <a:moveTo>
                  <a:pt x="1264" y="2528"/>
                </a:moveTo>
                <a:cubicBezTo>
                  <a:pt x="567" y="2528"/>
                  <a:pt x="0" y="1961"/>
                  <a:pt x="0" y="1264"/>
                </a:cubicBezTo>
                <a:cubicBezTo>
                  <a:pt x="0" y="566"/>
                  <a:pt x="567" y="0"/>
                  <a:pt x="1264" y="0"/>
                </a:cubicBezTo>
                <a:cubicBezTo>
                  <a:pt x="1961" y="0"/>
                  <a:pt x="2529" y="566"/>
                  <a:pt x="2529" y="1264"/>
                </a:cubicBezTo>
                <a:cubicBezTo>
                  <a:pt x="2529" y="1961"/>
                  <a:pt x="1961" y="2528"/>
                  <a:pt x="1264" y="2528"/>
                </a:cubicBez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900"/>
          </a:p>
        </p:txBody>
      </p:sp>
      <p:sp>
        <p:nvSpPr>
          <p:cNvPr id="21" name="Freeform 18">
            <a:extLst>
              <a:ext uri="{FF2B5EF4-FFF2-40B4-BE49-F238E27FC236}">
                <a16:creationId xmlns:a16="http://schemas.microsoft.com/office/drawing/2014/main" id="{11E1A4E6-119F-43BE-ADBE-384F4142BD50}"/>
              </a:ext>
            </a:extLst>
          </p:cNvPr>
          <p:cNvSpPr>
            <a:spLocks noChangeArrowheads="1"/>
          </p:cNvSpPr>
          <p:nvPr/>
        </p:nvSpPr>
        <p:spPr bwMode="auto">
          <a:xfrm>
            <a:off x="4513708" y="4277019"/>
            <a:ext cx="739720" cy="739719"/>
          </a:xfrm>
          <a:custGeom>
            <a:avLst/>
            <a:gdLst>
              <a:gd name="T0" fmla="*/ 1197 w 2395"/>
              <a:gd name="T1" fmla="*/ 0 h 2394"/>
              <a:gd name="T2" fmla="*/ 2394 w 2395"/>
              <a:gd name="T3" fmla="*/ 1197 h 2394"/>
              <a:gd name="T4" fmla="*/ 1197 w 2395"/>
              <a:gd name="T5" fmla="*/ 2393 h 2394"/>
              <a:gd name="T6" fmla="*/ 0 w 2395"/>
              <a:gd name="T7" fmla="*/ 1197 h 2394"/>
              <a:gd name="T8" fmla="*/ 1197 w 2395"/>
              <a:gd name="T9" fmla="*/ 0 h 2394"/>
            </a:gdLst>
            <a:ahLst/>
            <a:cxnLst>
              <a:cxn ang="0">
                <a:pos x="T0" y="T1"/>
              </a:cxn>
              <a:cxn ang="0">
                <a:pos x="T2" y="T3"/>
              </a:cxn>
              <a:cxn ang="0">
                <a:pos x="T4" y="T5"/>
              </a:cxn>
              <a:cxn ang="0">
                <a:pos x="T6" y="T7"/>
              </a:cxn>
              <a:cxn ang="0">
                <a:pos x="T8" y="T9"/>
              </a:cxn>
            </a:cxnLst>
            <a:rect l="0" t="0" r="r" b="b"/>
            <a:pathLst>
              <a:path w="2395" h="2394">
                <a:moveTo>
                  <a:pt x="1197" y="0"/>
                </a:moveTo>
                <a:cubicBezTo>
                  <a:pt x="1857" y="0"/>
                  <a:pt x="2394" y="537"/>
                  <a:pt x="2394" y="1197"/>
                </a:cubicBezTo>
                <a:cubicBezTo>
                  <a:pt x="2394" y="1857"/>
                  <a:pt x="1857" y="2393"/>
                  <a:pt x="1197" y="2393"/>
                </a:cubicBezTo>
                <a:cubicBezTo>
                  <a:pt x="537" y="2393"/>
                  <a:pt x="0" y="1857"/>
                  <a:pt x="0" y="1197"/>
                </a:cubicBezTo>
                <a:cubicBezTo>
                  <a:pt x="0" y="537"/>
                  <a:pt x="537" y="0"/>
                  <a:pt x="1197" y="0"/>
                </a:cubicBezTo>
              </a:path>
            </a:pathLst>
          </a:custGeom>
          <a:solidFill>
            <a:srgbClr val="2CC6D2"/>
          </a:solidFill>
          <a:ln>
            <a:noFill/>
          </a:ln>
          <a:effectLst/>
        </p:spPr>
        <p:txBody>
          <a:bodyPr wrap="none" anchor="ctr"/>
          <a:lstStyle/>
          <a:p>
            <a:endParaRPr lang="en-US" sz="900"/>
          </a:p>
        </p:txBody>
      </p:sp>
      <p:sp>
        <p:nvSpPr>
          <p:cNvPr id="22" name="Freeform 19">
            <a:extLst>
              <a:ext uri="{FF2B5EF4-FFF2-40B4-BE49-F238E27FC236}">
                <a16:creationId xmlns:a16="http://schemas.microsoft.com/office/drawing/2014/main" id="{1440960A-DD3E-4F0D-ACE2-82CF84F03CE8}"/>
              </a:ext>
            </a:extLst>
          </p:cNvPr>
          <p:cNvSpPr>
            <a:spLocks noChangeArrowheads="1"/>
          </p:cNvSpPr>
          <p:nvPr/>
        </p:nvSpPr>
        <p:spPr bwMode="auto">
          <a:xfrm>
            <a:off x="4492593" y="4255903"/>
            <a:ext cx="781951" cy="781951"/>
          </a:xfrm>
          <a:custGeom>
            <a:avLst/>
            <a:gdLst>
              <a:gd name="T0" fmla="*/ 1264 w 2530"/>
              <a:gd name="T1" fmla="*/ 135 h 2530"/>
              <a:gd name="T2" fmla="*/ 135 w 2530"/>
              <a:gd name="T3" fmla="*/ 1265 h 2530"/>
              <a:gd name="T4" fmla="*/ 1264 w 2530"/>
              <a:gd name="T5" fmla="*/ 2394 h 2530"/>
              <a:gd name="T6" fmla="*/ 2393 w 2530"/>
              <a:gd name="T7" fmla="*/ 1265 h 2530"/>
              <a:gd name="T8" fmla="*/ 1264 w 2530"/>
              <a:gd name="T9" fmla="*/ 135 h 2530"/>
              <a:gd name="T10" fmla="*/ 1264 w 2530"/>
              <a:gd name="T11" fmla="*/ 2529 h 2530"/>
              <a:gd name="T12" fmla="*/ 0 w 2530"/>
              <a:gd name="T13" fmla="*/ 1265 h 2530"/>
              <a:gd name="T14" fmla="*/ 1264 w 2530"/>
              <a:gd name="T15" fmla="*/ 0 h 2530"/>
              <a:gd name="T16" fmla="*/ 2529 w 2530"/>
              <a:gd name="T17" fmla="*/ 1265 h 2530"/>
              <a:gd name="T18" fmla="*/ 1264 w 2530"/>
              <a:gd name="T19" fmla="*/ 2529 h 2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0" h="2530">
                <a:moveTo>
                  <a:pt x="1264" y="135"/>
                </a:moveTo>
                <a:cubicBezTo>
                  <a:pt x="642" y="135"/>
                  <a:pt x="135" y="642"/>
                  <a:pt x="135" y="1265"/>
                </a:cubicBezTo>
                <a:cubicBezTo>
                  <a:pt x="135" y="1887"/>
                  <a:pt x="642" y="2394"/>
                  <a:pt x="1264" y="2394"/>
                </a:cubicBezTo>
                <a:cubicBezTo>
                  <a:pt x="1887" y="2394"/>
                  <a:pt x="2393" y="1887"/>
                  <a:pt x="2393" y="1265"/>
                </a:cubicBezTo>
                <a:cubicBezTo>
                  <a:pt x="2393" y="642"/>
                  <a:pt x="1887" y="135"/>
                  <a:pt x="1264" y="135"/>
                </a:cubicBezTo>
                <a:close/>
                <a:moveTo>
                  <a:pt x="1264" y="2529"/>
                </a:moveTo>
                <a:cubicBezTo>
                  <a:pt x="567" y="2529"/>
                  <a:pt x="0" y="1962"/>
                  <a:pt x="0" y="1265"/>
                </a:cubicBezTo>
                <a:cubicBezTo>
                  <a:pt x="0" y="568"/>
                  <a:pt x="567" y="0"/>
                  <a:pt x="1264" y="0"/>
                </a:cubicBezTo>
                <a:cubicBezTo>
                  <a:pt x="1961" y="0"/>
                  <a:pt x="2529" y="568"/>
                  <a:pt x="2529" y="1265"/>
                </a:cubicBezTo>
                <a:cubicBezTo>
                  <a:pt x="2529" y="1962"/>
                  <a:pt x="1961" y="2529"/>
                  <a:pt x="1264" y="2529"/>
                </a:cubicBez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900"/>
          </a:p>
        </p:txBody>
      </p:sp>
      <p:sp>
        <p:nvSpPr>
          <p:cNvPr id="81" name="Freeform 22">
            <a:extLst>
              <a:ext uri="{FF2B5EF4-FFF2-40B4-BE49-F238E27FC236}">
                <a16:creationId xmlns:a16="http://schemas.microsoft.com/office/drawing/2014/main" id="{F8649E7F-0581-4F36-A325-F251305DB62B}"/>
              </a:ext>
            </a:extLst>
          </p:cNvPr>
          <p:cNvSpPr>
            <a:spLocks noChangeArrowheads="1"/>
          </p:cNvSpPr>
          <p:nvPr/>
        </p:nvSpPr>
        <p:spPr bwMode="auto">
          <a:xfrm>
            <a:off x="6946064" y="2790776"/>
            <a:ext cx="739719" cy="739720"/>
          </a:xfrm>
          <a:custGeom>
            <a:avLst/>
            <a:gdLst>
              <a:gd name="T0" fmla="*/ 1197 w 2395"/>
              <a:gd name="T1" fmla="*/ 0 h 2395"/>
              <a:gd name="T2" fmla="*/ 2394 w 2395"/>
              <a:gd name="T3" fmla="*/ 1197 h 2395"/>
              <a:gd name="T4" fmla="*/ 1197 w 2395"/>
              <a:gd name="T5" fmla="*/ 2394 h 2395"/>
              <a:gd name="T6" fmla="*/ 0 w 2395"/>
              <a:gd name="T7" fmla="*/ 1197 h 2395"/>
              <a:gd name="T8" fmla="*/ 1197 w 2395"/>
              <a:gd name="T9" fmla="*/ 0 h 2395"/>
            </a:gdLst>
            <a:ahLst/>
            <a:cxnLst>
              <a:cxn ang="0">
                <a:pos x="T0" y="T1"/>
              </a:cxn>
              <a:cxn ang="0">
                <a:pos x="T2" y="T3"/>
              </a:cxn>
              <a:cxn ang="0">
                <a:pos x="T4" y="T5"/>
              </a:cxn>
              <a:cxn ang="0">
                <a:pos x="T6" y="T7"/>
              </a:cxn>
              <a:cxn ang="0">
                <a:pos x="T8" y="T9"/>
              </a:cxn>
            </a:cxnLst>
            <a:rect l="0" t="0" r="r" b="b"/>
            <a:pathLst>
              <a:path w="2395" h="2395">
                <a:moveTo>
                  <a:pt x="1197" y="0"/>
                </a:moveTo>
                <a:cubicBezTo>
                  <a:pt x="1857" y="0"/>
                  <a:pt x="2394" y="537"/>
                  <a:pt x="2394" y="1197"/>
                </a:cubicBezTo>
                <a:cubicBezTo>
                  <a:pt x="2394" y="1857"/>
                  <a:pt x="1857" y="2394"/>
                  <a:pt x="1197" y="2394"/>
                </a:cubicBezTo>
                <a:cubicBezTo>
                  <a:pt x="537" y="2394"/>
                  <a:pt x="0" y="1857"/>
                  <a:pt x="0" y="1197"/>
                </a:cubicBezTo>
                <a:cubicBezTo>
                  <a:pt x="0" y="537"/>
                  <a:pt x="537" y="0"/>
                  <a:pt x="1197" y="0"/>
                </a:cubicBezTo>
              </a:path>
            </a:pathLst>
          </a:custGeom>
          <a:solidFill>
            <a:srgbClr val="8D103D"/>
          </a:solidFill>
          <a:ln>
            <a:noFill/>
          </a:ln>
          <a:effectLst/>
        </p:spPr>
        <p:txBody>
          <a:bodyPr wrap="none" anchor="ctr"/>
          <a:lstStyle/>
          <a:p>
            <a:endParaRPr lang="en-US" sz="900"/>
          </a:p>
        </p:txBody>
      </p:sp>
      <p:sp>
        <p:nvSpPr>
          <p:cNvPr id="83" name="Freeform 24">
            <a:extLst>
              <a:ext uri="{FF2B5EF4-FFF2-40B4-BE49-F238E27FC236}">
                <a16:creationId xmlns:a16="http://schemas.microsoft.com/office/drawing/2014/main" id="{E1A61DEF-E9D7-4953-A646-C3724CFAF91C}"/>
              </a:ext>
            </a:extLst>
          </p:cNvPr>
          <p:cNvSpPr>
            <a:spLocks noChangeArrowheads="1"/>
          </p:cNvSpPr>
          <p:nvPr/>
        </p:nvSpPr>
        <p:spPr bwMode="auto">
          <a:xfrm>
            <a:off x="6946064" y="5464874"/>
            <a:ext cx="739719" cy="739719"/>
          </a:xfrm>
          <a:custGeom>
            <a:avLst/>
            <a:gdLst>
              <a:gd name="T0" fmla="*/ 1197 w 2395"/>
              <a:gd name="T1" fmla="*/ 0 h 2394"/>
              <a:gd name="T2" fmla="*/ 2394 w 2395"/>
              <a:gd name="T3" fmla="*/ 1197 h 2394"/>
              <a:gd name="T4" fmla="*/ 1197 w 2395"/>
              <a:gd name="T5" fmla="*/ 2393 h 2394"/>
              <a:gd name="T6" fmla="*/ 0 w 2395"/>
              <a:gd name="T7" fmla="*/ 1197 h 2394"/>
              <a:gd name="T8" fmla="*/ 1197 w 2395"/>
              <a:gd name="T9" fmla="*/ 0 h 2394"/>
            </a:gdLst>
            <a:ahLst/>
            <a:cxnLst>
              <a:cxn ang="0">
                <a:pos x="T0" y="T1"/>
              </a:cxn>
              <a:cxn ang="0">
                <a:pos x="T2" y="T3"/>
              </a:cxn>
              <a:cxn ang="0">
                <a:pos x="T4" y="T5"/>
              </a:cxn>
              <a:cxn ang="0">
                <a:pos x="T6" y="T7"/>
              </a:cxn>
              <a:cxn ang="0">
                <a:pos x="T8" y="T9"/>
              </a:cxn>
            </a:cxnLst>
            <a:rect l="0" t="0" r="r" b="b"/>
            <a:pathLst>
              <a:path w="2395" h="2394">
                <a:moveTo>
                  <a:pt x="1197" y="0"/>
                </a:moveTo>
                <a:cubicBezTo>
                  <a:pt x="1857" y="0"/>
                  <a:pt x="2394" y="537"/>
                  <a:pt x="2394" y="1197"/>
                </a:cubicBezTo>
                <a:cubicBezTo>
                  <a:pt x="2394" y="1857"/>
                  <a:pt x="1857" y="2393"/>
                  <a:pt x="1197" y="2393"/>
                </a:cubicBezTo>
                <a:cubicBezTo>
                  <a:pt x="537" y="2393"/>
                  <a:pt x="0" y="1857"/>
                  <a:pt x="0" y="1197"/>
                </a:cubicBezTo>
                <a:cubicBezTo>
                  <a:pt x="0" y="537"/>
                  <a:pt x="537" y="0"/>
                  <a:pt x="1197" y="0"/>
                </a:cubicBezTo>
              </a:path>
            </a:pathLst>
          </a:custGeom>
          <a:solidFill>
            <a:srgbClr val="E24956"/>
          </a:solidFill>
          <a:ln>
            <a:noFill/>
          </a:ln>
          <a:effectLst/>
        </p:spPr>
        <p:txBody>
          <a:bodyPr wrap="none" anchor="ctr"/>
          <a:lstStyle/>
          <a:p>
            <a:endParaRPr lang="en-US" sz="900"/>
          </a:p>
        </p:txBody>
      </p:sp>
      <p:sp>
        <p:nvSpPr>
          <p:cNvPr id="117" name="Freeform 15">
            <a:extLst>
              <a:ext uri="{FF2B5EF4-FFF2-40B4-BE49-F238E27FC236}">
                <a16:creationId xmlns:a16="http://schemas.microsoft.com/office/drawing/2014/main" id="{528AF242-FEA4-499F-9F4C-7BDBDFF111A2}"/>
              </a:ext>
            </a:extLst>
          </p:cNvPr>
          <p:cNvSpPr>
            <a:spLocks noChangeArrowheads="1"/>
          </p:cNvSpPr>
          <p:nvPr/>
        </p:nvSpPr>
        <p:spPr bwMode="auto">
          <a:xfrm>
            <a:off x="6924948" y="2769661"/>
            <a:ext cx="781951" cy="781951"/>
          </a:xfrm>
          <a:custGeom>
            <a:avLst/>
            <a:gdLst>
              <a:gd name="T0" fmla="*/ 1264 w 2530"/>
              <a:gd name="T1" fmla="*/ 135 h 2530"/>
              <a:gd name="T2" fmla="*/ 135 w 2530"/>
              <a:gd name="T3" fmla="*/ 1265 h 2530"/>
              <a:gd name="T4" fmla="*/ 1264 w 2530"/>
              <a:gd name="T5" fmla="*/ 2394 h 2530"/>
              <a:gd name="T6" fmla="*/ 2393 w 2530"/>
              <a:gd name="T7" fmla="*/ 1265 h 2530"/>
              <a:gd name="T8" fmla="*/ 1264 w 2530"/>
              <a:gd name="T9" fmla="*/ 135 h 2530"/>
              <a:gd name="T10" fmla="*/ 1264 w 2530"/>
              <a:gd name="T11" fmla="*/ 2529 h 2530"/>
              <a:gd name="T12" fmla="*/ 0 w 2530"/>
              <a:gd name="T13" fmla="*/ 1265 h 2530"/>
              <a:gd name="T14" fmla="*/ 1264 w 2530"/>
              <a:gd name="T15" fmla="*/ 0 h 2530"/>
              <a:gd name="T16" fmla="*/ 2529 w 2530"/>
              <a:gd name="T17" fmla="*/ 1265 h 2530"/>
              <a:gd name="T18" fmla="*/ 1264 w 2530"/>
              <a:gd name="T19" fmla="*/ 2529 h 2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0" h="2530">
                <a:moveTo>
                  <a:pt x="1264" y="135"/>
                </a:moveTo>
                <a:cubicBezTo>
                  <a:pt x="642" y="135"/>
                  <a:pt x="135" y="642"/>
                  <a:pt x="135" y="1265"/>
                </a:cubicBezTo>
                <a:cubicBezTo>
                  <a:pt x="135" y="1887"/>
                  <a:pt x="642" y="2394"/>
                  <a:pt x="1264" y="2394"/>
                </a:cubicBezTo>
                <a:cubicBezTo>
                  <a:pt x="1887" y="2394"/>
                  <a:pt x="2393" y="1887"/>
                  <a:pt x="2393" y="1265"/>
                </a:cubicBezTo>
                <a:cubicBezTo>
                  <a:pt x="2393" y="642"/>
                  <a:pt x="1887" y="135"/>
                  <a:pt x="1264" y="135"/>
                </a:cubicBezTo>
                <a:close/>
                <a:moveTo>
                  <a:pt x="1264" y="2529"/>
                </a:moveTo>
                <a:cubicBezTo>
                  <a:pt x="567" y="2529"/>
                  <a:pt x="0" y="1962"/>
                  <a:pt x="0" y="1265"/>
                </a:cubicBezTo>
                <a:cubicBezTo>
                  <a:pt x="0" y="567"/>
                  <a:pt x="567" y="0"/>
                  <a:pt x="1264" y="0"/>
                </a:cubicBezTo>
                <a:cubicBezTo>
                  <a:pt x="1961" y="0"/>
                  <a:pt x="2529" y="567"/>
                  <a:pt x="2529" y="1265"/>
                </a:cubicBezTo>
                <a:cubicBezTo>
                  <a:pt x="2529" y="1962"/>
                  <a:pt x="1961" y="2529"/>
                  <a:pt x="1264" y="2529"/>
                </a:cubicBez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900"/>
          </a:p>
        </p:txBody>
      </p:sp>
      <p:sp>
        <p:nvSpPr>
          <p:cNvPr id="119" name="Freeform 15">
            <a:extLst>
              <a:ext uri="{FF2B5EF4-FFF2-40B4-BE49-F238E27FC236}">
                <a16:creationId xmlns:a16="http://schemas.microsoft.com/office/drawing/2014/main" id="{6A21480D-FB57-45C5-BADF-44CEE0D05718}"/>
              </a:ext>
            </a:extLst>
          </p:cNvPr>
          <p:cNvSpPr>
            <a:spLocks noChangeArrowheads="1"/>
          </p:cNvSpPr>
          <p:nvPr/>
        </p:nvSpPr>
        <p:spPr bwMode="auto">
          <a:xfrm>
            <a:off x="6927758" y="5434073"/>
            <a:ext cx="781951" cy="781951"/>
          </a:xfrm>
          <a:custGeom>
            <a:avLst/>
            <a:gdLst>
              <a:gd name="T0" fmla="*/ 1264 w 2530"/>
              <a:gd name="T1" fmla="*/ 135 h 2530"/>
              <a:gd name="T2" fmla="*/ 135 w 2530"/>
              <a:gd name="T3" fmla="*/ 1265 h 2530"/>
              <a:gd name="T4" fmla="*/ 1264 w 2530"/>
              <a:gd name="T5" fmla="*/ 2394 h 2530"/>
              <a:gd name="T6" fmla="*/ 2393 w 2530"/>
              <a:gd name="T7" fmla="*/ 1265 h 2530"/>
              <a:gd name="T8" fmla="*/ 1264 w 2530"/>
              <a:gd name="T9" fmla="*/ 135 h 2530"/>
              <a:gd name="T10" fmla="*/ 1264 w 2530"/>
              <a:gd name="T11" fmla="*/ 2529 h 2530"/>
              <a:gd name="T12" fmla="*/ 0 w 2530"/>
              <a:gd name="T13" fmla="*/ 1265 h 2530"/>
              <a:gd name="T14" fmla="*/ 1264 w 2530"/>
              <a:gd name="T15" fmla="*/ 0 h 2530"/>
              <a:gd name="T16" fmla="*/ 2529 w 2530"/>
              <a:gd name="T17" fmla="*/ 1265 h 2530"/>
              <a:gd name="T18" fmla="*/ 1264 w 2530"/>
              <a:gd name="T19" fmla="*/ 2529 h 2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0" h="2530">
                <a:moveTo>
                  <a:pt x="1264" y="135"/>
                </a:moveTo>
                <a:cubicBezTo>
                  <a:pt x="642" y="135"/>
                  <a:pt x="135" y="642"/>
                  <a:pt x="135" y="1265"/>
                </a:cubicBezTo>
                <a:cubicBezTo>
                  <a:pt x="135" y="1887"/>
                  <a:pt x="642" y="2394"/>
                  <a:pt x="1264" y="2394"/>
                </a:cubicBezTo>
                <a:cubicBezTo>
                  <a:pt x="1887" y="2394"/>
                  <a:pt x="2393" y="1887"/>
                  <a:pt x="2393" y="1265"/>
                </a:cubicBezTo>
                <a:cubicBezTo>
                  <a:pt x="2393" y="642"/>
                  <a:pt x="1887" y="135"/>
                  <a:pt x="1264" y="135"/>
                </a:cubicBezTo>
                <a:close/>
                <a:moveTo>
                  <a:pt x="1264" y="2529"/>
                </a:moveTo>
                <a:cubicBezTo>
                  <a:pt x="567" y="2529"/>
                  <a:pt x="0" y="1962"/>
                  <a:pt x="0" y="1265"/>
                </a:cubicBezTo>
                <a:cubicBezTo>
                  <a:pt x="0" y="567"/>
                  <a:pt x="567" y="0"/>
                  <a:pt x="1264" y="0"/>
                </a:cubicBezTo>
                <a:cubicBezTo>
                  <a:pt x="1961" y="0"/>
                  <a:pt x="2529" y="567"/>
                  <a:pt x="2529" y="1265"/>
                </a:cubicBezTo>
                <a:cubicBezTo>
                  <a:pt x="2529" y="1962"/>
                  <a:pt x="1961" y="2529"/>
                  <a:pt x="1264" y="2529"/>
                </a:cubicBez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900"/>
          </a:p>
        </p:txBody>
      </p:sp>
      <p:sp>
        <p:nvSpPr>
          <p:cNvPr id="35" name="TextBox 98">
            <a:extLst>
              <a:ext uri="{FF2B5EF4-FFF2-40B4-BE49-F238E27FC236}">
                <a16:creationId xmlns:a16="http://schemas.microsoft.com/office/drawing/2014/main" id="{85E37109-CD9C-45EA-9FED-C3C8B1F6DD85}"/>
              </a:ext>
            </a:extLst>
          </p:cNvPr>
          <p:cNvSpPr txBox="1"/>
          <p:nvPr/>
        </p:nvSpPr>
        <p:spPr>
          <a:xfrm>
            <a:off x="-31211" y="1612688"/>
            <a:ext cx="4469300" cy="307777"/>
          </a:xfrm>
          <a:prstGeom prst="rect">
            <a:avLst/>
          </a:prstGeom>
          <a:noFill/>
        </p:spPr>
        <p:txBody>
          <a:bodyPr wrap="none" rtlCol="0" anchor="b" anchorCtr="0">
            <a:spAutoFit/>
          </a:bodyPr>
          <a:lstStyle/>
          <a:p>
            <a:pPr algn="r"/>
            <a:r>
              <a:rPr lang="es-EC" sz="1400" dirty="0">
                <a:solidFill>
                  <a:schemeClr val="bg1"/>
                </a:solidFill>
              </a:rPr>
              <a:t>Incrementar las ventas y mejorar la rotación de inventarios</a:t>
            </a:r>
            <a:endParaRPr lang="en-US" sz="1400" b="1" dirty="0">
              <a:solidFill>
                <a:schemeClr val="bg1"/>
              </a:solidFill>
              <a:latin typeface="Poppins SemiBold" pitchFamily="2" charset="77"/>
              <a:ea typeface="League Spartan" charset="0"/>
              <a:cs typeface="Poppins SemiBold" pitchFamily="2" charset="77"/>
            </a:endParaRPr>
          </a:p>
        </p:txBody>
      </p:sp>
      <p:sp>
        <p:nvSpPr>
          <p:cNvPr id="36" name="TextBox 98">
            <a:extLst>
              <a:ext uri="{FF2B5EF4-FFF2-40B4-BE49-F238E27FC236}">
                <a16:creationId xmlns:a16="http://schemas.microsoft.com/office/drawing/2014/main" id="{AFF5E575-E0B8-42EE-95A3-FD2E6C6F2CA8}"/>
              </a:ext>
            </a:extLst>
          </p:cNvPr>
          <p:cNvSpPr txBox="1"/>
          <p:nvPr/>
        </p:nvSpPr>
        <p:spPr>
          <a:xfrm>
            <a:off x="193183" y="2776309"/>
            <a:ext cx="4245307" cy="523220"/>
          </a:xfrm>
          <a:prstGeom prst="rect">
            <a:avLst/>
          </a:prstGeom>
          <a:noFill/>
        </p:spPr>
        <p:txBody>
          <a:bodyPr wrap="square" rtlCol="0" anchor="b" anchorCtr="0">
            <a:spAutoFit/>
          </a:bodyPr>
          <a:lstStyle/>
          <a:p>
            <a:pPr algn="r"/>
            <a:r>
              <a:rPr lang="es-EC" sz="1400" dirty="0">
                <a:solidFill>
                  <a:schemeClr val="bg1"/>
                </a:solidFill>
              </a:rPr>
              <a:t>Reducir el número de días del ciclo de conversión del efectivo y del periodo de pago a proveedores</a:t>
            </a:r>
            <a:endParaRPr lang="en-US" sz="1400" b="1" dirty="0">
              <a:solidFill>
                <a:schemeClr val="bg1"/>
              </a:solidFill>
              <a:latin typeface="Poppins SemiBold" pitchFamily="2" charset="77"/>
              <a:ea typeface="League Spartan" charset="0"/>
              <a:cs typeface="Poppins SemiBold" pitchFamily="2" charset="77"/>
            </a:endParaRPr>
          </a:p>
        </p:txBody>
      </p:sp>
      <p:sp>
        <p:nvSpPr>
          <p:cNvPr id="37" name="TextBox 98">
            <a:extLst>
              <a:ext uri="{FF2B5EF4-FFF2-40B4-BE49-F238E27FC236}">
                <a16:creationId xmlns:a16="http://schemas.microsoft.com/office/drawing/2014/main" id="{7505FD4E-394E-45AD-9562-AB205A253D6A}"/>
              </a:ext>
            </a:extLst>
          </p:cNvPr>
          <p:cNvSpPr txBox="1"/>
          <p:nvPr/>
        </p:nvSpPr>
        <p:spPr>
          <a:xfrm>
            <a:off x="-95034" y="4445647"/>
            <a:ext cx="4471304" cy="523220"/>
          </a:xfrm>
          <a:prstGeom prst="rect">
            <a:avLst/>
          </a:prstGeom>
          <a:noFill/>
        </p:spPr>
        <p:txBody>
          <a:bodyPr wrap="square" rtlCol="0" anchor="b" anchorCtr="0">
            <a:spAutoFit/>
          </a:bodyPr>
          <a:lstStyle/>
          <a:p>
            <a:pPr algn="r"/>
            <a:r>
              <a:rPr lang="es-EC" sz="1400" dirty="0">
                <a:solidFill>
                  <a:schemeClr val="bg1"/>
                </a:solidFill>
              </a:rPr>
              <a:t>Optimizar los costos de venta así como los gastos operacionales</a:t>
            </a:r>
            <a:endParaRPr lang="en-US" sz="1400" b="1" dirty="0">
              <a:solidFill>
                <a:schemeClr val="bg1"/>
              </a:solidFill>
              <a:latin typeface="Poppins SemiBold" pitchFamily="2" charset="77"/>
              <a:ea typeface="League Spartan" charset="0"/>
              <a:cs typeface="Poppins SemiBold" pitchFamily="2" charset="77"/>
            </a:endParaRPr>
          </a:p>
        </p:txBody>
      </p:sp>
      <p:sp>
        <p:nvSpPr>
          <p:cNvPr id="38" name="TextBox 98">
            <a:extLst>
              <a:ext uri="{FF2B5EF4-FFF2-40B4-BE49-F238E27FC236}">
                <a16:creationId xmlns:a16="http://schemas.microsoft.com/office/drawing/2014/main" id="{88C88CCC-9602-4F24-84F6-10A64469DF24}"/>
              </a:ext>
            </a:extLst>
          </p:cNvPr>
          <p:cNvSpPr txBox="1"/>
          <p:nvPr/>
        </p:nvSpPr>
        <p:spPr>
          <a:xfrm>
            <a:off x="7636922" y="2992116"/>
            <a:ext cx="4565945" cy="338554"/>
          </a:xfrm>
          <a:prstGeom prst="rect">
            <a:avLst/>
          </a:prstGeom>
          <a:noFill/>
        </p:spPr>
        <p:txBody>
          <a:bodyPr wrap="square" rtlCol="0" anchor="b" anchorCtr="0">
            <a:spAutoFit/>
          </a:bodyPr>
          <a:lstStyle/>
          <a:p>
            <a:r>
              <a:rPr lang="es-EC" sz="1600" dirty="0">
                <a:solidFill>
                  <a:schemeClr val="bg1"/>
                </a:solidFill>
              </a:rPr>
              <a:t>Controlar la gestión de las cuentas por cobrar</a:t>
            </a:r>
          </a:p>
        </p:txBody>
      </p:sp>
      <p:sp>
        <p:nvSpPr>
          <p:cNvPr id="39" name="TextBox 98">
            <a:extLst>
              <a:ext uri="{FF2B5EF4-FFF2-40B4-BE49-F238E27FC236}">
                <a16:creationId xmlns:a16="http://schemas.microsoft.com/office/drawing/2014/main" id="{5D175511-3E43-4CEB-9706-D5C94B24A448}"/>
              </a:ext>
            </a:extLst>
          </p:cNvPr>
          <p:cNvSpPr txBox="1"/>
          <p:nvPr/>
        </p:nvSpPr>
        <p:spPr>
          <a:xfrm>
            <a:off x="7672944" y="5567281"/>
            <a:ext cx="4394560" cy="523220"/>
          </a:xfrm>
          <a:prstGeom prst="rect">
            <a:avLst/>
          </a:prstGeom>
          <a:noFill/>
        </p:spPr>
        <p:txBody>
          <a:bodyPr wrap="square" rtlCol="0" anchor="b" anchorCtr="0">
            <a:spAutoFit/>
          </a:bodyPr>
          <a:lstStyle/>
          <a:p>
            <a:pPr algn="r"/>
            <a:r>
              <a:rPr lang="es-EC" sz="1400" dirty="0">
                <a:solidFill>
                  <a:schemeClr val="bg1"/>
                </a:solidFill>
              </a:rPr>
              <a:t>Reducir los niveles de endeudamiento y optimizar los gastos financieros</a:t>
            </a:r>
            <a:endParaRPr lang="en-US" sz="1400" b="1" dirty="0">
              <a:solidFill>
                <a:schemeClr val="bg1"/>
              </a:solidFill>
              <a:latin typeface="Poppins SemiBold" pitchFamily="2" charset="77"/>
              <a:ea typeface="League Spartan" charset="0"/>
              <a:cs typeface="Poppins SemiBold" pitchFamily="2" charset="77"/>
            </a:endParaRPr>
          </a:p>
        </p:txBody>
      </p:sp>
      <p:sp>
        <p:nvSpPr>
          <p:cNvPr id="41" name="Subtitle 2">
            <a:extLst>
              <a:ext uri="{FF2B5EF4-FFF2-40B4-BE49-F238E27FC236}">
                <a16:creationId xmlns:a16="http://schemas.microsoft.com/office/drawing/2014/main" id="{9E0B7D23-EE9C-498E-8F89-BD2685ACC422}"/>
              </a:ext>
            </a:extLst>
          </p:cNvPr>
          <p:cNvSpPr txBox="1">
            <a:spLocks/>
          </p:cNvSpPr>
          <p:nvPr/>
        </p:nvSpPr>
        <p:spPr>
          <a:xfrm>
            <a:off x="2939375" y="324032"/>
            <a:ext cx="3985573" cy="1086451"/>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lvl="0" indent="-171450" algn="l">
              <a:buFont typeface="Arial" panose="020B0604020202020204" pitchFamily="34" charset="0"/>
              <a:buChar char="•"/>
            </a:pPr>
            <a:r>
              <a:rPr lang="es-EC" sz="1300" dirty="0">
                <a:solidFill>
                  <a:schemeClr val="bg2">
                    <a:lumMod val="25000"/>
                  </a:schemeClr>
                </a:solidFill>
              </a:rPr>
              <a:t>Realizar ventas de productos y ofrecer asesoría en línea, de manera que permita incrementar la rotación del inventario</a:t>
            </a:r>
          </a:p>
          <a:p>
            <a:pPr marL="171450" lvl="0" indent="-171450" algn="l">
              <a:buFont typeface="Arial" panose="020B0604020202020204" pitchFamily="34" charset="0"/>
              <a:buChar char="•"/>
            </a:pPr>
            <a:r>
              <a:rPr lang="es-EC" sz="1300" dirty="0">
                <a:solidFill>
                  <a:schemeClr val="bg2">
                    <a:lumMod val="25000"/>
                  </a:schemeClr>
                </a:solidFill>
              </a:rPr>
              <a:t>Retención y fidelización de clientes</a:t>
            </a:r>
          </a:p>
          <a:p>
            <a:pPr marL="171450" lvl="0" indent="-171450" algn="l">
              <a:buFont typeface="Arial" panose="020B0604020202020204" pitchFamily="34" charset="0"/>
              <a:buChar char="•"/>
            </a:pPr>
            <a:r>
              <a:rPr lang="es-EC" sz="1300" dirty="0">
                <a:solidFill>
                  <a:schemeClr val="bg2">
                    <a:lumMod val="25000"/>
                  </a:schemeClr>
                </a:solidFill>
              </a:rPr>
              <a:t>Mejorar la propuesta de valor del producto</a:t>
            </a:r>
            <a:r>
              <a:rPr lang="es-ES" sz="1300" dirty="0">
                <a:solidFill>
                  <a:schemeClr val="bg2">
                    <a:lumMod val="25000"/>
                  </a:schemeClr>
                </a:solidFill>
                <a:latin typeface="Open Sans Light" panose="020B0306030504020204" pitchFamily="34" charset="0"/>
                <a:ea typeface="Open Sans Light" panose="020B0306030504020204" pitchFamily="34" charset="0"/>
                <a:cs typeface="Open Sans Light" panose="020B0306030504020204" pitchFamily="34" charset="0"/>
              </a:rPr>
              <a:t>.</a:t>
            </a:r>
            <a:endParaRPr lang="en-US" sz="1300" dirty="0">
              <a:solidFill>
                <a:schemeClr val="bg2">
                  <a:lumMod val="25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2" name="Subtitle 2">
            <a:extLst>
              <a:ext uri="{FF2B5EF4-FFF2-40B4-BE49-F238E27FC236}">
                <a16:creationId xmlns:a16="http://schemas.microsoft.com/office/drawing/2014/main" id="{EA289EEF-57E3-4250-B1D9-F564598CCAE6}"/>
              </a:ext>
            </a:extLst>
          </p:cNvPr>
          <p:cNvSpPr txBox="1">
            <a:spLocks/>
          </p:cNvSpPr>
          <p:nvPr/>
        </p:nvSpPr>
        <p:spPr>
          <a:xfrm>
            <a:off x="268629" y="3679166"/>
            <a:ext cx="4728527" cy="766364"/>
          </a:xfrm>
          <a:prstGeom prst="rect">
            <a:avLst/>
          </a:prstGeom>
        </p:spPr>
        <p:txBody>
          <a:bodyPr vert="horz" wrap="square" lIns="45720" tIns="22860" rIns="45720" bIns="22860" rtlCol="0" anchor="ctr">
            <a:spAutoFit/>
          </a:bodyPr>
          <a:lstStyle>
            <a:defPPr>
              <a:defRPr lang="es-EC"/>
            </a:defPPr>
            <a:lvl1pPr marL="171450" lvl="0" indent="-171450" defTabSz="1087636">
              <a:lnSpc>
                <a:spcPct val="120000"/>
              </a:lnSpc>
              <a:spcBef>
                <a:spcPct val="20000"/>
              </a:spcBef>
              <a:buFont typeface="Arial" panose="020B0604020202020204" pitchFamily="34" charset="0"/>
              <a:buChar char="•"/>
              <a:defRPr sz="1300">
                <a:solidFill>
                  <a:schemeClr val="bg2">
                    <a:lumMod val="25000"/>
                  </a:schemeClr>
                </a:solidFill>
                <a:latin typeface="Open Sans Light"/>
                <a:cs typeface="Open Sans Light"/>
              </a:defRPr>
            </a:lvl1pPr>
            <a:lvl2pPr marL="1087636" indent="0" algn="ctr" defTabSz="1087636">
              <a:lnSpc>
                <a:spcPct val="130000"/>
              </a:lnSpc>
              <a:spcBef>
                <a:spcPct val="20000"/>
              </a:spcBef>
              <a:buFont typeface="Arial"/>
              <a:buNone/>
              <a:defRPr sz="3200">
                <a:solidFill>
                  <a:schemeClr val="tx1">
                    <a:tint val="75000"/>
                  </a:schemeClr>
                </a:solidFill>
                <a:latin typeface="Open Sans"/>
                <a:cs typeface="Open Sans"/>
              </a:defRPr>
            </a:lvl2pPr>
            <a:lvl3pPr marL="2175271" indent="0" algn="ctr" defTabSz="1087636">
              <a:lnSpc>
                <a:spcPct val="130000"/>
              </a:lnSpc>
              <a:spcBef>
                <a:spcPct val="20000"/>
              </a:spcBef>
              <a:buFont typeface="Arial"/>
              <a:buNone/>
              <a:defRPr sz="3200">
                <a:solidFill>
                  <a:schemeClr val="tx1">
                    <a:tint val="75000"/>
                  </a:schemeClr>
                </a:solidFill>
                <a:latin typeface="Open Sans"/>
                <a:cs typeface="Open Sans"/>
              </a:defRPr>
            </a:lvl3pPr>
            <a:lvl4pPr marL="3262912" indent="0" algn="ctr" defTabSz="1087636">
              <a:lnSpc>
                <a:spcPct val="130000"/>
              </a:lnSpc>
              <a:spcBef>
                <a:spcPct val="20000"/>
              </a:spcBef>
              <a:buFont typeface="Arial"/>
              <a:buNone/>
              <a:defRPr sz="3200">
                <a:solidFill>
                  <a:schemeClr val="tx1">
                    <a:tint val="75000"/>
                  </a:schemeClr>
                </a:solidFill>
                <a:latin typeface="Open Sans"/>
                <a:cs typeface="Open Sans"/>
              </a:defRPr>
            </a:lvl4pPr>
            <a:lvl5pPr marL="4350546" indent="0" algn="ctr" defTabSz="1087636">
              <a:lnSpc>
                <a:spcPct val="130000"/>
              </a:lnSpc>
              <a:spcBef>
                <a:spcPct val="20000"/>
              </a:spcBef>
              <a:buFont typeface="Arial"/>
              <a:buNone/>
              <a:defRPr sz="3200">
                <a:solidFill>
                  <a:schemeClr val="tx1">
                    <a:tint val="75000"/>
                  </a:schemeClr>
                </a:solidFill>
                <a:latin typeface="Open Sans"/>
                <a:cs typeface="Open Sans"/>
              </a:defRPr>
            </a:lvl5pPr>
            <a:lvl6pPr marL="5438184" indent="0" algn="ctr" defTabSz="1087636">
              <a:spcBef>
                <a:spcPct val="20000"/>
              </a:spcBef>
              <a:buFont typeface="Arial"/>
              <a:buNone/>
              <a:defRPr sz="4800">
                <a:solidFill>
                  <a:schemeClr val="tx1">
                    <a:tint val="75000"/>
                  </a:schemeClr>
                </a:solidFill>
              </a:defRPr>
            </a:lvl6pPr>
            <a:lvl7pPr marL="6525820" indent="0" algn="ctr" defTabSz="1087636">
              <a:spcBef>
                <a:spcPct val="20000"/>
              </a:spcBef>
              <a:buFont typeface="Arial"/>
              <a:buNone/>
              <a:defRPr sz="4800">
                <a:solidFill>
                  <a:schemeClr val="tx1">
                    <a:tint val="75000"/>
                  </a:schemeClr>
                </a:solidFill>
              </a:defRPr>
            </a:lvl7pPr>
            <a:lvl8pPr marL="7613455" indent="0" algn="ctr" defTabSz="1087636">
              <a:spcBef>
                <a:spcPct val="20000"/>
              </a:spcBef>
              <a:buFont typeface="Arial"/>
              <a:buNone/>
              <a:defRPr sz="4800">
                <a:solidFill>
                  <a:schemeClr val="tx1">
                    <a:tint val="75000"/>
                  </a:schemeClr>
                </a:solidFill>
              </a:defRPr>
            </a:lvl8pPr>
            <a:lvl9pPr marL="8701091" indent="0" algn="ctr" defTabSz="1087636">
              <a:spcBef>
                <a:spcPct val="20000"/>
              </a:spcBef>
              <a:buFont typeface="Arial"/>
              <a:buNone/>
              <a:defRPr sz="4800">
                <a:solidFill>
                  <a:schemeClr val="tx1">
                    <a:tint val="75000"/>
                  </a:schemeClr>
                </a:solidFill>
              </a:defRPr>
            </a:lvl9pPr>
          </a:lstStyle>
          <a:p>
            <a:r>
              <a:rPr lang="es-EC" dirty="0"/>
              <a:t>Mejorar el poder de negociación con los proveedores para renegociar las deudas existentes y así incrementar el número de días de pago.</a:t>
            </a:r>
            <a:endParaRPr lang="es-ES" dirty="0"/>
          </a:p>
        </p:txBody>
      </p:sp>
      <p:sp>
        <p:nvSpPr>
          <p:cNvPr id="43" name="Subtitle 2">
            <a:extLst>
              <a:ext uri="{FF2B5EF4-FFF2-40B4-BE49-F238E27FC236}">
                <a16:creationId xmlns:a16="http://schemas.microsoft.com/office/drawing/2014/main" id="{77682DB7-F2D7-47DC-8699-8496013DF94E}"/>
              </a:ext>
            </a:extLst>
          </p:cNvPr>
          <p:cNvSpPr txBox="1">
            <a:spLocks/>
          </p:cNvSpPr>
          <p:nvPr/>
        </p:nvSpPr>
        <p:spPr>
          <a:xfrm>
            <a:off x="247870" y="5420587"/>
            <a:ext cx="5904972" cy="1366528"/>
          </a:xfrm>
          <a:prstGeom prst="rect">
            <a:avLst/>
          </a:prstGeom>
        </p:spPr>
        <p:txBody>
          <a:bodyPr vert="horz" wrap="square" lIns="45720" tIns="22860" rIns="45720" bIns="22860" rtlCol="0" anchor="ctr">
            <a:spAutoFit/>
          </a:bodyPr>
          <a:lstStyle>
            <a:defPPr>
              <a:defRPr lang="es-EC"/>
            </a:defPPr>
            <a:lvl1pPr marL="171450" lvl="0" indent="-171450" defTabSz="1087636">
              <a:lnSpc>
                <a:spcPct val="120000"/>
              </a:lnSpc>
              <a:spcBef>
                <a:spcPct val="20000"/>
              </a:spcBef>
              <a:buFont typeface="Arial" panose="020B0604020202020204" pitchFamily="34" charset="0"/>
              <a:buChar char="•"/>
              <a:defRPr sz="1300">
                <a:solidFill>
                  <a:schemeClr val="bg2">
                    <a:lumMod val="25000"/>
                  </a:schemeClr>
                </a:solidFill>
                <a:latin typeface="Open Sans Light"/>
                <a:cs typeface="Open Sans Light"/>
              </a:defRPr>
            </a:lvl1pPr>
            <a:lvl2pPr marL="1087636" indent="0" algn="ctr" defTabSz="1087636">
              <a:lnSpc>
                <a:spcPct val="130000"/>
              </a:lnSpc>
              <a:spcBef>
                <a:spcPct val="20000"/>
              </a:spcBef>
              <a:buFont typeface="Arial"/>
              <a:buNone/>
              <a:defRPr sz="3200">
                <a:solidFill>
                  <a:schemeClr val="tx1">
                    <a:tint val="75000"/>
                  </a:schemeClr>
                </a:solidFill>
                <a:latin typeface="Open Sans"/>
                <a:cs typeface="Open Sans"/>
              </a:defRPr>
            </a:lvl2pPr>
            <a:lvl3pPr marL="2175271" indent="0" algn="ctr" defTabSz="1087636">
              <a:lnSpc>
                <a:spcPct val="130000"/>
              </a:lnSpc>
              <a:spcBef>
                <a:spcPct val="20000"/>
              </a:spcBef>
              <a:buFont typeface="Arial"/>
              <a:buNone/>
              <a:defRPr sz="3200">
                <a:solidFill>
                  <a:schemeClr val="tx1">
                    <a:tint val="75000"/>
                  </a:schemeClr>
                </a:solidFill>
                <a:latin typeface="Open Sans"/>
                <a:cs typeface="Open Sans"/>
              </a:defRPr>
            </a:lvl3pPr>
            <a:lvl4pPr marL="3262912" indent="0" algn="ctr" defTabSz="1087636">
              <a:lnSpc>
                <a:spcPct val="130000"/>
              </a:lnSpc>
              <a:spcBef>
                <a:spcPct val="20000"/>
              </a:spcBef>
              <a:buFont typeface="Arial"/>
              <a:buNone/>
              <a:defRPr sz="3200">
                <a:solidFill>
                  <a:schemeClr val="tx1">
                    <a:tint val="75000"/>
                  </a:schemeClr>
                </a:solidFill>
                <a:latin typeface="Open Sans"/>
                <a:cs typeface="Open Sans"/>
              </a:defRPr>
            </a:lvl4pPr>
            <a:lvl5pPr marL="4350546" indent="0" algn="ctr" defTabSz="1087636">
              <a:lnSpc>
                <a:spcPct val="130000"/>
              </a:lnSpc>
              <a:spcBef>
                <a:spcPct val="20000"/>
              </a:spcBef>
              <a:buFont typeface="Arial"/>
              <a:buNone/>
              <a:defRPr sz="3200">
                <a:solidFill>
                  <a:schemeClr val="tx1">
                    <a:tint val="75000"/>
                  </a:schemeClr>
                </a:solidFill>
                <a:latin typeface="Open Sans"/>
                <a:cs typeface="Open Sans"/>
              </a:defRPr>
            </a:lvl5pPr>
            <a:lvl6pPr marL="5438184" indent="0" algn="ctr" defTabSz="1087636">
              <a:spcBef>
                <a:spcPct val="20000"/>
              </a:spcBef>
              <a:buFont typeface="Arial"/>
              <a:buNone/>
              <a:defRPr sz="4800">
                <a:solidFill>
                  <a:schemeClr val="tx1">
                    <a:tint val="75000"/>
                  </a:schemeClr>
                </a:solidFill>
              </a:defRPr>
            </a:lvl6pPr>
            <a:lvl7pPr marL="6525820" indent="0" algn="ctr" defTabSz="1087636">
              <a:spcBef>
                <a:spcPct val="20000"/>
              </a:spcBef>
              <a:buFont typeface="Arial"/>
              <a:buNone/>
              <a:defRPr sz="4800">
                <a:solidFill>
                  <a:schemeClr val="tx1">
                    <a:tint val="75000"/>
                  </a:schemeClr>
                </a:solidFill>
              </a:defRPr>
            </a:lvl7pPr>
            <a:lvl8pPr marL="7613455" indent="0" algn="ctr" defTabSz="1087636">
              <a:spcBef>
                <a:spcPct val="20000"/>
              </a:spcBef>
              <a:buFont typeface="Arial"/>
              <a:buNone/>
              <a:defRPr sz="4800">
                <a:solidFill>
                  <a:schemeClr val="tx1">
                    <a:tint val="75000"/>
                  </a:schemeClr>
                </a:solidFill>
              </a:defRPr>
            </a:lvl8pPr>
            <a:lvl9pPr marL="8701091" indent="0" algn="ctr" defTabSz="1087636">
              <a:spcBef>
                <a:spcPct val="20000"/>
              </a:spcBef>
              <a:buFont typeface="Arial"/>
              <a:buNone/>
              <a:defRPr sz="4800">
                <a:solidFill>
                  <a:schemeClr val="tx1">
                    <a:tint val="75000"/>
                  </a:schemeClr>
                </a:solidFill>
              </a:defRPr>
            </a:lvl9pPr>
          </a:lstStyle>
          <a:p>
            <a:r>
              <a:rPr lang="es-EC" dirty="0"/>
              <a:t>Implementar un sistema ERP que permita llevar un control de los recursos empresariales</a:t>
            </a:r>
          </a:p>
          <a:p>
            <a:r>
              <a:rPr lang="es-EC" dirty="0"/>
              <a:t>Elaborar presupuesto de costos y gastos administrativos y de ventas</a:t>
            </a:r>
          </a:p>
          <a:p>
            <a:r>
              <a:rPr lang="es-EC" dirty="0"/>
              <a:t>Ajustar la nómina del área comercial a la demanda actual</a:t>
            </a:r>
          </a:p>
          <a:p>
            <a:r>
              <a:rPr lang="es-EC" dirty="0"/>
              <a:t>Reducir la inversión de servicios no esenciales. </a:t>
            </a:r>
          </a:p>
        </p:txBody>
      </p:sp>
      <p:sp>
        <p:nvSpPr>
          <p:cNvPr id="44" name="Subtitle 2">
            <a:extLst>
              <a:ext uri="{FF2B5EF4-FFF2-40B4-BE49-F238E27FC236}">
                <a16:creationId xmlns:a16="http://schemas.microsoft.com/office/drawing/2014/main" id="{210073E0-7609-4FF3-8FC1-65BBB1519B31}"/>
              </a:ext>
            </a:extLst>
          </p:cNvPr>
          <p:cNvSpPr txBox="1">
            <a:spLocks/>
          </p:cNvSpPr>
          <p:nvPr/>
        </p:nvSpPr>
        <p:spPr>
          <a:xfrm>
            <a:off x="7706899" y="1645881"/>
            <a:ext cx="3703783" cy="1046440"/>
          </a:xfrm>
          <a:prstGeom prst="rect">
            <a:avLst/>
          </a:prstGeom>
        </p:spPr>
        <p:txBody>
          <a:bodyPr vert="horz" wrap="square" lIns="45720" tIns="22860" rIns="45720" bIns="22860" rtlCol="0" anchor="ctr">
            <a:spAutoFit/>
          </a:bodyPr>
          <a:lstStyle>
            <a:defPPr>
              <a:defRPr lang="es-EC"/>
            </a:defPPr>
            <a:lvl1pPr marL="171450" lvl="0" indent="-171450" defTabSz="1087636">
              <a:lnSpc>
                <a:spcPct val="120000"/>
              </a:lnSpc>
              <a:spcBef>
                <a:spcPct val="20000"/>
              </a:spcBef>
              <a:buFont typeface="Arial" panose="020B0604020202020204" pitchFamily="34" charset="0"/>
              <a:buChar char="•"/>
              <a:defRPr sz="1300">
                <a:solidFill>
                  <a:schemeClr val="bg2">
                    <a:lumMod val="25000"/>
                  </a:schemeClr>
                </a:solidFill>
                <a:latin typeface="Open Sans Light"/>
                <a:cs typeface="Open Sans Light"/>
              </a:defRPr>
            </a:lvl1pPr>
            <a:lvl2pPr marL="1087636" indent="0" algn="ctr" defTabSz="1087636">
              <a:lnSpc>
                <a:spcPct val="130000"/>
              </a:lnSpc>
              <a:spcBef>
                <a:spcPct val="20000"/>
              </a:spcBef>
              <a:buFont typeface="Arial"/>
              <a:buNone/>
              <a:defRPr sz="3200">
                <a:solidFill>
                  <a:schemeClr val="tx1">
                    <a:tint val="75000"/>
                  </a:schemeClr>
                </a:solidFill>
                <a:latin typeface="Open Sans"/>
                <a:cs typeface="Open Sans"/>
              </a:defRPr>
            </a:lvl2pPr>
            <a:lvl3pPr marL="2175271" indent="0" algn="ctr" defTabSz="1087636">
              <a:lnSpc>
                <a:spcPct val="130000"/>
              </a:lnSpc>
              <a:spcBef>
                <a:spcPct val="20000"/>
              </a:spcBef>
              <a:buFont typeface="Arial"/>
              <a:buNone/>
              <a:defRPr sz="3200">
                <a:solidFill>
                  <a:schemeClr val="tx1">
                    <a:tint val="75000"/>
                  </a:schemeClr>
                </a:solidFill>
                <a:latin typeface="Open Sans"/>
                <a:cs typeface="Open Sans"/>
              </a:defRPr>
            </a:lvl3pPr>
            <a:lvl4pPr marL="3262912" indent="0" algn="ctr" defTabSz="1087636">
              <a:lnSpc>
                <a:spcPct val="130000"/>
              </a:lnSpc>
              <a:spcBef>
                <a:spcPct val="20000"/>
              </a:spcBef>
              <a:buFont typeface="Arial"/>
              <a:buNone/>
              <a:defRPr sz="3200">
                <a:solidFill>
                  <a:schemeClr val="tx1">
                    <a:tint val="75000"/>
                  </a:schemeClr>
                </a:solidFill>
                <a:latin typeface="Open Sans"/>
                <a:cs typeface="Open Sans"/>
              </a:defRPr>
            </a:lvl4pPr>
            <a:lvl5pPr marL="4350546" indent="0" algn="ctr" defTabSz="1087636">
              <a:lnSpc>
                <a:spcPct val="130000"/>
              </a:lnSpc>
              <a:spcBef>
                <a:spcPct val="20000"/>
              </a:spcBef>
              <a:buFont typeface="Arial"/>
              <a:buNone/>
              <a:defRPr sz="3200">
                <a:solidFill>
                  <a:schemeClr val="tx1">
                    <a:tint val="75000"/>
                  </a:schemeClr>
                </a:solidFill>
                <a:latin typeface="Open Sans"/>
                <a:cs typeface="Open Sans"/>
              </a:defRPr>
            </a:lvl5pPr>
            <a:lvl6pPr marL="5438184" indent="0" algn="ctr" defTabSz="1087636">
              <a:spcBef>
                <a:spcPct val="20000"/>
              </a:spcBef>
              <a:buFont typeface="Arial"/>
              <a:buNone/>
              <a:defRPr sz="4800">
                <a:solidFill>
                  <a:schemeClr val="tx1">
                    <a:tint val="75000"/>
                  </a:schemeClr>
                </a:solidFill>
              </a:defRPr>
            </a:lvl6pPr>
            <a:lvl7pPr marL="6525820" indent="0" algn="ctr" defTabSz="1087636">
              <a:spcBef>
                <a:spcPct val="20000"/>
              </a:spcBef>
              <a:buFont typeface="Arial"/>
              <a:buNone/>
              <a:defRPr sz="4800">
                <a:solidFill>
                  <a:schemeClr val="tx1">
                    <a:tint val="75000"/>
                  </a:schemeClr>
                </a:solidFill>
              </a:defRPr>
            </a:lvl7pPr>
            <a:lvl8pPr marL="7613455" indent="0" algn="ctr" defTabSz="1087636">
              <a:spcBef>
                <a:spcPct val="20000"/>
              </a:spcBef>
              <a:buFont typeface="Arial"/>
              <a:buNone/>
              <a:defRPr sz="4800">
                <a:solidFill>
                  <a:schemeClr val="tx1">
                    <a:tint val="75000"/>
                  </a:schemeClr>
                </a:solidFill>
              </a:defRPr>
            </a:lvl8pPr>
            <a:lvl9pPr marL="8701091" indent="0" algn="ctr" defTabSz="1087636">
              <a:spcBef>
                <a:spcPct val="20000"/>
              </a:spcBef>
              <a:buFont typeface="Arial"/>
              <a:buNone/>
              <a:defRPr sz="4800">
                <a:solidFill>
                  <a:schemeClr val="tx1">
                    <a:tint val="75000"/>
                  </a:schemeClr>
                </a:solidFill>
              </a:defRPr>
            </a:lvl9pPr>
          </a:lstStyle>
          <a:p>
            <a:r>
              <a:rPr lang="es-EC" dirty="0"/>
              <a:t>Elaborar segmentación de clientes de acuerdo con su potencial económico </a:t>
            </a:r>
          </a:p>
          <a:p>
            <a:r>
              <a:rPr lang="es-EC" dirty="0"/>
              <a:t>Diseñar un proceso que permita acelerar el tiempo de las cuentas por cobrar. </a:t>
            </a:r>
          </a:p>
        </p:txBody>
      </p:sp>
      <p:sp>
        <p:nvSpPr>
          <p:cNvPr id="45" name="Subtitle 2">
            <a:extLst>
              <a:ext uri="{FF2B5EF4-FFF2-40B4-BE49-F238E27FC236}">
                <a16:creationId xmlns:a16="http://schemas.microsoft.com/office/drawing/2014/main" id="{499A90BB-C9DF-4CE8-B600-6509822B51CD}"/>
              </a:ext>
            </a:extLst>
          </p:cNvPr>
          <p:cNvSpPr txBox="1">
            <a:spLocks/>
          </p:cNvSpPr>
          <p:nvPr/>
        </p:nvSpPr>
        <p:spPr>
          <a:xfrm>
            <a:off x="481932" y="1958162"/>
            <a:ext cx="4028624" cy="584775"/>
          </a:xfrm>
          <a:prstGeom prst="rect">
            <a:avLst/>
          </a:prstGeom>
          <a:ln>
            <a:solidFill>
              <a:schemeClr val="bg1">
                <a:lumMod val="75000"/>
              </a:schemeClr>
            </a:solidFill>
            <a:prstDash val="sysDash"/>
          </a:ln>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050"/>
              </a:lnSpc>
            </a:pPr>
            <a:r>
              <a:rPr lang="es-ES" sz="1250" b="1"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Política: </a:t>
            </a:r>
            <a:r>
              <a:rPr lang="es-EC" sz="1400" dirty="0">
                <a:solidFill>
                  <a:schemeClr val="tx1"/>
                </a:solidFill>
              </a:rPr>
              <a:t>Brindar un servicio y atención de calidad a los clientes </a:t>
            </a:r>
            <a:r>
              <a:rPr lang="es-ES" sz="1250" b="1"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  </a:t>
            </a:r>
          </a:p>
        </p:txBody>
      </p:sp>
      <p:sp>
        <p:nvSpPr>
          <p:cNvPr id="46" name="Subtitle 2">
            <a:extLst>
              <a:ext uri="{FF2B5EF4-FFF2-40B4-BE49-F238E27FC236}">
                <a16:creationId xmlns:a16="http://schemas.microsoft.com/office/drawing/2014/main" id="{F739EC61-8A38-400A-8F6B-3D77345B2B6A}"/>
              </a:ext>
            </a:extLst>
          </p:cNvPr>
          <p:cNvSpPr txBox="1">
            <a:spLocks/>
          </p:cNvSpPr>
          <p:nvPr/>
        </p:nvSpPr>
        <p:spPr>
          <a:xfrm>
            <a:off x="7672944" y="4183017"/>
            <a:ext cx="3892866" cy="1286506"/>
          </a:xfrm>
          <a:prstGeom prst="rect">
            <a:avLst/>
          </a:prstGeom>
        </p:spPr>
        <p:txBody>
          <a:bodyPr vert="horz" wrap="square" lIns="45720" tIns="22860" rIns="45720" bIns="22860" rtlCol="0" anchor="ctr">
            <a:spAutoFit/>
          </a:bodyPr>
          <a:lstStyle>
            <a:defPPr>
              <a:defRPr lang="es-EC"/>
            </a:defPPr>
            <a:lvl1pPr marL="171450" lvl="0" indent="-171450" defTabSz="1087636">
              <a:lnSpc>
                <a:spcPct val="120000"/>
              </a:lnSpc>
              <a:spcBef>
                <a:spcPct val="20000"/>
              </a:spcBef>
              <a:buFont typeface="Arial" panose="020B0604020202020204" pitchFamily="34" charset="0"/>
              <a:buChar char="•"/>
              <a:defRPr sz="1300">
                <a:solidFill>
                  <a:schemeClr val="bg2">
                    <a:lumMod val="25000"/>
                  </a:schemeClr>
                </a:solidFill>
                <a:latin typeface="Open Sans Light"/>
                <a:cs typeface="Open Sans Light"/>
              </a:defRPr>
            </a:lvl1pPr>
            <a:lvl2pPr marL="1087636" indent="0" algn="ctr" defTabSz="1087636">
              <a:lnSpc>
                <a:spcPct val="130000"/>
              </a:lnSpc>
              <a:spcBef>
                <a:spcPct val="20000"/>
              </a:spcBef>
              <a:buFont typeface="Arial"/>
              <a:buNone/>
              <a:defRPr sz="3200">
                <a:solidFill>
                  <a:schemeClr val="tx1">
                    <a:tint val="75000"/>
                  </a:schemeClr>
                </a:solidFill>
                <a:latin typeface="Open Sans"/>
                <a:cs typeface="Open Sans"/>
              </a:defRPr>
            </a:lvl2pPr>
            <a:lvl3pPr marL="2175271" indent="0" algn="ctr" defTabSz="1087636">
              <a:lnSpc>
                <a:spcPct val="130000"/>
              </a:lnSpc>
              <a:spcBef>
                <a:spcPct val="20000"/>
              </a:spcBef>
              <a:buFont typeface="Arial"/>
              <a:buNone/>
              <a:defRPr sz="3200">
                <a:solidFill>
                  <a:schemeClr val="tx1">
                    <a:tint val="75000"/>
                  </a:schemeClr>
                </a:solidFill>
                <a:latin typeface="Open Sans"/>
                <a:cs typeface="Open Sans"/>
              </a:defRPr>
            </a:lvl3pPr>
            <a:lvl4pPr marL="3262912" indent="0" algn="ctr" defTabSz="1087636">
              <a:lnSpc>
                <a:spcPct val="130000"/>
              </a:lnSpc>
              <a:spcBef>
                <a:spcPct val="20000"/>
              </a:spcBef>
              <a:buFont typeface="Arial"/>
              <a:buNone/>
              <a:defRPr sz="3200">
                <a:solidFill>
                  <a:schemeClr val="tx1">
                    <a:tint val="75000"/>
                  </a:schemeClr>
                </a:solidFill>
                <a:latin typeface="Open Sans"/>
                <a:cs typeface="Open Sans"/>
              </a:defRPr>
            </a:lvl4pPr>
            <a:lvl5pPr marL="4350546" indent="0" algn="ctr" defTabSz="1087636">
              <a:lnSpc>
                <a:spcPct val="130000"/>
              </a:lnSpc>
              <a:spcBef>
                <a:spcPct val="20000"/>
              </a:spcBef>
              <a:buFont typeface="Arial"/>
              <a:buNone/>
              <a:defRPr sz="3200">
                <a:solidFill>
                  <a:schemeClr val="tx1">
                    <a:tint val="75000"/>
                  </a:schemeClr>
                </a:solidFill>
                <a:latin typeface="Open Sans"/>
                <a:cs typeface="Open Sans"/>
              </a:defRPr>
            </a:lvl5pPr>
            <a:lvl6pPr marL="5438184" indent="0" algn="ctr" defTabSz="1087636">
              <a:spcBef>
                <a:spcPct val="20000"/>
              </a:spcBef>
              <a:buFont typeface="Arial"/>
              <a:buNone/>
              <a:defRPr sz="4800">
                <a:solidFill>
                  <a:schemeClr val="tx1">
                    <a:tint val="75000"/>
                  </a:schemeClr>
                </a:solidFill>
              </a:defRPr>
            </a:lvl6pPr>
            <a:lvl7pPr marL="6525820" indent="0" algn="ctr" defTabSz="1087636">
              <a:spcBef>
                <a:spcPct val="20000"/>
              </a:spcBef>
              <a:buFont typeface="Arial"/>
              <a:buNone/>
              <a:defRPr sz="4800">
                <a:solidFill>
                  <a:schemeClr val="tx1">
                    <a:tint val="75000"/>
                  </a:schemeClr>
                </a:solidFill>
              </a:defRPr>
            </a:lvl7pPr>
            <a:lvl8pPr marL="7613455" indent="0" algn="ctr" defTabSz="1087636">
              <a:spcBef>
                <a:spcPct val="20000"/>
              </a:spcBef>
              <a:buFont typeface="Arial"/>
              <a:buNone/>
              <a:defRPr sz="4800">
                <a:solidFill>
                  <a:schemeClr val="tx1">
                    <a:tint val="75000"/>
                  </a:schemeClr>
                </a:solidFill>
              </a:defRPr>
            </a:lvl8pPr>
            <a:lvl9pPr marL="8701091" indent="0" algn="ctr" defTabSz="1087636">
              <a:spcBef>
                <a:spcPct val="20000"/>
              </a:spcBef>
              <a:buFont typeface="Arial"/>
              <a:buNone/>
              <a:defRPr sz="4800">
                <a:solidFill>
                  <a:schemeClr val="tx1">
                    <a:tint val="75000"/>
                  </a:schemeClr>
                </a:solidFill>
              </a:defRPr>
            </a:lvl9pPr>
          </a:lstStyle>
          <a:p>
            <a:r>
              <a:rPr lang="es-EC" dirty="0"/>
              <a:t>Solicitar préstamos a partes relacionadas como accionistas o a sus controladoras con interés y plazos más convenientes que el sistema financiero.</a:t>
            </a:r>
          </a:p>
          <a:p>
            <a:r>
              <a:rPr lang="es-EC" dirty="0"/>
              <a:t>Incrementar el capital social o patrimonio</a:t>
            </a:r>
            <a:endParaRPr lang="es-ES" dirty="0"/>
          </a:p>
        </p:txBody>
      </p:sp>
      <p:sp>
        <p:nvSpPr>
          <p:cNvPr id="47" name="Shape 2532">
            <a:extLst>
              <a:ext uri="{FF2B5EF4-FFF2-40B4-BE49-F238E27FC236}">
                <a16:creationId xmlns:a16="http://schemas.microsoft.com/office/drawing/2014/main" id="{82D445E9-7B6F-40D2-842F-C4217F7A3AEC}"/>
              </a:ext>
            </a:extLst>
          </p:cNvPr>
          <p:cNvSpPr>
            <a:spLocks noChangeAspect="1"/>
          </p:cNvSpPr>
          <p:nvPr/>
        </p:nvSpPr>
        <p:spPr>
          <a:xfrm>
            <a:off x="4768616" y="1673245"/>
            <a:ext cx="228541" cy="279328"/>
          </a:xfrm>
          <a:custGeom>
            <a:avLst/>
            <a:gdLst/>
            <a:ahLst/>
            <a:cxnLst>
              <a:cxn ang="0">
                <a:pos x="wd2" y="hd2"/>
              </a:cxn>
              <a:cxn ang="5400000">
                <a:pos x="wd2" y="hd2"/>
              </a:cxn>
              <a:cxn ang="10800000">
                <a:pos x="wd2" y="hd2"/>
              </a:cxn>
              <a:cxn ang="16200000">
                <a:pos x="wd2" y="hd2"/>
              </a:cxn>
            </a:cxnLst>
            <a:rect l="0" t="0" r="r" b="b"/>
            <a:pathLst>
              <a:path w="21600" h="21600" extrusionOk="0">
                <a:moveTo>
                  <a:pt x="14400" y="5891"/>
                </a:moveTo>
                <a:lnTo>
                  <a:pt x="14400" y="982"/>
                </a:lnTo>
                <a:lnTo>
                  <a:pt x="15000" y="982"/>
                </a:lnTo>
                <a:lnTo>
                  <a:pt x="20400" y="5891"/>
                </a:lnTo>
                <a:cubicBezTo>
                  <a:pt x="20400" y="5891"/>
                  <a:pt x="14400" y="5891"/>
                  <a:pt x="14400" y="5891"/>
                </a:cubicBezTo>
                <a:close/>
                <a:moveTo>
                  <a:pt x="20400" y="19636"/>
                </a:moveTo>
                <a:cubicBezTo>
                  <a:pt x="20400" y="20179"/>
                  <a:pt x="19862" y="20618"/>
                  <a:pt x="19200" y="20618"/>
                </a:cubicBezTo>
                <a:lnTo>
                  <a:pt x="2400" y="20618"/>
                </a:lnTo>
                <a:cubicBezTo>
                  <a:pt x="1737" y="20618"/>
                  <a:pt x="1200" y="20179"/>
                  <a:pt x="1200" y="19636"/>
                </a:cubicBezTo>
                <a:lnTo>
                  <a:pt x="1200" y="1964"/>
                </a:lnTo>
                <a:cubicBezTo>
                  <a:pt x="1200" y="1422"/>
                  <a:pt x="1737" y="982"/>
                  <a:pt x="2400" y="982"/>
                </a:cubicBezTo>
                <a:lnTo>
                  <a:pt x="13200" y="982"/>
                </a:lnTo>
                <a:lnTo>
                  <a:pt x="13200" y="5891"/>
                </a:lnTo>
                <a:cubicBezTo>
                  <a:pt x="13200" y="6433"/>
                  <a:pt x="13738" y="6873"/>
                  <a:pt x="14400" y="6873"/>
                </a:cubicBezTo>
                <a:lnTo>
                  <a:pt x="20400" y="6873"/>
                </a:lnTo>
                <a:cubicBezTo>
                  <a:pt x="20400" y="6873"/>
                  <a:pt x="20400" y="19636"/>
                  <a:pt x="20400" y="19636"/>
                </a:cubicBezTo>
                <a:close/>
                <a:moveTo>
                  <a:pt x="15600" y="0"/>
                </a:moveTo>
                <a:lnTo>
                  <a:pt x="2400" y="0"/>
                </a:lnTo>
                <a:cubicBezTo>
                  <a:pt x="1075" y="0"/>
                  <a:pt x="0" y="879"/>
                  <a:pt x="0" y="1964"/>
                </a:cubicBezTo>
                <a:lnTo>
                  <a:pt x="0" y="19636"/>
                </a:lnTo>
                <a:cubicBezTo>
                  <a:pt x="0" y="20721"/>
                  <a:pt x="1075" y="21600"/>
                  <a:pt x="2400" y="21600"/>
                </a:cubicBezTo>
                <a:lnTo>
                  <a:pt x="19200" y="21600"/>
                </a:lnTo>
                <a:cubicBezTo>
                  <a:pt x="20525" y="21600"/>
                  <a:pt x="21600" y="20721"/>
                  <a:pt x="21600" y="19636"/>
                </a:cubicBezTo>
                <a:lnTo>
                  <a:pt x="21600" y="5400"/>
                </a:lnTo>
                <a:cubicBezTo>
                  <a:pt x="21600" y="5400"/>
                  <a:pt x="15600" y="0"/>
                  <a:pt x="15600" y="0"/>
                </a:cubicBezTo>
                <a:close/>
                <a:moveTo>
                  <a:pt x="4800" y="8836"/>
                </a:moveTo>
                <a:cubicBezTo>
                  <a:pt x="4800" y="9108"/>
                  <a:pt x="5068" y="9327"/>
                  <a:pt x="5400" y="9327"/>
                </a:cubicBezTo>
                <a:lnTo>
                  <a:pt x="16200" y="9327"/>
                </a:lnTo>
                <a:cubicBezTo>
                  <a:pt x="16532" y="9327"/>
                  <a:pt x="16800" y="9108"/>
                  <a:pt x="16800" y="8836"/>
                </a:cubicBezTo>
                <a:cubicBezTo>
                  <a:pt x="16800" y="8566"/>
                  <a:pt x="16532" y="8345"/>
                  <a:pt x="16200" y="8345"/>
                </a:cubicBezTo>
                <a:lnTo>
                  <a:pt x="5400" y="8345"/>
                </a:lnTo>
                <a:cubicBezTo>
                  <a:pt x="5068" y="8345"/>
                  <a:pt x="4800" y="8566"/>
                  <a:pt x="4800" y="8836"/>
                </a:cubicBezTo>
                <a:moveTo>
                  <a:pt x="16200" y="12273"/>
                </a:moveTo>
                <a:lnTo>
                  <a:pt x="5400" y="12273"/>
                </a:lnTo>
                <a:cubicBezTo>
                  <a:pt x="5068" y="12273"/>
                  <a:pt x="4800" y="12493"/>
                  <a:pt x="4800" y="12764"/>
                </a:cubicBezTo>
                <a:cubicBezTo>
                  <a:pt x="4800" y="13035"/>
                  <a:pt x="5068" y="13255"/>
                  <a:pt x="5400" y="13255"/>
                </a:cubicBezTo>
                <a:lnTo>
                  <a:pt x="16200" y="13255"/>
                </a:lnTo>
                <a:cubicBezTo>
                  <a:pt x="16532" y="13255"/>
                  <a:pt x="16800" y="13035"/>
                  <a:pt x="16800" y="12764"/>
                </a:cubicBezTo>
                <a:cubicBezTo>
                  <a:pt x="16800" y="12493"/>
                  <a:pt x="16532" y="12273"/>
                  <a:pt x="16200" y="12273"/>
                </a:cubicBezTo>
                <a:moveTo>
                  <a:pt x="5400" y="5400"/>
                </a:moveTo>
                <a:lnTo>
                  <a:pt x="8400" y="5400"/>
                </a:lnTo>
                <a:cubicBezTo>
                  <a:pt x="8732" y="5400"/>
                  <a:pt x="9000" y="5181"/>
                  <a:pt x="9000" y="4909"/>
                </a:cubicBezTo>
                <a:cubicBezTo>
                  <a:pt x="9000" y="4638"/>
                  <a:pt x="8732" y="4418"/>
                  <a:pt x="8400" y="4418"/>
                </a:cubicBezTo>
                <a:lnTo>
                  <a:pt x="5400" y="4418"/>
                </a:lnTo>
                <a:cubicBezTo>
                  <a:pt x="5068" y="4418"/>
                  <a:pt x="4800" y="4638"/>
                  <a:pt x="4800" y="4909"/>
                </a:cubicBezTo>
                <a:cubicBezTo>
                  <a:pt x="4800" y="5181"/>
                  <a:pt x="5068" y="5400"/>
                  <a:pt x="5400" y="5400"/>
                </a:cubicBezTo>
                <a:moveTo>
                  <a:pt x="12600" y="16200"/>
                </a:moveTo>
                <a:lnTo>
                  <a:pt x="5400" y="16200"/>
                </a:lnTo>
                <a:cubicBezTo>
                  <a:pt x="5068" y="16200"/>
                  <a:pt x="4800" y="16420"/>
                  <a:pt x="4800" y="16691"/>
                </a:cubicBezTo>
                <a:cubicBezTo>
                  <a:pt x="4800" y="16962"/>
                  <a:pt x="5068" y="17182"/>
                  <a:pt x="5400" y="17182"/>
                </a:cubicBezTo>
                <a:lnTo>
                  <a:pt x="12600" y="17182"/>
                </a:lnTo>
                <a:cubicBezTo>
                  <a:pt x="12932" y="17182"/>
                  <a:pt x="13200" y="16962"/>
                  <a:pt x="13200" y="16691"/>
                </a:cubicBezTo>
                <a:cubicBezTo>
                  <a:pt x="13200" y="16420"/>
                  <a:pt x="12932" y="16200"/>
                  <a:pt x="12600" y="162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pen Sans Semibold" charset="0"/>
              <a:ea typeface="Open Sans Semibold" charset="0"/>
              <a:cs typeface="Open Sans Semibold" charset="0"/>
            </a:endParaRPr>
          </a:p>
        </p:txBody>
      </p:sp>
      <p:sp>
        <p:nvSpPr>
          <p:cNvPr id="48" name="Shape 2584">
            <a:extLst>
              <a:ext uri="{FF2B5EF4-FFF2-40B4-BE49-F238E27FC236}">
                <a16:creationId xmlns:a16="http://schemas.microsoft.com/office/drawing/2014/main" id="{F3315082-D895-4BBA-89E6-5D7DD6F13CAD}"/>
              </a:ext>
            </a:extLst>
          </p:cNvPr>
          <p:cNvSpPr>
            <a:spLocks noChangeAspect="1"/>
          </p:cNvSpPr>
          <p:nvPr/>
        </p:nvSpPr>
        <p:spPr>
          <a:xfrm>
            <a:off x="7176260" y="5687641"/>
            <a:ext cx="279328" cy="279328"/>
          </a:xfrm>
          <a:custGeom>
            <a:avLst/>
            <a:gdLst/>
            <a:ahLst/>
            <a:cxnLst>
              <a:cxn ang="0">
                <a:pos x="wd2" y="hd2"/>
              </a:cxn>
              <a:cxn ang="5400000">
                <a:pos x="wd2" y="hd2"/>
              </a:cxn>
              <a:cxn ang="10800000">
                <a:pos x="wd2" y="hd2"/>
              </a:cxn>
              <a:cxn ang="16200000">
                <a:pos x="wd2" y="hd2"/>
              </a:cxn>
            </a:cxnLst>
            <a:rect l="0" t="0" r="r" b="b"/>
            <a:pathLst>
              <a:path w="21600" h="21600" extrusionOk="0">
                <a:moveTo>
                  <a:pt x="10309" y="17673"/>
                </a:moveTo>
                <a:cubicBezTo>
                  <a:pt x="10445" y="17673"/>
                  <a:pt x="10567" y="17618"/>
                  <a:pt x="10656" y="17529"/>
                </a:cubicBezTo>
                <a:lnTo>
                  <a:pt x="12620" y="15565"/>
                </a:lnTo>
                <a:cubicBezTo>
                  <a:pt x="12709" y="15477"/>
                  <a:pt x="12764" y="15354"/>
                  <a:pt x="12764" y="15218"/>
                </a:cubicBezTo>
                <a:cubicBezTo>
                  <a:pt x="12764" y="14947"/>
                  <a:pt x="12544" y="14728"/>
                  <a:pt x="12273" y="14728"/>
                </a:cubicBezTo>
                <a:cubicBezTo>
                  <a:pt x="12137" y="14728"/>
                  <a:pt x="12014" y="14782"/>
                  <a:pt x="11926" y="14871"/>
                </a:cubicBezTo>
                <a:lnTo>
                  <a:pt x="9962" y="16835"/>
                </a:lnTo>
                <a:cubicBezTo>
                  <a:pt x="9873" y="16924"/>
                  <a:pt x="9818" y="17046"/>
                  <a:pt x="9818" y="17183"/>
                </a:cubicBezTo>
                <a:cubicBezTo>
                  <a:pt x="9818" y="17453"/>
                  <a:pt x="10038" y="17673"/>
                  <a:pt x="10309" y="17673"/>
                </a:cubicBezTo>
                <a:moveTo>
                  <a:pt x="10309" y="20415"/>
                </a:moveTo>
                <a:lnTo>
                  <a:pt x="982" y="11088"/>
                </a:lnTo>
                <a:lnTo>
                  <a:pt x="982" y="4418"/>
                </a:lnTo>
                <a:cubicBezTo>
                  <a:pt x="982" y="4147"/>
                  <a:pt x="1201" y="3927"/>
                  <a:pt x="1473" y="3927"/>
                </a:cubicBezTo>
                <a:lnTo>
                  <a:pt x="8142" y="3927"/>
                </a:lnTo>
                <a:lnTo>
                  <a:pt x="17469" y="13255"/>
                </a:lnTo>
                <a:cubicBezTo>
                  <a:pt x="17469" y="13255"/>
                  <a:pt x="10309" y="20415"/>
                  <a:pt x="10309" y="20415"/>
                </a:cubicBezTo>
                <a:close/>
                <a:moveTo>
                  <a:pt x="8693" y="3090"/>
                </a:moveTo>
                <a:cubicBezTo>
                  <a:pt x="8604" y="3001"/>
                  <a:pt x="8481" y="2945"/>
                  <a:pt x="8345" y="2945"/>
                </a:cubicBezTo>
                <a:lnTo>
                  <a:pt x="1473" y="2945"/>
                </a:lnTo>
                <a:cubicBezTo>
                  <a:pt x="660" y="2945"/>
                  <a:pt x="0" y="3605"/>
                  <a:pt x="0" y="4418"/>
                </a:cubicBezTo>
                <a:lnTo>
                  <a:pt x="0" y="11291"/>
                </a:lnTo>
                <a:cubicBezTo>
                  <a:pt x="0" y="11427"/>
                  <a:pt x="55" y="11549"/>
                  <a:pt x="144" y="11638"/>
                </a:cubicBezTo>
                <a:lnTo>
                  <a:pt x="9962" y="21456"/>
                </a:lnTo>
                <a:cubicBezTo>
                  <a:pt x="10051" y="21546"/>
                  <a:pt x="10174" y="21600"/>
                  <a:pt x="10309" y="21600"/>
                </a:cubicBezTo>
                <a:cubicBezTo>
                  <a:pt x="10445" y="21600"/>
                  <a:pt x="10567" y="21546"/>
                  <a:pt x="10656" y="21456"/>
                </a:cubicBezTo>
                <a:lnTo>
                  <a:pt x="18511" y="13602"/>
                </a:lnTo>
                <a:cubicBezTo>
                  <a:pt x="18600" y="13513"/>
                  <a:pt x="18655" y="13390"/>
                  <a:pt x="18655" y="13255"/>
                </a:cubicBezTo>
                <a:cubicBezTo>
                  <a:pt x="18655" y="13119"/>
                  <a:pt x="18599" y="12997"/>
                  <a:pt x="18511" y="12908"/>
                </a:cubicBezTo>
                <a:cubicBezTo>
                  <a:pt x="18511" y="12908"/>
                  <a:pt x="8693" y="3090"/>
                  <a:pt x="8693" y="3090"/>
                </a:cubicBezTo>
                <a:close/>
                <a:moveTo>
                  <a:pt x="7855" y="15218"/>
                </a:moveTo>
                <a:cubicBezTo>
                  <a:pt x="7855" y="15490"/>
                  <a:pt x="8074" y="15709"/>
                  <a:pt x="8345" y="15709"/>
                </a:cubicBezTo>
                <a:cubicBezTo>
                  <a:pt x="8481" y="15709"/>
                  <a:pt x="8604" y="15655"/>
                  <a:pt x="8693" y="15565"/>
                </a:cubicBezTo>
                <a:lnTo>
                  <a:pt x="9183" y="15074"/>
                </a:lnTo>
                <a:cubicBezTo>
                  <a:pt x="9273" y="14986"/>
                  <a:pt x="9327" y="14863"/>
                  <a:pt x="9327" y="14728"/>
                </a:cubicBezTo>
                <a:cubicBezTo>
                  <a:pt x="9327" y="14456"/>
                  <a:pt x="9108" y="14236"/>
                  <a:pt x="8836" y="14236"/>
                </a:cubicBezTo>
                <a:cubicBezTo>
                  <a:pt x="8701" y="14236"/>
                  <a:pt x="8578" y="14291"/>
                  <a:pt x="8489" y="14381"/>
                </a:cubicBezTo>
                <a:lnTo>
                  <a:pt x="7998" y="14871"/>
                </a:lnTo>
                <a:cubicBezTo>
                  <a:pt x="7910" y="14961"/>
                  <a:pt x="7855" y="15083"/>
                  <a:pt x="7855" y="15218"/>
                </a:cubicBezTo>
                <a:moveTo>
                  <a:pt x="21456" y="9962"/>
                </a:moveTo>
                <a:lnTo>
                  <a:pt x="11638" y="144"/>
                </a:lnTo>
                <a:cubicBezTo>
                  <a:pt x="11549" y="55"/>
                  <a:pt x="11427" y="0"/>
                  <a:pt x="11291" y="0"/>
                </a:cubicBezTo>
                <a:lnTo>
                  <a:pt x="4418" y="0"/>
                </a:lnTo>
                <a:cubicBezTo>
                  <a:pt x="3605" y="0"/>
                  <a:pt x="2945" y="660"/>
                  <a:pt x="2945" y="1473"/>
                </a:cubicBezTo>
                <a:cubicBezTo>
                  <a:pt x="2945" y="1744"/>
                  <a:pt x="3165" y="1964"/>
                  <a:pt x="3436" y="1964"/>
                </a:cubicBezTo>
                <a:cubicBezTo>
                  <a:pt x="3708" y="1964"/>
                  <a:pt x="3927" y="1744"/>
                  <a:pt x="3927" y="1473"/>
                </a:cubicBezTo>
                <a:cubicBezTo>
                  <a:pt x="3927" y="1202"/>
                  <a:pt x="4147" y="982"/>
                  <a:pt x="4418" y="982"/>
                </a:cubicBezTo>
                <a:lnTo>
                  <a:pt x="11088" y="982"/>
                </a:lnTo>
                <a:lnTo>
                  <a:pt x="20415" y="10310"/>
                </a:lnTo>
                <a:lnTo>
                  <a:pt x="19289" y="11435"/>
                </a:lnTo>
                <a:cubicBezTo>
                  <a:pt x="19201" y="11524"/>
                  <a:pt x="19145" y="11646"/>
                  <a:pt x="19145" y="11782"/>
                </a:cubicBezTo>
                <a:cubicBezTo>
                  <a:pt x="19145" y="12053"/>
                  <a:pt x="19366" y="12273"/>
                  <a:pt x="19636" y="12273"/>
                </a:cubicBezTo>
                <a:cubicBezTo>
                  <a:pt x="19772" y="12273"/>
                  <a:pt x="19895" y="12218"/>
                  <a:pt x="19983" y="12129"/>
                </a:cubicBezTo>
                <a:lnTo>
                  <a:pt x="21456" y="10656"/>
                </a:lnTo>
                <a:cubicBezTo>
                  <a:pt x="21545" y="10567"/>
                  <a:pt x="21600" y="10445"/>
                  <a:pt x="21600" y="10310"/>
                </a:cubicBezTo>
                <a:cubicBezTo>
                  <a:pt x="21600" y="10174"/>
                  <a:pt x="21545" y="10051"/>
                  <a:pt x="21456" y="9962"/>
                </a:cubicBezTo>
                <a:moveTo>
                  <a:pt x="10309" y="13745"/>
                </a:moveTo>
                <a:cubicBezTo>
                  <a:pt x="10445" y="13745"/>
                  <a:pt x="10567" y="13691"/>
                  <a:pt x="10656" y="13602"/>
                </a:cubicBezTo>
                <a:lnTo>
                  <a:pt x="11638" y="12620"/>
                </a:lnTo>
                <a:cubicBezTo>
                  <a:pt x="11727" y="12531"/>
                  <a:pt x="11782" y="12408"/>
                  <a:pt x="11782" y="12273"/>
                </a:cubicBezTo>
                <a:cubicBezTo>
                  <a:pt x="11782" y="12002"/>
                  <a:pt x="11562" y="11782"/>
                  <a:pt x="11291" y="11782"/>
                </a:cubicBezTo>
                <a:cubicBezTo>
                  <a:pt x="11156" y="11782"/>
                  <a:pt x="11033" y="11837"/>
                  <a:pt x="10944" y="11926"/>
                </a:cubicBezTo>
                <a:lnTo>
                  <a:pt x="9962" y="12908"/>
                </a:lnTo>
                <a:cubicBezTo>
                  <a:pt x="9873" y="12997"/>
                  <a:pt x="9818" y="13119"/>
                  <a:pt x="9818" y="13255"/>
                </a:cubicBezTo>
                <a:cubicBezTo>
                  <a:pt x="9818" y="13526"/>
                  <a:pt x="10038" y="13745"/>
                  <a:pt x="10309" y="13745"/>
                </a:cubicBezTo>
                <a:moveTo>
                  <a:pt x="4418" y="7855"/>
                </a:moveTo>
                <a:cubicBezTo>
                  <a:pt x="4147" y="7855"/>
                  <a:pt x="3927" y="7635"/>
                  <a:pt x="3927" y="7364"/>
                </a:cubicBezTo>
                <a:cubicBezTo>
                  <a:pt x="3927" y="7093"/>
                  <a:pt x="4147" y="6873"/>
                  <a:pt x="4418" y="6873"/>
                </a:cubicBezTo>
                <a:cubicBezTo>
                  <a:pt x="4690" y="6873"/>
                  <a:pt x="4909" y="7093"/>
                  <a:pt x="4909" y="7364"/>
                </a:cubicBezTo>
                <a:cubicBezTo>
                  <a:pt x="4909" y="7635"/>
                  <a:pt x="4690" y="7855"/>
                  <a:pt x="4418" y="7855"/>
                </a:cubicBezTo>
                <a:moveTo>
                  <a:pt x="4418" y="5891"/>
                </a:moveTo>
                <a:cubicBezTo>
                  <a:pt x="3605" y="5891"/>
                  <a:pt x="2945" y="6551"/>
                  <a:pt x="2945" y="7364"/>
                </a:cubicBezTo>
                <a:cubicBezTo>
                  <a:pt x="2945" y="8177"/>
                  <a:pt x="3605" y="8837"/>
                  <a:pt x="4418" y="8837"/>
                </a:cubicBezTo>
                <a:cubicBezTo>
                  <a:pt x="5232" y="8837"/>
                  <a:pt x="5891" y="8177"/>
                  <a:pt x="5891" y="7364"/>
                </a:cubicBezTo>
                <a:cubicBezTo>
                  <a:pt x="5891" y="6551"/>
                  <a:pt x="5232" y="5891"/>
                  <a:pt x="4418"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pen Sans Semibold" charset="0"/>
              <a:ea typeface="Open Sans Semibold" charset="0"/>
              <a:cs typeface="Open Sans Semibold" charset="0"/>
            </a:endParaRPr>
          </a:p>
        </p:txBody>
      </p:sp>
      <p:sp>
        <p:nvSpPr>
          <p:cNvPr id="49" name="Shape 2588">
            <a:extLst>
              <a:ext uri="{FF2B5EF4-FFF2-40B4-BE49-F238E27FC236}">
                <a16:creationId xmlns:a16="http://schemas.microsoft.com/office/drawing/2014/main" id="{2B4FE0E8-CE36-440B-9AB2-420F3753F206}"/>
              </a:ext>
            </a:extLst>
          </p:cNvPr>
          <p:cNvSpPr>
            <a:spLocks noChangeAspect="1"/>
          </p:cNvSpPr>
          <p:nvPr/>
        </p:nvSpPr>
        <p:spPr>
          <a:xfrm>
            <a:off x="4743223" y="2961969"/>
            <a:ext cx="279328" cy="253944"/>
          </a:xfrm>
          <a:custGeom>
            <a:avLst/>
            <a:gdLst/>
            <a:ahLst/>
            <a:cxnLst>
              <a:cxn ang="0">
                <a:pos x="wd2" y="hd2"/>
              </a:cxn>
              <a:cxn ang="5400000">
                <a:pos x="wd2" y="hd2"/>
              </a:cxn>
              <a:cxn ang="10800000">
                <a:pos x="wd2" y="hd2"/>
              </a:cxn>
              <a:cxn ang="16200000">
                <a:pos x="wd2" y="hd2"/>
              </a:cxn>
            </a:cxnLst>
            <a:rect l="0" t="0" r="r" b="b"/>
            <a:pathLst>
              <a:path w="21600" h="21600" extrusionOk="0">
                <a:moveTo>
                  <a:pt x="17182" y="12420"/>
                </a:moveTo>
                <a:cubicBezTo>
                  <a:pt x="16368" y="12420"/>
                  <a:pt x="15709" y="11694"/>
                  <a:pt x="15709" y="10800"/>
                </a:cubicBezTo>
                <a:cubicBezTo>
                  <a:pt x="15709" y="9906"/>
                  <a:pt x="16368" y="9180"/>
                  <a:pt x="17182" y="9180"/>
                </a:cubicBezTo>
                <a:cubicBezTo>
                  <a:pt x="17995" y="9180"/>
                  <a:pt x="18655" y="9906"/>
                  <a:pt x="18655" y="10800"/>
                </a:cubicBezTo>
                <a:cubicBezTo>
                  <a:pt x="18655" y="11694"/>
                  <a:pt x="17995" y="12420"/>
                  <a:pt x="17182" y="12420"/>
                </a:cubicBezTo>
                <a:moveTo>
                  <a:pt x="21109" y="10260"/>
                </a:moveTo>
                <a:lnTo>
                  <a:pt x="19587" y="10260"/>
                </a:lnTo>
                <a:cubicBezTo>
                  <a:pt x="19360" y="9028"/>
                  <a:pt x="18369" y="8100"/>
                  <a:pt x="17182" y="8100"/>
                </a:cubicBezTo>
                <a:cubicBezTo>
                  <a:pt x="15994" y="8100"/>
                  <a:pt x="15004" y="9028"/>
                  <a:pt x="14777" y="10260"/>
                </a:cubicBezTo>
                <a:lnTo>
                  <a:pt x="491" y="10260"/>
                </a:lnTo>
                <a:cubicBezTo>
                  <a:pt x="220" y="10260"/>
                  <a:pt x="0" y="10502"/>
                  <a:pt x="0" y="10800"/>
                </a:cubicBezTo>
                <a:cubicBezTo>
                  <a:pt x="0" y="11098"/>
                  <a:pt x="220" y="11340"/>
                  <a:pt x="491" y="11340"/>
                </a:cubicBezTo>
                <a:lnTo>
                  <a:pt x="14777" y="11340"/>
                </a:lnTo>
                <a:cubicBezTo>
                  <a:pt x="15004" y="12572"/>
                  <a:pt x="15994" y="13500"/>
                  <a:pt x="17182" y="13500"/>
                </a:cubicBezTo>
                <a:cubicBezTo>
                  <a:pt x="18369" y="13500"/>
                  <a:pt x="19360" y="12572"/>
                  <a:pt x="19587" y="11340"/>
                </a:cubicBezTo>
                <a:lnTo>
                  <a:pt x="21109" y="11340"/>
                </a:lnTo>
                <a:cubicBezTo>
                  <a:pt x="21380" y="11340"/>
                  <a:pt x="21600" y="11098"/>
                  <a:pt x="21600" y="10800"/>
                </a:cubicBezTo>
                <a:cubicBezTo>
                  <a:pt x="21600" y="10502"/>
                  <a:pt x="21380" y="10260"/>
                  <a:pt x="21109" y="10260"/>
                </a:cubicBezTo>
                <a:moveTo>
                  <a:pt x="5400" y="1080"/>
                </a:moveTo>
                <a:cubicBezTo>
                  <a:pt x="6214" y="1080"/>
                  <a:pt x="6873" y="1806"/>
                  <a:pt x="6873" y="2700"/>
                </a:cubicBezTo>
                <a:cubicBezTo>
                  <a:pt x="6873" y="3595"/>
                  <a:pt x="6214" y="4320"/>
                  <a:pt x="5400" y="4320"/>
                </a:cubicBezTo>
                <a:cubicBezTo>
                  <a:pt x="4586" y="4320"/>
                  <a:pt x="3927" y="3595"/>
                  <a:pt x="3927" y="2700"/>
                </a:cubicBezTo>
                <a:cubicBezTo>
                  <a:pt x="3927" y="1806"/>
                  <a:pt x="4586" y="1080"/>
                  <a:pt x="5400" y="1080"/>
                </a:cubicBezTo>
                <a:moveTo>
                  <a:pt x="491" y="3240"/>
                </a:moveTo>
                <a:lnTo>
                  <a:pt x="2995" y="3240"/>
                </a:lnTo>
                <a:cubicBezTo>
                  <a:pt x="3222" y="4472"/>
                  <a:pt x="4213" y="5400"/>
                  <a:pt x="5400" y="5400"/>
                </a:cubicBezTo>
                <a:cubicBezTo>
                  <a:pt x="6587" y="5400"/>
                  <a:pt x="7578" y="4472"/>
                  <a:pt x="7805" y="3240"/>
                </a:cubicBezTo>
                <a:lnTo>
                  <a:pt x="21109" y="3240"/>
                </a:lnTo>
                <a:cubicBezTo>
                  <a:pt x="21380" y="3240"/>
                  <a:pt x="21600" y="2999"/>
                  <a:pt x="21600" y="2700"/>
                </a:cubicBezTo>
                <a:cubicBezTo>
                  <a:pt x="21600" y="2402"/>
                  <a:pt x="21380" y="2160"/>
                  <a:pt x="21109" y="2160"/>
                </a:cubicBezTo>
                <a:lnTo>
                  <a:pt x="7805" y="2160"/>
                </a:lnTo>
                <a:cubicBezTo>
                  <a:pt x="7578" y="928"/>
                  <a:pt x="6587" y="0"/>
                  <a:pt x="5400" y="0"/>
                </a:cubicBezTo>
                <a:cubicBezTo>
                  <a:pt x="4213" y="0"/>
                  <a:pt x="3222" y="928"/>
                  <a:pt x="2995" y="2160"/>
                </a:cubicBezTo>
                <a:lnTo>
                  <a:pt x="491" y="2160"/>
                </a:lnTo>
                <a:cubicBezTo>
                  <a:pt x="220" y="2160"/>
                  <a:pt x="0" y="2402"/>
                  <a:pt x="0" y="2700"/>
                </a:cubicBezTo>
                <a:cubicBezTo>
                  <a:pt x="0" y="2999"/>
                  <a:pt x="220" y="3240"/>
                  <a:pt x="491" y="3240"/>
                </a:cubicBezTo>
                <a:moveTo>
                  <a:pt x="9327" y="20519"/>
                </a:moveTo>
                <a:cubicBezTo>
                  <a:pt x="8514" y="20519"/>
                  <a:pt x="7855" y="19794"/>
                  <a:pt x="7855" y="18899"/>
                </a:cubicBezTo>
                <a:cubicBezTo>
                  <a:pt x="7855" y="18005"/>
                  <a:pt x="8514" y="17279"/>
                  <a:pt x="9327" y="17279"/>
                </a:cubicBezTo>
                <a:cubicBezTo>
                  <a:pt x="10141" y="17279"/>
                  <a:pt x="10800" y="18005"/>
                  <a:pt x="10800" y="18899"/>
                </a:cubicBezTo>
                <a:cubicBezTo>
                  <a:pt x="10800" y="19794"/>
                  <a:pt x="10141" y="20519"/>
                  <a:pt x="9327" y="20519"/>
                </a:cubicBezTo>
                <a:moveTo>
                  <a:pt x="21109" y="18359"/>
                </a:moveTo>
                <a:lnTo>
                  <a:pt x="11732" y="18359"/>
                </a:lnTo>
                <a:cubicBezTo>
                  <a:pt x="11505" y="17127"/>
                  <a:pt x="10515" y="16199"/>
                  <a:pt x="9327" y="16199"/>
                </a:cubicBezTo>
                <a:cubicBezTo>
                  <a:pt x="8140" y="16199"/>
                  <a:pt x="7150" y="17127"/>
                  <a:pt x="6922" y="18359"/>
                </a:cubicBezTo>
                <a:lnTo>
                  <a:pt x="491" y="18359"/>
                </a:lnTo>
                <a:cubicBezTo>
                  <a:pt x="220" y="18359"/>
                  <a:pt x="0" y="18601"/>
                  <a:pt x="0" y="18899"/>
                </a:cubicBezTo>
                <a:cubicBezTo>
                  <a:pt x="0" y="19198"/>
                  <a:pt x="220" y="19439"/>
                  <a:pt x="491" y="19439"/>
                </a:cubicBezTo>
                <a:lnTo>
                  <a:pt x="6922" y="19439"/>
                </a:lnTo>
                <a:cubicBezTo>
                  <a:pt x="7150" y="20672"/>
                  <a:pt x="8140" y="21600"/>
                  <a:pt x="9327" y="21600"/>
                </a:cubicBezTo>
                <a:cubicBezTo>
                  <a:pt x="10515" y="21600"/>
                  <a:pt x="11505" y="20672"/>
                  <a:pt x="11732" y="19439"/>
                </a:cubicBezTo>
                <a:lnTo>
                  <a:pt x="21109" y="19439"/>
                </a:lnTo>
                <a:cubicBezTo>
                  <a:pt x="21380" y="19439"/>
                  <a:pt x="21600" y="19198"/>
                  <a:pt x="21600" y="18899"/>
                </a:cubicBezTo>
                <a:cubicBezTo>
                  <a:pt x="21600" y="18601"/>
                  <a:pt x="21380" y="18359"/>
                  <a:pt x="21109" y="18359"/>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pen Sans Semibold" charset="0"/>
              <a:ea typeface="Open Sans Semibold" charset="0"/>
              <a:cs typeface="Open Sans Semibold" charset="0"/>
            </a:endParaRPr>
          </a:p>
        </p:txBody>
      </p:sp>
      <p:sp>
        <p:nvSpPr>
          <p:cNvPr id="50" name="Shape 2616">
            <a:extLst>
              <a:ext uri="{FF2B5EF4-FFF2-40B4-BE49-F238E27FC236}">
                <a16:creationId xmlns:a16="http://schemas.microsoft.com/office/drawing/2014/main" id="{EBB155EA-0C08-4A65-8CBD-DE31014032A6}"/>
              </a:ext>
            </a:extLst>
          </p:cNvPr>
          <p:cNvSpPr>
            <a:spLocks noChangeAspect="1"/>
          </p:cNvSpPr>
          <p:nvPr/>
        </p:nvSpPr>
        <p:spPr>
          <a:xfrm>
            <a:off x="4743905" y="4519880"/>
            <a:ext cx="279328" cy="253997"/>
          </a:xfrm>
          <a:custGeom>
            <a:avLst/>
            <a:gdLst/>
            <a:ahLst/>
            <a:cxnLst>
              <a:cxn ang="0">
                <a:pos x="wd2" y="hd2"/>
              </a:cxn>
              <a:cxn ang="5400000">
                <a:pos x="wd2" y="hd2"/>
              </a:cxn>
              <a:cxn ang="10800000">
                <a:pos x="wd2" y="hd2"/>
              </a:cxn>
              <a:cxn ang="16200000">
                <a:pos x="wd2" y="hd2"/>
              </a:cxn>
            </a:cxnLst>
            <a:rect l="0" t="0" r="r" b="b"/>
            <a:pathLst>
              <a:path w="21600" h="21600" extrusionOk="0">
                <a:moveTo>
                  <a:pt x="1016" y="20520"/>
                </a:moveTo>
                <a:cubicBezTo>
                  <a:pt x="1258" y="18675"/>
                  <a:pt x="2752" y="17923"/>
                  <a:pt x="4191" y="17361"/>
                </a:cubicBezTo>
                <a:cubicBezTo>
                  <a:pt x="5156" y="17087"/>
                  <a:pt x="6884" y="15971"/>
                  <a:pt x="6884" y="13567"/>
                </a:cubicBezTo>
                <a:cubicBezTo>
                  <a:pt x="6884" y="11510"/>
                  <a:pt x="6113" y="10507"/>
                  <a:pt x="5698" y="9969"/>
                </a:cubicBezTo>
                <a:cubicBezTo>
                  <a:pt x="5646" y="9902"/>
                  <a:pt x="5599" y="9842"/>
                  <a:pt x="5562" y="9786"/>
                </a:cubicBezTo>
                <a:cubicBezTo>
                  <a:pt x="5550" y="9769"/>
                  <a:pt x="5538" y="9752"/>
                  <a:pt x="5526" y="9735"/>
                </a:cubicBezTo>
                <a:cubicBezTo>
                  <a:pt x="5491" y="9662"/>
                  <a:pt x="5297" y="9177"/>
                  <a:pt x="5553" y="8011"/>
                </a:cubicBezTo>
                <a:cubicBezTo>
                  <a:pt x="5604" y="7777"/>
                  <a:pt x="5583" y="7531"/>
                  <a:pt x="5493" y="7312"/>
                </a:cubicBezTo>
                <a:cubicBezTo>
                  <a:pt x="5249" y="6721"/>
                  <a:pt x="4603" y="5151"/>
                  <a:pt x="5035" y="3988"/>
                </a:cubicBezTo>
                <a:cubicBezTo>
                  <a:pt x="5619" y="2411"/>
                  <a:pt x="6140" y="2099"/>
                  <a:pt x="7085" y="1642"/>
                </a:cubicBezTo>
                <a:cubicBezTo>
                  <a:pt x="7132" y="1619"/>
                  <a:pt x="7177" y="1592"/>
                  <a:pt x="7220" y="1562"/>
                </a:cubicBezTo>
                <a:cubicBezTo>
                  <a:pt x="7458" y="1393"/>
                  <a:pt x="8233" y="1080"/>
                  <a:pt x="9029" y="1080"/>
                </a:cubicBezTo>
                <a:cubicBezTo>
                  <a:pt x="9467" y="1080"/>
                  <a:pt x="9840" y="1172"/>
                  <a:pt x="10137" y="1353"/>
                </a:cubicBezTo>
                <a:cubicBezTo>
                  <a:pt x="10491" y="1569"/>
                  <a:pt x="10825" y="1968"/>
                  <a:pt x="11308" y="3213"/>
                </a:cubicBezTo>
                <a:cubicBezTo>
                  <a:pt x="11991" y="4974"/>
                  <a:pt x="11820" y="6477"/>
                  <a:pt x="11347" y="7186"/>
                </a:cubicBezTo>
                <a:cubicBezTo>
                  <a:pt x="11175" y="7442"/>
                  <a:pt x="11116" y="7769"/>
                  <a:pt x="11184" y="8078"/>
                </a:cubicBezTo>
                <a:cubicBezTo>
                  <a:pt x="11422" y="9164"/>
                  <a:pt x="11247" y="9602"/>
                  <a:pt x="11210" y="9679"/>
                </a:cubicBezTo>
                <a:cubicBezTo>
                  <a:pt x="11181" y="9712"/>
                  <a:pt x="11153" y="9748"/>
                  <a:pt x="11129" y="9786"/>
                </a:cubicBezTo>
                <a:cubicBezTo>
                  <a:pt x="11091" y="9842"/>
                  <a:pt x="11044" y="9902"/>
                  <a:pt x="10992" y="9969"/>
                </a:cubicBezTo>
                <a:cubicBezTo>
                  <a:pt x="10578" y="10507"/>
                  <a:pt x="9806" y="11510"/>
                  <a:pt x="9806" y="13567"/>
                </a:cubicBezTo>
                <a:cubicBezTo>
                  <a:pt x="9806" y="15972"/>
                  <a:pt x="11535" y="17087"/>
                  <a:pt x="12500" y="17361"/>
                </a:cubicBezTo>
                <a:cubicBezTo>
                  <a:pt x="13925" y="17916"/>
                  <a:pt x="15432" y="18665"/>
                  <a:pt x="15675" y="20520"/>
                </a:cubicBezTo>
                <a:cubicBezTo>
                  <a:pt x="15675" y="20520"/>
                  <a:pt x="1016" y="20520"/>
                  <a:pt x="1016" y="20520"/>
                </a:cubicBezTo>
                <a:close/>
                <a:moveTo>
                  <a:pt x="12782" y="16326"/>
                </a:moveTo>
                <a:cubicBezTo>
                  <a:pt x="12782" y="16326"/>
                  <a:pt x="10788" y="15813"/>
                  <a:pt x="10788" y="13567"/>
                </a:cubicBezTo>
                <a:cubicBezTo>
                  <a:pt x="10788" y="11595"/>
                  <a:pt x="11607" y="10900"/>
                  <a:pt x="11923" y="10420"/>
                </a:cubicBezTo>
                <a:cubicBezTo>
                  <a:pt x="11923" y="10420"/>
                  <a:pt x="12573" y="9806"/>
                  <a:pt x="12138" y="7825"/>
                </a:cubicBezTo>
                <a:cubicBezTo>
                  <a:pt x="12863" y="6740"/>
                  <a:pt x="12999" y="4821"/>
                  <a:pt x="12211" y="2789"/>
                </a:cubicBezTo>
                <a:cubicBezTo>
                  <a:pt x="11716" y="1514"/>
                  <a:pt x="11279" y="815"/>
                  <a:pt x="10613" y="409"/>
                </a:cubicBezTo>
                <a:cubicBezTo>
                  <a:pt x="10124" y="111"/>
                  <a:pt x="9569" y="0"/>
                  <a:pt x="9029" y="0"/>
                </a:cubicBezTo>
                <a:cubicBezTo>
                  <a:pt x="8023" y="0"/>
                  <a:pt x="7070" y="384"/>
                  <a:pt x="6690" y="653"/>
                </a:cubicBezTo>
                <a:cubicBezTo>
                  <a:pt x="5576" y="1192"/>
                  <a:pt x="4828" y="1688"/>
                  <a:pt x="4126" y="3579"/>
                </a:cubicBezTo>
                <a:cubicBezTo>
                  <a:pt x="3556" y="5114"/>
                  <a:pt x="4241" y="6891"/>
                  <a:pt x="4598" y="7757"/>
                </a:cubicBezTo>
                <a:cubicBezTo>
                  <a:pt x="4163" y="9739"/>
                  <a:pt x="4767" y="10420"/>
                  <a:pt x="4767" y="10420"/>
                </a:cubicBezTo>
                <a:cubicBezTo>
                  <a:pt x="5083" y="10900"/>
                  <a:pt x="5903" y="11595"/>
                  <a:pt x="5903" y="13567"/>
                </a:cubicBezTo>
                <a:cubicBezTo>
                  <a:pt x="5903" y="15813"/>
                  <a:pt x="3909" y="16326"/>
                  <a:pt x="3909" y="16326"/>
                </a:cubicBezTo>
                <a:cubicBezTo>
                  <a:pt x="2642" y="16817"/>
                  <a:pt x="0" y="17821"/>
                  <a:pt x="0" y="21060"/>
                </a:cubicBezTo>
                <a:cubicBezTo>
                  <a:pt x="0" y="21060"/>
                  <a:pt x="0" y="21600"/>
                  <a:pt x="491" y="21600"/>
                </a:cubicBezTo>
                <a:lnTo>
                  <a:pt x="16200" y="21600"/>
                </a:lnTo>
                <a:cubicBezTo>
                  <a:pt x="16691" y="21600"/>
                  <a:pt x="16691" y="21060"/>
                  <a:pt x="16691" y="21060"/>
                </a:cubicBezTo>
                <a:cubicBezTo>
                  <a:pt x="16691" y="17821"/>
                  <a:pt x="14048" y="16817"/>
                  <a:pt x="12782" y="16326"/>
                </a:cubicBezTo>
                <a:moveTo>
                  <a:pt x="18035" y="15774"/>
                </a:moveTo>
                <a:cubicBezTo>
                  <a:pt x="18035" y="15774"/>
                  <a:pt x="16217" y="15312"/>
                  <a:pt x="16217" y="13291"/>
                </a:cubicBezTo>
                <a:cubicBezTo>
                  <a:pt x="16217" y="11515"/>
                  <a:pt x="17087" y="10890"/>
                  <a:pt x="17376" y="10458"/>
                </a:cubicBezTo>
                <a:cubicBezTo>
                  <a:pt x="17376" y="10458"/>
                  <a:pt x="17968" y="9906"/>
                  <a:pt x="17572" y="8122"/>
                </a:cubicBezTo>
                <a:cubicBezTo>
                  <a:pt x="18232" y="7146"/>
                  <a:pt x="18387" y="5419"/>
                  <a:pt x="17669" y="3590"/>
                </a:cubicBezTo>
                <a:cubicBezTo>
                  <a:pt x="17218" y="2442"/>
                  <a:pt x="16666" y="1814"/>
                  <a:pt x="16059" y="1449"/>
                </a:cubicBezTo>
                <a:cubicBezTo>
                  <a:pt x="15612" y="1180"/>
                  <a:pt x="15107" y="1081"/>
                  <a:pt x="14614" y="1081"/>
                </a:cubicBezTo>
                <a:cubicBezTo>
                  <a:pt x="13880" y="1081"/>
                  <a:pt x="13182" y="1301"/>
                  <a:pt x="12753" y="1514"/>
                </a:cubicBezTo>
                <a:cubicBezTo>
                  <a:pt x="12878" y="1781"/>
                  <a:pt x="12997" y="2064"/>
                  <a:pt x="13115" y="2366"/>
                </a:cubicBezTo>
                <a:cubicBezTo>
                  <a:pt x="13131" y="2409"/>
                  <a:pt x="13143" y="2453"/>
                  <a:pt x="13159" y="2496"/>
                </a:cubicBezTo>
                <a:cubicBezTo>
                  <a:pt x="13436" y="2360"/>
                  <a:pt x="13994" y="2160"/>
                  <a:pt x="14614" y="2160"/>
                </a:cubicBezTo>
                <a:cubicBezTo>
                  <a:pt x="15001" y="2160"/>
                  <a:pt x="15328" y="2239"/>
                  <a:pt x="15588" y="2396"/>
                </a:cubicBezTo>
                <a:cubicBezTo>
                  <a:pt x="15893" y="2579"/>
                  <a:pt x="16347" y="2947"/>
                  <a:pt x="16767" y="4019"/>
                </a:cubicBezTo>
                <a:cubicBezTo>
                  <a:pt x="17366" y="5541"/>
                  <a:pt x="17207" y="6853"/>
                  <a:pt x="16784" y="7478"/>
                </a:cubicBezTo>
                <a:cubicBezTo>
                  <a:pt x="16610" y="7736"/>
                  <a:pt x="16549" y="8067"/>
                  <a:pt x="16618" y="8379"/>
                </a:cubicBezTo>
                <a:cubicBezTo>
                  <a:pt x="16817" y="9273"/>
                  <a:pt x="16689" y="9648"/>
                  <a:pt x="16656" y="9723"/>
                </a:cubicBezTo>
                <a:cubicBezTo>
                  <a:pt x="16631" y="9754"/>
                  <a:pt x="16607" y="9786"/>
                  <a:pt x="16584" y="9820"/>
                </a:cubicBezTo>
                <a:cubicBezTo>
                  <a:pt x="16565" y="9848"/>
                  <a:pt x="16497" y="9929"/>
                  <a:pt x="16447" y="9988"/>
                </a:cubicBezTo>
                <a:cubicBezTo>
                  <a:pt x="16023" y="10488"/>
                  <a:pt x="15236" y="11419"/>
                  <a:pt x="15236" y="13291"/>
                </a:cubicBezTo>
                <a:cubicBezTo>
                  <a:pt x="15236" y="15520"/>
                  <a:pt x="16851" y="16555"/>
                  <a:pt x="17757" y="16810"/>
                </a:cubicBezTo>
                <a:cubicBezTo>
                  <a:pt x="19050" y="17307"/>
                  <a:pt x="20311" y="17926"/>
                  <a:pt x="20570" y="19440"/>
                </a:cubicBezTo>
                <a:lnTo>
                  <a:pt x="17464" y="19440"/>
                </a:lnTo>
                <a:cubicBezTo>
                  <a:pt x="17553" y="19773"/>
                  <a:pt x="17615" y="20132"/>
                  <a:pt x="17645" y="20520"/>
                </a:cubicBezTo>
                <a:lnTo>
                  <a:pt x="21152" y="20520"/>
                </a:lnTo>
                <a:cubicBezTo>
                  <a:pt x="21600" y="20520"/>
                  <a:pt x="21600" y="20034"/>
                  <a:pt x="21600" y="20034"/>
                </a:cubicBezTo>
                <a:cubicBezTo>
                  <a:pt x="21600" y="17119"/>
                  <a:pt x="19191" y="16215"/>
                  <a:pt x="18035" y="15774"/>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pen Sans Semibold" charset="0"/>
              <a:ea typeface="Open Sans Semibold" charset="0"/>
              <a:cs typeface="Open Sans Semibold" charset="0"/>
            </a:endParaRPr>
          </a:p>
        </p:txBody>
      </p:sp>
      <p:sp>
        <p:nvSpPr>
          <p:cNvPr id="51" name="Shape 2623">
            <a:extLst>
              <a:ext uri="{FF2B5EF4-FFF2-40B4-BE49-F238E27FC236}">
                <a16:creationId xmlns:a16="http://schemas.microsoft.com/office/drawing/2014/main" id="{5BD47B9B-E11C-48BB-82E5-C3E258C12EC0}"/>
              </a:ext>
            </a:extLst>
          </p:cNvPr>
          <p:cNvSpPr>
            <a:spLocks noChangeAspect="1"/>
          </p:cNvSpPr>
          <p:nvPr/>
        </p:nvSpPr>
        <p:spPr>
          <a:xfrm>
            <a:off x="7176260" y="3020973"/>
            <a:ext cx="279328" cy="279328"/>
          </a:xfrm>
          <a:custGeom>
            <a:avLst/>
            <a:gdLst/>
            <a:ahLst/>
            <a:cxnLst>
              <a:cxn ang="0">
                <a:pos x="wd2" y="hd2"/>
              </a:cxn>
              <a:cxn ang="5400000">
                <a:pos x="wd2" y="hd2"/>
              </a:cxn>
              <a:cxn ang="10800000">
                <a:pos x="wd2" y="hd2"/>
              </a:cxn>
              <a:cxn ang="16200000">
                <a:pos x="wd2" y="hd2"/>
              </a:cxn>
            </a:cxnLst>
            <a:rect l="0" t="0" r="r" b="b"/>
            <a:pathLst>
              <a:path w="21600" h="21600" extrusionOk="0">
                <a:moveTo>
                  <a:pt x="7364" y="13255"/>
                </a:moveTo>
                <a:lnTo>
                  <a:pt x="5400" y="13255"/>
                </a:lnTo>
                <a:lnTo>
                  <a:pt x="5400" y="15218"/>
                </a:lnTo>
                <a:lnTo>
                  <a:pt x="7364" y="15218"/>
                </a:lnTo>
                <a:cubicBezTo>
                  <a:pt x="7364" y="15218"/>
                  <a:pt x="7364" y="13255"/>
                  <a:pt x="7364" y="13255"/>
                </a:cubicBezTo>
                <a:close/>
                <a:moveTo>
                  <a:pt x="7364" y="16691"/>
                </a:moveTo>
                <a:lnTo>
                  <a:pt x="5400" y="16691"/>
                </a:lnTo>
                <a:lnTo>
                  <a:pt x="5400" y="18655"/>
                </a:lnTo>
                <a:lnTo>
                  <a:pt x="7364" y="18655"/>
                </a:lnTo>
                <a:cubicBezTo>
                  <a:pt x="7364" y="18655"/>
                  <a:pt x="7364" y="16691"/>
                  <a:pt x="7364" y="16691"/>
                </a:cubicBezTo>
                <a:close/>
                <a:moveTo>
                  <a:pt x="7364" y="9818"/>
                </a:moveTo>
                <a:lnTo>
                  <a:pt x="5400" y="9818"/>
                </a:lnTo>
                <a:lnTo>
                  <a:pt x="5400" y="11782"/>
                </a:lnTo>
                <a:lnTo>
                  <a:pt x="7364" y="11782"/>
                </a:lnTo>
                <a:cubicBezTo>
                  <a:pt x="7364" y="11782"/>
                  <a:pt x="7364" y="9818"/>
                  <a:pt x="7364" y="9818"/>
                </a:cubicBezTo>
                <a:close/>
                <a:moveTo>
                  <a:pt x="4418" y="16691"/>
                </a:moveTo>
                <a:lnTo>
                  <a:pt x="2455" y="16691"/>
                </a:lnTo>
                <a:lnTo>
                  <a:pt x="2455" y="18655"/>
                </a:lnTo>
                <a:lnTo>
                  <a:pt x="4418" y="18655"/>
                </a:lnTo>
                <a:cubicBezTo>
                  <a:pt x="4418" y="18655"/>
                  <a:pt x="4418" y="16691"/>
                  <a:pt x="4418" y="16691"/>
                </a:cubicBezTo>
                <a:close/>
                <a:moveTo>
                  <a:pt x="20618" y="6873"/>
                </a:moveTo>
                <a:lnTo>
                  <a:pt x="982" y="6873"/>
                </a:lnTo>
                <a:lnTo>
                  <a:pt x="982" y="3928"/>
                </a:lnTo>
                <a:cubicBezTo>
                  <a:pt x="982" y="3385"/>
                  <a:pt x="1422" y="2945"/>
                  <a:pt x="1964" y="2945"/>
                </a:cubicBezTo>
                <a:lnTo>
                  <a:pt x="3927" y="2945"/>
                </a:lnTo>
                <a:lnTo>
                  <a:pt x="3927" y="4418"/>
                </a:lnTo>
                <a:cubicBezTo>
                  <a:pt x="3927" y="4690"/>
                  <a:pt x="4147" y="4909"/>
                  <a:pt x="4418" y="4909"/>
                </a:cubicBezTo>
                <a:cubicBezTo>
                  <a:pt x="4690" y="4909"/>
                  <a:pt x="4909" y="4690"/>
                  <a:pt x="4909" y="4418"/>
                </a:cubicBezTo>
                <a:lnTo>
                  <a:pt x="4909" y="2945"/>
                </a:lnTo>
                <a:lnTo>
                  <a:pt x="16691" y="2945"/>
                </a:lnTo>
                <a:lnTo>
                  <a:pt x="16691" y="4418"/>
                </a:lnTo>
                <a:cubicBezTo>
                  <a:pt x="16691" y="4690"/>
                  <a:pt x="16910" y="4909"/>
                  <a:pt x="17182" y="4909"/>
                </a:cubicBezTo>
                <a:cubicBezTo>
                  <a:pt x="17453" y="4909"/>
                  <a:pt x="17673" y="4690"/>
                  <a:pt x="17673" y="4418"/>
                </a:cubicBezTo>
                <a:lnTo>
                  <a:pt x="17673" y="2945"/>
                </a:lnTo>
                <a:lnTo>
                  <a:pt x="19636" y="2945"/>
                </a:lnTo>
                <a:cubicBezTo>
                  <a:pt x="20178" y="2945"/>
                  <a:pt x="20618" y="3385"/>
                  <a:pt x="20618" y="3928"/>
                </a:cubicBezTo>
                <a:cubicBezTo>
                  <a:pt x="20618" y="3928"/>
                  <a:pt x="20618" y="6873"/>
                  <a:pt x="20618" y="6873"/>
                </a:cubicBezTo>
                <a:close/>
                <a:moveTo>
                  <a:pt x="20618" y="19636"/>
                </a:moveTo>
                <a:cubicBezTo>
                  <a:pt x="20618" y="20178"/>
                  <a:pt x="20178" y="20618"/>
                  <a:pt x="19636" y="20618"/>
                </a:cubicBezTo>
                <a:lnTo>
                  <a:pt x="1964" y="20618"/>
                </a:lnTo>
                <a:cubicBezTo>
                  <a:pt x="1422" y="20618"/>
                  <a:pt x="982" y="20178"/>
                  <a:pt x="982" y="19636"/>
                </a:cubicBezTo>
                <a:lnTo>
                  <a:pt x="982" y="7855"/>
                </a:lnTo>
                <a:lnTo>
                  <a:pt x="20618" y="7855"/>
                </a:lnTo>
                <a:cubicBezTo>
                  <a:pt x="20618" y="7855"/>
                  <a:pt x="20618" y="19636"/>
                  <a:pt x="20618" y="19636"/>
                </a:cubicBezTo>
                <a:close/>
                <a:moveTo>
                  <a:pt x="19636" y="1964"/>
                </a:moveTo>
                <a:lnTo>
                  <a:pt x="17673" y="1964"/>
                </a:lnTo>
                <a:lnTo>
                  <a:pt x="17673" y="491"/>
                </a:lnTo>
                <a:cubicBezTo>
                  <a:pt x="17673" y="220"/>
                  <a:pt x="17453" y="0"/>
                  <a:pt x="17182" y="0"/>
                </a:cubicBezTo>
                <a:cubicBezTo>
                  <a:pt x="16910" y="0"/>
                  <a:pt x="16691" y="220"/>
                  <a:pt x="16691" y="491"/>
                </a:cubicBezTo>
                <a:lnTo>
                  <a:pt x="16691" y="1964"/>
                </a:lnTo>
                <a:lnTo>
                  <a:pt x="4909" y="1964"/>
                </a:lnTo>
                <a:lnTo>
                  <a:pt x="4909" y="491"/>
                </a:lnTo>
                <a:cubicBezTo>
                  <a:pt x="4909" y="220"/>
                  <a:pt x="4690" y="0"/>
                  <a:pt x="4418" y="0"/>
                </a:cubicBezTo>
                <a:cubicBezTo>
                  <a:pt x="4147" y="0"/>
                  <a:pt x="3927" y="220"/>
                  <a:pt x="3927" y="491"/>
                </a:cubicBezTo>
                <a:lnTo>
                  <a:pt x="3927" y="1964"/>
                </a:lnTo>
                <a:lnTo>
                  <a:pt x="1964" y="1964"/>
                </a:lnTo>
                <a:cubicBezTo>
                  <a:pt x="879" y="1964"/>
                  <a:pt x="0" y="2843"/>
                  <a:pt x="0" y="3928"/>
                </a:cubicBezTo>
                <a:lnTo>
                  <a:pt x="0" y="19636"/>
                </a:lnTo>
                <a:cubicBezTo>
                  <a:pt x="0" y="20721"/>
                  <a:pt x="879" y="21600"/>
                  <a:pt x="1964" y="21600"/>
                </a:cubicBezTo>
                <a:lnTo>
                  <a:pt x="19636" y="21600"/>
                </a:lnTo>
                <a:cubicBezTo>
                  <a:pt x="20721" y="21600"/>
                  <a:pt x="21600" y="20721"/>
                  <a:pt x="21600" y="19636"/>
                </a:cubicBezTo>
                <a:lnTo>
                  <a:pt x="21600" y="3928"/>
                </a:lnTo>
                <a:cubicBezTo>
                  <a:pt x="21600" y="2843"/>
                  <a:pt x="20721" y="1964"/>
                  <a:pt x="19636" y="1964"/>
                </a:cubicBezTo>
                <a:moveTo>
                  <a:pt x="4418" y="9818"/>
                </a:moveTo>
                <a:lnTo>
                  <a:pt x="2455" y="9818"/>
                </a:lnTo>
                <a:lnTo>
                  <a:pt x="2455" y="11782"/>
                </a:lnTo>
                <a:lnTo>
                  <a:pt x="4418" y="11782"/>
                </a:lnTo>
                <a:cubicBezTo>
                  <a:pt x="4418" y="11782"/>
                  <a:pt x="4418" y="9818"/>
                  <a:pt x="4418" y="9818"/>
                </a:cubicBezTo>
                <a:close/>
                <a:moveTo>
                  <a:pt x="4418" y="13255"/>
                </a:moveTo>
                <a:lnTo>
                  <a:pt x="2455" y="13255"/>
                </a:lnTo>
                <a:lnTo>
                  <a:pt x="2455" y="15218"/>
                </a:lnTo>
                <a:lnTo>
                  <a:pt x="4418" y="15218"/>
                </a:lnTo>
                <a:cubicBezTo>
                  <a:pt x="4418" y="15218"/>
                  <a:pt x="4418" y="13255"/>
                  <a:pt x="4418" y="13255"/>
                </a:cubicBezTo>
                <a:close/>
                <a:moveTo>
                  <a:pt x="10309" y="16691"/>
                </a:moveTo>
                <a:lnTo>
                  <a:pt x="8345" y="16691"/>
                </a:lnTo>
                <a:lnTo>
                  <a:pt x="8345" y="18655"/>
                </a:lnTo>
                <a:lnTo>
                  <a:pt x="10309" y="18655"/>
                </a:lnTo>
                <a:cubicBezTo>
                  <a:pt x="10309" y="18655"/>
                  <a:pt x="10309" y="16691"/>
                  <a:pt x="10309" y="16691"/>
                </a:cubicBezTo>
                <a:close/>
                <a:moveTo>
                  <a:pt x="10309" y="9818"/>
                </a:moveTo>
                <a:lnTo>
                  <a:pt x="8345" y="9818"/>
                </a:lnTo>
                <a:lnTo>
                  <a:pt x="8345" y="11782"/>
                </a:lnTo>
                <a:lnTo>
                  <a:pt x="10309" y="11782"/>
                </a:lnTo>
                <a:cubicBezTo>
                  <a:pt x="10309" y="11782"/>
                  <a:pt x="10309" y="9818"/>
                  <a:pt x="10309" y="9818"/>
                </a:cubicBezTo>
                <a:close/>
                <a:moveTo>
                  <a:pt x="10309" y="13255"/>
                </a:moveTo>
                <a:lnTo>
                  <a:pt x="8345" y="13255"/>
                </a:lnTo>
                <a:lnTo>
                  <a:pt x="8345" y="15218"/>
                </a:lnTo>
                <a:lnTo>
                  <a:pt x="10309" y="15218"/>
                </a:lnTo>
                <a:cubicBezTo>
                  <a:pt x="10309" y="15218"/>
                  <a:pt x="10309" y="13255"/>
                  <a:pt x="10309" y="13255"/>
                </a:cubicBezTo>
                <a:close/>
                <a:moveTo>
                  <a:pt x="19145" y="13255"/>
                </a:moveTo>
                <a:lnTo>
                  <a:pt x="17182" y="13255"/>
                </a:lnTo>
                <a:lnTo>
                  <a:pt x="17182" y="15218"/>
                </a:lnTo>
                <a:lnTo>
                  <a:pt x="19145" y="15218"/>
                </a:lnTo>
                <a:cubicBezTo>
                  <a:pt x="19145" y="15218"/>
                  <a:pt x="19145" y="13255"/>
                  <a:pt x="19145" y="13255"/>
                </a:cubicBezTo>
                <a:close/>
                <a:moveTo>
                  <a:pt x="16200" y="13255"/>
                </a:moveTo>
                <a:lnTo>
                  <a:pt x="14236" y="13255"/>
                </a:lnTo>
                <a:lnTo>
                  <a:pt x="14236" y="15218"/>
                </a:lnTo>
                <a:lnTo>
                  <a:pt x="16200" y="15218"/>
                </a:lnTo>
                <a:cubicBezTo>
                  <a:pt x="16200" y="15218"/>
                  <a:pt x="16200" y="13255"/>
                  <a:pt x="16200" y="13255"/>
                </a:cubicBezTo>
                <a:close/>
                <a:moveTo>
                  <a:pt x="19145" y="9818"/>
                </a:moveTo>
                <a:lnTo>
                  <a:pt x="17182" y="9818"/>
                </a:lnTo>
                <a:lnTo>
                  <a:pt x="17182" y="11782"/>
                </a:lnTo>
                <a:lnTo>
                  <a:pt x="19145" y="11782"/>
                </a:lnTo>
                <a:cubicBezTo>
                  <a:pt x="19145" y="11782"/>
                  <a:pt x="19145" y="9818"/>
                  <a:pt x="19145" y="9818"/>
                </a:cubicBezTo>
                <a:close/>
                <a:moveTo>
                  <a:pt x="16200" y="9818"/>
                </a:moveTo>
                <a:lnTo>
                  <a:pt x="14236" y="9818"/>
                </a:lnTo>
                <a:lnTo>
                  <a:pt x="14236" y="11782"/>
                </a:lnTo>
                <a:lnTo>
                  <a:pt x="16200" y="11782"/>
                </a:lnTo>
                <a:cubicBezTo>
                  <a:pt x="16200" y="11782"/>
                  <a:pt x="16200" y="9818"/>
                  <a:pt x="16200" y="9818"/>
                </a:cubicBezTo>
                <a:close/>
                <a:moveTo>
                  <a:pt x="13255" y="16691"/>
                </a:moveTo>
                <a:lnTo>
                  <a:pt x="11291" y="16691"/>
                </a:lnTo>
                <a:lnTo>
                  <a:pt x="11291" y="18655"/>
                </a:lnTo>
                <a:lnTo>
                  <a:pt x="13255" y="18655"/>
                </a:lnTo>
                <a:cubicBezTo>
                  <a:pt x="13255" y="18655"/>
                  <a:pt x="13255" y="16691"/>
                  <a:pt x="13255" y="16691"/>
                </a:cubicBezTo>
                <a:close/>
                <a:moveTo>
                  <a:pt x="13255" y="9818"/>
                </a:moveTo>
                <a:lnTo>
                  <a:pt x="11291" y="9818"/>
                </a:lnTo>
                <a:lnTo>
                  <a:pt x="11291" y="11782"/>
                </a:lnTo>
                <a:lnTo>
                  <a:pt x="13255" y="11782"/>
                </a:lnTo>
                <a:cubicBezTo>
                  <a:pt x="13255" y="11782"/>
                  <a:pt x="13255" y="9818"/>
                  <a:pt x="13255" y="9818"/>
                </a:cubicBezTo>
                <a:close/>
                <a:moveTo>
                  <a:pt x="13255" y="13255"/>
                </a:moveTo>
                <a:lnTo>
                  <a:pt x="11291" y="13255"/>
                </a:lnTo>
                <a:lnTo>
                  <a:pt x="11291" y="15218"/>
                </a:lnTo>
                <a:lnTo>
                  <a:pt x="13255" y="15218"/>
                </a:lnTo>
                <a:cubicBezTo>
                  <a:pt x="13255" y="15218"/>
                  <a:pt x="13255" y="13255"/>
                  <a:pt x="13255" y="13255"/>
                </a:cubicBezTo>
                <a:close/>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pen Sans Semibold" charset="0"/>
              <a:ea typeface="Open Sans Semibold" charset="0"/>
              <a:cs typeface="Open Sans Semibold" charset="0"/>
            </a:endParaRPr>
          </a:p>
        </p:txBody>
      </p:sp>
      <p:sp>
        <p:nvSpPr>
          <p:cNvPr id="56" name="TextBox 2">
            <a:extLst>
              <a:ext uri="{FF2B5EF4-FFF2-40B4-BE49-F238E27FC236}">
                <a16:creationId xmlns:a16="http://schemas.microsoft.com/office/drawing/2014/main" id="{DB0034D9-35D7-455D-8CED-1C90BE98B9E7}"/>
              </a:ext>
            </a:extLst>
          </p:cNvPr>
          <p:cNvSpPr txBox="1"/>
          <p:nvPr/>
        </p:nvSpPr>
        <p:spPr>
          <a:xfrm>
            <a:off x="375634" y="200266"/>
            <a:ext cx="2315057" cy="669029"/>
          </a:xfrm>
          <a:prstGeom prst="rect">
            <a:avLst/>
          </a:prstGeom>
          <a:noFill/>
        </p:spPr>
        <p:txBody>
          <a:bodyPr wrap="none" rtlCol="0">
            <a:spAutoFit/>
          </a:bodyPr>
          <a:lstStyle/>
          <a:p>
            <a:pPr>
              <a:lnSpc>
                <a:spcPts val="5000"/>
              </a:lnSpc>
            </a:pPr>
            <a:r>
              <a:rPr lang="es-EC" sz="3300" b="1" dirty="0">
                <a:solidFill>
                  <a:schemeClr val="tx2"/>
                </a:solidFill>
                <a:latin typeface="Nirmala UI" panose="020B0502040204020203" pitchFamily="34" charset="0"/>
                <a:ea typeface="Nirmala UI" panose="020B0502040204020203" pitchFamily="34" charset="0"/>
                <a:cs typeface="Nirmala UI" panose="020B0502040204020203" pitchFamily="34" charset="0"/>
              </a:rPr>
              <a:t>Propuesta </a:t>
            </a:r>
          </a:p>
        </p:txBody>
      </p:sp>
      <p:sp>
        <p:nvSpPr>
          <p:cNvPr id="9" name="Elipse 8"/>
          <p:cNvSpPr/>
          <p:nvPr/>
        </p:nvSpPr>
        <p:spPr>
          <a:xfrm>
            <a:off x="5243790" y="1793026"/>
            <a:ext cx="127332" cy="127332"/>
          </a:xfrm>
          <a:prstGeom prst="ellipse">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0" name="Elipse 59"/>
          <p:cNvSpPr/>
          <p:nvPr/>
        </p:nvSpPr>
        <p:spPr>
          <a:xfrm>
            <a:off x="6025510" y="2085456"/>
            <a:ext cx="127332" cy="127332"/>
          </a:xfrm>
          <a:prstGeom prst="ellipse">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1" name="Elipse 60"/>
          <p:cNvSpPr/>
          <p:nvPr/>
        </p:nvSpPr>
        <p:spPr>
          <a:xfrm>
            <a:off x="5242037" y="3109357"/>
            <a:ext cx="127332" cy="127332"/>
          </a:xfrm>
          <a:prstGeom prst="ellipse">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2" name="Elipse 61"/>
          <p:cNvSpPr/>
          <p:nvPr/>
        </p:nvSpPr>
        <p:spPr>
          <a:xfrm>
            <a:off x="5209488" y="4476484"/>
            <a:ext cx="127332" cy="127332"/>
          </a:xfrm>
          <a:prstGeom prst="ellipse">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3" name="Elipse 62"/>
          <p:cNvSpPr/>
          <p:nvPr/>
        </p:nvSpPr>
        <p:spPr>
          <a:xfrm>
            <a:off x="6839812" y="3157877"/>
            <a:ext cx="127332" cy="127332"/>
          </a:xfrm>
          <a:prstGeom prst="ellipse">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5" name="Elipse 64"/>
          <p:cNvSpPr/>
          <p:nvPr/>
        </p:nvSpPr>
        <p:spPr>
          <a:xfrm>
            <a:off x="6066637" y="5368125"/>
            <a:ext cx="127332" cy="127332"/>
          </a:xfrm>
          <a:prstGeom prst="ellipse">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Elipse 65"/>
          <p:cNvSpPr/>
          <p:nvPr/>
        </p:nvSpPr>
        <p:spPr>
          <a:xfrm>
            <a:off x="6838149" y="5680330"/>
            <a:ext cx="127332" cy="127332"/>
          </a:xfrm>
          <a:prstGeom prst="ellipse">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7" name="Subtitle 2">
            <a:extLst>
              <a:ext uri="{FF2B5EF4-FFF2-40B4-BE49-F238E27FC236}">
                <a16:creationId xmlns:a16="http://schemas.microsoft.com/office/drawing/2014/main" id="{499A90BB-C9DF-4CE8-B600-6509822B51CD}"/>
              </a:ext>
            </a:extLst>
          </p:cNvPr>
          <p:cNvSpPr txBox="1">
            <a:spLocks/>
          </p:cNvSpPr>
          <p:nvPr/>
        </p:nvSpPr>
        <p:spPr>
          <a:xfrm>
            <a:off x="448171" y="4949568"/>
            <a:ext cx="5312203" cy="315471"/>
          </a:xfrm>
          <a:prstGeom prst="rect">
            <a:avLst/>
          </a:prstGeom>
          <a:ln>
            <a:solidFill>
              <a:schemeClr val="bg1">
                <a:lumMod val="75000"/>
              </a:schemeClr>
            </a:solidFill>
            <a:prstDash val="sysDash"/>
          </a:ln>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050"/>
              </a:lnSpc>
            </a:pPr>
            <a:r>
              <a:rPr lang="es-ES" sz="1250" b="1"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Política: </a:t>
            </a:r>
            <a:r>
              <a:rPr lang="es-EC" sz="1250" dirty="0">
                <a:solidFill>
                  <a:schemeClr val="tx1"/>
                </a:solidFill>
              </a:rPr>
              <a:t>Controlar mensualmente costos de venta y gastos de operación </a:t>
            </a:r>
            <a:r>
              <a:rPr lang="es-ES" sz="1250" b="1"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  </a:t>
            </a:r>
          </a:p>
        </p:txBody>
      </p:sp>
      <p:sp>
        <p:nvSpPr>
          <p:cNvPr id="68" name="Subtitle 2">
            <a:extLst>
              <a:ext uri="{FF2B5EF4-FFF2-40B4-BE49-F238E27FC236}">
                <a16:creationId xmlns:a16="http://schemas.microsoft.com/office/drawing/2014/main" id="{499A90BB-C9DF-4CE8-B600-6509822B51CD}"/>
              </a:ext>
            </a:extLst>
          </p:cNvPr>
          <p:cNvSpPr txBox="1">
            <a:spLocks/>
          </p:cNvSpPr>
          <p:nvPr/>
        </p:nvSpPr>
        <p:spPr>
          <a:xfrm>
            <a:off x="427665" y="3276659"/>
            <a:ext cx="4552446" cy="315471"/>
          </a:xfrm>
          <a:prstGeom prst="rect">
            <a:avLst/>
          </a:prstGeom>
          <a:ln>
            <a:solidFill>
              <a:schemeClr val="bg1">
                <a:lumMod val="75000"/>
              </a:schemeClr>
            </a:solidFill>
            <a:prstDash val="sysDash"/>
          </a:ln>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050"/>
              </a:lnSpc>
            </a:pPr>
            <a:r>
              <a:rPr lang="es-ES" sz="1250" b="1"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Política: </a:t>
            </a:r>
            <a:r>
              <a:rPr lang="es-EC" sz="1400" dirty="0">
                <a:solidFill>
                  <a:schemeClr val="tx1"/>
                </a:solidFill>
                <a:cs typeface="Open Sans Light" panose="020B0306030504020204" pitchFamily="34" charset="0"/>
              </a:rPr>
              <a:t>C</a:t>
            </a:r>
            <a:r>
              <a:rPr lang="es-EC" sz="1400" dirty="0">
                <a:solidFill>
                  <a:schemeClr val="tx1"/>
                </a:solidFill>
              </a:rPr>
              <a:t>omunicación constante con los proveedores </a:t>
            </a:r>
            <a:r>
              <a:rPr lang="es-ES" sz="1250" b="1"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  </a:t>
            </a:r>
          </a:p>
        </p:txBody>
      </p:sp>
      <p:sp>
        <p:nvSpPr>
          <p:cNvPr id="69" name="Subtitle 2">
            <a:extLst>
              <a:ext uri="{FF2B5EF4-FFF2-40B4-BE49-F238E27FC236}">
                <a16:creationId xmlns:a16="http://schemas.microsoft.com/office/drawing/2014/main" id="{499A90BB-C9DF-4CE8-B600-6509822B51CD}"/>
              </a:ext>
            </a:extLst>
          </p:cNvPr>
          <p:cNvSpPr txBox="1">
            <a:spLocks/>
          </p:cNvSpPr>
          <p:nvPr/>
        </p:nvSpPr>
        <p:spPr>
          <a:xfrm>
            <a:off x="7792035" y="3396893"/>
            <a:ext cx="3773775" cy="584775"/>
          </a:xfrm>
          <a:prstGeom prst="rect">
            <a:avLst/>
          </a:prstGeom>
          <a:ln>
            <a:solidFill>
              <a:schemeClr val="bg1">
                <a:lumMod val="75000"/>
              </a:schemeClr>
            </a:solidFill>
            <a:prstDash val="sysDash"/>
          </a:ln>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050"/>
              </a:lnSpc>
            </a:pPr>
            <a:r>
              <a:rPr lang="es-ES" sz="1250" b="1"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Política: </a:t>
            </a:r>
            <a:r>
              <a:rPr lang="es-EC" sz="1400" dirty="0">
                <a:solidFill>
                  <a:schemeClr val="tx1"/>
                </a:solidFill>
              </a:rPr>
              <a:t>Monitorear las cuentas por cobrar de los clientes cada mes </a:t>
            </a:r>
            <a:r>
              <a:rPr lang="es-ES" sz="1250" b="1"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  </a:t>
            </a:r>
          </a:p>
        </p:txBody>
      </p:sp>
      <p:sp>
        <p:nvSpPr>
          <p:cNvPr id="70" name="Subtitle 2">
            <a:extLst>
              <a:ext uri="{FF2B5EF4-FFF2-40B4-BE49-F238E27FC236}">
                <a16:creationId xmlns:a16="http://schemas.microsoft.com/office/drawing/2014/main" id="{499A90BB-C9DF-4CE8-B600-6509822B51CD}"/>
              </a:ext>
            </a:extLst>
          </p:cNvPr>
          <p:cNvSpPr txBox="1">
            <a:spLocks/>
          </p:cNvSpPr>
          <p:nvPr/>
        </p:nvSpPr>
        <p:spPr>
          <a:xfrm>
            <a:off x="7927065" y="6029412"/>
            <a:ext cx="3946487" cy="584775"/>
          </a:xfrm>
          <a:prstGeom prst="rect">
            <a:avLst/>
          </a:prstGeom>
          <a:ln>
            <a:solidFill>
              <a:schemeClr val="bg1">
                <a:lumMod val="75000"/>
              </a:schemeClr>
            </a:solidFill>
            <a:prstDash val="sysDash"/>
          </a:ln>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050"/>
              </a:lnSpc>
            </a:pPr>
            <a:r>
              <a:rPr lang="es-ES" sz="1250" b="1"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Política: </a:t>
            </a:r>
            <a:r>
              <a:rPr lang="es-EC" sz="1400" dirty="0">
                <a:solidFill>
                  <a:schemeClr val="tx1"/>
                </a:solidFill>
              </a:rPr>
              <a:t>Evaluar el grado de dependencia del financiamiento con terceros </a:t>
            </a:r>
            <a:r>
              <a:rPr lang="es-ES" sz="1250" b="1"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  </a:t>
            </a:r>
          </a:p>
        </p:txBody>
      </p:sp>
    </p:spTree>
    <p:extLst>
      <p:ext uri="{BB962C8B-B14F-4D97-AF65-F5344CB8AC3E}">
        <p14:creationId xmlns:p14="http://schemas.microsoft.com/office/powerpoint/2010/main" val="6150996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n 52" descr="Recorte de pantall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3" y="5731099"/>
            <a:ext cx="11775582" cy="1139781"/>
          </a:xfrm>
          <a:prstGeom prst="rect">
            <a:avLst/>
          </a:prstGeom>
        </p:spPr>
      </p:pic>
      <p:sp>
        <p:nvSpPr>
          <p:cNvPr id="6" name="CuadroTexto 238">
            <a:extLst>
              <a:ext uri="{FF2B5EF4-FFF2-40B4-BE49-F238E27FC236}">
                <a16:creationId xmlns:a16="http://schemas.microsoft.com/office/drawing/2014/main" id="{7203A63C-BBE9-0247-9868-E1F6C9626BFB}"/>
              </a:ext>
            </a:extLst>
          </p:cNvPr>
          <p:cNvSpPr txBox="1"/>
          <p:nvPr/>
        </p:nvSpPr>
        <p:spPr>
          <a:xfrm>
            <a:off x="622719" y="343215"/>
            <a:ext cx="3015569" cy="605294"/>
          </a:xfrm>
          <a:prstGeom prst="rect">
            <a:avLst/>
          </a:prstGeom>
          <a:noFill/>
        </p:spPr>
        <p:txBody>
          <a:bodyPr wrap="square" rtlCol="0">
            <a:spAutoFit/>
          </a:bodyPr>
          <a:lstStyle>
            <a:defPPr>
              <a:defRPr lang="es-EC"/>
            </a:defPPr>
            <a:lvl1pPr>
              <a:lnSpc>
                <a:spcPts val="4000"/>
              </a:lnSpc>
              <a:defRPr sz="3600" b="1">
                <a:solidFill>
                  <a:schemeClr val="tx2"/>
                </a:solidFill>
                <a:latin typeface="Nirmala UI" panose="020B0502040204020203" pitchFamily="34" charset="0"/>
                <a:ea typeface="Nirmala UI" panose="020B0502040204020203" pitchFamily="34" charset="0"/>
                <a:cs typeface="Nirmala UI" panose="020B0502040204020203" pitchFamily="34" charset="0"/>
              </a:defRPr>
            </a:lvl1pPr>
          </a:lstStyle>
          <a:p>
            <a:r>
              <a:rPr lang="es-EC" dirty="0"/>
              <a:t>Conclusiones</a:t>
            </a:r>
          </a:p>
        </p:txBody>
      </p:sp>
      <p:sp>
        <p:nvSpPr>
          <p:cNvPr id="17" name="Freeform 16">
            <a:extLst>
              <a:ext uri="{FF2B5EF4-FFF2-40B4-BE49-F238E27FC236}">
                <a16:creationId xmlns:a16="http://schemas.microsoft.com/office/drawing/2014/main" id="{4B2A0599-7BC7-C641-9133-A62EA7C086B5}"/>
              </a:ext>
            </a:extLst>
          </p:cNvPr>
          <p:cNvSpPr/>
          <p:nvPr/>
        </p:nvSpPr>
        <p:spPr>
          <a:xfrm>
            <a:off x="7054126" y="1504789"/>
            <a:ext cx="430753" cy="431863"/>
          </a:xfrm>
          <a:custGeom>
            <a:avLst/>
            <a:gdLst>
              <a:gd name="connsiteX0" fmla="*/ 430753 w 430753"/>
              <a:gd name="connsiteY0" fmla="*/ 215837 h 431863"/>
              <a:gd name="connsiteX1" fmla="*/ 215472 w 430753"/>
              <a:gd name="connsiteY1" fmla="*/ 431864 h 431863"/>
              <a:gd name="connsiteX2" fmla="*/ 0 w 430753"/>
              <a:gd name="connsiteY2" fmla="*/ 216027 h 431863"/>
              <a:gd name="connsiteX3" fmla="*/ 215187 w 430753"/>
              <a:gd name="connsiteY3" fmla="*/ 0 h 431863"/>
              <a:gd name="connsiteX4" fmla="*/ 430753 w 430753"/>
              <a:gd name="connsiteY4" fmla="*/ 215741 h 431863"/>
              <a:gd name="connsiteX5" fmla="*/ 430753 w 430753"/>
              <a:gd name="connsiteY5" fmla="*/ 215837 h 431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0753" h="431863">
                <a:moveTo>
                  <a:pt x="430753" y="215837"/>
                </a:moveTo>
                <a:cubicBezTo>
                  <a:pt x="430810" y="335093"/>
                  <a:pt x="334418" y="431811"/>
                  <a:pt x="215472" y="431864"/>
                </a:cubicBezTo>
                <a:cubicBezTo>
                  <a:pt x="96525" y="431916"/>
                  <a:pt x="57" y="335283"/>
                  <a:pt x="0" y="216027"/>
                </a:cubicBezTo>
                <a:cubicBezTo>
                  <a:pt x="-57" y="96808"/>
                  <a:pt x="96278" y="106"/>
                  <a:pt x="215187" y="0"/>
                </a:cubicBezTo>
                <a:cubicBezTo>
                  <a:pt x="334133" y="-105"/>
                  <a:pt x="430649" y="96486"/>
                  <a:pt x="430753" y="215741"/>
                </a:cubicBezTo>
                <a:cubicBezTo>
                  <a:pt x="430753" y="215773"/>
                  <a:pt x="430753" y="215805"/>
                  <a:pt x="430753" y="215837"/>
                </a:cubicBezTo>
                <a:close/>
              </a:path>
            </a:pathLst>
          </a:custGeom>
          <a:solidFill>
            <a:schemeClr val="bg2"/>
          </a:solidFill>
          <a:ln w="9501"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Freeform 17">
            <a:extLst>
              <a:ext uri="{FF2B5EF4-FFF2-40B4-BE49-F238E27FC236}">
                <a16:creationId xmlns:a16="http://schemas.microsoft.com/office/drawing/2014/main" id="{A7D26D83-2704-6A4D-BF20-4462CD9FA5EF}"/>
              </a:ext>
            </a:extLst>
          </p:cNvPr>
          <p:cNvSpPr/>
          <p:nvPr/>
        </p:nvSpPr>
        <p:spPr>
          <a:xfrm>
            <a:off x="7054126" y="3800314"/>
            <a:ext cx="430753" cy="431863"/>
          </a:xfrm>
          <a:custGeom>
            <a:avLst/>
            <a:gdLst>
              <a:gd name="connsiteX0" fmla="*/ 430753 w 430753"/>
              <a:gd name="connsiteY0" fmla="*/ 215836 h 431863"/>
              <a:gd name="connsiteX1" fmla="*/ 215472 w 430753"/>
              <a:gd name="connsiteY1" fmla="*/ 431864 h 431863"/>
              <a:gd name="connsiteX2" fmla="*/ 0 w 430753"/>
              <a:gd name="connsiteY2" fmla="*/ 216027 h 431863"/>
              <a:gd name="connsiteX3" fmla="*/ 215187 w 430753"/>
              <a:gd name="connsiteY3" fmla="*/ 0 h 431863"/>
              <a:gd name="connsiteX4" fmla="*/ 430753 w 430753"/>
              <a:gd name="connsiteY4" fmla="*/ 215741 h 431863"/>
              <a:gd name="connsiteX5" fmla="*/ 430753 w 430753"/>
              <a:gd name="connsiteY5" fmla="*/ 215836 h 431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0753" h="431863">
                <a:moveTo>
                  <a:pt x="430753" y="215836"/>
                </a:moveTo>
                <a:cubicBezTo>
                  <a:pt x="430810" y="335090"/>
                  <a:pt x="334418" y="431806"/>
                  <a:pt x="215472" y="431864"/>
                </a:cubicBezTo>
                <a:cubicBezTo>
                  <a:pt x="96525" y="431921"/>
                  <a:pt x="57" y="335280"/>
                  <a:pt x="0" y="216027"/>
                </a:cubicBezTo>
                <a:cubicBezTo>
                  <a:pt x="-57" y="96812"/>
                  <a:pt x="96278" y="105"/>
                  <a:pt x="215187" y="0"/>
                </a:cubicBezTo>
                <a:cubicBezTo>
                  <a:pt x="334133" y="-105"/>
                  <a:pt x="430649" y="96488"/>
                  <a:pt x="430753" y="215741"/>
                </a:cubicBezTo>
                <a:cubicBezTo>
                  <a:pt x="430753" y="215770"/>
                  <a:pt x="430753" y="215808"/>
                  <a:pt x="430753" y="215836"/>
                </a:cubicBezTo>
                <a:close/>
              </a:path>
            </a:pathLst>
          </a:custGeom>
          <a:solidFill>
            <a:schemeClr val="bg2"/>
          </a:solidFill>
          <a:ln w="9501"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 name="Freeform 18">
            <a:extLst>
              <a:ext uri="{FF2B5EF4-FFF2-40B4-BE49-F238E27FC236}">
                <a16:creationId xmlns:a16="http://schemas.microsoft.com/office/drawing/2014/main" id="{109AABE1-5790-DA4E-B202-4B5968F202BE}"/>
              </a:ext>
            </a:extLst>
          </p:cNvPr>
          <p:cNvSpPr/>
          <p:nvPr/>
        </p:nvSpPr>
        <p:spPr>
          <a:xfrm>
            <a:off x="4669497" y="1548033"/>
            <a:ext cx="430753" cy="431863"/>
          </a:xfrm>
          <a:custGeom>
            <a:avLst/>
            <a:gdLst>
              <a:gd name="connsiteX0" fmla="*/ 430753 w 430753"/>
              <a:gd name="connsiteY0" fmla="*/ 215932 h 431863"/>
              <a:gd name="connsiteX1" fmla="*/ 215377 w 430753"/>
              <a:gd name="connsiteY1" fmla="*/ 431864 h 431863"/>
              <a:gd name="connsiteX2" fmla="*/ 0 w 430753"/>
              <a:gd name="connsiteY2" fmla="*/ 215932 h 431863"/>
              <a:gd name="connsiteX3" fmla="*/ 215187 w 430753"/>
              <a:gd name="connsiteY3" fmla="*/ 0 h 431863"/>
              <a:gd name="connsiteX4" fmla="*/ 430753 w 430753"/>
              <a:gd name="connsiteY4" fmla="*/ 215741 h 431863"/>
              <a:gd name="connsiteX5" fmla="*/ 430753 w 430753"/>
              <a:gd name="connsiteY5" fmla="*/ 215932 h 431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0753" h="431863">
                <a:moveTo>
                  <a:pt x="430753" y="215932"/>
                </a:moveTo>
                <a:cubicBezTo>
                  <a:pt x="430753" y="335188"/>
                  <a:pt x="334326" y="431864"/>
                  <a:pt x="215377" y="431864"/>
                </a:cubicBezTo>
                <a:cubicBezTo>
                  <a:pt x="96427" y="431864"/>
                  <a:pt x="0" y="335188"/>
                  <a:pt x="0" y="215932"/>
                </a:cubicBezTo>
                <a:cubicBezTo>
                  <a:pt x="0" y="96750"/>
                  <a:pt x="96311" y="105"/>
                  <a:pt x="215187" y="0"/>
                </a:cubicBezTo>
                <a:cubicBezTo>
                  <a:pt x="334136" y="-105"/>
                  <a:pt x="430649" y="96485"/>
                  <a:pt x="430753" y="215741"/>
                </a:cubicBezTo>
                <a:cubicBezTo>
                  <a:pt x="430753" y="215805"/>
                  <a:pt x="430753" y="215868"/>
                  <a:pt x="430753" y="215932"/>
                </a:cubicBezTo>
                <a:close/>
              </a:path>
            </a:pathLst>
          </a:custGeom>
          <a:solidFill>
            <a:schemeClr val="bg2"/>
          </a:solidFill>
          <a:ln w="9501"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7D1AC422-6231-A542-B6D2-F81A285E79E5}"/>
              </a:ext>
            </a:extLst>
          </p:cNvPr>
          <p:cNvSpPr/>
          <p:nvPr/>
        </p:nvSpPr>
        <p:spPr>
          <a:xfrm>
            <a:off x="4673678" y="3751165"/>
            <a:ext cx="430753" cy="431863"/>
          </a:xfrm>
          <a:custGeom>
            <a:avLst/>
            <a:gdLst>
              <a:gd name="connsiteX0" fmla="*/ 430753 w 430753"/>
              <a:gd name="connsiteY0" fmla="*/ 215932 h 431863"/>
              <a:gd name="connsiteX1" fmla="*/ 215377 w 430753"/>
              <a:gd name="connsiteY1" fmla="*/ 431864 h 431863"/>
              <a:gd name="connsiteX2" fmla="*/ 0 w 430753"/>
              <a:gd name="connsiteY2" fmla="*/ 215932 h 431863"/>
              <a:gd name="connsiteX3" fmla="*/ 215377 w 430753"/>
              <a:gd name="connsiteY3" fmla="*/ 0 h 431863"/>
              <a:gd name="connsiteX4" fmla="*/ 430753 w 430753"/>
              <a:gd name="connsiteY4" fmla="*/ 215741 h 431863"/>
              <a:gd name="connsiteX5" fmla="*/ 430753 w 430753"/>
              <a:gd name="connsiteY5" fmla="*/ 215932 h 431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0753" h="431863">
                <a:moveTo>
                  <a:pt x="430753" y="215932"/>
                </a:moveTo>
                <a:cubicBezTo>
                  <a:pt x="430753" y="335185"/>
                  <a:pt x="334326" y="431864"/>
                  <a:pt x="215377" y="431864"/>
                </a:cubicBezTo>
                <a:cubicBezTo>
                  <a:pt x="96427" y="431864"/>
                  <a:pt x="0" y="335185"/>
                  <a:pt x="0" y="215932"/>
                </a:cubicBezTo>
                <a:cubicBezTo>
                  <a:pt x="0" y="96679"/>
                  <a:pt x="96427" y="0"/>
                  <a:pt x="215377" y="0"/>
                </a:cubicBezTo>
                <a:cubicBezTo>
                  <a:pt x="334274" y="-57"/>
                  <a:pt x="430701" y="96536"/>
                  <a:pt x="430753" y="215741"/>
                </a:cubicBezTo>
                <a:cubicBezTo>
                  <a:pt x="430753" y="215808"/>
                  <a:pt x="430753" y="215865"/>
                  <a:pt x="430753" y="215932"/>
                </a:cubicBezTo>
                <a:close/>
              </a:path>
            </a:pathLst>
          </a:custGeom>
          <a:solidFill>
            <a:schemeClr val="bg2"/>
          </a:solidFill>
          <a:ln w="9501"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6" name="Freeform 55">
            <a:extLst>
              <a:ext uri="{FF2B5EF4-FFF2-40B4-BE49-F238E27FC236}">
                <a16:creationId xmlns:a16="http://schemas.microsoft.com/office/drawing/2014/main" id="{092FCC9A-5DC0-2B4A-BA2A-BEF4D923AA25}"/>
              </a:ext>
            </a:extLst>
          </p:cNvPr>
          <p:cNvSpPr/>
          <p:nvPr/>
        </p:nvSpPr>
        <p:spPr>
          <a:xfrm>
            <a:off x="4449132" y="1181426"/>
            <a:ext cx="3263556" cy="4174764"/>
          </a:xfrm>
          <a:custGeom>
            <a:avLst/>
            <a:gdLst>
              <a:gd name="connsiteX0" fmla="*/ 1631778 w 3263556"/>
              <a:gd name="connsiteY0" fmla="*/ 0 h 4174764"/>
              <a:gd name="connsiteX1" fmla="*/ 3263556 w 3263556"/>
              <a:gd name="connsiteY1" fmla="*/ 1683834 h 4174764"/>
              <a:gd name="connsiteX2" fmla="*/ 2544121 w 3263556"/>
              <a:gd name="connsiteY2" fmla="*/ 3080096 h 4174764"/>
              <a:gd name="connsiteX3" fmla="*/ 2528373 w 3263556"/>
              <a:gd name="connsiteY3" fmla="*/ 3089968 h 4174764"/>
              <a:gd name="connsiteX4" fmla="*/ 2208145 w 3263556"/>
              <a:gd name="connsiteY4" fmla="*/ 3550295 h 4174764"/>
              <a:gd name="connsiteX5" fmla="*/ 2219296 w 3263556"/>
              <a:gd name="connsiteY5" fmla="*/ 4163612 h 4174764"/>
              <a:gd name="connsiteX6" fmla="*/ 1059569 w 3263556"/>
              <a:gd name="connsiteY6" fmla="*/ 4174764 h 4174764"/>
              <a:gd name="connsiteX7" fmla="*/ 1059569 w 3263556"/>
              <a:gd name="connsiteY7" fmla="*/ 3461086 h 4174764"/>
              <a:gd name="connsiteX8" fmla="*/ 785943 w 3263556"/>
              <a:gd name="connsiteY8" fmla="*/ 3121789 h 4174764"/>
              <a:gd name="connsiteX9" fmla="*/ 719435 w 3263556"/>
              <a:gd name="connsiteY9" fmla="*/ 3080096 h 4174764"/>
              <a:gd name="connsiteX10" fmla="*/ 0 w 3263556"/>
              <a:gd name="connsiteY10" fmla="*/ 1683834 h 4174764"/>
              <a:gd name="connsiteX11" fmla="*/ 1631778 w 3263556"/>
              <a:gd name="connsiteY11" fmla="*/ 0 h 417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63556" h="4174764">
                <a:moveTo>
                  <a:pt x="1631778" y="0"/>
                </a:moveTo>
                <a:cubicBezTo>
                  <a:pt x="2532984" y="0"/>
                  <a:pt x="3263556" y="753878"/>
                  <a:pt x="3263556" y="1683834"/>
                </a:cubicBezTo>
                <a:cubicBezTo>
                  <a:pt x="3263556" y="2265056"/>
                  <a:pt x="2978177" y="2777498"/>
                  <a:pt x="2544121" y="3080096"/>
                </a:cubicBezTo>
                <a:lnTo>
                  <a:pt x="2528373" y="3089968"/>
                </a:lnTo>
                <a:lnTo>
                  <a:pt x="2208145" y="3550295"/>
                </a:lnTo>
                <a:lnTo>
                  <a:pt x="2219296" y="4163612"/>
                </a:lnTo>
                <a:lnTo>
                  <a:pt x="1059569" y="4174764"/>
                </a:lnTo>
                <a:lnTo>
                  <a:pt x="1059569" y="3461086"/>
                </a:lnTo>
                <a:lnTo>
                  <a:pt x="785943" y="3121789"/>
                </a:lnTo>
                <a:lnTo>
                  <a:pt x="719435" y="3080096"/>
                </a:lnTo>
                <a:cubicBezTo>
                  <a:pt x="285379" y="2777498"/>
                  <a:pt x="0" y="2265056"/>
                  <a:pt x="0" y="1683834"/>
                </a:cubicBezTo>
                <a:cubicBezTo>
                  <a:pt x="0" y="753878"/>
                  <a:pt x="730572" y="0"/>
                  <a:pt x="163177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29">
            <a:extLst>
              <a:ext uri="{FF2B5EF4-FFF2-40B4-BE49-F238E27FC236}">
                <a16:creationId xmlns:a16="http://schemas.microsoft.com/office/drawing/2014/main" id="{760FC5B0-D392-4243-AE36-5B3962FD56C1}"/>
              </a:ext>
            </a:extLst>
          </p:cNvPr>
          <p:cNvSpPr/>
          <p:nvPr/>
        </p:nvSpPr>
        <p:spPr>
          <a:xfrm>
            <a:off x="4406511" y="1161986"/>
            <a:ext cx="3365342" cy="5186663"/>
          </a:xfrm>
          <a:custGeom>
            <a:avLst/>
            <a:gdLst>
              <a:gd name="connsiteX0" fmla="*/ 1691103 w 3382206"/>
              <a:gd name="connsiteY0" fmla="*/ 0 h 5186663"/>
              <a:gd name="connsiteX1" fmla="*/ 3382195 w 3382206"/>
              <a:gd name="connsiteY1" fmla="*/ 1695450 h 5186663"/>
              <a:gd name="connsiteX2" fmla="*/ 2858907 w 3382206"/>
              <a:gd name="connsiteY2" fmla="*/ 2921699 h 5186663"/>
              <a:gd name="connsiteX3" fmla="*/ 2316807 w 3382206"/>
              <a:gd name="connsiteY3" fmla="*/ 3644646 h 5186663"/>
              <a:gd name="connsiteX4" fmla="*/ 2316807 w 3382206"/>
              <a:gd name="connsiteY4" fmla="*/ 4057555 h 5186663"/>
              <a:gd name="connsiteX5" fmla="*/ 2301606 w 3382206"/>
              <a:gd name="connsiteY5" fmla="*/ 4127945 h 5186663"/>
              <a:gd name="connsiteX6" fmla="*/ 2334773 w 3382206"/>
              <a:gd name="connsiteY6" fmla="*/ 4148157 h 5186663"/>
              <a:gd name="connsiteX7" fmla="*/ 2358609 w 3382206"/>
              <a:gd name="connsiteY7" fmla="*/ 4362355 h 5186663"/>
              <a:gd name="connsiteX8" fmla="*/ 2358609 w 3382206"/>
              <a:gd name="connsiteY8" fmla="*/ 4552855 h 5186663"/>
              <a:gd name="connsiteX9" fmla="*/ 2358609 w 3382206"/>
              <a:gd name="connsiteY9" fmla="*/ 4743355 h 5186663"/>
              <a:gd name="connsiteX10" fmla="*/ 2391956 w 3382206"/>
              <a:gd name="connsiteY10" fmla="*/ 4838509 h 5186663"/>
              <a:gd name="connsiteX11" fmla="*/ 2240043 w 3382206"/>
              <a:gd name="connsiteY11" fmla="*/ 4991005 h 5186663"/>
              <a:gd name="connsiteX12" fmla="*/ 1997495 w 3382206"/>
              <a:gd name="connsiteY12" fmla="*/ 4991005 h 5186663"/>
              <a:gd name="connsiteX13" fmla="*/ 1997495 w 3382206"/>
              <a:gd name="connsiteY13" fmla="*/ 5186663 h 5186663"/>
              <a:gd name="connsiteX14" fmla="*/ 1883489 w 3382206"/>
              <a:gd name="connsiteY14" fmla="*/ 5186663 h 5186663"/>
              <a:gd name="connsiteX15" fmla="*/ 1883489 w 3382206"/>
              <a:gd name="connsiteY15" fmla="*/ 4933855 h 5186663"/>
              <a:gd name="connsiteX16" fmla="*/ 1940492 w 3382206"/>
              <a:gd name="connsiteY16" fmla="*/ 4876705 h 5186663"/>
              <a:gd name="connsiteX17" fmla="*/ 2240043 w 3382206"/>
              <a:gd name="connsiteY17" fmla="*/ 4876705 h 5186663"/>
              <a:gd name="connsiteX18" fmla="*/ 2278045 w 3382206"/>
              <a:gd name="connsiteY18" fmla="*/ 4838605 h 5186663"/>
              <a:gd name="connsiteX19" fmla="*/ 2240043 w 3382206"/>
              <a:gd name="connsiteY19" fmla="*/ 4800505 h 5186663"/>
              <a:gd name="connsiteX20" fmla="*/ 1940492 w 3382206"/>
              <a:gd name="connsiteY20" fmla="*/ 4800505 h 5186663"/>
              <a:gd name="connsiteX21" fmla="*/ 1883489 w 3382206"/>
              <a:gd name="connsiteY21" fmla="*/ 4743355 h 5186663"/>
              <a:gd name="connsiteX22" fmla="*/ 1940492 w 3382206"/>
              <a:gd name="connsiteY22" fmla="*/ 4686205 h 5186663"/>
              <a:gd name="connsiteX23" fmla="*/ 2240043 w 3382206"/>
              <a:gd name="connsiteY23" fmla="*/ 4686205 h 5186663"/>
              <a:gd name="connsiteX24" fmla="*/ 2278045 w 3382206"/>
              <a:gd name="connsiteY24" fmla="*/ 4648105 h 5186663"/>
              <a:gd name="connsiteX25" fmla="*/ 2240043 w 3382206"/>
              <a:gd name="connsiteY25" fmla="*/ 4610005 h 5186663"/>
              <a:gd name="connsiteX26" fmla="*/ 1940492 w 3382206"/>
              <a:gd name="connsiteY26" fmla="*/ 4610005 h 5186663"/>
              <a:gd name="connsiteX27" fmla="*/ 1883489 w 3382206"/>
              <a:gd name="connsiteY27" fmla="*/ 4552855 h 5186663"/>
              <a:gd name="connsiteX28" fmla="*/ 1940492 w 3382206"/>
              <a:gd name="connsiteY28" fmla="*/ 4495705 h 5186663"/>
              <a:gd name="connsiteX29" fmla="*/ 2240043 w 3382206"/>
              <a:gd name="connsiteY29" fmla="*/ 4495705 h 5186663"/>
              <a:gd name="connsiteX30" fmla="*/ 2278045 w 3382206"/>
              <a:gd name="connsiteY30" fmla="*/ 4457605 h 5186663"/>
              <a:gd name="connsiteX31" fmla="*/ 2240043 w 3382206"/>
              <a:gd name="connsiteY31" fmla="*/ 4419505 h 5186663"/>
              <a:gd name="connsiteX32" fmla="*/ 1940492 w 3382206"/>
              <a:gd name="connsiteY32" fmla="*/ 4419505 h 5186663"/>
              <a:gd name="connsiteX33" fmla="*/ 1883489 w 3382206"/>
              <a:gd name="connsiteY33" fmla="*/ 4362355 h 5186663"/>
              <a:gd name="connsiteX34" fmla="*/ 1940492 w 3382206"/>
              <a:gd name="connsiteY34" fmla="*/ 4305205 h 5186663"/>
              <a:gd name="connsiteX35" fmla="*/ 2240043 w 3382206"/>
              <a:gd name="connsiteY35" fmla="*/ 4305205 h 5186663"/>
              <a:gd name="connsiteX36" fmla="*/ 2278045 w 3382206"/>
              <a:gd name="connsiteY36" fmla="*/ 4267105 h 5186663"/>
              <a:gd name="connsiteX37" fmla="*/ 2240043 w 3382206"/>
              <a:gd name="connsiteY37" fmla="*/ 4229005 h 5186663"/>
              <a:gd name="connsiteX38" fmla="*/ 1940492 w 3382206"/>
              <a:gd name="connsiteY38" fmla="*/ 4229005 h 5186663"/>
              <a:gd name="connsiteX39" fmla="*/ 1883489 w 3382206"/>
              <a:gd name="connsiteY39" fmla="*/ 4171855 h 5186663"/>
              <a:gd name="connsiteX40" fmla="*/ 1940492 w 3382206"/>
              <a:gd name="connsiteY40" fmla="*/ 4114705 h 5186663"/>
              <a:gd name="connsiteX41" fmla="*/ 2145798 w 3382206"/>
              <a:gd name="connsiteY41" fmla="*/ 4114705 h 5186663"/>
              <a:gd name="connsiteX42" fmla="*/ 2202801 w 3382206"/>
              <a:gd name="connsiteY42" fmla="*/ 4057555 h 5186663"/>
              <a:gd name="connsiteX43" fmla="*/ 2202801 w 3382206"/>
              <a:gd name="connsiteY43" fmla="*/ 3644646 h 5186663"/>
              <a:gd name="connsiteX44" fmla="*/ 2780147 w 3382206"/>
              <a:gd name="connsiteY44" fmla="*/ 2839117 h 5186663"/>
              <a:gd name="connsiteX45" fmla="*/ 3268189 w 3382206"/>
              <a:gd name="connsiteY45" fmla="*/ 1695450 h 5186663"/>
              <a:gd name="connsiteX46" fmla="*/ 1691103 w 3382206"/>
              <a:gd name="connsiteY46" fmla="*/ 114300 h 5186663"/>
              <a:gd name="connsiteX47" fmla="*/ 114018 w 3382206"/>
              <a:gd name="connsiteY47" fmla="*/ 1695450 h 5186663"/>
              <a:gd name="connsiteX48" fmla="*/ 602059 w 3382206"/>
              <a:gd name="connsiteY48" fmla="*/ 2839022 h 5186663"/>
              <a:gd name="connsiteX49" fmla="*/ 1179406 w 3382206"/>
              <a:gd name="connsiteY49" fmla="*/ 3644646 h 5186663"/>
              <a:gd name="connsiteX50" fmla="*/ 1179406 w 3382206"/>
              <a:gd name="connsiteY50" fmla="*/ 4057555 h 5186663"/>
              <a:gd name="connsiteX51" fmla="*/ 1236409 w 3382206"/>
              <a:gd name="connsiteY51" fmla="*/ 4114705 h 5186663"/>
              <a:gd name="connsiteX52" fmla="*/ 1460146 w 3382206"/>
              <a:gd name="connsiteY52" fmla="*/ 4114705 h 5186663"/>
              <a:gd name="connsiteX53" fmla="*/ 1517149 w 3382206"/>
              <a:gd name="connsiteY53" fmla="*/ 4171855 h 5186663"/>
              <a:gd name="connsiteX54" fmla="*/ 1460146 w 3382206"/>
              <a:gd name="connsiteY54" fmla="*/ 4229005 h 5186663"/>
              <a:gd name="connsiteX55" fmla="*/ 1142354 w 3382206"/>
              <a:gd name="connsiteY55" fmla="*/ 4229005 h 5186663"/>
              <a:gd name="connsiteX56" fmla="*/ 1104352 w 3382206"/>
              <a:gd name="connsiteY56" fmla="*/ 4267105 h 5186663"/>
              <a:gd name="connsiteX57" fmla="*/ 1142354 w 3382206"/>
              <a:gd name="connsiteY57" fmla="*/ 4305205 h 5186663"/>
              <a:gd name="connsiteX58" fmla="*/ 1460146 w 3382206"/>
              <a:gd name="connsiteY58" fmla="*/ 4305205 h 5186663"/>
              <a:gd name="connsiteX59" fmla="*/ 1517149 w 3382206"/>
              <a:gd name="connsiteY59" fmla="*/ 4362355 h 5186663"/>
              <a:gd name="connsiteX60" fmla="*/ 1460146 w 3382206"/>
              <a:gd name="connsiteY60" fmla="*/ 4419505 h 5186663"/>
              <a:gd name="connsiteX61" fmla="*/ 1142354 w 3382206"/>
              <a:gd name="connsiteY61" fmla="*/ 4419505 h 5186663"/>
              <a:gd name="connsiteX62" fmla="*/ 1104352 w 3382206"/>
              <a:gd name="connsiteY62" fmla="*/ 4457605 h 5186663"/>
              <a:gd name="connsiteX63" fmla="*/ 1142354 w 3382206"/>
              <a:gd name="connsiteY63" fmla="*/ 4495705 h 5186663"/>
              <a:gd name="connsiteX64" fmla="*/ 1460146 w 3382206"/>
              <a:gd name="connsiteY64" fmla="*/ 4495705 h 5186663"/>
              <a:gd name="connsiteX65" fmla="*/ 1517149 w 3382206"/>
              <a:gd name="connsiteY65" fmla="*/ 4552855 h 5186663"/>
              <a:gd name="connsiteX66" fmla="*/ 1460146 w 3382206"/>
              <a:gd name="connsiteY66" fmla="*/ 4610005 h 5186663"/>
              <a:gd name="connsiteX67" fmla="*/ 1142354 w 3382206"/>
              <a:gd name="connsiteY67" fmla="*/ 4610005 h 5186663"/>
              <a:gd name="connsiteX68" fmla="*/ 1104352 w 3382206"/>
              <a:gd name="connsiteY68" fmla="*/ 4648105 h 5186663"/>
              <a:gd name="connsiteX69" fmla="*/ 1142354 w 3382206"/>
              <a:gd name="connsiteY69" fmla="*/ 4686205 h 5186663"/>
              <a:gd name="connsiteX70" fmla="*/ 1460146 w 3382206"/>
              <a:gd name="connsiteY70" fmla="*/ 4686205 h 5186663"/>
              <a:gd name="connsiteX71" fmla="*/ 1517149 w 3382206"/>
              <a:gd name="connsiteY71" fmla="*/ 4743355 h 5186663"/>
              <a:gd name="connsiteX72" fmla="*/ 1460146 w 3382206"/>
              <a:gd name="connsiteY72" fmla="*/ 4800505 h 5186663"/>
              <a:gd name="connsiteX73" fmla="*/ 1142354 w 3382206"/>
              <a:gd name="connsiteY73" fmla="*/ 4800505 h 5186663"/>
              <a:gd name="connsiteX74" fmla="*/ 1104352 w 3382206"/>
              <a:gd name="connsiteY74" fmla="*/ 4838605 h 5186663"/>
              <a:gd name="connsiteX75" fmla="*/ 1142354 w 3382206"/>
              <a:gd name="connsiteY75" fmla="*/ 4876705 h 5186663"/>
              <a:gd name="connsiteX76" fmla="*/ 1459956 w 3382206"/>
              <a:gd name="connsiteY76" fmla="*/ 4876705 h 5186663"/>
              <a:gd name="connsiteX77" fmla="*/ 1516959 w 3382206"/>
              <a:gd name="connsiteY77" fmla="*/ 4933855 h 5186663"/>
              <a:gd name="connsiteX78" fmla="*/ 1516959 w 3382206"/>
              <a:gd name="connsiteY78" fmla="*/ 5186663 h 5186663"/>
              <a:gd name="connsiteX79" fmla="*/ 1402953 w 3382206"/>
              <a:gd name="connsiteY79" fmla="*/ 5186663 h 5186663"/>
              <a:gd name="connsiteX80" fmla="*/ 1402953 w 3382206"/>
              <a:gd name="connsiteY80" fmla="*/ 4991005 h 5186663"/>
              <a:gd name="connsiteX81" fmla="*/ 1142164 w 3382206"/>
              <a:gd name="connsiteY81" fmla="*/ 4991005 h 5186663"/>
              <a:gd name="connsiteX82" fmla="*/ 1047253 w 3382206"/>
              <a:gd name="connsiteY82" fmla="*/ 4957572 h 5186663"/>
              <a:gd name="connsiteX83" fmla="*/ 1023597 w 3382206"/>
              <a:gd name="connsiteY83" fmla="*/ 4743355 h 5186663"/>
              <a:gd name="connsiteX84" fmla="*/ 1023597 w 3382206"/>
              <a:gd name="connsiteY84" fmla="*/ 4552855 h 5186663"/>
              <a:gd name="connsiteX85" fmla="*/ 1023597 w 3382206"/>
              <a:gd name="connsiteY85" fmla="*/ 4362355 h 5186663"/>
              <a:gd name="connsiteX86" fmla="*/ 1003437 w 3382206"/>
              <a:gd name="connsiteY86" fmla="*/ 4329103 h 5186663"/>
              <a:gd name="connsiteX87" fmla="*/ 1080600 w 3382206"/>
              <a:gd name="connsiteY87" fmla="*/ 4127945 h 5186663"/>
              <a:gd name="connsiteX88" fmla="*/ 1065399 w 3382206"/>
              <a:gd name="connsiteY88" fmla="*/ 4057555 h 5186663"/>
              <a:gd name="connsiteX89" fmla="*/ 1065399 w 3382206"/>
              <a:gd name="connsiteY89" fmla="*/ 3644646 h 5186663"/>
              <a:gd name="connsiteX90" fmla="*/ 523300 w 3382206"/>
              <a:gd name="connsiteY90" fmla="*/ 2921699 h 5186663"/>
              <a:gd name="connsiteX91" fmla="*/ 12 w 3382206"/>
              <a:gd name="connsiteY91" fmla="*/ 1695450 h 5186663"/>
              <a:gd name="connsiteX92" fmla="*/ 1691103 w 3382206"/>
              <a:gd name="connsiteY92" fmla="*/ 0 h 5186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3382206" h="5186663">
                <a:moveTo>
                  <a:pt x="1691103" y="0"/>
                </a:moveTo>
                <a:cubicBezTo>
                  <a:pt x="2623579" y="0"/>
                  <a:pt x="3382195" y="760476"/>
                  <a:pt x="3382195" y="1695450"/>
                </a:cubicBezTo>
                <a:cubicBezTo>
                  <a:pt x="3383924" y="2159060"/>
                  <a:pt x="3194569" y="2602802"/>
                  <a:pt x="2858907" y="2921699"/>
                </a:cubicBezTo>
                <a:cubicBezTo>
                  <a:pt x="2604768" y="3165062"/>
                  <a:pt x="2316807" y="3440811"/>
                  <a:pt x="2316807" y="3644646"/>
                </a:cubicBezTo>
                <a:lnTo>
                  <a:pt x="2316807" y="4057555"/>
                </a:lnTo>
                <a:cubicBezTo>
                  <a:pt x="2316845" y="4081844"/>
                  <a:pt x="2311658" y="4105847"/>
                  <a:pt x="2301606" y="4127945"/>
                </a:cubicBezTo>
                <a:cubicBezTo>
                  <a:pt x="2313472" y="4133231"/>
                  <a:pt x="2324626" y="4140032"/>
                  <a:pt x="2334773" y="4148157"/>
                </a:cubicBezTo>
                <a:cubicBezTo>
                  <a:pt x="2400345" y="4200706"/>
                  <a:pt x="2411024" y="4296604"/>
                  <a:pt x="2358609" y="4362355"/>
                </a:cubicBezTo>
                <a:cubicBezTo>
                  <a:pt x="2403072" y="4418029"/>
                  <a:pt x="2403072" y="4497181"/>
                  <a:pt x="2358609" y="4552855"/>
                </a:cubicBezTo>
                <a:cubicBezTo>
                  <a:pt x="2403072" y="4608529"/>
                  <a:pt x="2403072" y="4687681"/>
                  <a:pt x="2358609" y="4743355"/>
                </a:cubicBezTo>
                <a:cubicBezTo>
                  <a:pt x="2380176" y="4770358"/>
                  <a:pt x="2391937" y="4803915"/>
                  <a:pt x="2391956" y="4838509"/>
                </a:cubicBezTo>
                <a:cubicBezTo>
                  <a:pt x="2392013" y="4922682"/>
                  <a:pt x="2323999" y="4990948"/>
                  <a:pt x="2240043" y="4991005"/>
                </a:cubicBezTo>
                <a:lnTo>
                  <a:pt x="1997495" y="4991005"/>
                </a:lnTo>
                <a:lnTo>
                  <a:pt x="1997495" y="5186663"/>
                </a:lnTo>
                <a:lnTo>
                  <a:pt x="1883489" y="5186663"/>
                </a:lnTo>
                <a:lnTo>
                  <a:pt x="1883489" y="4933855"/>
                </a:lnTo>
                <a:cubicBezTo>
                  <a:pt x="1883489" y="4902289"/>
                  <a:pt x="1909007" y="4876705"/>
                  <a:pt x="1940492" y="4876705"/>
                </a:cubicBezTo>
                <a:lnTo>
                  <a:pt x="2240043" y="4876705"/>
                </a:lnTo>
                <a:cubicBezTo>
                  <a:pt x="2261030" y="4876705"/>
                  <a:pt x="2278045" y="4859646"/>
                  <a:pt x="2278045" y="4838605"/>
                </a:cubicBezTo>
                <a:cubicBezTo>
                  <a:pt x="2278045" y="4817564"/>
                  <a:pt x="2261030" y="4800505"/>
                  <a:pt x="2240043" y="4800505"/>
                </a:cubicBezTo>
                <a:lnTo>
                  <a:pt x="1940492" y="4800505"/>
                </a:lnTo>
                <a:cubicBezTo>
                  <a:pt x="1909007" y="4800505"/>
                  <a:pt x="1883489" y="4774921"/>
                  <a:pt x="1883489" y="4743355"/>
                </a:cubicBezTo>
                <a:cubicBezTo>
                  <a:pt x="1883489" y="4711789"/>
                  <a:pt x="1909007" y="4686205"/>
                  <a:pt x="1940492" y="4686205"/>
                </a:cubicBezTo>
                <a:lnTo>
                  <a:pt x="2240043" y="4686205"/>
                </a:lnTo>
                <a:cubicBezTo>
                  <a:pt x="2261030" y="4686205"/>
                  <a:pt x="2278045" y="4669146"/>
                  <a:pt x="2278045" y="4648105"/>
                </a:cubicBezTo>
                <a:cubicBezTo>
                  <a:pt x="2278045" y="4627064"/>
                  <a:pt x="2261030" y="4610005"/>
                  <a:pt x="2240043" y="4610005"/>
                </a:cubicBezTo>
                <a:lnTo>
                  <a:pt x="1940492" y="4610005"/>
                </a:lnTo>
                <a:cubicBezTo>
                  <a:pt x="1909007" y="4610005"/>
                  <a:pt x="1883489" y="4584421"/>
                  <a:pt x="1883489" y="4552855"/>
                </a:cubicBezTo>
                <a:cubicBezTo>
                  <a:pt x="1883489" y="4521289"/>
                  <a:pt x="1909007" y="4495705"/>
                  <a:pt x="1940492" y="4495705"/>
                </a:cubicBezTo>
                <a:lnTo>
                  <a:pt x="2240043" y="4495705"/>
                </a:lnTo>
                <a:cubicBezTo>
                  <a:pt x="2261030" y="4495705"/>
                  <a:pt x="2278045" y="4478646"/>
                  <a:pt x="2278045" y="4457605"/>
                </a:cubicBezTo>
                <a:cubicBezTo>
                  <a:pt x="2278045" y="4436564"/>
                  <a:pt x="2261030" y="4419505"/>
                  <a:pt x="2240043" y="4419505"/>
                </a:cubicBezTo>
                <a:lnTo>
                  <a:pt x="1940492" y="4419505"/>
                </a:lnTo>
                <a:cubicBezTo>
                  <a:pt x="1909007" y="4419505"/>
                  <a:pt x="1883489" y="4393921"/>
                  <a:pt x="1883489" y="4362355"/>
                </a:cubicBezTo>
                <a:cubicBezTo>
                  <a:pt x="1883489" y="4330789"/>
                  <a:pt x="1909007" y="4305205"/>
                  <a:pt x="1940492" y="4305205"/>
                </a:cubicBezTo>
                <a:lnTo>
                  <a:pt x="2240043" y="4305205"/>
                </a:lnTo>
                <a:cubicBezTo>
                  <a:pt x="2261030" y="4305205"/>
                  <a:pt x="2278045" y="4288146"/>
                  <a:pt x="2278045" y="4267105"/>
                </a:cubicBezTo>
                <a:cubicBezTo>
                  <a:pt x="2278045" y="4246064"/>
                  <a:pt x="2261030" y="4229005"/>
                  <a:pt x="2240043" y="4229005"/>
                </a:cubicBezTo>
                <a:lnTo>
                  <a:pt x="1940492" y="4229005"/>
                </a:lnTo>
                <a:cubicBezTo>
                  <a:pt x="1909007" y="4229005"/>
                  <a:pt x="1883489" y="4203421"/>
                  <a:pt x="1883489" y="4171855"/>
                </a:cubicBezTo>
                <a:cubicBezTo>
                  <a:pt x="1883489" y="4140289"/>
                  <a:pt x="1909007" y="4114705"/>
                  <a:pt x="1940492" y="4114705"/>
                </a:cubicBezTo>
                <a:lnTo>
                  <a:pt x="2145798" y="4114705"/>
                </a:lnTo>
                <a:cubicBezTo>
                  <a:pt x="2177283" y="4114705"/>
                  <a:pt x="2202801" y="4089121"/>
                  <a:pt x="2202801" y="4057555"/>
                </a:cubicBezTo>
                <a:lnTo>
                  <a:pt x="2202801" y="3644646"/>
                </a:lnTo>
                <a:cubicBezTo>
                  <a:pt x="2202801" y="3391567"/>
                  <a:pt x="2496272" y="3110865"/>
                  <a:pt x="2780147" y="2839117"/>
                </a:cubicBezTo>
                <a:cubicBezTo>
                  <a:pt x="3093199" y="2541699"/>
                  <a:pt x="3269804" y="2127837"/>
                  <a:pt x="3268189" y="1695450"/>
                </a:cubicBezTo>
                <a:cubicBezTo>
                  <a:pt x="3268189" y="823627"/>
                  <a:pt x="2560686" y="114300"/>
                  <a:pt x="1691103" y="114300"/>
                </a:cubicBezTo>
                <a:cubicBezTo>
                  <a:pt x="821521" y="114300"/>
                  <a:pt x="114018" y="823532"/>
                  <a:pt x="114018" y="1695450"/>
                </a:cubicBezTo>
                <a:cubicBezTo>
                  <a:pt x="112385" y="2127818"/>
                  <a:pt x="288997" y="2541651"/>
                  <a:pt x="602059" y="2839022"/>
                </a:cubicBezTo>
                <a:cubicBezTo>
                  <a:pt x="885935" y="3111246"/>
                  <a:pt x="1179406" y="3391948"/>
                  <a:pt x="1179406" y="3644646"/>
                </a:cubicBezTo>
                <a:lnTo>
                  <a:pt x="1179406" y="4057555"/>
                </a:lnTo>
                <a:cubicBezTo>
                  <a:pt x="1179406" y="4089121"/>
                  <a:pt x="1204924" y="4114705"/>
                  <a:pt x="1236409" y="4114705"/>
                </a:cubicBezTo>
                <a:lnTo>
                  <a:pt x="1460146" y="4114705"/>
                </a:lnTo>
                <a:cubicBezTo>
                  <a:pt x="1491631" y="4114705"/>
                  <a:pt x="1517149" y="4140289"/>
                  <a:pt x="1517149" y="4171855"/>
                </a:cubicBezTo>
                <a:cubicBezTo>
                  <a:pt x="1517149" y="4203421"/>
                  <a:pt x="1491631" y="4229005"/>
                  <a:pt x="1460146" y="4229005"/>
                </a:cubicBezTo>
                <a:lnTo>
                  <a:pt x="1142354" y="4229005"/>
                </a:lnTo>
                <a:cubicBezTo>
                  <a:pt x="1121367" y="4229005"/>
                  <a:pt x="1104352" y="4246064"/>
                  <a:pt x="1104352" y="4267105"/>
                </a:cubicBezTo>
                <a:cubicBezTo>
                  <a:pt x="1104352" y="4288146"/>
                  <a:pt x="1121367" y="4305205"/>
                  <a:pt x="1142354" y="4305205"/>
                </a:cubicBezTo>
                <a:lnTo>
                  <a:pt x="1460146" y="4305205"/>
                </a:lnTo>
                <a:cubicBezTo>
                  <a:pt x="1491631" y="4305205"/>
                  <a:pt x="1517149" y="4330789"/>
                  <a:pt x="1517149" y="4362355"/>
                </a:cubicBezTo>
                <a:cubicBezTo>
                  <a:pt x="1517149" y="4393921"/>
                  <a:pt x="1491631" y="4419505"/>
                  <a:pt x="1460146" y="4419505"/>
                </a:cubicBezTo>
                <a:lnTo>
                  <a:pt x="1142354" y="4419505"/>
                </a:lnTo>
                <a:cubicBezTo>
                  <a:pt x="1121367" y="4419505"/>
                  <a:pt x="1104352" y="4436564"/>
                  <a:pt x="1104352" y="4457605"/>
                </a:cubicBezTo>
                <a:cubicBezTo>
                  <a:pt x="1104352" y="4478646"/>
                  <a:pt x="1121367" y="4495705"/>
                  <a:pt x="1142354" y="4495705"/>
                </a:cubicBezTo>
                <a:lnTo>
                  <a:pt x="1460146" y="4495705"/>
                </a:lnTo>
                <a:cubicBezTo>
                  <a:pt x="1491631" y="4495705"/>
                  <a:pt x="1517149" y="4521289"/>
                  <a:pt x="1517149" y="4552855"/>
                </a:cubicBezTo>
                <a:cubicBezTo>
                  <a:pt x="1517149" y="4584421"/>
                  <a:pt x="1491631" y="4610005"/>
                  <a:pt x="1460146" y="4610005"/>
                </a:cubicBezTo>
                <a:lnTo>
                  <a:pt x="1142354" y="4610005"/>
                </a:lnTo>
                <a:cubicBezTo>
                  <a:pt x="1121367" y="4610005"/>
                  <a:pt x="1104352" y="4627064"/>
                  <a:pt x="1104352" y="4648105"/>
                </a:cubicBezTo>
                <a:cubicBezTo>
                  <a:pt x="1104352" y="4669146"/>
                  <a:pt x="1121367" y="4686205"/>
                  <a:pt x="1142354" y="4686205"/>
                </a:cubicBezTo>
                <a:lnTo>
                  <a:pt x="1460146" y="4686205"/>
                </a:lnTo>
                <a:cubicBezTo>
                  <a:pt x="1491631" y="4686205"/>
                  <a:pt x="1517149" y="4711789"/>
                  <a:pt x="1517149" y="4743355"/>
                </a:cubicBezTo>
                <a:cubicBezTo>
                  <a:pt x="1517149" y="4774921"/>
                  <a:pt x="1491631" y="4800505"/>
                  <a:pt x="1460146" y="4800505"/>
                </a:cubicBezTo>
                <a:lnTo>
                  <a:pt x="1142354" y="4800505"/>
                </a:lnTo>
                <a:cubicBezTo>
                  <a:pt x="1121367" y="4800505"/>
                  <a:pt x="1104352" y="4817564"/>
                  <a:pt x="1104352" y="4838605"/>
                </a:cubicBezTo>
                <a:cubicBezTo>
                  <a:pt x="1104352" y="4859646"/>
                  <a:pt x="1121367" y="4876705"/>
                  <a:pt x="1142354" y="4876705"/>
                </a:cubicBezTo>
                <a:lnTo>
                  <a:pt x="1459956" y="4876705"/>
                </a:lnTo>
                <a:cubicBezTo>
                  <a:pt x="1491441" y="4876705"/>
                  <a:pt x="1516959" y="4902289"/>
                  <a:pt x="1516959" y="4933855"/>
                </a:cubicBezTo>
                <a:lnTo>
                  <a:pt x="1516959" y="5186663"/>
                </a:lnTo>
                <a:lnTo>
                  <a:pt x="1402953" y="5186663"/>
                </a:lnTo>
                <a:lnTo>
                  <a:pt x="1402953" y="4991005"/>
                </a:lnTo>
                <a:lnTo>
                  <a:pt x="1142164" y="4991005"/>
                </a:lnTo>
                <a:cubicBezTo>
                  <a:pt x="1107658" y="4990986"/>
                  <a:pt x="1074187" y="4979194"/>
                  <a:pt x="1047253" y="4957572"/>
                </a:cubicBezTo>
                <a:cubicBezTo>
                  <a:pt x="981719" y="4904966"/>
                  <a:pt x="971126" y="4809058"/>
                  <a:pt x="1023597" y="4743355"/>
                </a:cubicBezTo>
                <a:cubicBezTo>
                  <a:pt x="979135" y="4687681"/>
                  <a:pt x="979135" y="4608529"/>
                  <a:pt x="1023597" y="4552855"/>
                </a:cubicBezTo>
                <a:cubicBezTo>
                  <a:pt x="979135" y="4497181"/>
                  <a:pt x="979135" y="4418029"/>
                  <a:pt x="1023597" y="4362355"/>
                </a:cubicBezTo>
                <a:cubicBezTo>
                  <a:pt x="1015484" y="4352182"/>
                  <a:pt x="1008710" y="4341009"/>
                  <a:pt x="1003437" y="4329103"/>
                </a:cubicBezTo>
                <a:cubicBezTo>
                  <a:pt x="969340" y="4252198"/>
                  <a:pt x="1003884" y="4162130"/>
                  <a:pt x="1080600" y="4127945"/>
                </a:cubicBezTo>
                <a:cubicBezTo>
                  <a:pt x="1070549" y="4105847"/>
                  <a:pt x="1065361" y="4081844"/>
                  <a:pt x="1065399" y="4057555"/>
                </a:cubicBezTo>
                <a:lnTo>
                  <a:pt x="1065399" y="3644646"/>
                </a:lnTo>
                <a:cubicBezTo>
                  <a:pt x="1065399" y="3440811"/>
                  <a:pt x="777439" y="3165062"/>
                  <a:pt x="523300" y="2921699"/>
                </a:cubicBezTo>
                <a:cubicBezTo>
                  <a:pt x="187641" y="2602802"/>
                  <a:pt x="-1720" y="2159060"/>
                  <a:pt x="12" y="1695450"/>
                </a:cubicBezTo>
                <a:cubicBezTo>
                  <a:pt x="12" y="760571"/>
                  <a:pt x="758628" y="0"/>
                  <a:pt x="1691103" y="0"/>
                </a:cubicBezTo>
                <a:close/>
              </a:path>
            </a:pathLst>
          </a:custGeom>
          <a:solidFill>
            <a:schemeClr val="accent3"/>
          </a:solidFill>
          <a:ln w="9501"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 name="Freeform 22">
            <a:extLst>
              <a:ext uri="{FF2B5EF4-FFF2-40B4-BE49-F238E27FC236}">
                <a16:creationId xmlns:a16="http://schemas.microsoft.com/office/drawing/2014/main" id="{B1968726-C7F0-6A4F-81C8-2F51ACF5E2AD}"/>
              </a:ext>
            </a:extLst>
          </p:cNvPr>
          <p:cNvSpPr/>
          <p:nvPr/>
        </p:nvSpPr>
        <p:spPr>
          <a:xfrm>
            <a:off x="7162052" y="1603182"/>
            <a:ext cx="214901" cy="215455"/>
          </a:xfrm>
          <a:custGeom>
            <a:avLst/>
            <a:gdLst>
              <a:gd name="connsiteX0" fmla="*/ 0 w 214901"/>
              <a:gd name="connsiteY0" fmla="*/ 107918 h 215455"/>
              <a:gd name="connsiteX1" fmla="*/ 107641 w 214901"/>
              <a:gd name="connsiteY1" fmla="*/ 215456 h 215455"/>
              <a:gd name="connsiteX2" fmla="*/ 214902 w 214901"/>
              <a:gd name="connsiteY2" fmla="*/ 107537 h 215455"/>
              <a:gd name="connsiteX3" fmla="*/ 107261 w 214901"/>
              <a:gd name="connsiteY3" fmla="*/ 0 h 215455"/>
              <a:gd name="connsiteX4" fmla="*/ 0 w 214901"/>
              <a:gd name="connsiteY4" fmla="*/ 107918 h 2154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901" h="215455">
                <a:moveTo>
                  <a:pt x="0" y="107918"/>
                </a:moveTo>
                <a:cubicBezTo>
                  <a:pt x="105" y="167414"/>
                  <a:pt x="48301" y="215560"/>
                  <a:pt x="107641" y="215456"/>
                </a:cubicBezTo>
                <a:cubicBezTo>
                  <a:pt x="166981" y="215350"/>
                  <a:pt x="215006" y="167033"/>
                  <a:pt x="214902" y="107537"/>
                </a:cubicBezTo>
                <a:cubicBezTo>
                  <a:pt x="214797" y="48040"/>
                  <a:pt x="166601" y="-105"/>
                  <a:pt x="107261" y="0"/>
                </a:cubicBezTo>
                <a:cubicBezTo>
                  <a:pt x="47921" y="105"/>
                  <a:pt x="-104" y="48421"/>
                  <a:pt x="0" y="107918"/>
                </a:cubicBezTo>
                <a:close/>
              </a:path>
            </a:pathLst>
          </a:custGeom>
          <a:solidFill>
            <a:schemeClr val="accent4"/>
          </a:solidFill>
          <a:ln w="9501" cap="flat">
            <a:noFill/>
            <a:prstDash val="solid"/>
            <a:miter/>
          </a:ln>
          <a:effectLst>
            <a:outerShdw blurRad="139700" dist="38100" dir="8100000" algn="tr" rotWithShape="0">
              <a:prstClr val="black">
                <a:alpha val="40000"/>
              </a:prst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5" name="Freeform 24">
            <a:extLst>
              <a:ext uri="{FF2B5EF4-FFF2-40B4-BE49-F238E27FC236}">
                <a16:creationId xmlns:a16="http://schemas.microsoft.com/office/drawing/2014/main" id="{BC66920D-FDCD-9840-8590-5609FFEC3220}"/>
              </a:ext>
            </a:extLst>
          </p:cNvPr>
          <p:cNvSpPr/>
          <p:nvPr/>
        </p:nvSpPr>
        <p:spPr>
          <a:xfrm rot="21556200">
            <a:off x="7161810" y="3908638"/>
            <a:ext cx="214901" cy="215455"/>
          </a:xfrm>
          <a:custGeom>
            <a:avLst/>
            <a:gdLst>
              <a:gd name="connsiteX0" fmla="*/ 214902 w 214901"/>
              <a:gd name="connsiteY0" fmla="*/ 107728 h 215455"/>
              <a:gd name="connsiteX1" fmla="*/ 107451 w 214901"/>
              <a:gd name="connsiteY1" fmla="*/ 215455 h 215455"/>
              <a:gd name="connsiteX2" fmla="*/ 0 w 214901"/>
              <a:gd name="connsiteY2" fmla="*/ 107728 h 215455"/>
              <a:gd name="connsiteX3" fmla="*/ 107451 w 214901"/>
              <a:gd name="connsiteY3" fmla="*/ 0 h 215455"/>
              <a:gd name="connsiteX4" fmla="*/ 214902 w 214901"/>
              <a:gd name="connsiteY4" fmla="*/ 107728 h 2154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901" h="215455">
                <a:moveTo>
                  <a:pt x="214902" y="107728"/>
                </a:moveTo>
                <a:cubicBezTo>
                  <a:pt x="214902" y="167224"/>
                  <a:pt x="166794" y="215455"/>
                  <a:pt x="107451" y="215455"/>
                </a:cubicBezTo>
                <a:cubicBezTo>
                  <a:pt x="48107" y="215455"/>
                  <a:pt x="0" y="167224"/>
                  <a:pt x="0" y="107728"/>
                </a:cubicBezTo>
                <a:cubicBezTo>
                  <a:pt x="0" y="48231"/>
                  <a:pt x="48107" y="0"/>
                  <a:pt x="107451" y="0"/>
                </a:cubicBezTo>
                <a:cubicBezTo>
                  <a:pt x="166794" y="0"/>
                  <a:pt x="214902" y="48231"/>
                  <a:pt x="214902" y="107728"/>
                </a:cubicBezTo>
                <a:close/>
              </a:path>
            </a:pathLst>
          </a:custGeom>
          <a:solidFill>
            <a:schemeClr val="accent4"/>
          </a:solidFill>
          <a:ln w="9501" cap="flat">
            <a:noFill/>
            <a:prstDash val="solid"/>
            <a:miter/>
          </a:ln>
          <a:effectLst>
            <a:outerShdw blurRad="139700" dist="38100" dir="8100000" algn="tr" rotWithShape="0">
              <a:prstClr val="black">
                <a:alpha val="40000"/>
              </a:prst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 name="Freeform 25">
            <a:extLst>
              <a:ext uri="{FF2B5EF4-FFF2-40B4-BE49-F238E27FC236}">
                <a16:creationId xmlns:a16="http://schemas.microsoft.com/office/drawing/2014/main" id="{92A1F8C9-D4B9-EF4E-8F20-9D5A705AE1C9}"/>
              </a:ext>
            </a:extLst>
          </p:cNvPr>
          <p:cNvSpPr/>
          <p:nvPr/>
        </p:nvSpPr>
        <p:spPr>
          <a:xfrm rot="16246200">
            <a:off x="4781590" y="3859159"/>
            <a:ext cx="214901" cy="215455"/>
          </a:xfrm>
          <a:custGeom>
            <a:avLst/>
            <a:gdLst>
              <a:gd name="connsiteX0" fmla="*/ 214902 w 214901"/>
              <a:gd name="connsiteY0" fmla="*/ 107728 h 215455"/>
              <a:gd name="connsiteX1" fmla="*/ 107451 w 214901"/>
              <a:gd name="connsiteY1" fmla="*/ 215455 h 215455"/>
              <a:gd name="connsiteX2" fmla="*/ 0 w 214901"/>
              <a:gd name="connsiteY2" fmla="*/ 107728 h 215455"/>
              <a:gd name="connsiteX3" fmla="*/ 107451 w 214901"/>
              <a:gd name="connsiteY3" fmla="*/ 0 h 215455"/>
              <a:gd name="connsiteX4" fmla="*/ 214902 w 214901"/>
              <a:gd name="connsiteY4" fmla="*/ 107728 h 2154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901" h="215455">
                <a:moveTo>
                  <a:pt x="214902" y="107728"/>
                </a:moveTo>
                <a:cubicBezTo>
                  <a:pt x="214902" y="167224"/>
                  <a:pt x="166794" y="215455"/>
                  <a:pt x="107451" y="215455"/>
                </a:cubicBezTo>
                <a:cubicBezTo>
                  <a:pt x="48107" y="215455"/>
                  <a:pt x="0" y="167224"/>
                  <a:pt x="0" y="107728"/>
                </a:cubicBezTo>
                <a:cubicBezTo>
                  <a:pt x="0" y="48231"/>
                  <a:pt x="48107" y="0"/>
                  <a:pt x="107451" y="0"/>
                </a:cubicBezTo>
                <a:cubicBezTo>
                  <a:pt x="166794" y="0"/>
                  <a:pt x="214902" y="48231"/>
                  <a:pt x="214902" y="107728"/>
                </a:cubicBezTo>
                <a:close/>
              </a:path>
            </a:pathLst>
          </a:custGeom>
          <a:solidFill>
            <a:schemeClr val="accent4"/>
          </a:solidFill>
          <a:ln w="9501" cap="flat">
            <a:noFill/>
            <a:prstDash val="solid"/>
            <a:miter/>
          </a:ln>
          <a:effectLst>
            <a:outerShdw blurRad="139700" dist="38100" dir="8100000" algn="tr" rotWithShape="0">
              <a:prstClr val="black">
                <a:alpha val="40000"/>
              </a:prst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8" name="Freeform 27">
            <a:extLst>
              <a:ext uri="{FF2B5EF4-FFF2-40B4-BE49-F238E27FC236}">
                <a16:creationId xmlns:a16="http://schemas.microsoft.com/office/drawing/2014/main" id="{755F75C6-0367-8147-A4D5-1CD56811CE4E}"/>
              </a:ext>
            </a:extLst>
          </p:cNvPr>
          <p:cNvSpPr/>
          <p:nvPr/>
        </p:nvSpPr>
        <p:spPr>
          <a:xfrm rot="21556200">
            <a:off x="4767824" y="1646735"/>
            <a:ext cx="214901" cy="215455"/>
          </a:xfrm>
          <a:custGeom>
            <a:avLst/>
            <a:gdLst>
              <a:gd name="connsiteX0" fmla="*/ 214902 w 214901"/>
              <a:gd name="connsiteY0" fmla="*/ 107728 h 215455"/>
              <a:gd name="connsiteX1" fmla="*/ 107451 w 214901"/>
              <a:gd name="connsiteY1" fmla="*/ 215455 h 215455"/>
              <a:gd name="connsiteX2" fmla="*/ 0 w 214901"/>
              <a:gd name="connsiteY2" fmla="*/ 107728 h 215455"/>
              <a:gd name="connsiteX3" fmla="*/ 107451 w 214901"/>
              <a:gd name="connsiteY3" fmla="*/ 0 h 215455"/>
              <a:gd name="connsiteX4" fmla="*/ 214902 w 214901"/>
              <a:gd name="connsiteY4" fmla="*/ 107728 h 2154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901" h="215455">
                <a:moveTo>
                  <a:pt x="214902" y="107728"/>
                </a:moveTo>
                <a:cubicBezTo>
                  <a:pt x="214902" y="167224"/>
                  <a:pt x="166794" y="215455"/>
                  <a:pt x="107451" y="215455"/>
                </a:cubicBezTo>
                <a:cubicBezTo>
                  <a:pt x="48107" y="215455"/>
                  <a:pt x="0" y="167224"/>
                  <a:pt x="0" y="107728"/>
                </a:cubicBezTo>
                <a:cubicBezTo>
                  <a:pt x="0" y="48231"/>
                  <a:pt x="48107" y="0"/>
                  <a:pt x="107451" y="0"/>
                </a:cubicBezTo>
                <a:cubicBezTo>
                  <a:pt x="166794" y="0"/>
                  <a:pt x="214902" y="48231"/>
                  <a:pt x="214902" y="107728"/>
                </a:cubicBezTo>
                <a:close/>
              </a:path>
            </a:pathLst>
          </a:custGeom>
          <a:solidFill>
            <a:schemeClr val="accent4"/>
          </a:solidFill>
          <a:ln w="9501" cap="flat">
            <a:noFill/>
            <a:prstDash val="solid"/>
            <a:miter/>
          </a:ln>
          <a:effectLst>
            <a:outerShdw blurRad="139700" dist="38100" dir="8100000" algn="tr" rotWithShape="0">
              <a:prstClr val="black">
                <a:alpha val="40000"/>
              </a:prst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8" name="Rounded Rectangle 57">
            <a:extLst>
              <a:ext uri="{FF2B5EF4-FFF2-40B4-BE49-F238E27FC236}">
                <a16:creationId xmlns:a16="http://schemas.microsoft.com/office/drawing/2014/main" id="{497A70CE-8177-9C4B-87B2-AB4EF30994F4}"/>
              </a:ext>
            </a:extLst>
          </p:cNvPr>
          <p:cNvSpPr/>
          <p:nvPr/>
        </p:nvSpPr>
        <p:spPr>
          <a:xfrm>
            <a:off x="594699" y="1181426"/>
            <a:ext cx="3653356" cy="96628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0" name="Rounded Rectangle 59">
            <a:extLst>
              <a:ext uri="{FF2B5EF4-FFF2-40B4-BE49-F238E27FC236}">
                <a16:creationId xmlns:a16="http://schemas.microsoft.com/office/drawing/2014/main" id="{2568CC4F-DAF2-0247-B0E8-D3FE8D001F47}"/>
              </a:ext>
            </a:extLst>
          </p:cNvPr>
          <p:cNvSpPr/>
          <p:nvPr/>
        </p:nvSpPr>
        <p:spPr>
          <a:xfrm>
            <a:off x="593348" y="3584914"/>
            <a:ext cx="3653356" cy="96628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Rounded Rectangle 58">
            <a:extLst>
              <a:ext uri="{FF2B5EF4-FFF2-40B4-BE49-F238E27FC236}">
                <a16:creationId xmlns:a16="http://schemas.microsoft.com/office/drawing/2014/main" id="{F85A9FCC-1AB3-3D42-BD07-87D21CD5CF79}"/>
              </a:ext>
            </a:extLst>
          </p:cNvPr>
          <p:cNvSpPr/>
          <p:nvPr/>
        </p:nvSpPr>
        <p:spPr>
          <a:xfrm>
            <a:off x="268468" y="2391105"/>
            <a:ext cx="3653356" cy="96628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34" name="Group">
            <a:extLst>
              <a:ext uri="{FF2B5EF4-FFF2-40B4-BE49-F238E27FC236}">
                <a16:creationId xmlns:a16="http://schemas.microsoft.com/office/drawing/2014/main" id="{9CABC7F8-B662-AB45-8A08-57F309D394D5}"/>
              </a:ext>
            </a:extLst>
          </p:cNvPr>
          <p:cNvGrpSpPr/>
          <p:nvPr/>
        </p:nvGrpSpPr>
        <p:grpSpPr>
          <a:xfrm>
            <a:off x="4052356" y="1493437"/>
            <a:ext cx="356366" cy="356366"/>
            <a:chOff x="0" y="0"/>
            <a:chExt cx="791634" cy="791634"/>
          </a:xfrm>
          <a:solidFill>
            <a:schemeClr val="tx1"/>
          </a:solidFill>
        </p:grpSpPr>
        <p:sp>
          <p:nvSpPr>
            <p:cNvPr id="35" name="Shape">
              <a:extLst>
                <a:ext uri="{FF2B5EF4-FFF2-40B4-BE49-F238E27FC236}">
                  <a16:creationId xmlns:a16="http://schemas.microsoft.com/office/drawing/2014/main" id="{D0E85AF5-4B79-EE46-9608-B2FAC449B673}"/>
                </a:ext>
              </a:extLst>
            </p:cNvPr>
            <p:cNvSpPr/>
            <p:nvPr/>
          </p:nvSpPr>
          <p:spPr>
            <a:xfrm>
              <a:off x="198968" y="245533"/>
              <a:ext cx="592667" cy="546102"/>
            </a:xfrm>
            <a:custGeom>
              <a:avLst/>
              <a:gdLst/>
              <a:ahLst/>
              <a:cxnLst>
                <a:cxn ang="0">
                  <a:pos x="wd2" y="hd2"/>
                </a:cxn>
                <a:cxn ang="5400000">
                  <a:pos x="wd2" y="hd2"/>
                </a:cxn>
                <a:cxn ang="10800000">
                  <a:pos x="wd2" y="hd2"/>
                </a:cxn>
                <a:cxn ang="16200000">
                  <a:pos x="wd2" y="hd2"/>
                </a:cxn>
              </a:cxnLst>
              <a:rect l="0" t="0" r="r" b="b"/>
              <a:pathLst>
                <a:path w="21600" h="21600" extrusionOk="0">
                  <a:moveTo>
                    <a:pt x="17876" y="0"/>
                  </a:moveTo>
                  <a:cubicBezTo>
                    <a:pt x="16138" y="0"/>
                    <a:pt x="16138" y="0"/>
                    <a:pt x="16138" y="0"/>
                  </a:cubicBezTo>
                  <a:cubicBezTo>
                    <a:pt x="16138" y="1890"/>
                    <a:pt x="16138" y="1890"/>
                    <a:pt x="16138" y="1890"/>
                  </a:cubicBezTo>
                  <a:cubicBezTo>
                    <a:pt x="16138" y="5130"/>
                    <a:pt x="13407" y="7830"/>
                    <a:pt x="10676" y="7830"/>
                  </a:cubicBezTo>
                  <a:cubicBezTo>
                    <a:pt x="2483" y="7830"/>
                    <a:pt x="2483" y="7830"/>
                    <a:pt x="2483" y="7830"/>
                  </a:cubicBezTo>
                  <a:cubicBezTo>
                    <a:pt x="0" y="10530"/>
                    <a:pt x="0" y="10530"/>
                    <a:pt x="0" y="10530"/>
                  </a:cubicBezTo>
                  <a:cubicBezTo>
                    <a:pt x="0" y="11880"/>
                    <a:pt x="0" y="11880"/>
                    <a:pt x="0" y="11880"/>
                  </a:cubicBezTo>
                  <a:cubicBezTo>
                    <a:pt x="0" y="13770"/>
                    <a:pt x="1738" y="15660"/>
                    <a:pt x="3476" y="15660"/>
                  </a:cubicBezTo>
                  <a:cubicBezTo>
                    <a:pt x="12414" y="15660"/>
                    <a:pt x="12414" y="15660"/>
                    <a:pt x="12414" y="15660"/>
                  </a:cubicBezTo>
                  <a:cubicBezTo>
                    <a:pt x="17876" y="21600"/>
                    <a:pt x="17876" y="21600"/>
                    <a:pt x="17876" y="21600"/>
                  </a:cubicBezTo>
                  <a:cubicBezTo>
                    <a:pt x="17876" y="15660"/>
                    <a:pt x="17876" y="15660"/>
                    <a:pt x="17876" y="15660"/>
                  </a:cubicBezTo>
                  <a:cubicBezTo>
                    <a:pt x="19614" y="15660"/>
                    <a:pt x="21600" y="13770"/>
                    <a:pt x="21600" y="11880"/>
                  </a:cubicBezTo>
                  <a:cubicBezTo>
                    <a:pt x="21600" y="4050"/>
                    <a:pt x="21600" y="4050"/>
                    <a:pt x="21600" y="4050"/>
                  </a:cubicBezTo>
                  <a:cubicBezTo>
                    <a:pt x="21600" y="1890"/>
                    <a:pt x="19614" y="0"/>
                    <a:pt x="17876" y="0"/>
                  </a:cubicBezTo>
                  <a:close/>
                </a:path>
              </a:pathLst>
            </a:custGeom>
            <a:grpFill/>
            <a:ln w="12700" cap="flat">
              <a:noFill/>
              <a:miter lim="400000"/>
            </a:ln>
            <a:effectLst/>
          </p:spPr>
          <p:txBody>
            <a:bodyPr wrap="square" lIns="60960" tIns="60960" rIns="60960" bIns="60960" numCol="1" anchor="t">
              <a:noAutofit/>
            </a:bodyPr>
            <a:lstStyle/>
            <a:p>
              <a:pPr marL="0" marR="0" lvl="0" indent="0" algn="l" defTabSz="609600" rtl="0" eaLnBrk="1" fontAlgn="auto" latinLnBrk="0" hangingPunct="0">
                <a:lnSpc>
                  <a:spcPct val="100000"/>
                </a:lnSpc>
                <a:spcBef>
                  <a:spcPts val="0"/>
                </a:spcBef>
                <a:spcAft>
                  <a:spcPts val="0"/>
                </a:spcAft>
                <a:buClrTx/>
                <a:buSzTx/>
                <a:buFontTx/>
                <a:buNone/>
                <a:tabLst/>
                <a:defRPr/>
              </a:pPr>
              <a:endParaRPr kumimoji="0" sz="2400" b="0" i="0" u="none" strike="noStrike" kern="0" cap="none" spc="0" normalizeH="0" baseline="0" noProof="0">
                <a:ln>
                  <a:noFill/>
                </a:ln>
                <a:solidFill>
                  <a:srgbClr val="000000"/>
                </a:solidFill>
                <a:effectLst/>
                <a:uLnTx/>
                <a:uFillTx/>
                <a:latin typeface="Calibri"/>
                <a:ea typeface="+mn-ea"/>
                <a:cs typeface="Calibri"/>
                <a:sym typeface="Calibri"/>
              </a:endParaRPr>
            </a:p>
          </p:txBody>
        </p:sp>
        <p:sp>
          <p:nvSpPr>
            <p:cNvPr id="36" name="Shape">
              <a:extLst>
                <a:ext uri="{FF2B5EF4-FFF2-40B4-BE49-F238E27FC236}">
                  <a16:creationId xmlns:a16="http://schemas.microsoft.com/office/drawing/2014/main" id="{C5558E53-3FB9-0246-A264-C7343BF434C9}"/>
                </a:ext>
              </a:extLst>
            </p:cNvPr>
            <p:cNvSpPr/>
            <p:nvPr/>
          </p:nvSpPr>
          <p:spPr>
            <a:xfrm>
              <a:off x="0" y="0"/>
              <a:ext cx="592667" cy="546102"/>
            </a:xfrm>
            <a:custGeom>
              <a:avLst/>
              <a:gdLst/>
              <a:ahLst/>
              <a:cxnLst>
                <a:cxn ang="0">
                  <a:pos x="wd2" y="hd2"/>
                </a:cxn>
                <a:cxn ang="5400000">
                  <a:pos x="wd2" y="hd2"/>
                </a:cxn>
                <a:cxn ang="10800000">
                  <a:pos x="wd2" y="hd2"/>
                </a:cxn>
                <a:cxn ang="16200000">
                  <a:pos x="wd2" y="hd2"/>
                </a:cxn>
              </a:cxnLst>
              <a:rect l="0" t="0" r="r" b="b"/>
              <a:pathLst>
                <a:path w="21600" h="21600" extrusionOk="0">
                  <a:moveTo>
                    <a:pt x="8938" y="15660"/>
                  </a:moveTo>
                  <a:cubicBezTo>
                    <a:pt x="17876" y="15660"/>
                    <a:pt x="17876" y="15660"/>
                    <a:pt x="17876" y="15660"/>
                  </a:cubicBezTo>
                  <a:cubicBezTo>
                    <a:pt x="19614" y="15660"/>
                    <a:pt x="21600" y="13770"/>
                    <a:pt x="21600" y="11610"/>
                  </a:cubicBezTo>
                  <a:cubicBezTo>
                    <a:pt x="21600" y="3780"/>
                    <a:pt x="21600" y="3780"/>
                    <a:pt x="21600" y="3780"/>
                  </a:cubicBezTo>
                  <a:cubicBezTo>
                    <a:pt x="21600" y="1890"/>
                    <a:pt x="19614" y="0"/>
                    <a:pt x="17876" y="0"/>
                  </a:cubicBezTo>
                  <a:cubicBezTo>
                    <a:pt x="3476" y="0"/>
                    <a:pt x="3476" y="0"/>
                    <a:pt x="3476" y="0"/>
                  </a:cubicBezTo>
                  <a:cubicBezTo>
                    <a:pt x="1738" y="0"/>
                    <a:pt x="0" y="1890"/>
                    <a:pt x="0" y="3780"/>
                  </a:cubicBezTo>
                  <a:cubicBezTo>
                    <a:pt x="0" y="11610"/>
                    <a:pt x="0" y="11610"/>
                    <a:pt x="0" y="11610"/>
                  </a:cubicBezTo>
                  <a:cubicBezTo>
                    <a:pt x="0" y="13770"/>
                    <a:pt x="1738" y="15660"/>
                    <a:pt x="3476" y="15660"/>
                  </a:cubicBezTo>
                  <a:cubicBezTo>
                    <a:pt x="3476" y="21600"/>
                    <a:pt x="3476" y="21600"/>
                    <a:pt x="3476" y="21600"/>
                  </a:cubicBezTo>
                  <a:lnTo>
                    <a:pt x="8938" y="15660"/>
                  </a:lnTo>
                  <a:close/>
                </a:path>
              </a:pathLst>
            </a:custGeom>
            <a:grpFill/>
            <a:ln w="12700" cap="flat">
              <a:noFill/>
              <a:miter lim="400000"/>
            </a:ln>
            <a:effectLst/>
          </p:spPr>
          <p:txBody>
            <a:bodyPr wrap="square" lIns="60960" tIns="60960" rIns="60960" bIns="60960" numCol="1" anchor="t">
              <a:noAutofit/>
            </a:bodyPr>
            <a:lstStyle/>
            <a:p>
              <a:pPr marL="0" marR="0" lvl="0" indent="0" algn="l" defTabSz="609600" rtl="0" eaLnBrk="1" fontAlgn="auto" latinLnBrk="0" hangingPunct="0">
                <a:lnSpc>
                  <a:spcPct val="100000"/>
                </a:lnSpc>
                <a:spcBef>
                  <a:spcPts val="0"/>
                </a:spcBef>
                <a:spcAft>
                  <a:spcPts val="0"/>
                </a:spcAft>
                <a:buClrTx/>
                <a:buSzTx/>
                <a:buFontTx/>
                <a:buNone/>
                <a:tabLst/>
                <a:defRPr/>
              </a:pPr>
              <a:endParaRPr kumimoji="0" sz="2400" b="0" i="0" u="none" strike="noStrike" kern="0" cap="none" spc="0" normalizeH="0" baseline="0" noProof="0">
                <a:ln>
                  <a:noFill/>
                </a:ln>
                <a:solidFill>
                  <a:srgbClr val="000000"/>
                </a:solidFill>
                <a:effectLst/>
                <a:uLnTx/>
                <a:uFillTx/>
                <a:latin typeface="Calibri"/>
                <a:ea typeface="+mn-ea"/>
                <a:cs typeface="Calibri"/>
                <a:sym typeface="Calibri"/>
              </a:endParaRPr>
            </a:p>
          </p:txBody>
        </p:sp>
      </p:grpSp>
      <p:grpSp>
        <p:nvGrpSpPr>
          <p:cNvPr id="37" name="Group">
            <a:extLst>
              <a:ext uri="{FF2B5EF4-FFF2-40B4-BE49-F238E27FC236}">
                <a16:creationId xmlns:a16="http://schemas.microsoft.com/office/drawing/2014/main" id="{76460F86-9EA5-AC4B-8607-7C4A5F632BB0}"/>
              </a:ext>
            </a:extLst>
          </p:cNvPr>
          <p:cNvGrpSpPr/>
          <p:nvPr/>
        </p:nvGrpSpPr>
        <p:grpSpPr>
          <a:xfrm>
            <a:off x="4040874" y="3895988"/>
            <a:ext cx="382386" cy="349668"/>
            <a:chOff x="0" y="0"/>
            <a:chExt cx="791634" cy="723901"/>
          </a:xfrm>
          <a:solidFill>
            <a:schemeClr val="tx1"/>
          </a:solidFill>
        </p:grpSpPr>
        <p:sp>
          <p:nvSpPr>
            <p:cNvPr id="38" name="Square">
              <a:extLst>
                <a:ext uri="{FF2B5EF4-FFF2-40B4-BE49-F238E27FC236}">
                  <a16:creationId xmlns:a16="http://schemas.microsoft.com/office/drawing/2014/main" id="{48AC91B1-9BE9-8E4F-834B-32924CB44521}"/>
                </a:ext>
              </a:extLst>
            </p:cNvPr>
            <p:cNvSpPr/>
            <p:nvPr/>
          </p:nvSpPr>
          <p:spPr>
            <a:xfrm>
              <a:off x="50800" y="571501"/>
              <a:ext cx="148169" cy="152401"/>
            </a:xfrm>
            <a:prstGeom prst="rect">
              <a:avLst/>
            </a:prstGeom>
            <a:grpFill/>
            <a:ln w="12700" cap="flat">
              <a:noFill/>
              <a:miter lim="400000"/>
            </a:ln>
            <a:effectLst/>
          </p:spPr>
          <p:txBody>
            <a:bodyPr wrap="square" lIns="60960" tIns="60960" rIns="60960" bIns="60960" numCol="1" anchor="t">
              <a:noAutofit/>
            </a:bodyPr>
            <a:lstStyle/>
            <a:p>
              <a:pPr marL="0" marR="0" lvl="0" indent="0" algn="l" defTabSz="609600" rtl="0" eaLnBrk="1" fontAlgn="auto" latinLnBrk="0" hangingPunct="0">
                <a:lnSpc>
                  <a:spcPct val="100000"/>
                </a:lnSpc>
                <a:spcBef>
                  <a:spcPts val="0"/>
                </a:spcBef>
                <a:spcAft>
                  <a:spcPts val="0"/>
                </a:spcAft>
                <a:buClrTx/>
                <a:buSzTx/>
                <a:buFontTx/>
                <a:buNone/>
                <a:tabLst/>
                <a:defRPr/>
              </a:pPr>
              <a:endParaRPr kumimoji="0" sz="2400" b="0" i="0" u="none" strike="noStrike" kern="0" cap="none" spc="0" normalizeH="0" baseline="0" noProof="0">
                <a:ln>
                  <a:noFill/>
                </a:ln>
                <a:solidFill>
                  <a:srgbClr val="000000"/>
                </a:solidFill>
                <a:effectLst/>
                <a:uLnTx/>
                <a:uFillTx/>
                <a:latin typeface="Calibri"/>
                <a:ea typeface="+mn-ea"/>
                <a:cs typeface="Calibri"/>
                <a:sym typeface="Calibri"/>
              </a:endParaRPr>
            </a:p>
          </p:txBody>
        </p:sp>
        <p:sp>
          <p:nvSpPr>
            <p:cNvPr id="39" name="Rectangle">
              <a:extLst>
                <a:ext uri="{FF2B5EF4-FFF2-40B4-BE49-F238E27FC236}">
                  <a16:creationId xmlns:a16="http://schemas.microsoft.com/office/drawing/2014/main" id="{5B069E15-244D-A948-A574-C6EBBF2AAE87}"/>
                </a:ext>
              </a:extLst>
            </p:cNvPr>
            <p:cNvSpPr/>
            <p:nvPr/>
          </p:nvSpPr>
          <p:spPr>
            <a:xfrm>
              <a:off x="249765" y="469901"/>
              <a:ext cx="148169" cy="254001"/>
            </a:xfrm>
            <a:prstGeom prst="rect">
              <a:avLst/>
            </a:prstGeom>
            <a:grpFill/>
            <a:ln w="12700" cap="flat">
              <a:noFill/>
              <a:miter lim="400000"/>
            </a:ln>
            <a:effectLst/>
          </p:spPr>
          <p:txBody>
            <a:bodyPr wrap="square" lIns="60960" tIns="60960" rIns="60960" bIns="60960" numCol="1" anchor="t">
              <a:noAutofit/>
            </a:bodyPr>
            <a:lstStyle/>
            <a:p>
              <a:pPr marL="0" marR="0" lvl="0" indent="0" algn="l" defTabSz="609600" rtl="0" eaLnBrk="1" fontAlgn="auto" latinLnBrk="0" hangingPunct="0">
                <a:lnSpc>
                  <a:spcPct val="100000"/>
                </a:lnSpc>
                <a:spcBef>
                  <a:spcPts val="0"/>
                </a:spcBef>
                <a:spcAft>
                  <a:spcPts val="0"/>
                </a:spcAft>
                <a:buClrTx/>
                <a:buSzTx/>
                <a:buFontTx/>
                <a:buNone/>
                <a:tabLst/>
                <a:defRPr/>
              </a:pPr>
              <a:endParaRPr kumimoji="0" sz="2400" b="0" i="0" u="none" strike="noStrike" kern="0" cap="none" spc="0" normalizeH="0" baseline="0" noProof="0">
                <a:ln>
                  <a:noFill/>
                </a:ln>
                <a:solidFill>
                  <a:srgbClr val="000000"/>
                </a:solidFill>
                <a:effectLst/>
                <a:uLnTx/>
                <a:uFillTx/>
                <a:latin typeface="Calibri"/>
                <a:ea typeface="+mn-ea"/>
                <a:cs typeface="Calibri"/>
                <a:sym typeface="Calibri"/>
              </a:endParaRPr>
            </a:p>
          </p:txBody>
        </p:sp>
        <p:sp>
          <p:nvSpPr>
            <p:cNvPr id="40" name="Rectangle">
              <a:extLst>
                <a:ext uri="{FF2B5EF4-FFF2-40B4-BE49-F238E27FC236}">
                  <a16:creationId xmlns:a16="http://schemas.microsoft.com/office/drawing/2014/main" id="{BAAB653F-A83C-BD4A-8C91-DBCF6E9FF8EE}"/>
                </a:ext>
              </a:extLst>
            </p:cNvPr>
            <p:cNvSpPr/>
            <p:nvPr/>
          </p:nvSpPr>
          <p:spPr>
            <a:xfrm>
              <a:off x="444498" y="372533"/>
              <a:ext cx="152401" cy="351369"/>
            </a:xfrm>
            <a:prstGeom prst="rect">
              <a:avLst/>
            </a:prstGeom>
            <a:grpFill/>
            <a:ln w="12700" cap="flat">
              <a:noFill/>
              <a:miter lim="400000"/>
            </a:ln>
            <a:effectLst/>
          </p:spPr>
          <p:txBody>
            <a:bodyPr wrap="square" lIns="60960" tIns="60960" rIns="60960" bIns="60960" numCol="1" anchor="t">
              <a:noAutofit/>
            </a:bodyPr>
            <a:lstStyle/>
            <a:p>
              <a:pPr marL="0" marR="0" lvl="0" indent="0" algn="l" defTabSz="609600" rtl="0" eaLnBrk="1" fontAlgn="auto" latinLnBrk="0" hangingPunct="0">
                <a:lnSpc>
                  <a:spcPct val="100000"/>
                </a:lnSpc>
                <a:spcBef>
                  <a:spcPts val="0"/>
                </a:spcBef>
                <a:spcAft>
                  <a:spcPts val="0"/>
                </a:spcAft>
                <a:buClrTx/>
                <a:buSzTx/>
                <a:buFontTx/>
                <a:buNone/>
                <a:tabLst/>
                <a:defRPr/>
              </a:pPr>
              <a:endParaRPr kumimoji="0" sz="2400" b="0" i="0" u="none" strike="noStrike" kern="0" cap="none" spc="0" normalizeH="0" baseline="0" noProof="0">
                <a:ln>
                  <a:noFill/>
                </a:ln>
                <a:solidFill>
                  <a:srgbClr val="000000"/>
                </a:solidFill>
                <a:effectLst/>
                <a:uLnTx/>
                <a:uFillTx/>
                <a:latin typeface="Calibri"/>
                <a:ea typeface="+mn-ea"/>
                <a:cs typeface="Calibri"/>
                <a:sym typeface="Calibri"/>
              </a:endParaRPr>
            </a:p>
          </p:txBody>
        </p:sp>
        <p:sp>
          <p:nvSpPr>
            <p:cNvPr id="41" name="Rectangle">
              <a:extLst>
                <a:ext uri="{FF2B5EF4-FFF2-40B4-BE49-F238E27FC236}">
                  <a16:creationId xmlns:a16="http://schemas.microsoft.com/office/drawing/2014/main" id="{29832B98-DC0C-2840-A4AE-B796ED8094EB}"/>
                </a:ext>
              </a:extLst>
            </p:cNvPr>
            <p:cNvSpPr/>
            <p:nvPr/>
          </p:nvSpPr>
          <p:spPr>
            <a:xfrm>
              <a:off x="643466" y="270933"/>
              <a:ext cx="148169" cy="452969"/>
            </a:xfrm>
            <a:prstGeom prst="rect">
              <a:avLst/>
            </a:prstGeom>
            <a:grpFill/>
            <a:ln w="12700" cap="flat">
              <a:noFill/>
              <a:miter lim="400000"/>
            </a:ln>
            <a:effectLst/>
          </p:spPr>
          <p:txBody>
            <a:bodyPr wrap="square" lIns="60960" tIns="60960" rIns="60960" bIns="60960" numCol="1" anchor="t">
              <a:noAutofit/>
            </a:bodyPr>
            <a:lstStyle/>
            <a:p>
              <a:pPr marL="0" marR="0" lvl="0" indent="0" algn="l" defTabSz="609600" rtl="0" eaLnBrk="1" fontAlgn="auto" latinLnBrk="0" hangingPunct="0">
                <a:lnSpc>
                  <a:spcPct val="100000"/>
                </a:lnSpc>
                <a:spcBef>
                  <a:spcPts val="0"/>
                </a:spcBef>
                <a:spcAft>
                  <a:spcPts val="0"/>
                </a:spcAft>
                <a:buClrTx/>
                <a:buSzTx/>
                <a:buFontTx/>
                <a:buNone/>
                <a:tabLst/>
                <a:defRPr/>
              </a:pPr>
              <a:endParaRPr kumimoji="0" sz="2400" b="0" i="0" u="none" strike="noStrike" kern="0" cap="none" spc="0" normalizeH="0" baseline="0" noProof="0">
                <a:ln>
                  <a:noFill/>
                </a:ln>
                <a:solidFill>
                  <a:srgbClr val="000000"/>
                </a:solidFill>
                <a:effectLst/>
                <a:uLnTx/>
                <a:uFillTx/>
                <a:latin typeface="Calibri"/>
                <a:ea typeface="+mn-ea"/>
                <a:cs typeface="Calibri"/>
                <a:sym typeface="Calibri"/>
              </a:endParaRPr>
            </a:p>
          </p:txBody>
        </p:sp>
        <p:sp>
          <p:nvSpPr>
            <p:cNvPr id="42" name="Shape">
              <a:extLst>
                <a:ext uri="{FF2B5EF4-FFF2-40B4-BE49-F238E27FC236}">
                  <a16:creationId xmlns:a16="http://schemas.microsoft.com/office/drawing/2014/main" id="{84CC7006-042D-3E45-8EA5-236862B5FC47}"/>
                </a:ext>
              </a:extLst>
            </p:cNvPr>
            <p:cNvSpPr/>
            <p:nvPr/>
          </p:nvSpPr>
          <p:spPr>
            <a:xfrm>
              <a:off x="-1" y="0"/>
              <a:ext cx="791636" cy="469902"/>
            </a:xfrm>
            <a:custGeom>
              <a:avLst/>
              <a:gdLst/>
              <a:ahLst/>
              <a:cxnLst>
                <a:cxn ang="0">
                  <a:pos x="wd2" y="hd2"/>
                </a:cxn>
                <a:cxn ang="5400000">
                  <a:pos x="wd2" y="hd2"/>
                </a:cxn>
                <a:cxn ang="10800000">
                  <a:pos x="wd2" y="hd2"/>
                </a:cxn>
                <a:cxn ang="16200000">
                  <a:pos x="wd2" y="hd2"/>
                </a:cxn>
              </a:cxnLst>
              <a:rect l="0" t="0" r="r" b="b"/>
              <a:pathLst>
                <a:path w="21600" h="21600" extrusionOk="0">
                  <a:moveTo>
                    <a:pt x="18712" y="4865"/>
                  </a:moveTo>
                  <a:lnTo>
                    <a:pt x="14554" y="4865"/>
                  </a:lnTo>
                  <a:lnTo>
                    <a:pt x="9356" y="11481"/>
                  </a:lnTo>
                  <a:lnTo>
                    <a:pt x="6815" y="9341"/>
                  </a:lnTo>
                  <a:lnTo>
                    <a:pt x="0" y="18681"/>
                  </a:lnTo>
                  <a:lnTo>
                    <a:pt x="0" y="21600"/>
                  </a:lnTo>
                  <a:lnTo>
                    <a:pt x="6930" y="12065"/>
                  </a:lnTo>
                  <a:lnTo>
                    <a:pt x="9587" y="14400"/>
                  </a:lnTo>
                  <a:lnTo>
                    <a:pt x="15132" y="7200"/>
                  </a:lnTo>
                  <a:lnTo>
                    <a:pt x="19174" y="7200"/>
                  </a:lnTo>
                  <a:lnTo>
                    <a:pt x="21600" y="3114"/>
                  </a:lnTo>
                  <a:lnTo>
                    <a:pt x="21600" y="0"/>
                  </a:lnTo>
                  <a:lnTo>
                    <a:pt x="18712" y="4865"/>
                  </a:lnTo>
                  <a:close/>
                </a:path>
              </a:pathLst>
            </a:custGeom>
            <a:grpFill/>
            <a:ln w="12700" cap="flat">
              <a:noFill/>
              <a:miter lim="400000"/>
            </a:ln>
            <a:effectLst/>
          </p:spPr>
          <p:txBody>
            <a:bodyPr wrap="square" lIns="60960" tIns="60960" rIns="60960" bIns="60960" numCol="1" anchor="t">
              <a:noAutofit/>
            </a:bodyPr>
            <a:lstStyle/>
            <a:p>
              <a:pPr marL="0" marR="0" lvl="0" indent="0" algn="l" defTabSz="609600" rtl="0" eaLnBrk="1" fontAlgn="auto" latinLnBrk="0" hangingPunct="0">
                <a:lnSpc>
                  <a:spcPct val="100000"/>
                </a:lnSpc>
                <a:spcBef>
                  <a:spcPts val="0"/>
                </a:spcBef>
                <a:spcAft>
                  <a:spcPts val="0"/>
                </a:spcAft>
                <a:buClrTx/>
                <a:buSzTx/>
                <a:buFontTx/>
                <a:buNone/>
                <a:tabLst/>
                <a:defRPr/>
              </a:pPr>
              <a:endParaRPr kumimoji="0" sz="2400" b="0" i="0" u="none" strike="noStrike" kern="0" cap="none" spc="0" normalizeH="0" baseline="0" noProof="0">
                <a:ln>
                  <a:noFill/>
                </a:ln>
                <a:solidFill>
                  <a:srgbClr val="000000"/>
                </a:solidFill>
                <a:effectLst/>
                <a:uLnTx/>
                <a:uFillTx/>
                <a:latin typeface="Calibri"/>
                <a:ea typeface="+mn-ea"/>
                <a:cs typeface="Calibri"/>
                <a:sym typeface="Calibri"/>
              </a:endParaRPr>
            </a:p>
          </p:txBody>
        </p:sp>
      </p:grpSp>
      <p:sp>
        <p:nvSpPr>
          <p:cNvPr id="44" name="CuadroTexto 4">
            <a:extLst>
              <a:ext uri="{FF2B5EF4-FFF2-40B4-BE49-F238E27FC236}">
                <a16:creationId xmlns:a16="http://schemas.microsoft.com/office/drawing/2014/main" id="{F44F3A47-53F1-C340-A111-FEF501B825DE}"/>
              </a:ext>
            </a:extLst>
          </p:cNvPr>
          <p:cNvSpPr txBox="1"/>
          <p:nvPr/>
        </p:nvSpPr>
        <p:spPr>
          <a:xfrm>
            <a:off x="395485" y="1117673"/>
            <a:ext cx="3510619" cy="2693045"/>
          </a:xfrm>
          <a:prstGeom prst="rect">
            <a:avLst/>
          </a:prstGeom>
          <a:noFill/>
        </p:spPr>
        <p:txBody>
          <a:bodyPr wrap="square" rtlCol="0">
            <a:spAutoFit/>
          </a:bodyPr>
          <a:lstStyle/>
          <a:p>
            <a:r>
              <a:rPr lang="es-EC" sz="1300" dirty="0"/>
              <a:t>La situación del sector importador y comercializador de equipos electrónicos con respecto al macro ambiente, se puede mencionar que la situación económica del país es incierta, además de presentar una caída de todos los indicadores macroeconómicos al 2020. En cuanto al micro ambiente existe poca competencia dentro de este sector, los principales clientes son empresas tanto del sector público como privado de diversos sectores. Y sus principales proveedores son empresas extranjeras ya que los productos que comercializan son importados de diversos países.  </a:t>
            </a:r>
          </a:p>
        </p:txBody>
      </p:sp>
      <p:grpSp>
        <p:nvGrpSpPr>
          <p:cNvPr id="64" name="Group 63">
            <a:extLst>
              <a:ext uri="{FF2B5EF4-FFF2-40B4-BE49-F238E27FC236}">
                <a16:creationId xmlns:a16="http://schemas.microsoft.com/office/drawing/2014/main" id="{6878C450-DD70-114E-964A-BBA43A77908F}"/>
              </a:ext>
            </a:extLst>
          </p:cNvPr>
          <p:cNvGrpSpPr/>
          <p:nvPr/>
        </p:nvGrpSpPr>
        <p:grpSpPr>
          <a:xfrm flipH="1">
            <a:off x="7773204" y="1150799"/>
            <a:ext cx="3979587" cy="3369768"/>
            <a:chOff x="5040890" y="2263854"/>
            <a:chExt cx="3979587" cy="3369768"/>
          </a:xfrm>
        </p:grpSpPr>
        <p:sp>
          <p:nvSpPr>
            <p:cNvPr id="61" name="Rounded Rectangle 60">
              <a:extLst>
                <a:ext uri="{FF2B5EF4-FFF2-40B4-BE49-F238E27FC236}">
                  <a16:creationId xmlns:a16="http://schemas.microsoft.com/office/drawing/2014/main" id="{B05C3109-D4DF-934B-9F44-E5BED5AD40ED}"/>
                </a:ext>
              </a:extLst>
            </p:cNvPr>
            <p:cNvSpPr/>
            <p:nvPr/>
          </p:nvSpPr>
          <p:spPr>
            <a:xfrm flipH="1">
              <a:off x="5367121" y="2263854"/>
              <a:ext cx="3653356" cy="96628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Rounded Rectangle 61">
              <a:extLst>
                <a:ext uri="{FF2B5EF4-FFF2-40B4-BE49-F238E27FC236}">
                  <a16:creationId xmlns:a16="http://schemas.microsoft.com/office/drawing/2014/main" id="{87DC9A6D-E3B3-B94E-97D0-8FDFB45F0083}"/>
                </a:ext>
              </a:extLst>
            </p:cNvPr>
            <p:cNvSpPr/>
            <p:nvPr/>
          </p:nvSpPr>
          <p:spPr>
            <a:xfrm flipH="1">
              <a:off x="5365770" y="4667342"/>
              <a:ext cx="3653356" cy="96628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3" name="Rounded Rectangle 62">
              <a:extLst>
                <a:ext uri="{FF2B5EF4-FFF2-40B4-BE49-F238E27FC236}">
                  <a16:creationId xmlns:a16="http://schemas.microsoft.com/office/drawing/2014/main" id="{D184937D-1C31-BC41-AC25-0373DE3B9409}"/>
                </a:ext>
              </a:extLst>
            </p:cNvPr>
            <p:cNvSpPr/>
            <p:nvPr/>
          </p:nvSpPr>
          <p:spPr>
            <a:xfrm flipH="1">
              <a:off x="5040890" y="3473533"/>
              <a:ext cx="3653356" cy="96628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46" name="CuadroTexto 4">
            <a:extLst>
              <a:ext uri="{FF2B5EF4-FFF2-40B4-BE49-F238E27FC236}">
                <a16:creationId xmlns:a16="http://schemas.microsoft.com/office/drawing/2014/main" id="{6C449A4D-533A-D748-BA67-3D9C5342F28A}"/>
              </a:ext>
            </a:extLst>
          </p:cNvPr>
          <p:cNvSpPr txBox="1"/>
          <p:nvPr/>
        </p:nvSpPr>
        <p:spPr>
          <a:xfrm>
            <a:off x="726151" y="4015447"/>
            <a:ext cx="3489242" cy="1492716"/>
          </a:xfrm>
          <a:prstGeom prst="rect">
            <a:avLst/>
          </a:prstGeom>
          <a:noFill/>
        </p:spPr>
        <p:txBody>
          <a:bodyPr wrap="square" rtlCol="0">
            <a:spAutoFit/>
          </a:bodyPr>
          <a:lstStyle/>
          <a:p>
            <a:r>
              <a:rPr lang="es-EC" sz="1300" dirty="0"/>
              <a:t>Las principales estrategias financieras que se establecieron para enfrentar la situación de las empresas comercializadoras e importadoras de equipos electrónicos están enfocadas en reducir el ciclo de conversión del efectivo, incrementar las ventas, reducir los costos de venta, así como los gastos operacionales.</a:t>
            </a:r>
          </a:p>
        </p:txBody>
      </p:sp>
      <p:sp>
        <p:nvSpPr>
          <p:cNvPr id="47" name="Shape">
            <a:extLst>
              <a:ext uri="{FF2B5EF4-FFF2-40B4-BE49-F238E27FC236}">
                <a16:creationId xmlns:a16="http://schemas.microsoft.com/office/drawing/2014/main" id="{60C01568-7EF0-7649-B169-7A0D0B74C57B}"/>
              </a:ext>
            </a:extLst>
          </p:cNvPr>
          <p:cNvSpPr/>
          <p:nvPr/>
        </p:nvSpPr>
        <p:spPr>
          <a:xfrm>
            <a:off x="7624585" y="1285846"/>
            <a:ext cx="300725" cy="280917"/>
          </a:xfrm>
          <a:custGeom>
            <a:avLst/>
            <a:gdLst/>
            <a:ahLst/>
            <a:cxnLst>
              <a:cxn ang="0">
                <a:pos x="wd2" y="hd2"/>
              </a:cxn>
              <a:cxn ang="5400000">
                <a:pos x="wd2" y="hd2"/>
              </a:cxn>
              <a:cxn ang="10800000">
                <a:pos x="wd2" y="hd2"/>
              </a:cxn>
              <a:cxn ang="16200000">
                <a:pos x="wd2" y="hd2"/>
              </a:cxn>
            </a:cxnLst>
            <a:rect l="0" t="0" r="r" b="b"/>
            <a:pathLst>
              <a:path w="21600" h="21600" extrusionOk="0">
                <a:moveTo>
                  <a:pt x="21600" y="4800"/>
                </a:moveTo>
                <a:cubicBezTo>
                  <a:pt x="21600" y="6300"/>
                  <a:pt x="21600" y="6300"/>
                  <a:pt x="21600" y="6300"/>
                </a:cubicBezTo>
                <a:cubicBezTo>
                  <a:pt x="20197" y="6300"/>
                  <a:pt x="20197" y="6300"/>
                  <a:pt x="20197" y="6300"/>
                </a:cubicBezTo>
                <a:cubicBezTo>
                  <a:pt x="20197" y="6600"/>
                  <a:pt x="19636" y="6900"/>
                  <a:pt x="19356" y="6900"/>
                </a:cubicBezTo>
                <a:cubicBezTo>
                  <a:pt x="2244" y="6900"/>
                  <a:pt x="2244" y="6900"/>
                  <a:pt x="2244" y="6900"/>
                </a:cubicBezTo>
                <a:cubicBezTo>
                  <a:pt x="1683" y="6900"/>
                  <a:pt x="1403" y="6600"/>
                  <a:pt x="1403" y="6300"/>
                </a:cubicBezTo>
                <a:cubicBezTo>
                  <a:pt x="0" y="6300"/>
                  <a:pt x="0" y="6300"/>
                  <a:pt x="0" y="6300"/>
                </a:cubicBezTo>
                <a:cubicBezTo>
                  <a:pt x="0" y="4800"/>
                  <a:pt x="0" y="4800"/>
                  <a:pt x="0" y="4800"/>
                </a:cubicBezTo>
                <a:cubicBezTo>
                  <a:pt x="10660" y="0"/>
                  <a:pt x="10660" y="0"/>
                  <a:pt x="10660" y="0"/>
                </a:cubicBezTo>
                <a:lnTo>
                  <a:pt x="21600" y="4800"/>
                </a:lnTo>
                <a:close/>
                <a:moveTo>
                  <a:pt x="21600" y="20100"/>
                </a:moveTo>
                <a:cubicBezTo>
                  <a:pt x="21600" y="21600"/>
                  <a:pt x="21600" y="21600"/>
                  <a:pt x="21600" y="21600"/>
                </a:cubicBezTo>
                <a:cubicBezTo>
                  <a:pt x="0" y="21600"/>
                  <a:pt x="0" y="21600"/>
                  <a:pt x="0" y="21600"/>
                </a:cubicBezTo>
                <a:cubicBezTo>
                  <a:pt x="0" y="20100"/>
                  <a:pt x="0" y="20100"/>
                  <a:pt x="0" y="20100"/>
                </a:cubicBezTo>
                <a:cubicBezTo>
                  <a:pt x="0" y="19800"/>
                  <a:pt x="281" y="19500"/>
                  <a:pt x="842" y="19500"/>
                </a:cubicBezTo>
                <a:cubicBezTo>
                  <a:pt x="20758" y="19500"/>
                  <a:pt x="20758" y="19500"/>
                  <a:pt x="20758" y="19500"/>
                </a:cubicBezTo>
                <a:cubicBezTo>
                  <a:pt x="21319" y="19500"/>
                  <a:pt x="21600" y="19800"/>
                  <a:pt x="21600" y="20100"/>
                </a:cubicBezTo>
                <a:close/>
                <a:moveTo>
                  <a:pt x="5610" y="7800"/>
                </a:moveTo>
                <a:cubicBezTo>
                  <a:pt x="5610" y="17100"/>
                  <a:pt x="5610" y="17100"/>
                  <a:pt x="5610" y="17100"/>
                </a:cubicBezTo>
                <a:cubicBezTo>
                  <a:pt x="7013" y="17100"/>
                  <a:pt x="7013" y="17100"/>
                  <a:pt x="7013" y="17100"/>
                </a:cubicBezTo>
                <a:cubicBezTo>
                  <a:pt x="7013" y="7800"/>
                  <a:pt x="7013" y="7800"/>
                  <a:pt x="7013" y="7800"/>
                </a:cubicBezTo>
                <a:cubicBezTo>
                  <a:pt x="10099" y="7800"/>
                  <a:pt x="10099" y="7800"/>
                  <a:pt x="10099" y="7800"/>
                </a:cubicBezTo>
                <a:cubicBezTo>
                  <a:pt x="10099" y="17100"/>
                  <a:pt x="10099" y="17100"/>
                  <a:pt x="10099" y="17100"/>
                </a:cubicBezTo>
                <a:cubicBezTo>
                  <a:pt x="11501" y="17100"/>
                  <a:pt x="11501" y="17100"/>
                  <a:pt x="11501" y="17100"/>
                </a:cubicBezTo>
                <a:cubicBezTo>
                  <a:pt x="11501" y="7800"/>
                  <a:pt x="11501" y="7800"/>
                  <a:pt x="11501" y="7800"/>
                </a:cubicBezTo>
                <a:cubicBezTo>
                  <a:pt x="14306" y="7800"/>
                  <a:pt x="14306" y="7800"/>
                  <a:pt x="14306" y="7800"/>
                </a:cubicBezTo>
                <a:cubicBezTo>
                  <a:pt x="14306" y="17100"/>
                  <a:pt x="14306" y="17100"/>
                  <a:pt x="14306" y="17100"/>
                </a:cubicBezTo>
                <a:cubicBezTo>
                  <a:pt x="15709" y="17100"/>
                  <a:pt x="15709" y="17100"/>
                  <a:pt x="15709" y="17100"/>
                </a:cubicBezTo>
                <a:cubicBezTo>
                  <a:pt x="15709" y="7800"/>
                  <a:pt x="15709" y="7800"/>
                  <a:pt x="15709" y="7800"/>
                </a:cubicBezTo>
                <a:cubicBezTo>
                  <a:pt x="18795" y="7800"/>
                  <a:pt x="18795" y="7800"/>
                  <a:pt x="18795" y="7800"/>
                </a:cubicBezTo>
                <a:cubicBezTo>
                  <a:pt x="18795" y="17100"/>
                  <a:pt x="18795" y="17100"/>
                  <a:pt x="18795" y="17100"/>
                </a:cubicBezTo>
                <a:cubicBezTo>
                  <a:pt x="19356" y="17100"/>
                  <a:pt x="19356" y="17100"/>
                  <a:pt x="19356" y="17100"/>
                </a:cubicBezTo>
                <a:cubicBezTo>
                  <a:pt x="19636" y="17100"/>
                  <a:pt x="20197" y="17400"/>
                  <a:pt x="20197" y="17700"/>
                </a:cubicBezTo>
                <a:cubicBezTo>
                  <a:pt x="20197" y="18600"/>
                  <a:pt x="20197" y="18600"/>
                  <a:pt x="20197" y="18600"/>
                </a:cubicBezTo>
                <a:cubicBezTo>
                  <a:pt x="1403" y="18600"/>
                  <a:pt x="1403" y="18600"/>
                  <a:pt x="1403" y="18600"/>
                </a:cubicBezTo>
                <a:cubicBezTo>
                  <a:pt x="1403" y="17700"/>
                  <a:pt x="1403" y="17700"/>
                  <a:pt x="1403" y="17700"/>
                </a:cubicBezTo>
                <a:cubicBezTo>
                  <a:pt x="1403" y="17400"/>
                  <a:pt x="1683" y="17100"/>
                  <a:pt x="2244" y="17100"/>
                </a:cubicBezTo>
                <a:cubicBezTo>
                  <a:pt x="2805" y="17100"/>
                  <a:pt x="2805" y="17100"/>
                  <a:pt x="2805" y="17100"/>
                </a:cubicBezTo>
                <a:cubicBezTo>
                  <a:pt x="2805" y="7800"/>
                  <a:pt x="2805" y="7800"/>
                  <a:pt x="2805" y="7800"/>
                </a:cubicBezTo>
                <a:lnTo>
                  <a:pt x="5610" y="7800"/>
                </a:lnTo>
                <a:close/>
              </a:path>
            </a:pathLst>
          </a:custGeom>
          <a:solidFill>
            <a:schemeClr val="tx1"/>
          </a:solidFill>
          <a:ln w="12700">
            <a:miter lim="400000"/>
          </a:ln>
        </p:spPr>
        <p:txBody>
          <a:bodyPr lIns="60960" tIns="60960" rIns="60960" bIns="60960"/>
          <a:lstStyle/>
          <a:p>
            <a:pPr marL="0" marR="0" lvl="0" indent="0" algn="l" defTabSz="609600" rtl="0" eaLnBrk="1" fontAlgn="auto" latinLnBrk="0" hangingPunct="0">
              <a:lnSpc>
                <a:spcPct val="100000"/>
              </a:lnSpc>
              <a:spcBef>
                <a:spcPts val="0"/>
              </a:spcBef>
              <a:spcAft>
                <a:spcPts val="0"/>
              </a:spcAft>
              <a:buClrTx/>
              <a:buSzTx/>
              <a:buFontTx/>
              <a:buNone/>
              <a:tabLst/>
              <a:defRPr/>
            </a:pPr>
            <a:endParaRPr kumimoji="0" sz="2400" b="0" i="0" u="none" strike="noStrike" kern="0" cap="none" spc="0" normalizeH="0" baseline="0" noProof="0">
              <a:ln>
                <a:noFill/>
              </a:ln>
              <a:solidFill>
                <a:srgbClr val="000000"/>
              </a:solidFill>
              <a:effectLst/>
              <a:uLnTx/>
              <a:uFillTx/>
              <a:latin typeface="Calibri"/>
              <a:ea typeface="+mn-ea"/>
              <a:cs typeface="Calibri"/>
              <a:sym typeface="Calibri"/>
            </a:endParaRPr>
          </a:p>
        </p:txBody>
      </p:sp>
      <p:sp>
        <p:nvSpPr>
          <p:cNvPr id="48" name="Shape">
            <a:extLst>
              <a:ext uri="{FF2B5EF4-FFF2-40B4-BE49-F238E27FC236}">
                <a16:creationId xmlns:a16="http://schemas.microsoft.com/office/drawing/2014/main" id="{31291C4C-079C-B746-A323-C352210F1C68}"/>
              </a:ext>
            </a:extLst>
          </p:cNvPr>
          <p:cNvSpPr/>
          <p:nvPr/>
        </p:nvSpPr>
        <p:spPr>
          <a:xfrm>
            <a:off x="8089112" y="2638133"/>
            <a:ext cx="357717" cy="325967"/>
          </a:xfrm>
          <a:custGeom>
            <a:avLst/>
            <a:gdLst/>
            <a:ahLst/>
            <a:cxnLst>
              <a:cxn ang="0">
                <a:pos x="wd2" y="hd2"/>
              </a:cxn>
              <a:cxn ang="5400000">
                <a:pos x="wd2" y="hd2"/>
              </a:cxn>
              <a:cxn ang="10800000">
                <a:pos x="wd2" y="hd2"/>
              </a:cxn>
              <a:cxn ang="16200000">
                <a:pos x="wd2" y="hd2"/>
              </a:cxn>
            </a:cxnLst>
            <a:rect l="0" t="0" r="r" b="b"/>
            <a:pathLst>
              <a:path w="21600" h="21600" extrusionOk="0">
                <a:moveTo>
                  <a:pt x="14400" y="11865"/>
                </a:moveTo>
                <a:cubicBezTo>
                  <a:pt x="14400" y="12169"/>
                  <a:pt x="14123" y="12169"/>
                  <a:pt x="14123" y="12169"/>
                </a:cubicBezTo>
                <a:cubicBezTo>
                  <a:pt x="12462" y="12473"/>
                  <a:pt x="12462" y="12473"/>
                  <a:pt x="12462" y="12473"/>
                </a:cubicBezTo>
                <a:cubicBezTo>
                  <a:pt x="12185" y="12777"/>
                  <a:pt x="12185" y="13082"/>
                  <a:pt x="11908" y="13386"/>
                </a:cubicBezTo>
                <a:cubicBezTo>
                  <a:pt x="12462" y="13994"/>
                  <a:pt x="12738" y="14299"/>
                  <a:pt x="13015" y="14907"/>
                </a:cubicBezTo>
                <a:cubicBezTo>
                  <a:pt x="13015" y="14907"/>
                  <a:pt x="13015" y="14907"/>
                  <a:pt x="13015" y="15211"/>
                </a:cubicBezTo>
                <a:cubicBezTo>
                  <a:pt x="13015" y="15211"/>
                  <a:pt x="13015" y="15211"/>
                  <a:pt x="13015" y="15211"/>
                </a:cubicBezTo>
                <a:cubicBezTo>
                  <a:pt x="12738" y="15820"/>
                  <a:pt x="11631" y="17037"/>
                  <a:pt x="11354" y="17037"/>
                </a:cubicBezTo>
                <a:cubicBezTo>
                  <a:pt x="11077" y="17037"/>
                  <a:pt x="11077" y="17037"/>
                  <a:pt x="11077" y="17037"/>
                </a:cubicBezTo>
                <a:cubicBezTo>
                  <a:pt x="9692" y="16124"/>
                  <a:pt x="9692" y="16124"/>
                  <a:pt x="9692" y="16124"/>
                </a:cubicBezTo>
                <a:cubicBezTo>
                  <a:pt x="9415" y="16124"/>
                  <a:pt x="9138" y="16124"/>
                  <a:pt x="8862" y="16428"/>
                </a:cubicBezTo>
                <a:cubicBezTo>
                  <a:pt x="8862" y="17037"/>
                  <a:pt x="8862" y="17645"/>
                  <a:pt x="8585" y="18254"/>
                </a:cubicBezTo>
                <a:cubicBezTo>
                  <a:pt x="8585" y="18558"/>
                  <a:pt x="8308" y="18558"/>
                  <a:pt x="8308" y="18558"/>
                </a:cubicBezTo>
                <a:cubicBezTo>
                  <a:pt x="6092" y="18558"/>
                  <a:pt x="6092" y="18558"/>
                  <a:pt x="6092" y="18558"/>
                </a:cubicBezTo>
                <a:cubicBezTo>
                  <a:pt x="6092" y="18558"/>
                  <a:pt x="5815" y="18558"/>
                  <a:pt x="5815" y="18254"/>
                </a:cubicBezTo>
                <a:cubicBezTo>
                  <a:pt x="5538" y="16428"/>
                  <a:pt x="5538" y="16428"/>
                  <a:pt x="5538" y="16428"/>
                </a:cubicBezTo>
                <a:cubicBezTo>
                  <a:pt x="5262" y="16428"/>
                  <a:pt x="4985" y="16124"/>
                  <a:pt x="4708" y="16124"/>
                </a:cubicBezTo>
                <a:cubicBezTo>
                  <a:pt x="3600" y="17037"/>
                  <a:pt x="3600" y="17037"/>
                  <a:pt x="3600" y="17037"/>
                </a:cubicBezTo>
                <a:cubicBezTo>
                  <a:pt x="3323" y="17037"/>
                  <a:pt x="3323" y="17037"/>
                  <a:pt x="3323" y="17037"/>
                </a:cubicBezTo>
                <a:cubicBezTo>
                  <a:pt x="3046" y="17037"/>
                  <a:pt x="3046" y="17037"/>
                  <a:pt x="3046" y="17037"/>
                </a:cubicBezTo>
                <a:cubicBezTo>
                  <a:pt x="2769" y="16732"/>
                  <a:pt x="1385" y="15515"/>
                  <a:pt x="1385" y="15211"/>
                </a:cubicBezTo>
                <a:cubicBezTo>
                  <a:pt x="1385" y="14907"/>
                  <a:pt x="1385" y="14907"/>
                  <a:pt x="1385" y="14907"/>
                </a:cubicBezTo>
                <a:cubicBezTo>
                  <a:pt x="1938" y="14299"/>
                  <a:pt x="2215" y="13994"/>
                  <a:pt x="2492" y="13386"/>
                </a:cubicBezTo>
                <a:cubicBezTo>
                  <a:pt x="2215" y="13082"/>
                  <a:pt x="2215" y="12777"/>
                  <a:pt x="2215" y="12473"/>
                </a:cubicBezTo>
                <a:cubicBezTo>
                  <a:pt x="277" y="12169"/>
                  <a:pt x="277" y="12169"/>
                  <a:pt x="277" y="12169"/>
                </a:cubicBezTo>
                <a:cubicBezTo>
                  <a:pt x="277" y="12169"/>
                  <a:pt x="0" y="12169"/>
                  <a:pt x="0" y="11865"/>
                </a:cubicBezTo>
                <a:cubicBezTo>
                  <a:pt x="0" y="9735"/>
                  <a:pt x="0" y="9735"/>
                  <a:pt x="0" y="9735"/>
                </a:cubicBezTo>
                <a:cubicBezTo>
                  <a:pt x="0" y="9431"/>
                  <a:pt x="277" y="9127"/>
                  <a:pt x="277" y="9127"/>
                </a:cubicBezTo>
                <a:cubicBezTo>
                  <a:pt x="2215" y="8823"/>
                  <a:pt x="2215" y="8823"/>
                  <a:pt x="2215" y="8823"/>
                </a:cubicBezTo>
                <a:cubicBezTo>
                  <a:pt x="2215" y="8518"/>
                  <a:pt x="2215" y="8214"/>
                  <a:pt x="2492" y="7910"/>
                </a:cubicBezTo>
                <a:cubicBezTo>
                  <a:pt x="2215" y="7606"/>
                  <a:pt x="1938" y="6997"/>
                  <a:pt x="1385" y="6693"/>
                </a:cubicBezTo>
                <a:cubicBezTo>
                  <a:pt x="1385" y="6389"/>
                  <a:pt x="1385" y="6389"/>
                  <a:pt x="1385" y="6389"/>
                </a:cubicBezTo>
                <a:cubicBezTo>
                  <a:pt x="1385" y="6389"/>
                  <a:pt x="1385" y="6085"/>
                  <a:pt x="1385" y="6085"/>
                </a:cubicBezTo>
                <a:cubicBezTo>
                  <a:pt x="1662" y="5780"/>
                  <a:pt x="3046" y="4259"/>
                  <a:pt x="3323" y="4259"/>
                </a:cubicBezTo>
                <a:cubicBezTo>
                  <a:pt x="3323" y="4259"/>
                  <a:pt x="3323" y="4259"/>
                  <a:pt x="3600" y="4259"/>
                </a:cubicBezTo>
                <a:cubicBezTo>
                  <a:pt x="4708" y="5476"/>
                  <a:pt x="4708" y="5476"/>
                  <a:pt x="4708" y="5476"/>
                </a:cubicBezTo>
                <a:cubicBezTo>
                  <a:pt x="4985" y="5476"/>
                  <a:pt x="5262" y="5172"/>
                  <a:pt x="5538" y="5172"/>
                </a:cubicBezTo>
                <a:cubicBezTo>
                  <a:pt x="5815" y="4563"/>
                  <a:pt x="5815" y="3955"/>
                  <a:pt x="5815" y="3346"/>
                </a:cubicBezTo>
                <a:cubicBezTo>
                  <a:pt x="5815" y="3042"/>
                  <a:pt x="6092" y="3042"/>
                  <a:pt x="6092" y="3042"/>
                </a:cubicBezTo>
                <a:cubicBezTo>
                  <a:pt x="8308" y="3042"/>
                  <a:pt x="8308" y="3042"/>
                  <a:pt x="8308" y="3042"/>
                </a:cubicBezTo>
                <a:cubicBezTo>
                  <a:pt x="8308" y="3042"/>
                  <a:pt x="8585" y="3042"/>
                  <a:pt x="8585" y="3346"/>
                </a:cubicBezTo>
                <a:cubicBezTo>
                  <a:pt x="8862" y="5172"/>
                  <a:pt x="8862" y="5172"/>
                  <a:pt x="8862" y="5172"/>
                </a:cubicBezTo>
                <a:cubicBezTo>
                  <a:pt x="9138" y="5172"/>
                  <a:pt x="9415" y="5476"/>
                  <a:pt x="9692" y="5476"/>
                </a:cubicBezTo>
                <a:cubicBezTo>
                  <a:pt x="11077" y="4259"/>
                  <a:pt x="11077" y="4259"/>
                  <a:pt x="11077" y="4259"/>
                </a:cubicBezTo>
                <a:cubicBezTo>
                  <a:pt x="11077" y="4259"/>
                  <a:pt x="11077" y="4259"/>
                  <a:pt x="11354" y="4259"/>
                </a:cubicBezTo>
                <a:cubicBezTo>
                  <a:pt x="11354" y="4259"/>
                  <a:pt x="11354" y="4259"/>
                  <a:pt x="11354" y="4259"/>
                </a:cubicBezTo>
                <a:cubicBezTo>
                  <a:pt x="11631" y="4563"/>
                  <a:pt x="13015" y="6085"/>
                  <a:pt x="13015" y="6389"/>
                </a:cubicBezTo>
                <a:cubicBezTo>
                  <a:pt x="13015" y="6389"/>
                  <a:pt x="13015" y="6389"/>
                  <a:pt x="13015" y="6693"/>
                </a:cubicBezTo>
                <a:cubicBezTo>
                  <a:pt x="12738" y="6997"/>
                  <a:pt x="12462" y="7606"/>
                  <a:pt x="11908" y="7910"/>
                </a:cubicBezTo>
                <a:cubicBezTo>
                  <a:pt x="12185" y="8214"/>
                  <a:pt x="12185" y="8518"/>
                  <a:pt x="12462" y="9127"/>
                </a:cubicBezTo>
                <a:cubicBezTo>
                  <a:pt x="14123" y="9127"/>
                  <a:pt x="14123" y="9127"/>
                  <a:pt x="14123" y="9127"/>
                </a:cubicBezTo>
                <a:cubicBezTo>
                  <a:pt x="14123" y="9431"/>
                  <a:pt x="14400" y="9431"/>
                  <a:pt x="14400" y="9735"/>
                </a:cubicBezTo>
                <a:lnTo>
                  <a:pt x="14400" y="11865"/>
                </a:lnTo>
                <a:close/>
                <a:moveTo>
                  <a:pt x="7200" y="7606"/>
                </a:moveTo>
                <a:cubicBezTo>
                  <a:pt x="5815" y="7606"/>
                  <a:pt x="4431" y="9127"/>
                  <a:pt x="4431" y="10648"/>
                </a:cubicBezTo>
                <a:cubicBezTo>
                  <a:pt x="4431" y="12473"/>
                  <a:pt x="5815" y="13994"/>
                  <a:pt x="7200" y="13994"/>
                </a:cubicBezTo>
                <a:cubicBezTo>
                  <a:pt x="8862" y="13994"/>
                  <a:pt x="9969" y="12473"/>
                  <a:pt x="9969" y="10648"/>
                </a:cubicBezTo>
                <a:cubicBezTo>
                  <a:pt x="9969" y="9127"/>
                  <a:pt x="8862" y="7606"/>
                  <a:pt x="7200" y="7606"/>
                </a:cubicBezTo>
                <a:close/>
                <a:moveTo>
                  <a:pt x="21600" y="5476"/>
                </a:moveTo>
                <a:cubicBezTo>
                  <a:pt x="21600" y="5476"/>
                  <a:pt x="19938" y="5780"/>
                  <a:pt x="19938" y="5780"/>
                </a:cubicBezTo>
                <a:cubicBezTo>
                  <a:pt x="19662" y="6085"/>
                  <a:pt x="19662" y="6085"/>
                  <a:pt x="19385" y="6389"/>
                </a:cubicBezTo>
                <a:cubicBezTo>
                  <a:pt x="19662" y="6693"/>
                  <a:pt x="19938" y="7910"/>
                  <a:pt x="19938" y="7910"/>
                </a:cubicBezTo>
                <a:cubicBezTo>
                  <a:pt x="19938" y="8214"/>
                  <a:pt x="19938" y="8214"/>
                  <a:pt x="19938" y="8214"/>
                </a:cubicBezTo>
                <a:cubicBezTo>
                  <a:pt x="19938" y="8214"/>
                  <a:pt x="18831" y="9127"/>
                  <a:pt x="18554" y="9127"/>
                </a:cubicBezTo>
                <a:cubicBezTo>
                  <a:pt x="18554" y="9127"/>
                  <a:pt x="17723" y="7910"/>
                  <a:pt x="17446" y="7606"/>
                </a:cubicBezTo>
                <a:cubicBezTo>
                  <a:pt x="17446" y="7606"/>
                  <a:pt x="17446" y="7606"/>
                  <a:pt x="17169" y="7606"/>
                </a:cubicBezTo>
                <a:cubicBezTo>
                  <a:pt x="17169" y="7606"/>
                  <a:pt x="16892" y="7606"/>
                  <a:pt x="16892" y="7606"/>
                </a:cubicBezTo>
                <a:cubicBezTo>
                  <a:pt x="16892" y="7910"/>
                  <a:pt x="16062" y="9127"/>
                  <a:pt x="15785" y="9127"/>
                </a:cubicBezTo>
                <a:cubicBezTo>
                  <a:pt x="15785" y="9127"/>
                  <a:pt x="14677" y="8214"/>
                  <a:pt x="14400" y="8214"/>
                </a:cubicBezTo>
                <a:cubicBezTo>
                  <a:pt x="14400" y="8214"/>
                  <a:pt x="14400" y="8214"/>
                  <a:pt x="14400" y="7910"/>
                </a:cubicBezTo>
                <a:cubicBezTo>
                  <a:pt x="14400" y="7910"/>
                  <a:pt x="14954" y="6693"/>
                  <a:pt x="14954" y="6389"/>
                </a:cubicBezTo>
                <a:cubicBezTo>
                  <a:pt x="14677" y="6085"/>
                  <a:pt x="14677" y="6085"/>
                  <a:pt x="14677" y="5780"/>
                </a:cubicBezTo>
                <a:cubicBezTo>
                  <a:pt x="14400" y="5780"/>
                  <a:pt x="13015" y="5476"/>
                  <a:pt x="13015" y="5476"/>
                </a:cubicBezTo>
                <a:cubicBezTo>
                  <a:pt x="13015" y="3651"/>
                  <a:pt x="13015" y="3651"/>
                  <a:pt x="13015" y="3651"/>
                </a:cubicBezTo>
                <a:cubicBezTo>
                  <a:pt x="13015" y="3346"/>
                  <a:pt x="14400" y="3346"/>
                  <a:pt x="14677" y="3346"/>
                </a:cubicBezTo>
                <a:cubicBezTo>
                  <a:pt x="14677" y="3042"/>
                  <a:pt x="14677" y="2738"/>
                  <a:pt x="14954" y="2738"/>
                </a:cubicBezTo>
                <a:cubicBezTo>
                  <a:pt x="14954" y="2434"/>
                  <a:pt x="14400" y="1217"/>
                  <a:pt x="14400" y="913"/>
                </a:cubicBezTo>
                <a:cubicBezTo>
                  <a:pt x="14400" y="913"/>
                  <a:pt x="14400" y="913"/>
                  <a:pt x="14400" y="913"/>
                </a:cubicBezTo>
                <a:cubicBezTo>
                  <a:pt x="14677" y="913"/>
                  <a:pt x="15785" y="0"/>
                  <a:pt x="15785" y="0"/>
                </a:cubicBezTo>
                <a:cubicBezTo>
                  <a:pt x="16062" y="0"/>
                  <a:pt x="16892" y="1217"/>
                  <a:pt x="16892" y="1521"/>
                </a:cubicBezTo>
                <a:cubicBezTo>
                  <a:pt x="16892" y="1217"/>
                  <a:pt x="17169" y="1217"/>
                  <a:pt x="17169" y="1217"/>
                </a:cubicBezTo>
                <a:cubicBezTo>
                  <a:pt x="17446" y="1217"/>
                  <a:pt x="17446" y="1217"/>
                  <a:pt x="17446" y="1521"/>
                </a:cubicBezTo>
                <a:cubicBezTo>
                  <a:pt x="17723" y="913"/>
                  <a:pt x="18277" y="304"/>
                  <a:pt x="18554" y="0"/>
                </a:cubicBezTo>
                <a:cubicBezTo>
                  <a:pt x="18554" y="0"/>
                  <a:pt x="18554" y="0"/>
                  <a:pt x="18554" y="0"/>
                </a:cubicBezTo>
                <a:cubicBezTo>
                  <a:pt x="18831" y="0"/>
                  <a:pt x="19938" y="608"/>
                  <a:pt x="19938" y="913"/>
                </a:cubicBezTo>
                <a:cubicBezTo>
                  <a:pt x="19938" y="913"/>
                  <a:pt x="19938" y="913"/>
                  <a:pt x="19938" y="913"/>
                </a:cubicBezTo>
                <a:cubicBezTo>
                  <a:pt x="19938" y="1217"/>
                  <a:pt x="19662" y="2434"/>
                  <a:pt x="19385" y="2738"/>
                </a:cubicBezTo>
                <a:cubicBezTo>
                  <a:pt x="19662" y="2738"/>
                  <a:pt x="19662" y="3042"/>
                  <a:pt x="19938" y="3346"/>
                </a:cubicBezTo>
                <a:cubicBezTo>
                  <a:pt x="19938" y="3346"/>
                  <a:pt x="21600" y="3346"/>
                  <a:pt x="21600" y="3651"/>
                </a:cubicBezTo>
                <a:lnTo>
                  <a:pt x="21600" y="5476"/>
                </a:lnTo>
                <a:close/>
                <a:moveTo>
                  <a:pt x="21600" y="17949"/>
                </a:moveTo>
                <a:cubicBezTo>
                  <a:pt x="21600" y="17949"/>
                  <a:pt x="19938" y="18254"/>
                  <a:pt x="19938" y="18254"/>
                </a:cubicBezTo>
                <a:cubicBezTo>
                  <a:pt x="19662" y="18558"/>
                  <a:pt x="19662" y="18558"/>
                  <a:pt x="19385" y="18862"/>
                </a:cubicBezTo>
                <a:cubicBezTo>
                  <a:pt x="19662" y="19166"/>
                  <a:pt x="19938" y="20383"/>
                  <a:pt x="19938" y="20687"/>
                </a:cubicBezTo>
                <a:cubicBezTo>
                  <a:pt x="19938" y="20687"/>
                  <a:pt x="19938" y="20687"/>
                  <a:pt x="19938" y="20687"/>
                </a:cubicBezTo>
                <a:cubicBezTo>
                  <a:pt x="19938" y="20687"/>
                  <a:pt x="18831" y="21600"/>
                  <a:pt x="18554" y="21600"/>
                </a:cubicBezTo>
                <a:cubicBezTo>
                  <a:pt x="18554" y="21600"/>
                  <a:pt x="17723" y="20383"/>
                  <a:pt x="17446" y="20079"/>
                </a:cubicBezTo>
                <a:cubicBezTo>
                  <a:pt x="17446" y="20079"/>
                  <a:pt x="17446" y="20079"/>
                  <a:pt x="17169" y="20079"/>
                </a:cubicBezTo>
                <a:cubicBezTo>
                  <a:pt x="17169" y="20079"/>
                  <a:pt x="16892" y="20079"/>
                  <a:pt x="16892" y="20079"/>
                </a:cubicBezTo>
                <a:cubicBezTo>
                  <a:pt x="16892" y="20383"/>
                  <a:pt x="16062" y="21600"/>
                  <a:pt x="15785" y="21600"/>
                </a:cubicBezTo>
                <a:cubicBezTo>
                  <a:pt x="15785" y="21600"/>
                  <a:pt x="14677" y="20687"/>
                  <a:pt x="14400" y="20687"/>
                </a:cubicBezTo>
                <a:cubicBezTo>
                  <a:pt x="14400" y="20687"/>
                  <a:pt x="14400" y="20687"/>
                  <a:pt x="14400" y="20687"/>
                </a:cubicBezTo>
                <a:cubicBezTo>
                  <a:pt x="14400" y="20383"/>
                  <a:pt x="14954" y="19166"/>
                  <a:pt x="14954" y="18862"/>
                </a:cubicBezTo>
                <a:cubicBezTo>
                  <a:pt x="14677" y="18558"/>
                  <a:pt x="14677" y="18558"/>
                  <a:pt x="14677" y="18254"/>
                </a:cubicBezTo>
                <a:cubicBezTo>
                  <a:pt x="14400" y="18254"/>
                  <a:pt x="13015" y="17949"/>
                  <a:pt x="13015" y="17949"/>
                </a:cubicBezTo>
                <a:cubicBezTo>
                  <a:pt x="13015" y="16124"/>
                  <a:pt x="13015" y="16124"/>
                  <a:pt x="13015" y="16124"/>
                </a:cubicBezTo>
                <a:cubicBezTo>
                  <a:pt x="13015" y="15820"/>
                  <a:pt x="14400" y="15820"/>
                  <a:pt x="14677" y="15820"/>
                </a:cubicBezTo>
                <a:cubicBezTo>
                  <a:pt x="14677" y="15515"/>
                  <a:pt x="14677" y="15211"/>
                  <a:pt x="14954" y="15211"/>
                </a:cubicBezTo>
                <a:cubicBezTo>
                  <a:pt x="14954" y="14907"/>
                  <a:pt x="14400" y="13690"/>
                  <a:pt x="14400" y="13386"/>
                </a:cubicBezTo>
                <a:cubicBezTo>
                  <a:pt x="14400" y="13386"/>
                  <a:pt x="14400" y="13386"/>
                  <a:pt x="14400" y="13386"/>
                </a:cubicBezTo>
                <a:cubicBezTo>
                  <a:pt x="14677" y="13386"/>
                  <a:pt x="15785" y="12473"/>
                  <a:pt x="15785" y="12473"/>
                </a:cubicBezTo>
                <a:cubicBezTo>
                  <a:pt x="16062" y="12473"/>
                  <a:pt x="16892" y="13690"/>
                  <a:pt x="16892" y="13994"/>
                </a:cubicBezTo>
                <a:cubicBezTo>
                  <a:pt x="16892" y="13994"/>
                  <a:pt x="17169" y="13994"/>
                  <a:pt x="17169" y="13994"/>
                </a:cubicBezTo>
                <a:cubicBezTo>
                  <a:pt x="17446" y="13994"/>
                  <a:pt x="17446" y="13994"/>
                  <a:pt x="17446" y="13994"/>
                </a:cubicBezTo>
                <a:cubicBezTo>
                  <a:pt x="17723" y="13386"/>
                  <a:pt x="18277" y="13082"/>
                  <a:pt x="18554" y="12473"/>
                </a:cubicBezTo>
                <a:cubicBezTo>
                  <a:pt x="18554" y="12473"/>
                  <a:pt x="18554" y="12473"/>
                  <a:pt x="18554" y="12473"/>
                </a:cubicBezTo>
                <a:cubicBezTo>
                  <a:pt x="18831" y="12473"/>
                  <a:pt x="19938" y="13386"/>
                  <a:pt x="19938" y="13386"/>
                </a:cubicBezTo>
                <a:cubicBezTo>
                  <a:pt x="19938" y="13386"/>
                  <a:pt x="19938" y="13386"/>
                  <a:pt x="19938" y="13386"/>
                </a:cubicBezTo>
                <a:cubicBezTo>
                  <a:pt x="19938" y="13690"/>
                  <a:pt x="19662" y="14907"/>
                  <a:pt x="19385" y="15211"/>
                </a:cubicBezTo>
                <a:cubicBezTo>
                  <a:pt x="19662" y="15211"/>
                  <a:pt x="19662" y="15515"/>
                  <a:pt x="19938" y="15820"/>
                </a:cubicBezTo>
                <a:cubicBezTo>
                  <a:pt x="19938" y="15820"/>
                  <a:pt x="21600" y="15820"/>
                  <a:pt x="21600" y="16124"/>
                </a:cubicBezTo>
                <a:lnTo>
                  <a:pt x="21600" y="17949"/>
                </a:lnTo>
                <a:close/>
                <a:moveTo>
                  <a:pt x="17169" y="3042"/>
                </a:moveTo>
                <a:cubicBezTo>
                  <a:pt x="16338" y="3042"/>
                  <a:pt x="15785" y="3651"/>
                  <a:pt x="15785" y="4563"/>
                </a:cubicBezTo>
                <a:cubicBezTo>
                  <a:pt x="15785" y="5476"/>
                  <a:pt x="16338" y="6085"/>
                  <a:pt x="17169" y="6085"/>
                </a:cubicBezTo>
                <a:cubicBezTo>
                  <a:pt x="18000" y="6085"/>
                  <a:pt x="18554" y="5476"/>
                  <a:pt x="18554" y="4563"/>
                </a:cubicBezTo>
                <a:cubicBezTo>
                  <a:pt x="18554" y="3651"/>
                  <a:pt x="18000" y="3042"/>
                  <a:pt x="17169" y="3042"/>
                </a:cubicBezTo>
                <a:close/>
                <a:moveTo>
                  <a:pt x="17169" y="15515"/>
                </a:moveTo>
                <a:cubicBezTo>
                  <a:pt x="16338" y="15515"/>
                  <a:pt x="15785" y="16124"/>
                  <a:pt x="15785" y="17037"/>
                </a:cubicBezTo>
                <a:cubicBezTo>
                  <a:pt x="15785" y="17949"/>
                  <a:pt x="16338" y="18558"/>
                  <a:pt x="17169" y="18558"/>
                </a:cubicBezTo>
                <a:cubicBezTo>
                  <a:pt x="18000" y="18558"/>
                  <a:pt x="18554" y="17949"/>
                  <a:pt x="18554" y="17037"/>
                </a:cubicBezTo>
                <a:cubicBezTo>
                  <a:pt x="18554" y="16124"/>
                  <a:pt x="18000" y="15515"/>
                  <a:pt x="17169" y="15515"/>
                </a:cubicBezTo>
                <a:close/>
              </a:path>
            </a:pathLst>
          </a:custGeom>
          <a:solidFill>
            <a:schemeClr val="tx1"/>
          </a:solidFill>
          <a:ln w="12700">
            <a:miter lim="400000"/>
          </a:ln>
        </p:spPr>
        <p:txBody>
          <a:bodyPr lIns="60960" tIns="60960" rIns="60960" bIns="60960"/>
          <a:lstStyle/>
          <a:p>
            <a:pPr marL="0" marR="0" lvl="0" indent="0" algn="l" defTabSz="609600" rtl="0" eaLnBrk="1" fontAlgn="auto" latinLnBrk="0" hangingPunct="0">
              <a:lnSpc>
                <a:spcPct val="100000"/>
              </a:lnSpc>
              <a:spcBef>
                <a:spcPts val="0"/>
              </a:spcBef>
              <a:spcAft>
                <a:spcPts val="0"/>
              </a:spcAft>
              <a:buClrTx/>
              <a:buSzTx/>
              <a:buFontTx/>
              <a:buNone/>
              <a:tabLst/>
              <a:defRPr/>
            </a:pPr>
            <a:endParaRPr kumimoji="0" sz="2400" b="0" i="0" u="none" strike="noStrike" kern="0" cap="none" spc="0" normalizeH="0" baseline="0" noProof="0">
              <a:ln>
                <a:noFill/>
              </a:ln>
              <a:solidFill>
                <a:srgbClr val="000000"/>
              </a:solidFill>
              <a:effectLst/>
              <a:uLnTx/>
              <a:uFillTx/>
              <a:latin typeface="Calibri"/>
              <a:ea typeface="+mn-ea"/>
              <a:cs typeface="Calibri"/>
              <a:sym typeface="Calibri"/>
            </a:endParaRPr>
          </a:p>
        </p:txBody>
      </p:sp>
      <p:sp>
        <p:nvSpPr>
          <p:cNvPr id="49" name="Shape">
            <a:extLst>
              <a:ext uri="{FF2B5EF4-FFF2-40B4-BE49-F238E27FC236}">
                <a16:creationId xmlns:a16="http://schemas.microsoft.com/office/drawing/2014/main" id="{CAA56886-F05F-434D-BE3C-8340BF483A4E}"/>
              </a:ext>
            </a:extLst>
          </p:cNvPr>
          <p:cNvSpPr/>
          <p:nvPr/>
        </p:nvSpPr>
        <p:spPr>
          <a:xfrm>
            <a:off x="7674052" y="4141653"/>
            <a:ext cx="251465" cy="297186"/>
          </a:xfrm>
          <a:custGeom>
            <a:avLst/>
            <a:gdLst/>
            <a:ahLst/>
            <a:cxnLst>
              <a:cxn ang="0">
                <a:pos x="wd2" y="hd2"/>
              </a:cxn>
              <a:cxn ang="5400000">
                <a:pos x="wd2" y="hd2"/>
              </a:cxn>
              <a:cxn ang="10800000">
                <a:pos x="wd2" y="hd2"/>
              </a:cxn>
              <a:cxn ang="16200000">
                <a:pos x="wd2" y="hd2"/>
              </a:cxn>
            </a:cxnLst>
            <a:rect l="0" t="0" r="r" b="b"/>
            <a:pathLst>
              <a:path w="21600" h="21600" extrusionOk="0">
                <a:moveTo>
                  <a:pt x="21600" y="7800"/>
                </a:moveTo>
                <a:cubicBezTo>
                  <a:pt x="21600" y="20400"/>
                  <a:pt x="21600" y="20400"/>
                  <a:pt x="21600" y="20400"/>
                </a:cubicBezTo>
                <a:cubicBezTo>
                  <a:pt x="21600" y="21300"/>
                  <a:pt x="21246" y="21600"/>
                  <a:pt x="20538" y="21600"/>
                </a:cubicBezTo>
                <a:cubicBezTo>
                  <a:pt x="1416" y="21600"/>
                  <a:pt x="1416" y="21600"/>
                  <a:pt x="1416" y="21600"/>
                </a:cubicBezTo>
                <a:cubicBezTo>
                  <a:pt x="354" y="21600"/>
                  <a:pt x="0" y="21300"/>
                  <a:pt x="0" y="20400"/>
                </a:cubicBezTo>
                <a:cubicBezTo>
                  <a:pt x="0" y="1200"/>
                  <a:pt x="0" y="1200"/>
                  <a:pt x="0" y="1200"/>
                </a:cubicBezTo>
                <a:cubicBezTo>
                  <a:pt x="0" y="600"/>
                  <a:pt x="354" y="0"/>
                  <a:pt x="1416" y="0"/>
                </a:cubicBezTo>
                <a:cubicBezTo>
                  <a:pt x="12748" y="0"/>
                  <a:pt x="12748" y="0"/>
                  <a:pt x="12748" y="0"/>
                </a:cubicBezTo>
                <a:cubicBezTo>
                  <a:pt x="12748" y="6600"/>
                  <a:pt x="12748" y="6600"/>
                  <a:pt x="12748" y="6600"/>
                </a:cubicBezTo>
                <a:cubicBezTo>
                  <a:pt x="12748" y="7200"/>
                  <a:pt x="13102" y="7800"/>
                  <a:pt x="14164" y="7800"/>
                </a:cubicBezTo>
                <a:lnTo>
                  <a:pt x="21600" y="7800"/>
                </a:lnTo>
                <a:close/>
                <a:moveTo>
                  <a:pt x="16289" y="9600"/>
                </a:moveTo>
                <a:cubicBezTo>
                  <a:pt x="16289" y="9600"/>
                  <a:pt x="15934" y="9300"/>
                  <a:pt x="15934" y="9300"/>
                </a:cubicBezTo>
                <a:cubicBezTo>
                  <a:pt x="5666" y="9300"/>
                  <a:pt x="5666" y="9300"/>
                  <a:pt x="5666" y="9300"/>
                </a:cubicBezTo>
                <a:cubicBezTo>
                  <a:pt x="5666" y="9300"/>
                  <a:pt x="5311" y="9600"/>
                  <a:pt x="5311" y="9600"/>
                </a:cubicBezTo>
                <a:cubicBezTo>
                  <a:pt x="5311" y="10500"/>
                  <a:pt x="5311" y="10500"/>
                  <a:pt x="5311" y="10500"/>
                </a:cubicBezTo>
                <a:cubicBezTo>
                  <a:pt x="5311" y="10800"/>
                  <a:pt x="5666" y="10800"/>
                  <a:pt x="5666" y="10800"/>
                </a:cubicBezTo>
                <a:cubicBezTo>
                  <a:pt x="15934" y="10800"/>
                  <a:pt x="15934" y="10800"/>
                  <a:pt x="15934" y="10800"/>
                </a:cubicBezTo>
                <a:cubicBezTo>
                  <a:pt x="15934" y="10800"/>
                  <a:pt x="16289" y="10800"/>
                  <a:pt x="16289" y="10500"/>
                </a:cubicBezTo>
                <a:lnTo>
                  <a:pt x="16289" y="9600"/>
                </a:lnTo>
                <a:close/>
                <a:moveTo>
                  <a:pt x="16289" y="12900"/>
                </a:moveTo>
                <a:cubicBezTo>
                  <a:pt x="16289" y="12600"/>
                  <a:pt x="15934" y="12300"/>
                  <a:pt x="15934" y="12300"/>
                </a:cubicBezTo>
                <a:cubicBezTo>
                  <a:pt x="5666" y="12300"/>
                  <a:pt x="5666" y="12300"/>
                  <a:pt x="5666" y="12300"/>
                </a:cubicBezTo>
                <a:cubicBezTo>
                  <a:pt x="5666" y="12300"/>
                  <a:pt x="5311" y="12600"/>
                  <a:pt x="5311" y="12900"/>
                </a:cubicBezTo>
                <a:cubicBezTo>
                  <a:pt x="5311" y="13500"/>
                  <a:pt x="5311" y="13500"/>
                  <a:pt x="5311" y="13500"/>
                </a:cubicBezTo>
                <a:cubicBezTo>
                  <a:pt x="5311" y="13800"/>
                  <a:pt x="5666" y="14100"/>
                  <a:pt x="5666" y="14100"/>
                </a:cubicBezTo>
                <a:cubicBezTo>
                  <a:pt x="15934" y="14100"/>
                  <a:pt x="15934" y="14100"/>
                  <a:pt x="15934" y="14100"/>
                </a:cubicBezTo>
                <a:cubicBezTo>
                  <a:pt x="15934" y="14100"/>
                  <a:pt x="16289" y="13800"/>
                  <a:pt x="16289" y="13500"/>
                </a:cubicBezTo>
                <a:lnTo>
                  <a:pt x="16289" y="12900"/>
                </a:lnTo>
                <a:close/>
                <a:moveTo>
                  <a:pt x="16289" y="15900"/>
                </a:moveTo>
                <a:cubicBezTo>
                  <a:pt x="16289" y="15600"/>
                  <a:pt x="15934" y="15600"/>
                  <a:pt x="15934" y="15600"/>
                </a:cubicBezTo>
                <a:cubicBezTo>
                  <a:pt x="5666" y="15600"/>
                  <a:pt x="5666" y="15600"/>
                  <a:pt x="5666" y="15600"/>
                </a:cubicBezTo>
                <a:cubicBezTo>
                  <a:pt x="5666" y="15600"/>
                  <a:pt x="5311" y="15600"/>
                  <a:pt x="5311" y="15900"/>
                </a:cubicBezTo>
                <a:cubicBezTo>
                  <a:pt x="5311" y="16800"/>
                  <a:pt x="5311" y="16800"/>
                  <a:pt x="5311" y="16800"/>
                </a:cubicBezTo>
                <a:cubicBezTo>
                  <a:pt x="5311" y="16800"/>
                  <a:pt x="5666" y="17100"/>
                  <a:pt x="5666" y="17100"/>
                </a:cubicBezTo>
                <a:cubicBezTo>
                  <a:pt x="15934" y="17100"/>
                  <a:pt x="15934" y="17100"/>
                  <a:pt x="15934" y="17100"/>
                </a:cubicBezTo>
                <a:cubicBezTo>
                  <a:pt x="15934" y="17100"/>
                  <a:pt x="16289" y="16800"/>
                  <a:pt x="16289" y="16800"/>
                </a:cubicBezTo>
                <a:lnTo>
                  <a:pt x="16289" y="15900"/>
                </a:lnTo>
                <a:close/>
                <a:moveTo>
                  <a:pt x="21246" y="6300"/>
                </a:moveTo>
                <a:cubicBezTo>
                  <a:pt x="14518" y="6300"/>
                  <a:pt x="14518" y="6300"/>
                  <a:pt x="14518" y="6300"/>
                </a:cubicBezTo>
                <a:cubicBezTo>
                  <a:pt x="14518" y="600"/>
                  <a:pt x="14518" y="600"/>
                  <a:pt x="14518" y="600"/>
                </a:cubicBezTo>
                <a:cubicBezTo>
                  <a:pt x="14518" y="600"/>
                  <a:pt x="14872" y="900"/>
                  <a:pt x="14872" y="900"/>
                </a:cubicBezTo>
                <a:cubicBezTo>
                  <a:pt x="20892" y="5700"/>
                  <a:pt x="20892" y="5700"/>
                  <a:pt x="20892" y="5700"/>
                </a:cubicBezTo>
                <a:cubicBezTo>
                  <a:pt x="20892" y="6000"/>
                  <a:pt x="20892" y="6000"/>
                  <a:pt x="21246" y="6300"/>
                </a:cubicBezTo>
                <a:close/>
              </a:path>
            </a:pathLst>
          </a:custGeom>
          <a:solidFill>
            <a:schemeClr val="tx1"/>
          </a:solidFill>
          <a:ln w="12700">
            <a:miter lim="400000"/>
          </a:ln>
        </p:spPr>
        <p:txBody>
          <a:bodyPr lIns="60960" tIns="60960" rIns="60960" bIns="60960"/>
          <a:lstStyle/>
          <a:p>
            <a:pPr marL="0" marR="0" lvl="0" indent="0" algn="l" defTabSz="609600" rtl="0" eaLnBrk="1" fontAlgn="auto" latinLnBrk="0" hangingPunct="0">
              <a:lnSpc>
                <a:spcPct val="100000"/>
              </a:lnSpc>
              <a:spcBef>
                <a:spcPts val="0"/>
              </a:spcBef>
              <a:spcAft>
                <a:spcPts val="0"/>
              </a:spcAft>
              <a:buClrTx/>
              <a:buSzTx/>
              <a:buFontTx/>
              <a:buNone/>
              <a:tabLst/>
              <a:defRPr/>
            </a:pPr>
            <a:endParaRPr kumimoji="0" sz="2400" b="0" i="0" u="none" strike="noStrike" kern="0" cap="none" spc="0" normalizeH="0" baseline="0" noProof="0">
              <a:ln>
                <a:noFill/>
              </a:ln>
              <a:solidFill>
                <a:srgbClr val="000000"/>
              </a:solidFill>
              <a:effectLst/>
              <a:uLnTx/>
              <a:uFillTx/>
              <a:latin typeface="Calibri"/>
              <a:ea typeface="+mn-ea"/>
              <a:cs typeface="Calibri"/>
              <a:sym typeface="Calibri"/>
            </a:endParaRPr>
          </a:p>
        </p:txBody>
      </p:sp>
      <p:sp>
        <p:nvSpPr>
          <p:cNvPr id="50" name="CuadroTexto 4">
            <a:extLst>
              <a:ext uri="{FF2B5EF4-FFF2-40B4-BE49-F238E27FC236}">
                <a16:creationId xmlns:a16="http://schemas.microsoft.com/office/drawing/2014/main" id="{D251DD60-C5DB-DB41-993E-92950288C9F4}"/>
              </a:ext>
            </a:extLst>
          </p:cNvPr>
          <p:cNvSpPr txBox="1"/>
          <p:nvPr/>
        </p:nvSpPr>
        <p:spPr>
          <a:xfrm>
            <a:off x="8049092" y="740205"/>
            <a:ext cx="4031291" cy="1292662"/>
          </a:xfrm>
          <a:prstGeom prst="rect">
            <a:avLst/>
          </a:prstGeom>
          <a:noFill/>
        </p:spPr>
        <p:txBody>
          <a:bodyPr wrap="square" rtlCol="0">
            <a:spAutoFit/>
          </a:bodyPr>
          <a:lstStyle/>
          <a:p>
            <a:r>
              <a:rPr lang="es-EC" sz="1300" dirty="0"/>
              <a:t>El CCE es alto con un promedio de 143 días. Además, se evidencia por medio de los indicadores de solvencia que las empresas de este sector dependen más del financiamiento de terceros, también se observa que el ROE es bajo con un promedio del 4% y los márgenes de rentabilidad durante el periodo 2017-2020 decayeron.   </a:t>
            </a:r>
          </a:p>
        </p:txBody>
      </p:sp>
      <p:sp>
        <p:nvSpPr>
          <p:cNvPr id="52" name="CuadroTexto 4">
            <a:extLst>
              <a:ext uri="{FF2B5EF4-FFF2-40B4-BE49-F238E27FC236}">
                <a16:creationId xmlns:a16="http://schemas.microsoft.com/office/drawing/2014/main" id="{F4AC45A5-3084-E641-AEE3-F8537DEC54F4}"/>
              </a:ext>
            </a:extLst>
          </p:cNvPr>
          <p:cNvSpPr txBox="1"/>
          <p:nvPr/>
        </p:nvSpPr>
        <p:spPr>
          <a:xfrm>
            <a:off x="8099435" y="3818092"/>
            <a:ext cx="3774926" cy="1292662"/>
          </a:xfrm>
          <a:prstGeom prst="rect">
            <a:avLst/>
          </a:prstGeom>
          <a:noFill/>
        </p:spPr>
        <p:txBody>
          <a:bodyPr wrap="square" rtlCol="0">
            <a:spAutoFit/>
          </a:bodyPr>
          <a:lstStyle/>
          <a:p>
            <a:r>
              <a:rPr lang="es-EC" sz="1300" dirty="0"/>
              <a:t>Las variables que definen la estructura de capital presentan relación significativa con la variable liquidez. Las variables que mayor grado de relación presentan son el endeudamiento del activo con la razón corriente y la prueba ácida en un 84% y 72% respectivamente.</a:t>
            </a:r>
          </a:p>
        </p:txBody>
      </p:sp>
      <p:sp>
        <p:nvSpPr>
          <p:cNvPr id="54" name="Freeform 22">
            <a:extLst>
              <a:ext uri="{FF2B5EF4-FFF2-40B4-BE49-F238E27FC236}">
                <a16:creationId xmlns:a16="http://schemas.microsoft.com/office/drawing/2014/main" id="{B1968726-C7F0-6A4F-81C8-2F51ACF5E2AD}"/>
              </a:ext>
            </a:extLst>
          </p:cNvPr>
          <p:cNvSpPr/>
          <p:nvPr/>
        </p:nvSpPr>
        <p:spPr>
          <a:xfrm>
            <a:off x="7636740" y="2725122"/>
            <a:ext cx="214901" cy="215455"/>
          </a:xfrm>
          <a:custGeom>
            <a:avLst/>
            <a:gdLst>
              <a:gd name="connsiteX0" fmla="*/ 0 w 214901"/>
              <a:gd name="connsiteY0" fmla="*/ 107918 h 215455"/>
              <a:gd name="connsiteX1" fmla="*/ 107641 w 214901"/>
              <a:gd name="connsiteY1" fmla="*/ 215456 h 215455"/>
              <a:gd name="connsiteX2" fmla="*/ 214902 w 214901"/>
              <a:gd name="connsiteY2" fmla="*/ 107537 h 215455"/>
              <a:gd name="connsiteX3" fmla="*/ 107261 w 214901"/>
              <a:gd name="connsiteY3" fmla="*/ 0 h 215455"/>
              <a:gd name="connsiteX4" fmla="*/ 0 w 214901"/>
              <a:gd name="connsiteY4" fmla="*/ 107918 h 2154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901" h="215455">
                <a:moveTo>
                  <a:pt x="0" y="107918"/>
                </a:moveTo>
                <a:cubicBezTo>
                  <a:pt x="105" y="167414"/>
                  <a:pt x="48301" y="215560"/>
                  <a:pt x="107641" y="215456"/>
                </a:cubicBezTo>
                <a:cubicBezTo>
                  <a:pt x="166981" y="215350"/>
                  <a:pt x="215006" y="167033"/>
                  <a:pt x="214902" y="107537"/>
                </a:cubicBezTo>
                <a:cubicBezTo>
                  <a:pt x="214797" y="48040"/>
                  <a:pt x="166601" y="-105"/>
                  <a:pt x="107261" y="0"/>
                </a:cubicBezTo>
                <a:cubicBezTo>
                  <a:pt x="47921" y="105"/>
                  <a:pt x="-104" y="48421"/>
                  <a:pt x="0" y="107918"/>
                </a:cubicBezTo>
                <a:close/>
              </a:path>
            </a:pathLst>
          </a:custGeom>
          <a:solidFill>
            <a:schemeClr val="accent4"/>
          </a:solidFill>
          <a:ln w="9501" cap="flat">
            <a:noFill/>
            <a:prstDash val="solid"/>
            <a:miter/>
          </a:ln>
          <a:effectLst>
            <a:outerShdw blurRad="139700" dist="38100" dir="8100000" algn="tr" rotWithShape="0">
              <a:prstClr val="black">
                <a:alpha val="40000"/>
              </a:prst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5" name="CuadroTexto 4">
            <a:extLst>
              <a:ext uri="{FF2B5EF4-FFF2-40B4-BE49-F238E27FC236}">
                <a16:creationId xmlns:a16="http://schemas.microsoft.com/office/drawing/2014/main" id="{F4AC45A5-3084-E641-AEE3-F8537DEC54F4}"/>
              </a:ext>
            </a:extLst>
          </p:cNvPr>
          <p:cNvSpPr txBox="1"/>
          <p:nvPr/>
        </p:nvSpPr>
        <p:spPr>
          <a:xfrm>
            <a:off x="8501504" y="2420184"/>
            <a:ext cx="3437169" cy="892552"/>
          </a:xfrm>
          <a:prstGeom prst="rect">
            <a:avLst/>
          </a:prstGeom>
          <a:noFill/>
        </p:spPr>
        <p:txBody>
          <a:bodyPr wrap="square" rtlCol="0">
            <a:spAutoFit/>
          </a:bodyPr>
          <a:lstStyle/>
          <a:p>
            <a:r>
              <a:rPr lang="es-EC" sz="1300" dirty="0"/>
              <a:t>En la comprobación de la hipótesis general se determinó que no existe una relación significativa entre el capital de trabajo con los índices de liquidez y rentabilidad. </a:t>
            </a:r>
          </a:p>
        </p:txBody>
      </p:sp>
    </p:spTree>
    <p:extLst>
      <p:ext uri="{BB962C8B-B14F-4D97-AF65-F5344CB8AC3E}">
        <p14:creationId xmlns:p14="http://schemas.microsoft.com/office/powerpoint/2010/main" val="1700694463"/>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14:presetBounceEnd="8000">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14:bounceEnd="8000">
                                          <p:cBhvr additive="base">
                                            <p:cTn id="7" dur="500" fill="hold"/>
                                            <p:tgtEl>
                                              <p:spTgt spid="6"/>
                                            </p:tgtEl>
                                            <p:attrNameLst>
                                              <p:attrName>ppt_x</p:attrName>
                                            </p:attrNameLst>
                                          </p:cBhvr>
                                          <p:tavLst>
                                            <p:tav tm="0">
                                              <p:val>
                                                <p:strVal val="0-#ppt_w/2"/>
                                              </p:val>
                                            </p:tav>
                                            <p:tav tm="100000">
                                              <p:val>
                                                <p:strVal val="#ppt_x"/>
                                              </p:val>
                                            </p:tav>
                                          </p:tavLst>
                                        </p:anim>
                                        <p:anim calcmode="lin" valueType="num" p14:bounceEnd="8000">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60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childTnLst>
                                    </p:cTn>
                                  </p:par>
                                  <p:par>
                                    <p:cTn id="12" presetID="10" presetClass="entr" presetSubtype="0" fill="hold" grpId="0" nodeType="withEffect">
                                      <p:stCondLst>
                                        <p:cond delay="2100"/>
                                      </p:stCondLst>
                                      <p:childTnLst>
                                        <p:set>
                                          <p:cBhvr>
                                            <p:cTn id="13" dur="1" fill="hold">
                                              <p:stCondLst>
                                                <p:cond delay="0"/>
                                              </p:stCondLst>
                                            </p:cTn>
                                            <p:tgtEl>
                                              <p:spTgt spid="19"/>
                                            </p:tgtEl>
                                            <p:attrNameLst>
                                              <p:attrName>style.visibility</p:attrName>
                                            </p:attrNameLst>
                                          </p:cBhvr>
                                          <p:to>
                                            <p:strVal val="visible"/>
                                          </p:to>
                                        </p:set>
                                        <p:animEffect transition="in" filter="fade">
                                          <p:cBhvr>
                                            <p:cTn id="14" dur="500"/>
                                            <p:tgtEl>
                                              <p:spTgt spid="19"/>
                                            </p:tgtEl>
                                          </p:cBhvr>
                                        </p:animEffect>
                                      </p:childTnLst>
                                    </p:cTn>
                                  </p:par>
                                  <p:par>
                                    <p:cTn id="15" presetID="10" presetClass="entr" presetSubtype="0" fill="hold" grpId="0" nodeType="withEffect">
                                      <p:stCondLst>
                                        <p:cond delay="210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500"/>
                                            <p:tgtEl>
                                              <p:spTgt spid="28"/>
                                            </p:tgtEl>
                                          </p:cBhvr>
                                        </p:animEffect>
                                      </p:childTnLst>
                                    </p:cTn>
                                  </p:par>
                                  <p:par>
                                    <p:cTn id="18" presetID="10" presetClass="entr" presetSubtype="0" fill="hold" grpId="0" nodeType="withEffect">
                                      <p:stCondLst>
                                        <p:cond delay="2100"/>
                                      </p:stCondLst>
                                      <p:childTnLst>
                                        <p:set>
                                          <p:cBhvr>
                                            <p:cTn id="19" dur="1" fill="hold">
                                              <p:stCondLst>
                                                <p:cond delay="0"/>
                                              </p:stCondLst>
                                            </p:cTn>
                                            <p:tgtEl>
                                              <p:spTgt spid="26"/>
                                            </p:tgtEl>
                                            <p:attrNameLst>
                                              <p:attrName>style.visibility</p:attrName>
                                            </p:attrNameLst>
                                          </p:cBhvr>
                                          <p:to>
                                            <p:strVal val="visible"/>
                                          </p:to>
                                        </p:set>
                                        <p:animEffect transition="in" filter="fade">
                                          <p:cBhvr>
                                            <p:cTn id="20" dur="500"/>
                                            <p:tgtEl>
                                              <p:spTgt spid="26"/>
                                            </p:tgtEl>
                                          </p:cBhvr>
                                        </p:animEffect>
                                      </p:childTnLst>
                                    </p:cTn>
                                  </p:par>
                                  <p:par>
                                    <p:cTn id="21" presetID="10" presetClass="entr" presetSubtype="0" fill="hold" grpId="0" nodeType="withEffect">
                                      <p:stCondLst>
                                        <p:cond delay="210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par>
                                    <p:cTn id="24" presetID="2" presetClass="entr" presetSubtype="8" fill="hold" grpId="0" nodeType="withEffect">
                                      <p:stCondLst>
                                        <p:cond delay="2100"/>
                                      </p:stCondLst>
                                      <p:childTnLst>
                                        <p:set>
                                          <p:cBhvr>
                                            <p:cTn id="25" dur="1" fill="hold">
                                              <p:stCondLst>
                                                <p:cond delay="0"/>
                                              </p:stCondLst>
                                            </p:cTn>
                                            <p:tgtEl>
                                              <p:spTgt spid="44"/>
                                            </p:tgtEl>
                                            <p:attrNameLst>
                                              <p:attrName>style.visibility</p:attrName>
                                            </p:attrNameLst>
                                          </p:cBhvr>
                                          <p:to>
                                            <p:strVal val="visible"/>
                                          </p:to>
                                        </p:set>
                                        <p:anim calcmode="lin" valueType="num">
                                          <p:cBhvr additive="base">
                                            <p:cTn id="26" dur="500" fill="hold"/>
                                            <p:tgtEl>
                                              <p:spTgt spid="44"/>
                                            </p:tgtEl>
                                            <p:attrNameLst>
                                              <p:attrName>ppt_x</p:attrName>
                                            </p:attrNameLst>
                                          </p:cBhvr>
                                          <p:tavLst>
                                            <p:tav tm="0">
                                              <p:val>
                                                <p:strVal val="0-#ppt_w/2"/>
                                              </p:val>
                                            </p:tav>
                                            <p:tav tm="100000">
                                              <p:val>
                                                <p:strVal val="#ppt_x"/>
                                              </p:val>
                                            </p:tav>
                                          </p:tavLst>
                                        </p:anim>
                                        <p:anim calcmode="lin" valueType="num">
                                          <p:cBhvr additive="base">
                                            <p:cTn id="27" dur="500" fill="hold"/>
                                            <p:tgtEl>
                                              <p:spTgt spid="44"/>
                                            </p:tgtEl>
                                            <p:attrNameLst>
                                              <p:attrName>ppt_y</p:attrName>
                                            </p:attrNameLst>
                                          </p:cBhvr>
                                          <p:tavLst>
                                            <p:tav tm="0">
                                              <p:val>
                                                <p:strVal val="#ppt_y"/>
                                              </p:val>
                                            </p:tav>
                                            <p:tav tm="100000">
                                              <p:val>
                                                <p:strVal val="#ppt_y"/>
                                              </p:val>
                                            </p:tav>
                                          </p:tavLst>
                                        </p:anim>
                                      </p:childTnLst>
                                    </p:cTn>
                                  </p:par>
                                  <p:par>
                                    <p:cTn id="28" presetID="2" presetClass="entr" presetSubtype="8" fill="hold" nodeType="withEffect">
                                      <p:stCondLst>
                                        <p:cond delay="2100"/>
                                      </p:stCondLst>
                                      <p:childTnLst>
                                        <p:set>
                                          <p:cBhvr>
                                            <p:cTn id="29" dur="1" fill="hold">
                                              <p:stCondLst>
                                                <p:cond delay="0"/>
                                              </p:stCondLst>
                                            </p:cTn>
                                            <p:tgtEl>
                                              <p:spTgt spid="34"/>
                                            </p:tgtEl>
                                            <p:attrNameLst>
                                              <p:attrName>style.visibility</p:attrName>
                                            </p:attrNameLst>
                                          </p:cBhvr>
                                          <p:to>
                                            <p:strVal val="visible"/>
                                          </p:to>
                                        </p:set>
                                        <p:anim calcmode="lin" valueType="num">
                                          <p:cBhvr additive="base">
                                            <p:cTn id="30" dur="500" fill="hold"/>
                                            <p:tgtEl>
                                              <p:spTgt spid="34"/>
                                            </p:tgtEl>
                                            <p:attrNameLst>
                                              <p:attrName>ppt_x</p:attrName>
                                            </p:attrNameLst>
                                          </p:cBhvr>
                                          <p:tavLst>
                                            <p:tav tm="0">
                                              <p:val>
                                                <p:strVal val="0-#ppt_w/2"/>
                                              </p:val>
                                            </p:tav>
                                            <p:tav tm="100000">
                                              <p:val>
                                                <p:strVal val="#ppt_x"/>
                                              </p:val>
                                            </p:tav>
                                          </p:tavLst>
                                        </p:anim>
                                        <p:anim calcmode="lin" valueType="num">
                                          <p:cBhvr additive="base">
                                            <p:cTn id="31" dur="500" fill="hold"/>
                                            <p:tgtEl>
                                              <p:spTgt spid="34"/>
                                            </p:tgtEl>
                                            <p:attrNameLst>
                                              <p:attrName>ppt_y</p:attrName>
                                            </p:attrNameLst>
                                          </p:cBhvr>
                                          <p:tavLst>
                                            <p:tav tm="0">
                                              <p:val>
                                                <p:strVal val="#ppt_y"/>
                                              </p:val>
                                            </p:tav>
                                            <p:tav tm="100000">
                                              <p:val>
                                                <p:strVal val="#ppt_y"/>
                                              </p:val>
                                            </p:tav>
                                          </p:tavLst>
                                        </p:anim>
                                      </p:childTnLst>
                                    </p:cTn>
                                  </p:par>
                                  <p:par>
                                    <p:cTn id="32" presetID="2" presetClass="entr" presetSubtype="8" fill="hold" grpId="0" nodeType="withEffect">
                                      <p:stCondLst>
                                        <p:cond delay="2100"/>
                                      </p:stCondLst>
                                      <p:childTnLst>
                                        <p:set>
                                          <p:cBhvr>
                                            <p:cTn id="33" dur="1" fill="hold">
                                              <p:stCondLst>
                                                <p:cond delay="0"/>
                                              </p:stCondLst>
                                            </p:cTn>
                                            <p:tgtEl>
                                              <p:spTgt spid="58"/>
                                            </p:tgtEl>
                                            <p:attrNameLst>
                                              <p:attrName>style.visibility</p:attrName>
                                            </p:attrNameLst>
                                          </p:cBhvr>
                                          <p:to>
                                            <p:strVal val="visible"/>
                                          </p:to>
                                        </p:set>
                                        <p:anim calcmode="lin" valueType="num">
                                          <p:cBhvr additive="base">
                                            <p:cTn id="34" dur="500" fill="hold"/>
                                            <p:tgtEl>
                                              <p:spTgt spid="58"/>
                                            </p:tgtEl>
                                            <p:attrNameLst>
                                              <p:attrName>ppt_x</p:attrName>
                                            </p:attrNameLst>
                                          </p:cBhvr>
                                          <p:tavLst>
                                            <p:tav tm="0">
                                              <p:val>
                                                <p:strVal val="0-#ppt_w/2"/>
                                              </p:val>
                                            </p:tav>
                                            <p:tav tm="100000">
                                              <p:val>
                                                <p:strVal val="#ppt_x"/>
                                              </p:val>
                                            </p:tav>
                                          </p:tavLst>
                                        </p:anim>
                                        <p:anim calcmode="lin" valueType="num">
                                          <p:cBhvr additive="base">
                                            <p:cTn id="35" dur="500" fill="hold"/>
                                            <p:tgtEl>
                                              <p:spTgt spid="58"/>
                                            </p:tgtEl>
                                            <p:attrNameLst>
                                              <p:attrName>ppt_y</p:attrName>
                                            </p:attrNameLst>
                                          </p:cBhvr>
                                          <p:tavLst>
                                            <p:tav tm="0">
                                              <p:val>
                                                <p:strVal val="#ppt_y"/>
                                              </p:val>
                                            </p:tav>
                                            <p:tav tm="100000">
                                              <p:val>
                                                <p:strVal val="#ppt_y"/>
                                              </p:val>
                                            </p:tav>
                                          </p:tavLst>
                                        </p:anim>
                                      </p:childTnLst>
                                    </p:cTn>
                                  </p:par>
                                  <p:par>
                                    <p:cTn id="36" presetID="2" presetClass="entr" presetSubtype="8" fill="hold" grpId="0" nodeType="withEffect">
                                      <p:stCondLst>
                                        <p:cond delay="2100"/>
                                      </p:stCondLst>
                                      <p:childTnLst>
                                        <p:set>
                                          <p:cBhvr>
                                            <p:cTn id="37" dur="1" fill="hold">
                                              <p:stCondLst>
                                                <p:cond delay="0"/>
                                              </p:stCondLst>
                                            </p:cTn>
                                            <p:tgtEl>
                                              <p:spTgt spid="59"/>
                                            </p:tgtEl>
                                            <p:attrNameLst>
                                              <p:attrName>style.visibility</p:attrName>
                                            </p:attrNameLst>
                                          </p:cBhvr>
                                          <p:to>
                                            <p:strVal val="visible"/>
                                          </p:to>
                                        </p:set>
                                        <p:anim calcmode="lin" valueType="num">
                                          <p:cBhvr additive="base">
                                            <p:cTn id="38" dur="500" fill="hold"/>
                                            <p:tgtEl>
                                              <p:spTgt spid="59"/>
                                            </p:tgtEl>
                                            <p:attrNameLst>
                                              <p:attrName>ppt_x</p:attrName>
                                            </p:attrNameLst>
                                          </p:cBhvr>
                                          <p:tavLst>
                                            <p:tav tm="0">
                                              <p:val>
                                                <p:strVal val="0-#ppt_w/2"/>
                                              </p:val>
                                            </p:tav>
                                            <p:tav tm="100000">
                                              <p:val>
                                                <p:strVal val="#ppt_x"/>
                                              </p:val>
                                            </p:tav>
                                          </p:tavLst>
                                        </p:anim>
                                        <p:anim calcmode="lin" valueType="num">
                                          <p:cBhvr additive="base">
                                            <p:cTn id="39" dur="500" fill="hold"/>
                                            <p:tgtEl>
                                              <p:spTgt spid="59"/>
                                            </p:tgtEl>
                                            <p:attrNameLst>
                                              <p:attrName>ppt_y</p:attrName>
                                            </p:attrNameLst>
                                          </p:cBhvr>
                                          <p:tavLst>
                                            <p:tav tm="0">
                                              <p:val>
                                                <p:strVal val="#ppt_y"/>
                                              </p:val>
                                            </p:tav>
                                            <p:tav tm="100000">
                                              <p:val>
                                                <p:strVal val="#ppt_y"/>
                                              </p:val>
                                            </p:tav>
                                          </p:tavLst>
                                        </p:anim>
                                      </p:childTnLst>
                                    </p:cTn>
                                  </p:par>
                                  <p:par>
                                    <p:cTn id="40" presetID="2" presetClass="entr" presetSubtype="8" fill="hold" grpId="0" nodeType="withEffect">
                                      <p:stCondLst>
                                        <p:cond delay="2100"/>
                                      </p:stCondLst>
                                      <p:childTnLst>
                                        <p:set>
                                          <p:cBhvr>
                                            <p:cTn id="41" dur="1" fill="hold">
                                              <p:stCondLst>
                                                <p:cond delay="0"/>
                                              </p:stCondLst>
                                            </p:cTn>
                                            <p:tgtEl>
                                              <p:spTgt spid="46"/>
                                            </p:tgtEl>
                                            <p:attrNameLst>
                                              <p:attrName>style.visibility</p:attrName>
                                            </p:attrNameLst>
                                          </p:cBhvr>
                                          <p:to>
                                            <p:strVal val="visible"/>
                                          </p:to>
                                        </p:set>
                                        <p:anim calcmode="lin" valueType="num">
                                          <p:cBhvr additive="base">
                                            <p:cTn id="42" dur="500" fill="hold"/>
                                            <p:tgtEl>
                                              <p:spTgt spid="46"/>
                                            </p:tgtEl>
                                            <p:attrNameLst>
                                              <p:attrName>ppt_x</p:attrName>
                                            </p:attrNameLst>
                                          </p:cBhvr>
                                          <p:tavLst>
                                            <p:tav tm="0">
                                              <p:val>
                                                <p:strVal val="0-#ppt_w/2"/>
                                              </p:val>
                                            </p:tav>
                                            <p:tav tm="100000">
                                              <p:val>
                                                <p:strVal val="#ppt_x"/>
                                              </p:val>
                                            </p:tav>
                                          </p:tavLst>
                                        </p:anim>
                                        <p:anim calcmode="lin" valueType="num">
                                          <p:cBhvr additive="base">
                                            <p:cTn id="43" dur="500" fill="hold"/>
                                            <p:tgtEl>
                                              <p:spTgt spid="46"/>
                                            </p:tgtEl>
                                            <p:attrNameLst>
                                              <p:attrName>ppt_y</p:attrName>
                                            </p:attrNameLst>
                                          </p:cBhvr>
                                          <p:tavLst>
                                            <p:tav tm="0">
                                              <p:val>
                                                <p:strVal val="#ppt_y"/>
                                              </p:val>
                                            </p:tav>
                                            <p:tav tm="100000">
                                              <p:val>
                                                <p:strVal val="#ppt_y"/>
                                              </p:val>
                                            </p:tav>
                                          </p:tavLst>
                                        </p:anim>
                                      </p:childTnLst>
                                    </p:cTn>
                                  </p:par>
                                  <p:par>
                                    <p:cTn id="44" presetID="2" presetClass="entr" presetSubtype="8" fill="hold" grpId="0" nodeType="withEffect">
                                      <p:stCondLst>
                                        <p:cond delay="2100"/>
                                      </p:stCondLst>
                                      <p:childTnLst>
                                        <p:set>
                                          <p:cBhvr>
                                            <p:cTn id="45" dur="1" fill="hold">
                                              <p:stCondLst>
                                                <p:cond delay="0"/>
                                              </p:stCondLst>
                                            </p:cTn>
                                            <p:tgtEl>
                                              <p:spTgt spid="60"/>
                                            </p:tgtEl>
                                            <p:attrNameLst>
                                              <p:attrName>style.visibility</p:attrName>
                                            </p:attrNameLst>
                                          </p:cBhvr>
                                          <p:to>
                                            <p:strVal val="visible"/>
                                          </p:to>
                                        </p:set>
                                        <p:anim calcmode="lin" valueType="num">
                                          <p:cBhvr additive="base">
                                            <p:cTn id="46" dur="500" fill="hold"/>
                                            <p:tgtEl>
                                              <p:spTgt spid="60"/>
                                            </p:tgtEl>
                                            <p:attrNameLst>
                                              <p:attrName>ppt_x</p:attrName>
                                            </p:attrNameLst>
                                          </p:cBhvr>
                                          <p:tavLst>
                                            <p:tav tm="0">
                                              <p:val>
                                                <p:strVal val="0-#ppt_w/2"/>
                                              </p:val>
                                            </p:tav>
                                            <p:tav tm="100000">
                                              <p:val>
                                                <p:strVal val="#ppt_x"/>
                                              </p:val>
                                            </p:tav>
                                          </p:tavLst>
                                        </p:anim>
                                        <p:anim calcmode="lin" valueType="num">
                                          <p:cBhvr additive="base">
                                            <p:cTn id="47" dur="500" fill="hold"/>
                                            <p:tgtEl>
                                              <p:spTgt spid="60"/>
                                            </p:tgtEl>
                                            <p:attrNameLst>
                                              <p:attrName>ppt_y</p:attrName>
                                            </p:attrNameLst>
                                          </p:cBhvr>
                                          <p:tavLst>
                                            <p:tav tm="0">
                                              <p:val>
                                                <p:strVal val="#ppt_y"/>
                                              </p:val>
                                            </p:tav>
                                            <p:tav tm="100000">
                                              <p:val>
                                                <p:strVal val="#ppt_y"/>
                                              </p:val>
                                            </p:tav>
                                          </p:tavLst>
                                        </p:anim>
                                      </p:childTnLst>
                                    </p:cTn>
                                  </p:par>
                                  <p:par>
                                    <p:cTn id="48" presetID="2" presetClass="entr" presetSubtype="8" fill="hold" nodeType="withEffect">
                                      <p:stCondLst>
                                        <p:cond delay="2100"/>
                                      </p:stCondLst>
                                      <p:childTnLst>
                                        <p:set>
                                          <p:cBhvr>
                                            <p:cTn id="49" dur="1" fill="hold">
                                              <p:stCondLst>
                                                <p:cond delay="0"/>
                                              </p:stCondLst>
                                            </p:cTn>
                                            <p:tgtEl>
                                              <p:spTgt spid="37"/>
                                            </p:tgtEl>
                                            <p:attrNameLst>
                                              <p:attrName>style.visibility</p:attrName>
                                            </p:attrNameLst>
                                          </p:cBhvr>
                                          <p:to>
                                            <p:strVal val="visible"/>
                                          </p:to>
                                        </p:set>
                                        <p:anim calcmode="lin" valueType="num">
                                          <p:cBhvr additive="base">
                                            <p:cTn id="50" dur="500" fill="hold"/>
                                            <p:tgtEl>
                                              <p:spTgt spid="37"/>
                                            </p:tgtEl>
                                            <p:attrNameLst>
                                              <p:attrName>ppt_x</p:attrName>
                                            </p:attrNameLst>
                                          </p:cBhvr>
                                          <p:tavLst>
                                            <p:tav tm="0">
                                              <p:val>
                                                <p:strVal val="0-#ppt_w/2"/>
                                              </p:val>
                                            </p:tav>
                                            <p:tav tm="100000">
                                              <p:val>
                                                <p:strVal val="#ppt_x"/>
                                              </p:val>
                                            </p:tav>
                                          </p:tavLst>
                                        </p:anim>
                                        <p:anim calcmode="lin" valueType="num">
                                          <p:cBhvr additive="base">
                                            <p:cTn id="51" dur="500" fill="hold"/>
                                            <p:tgtEl>
                                              <p:spTgt spid="37"/>
                                            </p:tgtEl>
                                            <p:attrNameLst>
                                              <p:attrName>ppt_y</p:attrName>
                                            </p:attrNameLst>
                                          </p:cBhvr>
                                          <p:tavLst>
                                            <p:tav tm="0">
                                              <p:val>
                                                <p:strVal val="#ppt_y"/>
                                              </p:val>
                                            </p:tav>
                                            <p:tav tm="100000">
                                              <p:val>
                                                <p:strVal val="#ppt_y"/>
                                              </p:val>
                                            </p:tav>
                                          </p:tavLst>
                                        </p:anim>
                                      </p:childTnLst>
                                    </p:cTn>
                                  </p:par>
                                  <p:par>
                                    <p:cTn id="52" presetID="10" presetClass="entr" presetSubtype="0" fill="hold" grpId="0" nodeType="withEffect">
                                      <p:stCondLst>
                                        <p:cond delay="2600"/>
                                      </p:stCondLst>
                                      <p:childTnLst>
                                        <p:set>
                                          <p:cBhvr>
                                            <p:cTn id="53" dur="1" fill="hold">
                                              <p:stCondLst>
                                                <p:cond delay="0"/>
                                              </p:stCondLst>
                                            </p:cTn>
                                            <p:tgtEl>
                                              <p:spTgt spid="23"/>
                                            </p:tgtEl>
                                            <p:attrNameLst>
                                              <p:attrName>style.visibility</p:attrName>
                                            </p:attrNameLst>
                                          </p:cBhvr>
                                          <p:to>
                                            <p:strVal val="visible"/>
                                          </p:to>
                                        </p:set>
                                        <p:animEffect transition="in" filter="fade">
                                          <p:cBhvr>
                                            <p:cTn id="54" dur="500"/>
                                            <p:tgtEl>
                                              <p:spTgt spid="23"/>
                                            </p:tgtEl>
                                          </p:cBhvr>
                                        </p:animEffect>
                                      </p:childTnLst>
                                    </p:cTn>
                                  </p:par>
                                  <p:par>
                                    <p:cTn id="55" presetID="10" presetClass="entr" presetSubtype="0" fill="hold" grpId="0" nodeType="withEffect">
                                      <p:stCondLst>
                                        <p:cond delay="260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500"/>
                                            <p:tgtEl>
                                              <p:spTgt spid="17"/>
                                            </p:tgtEl>
                                          </p:cBhvr>
                                        </p:animEffect>
                                      </p:childTnLst>
                                    </p:cTn>
                                  </p:par>
                                  <p:par>
                                    <p:cTn id="58" presetID="10" presetClass="entr" presetSubtype="0" fill="hold" grpId="0" nodeType="withEffect">
                                      <p:stCondLst>
                                        <p:cond delay="2600"/>
                                      </p:stCondLst>
                                      <p:childTnLst>
                                        <p:set>
                                          <p:cBhvr>
                                            <p:cTn id="59" dur="1" fill="hold">
                                              <p:stCondLst>
                                                <p:cond delay="0"/>
                                              </p:stCondLst>
                                            </p:cTn>
                                            <p:tgtEl>
                                              <p:spTgt spid="25"/>
                                            </p:tgtEl>
                                            <p:attrNameLst>
                                              <p:attrName>style.visibility</p:attrName>
                                            </p:attrNameLst>
                                          </p:cBhvr>
                                          <p:to>
                                            <p:strVal val="visible"/>
                                          </p:to>
                                        </p:set>
                                        <p:animEffect transition="in" filter="fade">
                                          <p:cBhvr>
                                            <p:cTn id="60" dur="500"/>
                                            <p:tgtEl>
                                              <p:spTgt spid="25"/>
                                            </p:tgtEl>
                                          </p:cBhvr>
                                        </p:animEffect>
                                      </p:childTnLst>
                                    </p:cTn>
                                  </p:par>
                                  <p:par>
                                    <p:cTn id="61" presetID="10" presetClass="entr" presetSubtype="0" fill="hold" grpId="0" nodeType="withEffect">
                                      <p:stCondLst>
                                        <p:cond delay="2600"/>
                                      </p:stCondLst>
                                      <p:childTnLst>
                                        <p:set>
                                          <p:cBhvr>
                                            <p:cTn id="62" dur="1" fill="hold">
                                              <p:stCondLst>
                                                <p:cond delay="0"/>
                                              </p:stCondLst>
                                            </p:cTn>
                                            <p:tgtEl>
                                              <p:spTgt spid="18"/>
                                            </p:tgtEl>
                                            <p:attrNameLst>
                                              <p:attrName>style.visibility</p:attrName>
                                            </p:attrNameLst>
                                          </p:cBhvr>
                                          <p:to>
                                            <p:strVal val="visible"/>
                                          </p:to>
                                        </p:set>
                                        <p:animEffect transition="in" filter="fade">
                                          <p:cBhvr>
                                            <p:cTn id="63" dur="500"/>
                                            <p:tgtEl>
                                              <p:spTgt spid="18"/>
                                            </p:tgtEl>
                                          </p:cBhvr>
                                        </p:animEffect>
                                      </p:childTnLst>
                                    </p:cTn>
                                  </p:par>
                                  <p:par>
                                    <p:cTn id="64" presetID="2" presetClass="entr" presetSubtype="2" fill="hold" grpId="0" nodeType="withEffect">
                                      <p:stCondLst>
                                        <p:cond delay="2600"/>
                                      </p:stCondLst>
                                      <p:childTnLst>
                                        <p:set>
                                          <p:cBhvr>
                                            <p:cTn id="65" dur="1" fill="hold">
                                              <p:stCondLst>
                                                <p:cond delay="0"/>
                                              </p:stCondLst>
                                            </p:cTn>
                                            <p:tgtEl>
                                              <p:spTgt spid="47"/>
                                            </p:tgtEl>
                                            <p:attrNameLst>
                                              <p:attrName>style.visibility</p:attrName>
                                            </p:attrNameLst>
                                          </p:cBhvr>
                                          <p:to>
                                            <p:strVal val="visible"/>
                                          </p:to>
                                        </p:set>
                                        <p:anim calcmode="lin" valueType="num">
                                          <p:cBhvr additive="base">
                                            <p:cTn id="66" dur="500" fill="hold"/>
                                            <p:tgtEl>
                                              <p:spTgt spid="47"/>
                                            </p:tgtEl>
                                            <p:attrNameLst>
                                              <p:attrName>ppt_x</p:attrName>
                                            </p:attrNameLst>
                                          </p:cBhvr>
                                          <p:tavLst>
                                            <p:tav tm="0">
                                              <p:val>
                                                <p:strVal val="1+#ppt_w/2"/>
                                              </p:val>
                                            </p:tav>
                                            <p:tav tm="100000">
                                              <p:val>
                                                <p:strVal val="#ppt_x"/>
                                              </p:val>
                                            </p:tav>
                                          </p:tavLst>
                                        </p:anim>
                                        <p:anim calcmode="lin" valueType="num">
                                          <p:cBhvr additive="base">
                                            <p:cTn id="67" dur="500" fill="hold"/>
                                            <p:tgtEl>
                                              <p:spTgt spid="47"/>
                                            </p:tgtEl>
                                            <p:attrNameLst>
                                              <p:attrName>ppt_y</p:attrName>
                                            </p:attrNameLst>
                                          </p:cBhvr>
                                          <p:tavLst>
                                            <p:tav tm="0">
                                              <p:val>
                                                <p:strVal val="#ppt_y"/>
                                              </p:val>
                                            </p:tav>
                                            <p:tav tm="100000">
                                              <p:val>
                                                <p:strVal val="#ppt_y"/>
                                              </p:val>
                                            </p:tav>
                                          </p:tavLst>
                                        </p:anim>
                                      </p:childTnLst>
                                    </p:cTn>
                                  </p:par>
                                  <p:par>
                                    <p:cTn id="68" presetID="2" presetClass="entr" presetSubtype="2" fill="hold" grpId="0" nodeType="withEffect">
                                      <p:stCondLst>
                                        <p:cond delay="2600"/>
                                      </p:stCondLst>
                                      <p:childTnLst>
                                        <p:set>
                                          <p:cBhvr>
                                            <p:cTn id="69" dur="1" fill="hold">
                                              <p:stCondLst>
                                                <p:cond delay="0"/>
                                              </p:stCondLst>
                                            </p:cTn>
                                            <p:tgtEl>
                                              <p:spTgt spid="50"/>
                                            </p:tgtEl>
                                            <p:attrNameLst>
                                              <p:attrName>style.visibility</p:attrName>
                                            </p:attrNameLst>
                                          </p:cBhvr>
                                          <p:to>
                                            <p:strVal val="visible"/>
                                          </p:to>
                                        </p:set>
                                        <p:anim calcmode="lin" valueType="num">
                                          <p:cBhvr additive="base">
                                            <p:cTn id="70" dur="500" fill="hold"/>
                                            <p:tgtEl>
                                              <p:spTgt spid="50"/>
                                            </p:tgtEl>
                                            <p:attrNameLst>
                                              <p:attrName>ppt_x</p:attrName>
                                            </p:attrNameLst>
                                          </p:cBhvr>
                                          <p:tavLst>
                                            <p:tav tm="0">
                                              <p:val>
                                                <p:strVal val="1+#ppt_w/2"/>
                                              </p:val>
                                            </p:tav>
                                            <p:tav tm="100000">
                                              <p:val>
                                                <p:strVal val="#ppt_x"/>
                                              </p:val>
                                            </p:tav>
                                          </p:tavLst>
                                        </p:anim>
                                        <p:anim calcmode="lin" valueType="num">
                                          <p:cBhvr additive="base">
                                            <p:cTn id="71" dur="500" fill="hold"/>
                                            <p:tgtEl>
                                              <p:spTgt spid="50"/>
                                            </p:tgtEl>
                                            <p:attrNameLst>
                                              <p:attrName>ppt_y</p:attrName>
                                            </p:attrNameLst>
                                          </p:cBhvr>
                                          <p:tavLst>
                                            <p:tav tm="0">
                                              <p:val>
                                                <p:strVal val="#ppt_y"/>
                                              </p:val>
                                            </p:tav>
                                            <p:tav tm="100000">
                                              <p:val>
                                                <p:strVal val="#ppt_y"/>
                                              </p:val>
                                            </p:tav>
                                          </p:tavLst>
                                        </p:anim>
                                      </p:childTnLst>
                                    </p:cTn>
                                  </p:par>
                                  <p:par>
                                    <p:cTn id="72" presetID="2" presetClass="entr" presetSubtype="2" fill="hold" grpId="0" nodeType="withEffect">
                                      <p:stCondLst>
                                        <p:cond delay="2600"/>
                                      </p:stCondLst>
                                      <p:childTnLst>
                                        <p:set>
                                          <p:cBhvr>
                                            <p:cTn id="73" dur="1" fill="hold">
                                              <p:stCondLst>
                                                <p:cond delay="0"/>
                                              </p:stCondLst>
                                            </p:cTn>
                                            <p:tgtEl>
                                              <p:spTgt spid="48"/>
                                            </p:tgtEl>
                                            <p:attrNameLst>
                                              <p:attrName>style.visibility</p:attrName>
                                            </p:attrNameLst>
                                          </p:cBhvr>
                                          <p:to>
                                            <p:strVal val="visible"/>
                                          </p:to>
                                        </p:set>
                                        <p:anim calcmode="lin" valueType="num">
                                          <p:cBhvr additive="base">
                                            <p:cTn id="74" dur="500" fill="hold"/>
                                            <p:tgtEl>
                                              <p:spTgt spid="48"/>
                                            </p:tgtEl>
                                            <p:attrNameLst>
                                              <p:attrName>ppt_x</p:attrName>
                                            </p:attrNameLst>
                                          </p:cBhvr>
                                          <p:tavLst>
                                            <p:tav tm="0">
                                              <p:val>
                                                <p:strVal val="1+#ppt_w/2"/>
                                              </p:val>
                                            </p:tav>
                                            <p:tav tm="100000">
                                              <p:val>
                                                <p:strVal val="#ppt_x"/>
                                              </p:val>
                                            </p:tav>
                                          </p:tavLst>
                                        </p:anim>
                                        <p:anim calcmode="lin" valueType="num">
                                          <p:cBhvr additive="base">
                                            <p:cTn id="75" dur="500" fill="hold"/>
                                            <p:tgtEl>
                                              <p:spTgt spid="48"/>
                                            </p:tgtEl>
                                            <p:attrNameLst>
                                              <p:attrName>ppt_y</p:attrName>
                                            </p:attrNameLst>
                                          </p:cBhvr>
                                          <p:tavLst>
                                            <p:tav tm="0">
                                              <p:val>
                                                <p:strVal val="#ppt_y"/>
                                              </p:val>
                                            </p:tav>
                                            <p:tav tm="100000">
                                              <p:val>
                                                <p:strVal val="#ppt_y"/>
                                              </p:val>
                                            </p:tav>
                                          </p:tavLst>
                                        </p:anim>
                                      </p:childTnLst>
                                    </p:cTn>
                                  </p:par>
                                  <p:par>
                                    <p:cTn id="76" presetID="2" presetClass="entr" presetSubtype="2" fill="hold" grpId="0" nodeType="withEffect">
                                      <p:stCondLst>
                                        <p:cond delay="2600"/>
                                      </p:stCondLst>
                                      <p:childTnLst>
                                        <p:set>
                                          <p:cBhvr>
                                            <p:cTn id="77" dur="1" fill="hold">
                                              <p:stCondLst>
                                                <p:cond delay="0"/>
                                              </p:stCondLst>
                                            </p:cTn>
                                            <p:tgtEl>
                                              <p:spTgt spid="52"/>
                                            </p:tgtEl>
                                            <p:attrNameLst>
                                              <p:attrName>style.visibility</p:attrName>
                                            </p:attrNameLst>
                                          </p:cBhvr>
                                          <p:to>
                                            <p:strVal val="visible"/>
                                          </p:to>
                                        </p:set>
                                        <p:anim calcmode="lin" valueType="num">
                                          <p:cBhvr additive="base">
                                            <p:cTn id="78" dur="500" fill="hold"/>
                                            <p:tgtEl>
                                              <p:spTgt spid="52"/>
                                            </p:tgtEl>
                                            <p:attrNameLst>
                                              <p:attrName>ppt_x</p:attrName>
                                            </p:attrNameLst>
                                          </p:cBhvr>
                                          <p:tavLst>
                                            <p:tav tm="0">
                                              <p:val>
                                                <p:strVal val="1+#ppt_w/2"/>
                                              </p:val>
                                            </p:tav>
                                            <p:tav tm="100000">
                                              <p:val>
                                                <p:strVal val="#ppt_x"/>
                                              </p:val>
                                            </p:tav>
                                          </p:tavLst>
                                        </p:anim>
                                        <p:anim calcmode="lin" valueType="num">
                                          <p:cBhvr additive="base">
                                            <p:cTn id="79" dur="500" fill="hold"/>
                                            <p:tgtEl>
                                              <p:spTgt spid="52"/>
                                            </p:tgtEl>
                                            <p:attrNameLst>
                                              <p:attrName>ppt_y</p:attrName>
                                            </p:attrNameLst>
                                          </p:cBhvr>
                                          <p:tavLst>
                                            <p:tav tm="0">
                                              <p:val>
                                                <p:strVal val="#ppt_y"/>
                                              </p:val>
                                            </p:tav>
                                            <p:tav tm="100000">
                                              <p:val>
                                                <p:strVal val="#ppt_y"/>
                                              </p:val>
                                            </p:tav>
                                          </p:tavLst>
                                        </p:anim>
                                      </p:childTnLst>
                                    </p:cTn>
                                  </p:par>
                                  <p:par>
                                    <p:cTn id="80" presetID="2" presetClass="entr" presetSubtype="2" fill="hold" grpId="0" nodeType="withEffect">
                                      <p:stCondLst>
                                        <p:cond delay="2600"/>
                                      </p:stCondLst>
                                      <p:childTnLst>
                                        <p:set>
                                          <p:cBhvr>
                                            <p:cTn id="81" dur="1" fill="hold">
                                              <p:stCondLst>
                                                <p:cond delay="0"/>
                                              </p:stCondLst>
                                            </p:cTn>
                                            <p:tgtEl>
                                              <p:spTgt spid="49"/>
                                            </p:tgtEl>
                                            <p:attrNameLst>
                                              <p:attrName>style.visibility</p:attrName>
                                            </p:attrNameLst>
                                          </p:cBhvr>
                                          <p:to>
                                            <p:strVal val="visible"/>
                                          </p:to>
                                        </p:set>
                                        <p:anim calcmode="lin" valueType="num">
                                          <p:cBhvr additive="base">
                                            <p:cTn id="82" dur="500" fill="hold"/>
                                            <p:tgtEl>
                                              <p:spTgt spid="49"/>
                                            </p:tgtEl>
                                            <p:attrNameLst>
                                              <p:attrName>ppt_x</p:attrName>
                                            </p:attrNameLst>
                                          </p:cBhvr>
                                          <p:tavLst>
                                            <p:tav tm="0">
                                              <p:val>
                                                <p:strVal val="1+#ppt_w/2"/>
                                              </p:val>
                                            </p:tav>
                                            <p:tav tm="100000">
                                              <p:val>
                                                <p:strVal val="#ppt_x"/>
                                              </p:val>
                                            </p:tav>
                                          </p:tavLst>
                                        </p:anim>
                                        <p:anim calcmode="lin" valueType="num">
                                          <p:cBhvr additive="base">
                                            <p:cTn id="83" dur="500" fill="hold"/>
                                            <p:tgtEl>
                                              <p:spTgt spid="49"/>
                                            </p:tgtEl>
                                            <p:attrNameLst>
                                              <p:attrName>ppt_y</p:attrName>
                                            </p:attrNameLst>
                                          </p:cBhvr>
                                          <p:tavLst>
                                            <p:tav tm="0">
                                              <p:val>
                                                <p:strVal val="#ppt_y"/>
                                              </p:val>
                                            </p:tav>
                                            <p:tav tm="100000">
                                              <p:val>
                                                <p:strVal val="#ppt_y"/>
                                              </p:val>
                                            </p:tav>
                                          </p:tavLst>
                                        </p:anim>
                                      </p:childTnLst>
                                    </p:cTn>
                                  </p:par>
                                  <p:par>
                                    <p:cTn id="84" presetID="2" presetClass="entr" presetSubtype="2" fill="hold" nodeType="withEffect">
                                      <p:stCondLst>
                                        <p:cond delay="2600"/>
                                      </p:stCondLst>
                                      <p:childTnLst>
                                        <p:set>
                                          <p:cBhvr>
                                            <p:cTn id="85" dur="1" fill="hold">
                                              <p:stCondLst>
                                                <p:cond delay="0"/>
                                              </p:stCondLst>
                                            </p:cTn>
                                            <p:tgtEl>
                                              <p:spTgt spid="64"/>
                                            </p:tgtEl>
                                            <p:attrNameLst>
                                              <p:attrName>style.visibility</p:attrName>
                                            </p:attrNameLst>
                                          </p:cBhvr>
                                          <p:to>
                                            <p:strVal val="visible"/>
                                          </p:to>
                                        </p:set>
                                        <p:anim calcmode="lin" valueType="num">
                                          <p:cBhvr additive="base">
                                            <p:cTn id="86" dur="500" fill="hold"/>
                                            <p:tgtEl>
                                              <p:spTgt spid="64"/>
                                            </p:tgtEl>
                                            <p:attrNameLst>
                                              <p:attrName>ppt_x</p:attrName>
                                            </p:attrNameLst>
                                          </p:cBhvr>
                                          <p:tavLst>
                                            <p:tav tm="0">
                                              <p:val>
                                                <p:strVal val="1+#ppt_w/2"/>
                                              </p:val>
                                            </p:tav>
                                            <p:tav tm="100000">
                                              <p:val>
                                                <p:strVal val="#ppt_x"/>
                                              </p:val>
                                            </p:tav>
                                          </p:tavLst>
                                        </p:anim>
                                        <p:anim calcmode="lin" valueType="num">
                                          <p:cBhvr additive="base">
                                            <p:cTn id="87" dur="500" fill="hold"/>
                                            <p:tgtEl>
                                              <p:spTgt spid="64"/>
                                            </p:tgtEl>
                                            <p:attrNameLst>
                                              <p:attrName>ppt_y</p:attrName>
                                            </p:attrNameLst>
                                          </p:cBhvr>
                                          <p:tavLst>
                                            <p:tav tm="0">
                                              <p:val>
                                                <p:strVal val="#ppt_y"/>
                                              </p:val>
                                            </p:tav>
                                            <p:tav tm="100000">
                                              <p:val>
                                                <p:strVal val="#ppt_y"/>
                                              </p:val>
                                            </p:tav>
                                          </p:tavLst>
                                        </p:anim>
                                      </p:childTnLst>
                                    </p:cTn>
                                  </p:par>
                                  <p:par>
                                    <p:cTn id="88" presetID="10" presetClass="entr" presetSubtype="0" fill="hold" grpId="0" nodeType="withEffect">
                                      <p:stCondLst>
                                        <p:cond delay="2600"/>
                                      </p:stCondLst>
                                      <p:childTnLst>
                                        <p:set>
                                          <p:cBhvr>
                                            <p:cTn id="89" dur="1" fill="hold">
                                              <p:stCondLst>
                                                <p:cond delay="0"/>
                                              </p:stCondLst>
                                            </p:cTn>
                                            <p:tgtEl>
                                              <p:spTgt spid="54"/>
                                            </p:tgtEl>
                                            <p:attrNameLst>
                                              <p:attrName>style.visibility</p:attrName>
                                            </p:attrNameLst>
                                          </p:cBhvr>
                                          <p:to>
                                            <p:strVal val="visible"/>
                                          </p:to>
                                        </p:set>
                                        <p:animEffect transition="in" filter="fade">
                                          <p:cBhvr>
                                            <p:cTn id="90" dur="500"/>
                                            <p:tgtEl>
                                              <p:spTgt spid="54"/>
                                            </p:tgtEl>
                                          </p:cBhvr>
                                        </p:animEffect>
                                      </p:childTnLst>
                                    </p:cTn>
                                  </p:par>
                                  <p:par>
                                    <p:cTn id="91" presetID="2" presetClass="entr" presetSubtype="2" fill="hold" grpId="0" nodeType="withEffect">
                                      <p:stCondLst>
                                        <p:cond delay="2600"/>
                                      </p:stCondLst>
                                      <p:childTnLst>
                                        <p:set>
                                          <p:cBhvr>
                                            <p:cTn id="92" dur="1" fill="hold">
                                              <p:stCondLst>
                                                <p:cond delay="0"/>
                                              </p:stCondLst>
                                            </p:cTn>
                                            <p:tgtEl>
                                              <p:spTgt spid="55"/>
                                            </p:tgtEl>
                                            <p:attrNameLst>
                                              <p:attrName>style.visibility</p:attrName>
                                            </p:attrNameLst>
                                          </p:cBhvr>
                                          <p:to>
                                            <p:strVal val="visible"/>
                                          </p:to>
                                        </p:set>
                                        <p:anim calcmode="lin" valueType="num">
                                          <p:cBhvr additive="base">
                                            <p:cTn id="93" dur="500" fill="hold"/>
                                            <p:tgtEl>
                                              <p:spTgt spid="55"/>
                                            </p:tgtEl>
                                            <p:attrNameLst>
                                              <p:attrName>ppt_x</p:attrName>
                                            </p:attrNameLst>
                                          </p:cBhvr>
                                          <p:tavLst>
                                            <p:tav tm="0">
                                              <p:val>
                                                <p:strVal val="1+#ppt_w/2"/>
                                              </p:val>
                                            </p:tav>
                                            <p:tav tm="100000">
                                              <p:val>
                                                <p:strVal val="#ppt_x"/>
                                              </p:val>
                                            </p:tav>
                                          </p:tavLst>
                                        </p:anim>
                                        <p:anim calcmode="lin" valueType="num">
                                          <p:cBhvr additive="base">
                                            <p:cTn id="94" dur="500" fill="hold"/>
                                            <p:tgtEl>
                                              <p:spTgt spid="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7" grpId="0" animBg="1"/>
          <p:bldP spid="18" grpId="0" animBg="1"/>
          <p:bldP spid="19" grpId="0" animBg="1"/>
          <p:bldP spid="20" grpId="0" animBg="1"/>
          <p:bldP spid="30" grpId="0" animBg="1"/>
          <p:bldP spid="23" grpId="0" animBg="1"/>
          <p:bldP spid="25" grpId="0" animBg="1"/>
          <p:bldP spid="26" grpId="0" animBg="1"/>
          <p:bldP spid="28" grpId="0" animBg="1"/>
          <p:bldP spid="58" grpId="0" animBg="1"/>
          <p:bldP spid="60" grpId="0" animBg="1"/>
          <p:bldP spid="59" grpId="0" animBg="1"/>
          <p:bldP spid="44" grpId="0"/>
          <p:bldP spid="46" grpId="0"/>
          <p:bldP spid="47" grpId="0" animBg="1"/>
          <p:bldP spid="48" grpId="0" animBg="1"/>
          <p:bldP spid="49" grpId="0" animBg="1"/>
          <p:bldP spid="50" grpId="0"/>
          <p:bldP spid="52" grpId="0"/>
          <p:bldP spid="54" grpId="0" animBg="1"/>
          <p:bldP spid="5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60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childTnLst>
                                    </p:cTn>
                                  </p:par>
                                  <p:par>
                                    <p:cTn id="12" presetID="10" presetClass="entr" presetSubtype="0" fill="hold" grpId="0" nodeType="withEffect">
                                      <p:stCondLst>
                                        <p:cond delay="2100"/>
                                      </p:stCondLst>
                                      <p:childTnLst>
                                        <p:set>
                                          <p:cBhvr>
                                            <p:cTn id="13" dur="1" fill="hold">
                                              <p:stCondLst>
                                                <p:cond delay="0"/>
                                              </p:stCondLst>
                                            </p:cTn>
                                            <p:tgtEl>
                                              <p:spTgt spid="19"/>
                                            </p:tgtEl>
                                            <p:attrNameLst>
                                              <p:attrName>style.visibility</p:attrName>
                                            </p:attrNameLst>
                                          </p:cBhvr>
                                          <p:to>
                                            <p:strVal val="visible"/>
                                          </p:to>
                                        </p:set>
                                        <p:animEffect transition="in" filter="fade">
                                          <p:cBhvr>
                                            <p:cTn id="14" dur="500"/>
                                            <p:tgtEl>
                                              <p:spTgt spid="19"/>
                                            </p:tgtEl>
                                          </p:cBhvr>
                                        </p:animEffect>
                                      </p:childTnLst>
                                    </p:cTn>
                                  </p:par>
                                  <p:par>
                                    <p:cTn id="15" presetID="10" presetClass="entr" presetSubtype="0" fill="hold" grpId="0" nodeType="withEffect">
                                      <p:stCondLst>
                                        <p:cond delay="210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500"/>
                                            <p:tgtEl>
                                              <p:spTgt spid="28"/>
                                            </p:tgtEl>
                                          </p:cBhvr>
                                        </p:animEffect>
                                      </p:childTnLst>
                                    </p:cTn>
                                  </p:par>
                                  <p:par>
                                    <p:cTn id="18" presetID="10" presetClass="entr" presetSubtype="0" fill="hold" grpId="0" nodeType="withEffect">
                                      <p:stCondLst>
                                        <p:cond delay="2100"/>
                                      </p:stCondLst>
                                      <p:childTnLst>
                                        <p:set>
                                          <p:cBhvr>
                                            <p:cTn id="19" dur="1" fill="hold">
                                              <p:stCondLst>
                                                <p:cond delay="0"/>
                                              </p:stCondLst>
                                            </p:cTn>
                                            <p:tgtEl>
                                              <p:spTgt spid="26"/>
                                            </p:tgtEl>
                                            <p:attrNameLst>
                                              <p:attrName>style.visibility</p:attrName>
                                            </p:attrNameLst>
                                          </p:cBhvr>
                                          <p:to>
                                            <p:strVal val="visible"/>
                                          </p:to>
                                        </p:set>
                                        <p:animEffect transition="in" filter="fade">
                                          <p:cBhvr>
                                            <p:cTn id="20" dur="500"/>
                                            <p:tgtEl>
                                              <p:spTgt spid="26"/>
                                            </p:tgtEl>
                                          </p:cBhvr>
                                        </p:animEffect>
                                      </p:childTnLst>
                                    </p:cTn>
                                  </p:par>
                                  <p:par>
                                    <p:cTn id="21" presetID="10" presetClass="entr" presetSubtype="0" fill="hold" grpId="0" nodeType="withEffect">
                                      <p:stCondLst>
                                        <p:cond delay="210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par>
                                    <p:cTn id="24" presetID="2" presetClass="entr" presetSubtype="8" fill="hold" grpId="0" nodeType="withEffect">
                                      <p:stCondLst>
                                        <p:cond delay="2100"/>
                                      </p:stCondLst>
                                      <p:childTnLst>
                                        <p:set>
                                          <p:cBhvr>
                                            <p:cTn id="25" dur="1" fill="hold">
                                              <p:stCondLst>
                                                <p:cond delay="0"/>
                                              </p:stCondLst>
                                            </p:cTn>
                                            <p:tgtEl>
                                              <p:spTgt spid="44"/>
                                            </p:tgtEl>
                                            <p:attrNameLst>
                                              <p:attrName>style.visibility</p:attrName>
                                            </p:attrNameLst>
                                          </p:cBhvr>
                                          <p:to>
                                            <p:strVal val="visible"/>
                                          </p:to>
                                        </p:set>
                                        <p:anim calcmode="lin" valueType="num">
                                          <p:cBhvr additive="base">
                                            <p:cTn id="26" dur="500" fill="hold"/>
                                            <p:tgtEl>
                                              <p:spTgt spid="44"/>
                                            </p:tgtEl>
                                            <p:attrNameLst>
                                              <p:attrName>ppt_x</p:attrName>
                                            </p:attrNameLst>
                                          </p:cBhvr>
                                          <p:tavLst>
                                            <p:tav tm="0">
                                              <p:val>
                                                <p:strVal val="0-#ppt_w/2"/>
                                              </p:val>
                                            </p:tav>
                                            <p:tav tm="100000">
                                              <p:val>
                                                <p:strVal val="#ppt_x"/>
                                              </p:val>
                                            </p:tav>
                                          </p:tavLst>
                                        </p:anim>
                                        <p:anim calcmode="lin" valueType="num">
                                          <p:cBhvr additive="base">
                                            <p:cTn id="27" dur="500" fill="hold"/>
                                            <p:tgtEl>
                                              <p:spTgt spid="44"/>
                                            </p:tgtEl>
                                            <p:attrNameLst>
                                              <p:attrName>ppt_y</p:attrName>
                                            </p:attrNameLst>
                                          </p:cBhvr>
                                          <p:tavLst>
                                            <p:tav tm="0">
                                              <p:val>
                                                <p:strVal val="#ppt_y"/>
                                              </p:val>
                                            </p:tav>
                                            <p:tav tm="100000">
                                              <p:val>
                                                <p:strVal val="#ppt_y"/>
                                              </p:val>
                                            </p:tav>
                                          </p:tavLst>
                                        </p:anim>
                                      </p:childTnLst>
                                    </p:cTn>
                                  </p:par>
                                  <p:par>
                                    <p:cTn id="28" presetID="2" presetClass="entr" presetSubtype="8" fill="hold" nodeType="withEffect">
                                      <p:stCondLst>
                                        <p:cond delay="2100"/>
                                      </p:stCondLst>
                                      <p:childTnLst>
                                        <p:set>
                                          <p:cBhvr>
                                            <p:cTn id="29" dur="1" fill="hold">
                                              <p:stCondLst>
                                                <p:cond delay="0"/>
                                              </p:stCondLst>
                                            </p:cTn>
                                            <p:tgtEl>
                                              <p:spTgt spid="34"/>
                                            </p:tgtEl>
                                            <p:attrNameLst>
                                              <p:attrName>style.visibility</p:attrName>
                                            </p:attrNameLst>
                                          </p:cBhvr>
                                          <p:to>
                                            <p:strVal val="visible"/>
                                          </p:to>
                                        </p:set>
                                        <p:anim calcmode="lin" valueType="num">
                                          <p:cBhvr additive="base">
                                            <p:cTn id="30" dur="500" fill="hold"/>
                                            <p:tgtEl>
                                              <p:spTgt spid="34"/>
                                            </p:tgtEl>
                                            <p:attrNameLst>
                                              <p:attrName>ppt_x</p:attrName>
                                            </p:attrNameLst>
                                          </p:cBhvr>
                                          <p:tavLst>
                                            <p:tav tm="0">
                                              <p:val>
                                                <p:strVal val="0-#ppt_w/2"/>
                                              </p:val>
                                            </p:tav>
                                            <p:tav tm="100000">
                                              <p:val>
                                                <p:strVal val="#ppt_x"/>
                                              </p:val>
                                            </p:tav>
                                          </p:tavLst>
                                        </p:anim>
                                        <p:anim calcmode="lin" valueType="num">
                                          <p:cBhvr additive="base">
                                            <p:cTn id="31" dur="500" fill="hold"/>
                                            <p:tgtEl>
                                              <p:spTgt spid="34"/>
                                            </p:tgtEl>
                                            <p:attrNameLst>
                                              <p:attrName>ppt_y</p:attrName>
                                            </p:attrNameLst>
                                          </p:cBhvr>
                                          <p:tavLst>
                                            <p:tav tm="0">
                                              <p:val>
                                                <p:strVal val="#ppt_y"/>
                                              </p:val>
                                            </p:tav>
                                            <p:tav tm="100000">
                                              <p:val>
                                                <p:strVal val="#ppt_y"/>
                                              </p:val>
                                            </p:tav>
                                          </p:tavLst>
                                        </p:anim>
                                      </p:childTnLst>
                                    </p:cTn>
                                  </p:par>
                                  <p:par>
                                    <p:cTn id="32" presetID="2" presetClass="entr" presetSubtype="8" fill="hold" grpId="0" nodeType="withEffect">
                                      <p:stCondLst>
                                        <p:cond delay="2100"/>
                                      </p:stCondLst>
                                      <p:childTnLst>
                                        <p:set>
                                          <p:cBhvr>
                                            <p:cTn id="33" dur="1" fill="hold">
                                              <p:stCondLst>
                                                <p:cond delay="0"/>
                                              </p:stCondLst>
                                            </p:cTn>
                                            <p:tgtEl>
                                              <p:spTgt spid="58"/>
                                            </p:tgtEl>
                                            <p:attrNameLst>
                                              <p:attrName>style.visibility</p:attrName>
                                            </p:attrNameLst>
                                          </p:cBhvr>
                                          <p:to>
                                            <p:strVal val="visible"/>
                                          </p:to>
                                        </p:set>
                                        <p:anim calcmode="lin" valueType="num">
                                          <p:cBhvr additive="base">
                                            <p:cTn id="34" dur="500" fill="hold"/>
                                            <p:tgtEl>
                                              <p:spTgt spid="58"/>
                                            </p:tgtEl>
                                            <p:attrNameLst>
                                              <p:attrName>ppt_x</p:attrName>
                                            </p:attrNameLst>
                                          </p:cBhvr>
                                          <p:tavLst>
                                            <p:tav tm="0">
                                              <p:val>
                                                <p:strVal val="0-#ppt_w/2"/>
                                              </p:val>
                                            </p:tav>
                                            <p:tav tm="100000">
                                              <p:val>
                                                <p:strVal val="#ppt_x"/>
                                              </p:val>
                                            </p:tav>
                                          </p:tavLst>
                                        </p:anim>
                                        <p:anim calcmode="lin" valueType="num">
                                          <p:cBhvr additive="base">
                                            <p:cTn id="35" dur="500" fill="hold"/>
                                            <p:tgtEl>
                                              <p:spTgt spid="58"/>
                                            </p:tgtEl>
                                            <p:attrNameLst>
                                              <p:attrName>ppt_y</p:attrName>
                                            </p:attrNameLst>
                                          </p:cBhvr>
                                          <p:tavLst>
                                            <p:tav tm="0">
                                              <p:val>
                                                <p:strVal val="#ppt_y"/>
                                              </p:val>
                                            </p:tav>
                                            <p:tav tm="100000">
                                              <p:val>
                                                <p:strVal val="#ppt_y"/>
                                              </p:val>
                                            </p:tav>
                                          </p:tavLst>
                                        </p:anim>
                                      </p:childTnLst>
                                    </p:cTn>
                                  </p:par>
                                  <p:par>
                                    <p:cTn id="36" presetID="2" presetClass="entr" presetSubtype="8" fill="hold" grpId="0" nodeType="withEffect">
                                      <p:stCondLst>
                                        <p:cond delay="2100"/>
                                      </p:stCondLst>
                                      <p:childTnLst>
                                        <p:set>
                                          <p:cBhvr>
                                            <p:cTn id="37" dur="1" fill="hold">
                                              <p:stCondLst>
                                                <p:cond delay="0"/>
                                              </p:stCondLst>
                                            </p:cTn>
                                            <p:tgtEl>
                                              <p:spTgt spid="59"/>
                                            </p:tgtEl>
                                            <p:attrNameLst>
                                              <p:attrName>style.visibility</p:attrName>
                                            </p:attrNameLst>
                                          </p:cBhvr>
                                          <p:to>
                                            <p:strVal val="visible"/>
                                          </p:to>
                                        </p:set>
                                        <p:anim calcmode="lin" valueType="num">
                                          <p:cBhvr additive="base">
                                            <p:cTn id="38" dur="500" fill="hold"/>
                                            <p:tgtEl>
                                              <p:spTgt spid="59"/>
                                            </p:tgtEl>
                                            <p:attrNameLst>
                                              <p:attrName>ppt_x</p:attrName>
                                            </p:attrNameLst>
                                          </p:cBhvr>
                                          <p:tavLst>
                                            <p:tav tm="0">
                                              <p:val>
                                                <p:strVal val="0-#ppt_w/2"/>
                                              </p:val>
                                            </p:tav>
                                            <p:tav tm="100000">
                                              <p:val>
                                                <p:strVal val="#ppt_x"/>
                                              </p:val>
                                            </p:tav>
                                          </p:tavLst>
                                        </p:anim>
                                        <p:anim calcmode="lin" valueType="num">
                                          <p:cBhvr additive="base">
                                            <p:cTn id="39" dur="500" fill="hold"/>
                                            <p:tgtEl>
                                              <p:spTgt spid="59"/>
                                            </p:tgtEl>
                                            <p:attrNameLst>
                                              <p:attrName>ppt_y</p:attrName>
                                            </p:attrNameLst>
                                          </p:cBhvr>
                                          <p:tavLst>
                                            <p:tav tm="0">
                                              <p:val>
                                                <p:strVal val="#ppt_y"/>
                                              </p:val>
                                            </p:tav>
                                            <p:tav tm="100000">
                                              <p:val>
                                                <p:strVal val="#ppt_y"/>
                                              </p:val>
                                            </p:tav>
                                          </p:tavLst>
                                        </p:anim>
                                      </p:childTnLst>
                                    </p:cTn>
                                  </p:par>
                                  <p:par>
                                    <p:cTn id="40" presetID="2" presetClass="entr" presetSubtype="8" fill="hold" grpId="0" nodeType="withEffect">
                                      <p:stCondLst>
                                        <p:cond delay="2100"/>
                                      </p:stCondLst>
                                      <p:childTnLst>
                                        <p:set>
                                          <p:cBhvr>
                                            <p:cTn id="41" dur="1" fill="hold">
                                              <p:stCondLst>
                                                <p:cond delay="0"/>
                                              </p:stCondLst>
                                            </p:cTn>
                                            <p:tgtEl>
                                              <p:spTgt spid="46"/>
                                            </p:tgtEl>
                                            <p:attrNameLst>
                                              <p:attrName>style.visibility</p:attrName>
                                            </p:attrNameLst>
                                          </p:cBhvr>
                                          <p:to>
                                            <p:strVal val="visible"/>
                                          </p:to>
                                        </p:set>
                                        <p:anim calcmode="lin" valueType="num">
                                          <p:cBhvr additive="base">
                                            <p:cTn id="42" dur="500" fill="hold"/>
                                            <p:tgtEl>
                                              <p:spTgt spid="46"/>
                                            </p:tgtEl>
                                            <p:attrNameLst>
                                              <p:attrName>ppt_x</p:attrName>
                                            </p:attrNameLst>
                                          </p:cBhvr>
                                          <p:tavLst>
                                            <p:tav tm="0">
                                              <p:val>
                                                <p:strVal val="0-#ppt_w/2"/>
                                              </p:val>
                                            </p:tav>
                                            <p:tav tm="100000">
                                              <p:val>
                                                <p:strVal val="#ppt_x"/>
                                              </p:val>
                                            </p:tav>
                                          </p:tavLst>
                                        </p:anim>
                                        <p:anim calcmode="lin" valueType="num">
                                          <p:cBhvr additive="base">
                                            <p:cTn id="43" dur="500" fill="hold"/>
                                            <p:tgtEl>
                                              <p:spTgt spid="46"/>
                                            </p:tgtEl>
                                            <p:attrNameLst>
                                              <p:attrName>ppt_y</p:attrName>
                                            </p:attrNameLst>
                                          </p:cBhvr>
                                          <p:tavLst>
                                            <p:tav tm="0">
                                              <p:val>
                                                <p:strVal val="#ppt_y"/>
                                              </p:val>
                                            </p:tav>
                                            <p:tav tm="100000">
                                              <p:val>
                                                <p:strVal val="#ppt_y"/>
                                              </p:val>
                                            </p:tav>
                                          </p:tavLst>
                                        </p:anim>
                                      </p:childTnLst>
                                    </p:cTn>
                                  </p:par>
                                  <p:par>
                                    <p:cTn id="44" presetID="2" presetClass="entr" presetSubtype="8" fill="hold" grpId="0" nodeType="withEffect">
                                      <p:stCondLst>
                                        <p:cond delay="2100"/>
                                      </p:stCondLst>
                                      <p:childTnLst>
                                        <p:set>
                                          <p:cBhvr>
                                            <p:cTn id="45" dur="1" fill="hold">
                                              <p:stCondLst>
                                                <p:cond delay="0"/>
                                              </p:stCondLst>
                                            </p:cTn>
                                            <p:tgtEl>
                                              <p:spTgt spid="60"/>
                                            </p:tgtEl>
                                            <p:attrNameLst>
                                              <p:attrName>style.visibility</p:attrName>
                                            </p:attrNameLst>
                                          </p:cBhvr>
                                          <p:to>
                                            <p:strVal val="visible"/>
                                          </p:to>
                                        </p:set>
                                        <p:anim calcmode="lin" valueType="num">
                                          <p:cBhvr additive="base">
                                            <p:cTn id="46" dur="500" fill="hold"/>
                                            <p:tgtEl>
                                              <p:spTgt spid="60"/>
                                            </p:tgtEl>
                                            <p:attrNameLst>
                                              <p:attrName>ppt_x</p:attrName>
                                            </p:attrNameLst>
                                          </p:cBhvr>
                                          <p:tavLst>
                                            <p:tav tm="0">
                                              <p:val>
                                                <p:strVal val="0-#ppt_w/2"/>
                                              </p:val>
                                            </p:tav>
                                            <p:tav tm="100000">
                                              <p:val>
                                                <p:strVal val="#ppt_x"/>
                                              </p:val>
                                            </p:tav>
                                          </p:tavLst>
                                        </p:anim>
                                        <p:anim calcmode="lin" valueType="num">
                                          <p:cBhvr additive="base">
                                            <p:cTn id="47" dur="500" fill="hold"/>
                                            <p:tgtEl>
                                              <p:spTgt spid="60"/>
                                            </p:tgtEl>
                                            <p:attrNameLst>
                                              <p:attrName>ppt_y</p:attrName>
                                            </p:attrNameLst>
                                          </p:cBhvr>
                                          <p:tavLst>
                                            <p:tav tm="0">
                                              <p:val>
                                                <p:strVal val="#ppt_y"/>
                                              </p:val>
                                            </p:tav>
                                            <p:tav tm="100000">
                                              <p:val>
                                                <p:strVal val="#ppt_y"/>
                                              </p:val>
                                            </p:tav>
                                          </p:tavLst>
                                        </p:anim>
                                      </p:childTnLst>
                                    </p:cTn>
                                  </p:par>
                                  <p:par>
                                    <p:cTn id="48" presetID="2" presetClass="entr" presetSubtype="8" fill="hold" nodeType="withEffect">
                                      <p:stCondLst>
                                        <p:cond delay="2100"/>
                                      </p:stCondLst>
                                      <p:childTnLst>
                                        <p:set>
                                          <p:cBhvr>
                                            <p:cTn id="49" dur="1" fill="hold">
                                              <p:stCondLst>
                                                <p:cond delay="0"/>
                                              </p:stCondLst>
                                            </p:cTn>
                                            <p:tgtEl>
                                              <p:spTgt spid="37"/>
                                            </p:tgtEl>
                                            <p:attrNameLst>
                                              <p:attrName>style.visibility</p:attrName>
                                            </p:attrNameLst>
                                          </p:cBhvr>
                                          <p:to>
                                            <p:strVal val="visible"/>
                                          </p:to>
                                        </p:set>
                                        <p:anim calcmode="lin" valueType="num">
                                          <p:cBhvr additive="base">
                                            <p:cTn id="50" dur="500" fill="hold"/>
                                            <p:tgtEl>
                                              <p:spTgt spid="37"/>
                                            </p:tgtEl>
                                            <p:attrNameLst>
                                              <p:attrName>ppt_x</p:attrName>
                                            </p:attrNameLst>
                                          </p:cBhvr>
                                          <p:tavLst>
                                            <p:tav tm="0">
                                              <p:val>
                                                <p:strVal val="0-#ppt_w/2"/>
                                              </p:val>
                                            </p:tav>
                                            <p:tav tm="100000">
                                              <p:val>
                                                <p:strVal val="#ppt_x"/>
                                              </p:val>
                                            </p:tav>
                                          </p:tavLst>
                                        </p:anim>
                                        <p:anim calcmode="lin" valueType="num">
                                          <p:cBhvr additive="base">
                                            <p:cTn id="51" dur="500" fill="hold"/>
                                            <p:tgtEl>
                                              <p:spTgt spid="37"/>
                                            </p:tgtEl>
                                            <p:attrNameLst>
                                              <p:attrName>ppt_y</p:attrName>
                                            </p:attrNameLst>
                                          </p:cBhvr>
                                          <p:tavLst>
                                            <p:tav tm="0">
                                              <p:val>
                                                <p:strVal val="#ppt_y"/>
                                              </p:val>
                                            </p:tav>
                                            <p:tav tm="100000">
                                              <p:val>
                                                <p:strVal val="#ppt_y"/>
                                              </p:val>
                                            </p:tav>
                                          </p:tavLst>
                                        </p:anim>
                                      </p:childTnLst>
                                    </p:cTn>
                                  </p:par>
                                  <p:par>
                                    <p:cTn id="52" presetID="10" presetClass="entr" presetSubtype="0" fill="hold" grpId="0" nodeType="withEffect">
                                      <p:stCondLst>
                                        <p:cond delay="2600"/>
                                      </p:stCondLst>
                                      <p:childTnLst>
                                        <p:set>
                                          <p:cBhvr>
                                            <p:cTn id="53" dur="1" fill="hold">
                                              <p:stCondLst>
                                                <p:cond delay="0"/>
                                              </p:stCondLst>
                                            </p:cTn>
                                            <p:tgtEl>
                                              <p:spTgt spid="23"/>
                                            </p:tgtEl>
                                            <p:attrNameLst>
                                              <p:attrName>style.visibility</p:attrName>
                                            </p:attrNameLst>
                                          </p:cBhvr>
                                          <p:to>
                                            <p:strVal val="visible"/>
                                          </p:to>
                                        </p:set>
                                        <p:animEffect transition="in" filter="fade">
                                          <p:cBhvr>
                                            <p:cTn id="54" dur="500"/>
                                            <p:tgtEl>
                                              <p:spTgt spid="23"/>
                                            </p:tgtEl>
                                          </p:cBhvr>
                                        </p:animEffect>
                                      </p:childTnLst>
                                    </p:cTn>
                                  </p:par>
                                  <p:par>
                                    <p:cTn id="55" presetID="10" presetClass="entr" presetSubtype="0" fill="hold" grpId="0" nodeType="withEffect">
                                      <p:stCondLst>
                                        <p:cond delay="260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500"/>
                                            <p:tgtEl>
                                              <p:spTgt spid="17"/>
                                            </p:tgtEl>
                                          </p:cBhvr>
                                        </p:animEffect>
                                      </p:childTnLst>
                                    </p:cTn>
                                  </p:par>
                                  <p:par>
                                    <p:cTn id="58" presetID="10" presetClass="entr" presetSubtype="0" fill="hold" grpId="0" nodeType="withEffect">
                                      <p:stCondLst>
                                        <p:cond delay="2600"/>
                                      </p:stCondLst>
                                      <p:childTnLst>
                                        <p:set>
                                          <p:cBhvr>
                                            <p:cTn id="59" dur="1" fill="hold">
                                              <p:stCondLst>
                                                <p:cond delay="0"/>
                                              </p:stCondLst>
                                            </p:cTn>
                                            <p:tgtEl>
                                              <p:spTgt spid="25"/>
                                            </p:tgtEl>
                                            <p:attrNameLst>
                                              <p:attrName>style.visibility</p:attrName>
                                            </p:attrNameLst>
                                          </p:cBhvr>
                                          <p:to>
                                            <p:strVal val="visible"/>
                                          </p:to>
                                        </p:set>
                                        <p:animEffect transition="in" filter="fade">
                                          <p:cBhvr>
                                            <p:cTn id="60" dur="500"/>
                                            <p:tgtEl>
                                              <p:spTgt spid="25"/>
                                            </p:tgtEl>
                                          </p:cBhvr>
                                        </p:animEffect>
                                      </p:childTnLst>
                                    </p:cTn>
                                  </p:par>
                                  <p:par>
                                    <p:cTn id="61" presetID="10" presetClass="entr" presetSubtype="0" fill="hold" grpId="0" nodeType="withEffect">
                                      <p:stCondLst>
                                        <p:cond delay="2600"/>
                                      </p:stCondLst>
                                      <p:childTnLst>
                                        <p:set>
                                          <p:cBhvr>
                                            <p:cTn id="62" dur="1" fill="hold">
                                              <p:stCondLst>
                                                <p:cond delay="0"/>
                                              </p:stCondLst>
                                            </p:cTn>
                                            <p:tgtEl>
                                              <p:spTgt spid="18"/>
                                            </p:tgtEl>
                                            <p:attrNameLst>
                                              <p:attrName>style.visibility</p:attrName>
                                            </p:attrNameLst>
                                          </p:cBhvr>
                                          <p:to>
                                            <p:strVal val="visible"/>
                                          </p:to>
                                        </p:set>
                                        <p:animEffect transition="in" filter="fade">
                                          <p:cBhvr>
                                            <p:cTn id="63" dur="500"/>
                                            <p:tgtEl>
                                              <p:spTgt spid="18"/>
                                            </p:tgtEl>
                                          </p:cBhvr>
                                        </p:animEffect>
                                      </p:childTnLst>
                                    </p:cTn>
                                  </p:par>
                                  <p:par>
                                    <p:cTn id="64" presetID="2" presetClass="entr" presetSubtype="2" fill="hold" grpId="0" nodeType="withEffect">
                                      <p:stCondLst>
                                        <p:cond delay="2600"/>
                                      </p:stCondLst>
                                      <p:childTnLst>
                                        <p:set>
                                          <p:cBhvr>
                                            <p:cTn id="65" dur="1" fill="hold">
                                              <p:stCondLst>
                                                <p:cond delay="0"/>
                                              </p:stCondLst>
                                            </p:cTn>
                                            <p:tgtEl>
                                              <p:spTgt spid="47"/>
                                            </p:tgtEl>
                                            <p:attrNameLst>
                                              <p:attrName>style.visibility</p:attrName>
                                            </p:attrNameLst>
                                          </p:cBhvr>
                                          <p:to>
                                            <p:strVal val="visible"/>
                                          </p:to>
                                        </p:set>
                                        <p:anim calcmode="lin" valueType="num">
                                          <p:cBhvr additive="base">
                                            <p:cTn id="66" dur="500" fill="hold"/>
                                            <p:tgtEl>
                                              <p:spTgt spid="47"/>
                                            </p:tgtEl>
                                            <p:attrNameLst>
                                              <p:attrName>ppt_x</p:attrName>
                                            </p:attrNameLst>
                                          </p:cBhvr>
                                          <p:tavLst>
                                            <p:tav tm="0">
                                              <p:val>
                                                <p:strVal val="1+#ppt_w/2"/>
                                              </p:val>
                                            </p:tav>
                                            <p:tav tm="100000">
                                              <p:val>
                                                <p:strVal val="#ppt_x"/>
                                              </p:val>
                                            </p:tav>
                                          </p:tavLst>
                                        </p:anim>
                                        <p:anim calcmode="lin" valueType="num">
                                          <p:cBhvr additive="base">
                                            <p:cTn id="67" dur="500" fill="hold"/>
                                            <p:tgtEl>
                                              <p:spTgt spid="47"/>
                                            </p:tgtEl>
                                            <p:attrNameLst>
                                              <p:attrName>ppt_y</p:attrName>
                                            </p:attrNameLst>
                                          </p:cBhvr>
                                          <p:tavLst>
                                            <p:tav tm="0">
                                              <p:val>
                                                <p:strVal val="#ppt_y"/>
                                              </p:val>
                                            </p:tav>
                                            <p:tav tm="100000">
                                              <p:val>
                                                <p:strVal val="#ppt_y"/>
                                              </p:val>
                                            </p:tav>
                                          </p:tavLst>
                                        </p:anim>
                                      </p:childTnLst>
                                    </p:cTn>
                                  </p:par>
                                  <p:par>
                                    <p:cTn id="68" presetID="2" presetClass="entr" presetSubtype="2" fill="hold" grpId="0" nodeType="withEffect">
                                      <p:stCondLst>
                                        <p:cond delay="2600"/>
                                      </p:stCondLst>
                                      <p:childTnLst>
                                        <p:set>
                                          <p:cBhvr>
                                            <p:cTn id="69" dur="1" fill="hold">
                                              <p:stCondLst>
                                                <p:cond delay="0"/>
                                              </p:stCondLst>
                                            </p:cTn>
                                            <p:tgtEl>
                                              <p:spTgt spid="50"/>
                                            </p:tgtEl>
                                            <p:attrNameLst>
                                              <p:attrName>style.visibility</p:attrName>
                                            </p:attrNameLst>
                                          </p:cBhvr>
                                          <p:to>
                                            <p:strVal val="visible"/>
                                          </p:to>
                                        </p:set>
                                        <p:anim calcmode="lin" valueType="num">
                                          <p:cBhvr additive="base">
                                            <p:cTn id="70" dur="500" fill="hold"/>
                                            <p:tgtEl>
                                              <p:spTgt spid="50"/>
                                            </p:tgtEl>
                                            <p:attrNameLst>
                                              <p:attrName>ppt_x</p:attrName>
                                            </p:attrNameLst>
                                          </p:cBhvr>
                                          <p:tavLst>
                                            <p:tav tm="0">
                                              <p:val>
                                                <p:strVal val="1+#ppt_w/2"/>
                                              </p:val>
                                            </p:tav>
                                            <p:tav tm="100000">
                                              <p:val>
                                                <p:strVal val="#ppt_x"/>
                                              </p:val>
                                            </p:tav>
                                          </p:tavLst>
                                        </p:anim>
                                        <p:anim calcmode="lin" valueType="num">
                                          <p:cBhvr additive="base">
                                            <p:cTn id="71" dur="500" fill="hold"/>
                                            <p:tgtEl>
                                              <p:spTgt spid="50"/>
                                            </p:tgtEl>
                                            <p:attrNameLst>
                                              <p:attrName>ppt_y</p:attrName>
                                            </p:attrNameLst>
                                          </p:cBhvr>
                                          <p:tavLst>
                                            <p:tav tm="0">
                                              <p:val>
                                                <p:strVal val="#ppt_y"/>
                                              </p:val>
                                            </p:tav>
                                            <p:tav tm="100000">
                                              <p:val>
                                                <p:strVal val="#ppt_y"/>
                                              </p:val>
                                            </p:tav>
                                          </p:tavLst>
                                        </p:anim>
                                      </p:childTnLst>
                                    </p:cTn>
                                  </p:par>
                                  <p:par>
                                    <p:cTn id="72" presetID="2" presetClass="entr" presetSubtype="2" fill="hold" grpId="0" nodeType="withEffect">
                                      <p:stCondLst>
                                        <p:cond delay="2600"/>
                                      </p:stCondLst>
                                      <p:childTnLst>
                                        <p:set>
                                          <p:cBhvr>
                                            <p:cTn id="73" dur="1" fill="hold">
                                              <p:stCondLst>
                                                <p:cond delay="0"/>
                                              </p:stCondLst>
                                            </p:cTn>
                                            <p:tgtEl>
                                              <p:spTgt spid="48"/>
                                            </p:tgtEl>
                                            <p:attrNameLst>
                                              <p:attrName>style.visibility</p:attrName>
                                            </p:attrNameLst>
                                          </p:cBhvr>
                                          <p:to>
                                            <p:strVal val="visible"/>
                                          </p:to>
                                        </p:set>
                                        <p:anim calcmode="lin" valueType="num">
                                          <p:cBhvr additive="base">
                                            <p:cTn id="74" dur="500" fill="hold"/>
                                            <p:tgtEl>
                                              <p:spTgt spid="48"/>
                                            </p:tgtEl>
                                            <p:attrNameLst>
                                              <p:attrName>ppt_x</p:attrName>
                                            </p:attrNameLst>
                                          </p:cBhvr>
                                          <p:tavLst>
                                            <p:tav tm="0">
                                              <p:val>
                                                <p:strVal val="1+#ppt_w/2"/>
                                              </p:val>
                                            </p:tav>
                                            <p:tav tm="100000">
                                              <p:val>
                                                <p:strVal val="#ppt_x"/>
                                              </p:val>
                                            </p:tav>
                                          </p:tavLst>
                                        </p:anim>
                                        <p:anim calcmode="lin" valueType="num">
                                          <p:cBhvr additive="base">
                                            <p:cTn id="75" dur="500" fill="hold"/>
                                            <p:tgtEl>
                                              <p:spTgt spid="48"/>
                                            </p:tgtEl>
                                            <p:attrNameLst>
                                              <p:attrName>ppt_y</p:attrName>
                                            </p:attrNameLst>
                                          </p:cBhvr>
                                          <p:tavLst>
                                            <p:tav tm="0">
                                              <p:val>
                                                <p:strVal val="#ppt_y"/>
                                              </p:val>
                                            </p:tav>
                                            <p:tav tm="100000">
                                              <p:val>
                                                <p:strVal val="#ppt_y"/>
                                              </p:val>
                                            </p:tav>
                                          </p:tavLst>
                                        </p:anim>
                                      </p:childTnLst>
                                    </p:cTn>
                                  </p:par>
                                  <p:par>
                                    <p:cTn id="76" presetID="2" presetClass="entr" presetSubtype="2" fill="hold" grpId="0" nodeType="withEffect">
                                      <p:stCondLst>
                                        <p:cond delay="2600"/>
                                      </p:stCondLst>
                                      <p:childTnLst>
                                        <p:set>
                                          <p:cBhvr>
                                            <p:cTn id="77" dur="1" fill="hold">
                                              <p:stCondLst>
                                                <p:cond delay="0"/>
                                              </p:stCondLst>
                                            </p:cTn>
                                            <p:tgtEl>
                                              <p:spTgt spid="52"/>
                                            </p:tgtEl>
                                            <p:attrNameLst>
                                              <p:attrName>style.visibility</p:attrName>
                                            </p:attrNameLst>
                                          </p:cBhvr>
                                          <p:to>
                                            <p:strVal val="visible"/>
                                          </p:to>
                                        </p:set>
                                        <p:anim calcmode="lin" valueType="num">
                                          <p:cBhvr additive="base">
                                            <p:cTn id="78" dur="500" fill="hold"/>
                                            <p:tgtEl>
                                              <p:spTgt spid="52"/>
                                            </p:tgtEl>
                                            <p:attrNameLst>
                                              <p:attrName>ppt_x</p:attrName>
                                            </p:attrNameLst>
                                          </p:cBhvr>
                                          <p:tavLst>
                                            <p:tav tm="0">
                                              <p:val>
                                                <p:strVal val="1+#ppt_w/2"/>
                                              </p:val>
                                            </p:tav>
                                            <p:tav tm="100000">
                                              <p:val>
                                                <p:strVal val="#ppt_x"/>
                                              </p:val>
                                            </p:tav>
                                          </p:tavLst>
                                        </p:anim>
                                        <p:anim calcmode="lin" valueType="num">
                                          <p:cBhvr additive="base">
                                            <p:cTn id="79" dur="500" fill="hold"/>
                                            <p:tgtEl>
                                              <p:spTgt spid="52"/>
                                            </p:tgtEl>
                                            <p:attrNameLst>
                                              <p:attrName>ppt_y</p:attrName>
                                            </p:attrNameLst>
                                          </p:cBhvr>
                                          <p:tavLst>
                                            <p:tav tm="0">
                                              <p:val>
                                                <p:strVal val="#ppt_y"/>
                                              </p:val>
                                            </p:tav>
                                            <p:tav tm="100000">
                                              <p:val>
                                                <p:strVal val="#ppt_y"/>
                                              </p:val>
                                            </p:tav>
                                          </p:tavLst>
                                        </p:anim>
                                      </p:childTnLst>
                                    </p:cTn>
                                  </p:par>
                                  <p:par>
                                    <p:cTn id="80" presetID="2" presetClass="entr" presetSubtype="2" fill="hold" grpId="0" nodeType="withEffect">
                                      <p:stCondLst>
                                        <p:cond delay="2600"/>
                                      </p:stCondLst>
                                      <p:childTnLst>
                                        <p:set>
                                          <p:cBhvr>
                                            <p:cTn id="81" dur="1" fill="hold">
                                              <p:stCondLst>
                                                <p:cond delay="0"/>
                                              </p:stCondLst>
                                            </p:cTn>
                                            <p:tgtEl>
                                              <p:spTgt spid="49"/>
                                            </p:tgtEl>
                                            <p:attrNameLst>
                                              <p:attrName>style.visibility</p:attrName>
                                            </p:attrNameLst>
                                          </p:cBhvr>
                                          <p:to>
                                            <p:strVal val="visible"/>
                                          </p:to>
                                        </p:set>
                                        <p:anim calcmode="lin" valueType="num">
                                          <p:cBhvr additive="base">
                                            <p:cTn id="82" dur="500" fill="hold"/>
                                            <p:tgtEl>
                                              <p:spTgt spid="49"/>
                                            </p:tgtEl>
                                            <p:attrNameLst>
                                              <p:attrName>ppt_x</p:attrName>
                                            </p:attrNameLst>
                                          </p:cBhvr>
                                          <p:tavLst>
                                            <p:tav tm="0">
                                              <p:val>
                                                <p:strVal val="1+#ppt_w/2"/>
                                              </p:val>
                                            </p:tav>
                                            <p:tav tm="100000">
                                              <p:val>
                                                <p:strVal val="#ppt_x"/>
                                              </p:val>
                                            </p:tav>
                                          </p:tavLst>
                                        </p:anim>
                                        <p:anim calcmode="lin" valueType="num">
                                          <p:cBhvr additive="base">
                                            <p:cTn id="83" dur="500" fill="hold"/>
                                            <p:tgtEl>
                                              <p:spTgt spid="49"/>
                                            </p:tgtEl>
                                            <p:attrNameLst>
                                              <p:attrName>ppt_y</p:attrName>
                                            </p:attrNameLst>
                                          </p:cBhvr>
                                          <p:tavLst>
                                            <p:tav tm="0">
                                              <p:val>
                                                <p:strVal val="#ppt_y"/>
                                              </p:val>
                                            </p:tav>
                                            <p:tav tm="100000">
                                              <p:val>
                                                <p:strVal val="#ppt_y"/>
                                              </p:val>
                                            </p:tav>
                                          </p:tavLst>
                                        </p:anim>
                                      </p:childTnLst>
                                    </p:cTn>
                                  </p:par>
                                  <p:par>
                                    <p:cTn id="84" presetID="2" presetClass="entr" presetSubtype="2" fill="hold" nodeType="withEffect">
                                      <p:stCondLst>
                                        <p:cond delay="2600"/>
                                      </p:stCondLst>
                                      <p:childTnLst>
                                        <p:set>
                                          <p:cBhvr>
                                            <p:cTn id="85" dur="1" fill="hold">
                                              <p:stCondLst>
                                                <p:cond delay="0"/>
                                              </p:stCondLst>
                                            </p:cTn>
                                            <p:tgtEl>
                                              <p:spTgt spid="64"/>
                                            </p:tgtEl>
                                            <p:attrNameLst>
                                              <p:attrName>style.visibility</p:attrName>
                                            </p:attrNameLst>
                                          </p:cBhvr>
                                          <p:to>
                                            <p:strVal val="visible"/>
                                          </p:to>
                                        </p:set>
                                        <p:anim calcmode="lin" valueType="num">
                                          <p:cBhvr additive="base">
                                            <p:cTn id="86" dur="500" fill="hold"/>
                                            <p:tgtEl>
                                              <p:spTgt spid="64"/>
                                            </p:tgtEl>
                                            <p:attrNameLst>
                                              <p:attrName>ppt_x</p:attrName>
                                            </p:attrNameLst>
                                          </p:cBhvr>
                                          <p:tavLst>
                                            <p:tav tm="0">
                                              <p:val>
                                                <p:strVal val="1+#ppt_w/2"/>
                                              </p:val>
                                            </p:tav>
                                            <p:tav tm="100000">
                                              <p:val>
                                                <p:strVal val="#ppt_x"/>
                                              </p:val>
                                            </p:tav>
                                          </p:tavLst>
                                        </p:anim>
                                        <p:anim calcmode="lin" valueType="num">
                                          <p:cBhvr additive="base">
                                            <p:cTn id="87" dur="500" fill="hold"/>
                                            <p:tgtEl>
                                              <p:spTgt spid="64"/>
                                            </p:tgtEl>
                                            <p:attrNameLst>
                                              <p:attrName>ppt_y</p:attrName>
                                            </p:attrNameLst>
                                          </p:cBhvr>
                                          <p:tavLst>
                                            <p:tav tm="0">
                                              <p:val>
                                                <p:strVal val="#ppt_y"/>
                                              </p:val>
                                            </p:tav>
                                            <p:tav tm="100000">
                                              <p:val>
                                                <p:strVal val="#ppt_y"/>
                                              </p:val>
                                            </p:tav>
                                          </p:tavLst>
                                        </p:anim>
                                      </p:childTnLst>
                                    </p:cTn>
                                  </p:par>
                                  <p:par>
                                    <p:cTn id="88" presetID="10" presetClass="entr" presetSubtype="0" fill="hold" grpId="0" nodeType="withEffect">
                                      <p:stCondLst>
                                        <p:cond delay="2600"/>
                                      </p:stCondLst>
                                      <p:childTnLst>
                                        <p:set>
                                          <p:cBhvr>
                                            <p:cTn id="89" dur="1" fill="hold">
                                              <p:stCondLst>
                                                <p:cond delay="0"/>
                                              </p:stCondLst>
                                            </p:cTn>
                                            <p:tgtEl>
                                              <p:spTgt spid="54"/>
                                            </p:tgtEl>
                                            <p:attrNameLst>
                                              <p:attrName>style.visibility</p:attrName>
                                            </p:attrNameLst>
                                          </p:cBhvr>
                                          <p:to>
                                            <p:strVal val="visible"/>
                                          </p:to>
                                        </p:set>
                                        <p:animEffect transition="in" filter="fade">
                                          <p:cBhvr>
                                            <p:cTn id="90" dur="500"/>
                                            <p:tgtEl>
                                              <p:spTgt spid="54"/>
                                            </p:tgtEl>
                                          </p:cBhvr>
                                        </p:animEffect>
                                      </p:childTnLst>
                                    </p:cTn>
                                  </p:par>
                                  <p:par>
                                    <p:cTn id="91" presetID="2" presetClass="entr" presetSubtype="2" fill="hold" grpId="0" nodeType="withEffect">
                                      <p:stCondLst>
                                        <p:cond delay="2600"/>
                                      </p:stCondLst>
                                      <p:childTnLst>
                                        <p:set>
                                          <p:cBhvr>
                                            <p:cTn id="92" dur="1" fill="hold">
                                              <p:stCondLst>
                                                <p:cond delay="0"/>
                                              </p:stCondLst>
                                            </p:cTn>
                                            <p:tgtEl>
                                              <p:spTgt spid="55"/>
                                            </p:tgtEl>
                                            <p:attrNameLst>
                                              <p:attrName>style.visibility</p:attrName>
                                            </p:attrNameLst>
                                          </p:cBhvr>
                                          <p:to>
                                            <p:strVal val="visible"/>
                                          </p:to>
                                        </p:set>
                                        <p:anim calcmode="lin" valueType="num">
                                          <p:cBhvr additive="base">
                                            <p:cTn id="93" dur="500" fill="hold"/>
                                            <p:tgtEl>
                                              <p:spTgt spid="55"/>
                                            </p:tgtEl>
                                            <p:attrNameLst>
                                              <p:attrName>ppt_x</p:attrName>
                                            </p:attrNameLst>
                                          </p:cBhvr>
                                          <p:tavLst>
                                            <p:tav tm="0">
                                              <p:val>
                                                <p:strVal val="1+#ppt_w/2"/>
                                              </p:val>
                                            </p:tav>
                                            <p:tav tm="100000">
                                              <p:val>
                                                <p:strVal val="#ppt_x"/>
                                              </p:val>
                                            </p:tav>
                                          </p:tavLst>
                                        </p:anim>
                                        <p:anim calcmode="lin" valueType="num">
                                          <p:cBhvr additive="base">
                                            <p:cTn id="94" dur="500" fill="hold"/>
                                            <p:tgtEl>
                                              <p:spTgt spid="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7" grpId="0" animBg="1"/>
          <p:bldP spid="18" grpId="0" animBg="1"/>
          <p:bldP spid="19" grpId="0" animBg="1"/>
          <p:bldP spid="20" grpId="0" animBg="1"/>
          <p:bldP spid="30" grpId="0" animBg="1"/>
          <p:bldP spid="23" grpId="0" animBg="1"/>
          <p:bldP spid="25" grpId="0" animBg="1"/>
          <p:bldP spid="26" grpId="0" animBg="1"/>
          <p:bldP spid="28" grpId="0" animBg="1"/>
          <p:bldP spid="58" grpId="0" animBg="1"/>
          <p:bldP spid="60" grpId="0" animBg="1"/>
          <p:bldP spid="59" grpId="0" animBg="1"/>
          <p:bldP spid="44" grpId="0"/>
          <p:bldP spid="46" grpId="0"/>
          <p:bldP spid="47" grpId="0" animBg="1"/>
          <p:bldP spid="48" grpId="0" animBg="1"/>
          <p:bldP spid="49" grpId="0" animBg="1"/>
          <p:bldP spid="50" grpId="0"/>
          <p:bldP spid="52" grpId="0"/>
          <p:bldP spid="54" grpId="0" animBg="1"/>
          <p:bldP spid="55" grpId="0"/>
        </p:bldLst>
      </p:timing>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54"/>
          <p:cNvSpPr>
            <a:spLocks noChangeAspect="1" noChangeArrowheads="1" noTextEdit="1"/>
          </p:cNvSpPr>
          <p:nvPr/>
        </p:nvSpPr>
        <p:spPr bwMode="auto">
          <a:xfrm>
            <a:off x="2794000" y="127000"/>
            <a:ext cx="6604000" cy="660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19459" name="Freeform 64"/>
          <p:cNvSpPr>
            <a:spLocks noEditPoints="1"/>
          </p:cNvSpPr>
          <p:nvPr/>
        </p:nvSpPr>
        <p:spPr bwMode="auto">
          <a:xfrm>
            <a:off x="2794000" y="127000"/>
            <a:ext cx="3770313" cy="3300413"/>
          </a:xfrm>
          <a:custGeom>
            <a:avLst/>
            <a:gdLst>
              <a:gd name="T0" fmla="*/ 2147483646 w 889"/>
              <a:gd name="T1" fmla="*/ 2147483646 h 778"/>
              <a:gd name="T2" fmla="*/ 2147483646 w 889"/>
              <a:gd name="T3" fmla="*/ 2147483646 h 778"/>
              <a:gd name="T4" fmla="*/ 2147483646 w 889"/>
              <a:gd name="T5" fmla="*/ 2147483646 h 778"/>
              <a:gd name="T6" fmla="*/ 2147483646 w 889"/>
              <a:gd name="T7" fmla="*/ 2147483646 h 778"/>
              <a:gd name="T8" fmla="*/ 2147483646 w 889"/>
              <a:gd name="T9" fmla="*/ 0 h 778"/>
              <a:gd name="T10" fmla="*/ 0 w 889"/>
              <a:gd name="T11" fmla="*/ 2147483646 h 778"/>
              <a:gd name="T12" fmla="*/ 0 w 889"/>
              <a:gd name="T13" fmla="*/ 2147483646 h 778"/>
              <a:gd name="T14" fmla="*/ 2147483646 w 889"/>
              <a:gd name="T15" fmla="*/ 0 h 778"/>
              <a:gd name="T16" fmla="*/ 2147483646 w 889"/>
              <a:gd name="T17" fmla="*/ 0 h 7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89" h="778">
                <a:moveTo>
                  <a:pt x="889" y="219"/>
                </a:moveTo>
                <a:cubicBezTo>
                  <a:pt x="888" y="221"/>
                  <a:pt x="888" y="221"/>
                  <a:pt x="888" y="221"/>
                </a:cubicBezTo>
                <a:cubicBezTo>
                  <a:pt x="888" y="221"/>
                  <a:pt x="888" y="221"/>
                  <a:pt x="888" y="221"/>
                </a:cubicBezTo>
                <a:cubicBezTo>
                  <a:pt x="889" y="219"/>
                  <a:pt x="889" y="219"/>
                  <a:pt x="889" y="219"/>
                </a:cubicBezTo>
                <a:moveTo>
                  <a:pt x="764" y="0"/>
                </a:moveTo>
                <a:cubicBezTo>
                  <a:pt x="342" y="7"/>
                  <a:pt x="0" y="354"/>
                  <a:pt x="0" y="778"/>
                </a:cubicBezTo>
                <a:cubicBezTo>
                  <a:pt x="0" y="778"/>
                  <a:pt x="0" y="778"/>
                  <a:pt x="0" y="778"/>
                </a:cubicBezTo>
                <a:cubicBezTo>
                  <a:pt x="0" y="354"/>
                  <a:pt x="342" y="7"/>
                  <a:pt x="764" y="0"/>
                </a:cubicBezTo>
                <a:cubicBezTo>
                  <a:pt x="764" y="0"/>
                  <a:pt x="764" y="0"/>
                  <a:pt x="764"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pic>
        <p:nvPicPr>
          <p:cNvPr id="19460"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92225" y="6057900"/>
            <a:ext cx="10342563"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27030" y="1325252"/>
            <a:ext cx="8512935" cy="447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Группа 1">
            <a:extLst>
              <a:ext uri="{FF2B5EF4-FFF2-40B4-BE49-F238E27FC236}">
                <a16:creationId xmlns:a16="http://schemas.microsoft.com/office/drawing/2014/main" id="{EB1678AC-2CDE-A547-84AD-3A9F424B4A74}"/>
              </a:ext>
            </a:extLst>
          </p:cNvPr>
          <p:cNvGrpSpPr/>
          <p:nvPr/>
        </p:nvGrpSpPr>
        <p:grpSpPr>
          <a:xfrm>
            <a:off x="3519203" y="1563506"/>
            <a:ext cx="6130344" cy="978729"/>
            <a:chOff x="4545013" y="1549400"/>
            <a:chExt cx="4352925" cy="978729"/>
          </a:xfrm>
        </p:grpSpPr>
        <p:sp>
          <p:nvSpPr>
            <p:cNvPr id="19466" name="Rectangle 15"/>
            <p:cNvSpPr>
              <a:spLocks noChangeArrowheads="1"/>
            </p:cNvSpPr>
            <p:nvPr/>
          </p:nvSpPr>
          <p:spPr bwMode="auto">
            <a:xfrm>
              <a:off x="4545013" y="1549400"/>
              <a:ext cx="434905"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400" b="1" i="0" u="none" strike="noStrike" kern="1200" cap="none" spc="0" normalizeH="0" baseline="0" noProof="0" dirty="0">
                  <a:ln>
                    <a:noFill/>
                  </a:ln>
                  <a:solidFill>
                    <a:srgbClr val="FFFFFF"/>
                  </a:solidFill>
                  <a:effectLst/>
                  <a:uLnTx/>
                  <a:uFillTx/>
                  <a:latin typeface="PT Sans" panose="020B0503020203020204" pitchFamily="34" charset="-52"/>
                  <a:ea typeface="+mn-ea"/>
                  <a:cs typeface="+mn-cs"/>
                </a:rPr>
                <a:t>01</a:t>
              </a:r>
              <a:endParaRPr kumimoji="0" lang="en-US" altLang="en-US" sz="105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
          <p:nvSpPr>
            <p:cNvPr id="19469" name="Freeform 19"/>
            <p:cNvSpPr>
              <a:spLocks noEditPoints="1"/>
            </p:cNvSpPr>
            <p:nvPr/>
          </p:nvSpPr>
          <p:spPr bwMode="auto">
            <a:xfrm>
              <a:off x="8385828" y="1598613"/>
              <a:ext cx="512110" cy="500643"/>
            </a:xfrm>
            <a:custGeom>
              <a:avLst/>
              <a:gdLst>
                <a:gd name="T0" fmla="*/ 2147483646 w 218"/>
                <a:gd name="T1" fmla="*/ 2147483646 h 183"/>
                <a:gd name="T2" fmla="*/ 2147483646 w 218"/>
                <a:gd name="T3" fmla="*/ 2147483646 h 183"/>
                <a:gd name="T4" fmla="*/ 2147483646 w 218"/>
                <a:gd name="T5" fmla="*/ 2147483646 h 183"/>
                <a:gd name="T6" fmla="*/ 2147483646 w 218"/>
                <a:gd name="T7" fmla="*/ 2147483646 h 183"/>
                <a:gd name="T8" fmla="*/ 2147483646 w 218"/>
                <a:gd name="T9" fmla="*/ 2147483646 h 183"/>
                <a:gd name="T10" fmla="*/ 2147483646 w 218"/>
                <a:gd name="T11" fmla="*/ 2147483646 h 183"/>
                <a:gd name="T12" fmla="*/ 2147483646 w 218"/>
                <a:gd name="T13" fmla="*/ 2147483646 h 183"/>
                <a:gd name="T14" fmla="*/ 2147483646 w 218"/>
                <a:gd name="T15" fmla="*/ 2147483646 h 183"/>
                <a:gd name="T16" fmla="*/ 2147483646 w 218"/>
                <a:gd name="T17" fmla="*/ 2147483646 h 183"/>
                <a:gd name="T18" fmla="*/ 2147483646 w 218"/>
                <a:gd name="T19" fmla="*/ 2147483646 h 183"/>
                <a:gd name="T20" fmla="*/ 2147483646 w 218"/>
                <a:gd name="T21" fmla="*/ 2147483646 h 183"/>
                <a:gd name="T22" fmla="*/ 2147483646 w 218"/>
                <a:gd name="T23" fmla="*/ 2147483646 h 183"/>
                <a:gd name="T24" fmla="*/ 2147483646 w 218"/>
                <a:gd name="T25" fmla="*/ 2147483646 h 183"/>
                <a:gd name="T26" fmla="*/ 2147483646 w 218"/>
                <a:gd name="T27" fmla="*/ 2147483646 h 183"/>
                <a:gd name="T28" fmla="*/ 2147483646 w 218"/>
                <a:gd name="T29" fmla="*/ 2147483646 h 183"/>
                <a:gd name="T30" fmla="*/ 2147483646 w 218"/>
                <a:gd name="T31" fmla="*/ 2147483646 h 183"/>
                <a:gd name="T32" fmla="*/ 2147483646 w 218"/>
                <a:gd name="T33" fmla="*/ 2147483646 h 183"/>
                <a:gd name="T34" fmla="*/ 2147483646 w 218"/>
                <a:gd name="T35" fmla="*/ 2147483646 h 183"/>
                <a:gd name="T36" fmla="*/ 2147483646 w 218"/>
                <a:gd name="T37" fmla="*/ 2147483646 h 183"/>
                <a:gd name="T38" fmla="*/ 2147483646 w 218"/>
                <a:gd name="T39" fmla="*/ 2147483646 h 183"/>
                <a:gd name="T40" fmla="*/ 2147483646 w 218"/>
                <a:gd name="T41" fmla="*/ 2147483646 h 183"/>
                <a:gd name="T42" fmla="*/ 2147483646 w 218"/>
                <a:gd name="T43" fmla="*/ 2147483646 h 183"/>
                <a:gd name="T44" fmla="*/ 2147483646 w 218"/>
                <a:gd name="T45" fmla="*/ 2147483646 h 183"/>
                <a:gd name="T46" fmla="*/ 2147483646 w 218"/>
                <a:gd name="T47" fmla="*/ 2147483646 h 183"/>
                <a:gd name="T48" fmla="*/ 2147483646 w 218"/>
                <a:gd name="T49" fmla="*/ 2147483646 h 183"/>
                <a:gd name="T50" fmla="*/ 2147483646 w 218"/>
                <a:gd name="T51" fmla="*/ 2147483646 h 183"/>
                <a:gd name="T52" fmla="*/ 2147483646 w 218"/>
                <a:gd name="T53" fmla="*/ 2147483646 h 183"/>
                <a:gd name="T54" fmla="*/ 2147483646 w 218"/>
                <a:gd name="T55" fmla="*/ 2147483646 h 183"/>
                <a:gd name="T56" fmla="*/ 2147483646 w 218"/>
                <a:gd name="T57" fmla="*/ 2147483646 h 183"/>
                <a:gd name="T58" fmla="*/ 2147483646 w 218"/>
                <a:gd name="T59" fmla="*/ 2147483646 h 183"/>
                <a:gd name="T60" fmla="*/ 2147483646 w 218"/>
                <a:gd name="T61" fmla="*/ 2147483646 h 183"/>
                <a:gd name="T62" fmla="*/ 2147483646 w 218"/>
                <a:gd name="T63" fmla="*/ 2147483646 h 183"/>
                <a:gd name="T64" fmla="*/ 2147483646 w 218"/>
                <a:gd name="T65" fmla="*/ 2147483646 h 183"/>
                <a:gd name="T66" fmla="*/ 2147483646 w 218"/>
                <a:gd name="T67" fmla="*/ 2147483646 h 183"/>
                <a:gd name="T68" fmla="*/ 2147483646 w 218"/>
                <a:gd name="T69" fmla="*/ 2147483646 h 183"/>
                <a:gd name="T70" fmla="*/ 2147483646 w 218"/>
                <a:gd name="T71" fmla="*/ 2147483646 h 183"/>
                <a:gd name="T72" fmla="*/ 2147483646 w 218"/>
                <a:gd name="T73" fmla="*/ 2147483646 h 183"/>
                <a:gd name="T74" fmla="*/ 2147483646 w 218"/>
                <a:gd name="T75" fmla="*/ 2147483646 h 183"/>
                <a:gd name="T76" fmla="*/ 2147483646 w 218"/>
                <a:gd name="T77" fmla="*/ 2147483646 h 183"/>
                <a:gd name="T78" fmla="*/ 2147483646 w 218"/>
                <a:gd name="T79" fmla="*/ 2147483646 h 183"/>
                <a:gd name="T80" fmla="*/ 2147483646 w 218"/>
                <a:gd name="T81" fmla="*/ 2147483646 h 183"/>
                <a:gd name="T82" fmla="*/ 2147483646 w 218"/>
                <a:gd name="T83" fmla="*/ 2147483646 h 183"/>
                <a:gd name="T84" fmla="*/ 2147483646 w 218"/>
                <a:gd name="T85" fmla="*/ 2147483646 h 183"/>
                <a:gd name="T86" fmla="*/ 2147483646 w 218"/>
                <a:gd name="T87" fmla="*/ 2147483646 h 183"/>
                <a:gd name="T88" fmla="*/ 2147483646 w 218"/>
                <a:gd name="T89" fmla="*/ 2147483646 h 183"/>
                <a:gd name="T90" fmla="*/ 2147483646 w 218"/>
                <a:gd name="T91" fmla="*/ 2147483646 h 183"/>
                <a:gd name="T92" fmla="*/ 2147483646 w 218"/>
                <a:gd name="T93" fmla="*/ 2147483646 h 183"/>
                <a:gd name="T94" fmla="*/ 2147483646 w 218"/>
                <a:gd name="T95" fmla="*/ 2147483646 h 183"/>
                <a:gd name="T96" fmla="*/ 2147483646 w 218"/>
                <a:gd name="T97" fmla="*/ 2147483646 h 183"/>
                <a:gd name="T98" fmla="*/ 2147483646 w 218"/>
                <a:gd name="T99" fmla="*/ 2147483646 h 183"/>
                <a:gd name="T100" fmla="*/ 2147483646 w 218"/>
                <a:gd name="T101" fmla="*/ 0 h 183"/>
                <a:gd name="T102" fmla="*/ 0 w 218"/>
                <a:gd name="T103" fmla="*/ 2147483646 h 183"/>
                <a:gd name="T104" fmla="*/ 2147483646 w 218"/>
                <a:gd name="T105" fmla="*/ 2147483646 h 183"/>
                <a:gd name="T106" fmla="*/ 2147483646 w 218"/>
                <a:gd name="T107" fmla="*/ 2147483646 h 183"/>
                <a:gd name="T108" fmla="*/ 2147483646 w 218"/>
                <a:gd name="T109" fmla="*/ 2147483646 h 183"/>
                <a:gd name="T110" fmla="*/ 2147483646 w 218"/>
                <a:gd name="T111" fmla="*/ 2147483646 h 183"/>
                <a:gd name="T112" fmla="*/ 2147483646 w 218"/>
                <a:gd name="T113" fmla="*/ 2147483646 h 183"/>
                <a:gd name="T114" fmla="*/ 2147483646 w 218"/>
                <a:gd name="T115" fmla="*/ 2147483646 h 183"/>
                <a:gd name="T116" fmla="*/ 2147483646 w 218"/>
                <a:gd name="T117" fmla="*/ 2147483646 h 18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18" h="183">
                  <a:moveTo>
                    <a:pt x="29" y="149"/>
                  </a:moveTo>
                  <a:cubicBezTo>
                    <a:pt x="29" y="100"/>
                    <a:pt x="29" y="100"/>
                    <a:pt x="29" y="100"/>
                  </a:cubicBezTo>
                  <a:cubicBezTo>
                    <a:pt x="29" y="96"/>
                    <a:pt x="32" y="93"/>
                    <a:pt x="36" y="93"/>
                  </a:cubicBezTo>
                  <a:cubicBezTo>
                    <a:pt x="48" y="93"/>
                    <a:pt x="48" y="93"/>
                    <a:pt x="48" y="93"/>
                  </a:cubicBezTo>
                  <a:cubicBezTo>
                    <a:pt x="52" y="93"/>
                    <a:pt x="55" y="96"/>
                    <a:pt x="55" y="100"/>
                  </a:cubicBezTo>
                  <a:cubicBezTo>
                    <a:pt x="55" y="149"/>
                    <a:pt x="55" y="149"/>
                    <a:pt x="55" y="149"/>
                  </a:cubicBezTo>
                  <a:cubicBezTo>
                    <a:pt x="55" y="153"/>
                    <a:pt x="52" y="157"/>
                    <a:pt x="48" y="157"/>
                  </a:cubicBezTo>
                  <a:cubicBezTo>
                    <a:pt x="36" y="157"/>
                    <a:pt x="36" y="157"/>
                    <a:pt x="36" y="157"/>
                  </a:cubicBezTo>
                  <a:cubicBezTo>
                    <a:pt x="32" y="157"/>
                    <a:pt x="29" y="153"/>
                    <a:pt x="29" y="149"/>
                  </a:cubicBezTo>
                  <a:close/>
                  <a:moveTo>
                    <a:pt x="80" y="75"/>
                  </a:moveTo>
                  <a:cubicBezTo>
                    <a:pt x="76" y="75"/>
                    <a:pt x="73" y="79"/>
                    <a:pt x="73" y="83"/>
                  </a:cubicBezTo>
                  <a:cubicBezTo>
                    <a:pt x="73" y="149"/>
                    <a:pt x="73" y="149"/>
                    <a:pt x="73" y="149"/>
                  </a:cubicBezTo>
                  <a:cubicBezTo>
                    <a:pt x="73" y="153"/>
                    <a:pt x="76" y="157"/>
                    <a:pt x="80" y="157"/>
                  </a:cubicBezTo>
                  <a:cubicBezTo>
                    <a:pt x="92" y="157"/>
                    <a:pt x="92" y="157"/>
                    <a:pt x="92" y="157"/>
                  </a:cubicBezTo>
                  <a:cubicBezTo>
                    <a:pt x="96" y="157"/>
                    <a:pt x="99" y="153"/>
                    <a:pt x="99" y="149"/>
                  </a:cubicBezTo>
                  <a:cubicBezTo>
                    <a:pt x="99" y="83"/>
                    <a:pt x="99" y="83"/>
                    <a:pt x="99" y="83"/>
                  </a:cubicBezTo>
                  <a:cubicBezTo>
                    <a:pt x="99" y="79"/>
                    <a:pt x="96" y="75"/>
                    <a:pt x="92" y="75"/>
                  </a:cubicBezTo>
                  <a:lnTo>
                    <a:pt x="80" y="75"/>
                  </a:lnTo>
                  <a:close/>
                  <a:moveTo>
                    <a:pt x="124" y="60"/>
                  </a:moveTo>
                  <a:cubicBezTo>
                    <a:pt x="120" y="60"/>
                    <a:pt x="116" y="64"/>
                    <a:pt x="116" y="68"/>
                  </a:cubicBezTo>
                  <a:cubicBezTo>
                    <a:pt x="116" y="149"/>
                    <a:pt x="116" y="149"/>
                    <a:pt x="116" y="149"/>
                  </a:cubicBezTo>
                  <a:cubicBezTo>
                    <a:pt x="116" y="153"/>
                    <a:pt x="120" y="157"/>
                    <a:pt x="124" y="157"/>
                  </a:cubicBezTo>
                  <a:cubicBezTo>
                    <a:pt x="136" y="157"/>
                    <a:pt x="136" y="157"/>
                    <a:pt x="136" y="157"/>
                  </a:cubicBezTo>
                  <a:cubicBezTo>
                    <a:pt x="139" y="157"/>
                    <a:pt x="143" y="153"/>
                    <a:pt x="143" y="149"/>
                  </a:cubicBezTo>
                  <a:cubicBezTo>
                    <a:pt x="143" y="68"/>
                    <a:pt x="143" y="68"/>
                    <a:pt x="143" y="68"/>
                  </a:cubicBezTo>
                  <a:cubicBezTo>
                    <a:pt x="143" y="64"/>
                    <a:pt x="139" y="60"/>
                    <a:pt x="136" y="60"/>
                  </a:cubicBezTo>
                  <a:lnTo>
                    <a:pt x="124" y="60"/>
                  </a:lnTo>
                  <a:close/>
                  <a:moveTo>
                    <a:pt x="167" y="45"/>
                  </a:moveTo>
                  <a:cubicBezTo>
                    <a:pt x="163" y="45"/>
                    <a:pt x="160" y="48"/>
                    <a:pt x="160" y="52"/>
                  </a:cubicBezTo>
                  <a:cubicBezTo>
                    <a:pt x="160" y="149"/>
                    <a:pt x="160" y="149"/>
                    <a:pt x="160" y="149"/>
                  </a:cubicBezTo>
                  <a:cubicBezTo>
                    <a:pt x="160" y="153"/>
                    <a:pt x="163" y="157"/>
                    <a:pt x="167" y="157"/>
                  </a:cubicBezTo>
                  <a:cubicBezTo>
                    <a:pt x="179" y="157"/>
                    <a:pt x="179" y="157"/>
                    <a:pt x="179" y="157"/>
                  </a:cubicBezTo>
                  <a:cubicBezTo>
                    <a:pt x="183" y="157"/>
                    <a:pt x="186" y="153"/>
                    <a:pt x="186" y="149"/>
                  </a:cubicBezTo>
                  <a:cubicBezTo>
                    <a:pt x="186" y="52"/>
                    <a:pt x="186" y="52"/>
                    <a:pt x="186" y="52"/>
                  </a:cubicBezTo>
                  <a:cubicBezTo>
                    <a:pt x="186" y="48"/>
                    <a:pt x="183" y="45"/>
                    <a:pt x="179" y="45"/>
                  </a:cubicBezTo>
                  <a:lnTo>
                    <a:pt x="167" y="45"/>
                  </a:lnTo>
                  <a:close/>
                  <a:moveTo>
                    <a:pt x="32" y="74"/>
                  </a:moveTo>
                  <a:cubicBezTo>
                    <a:pt x="79" y="65"/>
                    <a:pt x="123" y="49"/>
                    <a:pt x="162" y="25"/>
                  </a:cubicBezTo>
                  <a:cubicBezTo>
                    <a:pt x="166" y="32"/>
                    <a:pt x="166" y="32"/>
                    <a:pt x="166" y="32"/>
                  </a:cubicBezTo>
                  <a:cubicBezTo>
                    <a:pt x="179" y="10"/>
                    <a:pt x="179" y="10"/>
                    <a:pt x="179" y="10"/>
                  </a:cubicBezTo>
                  <a:cubicBezTo>
                    <a:pt x="154" y="9"/>
                    <a:pt x="154" y="9"/>
                    <a:pt x="154" y="9"/>
                  </a:cubicBezTo>
                  <a:cubicBezTo>
                    <a:pt x="157" y="16"/>
                    <a:pt x="157" y="16"/>
                    <a:pt x="157" y="16"/>
                  </a:cubicBezTo>
                  <a:cubicBezTo>
                    <a:pt x="119" y="39"/>
                    <a:pt x="76" y="56"/>
                    <a:pt x="31" y="64"/>
                  </a:cubicBezTo>
                  <a:lnTo>
                    <a:pt x="32" y="74"/>
                  </a:lnTo>
                  <a:close/>
                  <a:moveTo>
                    <a:pt x="218" y="171"/>
                  </a:moveTo>
                  <a:cubicBezTo>
                    <a:pt x="196" y="158"/>
                    <a:pt x="196" y="158"/>
                    <a:pt x="196" y="158"/>
                  </a:cubicBezTo>
                  <a:cubicBezTo>
                    <a:pt x="196" y="166"/>
                    <a:pt x="196" y="166"/>
                    <a:pt x="196" y="166"/>
                  </a:cubicBezTo>
                  <a:cubicBezTo>
                    <a:pt x="17" y="166"/>
                    <a:pt x="17" y="166"/>
                    <a:pt x="17" y="166"/>
                  </a:cubicBezTo>
                  <a:cubicBezTo>
                    <a:pt x="17" y="23"/>
                    <a:pt x="17" y="23"/>
                    <a:pt x="17" y="23"/>
                  </a:cubicBezTo>
                  <a:cubicBezTo>
                    <a:pt x="26" y="23"/>
                    <a:pt x="26" y="23"/>
                    <a:pt x="26" y="23"/>
                  </a:cubicBezTo>
                  <a:cubicBezTo>
                    <a:pt x="13" y="0"/>
                    <a:pt x="13" y="0"/>
                    <a:pt x="13" y="0"/>
                  </a:cubicBezTo>
                  <a:cubicBezTo>
                    <a:pt x="0" y="23"/>
                    <a:pt x="0" y="23"/>
                    <a:pt x="0" y="23"/>
                  </a:cubicBezTo>
                  <a:cubicBezTo>
                    <a:pt x="8" y="23"/>
                    <a:pt x="8" y="23"/>
                    <a:pt x="8" y="23"/>
                  </a:cubicBezTo>
                  <a:cubicBezTo>
                    <a:pt x="8" y="166"/>
                    <a:pt x="8" y="166"/>
                    <a:pt x="8" y="166"/>
                  </a:cubicBezTo>
                  <a:cubicBezTo>
                    <a:pt x="8" y="171"/>
                    <a:pt x="8" y="171"/>
                    <a:pt x="8" y="171"/>
                  </a:cubicBezTo>
                  <a:cubicBezTo>
                    <a:pt x="8" y="175"/>
                    <a:pt x="8" y="175"/>
                    <a:pt x="8" y="175"/>
                  </a:cubicBezTo>
                  <a:cubicBezTo>
                    <a:pt x="196" y="175"/>
                    <a:pt x="196" y="175"/>
                    <a:pt x="196" y="175"/>
                  </a:cubicBezTo>
                  <a:cubicBezTo>
                    <a:pt x="196" y="183"/>
                    <a:pt x="196" y="183"/>
                    <a:pt x="196" y="183"/>
                  </a:cubicBezTo>
                  <a:lnTo>
                    <a:pt x="218" y="1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19472" name="TextBox 93"/>
            <p:cNvSpPr txBox="1">
              <a:spLocks noChangeArrowheads="1"/>
            </p:cNvSpPr>
            <p:nvPr/>
          </p:nvSpPr>
          <p:spPr bwMode="auto">
            <a:xfrm>
              <a:off x="4979918" y="1549400"/>
              <a:ext cx="3267333"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r>
                <a:rPr lang="es-EC" sz="1600" dirty="0">
                  <a:solidFill>
                    <a:schemeClr val="bg1"/>
                  </a:solidFill>
                </a:rPr>
                <a:t>Crear planes de contingencia financieros que ayuden a tomar las medidas necesarias en caso de que sucedan acontecimientos que puedan afectar con el normal funcionamiento de las empresas. </a:t>
              </a:r>
            </a:p>
          </p:txBody>
        </p:sp>
      </p:grpSp>
      <p:grpSp>
        <p:nvGrpSpPr>
          <p:cNvPr id="3" name="Группа 2">
            <a:extLst>
              <a:ext uri="{FF2B5EF4-FFF2-40B4-BE49-F238E27FC236}">
                <a16:creationId xmlns:a16="http://schemas.microsoft.com/office/drawing/2014/main" id="{1B7915EB-4D6B-254F-B9AC-22A62D98A465}"/>
              </a:ext>
            </a:extLst>
          </p:cNvPr>
          <p:cNvGrpSpPr/>
          <p:nvPr/>
        </p:nvGrpSpPr>
        <p:grpSpPr>
          <a:xfrm>
            <a:off x="2189409" y="3015257"/>
            <a:ext cx="6233373" cy="1200329"/>
            <a:chOff x="3417888" y="3015257"/>
            <a:chExt cx="4324349" cy="1200329"/>
          </a:xfrm>
        </p:grpSpPr>
        <p:sp>
          <p:nvSpPr>
            <p:cNvPr id="19462" name="Rectangle 9"/>
            <p:cNvSpPr>
              <a:spLocks noChangeArrowheads="1"/>
            </p:cNvSpPr>
            <p:nvPr/>
          </p:nvSpPr>
          <p:spPr bwMode="auto">
            <a:xfrm>
              <a:off x="7179684" y="3068638"/>
              <a:ext cx="562553"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400" b="1" i="0" u="none" strike="noStrike" kern="1200" cap="none" spc="0" normalizeH="0" baseline="0" noProof="0" dirty="0">
                  <a:ln>
                    <a:noFill/>
                  </a:ln>
                  <a:solidFill>
                    <a:srgbClr val="FFFFFF"/>
                  </a:solidFill>
                  <a:effectLst/>
                  <a:uLnTx/>
                  <a:uFillTx/>
                  <a:latin typeface="PT Sans" panose="020B0503020203020204" pitchFamily="34" charset="-52"/>
                  <a:ea typeface="+mn-ea"/>
                  <a:cs typeface="+mn-cs"/>
                </a:rPr>
                <a:t>02</a:t>
              </a:r>
              <a:endParaRPr kumimoji="0" lang="en-US" altLang="en-US" sz="105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
          <p:nvSpPr>
            <p:cNvPr id="19470" name="Freeform 20"/>
            <p:cNvSpPr>
              <a:spLocks/>
            </p:cNvSpPr>
            <p:nvPr/>
          </p:nvSpPr>
          <p:spPr bwMode="auto">
            <a:xfrm>
              <a:off x="3417888" y="3043238"/>
              <a:ext cx="251155" cy="562847"/>
            </a:xfrm>
            <a:custGeom>
              <a:avLst/>
              <a:gdLst>
                <a:gd name="T0" fmla="*/ 2147483646 w 142"/>
                <a:gd name="T1" fmla="*/ 2147483646 h 207"/>
                <a:gd name="T2" fmla="*/ 2147483646 w 142"/>
                <a:gd name="T3" fmla="*/ 2147483646 h 207"/>
                <a:gd name="T4" fmla="*/ 2147483646 w 142"/>
                <a:gd name="T5" fmla="*/ 2147483646 h 207"/>
                <a:gd name="T6" fmla="*/ 2147483646 w 142"/>
                <a:gd name="T7" fmla="*/ 2147483646 h 207"/>
                <a:gd name="T8" fmla="*/ 2147483646 w 142"/>
                <a:gd name="T9" fmla="*/ 2147483646 h 207"/>
                <a:gd name="T10" fmla="*/ 2147483646 w 142"/>
                <a:gd name="T11" fmla="*/ 2147483646 h 207"/>
                <a:gd name="T12" fmla="*/ 2147483646 w 142"/>
                <a:gd name="T13" fmla="*/ 2147483646 h 207"/>
                <a:gd name="T14" fmla="*/ 2147483646 w 142"/>
                <a:gd name="T15" fmla="*/ 2147483646 h 207"/>
                <a:gd name="T16" fmla="*/ 2147483646 w 142"/>
                <a:gd name="T17" fmla="*/ 2147483646 h 207"/>
                <a:gd name="T18" fmla="*/ 2147483646 w 142"/>
                <a:gd name="T19" fmla="*/ 2147483646 h 207"/>
                <a:gd name="T20" fmla="*/ 2147483646 w 142"/>
                <a:gd name="T21" fmla="*/ 0 h 207"/>
                <a:gd name="T22" fmla="*/ 2147483646 w 142"/>
                <a:gd name="T23" fmla="*/ 0 h 207"/>
                <a:gd name="T24" fmla="*/ 2147483646 w 142"/>
                <a:gd name="T25" fmla="*/ 2147483646 h 207"/>
                <a:gd name="T26" fmla="*/ 2147483646 w 142"/>
                <a:gd name="T27" fmla="*/ 2147483646 h 207"/>
                <a:gd name="T28" fmla="*/ 0 w 142"/>
                <a:gd name="T29" fmla="*/ 2147483646 h 207"/>
                <a:gd name="T30" fmla="*/ 2147483646 w 142"/>
                <a:gd name="T31" fmla="*/ 2147483646 h 207"/>
                <a:gd name="T32" fmla="*/ 2147483646 w 142"/>
                <a:gd name="T33" fmla="*/ 2147483646 h 207"/>
                <a:gd name="T34" fmla="*/ 2147483646 w 142"/>
                <a:gd name="T35" fmla="*/ 2147483646 h 207"/>
                <a:gd name="T36" fmla="*/ 2147483646 w 142"/>
                <a:gd name="T37" fmla="*/ 2147483646 h 207"/>
                <a:gd name="T38" fmla="*/ 2147483646 w 142"/>
                <a:gd name="T39" fmla="*/ 2147483646 h 207"/>
                <a:gd name="T40" fmla="*/ 2147483646 w 142"/>
                <a:gd name="T41" fmla="*/ 2147483646 h 207"/>
                <a:gd name="T42" fmla="*/ 2147483646 w 142"/>
                <a:gd name="T43" fmla="*/ 2147483646 h 207"/>
                <a:gd name="T44" fmla="*/ 2147483646 w 142"/>
                <a:gd name="T45" fmla="*/ 2147483646 h 207"/>
                <a:gd name="T46" fmla="*/ 2147483646 w 142"/>
                <a:gd name="T47" fmla="*/ 2147483646 h 207"/>
                <a:gd name="T48" fmla="*/ 2147483646 w 142"/>
                <a:gd name="T49" fmla="*/ 2147483646 h 207"/>
                <a:gd name="T50" fmla="*/ 2147483646 w 142"/>
                <a:gd name="T51" fmla="*/ 2147483646 h 207"/>
                <a:gd name="T52" fmla="*/ 2147483646 w 142"/>
                <a:gd name="T53" fmla="*/ 2147483646 h 207"/>
                <a:gd name="T54" fmla="*/ 2147483646 w 142"/>
                <a:gd name="T55" fmla="*/ 2147483646 h 207"/>
                <a:gd name="T56" fmla="*/ 2147483646 w 142"/>
                <a:gd name="T57" fmla="*/ 2147483646 h 20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42" h="207">
                  <a:moveTo>
                    <a:pt x="142" y="138"/>
                  </a:moveTo>
                  <a:cubicBezTo>
                    <a:pt x="142" y="116"/>
                    <a:pt x="125" y="99"/>
                    <a:pt x="92" y="91"/>
                  </a:cubicBezTo>
                  <a:cubicBezTo>
                    <a:pt x="88" y="90"/>
                    <a:pt x="70" y="86"/>
                    <a:pt x="66" y="85"/>
                  </a:cubicBezTo>
                  <a:cubicBezTo>
                    <a:pt x="41" y="78"/>
                    <a:pt x="33" y="74"/>
                    <a:pt x="33" y="67"/>
                  </a:cubicBezTo>
                  <a:cubicBezTo>
                    <a:pt x="33" y="60"/>
                    <a:pt x="43" y="52"/>
                    <a:pt x="69" y="52"/>
                  </a:cubicBezTo>
                  <a:cubicBezTo>
                    <a:pt x="87" y="52"/>
                    <a:pt x="106" y="66"/>
                    <a:pt x="106" y="66"/>
                  </a:cubicBezTo>
                  <a:cubicBezTo>
                    <a:pt x="113" y="70"/>
                    <a:pt x="117" y="70"/>
                    <a:pt x="123" y="64"/>
                  </a:cubicBezTo>
                  <a:cubicBezTo>
                    <a:pt x="123" y="64"/>
                    <a:pt x="131" y="58"/>
                    <a:pt x="131" y="51"/>
                  </a:cubicBezTo>
                  <a:cubicBezTo>
                    <a:pt x="131" y="42"/>
                    <a:pt x="109" y="29"/>
                    <a:pt x="85" y="24"/>
                  </a:cubicBezTo>
                  <a:cubicBezTo>
                    <a:pt x="85" y="8"/>
                    <a:pt x="85" y="8"/>
                    <a:pt x="85" y="8"/>
                  </a:cubicBezTo>
                  <a:cubicBezTo>
                    <a:pt x="85" y="3"/>
                    <a:pt x="81" y="0"/>
                    <a:pt x="76" y="0"/>
                  </a:cubicBezTo>
                  <a:cubicBezTo>
                    <a:pt x="65" y="0"/>
                    <a:pt x="65" y="0"/>
                    <a:pt x="65" y="0"/>
                  </a:cubicBezTo>
                  <a:cubicBezTo>
                    <a:pt x="60" y="0"/>
                    <a:pt x="56" y="3"/>
                    <a:pt x="56" y="8"/>
                  </a:cubicBezTo>
                  <a:cubicBezTo>
                    <a:pt x="56" y="23"/>
                    <a:pt x="56" y="23"/>
                    <a:pt x="56" y="23"/>
                  </a:cubicBezTo>
                  <a:cubicBezTo>
                    <a:pt x="19" y="27"/>
                    <a:pt x="0" y="46"/>
                    <a:pt x="0" y="68"/>
                  </a:cubicBezTo>
                  <a:cubicBezTo>
                    <a:pt x="0" y="95"/>
                    <a:pt x="25" y="106"/>
                    <a:pt x="53" y="113"/>
                  </a:cubicBezTo>
                  <a:cubicBezTo>
                    <a:pt x="57" y="114"/>
                    <a:pt x="79" y="119"/>
                    <a:pt x="82" y="120"/>
                  </a:cubicBezTo>
                  <a:cubicBezTo>
                    <a:pt x="103" y="125"/>
                    <a:pt x="108" y="133"/>
                    <a:pt x="108" y="138"/>
                  </a:cubicBezTo>
                  <a:cubicBezTo>
                    <a:pt x="108" y="147"/>
                    <a:pt x="98" y="155"/>
                    <a:pt x="72" y="155"/>
                  </a:cubicBezTo>
                  <a:cubicBezTo>
                    <a:pt x="54" y="155"/>
                    <a:pt x="29" y="140"/>
                    <a:pt x="29" y="140"/>
                  </a:cubicBezTo>
                  <a:cubicBezTo>
                    <a:pt x="22" y="135"/>
                    <a:pt x="15" y="137"/>
                    <a:pt x="10" y="143"/>
                  </a:cubicBezTo>
                  <a:cubicBezTo>
                    <a:pt x="10" y="143"/>
                    <a:pt x="5" y="149"/>
                    <a:pt x="5" y="155"/>
                  </a:cubicBezTo>
                  <a:cubicBezTo>
                    <a:pt x="5" y="165"/>
                    <a:pt x="31" y="178"/>
                    <a:pt x="56" y="183"/>
                  </a:cubicBezTo>
                  <a:cubicBezTo>
                    <a:pt x="56" y="200"/>
                    <a:pt x="56" y="200"/>
                    <a:pt x="56" y="200"/>
                  </a:cubicBezTo>
                  <a:cubicBezTo>
                    <a:pt x="56" y="204"/>
                    <a:pt x="60" y="207"/>
                    <a:pt x="65" y="207"/>
                  </a:cubicBezTo>
                  <a:cubicBezTo>
                    <a:pt x="76" y="207"/>
                    <a:pt x="76" y="207"/>
                    <a:pt x="76" y="207"/>
                  </a:cubicBezTo>
                  <a:cubicBezTo>
                    <a:pt x="81" y="207"/>
                    <a:pt x="85" y="204"/>
                    <a:pt x="85" y="200"/>
                  </a:cubicBezTo>
                  <a:cubicBezTo>
                    <a:pt x="85" y="184"/>
                    <a:pt x="85" y="184"/>
                    <a:pt x="85" y="184"/>
                  </a:cubicBezTo>
                  <a:cubicBezTo>
                    <a:pt x="124" y="180"/>
                    <a:pt x="142" y="160"/>
                    <a:pt x="142" y="13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19474" name="TextBox 93"/>
            <p:cNvSpPr txBox="1">
              <a:spLocks noChangeArrowheads="1"/>
            </p:cNvSpPr>
            <p:nvPr/>
          </p:nvSpPr>
          <p:spPr bwMode="auto">
            <a:xfrm>
              <a:off x="3739534" y="3015257"/>
              <a:ext cx="344015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r>
                <a:rPr lang="es-EC" sz="1600" dirty="0">
                  <a:solidFill>
                    <a:schemeClr val="bg1"/>
                  </a:solidFill>
                </a:rPr>
                <a:t>Reducir el ciclo de conversión del efectivo, disminuyendo el periodo promedio de cobro, mejorando las relaciones con los proveedores y llevando un mejor control de la rotación de inventarios, con el fin de disminuir la necesidad de financiamiento. </a:t>
              </a:r>
            </a:p>
          </p:txBody>
        </p:sp>
      </p:grpSp>
      <p:grpSp>
        <p:nvGrpSpPr>
          <p:cNvPr id="4" name="Группа 3">
            <a:extLst>
              <a:ext uri="{FF2B5EF4-FFF2-40B4-BE49-F238E27FC236}">
                <a16:creationId xmlns:a16="http://schemas.microsoft.com/office/drawing/2014/main" id="{15C92A98-F0FF-544E-8CF0-742A402E5A6C}"/>
              </a:ext>
            </a:extLst>
          </p:cNvPr>
          <p:cNvGrpSpPr/>
          <p:nvPr/>
        </p:nvGrpSpPr>
        <p:grpSpPr>
          <a:xfrm>
            <a:off x="3465678" y="4537410"/>
            <a:ext cx="6183869" cy="1200329"/>
            <a:chOff x="4503125" y="4537410"/>
            <a:chExt cx="4472600" cy="1200329"/>
          </a:xfrm>
        </p:grpSpPr>
        <p:sp>
          <p:nvSpPr>
            <p:cNvPr id="19464" name="Rectangle 12"/>
            <p:cNvSpPr>
              <a:spLocks noChangeArrowheads="1"/>
            </p:cNvSpPr>
            <p:nvPr/>
          </p:nvSpPr>
          <p:spPr bwMode="auto">
            <a:xfrm>
              <a:off x="4503125" y="4556857"/>
              <a:ext cx="48170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400" b="1" i="0" u="none" strike="noStrike" kern="1200" cap="none" spc="0" normalizeH="0" baseline="0" noProof="0" dirty="0">
                  <a:ln>
                    <a:noFill/>
                  </a:ln>
                  <a:solidFill>
                    <a:srgbClr val="FFFFFF"/>
                  </a:solidFill>
                  <a:effectLst/>
                  <a:uLnTx/>
                  <a:uFillTx/>
                  <a:latin typeface="PT Sans" panose="020B0503020203020204" pitchFamily="34" charset="-52"/>
                  <a:ea typeface="+mn-ea"/>
                  <a:cs typeface="+mn-cs"/>
                </a:rPr>
                <a:t>03</a:t>
              </a:r>
              <a:endParaRPr kumimoji="0" lang="en-US" altLang="en-US" sz="105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
          <p:nvSpPr>
            <p:cNvPr id="19468" name="Freeform 18"/>
            <p:cNvSpPr>
              <a:spLocks noEditPoints="1"/>
            </p:cNvSpPr>
            <p:nvPr/>
          </p:nvSpPr>
          <p:spPr bwMode="auto">
            <a:xfrm>
              <a:off x="8398377" y="4670425"/>
              <a:ext cx="577348" cy="623888"/>
            </a:xfrm>
            <a:custGeom>
              <a:avLst/>
              <a:gdLst>
                <a:gd name="T0" fmla="*/ 2147483646 w 249"/>
                <a:gd name="T1" fmla="*/ 2147483646 h 166"/>
                <a:gd name="T2" fmla="*/ 2147483646 w 249"/>
                <a:gd name="T3" fmla="*/ 2147483646 h 166"/>
                <a:gd name="T4" fmla="*/ 2147483646 w 249"/>
                <a:gd name="T5" fmla="*/ 2147483646 h 166"/>
                <a:gd name="T6" fmla="*/ 2147483646 w 249"/>
                <a:gd name="T7" fmla="*/ 2147483646 h 166"/>
                <a:gd name="T8" fmla="*/ 2147483646 w 249"/>
                <a:gd name="T9" fmla="*/ 2147483646 h 166"/>
                <a:gd name="T10" fmla="*/ 2147483646 w 249"/>
                <a:gd name="T11" fmla="*/ 2147483646 h 166"/>
                <a:gd name="T12" fmla="*/ 2147483646 w 249"/>
                <a:gd name="T13" fmla="*/ 2147483646 h 166"/>
                <a:gd name="T14" fmla="*/ 2147483646 w 249"/>
                <a:gd name="T15" fmla="*/ 0 h 166"/>
                <a:gd name="T16" fmla="*/ 2147483646 w 249"/>
                <a:gd name="T17" fmla="*/ 2147483646 h 166"/>
                <a:gd name="T18" fmla="*/ 2147483646 w 249"/>
                <a:gd name="T19" fmla="*/ 2147483646 h 166"/>
                <a:gd name="T20" fmla="*/ 2147483646 w 249"/>
                <a:gd name="T21" fmla="*/ 2147483646 h 166"/>
                <a:gd name="T22" fmla="*/ 0 w 249"/>
                <a:gd name="T23" fmla="*/ 2147483646 h 166"/>
                <a:gd name="T24" fmla="*/ 2147483646 w 249"/>
                <a:gd name="T25" fmla="*/ 2147483646 h 166"/>
                <a:gd name="T26" fmla="*/ 2147483646 w 249"/>
                <a:gd name="T27" fmla="*/ 2147483646 h 166"/>
                <a:gd name="T28" fmla="*/ 2147483646 w 249"/>
                <a:gd name="T29" fmla="*/ 2147483646 h 166"/>
                <a:gd name="T30" fmla="*/ 2147483646 w 249"/>
                <a:gd name="T31" fmla="*/ 2147483646 h 166"/>
                <a:gd name="T32" fmla="*/ 2147483646 w 249"/>
                <a:gd name="T33" fmla="*/ 2147483646 h 166"/>
                <a:gd name="T34" fmla="*/ 2147483646 w 249"/>
                <a:gd name="T35" fmla="*/ 2147483646 h 166"/>
                <a:gd name="T36" fmla="*/ 2147483646 w 249"/>
                <a:gd name="T37" fmla="*/ 2147483646 h 166"/>
                <a:gd name="T38" fmla="*/ 2147483646 w 249"/>
                <a:gd name="T39" fmla="*/ 2147483646 h 166"/>
                <a:gd name="T40" fmla="*/ 2147483646 w 249"/>
                <a:gd name="T41" fmla="*/ 2147483646 h 166"/>
                <a:gd name="T42" fmla="*/ 2147483646 w 249"/>
                <a:gd name="T43" fmla="*/ 2147483646 h 166"/>
                <a:gd name="T44" fmla="*/ 2147483646 w 249"/>
                <a:gd name="T45" fmla="*/ 2147483646 h 166"/>
                <a:gd name="T46" fmla="*/ 2147483646 w 249"/>
                <a:gd name="T47" fmla="*/ 2147483646 h 166"/>
                <a:gd name="T48" fmla="*/ 2147483646 w 249"/>
                <a:gd name="T49" fmla="*/ 2147483646 h 166"/>
                <a:gd name="T50" fmla="*/ 2147483646 w 249"/>
                <a:gd name="T51" fmla="*/ 2147483646 h 166"/>
                <a:gd name="T52" fmla="*/ 2147483646 w 249"/>
                <a:gd name="T53" fmla="*/ 2147483646 h 166"/>
                <a:gd name="T54" fmla="*/ 2147483646 w 249"/>
                <a:gd name="T55" fmla="*/ 2147483646 h 166"/>
                <a:gd name="T56" fmla="*/ 2147483646 w 249"/>
                <a:gd name="T57" fmla="*/ 2147483646 h 166"/>
                <a:gd name="T58" fmla="*/ 2147483646 w 249"/>
                <a:gd name="T59" fmla="*/ 2147483646 h 166"/>
                <a:gd name="T60" fmla="*/ 2147483646 w 249"/>
                <a:gd name="T61" fmla="*/ 2147483646 h 166"/>
                <a:gd name="T62" fmla="*/ 2147483646 w 249"/>
                <a:gd name="T63" fmla="*/ 2147483646 h 166"/>
                <a:gd name="T64" fmla="*/ 2147483646 w 249"/>
                <a:gd name="T65" fmla="*/ 2147483646 h 166"/>
                <a:gd name="T66" fmla="*/ 2147483646 w 249"/>
                <a:gd name="T67" fmla="*/ 2147483646 h 166"/>
                <a:gd name="T68" fmla="*/ 2147483646 w 249"/>
                <a:gd name="T69" fmla="*/ 2147483646 h 166"/>
                <a:gd name="T70" fmla="*/ 2147483646 w 249"/>
                <a:gd name="T71" fmla="*/ 2147483646 h 166"/>
                <a:gd name="T72" fmla="*/ 2147483646 w 249"/>
                <a:gd name="T73" fmla="*/ 2147483646 h 166"/>
                <a:gd name="T74" fmla="*/ 2147483646 w 249"/>
                <a:gd name="T75" fmla="*/ 2147483646 h 166"/>
                <a:gd name="T76" fmla="*/ 2147483646 w 249"/>
                <a:gd name="T77" fmla="*/ 2147483646 h 166"/>
                <a:gd name="T78" fmla="*/ 2147483646 w 249"/>
                <a:gd name="T79" fmla="*/ 2147483646 h 166"/>
                <a:gd name="T80" fmla="*/ 2147483646 w 249"/>
                <a:gd name="T81" fmla="*/ 2147483646 h 166"/>
                <a:gd name="T82" fmla="*/ 2147483646 w 249"/>
                <a:gd name="T83" fmla="*/ 2147483646 h 166"/>
                <a:gd name="T84" fmla="*/ 2147483646 w 249"/>
                <a:gd name="T85" fmla="*/ 2147483646 h 166"/>
                <a:gd name="T86" fmla="*/ 2147483646 w 249"/>
                <a:gd name="T87" fmla="*/ 2147483646 h 166"/>
                <a:gd name="T88" fmla="*/ 2147483646 w 249"/>
                <a:gd name="T89" fmla="*/ 2147483646 h 166"/>
                <a:gd name="T90" fmla="*/ 2147483646 w 249"/>
                <a:gd name="T91" fmla="*/ 2147483646 h 16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49" h="166">
                  <a:moveTo>
                    <a:pt x="198" y="16"/>
                  </a:moveTo>
                  <a:cubicBezTo>
                    <a:pt x="221" y="74"/>
                    <a:pt x="221" y="74"/>
                    <a:pt x="221" y="74"/>
                  </a:cubicBezTo>
                  <a:cubicBezTo>
                    <a:pt x="192" y="86"/>
                    <a:pt x="192" y="86"/>
                    <a:pt x="192" y="86"/>
                  </a:cubicBezTo>
                  <a:cubicBezTo>
                    <a:pt x="177" y="73"/>
                    <a:pt x="130" y="33"/>
                    <a:pt x="126" y="32"/>
                  </a:cubicBezTo>
                  <a:cubicBezTo>
                    <a:pt x="123" y="32"/>
                    <a:pt x="108" y="37"/>
                    <a:pt x="107" y="38"/>
                  </a:cubicBezTo>
                  <a:cubicBezTo>
                    <a:pt x="107" y="38"/>
                    <a:pt x="98" y="41"/>
                    <a:pt x="90" y="41"/>
                  </a:cubicBezTo>
                  <a:cubicBezTo>
                    <a:pt x="87" y="41"/>
                    <a:pt x="84" y="40"/>
                    <a:pt x="82" y="39"/>
                  </a:cubicBezTo>
                  <a:cubicBezTo>
                    <a:pt x="80" y="38"/>
                    <a:pt x="79" y="36"/>
                    <a:pt x="79" y="35"/>
                  </a:cubicBezTo>
                  <a:cubicBezTo>
                    <a:pt x="79" y="32"/>
                    <a:pt x="83" y="29"/>
                    <a:pt x="85" y="28"/>
                  </a:cubicBezTo>
                  <a:cubicBezTo>
                    <a:pt x="97" y="21"/>
                    <a:pt x="130" y="9"/>
                    <a:pt x="133" y="8"/>
                  </a:cubicBezTo>
                  <a:cubicBezTo>
                    <a:pt x="133" y="8"/>
                    <a:pt x="133" y="8"/>
                    <a:pt x="134" y="8"/>
                  </a:cubicBezTo>
                  <a:cubicBezTo>
                    <a:pt x="142" y="8"/>
                    <a:pt x="192" y="15"/>
                    <a:pt x="198" y="16"/>
                  </a:cubicBezTo>
                  <a:close/>
                  <a:moveTo>
                    <a:pt x="218" y="0"/>
                  </a:moveTo>
                  <a:cubicBezTo>
                    <a:pt x="218" y="0"/>
                    <a:pt x="217" y="0"/>
                    <a:pt x="216" y="0"/>
                  </a:cubicBezTo>
                  <a:cubicBezTo>
                    <a:pt x="206" y="4"/>
                    <a:pt x="206" y="4"/>
                    <a:pt x="206" y="4"/>
                  </a:cubicBezTo>
                  <a:cubicBezTo>
                    <a:pt x="205" y="5"/>
                    <a:pt x="204" y="6"/>
                    <a:pt x="203" y="8"/>
                  </a:cubicBezTo>
                  <a:cubicBezTo>
                    <a:pt x="202" y="9"/>
                    <a:pt x="202" y="11"/>
                    <a:pt x="203" y="12"/>
                  </a:cubicBezTo>
                  <a:cubicBezTo>
                    <a:pt x="227" y="73"/>
                    <a:pt x="227" y="73"/>
                    <a:pt x="227" y="73"/>
                  </a:cubicBezTo>
                  <a:cubicBezTo>
                    <a:pt x="228" y="76"/>
                    <a:pt x="232" y="78"/>
                    <a:pt x="235" y="77"/>
                  </a:cubicBezTo>
                  <a:cubicBezTo>
                    <a:pt x="245" y="73"/>
                    <a:pt x="245" y="73"/>
                    <a:pt x="245" y="73"/>
                  </a:cubicBezTo>
                  <a:cubicBezTo>
                    <a:pt x="246" y="72"/>
                    <a:pt x="248" y="71"/>
                    <a:pt x="248" y="69"/>
                  </a:cubicBezTo>
                  <a:cubicBezTo>
                    <a:pt x="249" y="68"/>
                    <a:pt x="249" y="66"/>
                    <a:pt x="248" y="65"/>
                  </a:cubicBezTo>
                  <a:cubicBezTo>
                    <a:pt x="224" y="4"/>
                    <a:pt x="224" y="4"/>
                    <a:pt x="224" y="4"/>
                  </a:cubicBezTo>
                  <a:cubicBezTo>
                    <a:pt x="223" y="1"/>
                    <a:pt x="221" y="0"/>
                    <a:pt x="218" y="0"/>
                  </a:cubicBezTo>
                  <a:close/>
                  <a:moveTo>
                    <a:pt x="0" y="83"/>
                  </a:moveTo>
                  <a:cubicBezTo>
                    <a:pt x="0" y="85"/>
                    <a:pt x="0" y="86"/>
                    <a:pt x="2" y="88"/>
                  </a:cubicBezTo>
                  <a:cubicBezTo>
                    <a:pt x="3" y="89"/>
                    <a:pt x="4" y="90"/>
                    <a:pt x="6" y="90"/>
                  </a:cubicBezTo>
                  <a:cubicBezTo>
                    <a:pt x="16" y="91"/>
                    <a:pt x="16" y="91"/>
                    <a:pt x="16" y="91"/>
                  </a:cubicBezTo>
                  <a:cubicBezTo>
                    <a:pt x="20" y="91"/>
                    <a:pt x="23" y="88"/>
                    <a:pt x="23" y="85"/>
                  </a:cubicBezTo>
                  <a:cubicBezTo>
                    <a:pt x="28" y="17"/>
                    <a:pt x="28" y="17"/>
                    <a:pt x="28" y="17"/>
                  </a:cubicBezTo>
                  <a:cubicBezTo>
                    <a:pt x="28" y="15"/>
                    <a:pt x="28" y="13"/>
                    <a:pt x="27" y="12"/>
                  </a:cubicBezTo>
                  <a:cubicBezTo>
                    <a:pt x="26" y="11"/>
                    <a:pt x="24" y="10"/>
                    <a:pt x="22" y="10"/>
                  </a:cubicBezTo>
                  <a:cubicBezTo>
                    <a:pt x="12" y="9"/>
                    <a:pt x="12" y="9"/>
                    <a:pt x="12" y="9"/>
                  </a:cubicBezTo>
                  <a:cubicBezTo>
                    <a:pt x="12" y="9"/>
                    <a:pt x="12" y="9"/>
                    <a:pt x="12" y="9"/>
                  </a:cubicBezTo>
                  <a:cubicBezTo>
                    <a:pt x="8" y="9"/>
                    <a:pt x="5" y="12"/>
                    <a:pt x="5" y="15"/>
                  </a:cubicBezTo>
                  <a:lnTo>
                    <a:pt x="0" y="83"/>
                  </a:lnTo>
                  <a:close/>
                  <a:moveTo>
                    <a:pt x="102" y="144"/>
                  </a:moveTo>
                  <a:cubicBezTo>
                    <a:pt x="102" y="141"/>
                    <a:pt x="100" y="139"/>
                    <a:pt x="98" y="138"/>
                  </a:cubicBezTo>
                  <a:cubicBezTo>
                    <a:pt x="94" y="134"/>
                    <a:pt x="90" y="135"/>
                    <a:pt x="86" y="139"/>
                  </a:cubicBezTo>
                  <a:cubicBezTo>
                    <a:pt x="81" y="145"/>
                    <a:pt x="81" y="145"/>
                    <a:pt x="81" y="145"/>
                  </a:cubicBezTo>
                  <a:cubicBezTo>
                    <a:pt x="81" y="146"/>
                    <a:pt x="81" y="146"/>
                    <a:pt x="81" y="146"/>
                  </a:cubicBezTo>
                  <a:cubicBezTo>
                    <a:pt x="76" y="151"/>
                    <a:pt x="76" y="151"/>
                    <a:pt x="76" y="151"/>
                  </a:cubicBezTo>
                  <a:cubicBezTo>
                    <a:pt x="71" y="157"/>
                    <a:pt x="76" y="163"/>
                    <a:pt x="78" y="164"/>
                  </a:cubicBezTo>
                  <a:cubicBezTo>
                    <a:pt x="80" y="165"/>
                    <a:pt x="82" y="166"/>
                    <a:pt x="84" y="166"/>
                  </a:cubicBezTo>
                  <a:cubicBezTo>
                    <a:pt x="86" y="166"/>
                    <a:pt x="88" y="165"/>
                    <a:pt x="91" y="162"/>
                  </a:cubicBezTo>
                  <a:cubicBezTo>
                    <a:pt x="98" y="154"/>
                    <a:pt x="98" y="154"/>
                    <a:pt x="98" y="154"/>
                  </a:cubicBezTo>
                  <a:cubicBezTo>
                    <a:pt x="98" y="154"/>
                    <a:pt x="98" y="154"/>
                    <a:pt x="98" y="154"/>
                  </a:cubicBezTo>
                  <a:cubicBezTo>
                    <a:pt x="100" y="151"/>
                    <a:pt x="100" y="151"/>
                    <a:pt x="100" y="151"/>
                  </a:cubicBezTo>
                  <a:cubicBezTo>
                    <a:pt x="102" y="148"/>
                    <a:pt x="103" y="146"/>
                    <a:pt x="102" y="144"/>
                  </a:cubicBezTo>
                  <a:close/>
                  <a:moveTo>
                    <a:pt x="54" y="140"/>
                  </a:moveTo>
                  <a:cubicBezTo>
                    <a:pt x="50" y="144"/>
                    <a:pt x="51" y="147"/>
                    <a:pt x="57" y="152"/>
                  </a:cubicBezTo>
                  <a:cubicBezTo>
                    <a:pt x="61" y="155"/>
                    <a:pt x="65" y="155"/>
                    <a:pt x="69" y="150"/>
                  </a:cubicBezTo>
                  <a:cubicBezTo>
                    <a:pt x="81" y="136"/>
                    <a:pt x="81" y="136"/>
                    <a:pt x="81" y="136"/>
                  </a:cubicBezTo>
                  <a:cubicBezTo>
                    <a:pt x="87" y="129"/>
                    <a:pt x="81" y="124"/>
                    <a:pt x="79" y="123"/>
                  </a:cubicBezTo>
                  <a:cubicBezTo>
                    <a:pt x="75" y="119"/>
                    <a:pt x="71" y="120"/>
                    <a:pt x="67" y="124"/>
                  </a:cubicBezTo>
                  <a:cubicBezTo>
                    <a:pt x="60" y="132"/>
                    <a:pt x="60" y="132"/>
                    <a:pt x="60" y="132"/>
                  </a:cubicBezTo>
                  <a:cubicBezTo>
                    <a:pt x="60" y="132"/>
                    <a:pt x="60" y="132"/>
                    <a:pt x="60" y="132"/>
                  </a:cubicBezTo>
                  <a:cubicBezTo>
                    <a:pt x="60" y="133"/>
                    <a:pt x="60" y="133"/>
                    <a:pt x="60" y="133"/>
                  </a:cubicBezTo>
                  <a:lnTo>
                    <a:pt x="54" y="140"/>
                  </a:lnTo>
                  <a:close/>
                  <a:moveTo>
                    <a:pt x="37" y="122"/>
                  </a:moveTo>
                  <a:cubicBezTo>
                    <a:pt x="35" y="125"/>
                    <a:pt x="34" y="127"/>
                    <a:pt x="34" y="130"/>
                  </a:cubicBezTo>
                  <a:cubicBezTo>
                    <a:pt x="35" y="132"/>
                    <a:pt x="36" y="134"/>
                    <a:pt x="38" y="136"/>
                  </a:cubicBezTo>
                  <a:cubicBezTo>
                    <a:pt x="43" y="139"/>
                    <a:pt x="47" y="139"/>
                    <a:pt x="51" y="134"/>
                  </a:cubicBezTo>
                  <a:cubicBezTo>
                    <a:pt x="64" y="119"/>
                    <a:pt x="64" y="119"/>
                    <a:pt x="64" y="119"/>
                  </a:cubicBezTo>
                  <a:cubicBezTo>
                    <a:pt x="66" y="116"/>
                    <a:pt x="67" y="114"/>
                    <a:pt x="66" y="111"/>
                  </a:cubicBezTo>
                  <a:cubicBezTo>
                    <a:pt x="66" y="109"/>
                    <a:pt x="64" y="107"/>
                    <a:pt x="62" y="105"/>
                  </a:cubicBezTo>
                  <a:cubicBezTo>
                    <a:pt x="58" y="102"/>
                    <a:pt x="54" y="102"/>
                    <a:pt x="50" y="107"/>
                  </a:cubicBezTo>
                  <a:cubicBezTo>
                    <a:pt x="43" y="115"/>
                    <a:pt x="43" y="115"/>
                    <a:pt x="43" y="115"/>
                  </a:cubicBezTo>
                  <a:cubicBezTo>
                    <a:pt x="43" y="115"/>
                    <a:pt x="43" y="115"/>
                    <a:pt x="43" y="115"/>
                  </a:cubicBezTo>
                  <a:cubicBezTo>
                    <a:pt x="43" y="116"/>
                    <a:pt x="43" y="116"/>
                    <a:pt x="43" y="116"/>
                  </a:cubicBezTo>
                  <a:lnTo>
                    <a:pt x="37" y="122"/>
                  </a:lnTo>
                  <a:close/>
                  <a:moveTo>
                    <a:pt x="34" y="117"/>
                  </a:moveTo>
                  <a:cubicBezTo>
                    <a:pt x="47" y="102"/>
                    <a:pt x="47" y="102"/>
                    <a:pt x="47" y="102"/>
                  </a:cubicBezTo>
                  <a:cubicBezTo>
                    <a:pt x="52" y="95"/>
                    <a:pt x="47" y="90"/>
                    <a:pt x="45" y="88"/>
                  </a:cubicBezTo>
                  <a:cubicBezTo>
                    <a:pt x="41" y="85"/>
                    <a:pt x="36" y="85"/>
                    <a:pt x="33" y="90"/>
                  </a:cubicBezTo>
                  <a:cubicBezTo>
                    <a:pt x="28" y="95"/>
                    <a:pt x="28" y="95"/>
                    <a:pt x="28" y="95"/>
                  </a:cubicBezTo>
                  <a:cubicBezTo>
                    <a:pt x="28" y="95"/>
                    <a:pt x="28" y="95"/>
                    <a:pt x="28" y="95"/>
                  </a:cubicBezTo>
                  <a:cubicBezTo>
                    <a:pt x="28" y="96"/>
                    <a:pt x="28" y="96"/>
                    <a:pt x="28" y="96"/>
                  </a:cubicBezTo>
                  <a:cubicBezTo>
                    <a:pt x="22" y="103"/>
                    <a:pt x="22" y="103"/>
                    <a:pt x="22" y="103"/>
                  </a:cubicBezTo>
                  <a:cubicBezTo>
                    <a:pt x="20" y="106"/>
                    <a:pt x="19" y="108"/>
                    <a:pt x="19" y="110"/>
                  </a:cubicBezTo>
                  <a:cubicBezTo>
                    <a:pt x="19" y="113"/>
                    <a:pt x="21" y="115"/>
                    <a:pt x="22" y="115"/>
                  </a:cubicBezTo>
                  <a:cubicBezTo>
                    <a:pt x="24" y="117"/>
                    <a:pt x="26" y="119"/>
                    <a:pt x="29" y="119"/>
                  </a:cubicBezTo>
                  <a:cubicBezTo>
                    <a:pt x="31" y="119"/>
                    <a:pt x="32" y="118"/>
                    <a:pt x="34" y="117"/>
                  </a:cubicBezTo>
                  <a:close/>
                  <a:moveTo>
                    <a:pt x="189" y="104"/>
                  </a:moveTo>
                  <a:cubicBezTo>
                    <a:pt x="191" y="100"/>
                    <a:pt x="193" y="95"/>
                    <a:pt x="187" y="90"/>
                  </a:cubicBezTo>
                  <a:cubicBezTo>
                    <a:pt x="183" y="86"/>
                    <a:pt x="183" y="86"/>
                    <a:pt x="183" y="86"/>
                  </a:cubicBezTo>
                  <a:cubicBezTo>
                    <a:pt x="159" y="66"/>
                    <a:pt x="132" y="42"/>
                    <a:pt x="126" y="38"/>
                  </a:cubicBezTo>
                  <a:cubicBezTo>
                    <a:pt x="123" y="39"/>
                    <a:pt x="115" y="42"/>
                    <a:pt x="109" y="44"/>
                  </a:cubicBezTo>
                  <a:cubicBezTo>
                    <a:pt x="109" y="44"/>
                    <a:pt x="109" y="44"/>
                    <a:pt x="109" y="44"/>
                  </a:cubicBezTo>
                  <a:cubicBezTo>
                    <a:pt x="108" y="44"/>
                    <a:pt x="99" y="47"/>
                    <a:pt x="90" y="47"/>
                  </a:cubicBezTo>
                  <a:cubicBezTo>
                    <a:pt x="85" y="47"/>
                    <a:pt x="82" y="46"/>
                    <a:pt x="79" y="44"/>
                  </a:cubicBezTo>
                  <a:cubicBezTo>
                    <a:pt x="74" y="41"/>
                    <a:pt x="73" y="37"/>
                    <a:pt x="73" y="34"/>
                  </a:cubicBezTo>
                  <a:cubicBezTo>
                    <a:pt x="74" y="29"/>
                    <a:pt x="78" y="25"/>
                    <a:pt x="81" y="23"/>
                  </a:cubicBezTo>
                  <a:cubicBezTo>
                    <a:pt x="34" y="17"/>
                    <a:pt x="34" y="17"/>
                    <a:pt x="34" y="17"/>
                  </a:cubicBezTo>
                  <a:cubicBezTo>
                    <a:pt x="29" y="85"/>
                    <a:pt x="29" y="85"/>
                    <a:pt x="29" y="85"/>
                  </a:cubicBezTo>
                  <a:cubicBezTo>
                    <a:pt x="33" y="81"/>
                    <a:pt x="37" y="80"/>
                    <a:pt x="40" y="80"/>
                  </a:cubicBezTo>
                  <a:cubicBezTo>
                    <a:pt x="43" y="80"/>
                    <a:pt x="46" y="81"/>
                    <a:pt x="49" y="84"/>
                  </a:cubicBezTo>
                  <a:cubicBezTo>
                    <a:pt x="53" y="87"/>
                    <a:pt x="56" y="92"/>
                    <a:pt x="55" y="97"/>
                  </a:cubicBezTo>
                  <a:cubicBezTo>
                    <a:pt x="59" y="97"/>
                    <a:pt x="63" y="98"/>
                    <a:pt x="66" y="101"/>
                  </a:cubicBezTo>
                  <a:cubicBezTo>
                    <a:pt x="71" y="105"/>
                    <a:pt x="73" y="110"/>
                    <a:pt x="72" y="115"/>
                  </a:cubicBezTo>
                  <a:cubicBezTo>
                    <a:pt x="76" y="114"/>
                    <a:pt x="80" y="115"/>
                    <a:pt x="83" y="118"/>
                  </a:cubicBezTo>
                  <a:cubicBezTo>
                    <a:pt x="87" y="121"/>
                    <a:pt x="89" y="125"/>
                    <a:pt x="89" y="130"/>
                  </a:cubicBezTo>
                  <a:cubicBezTo>
                    <a:pt x="94" y="129"/>
                    <a:pt x="98" y="130"/>
                    <a:pt x="102" y="133"/>
                  </a:cubicBezTo>
                  <a:cubicBezTo>
                    <a:pt x="108" y="137"/>
                    <a:pt x="109" y="144"/>
                    <a:pt x="107" y="150"/>
                  </a:cubicBezTo>
                  <a:cubicBezTo>
                    <a:pt x="111" y="153"/>
                    <a:pt x="111" y="153"/>
                    <a:pt x="111" y="153"/>
                  </a:cubicBezTo>
                  <a:cubicBezTo>
                    <a:pt x="112" y="153"/>
                    <a:pt x="112" y="153"/>
                    <a:pt x="112" y="154"/>
                  </a:cubicBezTo>
                  <a:cubicBezTo>
                    <a:pt x="113" y="154"/>
                    <a:pt x="113" y="154"/>
                    <a:pt x="113" y="154"/>
                  </a:cubicBezTo>
                  <a:cubicBezTo>
                    <a:pt x="114" y="155"/>
                    <a:pt x="116" y="155"/>
                    <a:pt x="117" y="155"/>
                  </a:cubicBezTo>
                  <a:cubicBezTo>
                    <a:pt x="120" y="155"/>
                    <a:pt x="123" y="154"/>
                    <a:pt x="124" y="152"/>
                  </a:cubicBezTo>
                  <a:cubicBezTo>
                    <a:pt x="127" y="148"/>
                    <a:pt x="129" y="146"/>
                    <a:pt x="125" y="142"/>
                  </a:cubicBezTo>
                  <a:cubicBezTo>
                    <a:pt x="125" y="142"/>
                    <a:pt x="125" y="142"/>
                    <a:pt x="125" y="142"/>
                  </a:cubicBezTo>
                  <a:cubicBezTo>
                    <a:pt x="104" y="124"/>
                    <a:pt x="104" y="124"/>
                    <a:pt x="104" y="124"/>
                  </a:cubicBezTo>
                  <a:cubicBezTo>
                    <a:pt x="103" y="123"/>
                    <a:pt x="102" y="122"/>
                    <a:pt x="102" y="122"/>
                  </a:cubicBezTo>
                  <a:cubicBezTo>
                    <a:pt x="102" y="121"/>
                    <a:pt x="103" y="120"/>
                    <a:pt x="103" y="119"/>
                  </a:cubicBezTo>
                  <a:cubicBezTo>
                    <a:pt x="104" y="118"/>
                    <a:pt x="107" y="118"/>
                    <a:pt x="108" y="119"/>
                  </a:cubicBezTo>
                  <a:cubicBezTo>
                    <a:pt x="135" y="142"/>
                    <a:pt x="135" y="142"/>
                    <a:pt x="135" y="142"/>
                  </a:cubicBezTo>
                  <a:cubicBezTo>
                    <a:pt x="137" y="143"/>
                    <a:pt x="139" y="143"/>
                    <a:pt x="140" y="143"/>
                  </a:cubicBezTo>
                  <a:cubicBezTo>
                    <a:pt x="143" y="143"/>
                    <a:pt x="146" y="142"/>
                    <a:pt x="148" y="139"/>
                  </a:cubicBezTo>
                  <a:cubicBezTo>
                    <a:pt x="149" y="137"/>
                    <a:pt x="150" y="135"/>
                    <a:pt x="150" y="133"/>
                  </a:cubicBezTo>
                  <a:cubicBezTo>
                    <a:pt x="150" y="130"/>
                    <a:pt x="148" y="128"/>
                    <a:pt x="146" y="126"/>
                  </a:cubicBezTo>
                  <a:cubicBezTo>
                    <a:pt x="143" y="123"/>
                    <a:pt x="143" y="123"/>
                    <a:pt x="143" y="123"/>
                  </a:cubicBezTo>
                  <a:cubicBezTo>
                    <a:pt x="143" y="123"/>
                    <a:pt x="143" y="123"/>
                    <a:pt x="143" y="123"/>
                  </a:cubicBezTo>
                  <a:cubicBezTo>
                    <a:pt x="127" y="111"/>
                    <a:pt x="127" y="111"/>
                    <a:pt x="127" y="111"/>
                  </a:cubicBezTo>
                  <a:cubicBezTo>
                    <a:pt x="127" y="110"/>
                    <a:pt x="126" y="110"/>
                    <a:pt x="126" y="109"/>
                  </a:cubicBezTo>
                  <a:cubicBezTo>
                    <a:pt x="126" y="108"/>
                    <a:pt x="126" y="107"/>
                    <a:pt x="127" y="106"/>
                  </a:cubicBezTo>
                  <a:cubicBezTo>
                    <a:pt x="128" y="105"/>
                    <a:pt x="130" y="105"/>
                    <a:pt x="132" y="106"/>
                  </a:cubicBezTo>
                  <a:cubicBezTo>
                    <a:pt x="157" y="126"/>
                    <a:pt x="157" y="126"/>
                    <a:pt x="157" y="126"/>
                  </a:cubicBezTo>
                  <a:cubicBezTo>
                    <a:pt x="159" y="128"/>
                    <a:pt x="161" y="128"/>
                    <a:pt x="163" y="128"/>
                  </a:cubicBezTo>
                  <a:cubicBezTo>
                    <a:pt x="166" y="128"/>
                    <a:pt x="169" y="127"/>
                    <a:pt x="171" y="124"/>
                  </a:cubicBezTo>
                  <a:cubicBezTo>
                    <a:pt x="173" y="122"/>
                    <a:pt x="174" y="119"/>
                    <a:pt x="174" y="117"/>
                  </a:cubicBezTo>
                  <a:cubicBezTo>
                    <a:pt x="173" y="115"/>
                    <a:pt x="172" y="113"/>
                    <a:pt x="169" y="111"/>
                  </a:cubicBezTo>
                  <a:cubicBezTo>
                    <a:pt x="162" y="104"/>
                    <a:pt x="162" y="104"/>
                    <a:pt x="162" y="104"/>
                  </a:cubicBezTo>
                  <a:cubicBezTo>
                    <a:pt x="162" y="104"/>
                    <a:pt x="162" y="104"/>
                    <a:pt x="162" y="104"/>
                  </a:cubicBezTo>
                  <a:cubicBezTo>
                    <a:pt x="149" y="94"/>
                    <a:pt x="149" y="94"/>
                    <a:pt x="149" y="94"/>
                  </a:cubicBezTo>
                  <a:cubicBezTo>
                    <a:pt x="148" y="93"/>
                    <a:pt x="147" y="90"/>
                    <a:pt x="148" y="89"/>
                  </a:cubicBezTo>
                  <a:cubicBezTo>
                    <a:pt x="150" y="88"/>
                    <a:pt x="152" y="87"/>
                    <a:pt x="153" y="89"/>
                  </a:cubicBezTo>
                  <a:cubicBezTo>
                    <a:pt x="175" y="106"/>
                    <a:pt x="175" y="106"/>
                    <a:pt x="175" y="106"/>
                  </a:cubicBezTo>
                  <a:cubicBezTo>
                    <a:pt x="179" y="110"/>
                    <a:pt x="185" y="109"/>
                    <a:pt x="189" y="10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19476" name="TextBox 93"/>
            <p:cNvSpPr txBox="1">
              <a:spLocks noChangeArrowheads="1"/>
            </p:cNvSpPr>
            <p:nvPr/>
          </p:nvSpPr>
          <p:spPr bwMode="auto">
            <a:xfrm>
              <a:off x="4893776" y="4537410"/>
              <a:ext cx="350460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r>
                <a:rPr lang="es-EC" sz="1600" dirty="0">
                  <a:solidFill>
                    <a:schemeClr val="bg1"/>
                  </a:solidFill>
                </a:rPr>
                <a:t>Estudiar el caso particular sobre la situación financiera de cada una de las empresas pertenecientes a este sector, antes de aplicar las estrategias financieras propuestas tomando en cuenta que fueron planteadas considerando las fortalezas y debilidades del sector. </a:t>
              </a:r>
            </a:p>
          </p:txBody>
        </p:sp>
      </p:grpSp>
      <p:sp>
        <p:nvSpPr>
          <p:cNvPr id="26" name="CuadroTexto 238">
            <a:extLst>
              <a:ext uri="{FF2B5EF4-FFF2-40B4-BE49-F238E27FC236}">
                <a16:creationId xmlns:a16="http://schemas.microsoft.com/office/drawing/2014/main" id="{7203A63C-BBE9-0247-9868-E1F6C9626BFB}"/>
              </a:ext>
            </a:extLst>
          </p:cNvPr>
          <p:cNvSpPr txBox="1"/>
          <p:nvPr/>
        </p:nvSpPr>
        <p:spPr>
          <a:xfrm>
            <a:off x="622719" y="343215"/>
            <a:ext cx="4376894" cy="605294"/>
          </a:xfrm>
          <a:prstGeom prst="rect">
            <a:avLst/>
          </a:prstGeom>
          <a:noFill/>
        </p:spPr>
        <p:txBody>
          <a:bodyPr wrap="square" rtlCol="0">
            <a:spAutoFit/>
          </a:bodyPr>
          <a:lstStyle>
            <a:defPPr>
              <a:defRPr lang="es-EC"/>
            </a:defPPr>
            <a:lvl1pPr>
              <a:lnSpc>
                <a:spcPts val="4000"/>
              </a:lnSpc>
              <a:defRPr sz="3600" b="1">
                <a:solidFill>
                  <a:schemeClr val="tx2"/>
                </a:solidFill>
                <a:latin typeface="Nirmala UI" panose="020B0502040204020203" pitchFamily="34" charset="0"/>
                <a:ea typeface="Nirmala UI" panose="020B0502040204020203" pitchFamily="34" charset="0"/>
                <a:cs typeface="Nirmala UI" panose="020B0502040204020203" pitchFamily="34" charset="0"/>
              </a:defRPr>
            </a:lvl1pPr>
          </a:lstStyle>
          <a:p>
            <a:r>
              <a:rPr lang="es-EC" dirty="0"/>
              <a:t>Recomendaciones</a:t>
            </a:r>
          </a:p>
        </p:txBody>
      </p:sp>
      <p:pic>
        <p:nvPicPr>
          <p:cNvPr id="27" name="Imagen 26" descr="Recorte de pantalla"/>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3" y="5731099"/>
            <a:ext cx="11775582" cy="1139781"/>
          </a:xfrm>
          <a:prstGeom prst="rect">
            <a:avLst/>
          </a:prstGeom>
        </p:spPr>
      </p:pic>
    </p:spTree>
    <p:extLst>
      <p:ext uri="{BB962C8B-B14F-4D97-AF65-F5344CB8AC3E}">
        <p14:creationId xmlns:p14="http://schemas.microsoft.com/office/powerpoint/2010/main" val="1475109311"/>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decel="5000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0-#ppt_w/2"/>
                                              </p:val>
                                            </p:tav>
                                            <p:tav tm="100000">
                                              <p:val>
                                                <p:strVal val="#ppt_x"/>
                                              </p:val>
                                            </p:tav>
                                          </p:tavLst>
                                        </p:anim>
                                        <p:anim calcmode="lin" valueType="num">
                                          <p:cBhvr additive="base">
                                            <p:cTn id="8" dur="75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750"/>
                                </p:stCondLst>
                                <p:childTnLst>
                                  <p:par>
                                    <p:cTn id="10" presetID="2" presetClass="entr" presetSubtype="2" decel="50000"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750" fill="hold"/>
                                            <p:tgtEl>
                                              <p:spTgt spid="3"/>
                                            </p:tgtEl>
                                            <p:attrNameLst>
                                              <p:attrName>ppt_x</p:attrName>
                                            </p:attrNameLst>
                                          </p:cBhvr>
                                          <p:tavLst>
                                            <p:tav tm="0">
                                              <p:val>
                                                <p:strVal val="1+#ppt_w/2"/>
                                              </p:val>
                                            </p:tav>
                                            <p:tav tm="100000">
                                              <p:val>
                                                <p:strVal val="#ppt_x"/>
                                              </p:val>
                                            </p:tav>
                                          </p:tavLst>
                                        </p:anim>
                                        <p:anim calcmode="lin" valueType="num">
                                          <p:cBhvr additive="base">
                                            <p:cTn id="13" dur="750" fill="hold"/>
                                            <p:tgtEl>
                                              <p:spTgt spid="3"/>
                                            </p:tgtEl>
                                            <p:attrNameLst>
                                              <p:attrName>ppt_y</p:attrName>
                                            </p:attrNameLst>
                                          </p:cBhvr>
                                          <p:tavLst>
                                            <p:tav tm="0">
                                              <p:val>
                                                <p:strVal val="#ppt_y"/>
                                              </p:val>
                                            </p:tav>
                                            <p:tav tm="100000">
                                              <p:val>
                                                <p:strVal val="#ppt_y"/>
                                              </p:val>
                                            </p:tav>
                                          </p:tavLst>
                                        </p:anim>
                                      </p:childTnLst>
                                    </p:cTn>
                                  </p:par>
                                </p:childTnLst>
                              </p:cTn>
                            </p:par>
                            <p:par>
                              <p:cTn id="14" fill="hold">
                                <p:stCondLst>
                                  <p:cond delay="1500"/>
                                </p:stCondLst>
                                <p:childTnLst>
                                  <p:par>
                                    <p:cTn id="15" presetID="2" presetClass="entr" presetSubtype="8" decel="5000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750" fill="hold"/>
                                            <p:tgtEl>
                                              <p:spTgt spid="4"/>
                                            </p:tgtEl>
                                            <p:attrNameLst>
                                              <p:attrName>ppt_x</p:attrName>
                                            </p:attrNameLst>
                                          </p:cBhvr>
                                          <p:tavLst>
                                            <p:tav tm="0">
                                              <p:val>
                                                <p:strVal val="0-#ppt_w/2"/>
                                              </p:val>
                                            </p:tav>
                                            <p:tav tm="100000">
                                              <p:val>
                                                <p:strVal val="#ppt_x"/>
                                              </p:val>
                                            </p:tav>
                                          </p:tavLst>
                                        </p:anim>
                                        <p:anim calcmode="lin" valueType="num">
                                          <p:cBhvr additive="base">
                                            <p:cTn id="18" dur="750" fill="hold"/>
                                            <p:tgtEl>
                                              <p:spTgt spid="4"/>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14:presetBounceEnd="8000">
                                      <p:stCondLst>
                                        <p:cond delay="0"/>
                                      </p:stCondLst>
                                      <p:childTnLst>
                                        <p:set>
                                          <p:cBhvr>
                                            <p:cTn id="20" dur="1" fill="hold">
                                              <p:stCondLst>
                                                <p:cond delay="0"/>
                                              </p:stCondLst>
                                            </p:cTn>
                                            <p:tgtEl>
                                              <p:spTgt spid="26"/>
                                            </p:tgtEl>
                                            <p:attrNameLst>
                                              <p:attrName>style.visibility</p:attrName>
                                            </p:attrNameLst>
                                          </p:cBhvr>
                                          <p:to>
                                            <p:strVal val="visible"/>
                                          </p:to>
                                        </p:set>
                                        <p:anim calcmode="lin" valueType="num" p14:bounceEnd="8000">
                                          <p:cBhvr additive="base">
                                            <p:cTn id="21" dur="500" fill="hold"/>
                                            <p:tgtEl>
                                              <p:spTgt spid="26"/>
                                            </p:tgtEl>
                                            <p:attrNameLst>
                                              <p:attrName>ppt_x</p:attrName>
                                            </p:attrNameLst>
                                          </p:cBhvr>
                                          <p:tavLst>
                                            <p:tav tm="0">
                                              <p:val>
                                                <p:strVal val="0-#ppt_w/2"/>
                                              </p:val>
                                            </p:tav>
                                            <p:tav tm="100000">
                                              <p:val>
                                                <p:strVal val="#ppt_x"/>
                                              </p:val>
                                            </p:tav>
                                          </p:tavLst>
                                        </p:anim>
                                        <p:anim calcmode="lin" valueType="num" p14:bounceEnd="8000">
                                          <p:cBhvr additive="base">
                                            <p:cTn id="22" dur="5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decel="5000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0-#ppt_w/2"/>
                                              </p:val>
                                            </p:tav>
                                            <p:tav tm="100000">
                                              <p:val>
                                                <p:strVal val="#ppt_x"/>
                                              </p:val>
                                            </p:tav>
                                          </p:tavLst>
                                        </p:anim>
                                        <p:anim calcmode="lin" valueType="num">
                                          <p:cBhvr additive="base">
                                            <p:cTn id="8" dur="75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750"/>
                                </p:stCondLst>
                                <p:childTnLst>
                                  <p:par>
                                    <p:cTn id="10" presetID="2" presetClass="entr" presetSubtype="2" decel="50000"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750" fill="hold"/>
                                            <p:tgtEl>
                                              <p:spTgt spid="3"/>
                                            </p:tgtEl>
                                            <p:attrNameLst>
                                              <p:attrName>ppt_x</p:attrName>
                                            </p:attrNameLst>
                                          </p:cBhvr>
                                          <p:tavLst>
                                            <p:tav tm="0">
                                              <p:val>
                                                <p:strVal val="1+#ppt_w/2"/>
                                              </p:val>
                                            </p:tav>
                                            <p:tav tm="100000">
                                              <p:val>
                                                <p:strVal val="#ppt_x"/>
                                              </p:val>
                                            </p:tav>
                                          </p:tavLst>
                                        </p:anim>
                                        <p:anim calcmode="lin" valueType="num">
                                          <p:cBhvr additive="base">
                                            <p:cTn id="13" dur="750" fill="hold"/>
                                            <p:tgtEl>
                                              <p:spTgt spid="3"/>
                                            </p:tgtEl>
                                            <p:attrNameLst>
                                              <p:attrName>ppt_y</p:attrName>
                                            </p:attrNameLst>
                                          </p:cBhvr>
                                          <p:tavLst>
                                            <p:tav tm="0">
                                              <p:val>
                                                <p:strVal val="#ppt_y"/>
                                              </p:val>
                                            </p:tav>
                                            <p:tav tm="100000">
                                              <p:val>
                                                <p:strVal val="#ppt_y"/>
                                              </p:val>
                                            </p:tav>
                                          </p:tavLst>
                                        </p:anim>
                                      </p:childTnLst>
                                    </p:cTn>
                                  </p:par>
                                </p:childTnLst>
                              </p:cTn>
                            </p:par>
                            <p:par>
                              <p:cTn id="14" fill="hold">
                                <p:stCondLst>
                                  <p:cond delay="1500"/>
                                </p:stCondLst>
                                <p:childTnLst>
                                  <p:par>
                                    <p:cTn id="15" presetID="2" presetClass="entr" presetSubtype="8" decel="5000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750" fill="hold"/>
                                            <p:tgtEl>
                                              <p:spTgt spid="4"/>
                                            </p:tgtEl>
                                            <p:attrNameLst>
                                              <p:attrName>ppt_x</p:attrName>
                                            </p:attrNameLst>
                                          </p:cBhvr>
                                          <p:tavLst>
                                            <p:tav tm="0">
                                              <p:val>
                                                <p:strVal val="0-#ppt_w/2"/>
                                              </p:val>
                                            </p:tav>
                                            <p:tav tm="100000">
                                              <p:val>
                                                <p:strVal val="#ppt_x"/>
                                              </p:val>
                                            </p:tav>
                                          </p:tavLst>
                                        </p:anim>
                                        <p:anim calcmode="lin" valueType="num">
                                          <p:cBhvr additive="base">
                                            <p:cTn id="18" dur="750" fill="hold"/>
                                            <p:tgtEl>
                                              <p:spTgt spid="4"/>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anim calcmode="lin" valueType="num">
                                          <p:cBhvr additive="base">
                                            <p:cTn id="21" dur="500" fill="hold"/>
                                            <p:tgtEl>
                                              <p:spTgt spid="26"/>
                                            </p:tgtEl>
                                            <p:attrNameLst>
                                              <p:attrName>ppt_x</p:attrName>
                                            </p:attrNameLst>
                                          </p:cBhvr>
                                          <p:tavLst>
                                            <p:tav tm="0">
                                              <p:val>
                                                <p:strVal val="0-#ppt_w/2"/>
                                              </p:val>
                                            </p:tav>
                                            <p:tav tm="100000">
                                              <p:val>
                                                <p:strVal val="#ppt_x"/>
                                              </p:val>
                                            </p:tav>
                                          </p:tavLst>
                                        </p:anim>
                                        <p:anim calcmode="lin" valueType="num">
                                          <p:cBhvr additive="base">
                                            <p:cTn id="22" dur="5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EL CAMINO DE GALA – Edurne Cadelo">
            <a:extLst>
              <a:ext uri="{FF2B5EF4-FFF2-40B4-BE49-F238E27FC236}">
                <a16:creationId xmlns:a16="http://schemas.microsoft.com/office/drawing/2014/main" id="{71434292-019B-43E4-87D8-1F7D5B6DF5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4850" y="1378226"/>
            <a:ext cx="9230140" cy="43599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9447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98">
            <a:extLst>
              <a:ext uri="{FF2B5EF4-FFF2-40B4-BE49-F238E27FC236}">
                <a16:creationId xmlns:a16="http://schemas.microsoft.com/office/drawing/2014/main" id="{BA26E492-DA48-47E3-B28C-24F2A5F99E11}"/>
              </a:ext>
            </a:extLst>
          </p:cNvPr>
          <p:cNvSpPr txBox="1"/>
          <p:nvPr/>
        </p:nvSpPr>
        <p:spPr>
          <a:xfrm>
            <a:off x="892841" y="1156779"/>
            <a:ext cx="1841979" cy="400110"/>
          </a:xfrm>
          <a:prstGeom prst="rect">
            <a:avLst/>
          </a:prstGeom>
          <a:noFill/>
        </p:spPr>
        <p:txBody>
          <a:bodyPr wrap="none" rtlCol="0" anchor="b" anchorCtr="0">
            <a:spAutoFit/>
          </a:bodyPr>
          <a:lstStyle/>
          <a:p>
            <a:pPr algn="r"/>
            <a:r>
              <a:rPr lang="en-US" sz="2000" b="1" dirty="0" err="1">
                <a:solidFill>
                  <a:srgbClr val="002060"/>
                </a:solidFill>
                <a:latin typeface="+mj-lt"/>
                <a:ea typeface="League Spartan" charset="0"/>
                <a:cs typeface="Poppins SemiBold" pitchFamily="2" charset="77"/>
              </a:rPr>
              <a:t>Quisanga</a:t>
            </a:r>
            <a:r>
              <a:rPr lang="en-US" sz="2000" b="1" dirty="0">
                <a:solidFill>
                  <a:srgbClr val="002060"/>
                </a:solidFill>
                <a:latin typeface="+mj-lt"/>
                <a:ea typeface="League Spartan" charset="0"/>
                <a:cs typeface="Poppins SemiBold" pitchFamily="2" charset="77"/>
              </a:rPr>
              <a:t> (2019)</a:t>
            </a:r>
          </a:p>
        </p:txBody>
      </p:sp>
      <p:sp>
        <p:nvSpPr>
          <p:cNvPr id="37" name="Subtitle 2">
            <a:extLst>
              <a:ext uri="{FF2B5EF4-FFF2-40B4-BE49-F238E27FC236}">
                <a16:creationId xmlns:a16="http://schemas.microsoft.com/office/drawing/2014/main" id="{07DF14A4-EE6A-4937-AF00-A6919AA602C7}"/>
              </a:ext>
            </a:extLst>
          </p:cNvPr>
          <p:cNvSpPr txBox="1">
            <a:spLocks/>
          </p:cNvSpPr>
          <p:nvPr/>
        </p:nvSpPr>
        <p:spPr>
          <a:xfrm>
            <a:off x="355607" y="1543535"/>
            <a:ext cx="2916449" cy="1661993"/>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2050"/>
              </a:lnSpc>
            </a:pPr>
            <a:r>
              <a:rPr lang="es-EC" sz="1400" dirty="0">
                <a:latin typeface="+mn-lt"/>
              </a:rPr>
              <a:t>Las estrategias financieras sirven como una metodología que permite el crecimiento y fortalecimiento de la estructura empresarial, sin embargo no es de aplicación generalizada dentro de las PYMES</a:t>
            </a:r>
            <a:endParaRPr lang="es-ES" sz="1250" dirty="0">
              <a:solidFill>
                <a:schemeClr val="tx1"/>
              </a:solidFill>
              <a:latin typeface="+mn-lt"/>
              <a:ea typeface="Open Sans Light" panose="020B0306030504020204" pitchFamily="34" charset="0"/>
              <a:cs typeface="Open Sans Light" panose="020B0306030504020204" pitchFamily="34" charset="0"/>
            </a:endParaRPr>
          </a:p>
        </p:txBody>
      </p:sp>
      <p:sp>
        <p:nvSpPr>
          <p:cNvPr id="30" name="Freeform 15">
            <a:extLst>
              <a:ext uri="{FF2B5EF4-FFF2-40B4-BE49-F238E27FC236}">
                <a16:creationId xmlns:a16="http://schemas.microsoft.com/office/drawing/2014/main" id="{6A35808B-6593-4759-8347-B61DADCD7689}"/>
              </a:ext>
            </a:extLst>
          </p:cNvPr>
          <p:cNvSpPr>
            <a:spLocks noChangeArrowheads="1"/>
          </p:cNvSpPr>
          <p:nvPr/>
        </p:nvSpPr>
        <p:spPr bwMode="auto">
          <a:xfrm flipH="1" flipV="1">
            <a:off x="8062665" y="3629132"/>
            <a:ext cx="1328102" cy="1328102"/>
          </a:xfrm>
          <a:custGeom>
            <a:avLst/>
            <a:gdLst>
              <a:gd name="T0" fmla="*/ 1164922 w 3851"/>
              <a:gd name="T1" fmla="*/ 1383727 h 3850"/>
              <a:gd name="T2" fmla="*/ 1165642 w 3851"/>
              <a:gd name="T3" fmla="*/ 1381567 h 3850"/>
              <a:gd name="T4" fmla="*/ 1169961 w 3851"/>
              <a:gd name="T5" fmla="*/ 1216341 h 3850"/>
              <a:gd name="T6" fmla="*/ 844632 w 3851"/>
              <a:gd name="T7" fmla="*/ 891287 h 3850"/>
              <a:gd name="T8" fmla="*/ 680528 w 3851"/>
              <a:gd name="T9" fmla="*/ 894887 h 3850"/>
              <a:gd name="T10" fmla="*/ 676929 w 3851"/>
              <a:gd name="T11" fmla="*/ 896687 h 3850"/>
              <a:gd name="T12" fmla="*/ 675489 w 3851"/>
              <a:gd name="T13" fmla="*/ 897047 h 3850"/>
              <a:gd name="T14" fmla="*/ 174540 w 3851"/>
              <a:gd name="T15" fmla="*/ 806334 h 3850"/>
              <a:gd name="T16" fmla="*/ 174540 w 3851"/>
              <a:gd name="T17" fmla="*/ 174226 h 3850"/>
              <a:gd name="T18" fmla="*/ 806125 w 3851"/>
              <a:gd name="T19" fmla="*/ 174226 h 3850"/>
              <a:gd name="T20" fmla="*/ 897174 w 3851"/>
              <a:gd name="T21" fmla="*/ 675305 h 3850"/>
              <a:gd name="T22" fmla="*/ 896454 w 3851"/>
              <a:gd name="T23" fmla="*/ 676745 h 3850"/>
              <a:gd name="T24" fmla="*/ 894655 w 3851"/>
              <a:gd name="T25" fmla="*/ 680704 h 3850"/>
              <a:gd name="T26" fmla="*/ 891416 w 3851"/>
              <a:gd name="T27" fmla="*/ 844851 h 3850"/>
              <a:gd name="T28" fmla="*/ 1216025 w 3851"/>
              <a:gd name="T29" fmla="*/ 1169905 h 3850"/>
              <a:gd name="T30" fmla="*/ 1381209 w 3851"/>
              <a:gd name="T31" fmla="*/ 1165945 h 3850"/>
              <a:gd name="T32" fmla="*/ 1383728 w 3851"/>
              <a:gd name="T33" fmla="*/ 1164865 h 3850"/>
              <a:gd name="T34" fmla="*/ 1385527 w 3851"/>
              <a:gd name="T35" fmla="*/ 1164145 h 3850"/>
              <a:gd name="T36" fmla="*/ 1163843 w 3851"/>
              <a:gd name="T37" fmla="*/ 1385527 h 3850"/>
              <a:gd name="T38" fmla="*/ 1164922 w 3851"/>
              <a:gd name="T39" fmla="*/ 1383727 h 38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51" h="3850">
                <a:moveTo>
                  <a:pt x="3237" y="3844"/>
                </a:moveTo>
                <a:cubicBezTo>
                  <a:pt x="3238" y="3842"/>
                  <a:pt x="3239" y="3840"/>
                  <a:pt x="3239" y="3838"/>
                </a:cubicBezTo>
                <a:cubicBezTo>
                  <a:pt x="3355" y="3594"/>
                  <a:pt x="3357" y="3485"/>
                  <a:pt x="3251" y="3379"/>
                </a:cubicBezTo>
                <a:lnTo>
                  <a:pt x="2347" y="2476"/>
                </a:lnTo>
                <a:cubicBezTo>
                  <a:pt x="2242" y="2370"/>
                  <a:pt x="2133" y="2371"/>
                  <a:pt x="1891" y="2486"/>
                </a:cubicBezTo>
                <a:cubicBezTo>
                  <a:pt x="1888" y="2487"/>
                  <a:pt x="1884" y="2489"/>
                  <a:pt x="1881" y="2491"/>
                </a:cubicBezTo>
                <a:cubicBezTo>
                  <a:pt x="1879" y="2491"/>
                  <a:pt x="1878" y="2492"/>
                  <a:pt x="1877" y="2492"/>
                </a:cubicBezTo>
                <a:cubicBezTo>
                  <a:pt x="1419" y="2700"/>
                  <a:pt x="861" y="2616"/>
                  <a:pt x="485" y="2240"/>
                </a:cubicBezTo>
                <a:cubicBezTo>
                  <a:pt x="0" y="1755"/>
                  <a:pt x="0" y="970"/>
                  <a:pt x="485" y="484"/>
                </a:cubicBezTo>
                <a:cubicBezTo>
                  <a:pt x="970" y="0"/>
                  <a:pt x="1756" y="0"/>
                  <a:pt x="2240" y="484"/>
                </a:cubicBezTo>
                <a:cubicBezTo>
                  <a:pt x="2617" y="861"/>
                  <a:pt x="2701" y="1419"/>
                  <a:pt x="2493" y="1876"/>
                </a:cubicBezTo>
                <a:cubicBezTo>
                  <a:pt x="2492" y="1878"/>
                  <a:pt x="2492" y="1879"/>
                  <a:pt x="2491" y="1880"/>
                </a:cubicBezTo>
                <a:cubicBezTo>
                  <a:pt x="2490" y="1883"/>
                  <a:pt x="2488" y="1887"/>
                  <a:pt x="2486" y="1891"/>
                </a:cubicBezTo>
                <a:cubicBezTo>
                  <a:pt x="2372" y="2133"/>
                  <a:pt x="2371" y="2241"/>
                  <a:pt x="2477" y="2347"/>
                </a:cubicBezTo>
                <a:lnTo>
                  <a:pt x="3379" y="3250"/>
                </a:lnTo>
                <a:cubicBezTo>
                  <a:pt x="3486" y="3356"/>
                  <a:pt x="3595" y="3354"/>
                  <a:pt x="3838" y="3239"/>
                </a:cubicBezTo>
                <a:cubicBezTo>
                  <a:pt x="3840" y="3238"/>
                  <a:pt x="3843" y="3237"/>
                  <a:pt x="3845" y="3236"/>
                </a:cubicBezTo>
                <a:cubicBezTo>
                  <a:pt x="3846" y="3236"/>
                  <a:pt x="3848" y="3234"/>
                  <a:pt x="3850" y="3234"/>
                </a:cubicBezTo>
                <a:lnTo>
                  <a:pt x="3234" y="3849"/>
                </a:lnTo>
                <a:cubicBezTo>
                  <a:pt x="3235" y="3847"/>
                  <a:pt x="3236" y="3846"/>
                  <a:pt x="3237" y="3844"/>
                </a:cubicBezTo>
              </a:path>
            </a:pathLst>
          </a:custGeom>
          <a:solidFill>
            <a:srgbClr val="2070A1"/>
          </a:solidFill>
          <a:ln>
            <a:noFill/>
          </a:ln>
          <a:effectLst/>
        </p:spPr>
        <p:txBody>
          <a:bodyPr wrap="none" anchor="ctr"/>
          <a:lstStyle/>
          <a:p>
            <a:endParaRPr lang="en-US" sz="900"/>
          </a:p>
        </p:txBody>
      </p:sp>
      <p:sp>
        <p:nvSpPr>
          <p:cNvPr id="31" name="Freeform 16">
            <a:extLst>
              <a:ext uri="{FF2B5EF4-FFF2-40B4-BE49-F238E27FC236}">
                <a16:creationId xmlns:a16="http://schemas.microsoft.com/office/drawing/2014/main" id="{136A1DBF-C04E-4D99-9EB5-2A1B0002BDA7}"/>
              </a:ext>
            </a:extLst>
          </p:cNvPr>
          <p:cNvSpPr>
            <a:spLocks noChangeArrowheads="1"/>
          </p:cNvSpPr>
          <p:nvPr/>
        </p:nvSpPr>
        <p:spPr bwMode="auto">
          <a:xfrm flipH="1" flipV="1">
            <a:off x="8065708" y="1943523"/>
            <a:ext cx="1328102" cy="1328102"/>
          </a:xfrm>
          <a:custGeom>
            <a:avLst/>
            <a:gdLst>
              <a:gd name="T0" fmla="*/ 1383727 w 3850"/>
              <a:gd name="T1" fmla="*/ 220605 h 3851"/>
              <a:gd name="T2" fmla="*/ 1381567 w 3850"/>
              <a:gd name="T3" fmla="*/ 219525 h 3851"/>
              <a:gd name="T4" fmla="*/ 1216341 w 3850"/>
              <a:gd name="T5" fmla="*/ 215566 h 3851"/>
              <a:gd name="T6" fmla="*/ 891287 w 3850"/>
              <a:gd name="T7" fmla="*/ 540536 h 3851"/>
              <a:gd name="T8" fmla="*/ 894887 w 3850"/>
              <a:gd name="T9" fmla="*/ 704999 h 3851"/>
              <a:gd name="T10" fmla="*/ 896687 w 3850"/>
              <a:gd name="T11" fmla="*/ 708598 h 3851"/>
              <a:gd name="T12" fmla="*/ 897047 w 3850"/>
              <a:gd name="T13" fmla="*/ 710038 h 3851"/>
              <a:gd name="T14" fmla="*/ 806334 w 3850"/>
              <a:gd name="T15" fmla="*/ 1210987 h 3851"/>
              <a:gd name="T16" fmla="*/ 174586 w 3850"/>
              <a:gd name="T17" fmla="*/ 1210987 h 3851"/>
              <a:gd name="T18" fmla="*/ 174586 w 3850"/>
              <a:gd name="T19" fmla="*/ 579042 h 3851"/>
              <a:gd name="T20" fmla="*/ 675665 w 3850"/>
              <a:gd name="T21" fmla="*/ 488353 h 3851"/>
              <a:gd name="T22" fmla="*/ 676745 w 3850"/>
              <a:gd name="T23" fmla="*/ 489073 h 3851"/>
              <a:gd name="T24" fmla="*/ 680704 w 3850"/>
              <a:gd name="T25" fmla="*/ 490872 h 3851"/>
              <a:gd name="T26" fmla="*/ 844851 w 3850"/>
              <a:gd name="T27" fmla="*/ 494471 h 3851"/>
              <a:gd name="T28" fmla="*/ 1169905 w 3850"/>
              <a:gd name="T29" fmla="*/ 169142 h 3851"/>
              <a:gd name="T30" fmla="*/ 1165945 w 3850"/>
              <a:gd name="T31" fmla="*/ 4319 h 3851"/>
              <a:gd name="T32" fmla="*/ 1164865 w 3850"/>
              <a:gd name="T33" fmla="*/ 1799 h 3851"/>
              <a:gd name="T34" fmla="*/ 1164145 w 3850"/>
              <a:gd name="T35" fmla="*/ 0 h 3851"/>
              <a:gd name="T36" fmla="*/ 1385527 w 3850"/>
              <a:gd name="T37" fmla="*/ 221684 h 3851"/>
              <a:gd name="T38" fmla="*/ 1383727 w 3850"/>
              <a:gd name="T39" fmla="*/ 220605 h 385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50" h="3851">
                <a:moveTo>
                  <a:pt x="3844" y="613"/>
                </a:moveTo>
                <a:cubicBezTo>
                  <a:pt x="3842" y="612"/>
                  <a:pt x="3840" y="611"/>
                  <a:pt x="3838" y="610"/>
                </a:cubicBezTo>
                <a:cubicBezTo>
                  <a:pt x="3594" y="495"/>
                  <a:pt x="3485" y="493"/>
                  <a:pt x="3379" y="599"/>
                </a:cubicBezTo>
                <a:lnTo>
                  <a:pt x="2476" y="1502"/>
                </a:lnTo>
                <a:cubicBezTo>
                  <a:pt x="2370" y="1608"/>
                  <a:pt x="2372" y="1717"/>
                  <a:pt x="2486" y="1959"/>
                </a:cubicBezTo>
                <a:cubicBezTo>
                  <a:pt x="2487" y="1962"/>
                  <a:pt x="2489" y="1966"/>
                  <a:pt x="2491" y="1969"/>
                </a:cubicBezTo>
                <a:cubicBezTo>
                  <a:pt x="2491" y="1970"/>
                  <a:pt x="2491" y="1972"/>
                  <a:pt x="2492" y="1973"/>
                </a:cubicBezTo>
                <a:cubicBezTo>
                  <a:pt x="2701" y="2431"/>
                  <a:pt x="2617" y="2989"/>
                  <a:pt x="2240" y="3365"/>
                </a:cubicBezTo>
                <a:cubicBezTo>
                  <a:pt x="1755" y="3850"/>
                  <a:pt x="969" y="3850"/>
                  <a:pt x="485" y="3365"/>
                </a:cubicBezTo>
                <a:cubicBezTo>
                  <a:pt x="0" y="2880"/>
                  <a:pt x="0" y="2094"/>
                  <a:pt x="485" y="1609"/>
                </a:cubicBezTo>
                <a:cubicBezTo>
                  <a:pt x="861" y="1233"/>
                  <a:pt x="1419" y="1149"/>
                  <a:pt x="1877" y="1357"/>
                </a:cubicBezTo>
                <a:cubicBezTo>
                  <a:pt x="1878" y="1357"/>
                  <a:pt x="1879" y="1358"/>
                  <a:pt x="1880" y="1359"/>
                </a:cubicBezTo>
                <a:cubicBezTo>
                  <a:pt x="1883" y="1360"/>
                  <a:pt x="1887" y="1362"/>
                  <a:pt x="1891" y="1364"/>
                </a:cubicBezTo>
                <a:cubicBezTo>
                  <a:pt x="2133" y="1478"/>
                  <a:pt x="2241" y="1479"/>
                  <a:pt x="2347" y="1374"/>
                </a:cubicBezTo>
                <a:lnTo>
                  <a:pt x="3250" y="470"/>
                </a:lnTo>
                <a:cubicBezTo>
                  <a:pt x="3356" y="364"/>
                  <a:pt x="3354" y="255"/>
                  <a:pt x="3239" y="12"/>
                </a:cubicBezTo>
                <a:cubicBezTo>
                  <a:pt x="3238" y="9"/>
                  <a:pt x="3237" y="8"/>
                  <a:pt x="3236" y="5"/>
                </a:cubicBezTo>
                <a:cubicBezTo>
                  <a:pt x="3235" y="4"/>
                  <a:pt x="3235" y="2"/>
                  <a:pt x="3234" y="0"/>
                </a:cubicBezTo>
                <a:lnTo>
                  <a:pt x="3849" y="616"/>
                </a:lnTo>
                <a:cubicBezTo>
                  <a:pt x="3847" y="615"/>
                  <a:pt x="3846" y="614"/>
                  <a:pt x="3844" y="613"/>
                </a:cubicBezTo>
              </a:path>
            </a:pathLst>
          </a:custGeom>
          <a:solidFill>
            <a:srgbClr val="91E5EB"/>
          </a:solidFill>
          <a:ln>
            <a:noFill/>
          </a:ln>
          <a:effectLst/>
        </p:spPr>
        <p:txBody>
          <a:bodyPr wrap="none" anchor="ctr"/>
          <a:lstStyle/>
          <a:p>
            <a:endParaRPr lang="en-US" sz="900"/>
          </a:p>
        </p:txBody>
      </p:sp>
      <p:sp>
        <p:nvSpPr>
          <p:cNvPr id="32" name="Freeform 17">
            <a:extLst>
              <a:ext uri="{FF2B5EF4-FFF2-40B4-BE49-F238E27FC236}">
                <a16:creationId xmlns:a16="http://schemas.microsoft.com/office/drawing/2014/main" id="{72C93037-8779-439F-A774-FE05AC57A2A7}"/>
              </a:ext>
            </a:extLst>
          </p:cNvPr>
          <p:cNvSpPr>
            <a:spLocks noChangeArrowheads="1"/>
          </p:cNvSpPr>
          <p:nvPr/>
        </p:nvSpPr>
        <p:spPr bwMode="auto">
          <a:xfrm flipH="1" flipV="1">
            <a:off x="6821278" y="3020609"/>
            <a:ext cx="1492403" cy="856496"/>
          </a:xfrm>
          <a:custGeom>
            <a:avLst/>
            <a:gdLst>
              <a:gd name="T0" fmla="*/ 1555896 w 4324"/>
              <a:gd name="T1" fmla="*/ 292164 h 2484"/>
              <a:gd name="T2" fmla="*/ 1555536 w 4324"/>
              <a:gd name="T3" fmla="*/ 294682 h 2484"/>
              <a:gd name="T4" fmla="*/ 1441365 w 4324"/>
              <a:gd name="T5" fmla="*/ 414139 h 2484"/>
              <a:gd name="T6" fmla="*/ 981439 w 4324"/>
              <a:gd name="T7" fmla="*/ 414139 h 2484"/>
              <a:gd name="T8" fmla="*/ 867628 w 4324"/>
              <a:gd name="T9" fmla="*/ 295402 h 2484"/>
              <a:gd name="T10" fmla="*/ 866188 w 4324"/>
              <a:gd name="T11" fmla="*/ 291444 h 2484"/>
              <a:gd name="T12" fmla="*/ 865828 w 4324"/>
              <a:gd name="T13" fmla="*/ 290005 h 2484"/>
              <a:gd name="T14" fmla="*/ 446960 w 4324"/>
              <a:gd name="T15" fmla="*/ 0 h 2484"/>
              <a:gd name="T16" fmla="*/ 0 w 4324"/>
              <a:gd name="T17" fmla="*/ 446881 h 2484"/>
              <a:gd name="T18" fmla="*/ 446960 w 4324"/>
              <a:gd name="T19" fmla="*/ 893402 h 2484"/>
              <a:gd name="T20" fmla="*/ 865828 w 4324"/>
              <a:gd name="T21" fmla="*/ 603397 h 2484"/>
              <a:gd name="T22" fmla="*/ 866188 w 4324"/>
              <a:gd name="T23" fmla="*/ 602318 h 2484"/>
              <a:gd name="T24" fmla="*/ 867628 w 4324"/>
              <a:gd name="T25" fmla="*/ 598360 h 2484"/>
              <a:gd name="T26" fmla="*/ 981439 w 4324"/>
              <a:gd name="T27" fmla="*/ 479623 h 2484"/>
              <a:gd name="T28" fmla="*/ 1441365 w 4324"/>
              <a:gd name="T29" fmla="*/ 479623 h 2484"/>
              <a:gd name="T30" fmla="*/ 1555176 w 4324"/>
              <a:gd name="T31" fmla="*/ 599080 h 2484"/>
              <a:gd name="T32" fmla="*/ 1556257 w 4324"/>
              <a:gd name="T33" fmla="*/ 601598 h 2484"/>
              <a:gd name="T34" fmla="*/ 1556977 w 4324"/>
              <a:gd name="T35" fmla="*/ 603397 h 2484"/>
              <a:gd name="T36" fmla="*/ 1556977 w 4324"/>
              <a:gd name="T37" fmla="*/ 290005 h 2484"/>
              <a:gd name="T38" fmla="*/ 1555896 w 4324"/>
              <a:gd name="T39" fmla="*/ 292164 h 24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324" h="2484">
                <a:moveTo>
                  <a:pt x="4320" y="812"/>
                </a:moveTo>
                <a:cubicBezTo>
                  <a:pt x="4320" y="815"/>
                  <a:pt x="4319" y="816"/>
                  <a:pt x="4319" y="819"/>
                </a:cubicBezTo>
                <a:cubicBezTo>
                  <a:pt x="4228" y="1072"/>
                  <a:pt x="4152" y="1151"/>
                  <a:pt x="4002" y="1151"/>
                </a:cubicBezTo>
                <a:lnTo>
                  <a:pt x="2725" y="1151"/>
                </a:lnTo>
                <a:cubicBezTo>
                  <a:pt x="2575" y="1151"/>
                  <a:pt x="2499" y="1073"/>
                  <a:pt x="2409" y="821"/>
                </a:cubicBezTo>
                <a:cubicBezTo>
                  <a:pt x="2408" y="817"/>
                  <a:pt x="2406" y="814"/>
                  <a:pt x="2405" y="810"/>
                </a:cubicBezTo>
                <a:cubicBezTo>
                  <a:pt x="2405" y="809"/>
                  <a:pt x="2404" y="808"/>
                  <a:pt x="2404" y="806"/>
                </a:cubicBezTo>
                <a:cubicBezTo>
                  <a:pt x="2227" y="336"/>
                  <a:pt x="1773" y="0"/>
                  <a:pt x="1241" y="0"/>
                </a:cubicBezTo>
                <a:cubicBezTo>
                  <a:pt x="555" y="0"/>
                  <a:pt x="0" y="556"/>
                  <a:pt x="0" y="1242"/>
                </a:cubicBezTo>
                <a:cubicBezTo>
                  <a:pt x="0" y="1928"/>
                  <a:pt x="555" y="2483"/>
                  <a:pt x="1241" y="2483"/>
                </a:cubicBezTo>
                <a:cubicBezTo>
                  <a:pt x="1773" y="2483"/>
                  <a:pt x="2227" y="2148"/>
                  <a:pt x="2404" y="1677"/>
                </a:cubicBezTo>
                <a:cubicBezTo>
                  <a:pt x="2404" y="1676"/>
                  <a:pt x="2404" y="1675"/>
                  <a:pt x="2405" y="1674"/>
                </a:cubicBezTo>
                <a:cubicBezTo>
                  <a:pt x="2406" y="1670"/>
                  <a:pt x="2408" y="1666"/>
                  <a:pt x="2409" y="1663"/>
                </a:cubicBezTo>
                <a:cubicBezTo>
                  <a:pt x="2499" y="1411"/>
                  <a:pt x="2575" y="1333"/>
                  <a:pt x="2725" y="1333"/>
                </a:cubicBezTo>
                <a:lnTo>
                  <a:pt x="4002" y="1333"/>
                </a:lnTo>
                <a:cubicBezTo>
                  <a:pt x="4152" y="1333"/>
                  <a:pt x="4228" y="1411"/>
                  <a:pt x="4318" y="1665"/>
                </a:cubicBezTo>
                <a:cubicBezTo>
                  <a:pt x="4319" y="1667"/>
                  <a:pt x="4320" y="1670"/>
                  <a:pt x="4321" y="1672"/>
                </a:cubicBezTo>
                <a:cubicBezTo>
                  <a:pt x="4322" y="1674"/>
                  <a:pt x="4322" y="1676"/>
                  <a:pt x="4323" y="1677"/>
                </a:cubicBezTo>
                <a:lnTo>
                  <a:pt x="4323" y="806"/>
                </a:lnTo>
                <a:cubicBezTo>
                  <a:pt x="4322" y="809"/>
                  <a:pt x="4322" y="810"/>
                  <a:pt x="4320" y="812"/>
                </a:cubicBezTo>
              </a:path>
            </a:pathLst>
          </a:custGeom>
          <a:solidFill>
            <a:srgbClr val="68CBF2"/>
          </a:solidFill>
          <a:ln>
            <a:noFill/>
          </a:ln>
          <a:effectLst/>
        </p:spPr>
        <p:txBody>
          <a:bodyPr wrap="none" anchor="ctr"/>
          <a:lstStyle/>
          <a:p>
            <a:endParaRPr lang="en-US" sz="900"/>
          </a:p>
        </p:txBody>
      </p:sp>
      <p:sp>
        <p:nvSpPr>
          <p:cNvPr id="33" name="Freeform 23">
            <a:extLst>
              <a:ext uri="{FF2B5EF4-FFF2-40B4-BE49-F238E27FC236}">
                <a16:creationId xmlns:a16="http://schemas.microsoft.com/office/drawing/2014/main" id="{BA402F6D-50EA-4100-8170-AE7D13297BC8}"/>
              </a:ext>
            </a:extLst>
          </p:cNvPr>
          <p:cNvSpPr>
            <a:spLocks noChangeArrowheads="1"/>
          </p:cNvSpPr>
          <p:nvPr/>
        </p:nvSpPr>
        <p:spPr bwMode="auto">
          <a:xfrm flipH="1" flipV="1">
            <a:off x="8598165" y="4166153"/>
            <a:ext cx="643513" cy="643514"/>
          </a:xfrm>
          <a:custGeom>
            <a:avLst/>
            <a:gdLst>
              <a:gd name="T0" fmla="*/ 0 w 1867"/>
              <a:gd name="T1" fmla="*/ 335757 h 1866"/>
              <a:gd name="T2" fmla="*/ 335576 w 1867"/>
              <a:gd name="T3" fmla="*/ 0 h 1866"/>
              <a:gd name="T4" fmla="*/ 671152 w 1867"/>
              <a:gd name="T5" fmla="*/ 335757 h 1866"/>
              <a:gd name="T6" fmla="*/ 335576 w 1867"/>
              <a:gd name="T7" fmla="*/ 671153 h 1866"/>
              <a:gd name="T8" fmla="*/ 0 w 1867"/>
              <a:gd name="T9" fmla="*/ 335757 h 18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67" h="1866">
                <a:moveTo>
                  <a:pt x="0" y="933"/>
                </a:moveTo>
                <a:cubicBezTo>
                  <a:pt x="0" y="417"/>
                  <a:pt x="418" y="0"/>
                  <a:pt x="933" y="0"/>
                </a:cubicBezTo>
                <a:cubicBezTo>
                  <a:pt x="1448" y="0"/>
                  <a:pt x="1866" y="417"/>
                  <a:pt x="1866" y="933"/>
                </a:cubicBezTo>
                <a:cubicBezTo>
                  <a:pt x="1866" y="1448"/>
                  <a:pt x="1448" y="1865"/>
                  <a:pt x="933" y="1865"/>
                </a:cubicBezTo>
                <a:cubicBezTo>
                  <a:pt x="418" y="1865"/>
                  <a:pt x="0" y="1448"/>
                  <a:pt x="0" y="933"/>
                </a:cubicBezTo>
              </a:path>
            </a:pathLst>
          </a:custGeom>
          <a:solidFill>
            <a:srgbClr val="0A4366"/>
          </a:solidFill>
          <a:ln>
            <a:noFill/>
          </a:ln>
          <a:effectLst/>
        </p:spPr>
        <p:txBody>
          <a:bodyPr wrap="none" anchor="ctr"/>
          <a:lstStyle/>
          <a:p>
            <a:endParaRPr lang="en-US" sz="900"/>
          </a:p>
        </p:txBody>
      </p:sp>
      <p:sp>
        <p:nvSpPr>
          <p:cNvPr id="34" name="Freeform 24">
            <a:extLst>
              <a:ext uri="{FF2B5EF4-FFF2-40B4-BE49-F238E27FC236}">
                <a16:creationId xmlns:a16="http://schemas.microsoft.com/office/drawing/2014/main" id="{496728FC-7A10-44E7-BFFC-E4FF66FF24F1}"/>
              </a:ext>
            </a:extLst>
          </p:cNvPr>
          <p:cNvSpPr>
            <a:spLocks noChangeArrowheads="1"/>
          </p:cNvSpPr>
          <p:nvPr/>
        </p:nvSpPr>
        <p:spPr bwMode="auto">
          <a:xfrm flipH="1" flipV="1">
            <a:off x="8602729" y="2092611"/>
            <a:ext cx="643514" cy="643513"/>
          </a:xfrm>
          <a:custGeom>
            <a:avLst/>
            <a:gdLst>
              <a:gd name="T0" fmla="*/ 335577 w 1867"/>
              <a:gd name="T1" fmla="*/ 671152 h 1867"/>
              <a:gd name="T2" fmla="*/ 0 w 1867"/>
              <a:gd name="T3" fmla="*/ 335576 h 1867"/>
              <a:gd name="T4" fmla="*/ 335577 w 1867"/>
              <a:gd name="T5" fmla="*/ 0 h 1867"/>
              <a:gd name="T6" fmla="*/ 671153 w 1867"/>
              <a:gd name="T7" fmla="*/ 335576 h 1867"/>
              <a:gd name="T8" fmla="*/ 335577 w 1867"/>
              <a:gd name="T9" fmla="*/ 671152 h 18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67" h="1867">
                <a:moveTo>
                  <a:pt x="933" y="1866"/>
                </a:moveTo>
                <a:cubicBezTo>
                  <a:pt x="418" y="1866"/>
                  <a:pt x="0" y="1448"/>
                  <a:pt x="0" y="933"/>
                </a:cubicBezTo>
                <a:cubicBezTo>
                  <a:pt x="0" y="418"/>
                  <a:pt x="418" y="0"/>
                  <a:pt x="933" y="0"/>
                </a:cubicBezTo>
                <a:cubicBezTo>
                  <a:pt x="1448" y="0"/>
                  <a:pt x="1866" y="418"/>
                  <a:pt x="1866" y="933"/>
                </a:cubicBezTo>
                <a:cubicBezTo>
                  <a:pt x="1866" y="1448"/>
                  <a:pt x="1448" y="1866"/>
                  <a:pt x="933" y="1866"/>
                </a:cubicBezTo>
              </a:path>
            </a:pathLst>
          </a:custGeom>
          <a:solidFill>
            <a:srgbClr val="68CBF2"/>
          </a:solidFill>
          <a:ln>
            <a:noFill/>
          </a:ln>
          <a:effectLst/>
        </p:spPr>
        <p:txBody>
          <a:bodyPr wrap="none" anchor="ctr"/>
          <a:lstStyle/>
          <a:p>
            <a:endParaRPr lang="en-US" sz="900"/>
          </a:p>
        </p:txBody>
      </p:sp>
      <p:sp>
        <p:nvSpPr>
          <p:cNvPr id="35" name="Freeform 25">
            <a:extLst>
              <a:ext uri="{FF2B5EF4-FFF2-40B4-BE49-F238E27FC236}">
                <a16:creationId xmlns:a16="http://schemas.microsoft.com/office/drawing/2014/main" id="{8AB26188-D8AA-4334-AF5A-C935DB6FBF24}"/>
              </a:ext>
            </a:extLst>
          </p:cNvPr>
          <p:cNvSpPr>
            <a:spLocks noChangeArrowheads="1"/>
          </p:cNvSpPr>
          <p:nvPr/>
        </p:nvSpPr>
        <p:spPr bwMode="auto">
          <a:xfrm flipH="1" flipV="1">
            <a:off x="7563676" y="3127100"/>
            <a:ext cx="643513" cy="643513"/>
          </a:xfrm>
          <a:custGeom>
            <a:avLst/>
            <a:gdLst>
              <a:gd name="T0" fmla="*/ 0 w 1867"/>
              <a:gd name="T1" fmla="*/ 335576 h 1867"/>
              <a:gd name="T2" fmla="*/ 335576 w 1867"/>
              <a:gd name="T3" fmla="*/ 0 h 1867"/>
              <a:gd name="T4" fmla="*/ 671152 w 1867"/>
              <a:gd name="T5" fmla="*/ 335576 h 1867"/>
              <a:gd name="T6" fmla="*/ 335576 w 1867"/>
              <a:gd name="T7" fmla="*/ 671152 h 1867"/>
              <a:gd name="T8" fmla="*/ 0 w 1867"/>
              <a:gd name="T9" fmla="*/ 335576 h 18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67" h="1867">
                <a:moveTo>
                  <a:pt x="0" y="933"/>
                </a:moveTo>
                <a:cubicBezTo>
                  <a:pt x="0" y="418"/>
                  <a:pt x="417" y="0"/>
                  <a:pt x="933" y="0"/>
                </a:cubicBezTo>
                <a:cubicBezTo>
                  <a:pt x="1448" y="0"/>
                  <a:pt x="1866" y="418"/>
                  <a:pt x="1866" y="933"/>
                </a:cubicBezTo>
                <a:cubicBezTo>
                  <a:pt x="1866" y="1448"/>
                  <a:pt x="1448" y="1866"/>
                  <a:pt x="933" y="1866"/>
                </a:cubicBezTo>
                <a:cubicBezTo>
                  <a:pt x="417" y="1866"/>
                  <a:pt x="0" y="1448"/>
                  <a:pt x="0" y="933"/>
                </a:cubicBezTo>
              </a:path>
            </a:pathLst>
          </a:custGeom>
          <a:solidFill>
            <a:srgbClr val="0A98CF"/>
          </a:solidFill>
          <a:ln>
            <a:noFill/>
          </a:ln>
          <a:effectLst/>
        </p:spPr>
        <p:txBody>
          <a:bodyPr wrap="none" anchor="ctr"/>
          <a:lstStyle/>
          <a:p>
            <a:endParaRPr lang="en-US" sz="900"/>
          </a:p>
        </p:txBody>
      </p:sp>
      <p:sp>
        <p:nvSpPr>
          <p:cNvPr id="10" name="Freeform 15">
            <a:extLst>
              <a:ext uri="{FF2B5EF4-FFF2-40B4-BE49-F238E27FC236}">
                <a16:creationId xmlns:a16="http://schemas.microsoft.com/office/drawing/2014/main" id="{63B9B806-0AF1-4B50-8EFE-25B71FCD84DA}"/>
              </a:ext>
            </a:extLst>
          </p:cNvPr>
          <p:cNvSpPr>
            <a:spLocks noChangeArrowheads="1"/>
          </p:cNvSpPr>
          <p:nvPr/>
        </p:nvSpPr>
        <p:spPr bwMode="auto">
          <a:xfrm>
            <a:off x="3471377" y="1936677"/>
            <a:ext cx="1328102" cy="1328102"/>
          </a:xfrm>
          <a:custGeom>
            <a:avLst/>
            <a:gdLst>
              <a:gd name="T0" fmla="*/ 1164922 w 3851"/>
              <a:gd name="T1" fmla="*/ 1383727 h 3850"/>
              <a:gd name="T2" fmla="*/ 1165642 w 3851"/>
              <a:gd name="T3" fmla="*/ 1381567 h 3850"/>
              <a:gd name="T4" fmla="*/ 1169961 w 3851"/>
              <a:gd name="T5" fmla="*/ 1216341 h 3850"/>
              <a:gd name="T6" fmla="*/ 844632 w 3851"/>
              <a:gd name="T7" fmla="*/ 891287 h 3850"/>
              <a:gd name="T8" fmla="*/ 680528 w 3851"/>
              <a:gd name="T9" fmla="*/ 894887 h 3850"/>
              <a:gd name="T10" fmla="*/ 676929 w 3851"/>
              <a:gd name="T11" fmla="*/ 896687 h 3850"/>
              <a:gd name="T12" fmla="*/ 675489 w 3851"/>
              <a:gd name="T13" fmla="*/ 897047 h 3850"/>
              <a:gd name="T14" fmla="*/ 174540 w 3851"/>
              <a:gd name="T15" fmla="*/ 806334 h 3850"/>
              <a:gd name="T16" fmla="*/ 174540 w 3851"/>
              <a:gd name="T17" fmla="*/ 174226 h 3850"/>
              <a:gd name="T18" fmla="*/ 806125 w 3851"/>
              <a:gd name="T19" fmla="*/ 174226 h 3850"/>
              <a:gd name="T20" fmla="*/ 897174 w 3851"/>
              <a:gd name="T21" fmla="*/ 675305 h 3850"/>
              <a:gd name="T22" fmla="*/ 896454 w 3851"/>
              <a:gd name="T23" fmla="*/ 676745 h 3850"/>
              <a:gd name="T24" fmla="*/ 894655 w 3851"/>
              <a:gd name="T25" fmla="*/ 680704 h 3850"/>
              <a:gd name="T26" fmla="*/ 891416 w 3851"/>
              <a:gd name="T27" fmla="*/ 844851 h 3850"/>
              <a:gd name="T28" fmla="*/ 1216025 w 3851"/>
              <a:gd name="T29" fmla="*/ 1169905 h 3850"/>
              <a:gd name="T30" fmla="*/ 1381209 w 3851"/>
              <a:gd name="T31" fmla="*/ 1165945 h 3850"/>
              <a:gd name="T32" fmla="*/ 1383728 w 3851"/>
              <a:gd name="T33" fmla="*/ 1164865 h 3850"/>
              <a:gd name="T34" fmla="*/ 1385527 w 3851"/>
              <a:gd name="T35" fmla="*/ 1164145 h 3850"/>
              <a:gd name="T36" fmla="*/ 1163843 w 3851"/>
              <a:gd name="T37" fmla="*/ 1385527 h 3850"/>
              <a:gd name="T38" fmla="*/ 1164922 w 3851"/>
              <a:gd name="T39" fmla="*/ 1383727 h 38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51" h="3850">
                <a:moveTo>
                  <a:pt x="3237" y="3844"/>
                </a:moveTo>
                <a:cubicBezTo>
                  <a:pt x="3238" y="3842"/>
                  <a:pt x="3239" y="3840"/>
                  <a:pt x="3239" y="3838"/>
                </a:cubicBezTo>
                <a:cubicBezTo>
                  <a:pt x="3355" y="3594"/>
                  <a:pt x="3357" y="3485"/>
                  <a:pt x="3251" y="3379"/>
                </a:cubicBezTo>
                <a:lnTo>
                  <a:pt x="2347" y="2476"/>
                </a:lnTo>
                <a:cubicBezTo>
                  <a:pt x="2242" y="2370"/>
                  <a:pt x="2133" y="2371"/>
                  <a:pt x="1891" y="2486"/>
                </a:cubicBezTo>
                <a:cubicBezTo>
                  <a:pt x="1888" y="2487"/>
                  <a:pt x="1884" y="2489"/>
                  <a:pt x="1881" y="2491"/>
                </a:cubicBezTo>
                <a:cubicBezTo>
                  <a:pt x="1879" y="2491"/>
                  <a:pt x="1878" y="2492"/>
                  <a:pt x="1877" y="2492"/>
                </a:cubicBezTo>
                <a:cubicBezTo>
                  <a:pt x="1419" y="2700"/>
                  <a:pt x="861" y="2616"/>
                  <a:pt x="485" y="2240"/>
                </a:cubicBezTo>
                <a:cubicBezTo>
                  <a:pt x="0" y="1755"/>
                  <a:pt x="0" y="970"/>
                  <a:pt x="485" y="484"/>
                </a:cubicBezTo>
                <a:cubicBezTo>
                  <a:pt x="970" y="0"/>
                  <a:pt x="1756" y="0"/>
                  <a:pt x="2240" y="484"/>
                </a:cubicBezTo>
                <a:cubicBezTo>
                  <a:pt x="2617" y="861"/>
                  <a:pt x="2701" y="1419"/>
                  <a:pt x="2493" y="1876"/>
                </a:cubicBezTo>
                <a:cubicBezTo>
                  <a:pt x="2492" y="1878"/>
                  <a:pt x="2492" y="1879"/>
                  <a:pt x="2491" y="1880"/>
                </a:cubicBezTo>
                <a:cubicBezTo>
                  <a:pt x="2490" y="1883"/>
                  <a:pt x="2488" y="1887"/>
                  <a:pt x="2486" y="1891"/>
                </a:cubicBezTo>
                <a:cubicBezTo>
                  <a:pt x="2372" y="2133"/>
                  <a:pt x="2371" y="2241"/>
                  <a:pt x="2477" y="2347"/>
                </a:cubicBezTo>
                <a:lnTo>
                  <a:pt x="3379" y="3250"/>
                </a:lnTo>
                <a:cubicBezTo>
                  <a:pt x="3486" y="3356"/>
                  <a:pt x="3595" y="3354"/>
                  <a:pt x="3838" y="3239"/>
                </a:cubicBezTo>
                <a:cubicBezTo>
                  <a:pt x="3840" y="3238"/>
                  <a:pt x="3843" y="3237"/>
                  <a:pt x="3845" y="3236"/>
                </a:cubicBezTo>
                <a:cubicBezTo>
                  <a:pt x="3846" y="3236"/>
                  <a:pt x="3848" y="3234"/>
                  <a:pt x="3850" y="3234"/>
                </a:cubicBezTo>
                <a:lnTo>
                  <a:pt x="3234" y="3849"/>
                </a:lnTo>
                <a:cubicBezTo>
                  <a:pt x="3235" y="3847"/>
                  <a:pt x="3236" y="3846"/>
                  <a:pt x="3237" y="3844"/>
                </a:cubicBezTo>
              </a:path>
            </a:pathLst>
          </a:custGeom>
          <a:solidFill>
            <a:srgbClr val="FFC569"/>
          </a:solidFill>
          <a:ln>
            <a:noFill/>
          </a:ln>
          <a:effectLst/>
        </p:spPr>
        <p:txBody>
          <a:bodyPr wrap="none" anchor="ctr"/>
          <a:lstStyle/>
          <a:p>
            <a:endParaRPr lang="en-US" sz="900"/>
          </a:p>
        </p:txBody>
      </p:sp>
      <p:sp>
        <p:nvSpPr>
          <p:cNvPr id="11" name="Freeform 16">
            <a:extLst>
              <a:ext uri="{FF2B5EF4-FFF2-40B4-BE49-F238E27FC236}">
                <a16:creationId xmlns:a16="http://schemas.microsoft.com/office/drawing/2014/main" id="{11A20FC7-C6C7-4814-951B-9FC8C04BB2DD}"/>
              </a:ext>
            </a:extLst>
          </p:cNvPr>
          <p:cNvSpPr>
            <a:spLocks noChangeArrowheads="1"/>
          </p:cNvSpPr>
          <p:nvPr/>
        </p:nvSpPr>
        <p:spPr bwMode="auto">
          <a:xfrm>
            <a:off x="3468335" y="3622286"/>
            <a:ext cx="1328102" cy="1328102"/>
          </a:xfrm>
          <a:custGeom>
            <a:avLst/>
            <a:gdLst>
              <a:gd name="T0" fmla="*/ 1383727 w 3850"/>
              <a:gd name="T1" fmla="*/ 220605 h 3851"/>
              <a:gd name="T2" fmla="*/ 1381567 w 3850"/>
              <a:gd name="T3" fmla="*/ 219525 h 3851"/>
              <a:gd name="T4" fmla="*/ 1216341 w 3850"/>
              <a:gd name="T5" fmla="*/ 215566 h 3851"/>
              <a:gd name="T6" fmla="*/ 891287 w 3850"/>
              <a:gd name="T7" fmla="*/ 540536 h 3851"/>
              <a:gd name="T8" fmla="*/ 894887 w 3850"/>
              <a:gd name="T9" fmla="*/ 704999 h 3851"/>
              <a:gd name="T10" fmla="*/ 896687 w 3850"/>
              <a:gd name="T11" fmla="*/ 708598 h 3851"/>
              <a:gd name="T12" fmla="*/ 897047 w 3850"/>
              <a:gd name="T13" fmla="*/ 710038 h 3851"/>
              <a:gd name="T14" fmla="*/ 806334 w 3850"/>
              <a:gd name="T15" fmla="*/ 1210987 h 3851"/>
              <a:gd name="T16" fmla="*/ 174586 w 3850"/>
              <a:gd name="T17" fmla="*/ 1210987 h 3851"/>
              <a:gd name="T18" fmla="*/ 174586 w 3850"/>
              <a:gd name="T19" fmla="*/ 579042 h 3851"/>
              <a:gd name="T20" fmla="*/ 675665 w 3850"/>
              <a:gd name="T21" fmla="*/ 488353 h 3851"/>
              <a:gd name="T22" fmla="*/ 676745 w 3850"/>
              <a:gd name="T23" fmla="*/ 489073 h 3851"/>
              <a:gd name="T24" fmla="*/ 680704 w 3850"/>
              <a:gd name="T25" fmla="*/ 490872 h 3851"/>
              <a:gd name="T26" fmla="*/ 844851 w 3850"/>
              <a:gd name="T27" fmla="*/ 494471 h 3851"/>
              <a:gd name="T28" fmla="*/ 1169905 w 3850"/>
              <a:gd name="T29" fmla="*/ 169142 h 3851"/>
              <a:gd name="T30" fmla="*/ 1165945 w 3850"/>
              <a:gd name="T31" fmla="*/ 4319 h 3851"/>
              <a:gd name="T32" fmla="*/ 1164865 w 3850"/>
              <a:gd name="T33" fmla="*/ 1799 h 3851"/>
              <a:gd name="T34" fmla="*/ 1164145 w 3850"/>
              <a:gd name="T35" fmla="*/ 0 h 3851"/>
              <a:gd name="T36" fmla="*/ 1385527 w 3850"/>
              <a:gd name="T37" fmla="*/ 221684 h 3851"/>
              <a:gd name="T38" fmla="*/ 1383727 w 3850"/>
              <a:gd name="T39" fmla="*/ 220605 h 385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50" h="3851">
                <a:moveTo>
                  <a:pt x="3844" y="613"/>
                </a:moveTo>
                <a:cubicBezTo>
                  <a:pt x="3842" y="612"/>
                  <a:pt x="3840" y="611"/>
                  <a:pt x="3838" y="610"/>
                </a:cubicBezTo>
                <a:cubicBezTo>
                  <a:pt x="3594" y="495"/>
                  <a:pt x="3485" y="493"/>
                  <a:pt x="3379" y="599"/>
                </a:cubicBezTo>
                <a:lnTo>
                  <a:pt x="2476" y="1502"/>
                </a:lnTo>
                <a:cubicBezTo>
                  <a:pt x="2370" y="1608"/>
                  <a:pt x="2372" y="1717"/>
                  <a:pt x="2486" y="1959"/>
                </a:cubicBezTo>
                <a:cubicBezTo>
                  <a:pt x="2487" y="1962"/>
                  <a:pt x="2489" y="1966"/>
                  <a:pt x="2491" y="1969"/>
                </a:cubicBezTo>
                <a:cubicBezTo>
                  <a:pt x="2491" y="1970"/>
                  <a:pt x="2491" y="1972"/>
                  <a:pt x="2492" y="1973"/>
                </a:cubicBezTo>
                <a:cubicBezTo>
                  <a:pt x="2701" y="2431"/>
                  <a:pt x="2617" y="2989"/>
                  <a:pt x="2240" y="3365"/>
                </a:cubicBezTo>
                <a:cubicBezTo>
                  <a:pt x="1755" y="3850"/>
                  <a:pt x="969" y="3850"/>
                  <a:pt x="485" y="3365"/>
                </a:cubicBezTo>
                <a:cubicBezTo>
                  <a:pt x="0" y="2880"/>
                  <a:pt x="0" y="2094"/>
                  <a:pt x="485" y="1609"/>
                </a:cubicBezTo>
                <a:cubicBezTo>
                  <a:pt x="861" y="1233"/>
                  <a:pt x="1419" y="1149"/>
                  <a:pt x="1877" y="1357"/>
                </a:cubicBezTo>
                <a:cubicBezTo>
                  <a:pt x="1878" y="1357"/>
                  <a:pt x="1879" y="1358"/>
                  <a:pt x="1880" y="1359"/>
                </a:cubicBezTo>
                <a:cubicBezTo>
                  <a:pt x="1883" y="1360"/>
                  <a:pt x="1887" y="1362"/>
                  <a:pt x="1891" y="1364"/>
                </a:cubicBezTo>
                <a:cubicBezTo>
                  <a:pt x="2133" y="1478"/>
                  <a:pt x="2241" y="1479"/>
                  <a:pt x="2347" y="1374"/>
                </a:cubicBezTo>
                <a:lnTo>
                  <a:pt x="3250" y="470"/>
                </a:lnTo>
                <a:cubicBezTo>
                  <a:pt x="3356" y="364"/>
                  <a:pt x="3354" y="255"/>
                  <a:pt x="3239" y="12"/>
                </a:cubicBezTo>
                <a:cubicBezTo>
                  <a:pt x="3238" y="9"/>
                  <a:pt x="3237" y="8"/>
                  <a:pt x="3236" y="5"/>
                </a:cubicBezTo>
                <a:cubicBezTo>
                  <a:pt x="3235" y="4"/>
                  <a:pt x="3235" y="2"/>
                  <a:pt x="3234" y="0"/>
                </a:cubicBezTo>
                <a:lnTo>
                  <a:pt x="3849" y="616"/>
                </a:lnTo>
                <a:cubicBezTo>
                  <a:pt x="3847" y="615"/>
                  <a:pt x="3846" y="614"/>
                  <a:pt x="3844" y="613"/>
                </a:cubicBezTo>
              </a:path>
            </a:pathLst>
          </a:custGeom>
          <a:solidFill>
            <a:srgbClr val="A6325C"/>
          </a:solidFill>
          <a:ln>
            <a:noFill/>
          </a:ln>
          <a:effectLst/>
        </p:spPr>
        <p:txBody>
          <a:bodyPr wrap="none" anchor="ctr"/>
          <a:lstStyle/>
          <a:p>
            <a:endParaRPr lang="en-US" sz="900"/>
          </a:p>
        </p:txBody>
      </p:sp>
      <p:sp>
        <p:nvSpPr>
          <p:cNvPr id="12" name="Freeform 17">
            <a:extLst>
              <a:ext uri="{FF2B5EF4-FFF2-40B4-BE49-F238E27FC236}">
                <a16:creationId xmlns:a16="http://schemas.microsoft.com/office/drawing/2014/main" id="{4F2D71F4-7C8C-4F4D-95AA-DF528EA42736}"/>
              </a:ext>
            </a:extLst>
          </p:cNvPr>
          <p:cNvSpPr>
            <a:spLocks noChangeArrowheads="1"/>
          </p:cNvSpPr>
          <p:nvPr/>
        </p:nvSpPr>
        <p:spPr bwMode="auto">
          <a:xfrm>
            <a:off x="4548463" y="3016806"/>
            <a:ext cx="1492403" cy="856496"/>
          </a:xfrm>
          <a:custGeom>
            <a:avLst/>
            <a:gdLst>
              <a:gd name="T0" fmla="*/ 1555896 w 4324"/>
              <a:gd name="T1" fmla="*/ 292164 h 2484"/>
              <a:gd name="T2" fmla="*/ 1555536 w 4324"/>
              <a:gd name="T3" fmla="*/ 294682 h 2484"/>
              <a:gd name="T4" fmla="*/ 1441365 w 4324"/>
              <a:gd name="T5" fmla="*/ 414139 h 2484"/>
              <a:gd name="T6" fmla="*/ 981439 w 4324"/>
              <a:gd name="T7" fmla="*/ 414139 h 2484"/>
              <a:gd name="T8" fmla="*/ 867628 w 4324"/>
              <a:gd name="T9" fmla="*/ 295402 h 2484"/>
              <a:gd name="T10" fmla="*/ 866188 w 4324"/>
              <a:gd name="T11" fmla="*/ 291444 h 2484"/>
              <a:gd name="T12" fmla="*/ 865828 w 4324"/>
              <a:gd name="T13" fmla="*/ 290005 h 2484"/>
              <a:gd name="T14" fmla="*/ 446960 w 4324"/>
              <a:gd name="T15" fmla="*/ 0 h 2484"/>
              <a:gd name="T16" fmla="*/ 0 w 4324"/>
              <a:gd name="T17" fmla="*/ 446881 h 2484"/>
              <a:gd name="T18" fmla="*/ 446960 w 4324"/>
              <a:gd name="T19" fmla="*/ 893402 h 2484"/>
              <a:gd name="T20" fmla="*/ 865828 w 4324"/>
              <a:gd name="T21" fmla="*/ 603397 h 2484"/>
              <a:gd name="T22" fmla="*/ 866188 w 4324"/>
              <a:gd name="T23" fmla="*/ 602318 h 2484"/>
              <a:gd name="T24" fmla="*/ 867628 w 4324"/>
              <a:gd name="T25" fmla="*/ 598360 h 2484"/>
              <a:gd name="T26" fmla="*/ 981439 w 4324"/>
              <a:gd name="T27" fmla="*/ 479623 h 2484"/>
              <a:gd name="T28" fmla="*/ 1441365 w 4324"/>
              <a:gd name="T29" fmla="*/ 479623 h 2484"/>
              <a:gd name="T30" fmla="*/ 1555176 w 4324"/>
              <a:gd name="T31" fmla="*/ 599080 h 2484"/>
              <a:gd name="T32" fmla="*/ 1556257 w 4324"/>
              <a:gd name="T33" fmla="*/ 601598 h 2484"/>
              <a:gd name="T34" fmla="*/ 1556977 w 4324"/>
              <a:gd name="T35" fmla="*/ 603397 h 2484"/>
              <a:gd name="T36" fmla="*/ 1556977 w 4324"/>
              <a:gd name="T37" fmla="*/ 290005 h 2484"/>
              <a:gd name="T38" fmla="*/ 1555896 w 4324"/>
              <a:gd name="T39" fmla="*/ 292164 h 24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324" h="2484">
                <a:moveTo>
                  <a:pt x="4320" y="812"/>
                </a:moveTo>
                <a:cubicBezTo>
                  <a:pt x="4320" y="815"/>
                  <a:pt x="4319" y="816"/>
                  <a:pt x="4319" y="819"/>
                </a:cubicBezTo>
                <a:cubicBezTo>
                  <a:pt x="4228" y="1072"/>
                  <a:pt x="4152" y="1151"/>
                  <a:pt x="4002" y="1151"/>
                </a:cubicBezTo>
                <a:lnTo>
                  <a:pt x="2725" y="1151"/>
                </a:lnTo>
                <a:cubicBezTo>
                  <a:pt x="2575" y="1151"/>
                  <a:pt x="2499" y="1073"/>
                  <a:pt x="2409" y="821"/>
                </a:cubicBezTo>
                <a:cubicBezTo>
                  <a:pt x="2408" y="817"/>
                  <a:pt x="2406" y="814"/>
                  <a:pt x="2405" y="810"/>
                </a:cubicBezTo>
                <a:cubicBezTo>
                  <a:pt x="2405" y="809"/>
                  <a:pt x="2404" y="808"/>
                  <a:pt x="2404" y="806"/>
                </a:cubicBezTo>
                <a:cubicBezTo>
                  <a:pt x="2227" y="336"/>
                  <a:pt x="1773" y="0"/>
                  <a:pt x="1241" y="0"/>
                </a:cubicBezTo>
                <a:cubicBezTo>
                  <a:pt x="555" y="0"/>
                  <a:pt x="0" y="556"/>
                  <a:pt x="0" y="1242"/>
                </a:cubicBezTo>
                <a:cubicBezTo>
                  <a:pt x="0" y="1928"/>
                  <a:pt x="555" y="2483"/>
                  <a:pt x="1241" y="2483"/>
                </a:cubicBezTo>
                <a:cubicBezTo>
                  <a:pt x="1773" y="2483"/>
                  <a:pt x="2227" y="2148"/>
                  <a:pt x="2404" y="1677"/>
                </a:cubicBezTo>
                <a:cubicBezTo>
                  <a:pt x="2404" y="1676"/>
                  <a:pt x="2404" y="1675"/>
                  <a:pt x="2405" y="1674"/>
                </a:cubicBezTo>
                <a:cubicBezTo>
                  <a:pt x="2406" y="1670"/>
                  <a:pt x="2408" y="1666"/>
                  <a:pt x="2409" y="1663"/>
                </a:cubicBezTo>
                <a:cubicBezTo>
                  <a:pt x="2499" y="1411"/>
                  <a:pt x="2575" y="1333"/>
                  <a:pt x="2725" y="1333"/>
                </a:cubicBezTo>
                <a:lnTo>
                  <a:pt x="4002" y="1333"/>
                </a:lnTo>
                <a:cubicBezTo>
                  <a:pt x="4152" y="1333"/>
                  <a:pt x="4228" y="1411"/>
                  <a:pt x="4318" y="1665"/>
                </a:cubicBezTo>
                <a:cubicBezTo>
                  <a:pt x="4319" y="1667"/>
                  <a:pt x="4320" y="1670"/>
                  <a:pt x="4321" y="1672"/>
                </a:cubicBezTo>
                <a:cubicBezTo>
                  <a:pt x="4322" y="1674"/>
                  <a:pt x="4322" y="1676"/>
                  <a:pt x="4323" y="1677"/>
                </a:cubicBezTo>
                <a:lnTo>
                  <a:pt x="4323" y="806"/>
                </a:lnTo>
                <a:cubicBezTo>
                  <a:pt x="4322" y="809"/>
                  <a:pt x="4322" y="810"/>
                  <a:pt x="4320" y="812"/>
                </a:cubicBezTo>
              </a:path>
            </a:pathLst>
          </a:custGeom>
          <a:solidFill>
            <a:srgbClr val="F06E7A"/>
          </a:solidFill>
          <a:ln>
            <a:noFill/>
          </a:ln>
          <a:effectLst/>
        </p:spPr>
        <p:txBody>
          <a:bodyPr wrap="none" anchor="ctr"/>
          <a:lstStyle/>
          <a:p>
            <a:endParaRPr lang="en-US" sz="900"/>
          </a:p>
        </p:txBody>
      </p:sp>
      <p:sp>
        <p:nvSpPr>
          <p:cNvPr id="17" name="Freeform 23">
            <a:extLst>
              <a:ext uri="{FF2B5EF4-FFF2-40B4-BE49-F238E27FC236}">
                <a16:creationId xmlns:a16="http://schemas.microsoft.com/office/drawing/2014/main" id="{B0C10D43-38EC-4800-AE5A-5BED5908393F}"/>
              </a:ext>
            </a:extLst>
          </p:cNvPr>
          <p:cNvSpPr>
            <a:spLocks noChangeArrowheads="1"/>
          </p:cNvSpPr>
          <p:nvPr/>
        </p:nvSpPr>
        <p:spPr bwMode="auto">
          <a:xfrm>
            <a:off x="3619334" y="2084244"/>
            <a:ext cx="643513" cy="643514"/>
          </a:xfrm>
          <a:custGeom>
            <a:avLst/>
            <a:gdLst>
              <a:gd name="T0" fmla="*/ 0 w 1867"/>
              <a:gd name="T1" fmla="*/ 335757 h 1866"/>
              <a:gd name="T2" fmla="*/ 335576 w 1867"/>
              <a:gd name="T3" fmla="*/ 0 h 1866"/>
              <a:gd name="T4" fmla="*/ 671152 w 1867"/>
              <a:gd name="T5" fmla="*/ 335757 h 1866"/>
              <a:gd name="T6" fmla="*/ 335576 w 1867"/>
              <a:gd name="T7" fmla="*/ 671153 h 1866"/>
              <a:gd name="T8" fmla="*/ 0 w 1867"/>
              <a:gd name="T9" fmla="*/ 335757 h 18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67" h="1866">
                <a:moveTo>
                  <a:pt x="0" y="933"/>
                </a:moveTo>
                <a:cubicBezTo>
                  <a:pt x="0" y="417"/>
                  <a:pt x="418" y="0"/>
                  <a:pt x="933" y="0"/>
                </a:cubicBezTo>
                <a:cubicBezTo>
                  <a:pt x="1448" y="0"/>
                  <a:pt x="1866" y="417"/>
                  <a:pt x="1866" y="933"/>
                </a:cubicBezTo>
                <a:cubicBezTo>
                  <a:pt x="1866" y="1448"/>
                  <a:pt x="1448" y="1865"/>
                  <a:pt x="933" y="1865"/>
                </a:cubicBezTo>
                <a:cubicBezTo>
                  <a:pt x="418" y="1865"/>
                  <a:pt x="0" y="1448"/>
                  <a:pt x="0" y="933"/>
                </a:cubicBezTo>
              </a:path>
            </a:pathLst>
          </a:custGeom>
          <a:solidFill>
            <a:srgbClr val="FAA213"/>
          </a:solidFill>
          <a:ln>
            <a:noFill/>
          </a:ln>
          <a:effectLst/>
        </p:spPr>
        <p:txBody>
          <a:bodyPr wrap="none" anchor="ctr"/>
          <a:lstStyle/>
          <a:p>
            <a:endParaRPr lang="en-US" sz="900"/>
          </a:p>
        </p:txBody>
      </p:sp>
      <p:sp>
        <p:nvSpPr>
          <p:cNvPr id="18" name="Freeform 24">
            <a:extLst>
              <a:ext uri="{FF2B5EF4-FFF2-40B4-BE49-F238E27FC236}">
                <a16:creationId xmlns:a16="http://schemas.microsoft.com/office/drawing/2014/main" id="{F9B60A85-2B5B-4364-84E2-C7C91EE2C3A3}"/>
              </a:ext>
            </a:extLst>
          </p:cNvPr>
          <p:cNvSpPr>
            <a:spLocks noChangeArrowheads="1"/>
          </p:cNvSpPr>
          <p:nvPr/>
        </p:nvSpPr>
        <p:spPr bwMode="auto">
          <a:xfrm>
            <a:off x="3615901" y="4160394"/>
            <a:ext cx="643514" cy="643513"/>
          </a:xfrm>
          <a:custGeom>
            <a:avLst/>
            <a:gdLst>
              <a:gd name="T0" fmla="*/ 335577 w 1867"/>
              <a:gd name="T1" fmla="*/ 671152 h 1867"/>
              <a:gd name="T2" fmla="*/ 0 w 1867"/>
              <a:gd name="T3" fmla="*/ 335576 h 1867"/>
              <a:gd name="T4" fmla="*/ 335577 w 1867"/>
              <a:gd name="T5" fmla="*/ 0 h 1867"/>
              <a:gd name="T6" fmla="*/ 671153 w 1867"/>
              <a:gd name="T7" fmla="*/ 335576 h 1867"/>
              <a:gd name="T8" fmla="*/ 335577 w 1867"/>
              <a:gd name="T9" fmla="*/ 671152 h 18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67" h="1867">
                <a:moveTo>
                  <a:pt x="933" y="1866"/>
                </a:moveTo>
                <a:cubicBezTo>
                  <a:pt x="418" y="1866"/>
                  <a:pt x="0" y="1448"/>
                  <a:pt x="0" y="933"/>
                </a:cubicBezTo>
                <a:cubicBezTo>
                  <a:pt x="0" y="418"/>
                  <a:pt x="418" y="0"/>
                  <a:pt x="933" y="0"/>
                </a:cubicBezTo>
                <a:cubicBezTo>
                  <a:pt x="1448" y="0"/>
                  <a:pt x="1866" y="418"/>
                  <a:pt x="1866" y="933"/>
                </a:cubicBezTo>
                <a:cubicBezTo>
                  <a:pt x="1866" y="1448"/>
                  <a:pt x="1448" y="1866"/>
                  <a:pt x="933" y="1866"/>
                </a:cubicBezTo>
              </a:path>
            </a:pathLst>
          </a:custGeom>
          <a:solidFill>
            <a:srgbClr val="8D103D"/>
          </a:solidFill>
          <a:ln>
            <a:noFill/>
          </a:ln>
          <a:effectLst/>
        </p:spPr>
        <p:txBody>
          <a:bodyPr wrap="none" anchor="ctr"/>
          <a:lstStyle/>
          <a:p>
            <a:endParaRPr lang="en-US" sz="900"/>
          </a:p>
        </p:txBody>
      </p:sp>
      <p:sp>
        <p:nvSpPr>
          <p:cNvPr id="19" name="Freeform 25">
            <a:extLst>
              <a:ext uri="{FF2B5EF4-FFF2-40B4-BE49-F238E27FC236}">
                <a16:creationId xmlns:a16="http://schemas.microsoft.com/office/drawing/2014/main" id="{928FCAC6-508A-43CB-B2E1-041895C35AAE}"/>
              </a:ext>
            </a:extLst>
          </p:cNvPr>
          <p:cNvSpPr>
            <a:spLocks noChangeArrowheads="1"/>
          </p:cNvSpPr>
          <p:nvPr/>
        </p:nvSpPr>
        <p:spPr bwMode="auto">
          <a:xfrm>
            <a:off x="4654955" y="3123297"/>
            <a:ext cx="643513" cy="643513"/>
          </a:xfrm>
          <a:custGeom>
            <a:avLst/>
            <a:gdLst>
              <a:gd name="T0" fmla="*/ 0 w 1867"/>
              <a:gd name="T1" fmla="*/ 335576 h 1867"/>
              <a:gd name="T2" fmla="*/ 335576 w 1867"/>
              <a:gd name="T3" fmla="*/ 0 h 1867"/>
              <a:gd name="T4" fmla="*/ 671152 w 1867"/>
              <a:gd name="T5" fmla="*/ 335576 h 1867"/>
              <a:gd name="T6" fmla="*/ 335576 w 1867"/>
              <a:gd name="T7" fmla="*/ 671152 h 1867"/>
              <a:gd name="T8" fmla="*/ 0 w 1867"/>
              <a:gd name="T9" fmla="*/ 335576 h 18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67" h="1867">
                <a:moveTo>
                  <a:pt x="0" y="933"/>
                </a:moveTo>
                <a:cubicBezTo>
                  <a:pt x="0" y="418"/>
                  <a:pt x="417" y="0"/>
                  <a:pt x="933" y="0"/>
                </a:cubicBezTo>
                <a:cubicBezTo>
                  <a:pt x="1448" y="0"/>
                  <a:pt x="1866" y="418"/>
                  <a:pt x="1866" y="933"/>
                </a:cubicBezTo>
                <a:cubicBezTo>
                  <a:pt x="1866" y="1448"/>
                  <a:pt x="1448" y="1866"/>
                  <a:pt x="933" y="1866"/>
                </a:cubicBezTo>
                <a:cubicBezTo>
                  <a:pt x="417" y="1866"/>
                  <a:pt x="0" y="1448"/>
                  <a:pt x="0" y="933"/>
                </a:cubicBezTo>
              </a:path>
            </a:pathLst>
          </a:custGeom>
          <a:solidFill>
            <a:srgbClr val="E24956"/>
          </a:solidFill>
          <a:ln>
            <a:noFill/>
          </a:ln>
          <a:effectLst/>
        </p:spPr>
        <p:txBody>
          <a:bodyPr wrap="none" anchor="ctr"/>
          <a:lstStyle/>
          <a:p>
            <a:endParaRPr lang="en-US" sz="900"/>
          </a:p>
        </p:txBody>
      </p:sp>
      <p:sp>
        <p:nvSpPr>
          <p:cNvPr id="16" name="Freeform 22">
            <a:extLst>
              <a:ext uri="{FF2B5EF4-FFF2-40B4-BE49-F238E27FC236}">
                <a16:creationId xmlns:a16="http://schemas.microsoft.com/office/drawing/2014/main" id="{C6DF6AA6-7C41-4EE3-A5B2-AB09B3DE98F6}"/>
              </a:ext>
            </a:extLst>
          </p:cNvPr>
          <p:cNvSpPr>
            <a:spLocks noChangeArrowheads="1"/>
          </p:cNvSpPr>
          <p:nvPr/>
        </p:nvSpPr>
        <p:spPr bwMode="auto">
          <a:xfrm>
            <a:off x="5912018" y="2914173"/>
            <a:ext cx="1060436" cy="1060436"/>
          </a:xfrm>
          <a:custGeom>
            <a:avLst/>
            <a:gdLst>
              <a:gd name="T0" fmla="*/ 225706 w 3528"/>
              <a:gd name="T1" fmla="*/ 226066 h 3528"/>
              <a:gd name="T2" fmla="*/ 1043934 w 3528"/>
              <a:gd name="T3" fmla="*/ 226066 h 3528"/>
              <a:gd name="T4" fmla="*/ 1043934 w 3528"/>
              <a:gd name="T5" fmla="*/ 1043934 h 3528"/>
              <a:gd name="T6" fmla="*/ 225706 w 3528"/>
              <a:gd name="T7" fmla="*/ 1043934 h 3528"/>
              <a:gd name="T8" fmla="*/ 225706 w 3528"/>
              <a:gd name="T9" fmla="*/ 226066 h 35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28" h="3528">
                <a:moveTo>
                  <a:pt x="627" y="628"/>
                </a:moveTo>
                <a:cubicBezTo>
                  <a:pt x="1255" y="0"/>
                  <a:pt x="2273" y="0"/>
                  <a:pt x="2900" y="628"/>
                </a:cubicBezTo>
                <a:cubicBezTo>
                  <a:pt x="3527" y="1256"/>
                  <a:pt x="3527" y="2273"/>
                  <a:pt x="2900" y="2900"/>
                </a:cubicBezTo>
                <a:cubicBezTo>
                  <a:pt x="2273" y="3527"/>
                  <a:pt x="1255" y="3527"/>
                  <a:pt x="627" y="2900"/>
                </a:cubicBezTo>
                <a:cubicBezTo>
                  <a:pt x="0" y="2273"/>
                  <a:pt x="0" y="1256"/>
                  <a:pt x="627" y="628"/>
                </a:cubicBezTo>
              </a:path>
            </a:pathLst>
          </a:custGeom>
          <a:solidFill>
            <a:schemeClr val="bg1">
              <a:lumMod val="95000"/>
            </a:schemeClr>
          </a:solidFill>
          <a:ln>
            <a:noFill/>
          </a:ln>
          <a:effectLst/>
        </p:spPr>
        <p:txBody>
          <a:bodyPr wrap="none" anchor="ctr"/>
          <a:lstStyle/>
          <a:p>
            <a:endParaRPr lang="en-US" sz="900"/>
          </a:p>
        </p:txBody>
      </p:sp>
      <p:sp>
        <p:nvSpPr>
          <p:cNvPr id="45" name="TextBox 98">
            <a:extLst>
              <a:ext uri="{FF2B5EF4-FFF2-40B4-BE49-F238E27FC236}">
                <a16:creationId xmlns:a16="http://schemas.microsoft.com/office/drawing/2014/main" id="{0C5834B0-52C5-455A-BEC3-AEC6C09F93F3}"/>
              </a:ext>
            </a:extLst>
          </p:cNvPr>
          <p:cNvSpPr txBox="1"/>
          <p:nvPr/>
        </p:nvSpPr>
        <p:spPr>
          <a:xfrm>
            <a:off x="8950797" y="1165438"/>
            <a:ext cx="3129832" cy="369332"/>
          </a:xfrm>
          <a:prstGeom prst="rect">
            <a:avLst/>
          </a:prstGeom>
          <a:noFill/>
        </p:spPr>
        <p:txBody>
          <a:bodyPr wrap="none" rtlCol="0" anchor="b" anchorCtr="0">
            <a:spAutoFit/>
          </a:bodyPr>
          <a:lstStyle/>
          <a:p>
            <a:pPr algn="r"/>
            <a:r>
              <a:rPr lang="es-EC" b="1" dirty="0">
                <a:solidFill>
                  <a:srgbClr val="002060"/>
                </a:solidFill>
                <a:latin typeface="+mj-lt"/>
                <a:ea typeface="League Spartan" charset="0"/>
                <a:cs typeface="Poppins SemiBold" pitchFamily="2" charset="77"/>
              </a:rPr>
              <a:t>Problemas de liquidez en PYMES</a:t>
            </a:r>
          </a:p>
        </p:txBody>
      </p:sp>
      <p:sp>
        <p:nvSpPr>
          <p:cNvPr id="46" name="Subtitle 2">
            <a:extLst>
              <a:ext uri="{FF2B5EF4-FFF2-40B4-BE49-F238E27FC236}">
                <a16:creationId xmlns:a16="http://schemas.microsoft.com/office/drawing/2014/main" id="{66BC36E3-5026-4462-A55F-C5CB45D7FCA6}"/>
              </a:ext>
            </a:extLst>
          </p:cNvPr>
          <p:cNvSpPr txBox="1">
            <a:spLocks/>
          </p:cNvSpPr>
          <p:nvPr/>
        </p:nvSpPr>
        <p:spPr>
          <a:xfrm>
            <a:off x="9308215" y="1549007"/>
            <a:ext cx="2746655" cy="1372748"/>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2050"/>
              </a:lnSpc>
            </a:pPr>
            <a:r>
              <a:rPr lang="es-EC" sz="1400" dirty="0">
                <a:latin typeface="+mn-lt"/>
              </a:rPr>
              <a:t>Sus niveles de ventas y su gestión de cobranza no les permite contar con los recursos suficientes para cumplir con todas las obligaciones que mantienen</a:t>
            </a:r>
            <a:endParaRPr lang="es-ES" sz="1400" dirty="0">
              <a:solidFill>
                <a:schemeClr val="tx1"/>
              </a:solidFill>
              <a:latin typeface="+mn-lt"/>
              <a:ea typeface="Open Sans Light" panose="020B0306030504020204" pitchFamily="34" charset="0"/>
              <a:cs typeface="Open Sans Light" panose="020B0306030504020204" pitchFamily="34" charset="0"/>
            </a:endParaRPr>
          </a:p>
        </p:txBody>
      </p:sp>
      <p:sp>
        <p:nvSpPr>
          <p:cNvPr id="50" name="TextBox 98">
            <a:extLst>
              <a:ext uri="{FF2B5EF4-FFF2-40B4-BE49-F238E27FC236}">
                <a16:creationId xmlns:a16="http://schemas.microsoft.com/office/drawing/2014/main" id="{2A79ED21-7C9A-4AE2-ADE5-CACF4DE23B9C}"/>
              </a:ext>
            </a:extLst>
          </p:cNvPr>
          <p:cNvSpPr txBox="1"/>
          <p:nvPr/>
        </p:nvSpPr>
        <p:spPr>
          <a:xfrm>
            <a:off x="4521954" y="1678363"/>
            <a:ext cx="3723555" cy="1077218"/>
          </a:xfrm>
          <a:prstGeom prst="rect">
            <a:avLst/>
          </a:prstGeom>
          <a:noFill/>
        </p:spPr>
        <p:txBody>
          <a:bodyPr wrap="square" rtlCol="0" anchor="b" anchorCtr="0">
            <a:spAutoFit/>
          </a:bodyPr>
          <a:lstStyle/>
          <a:p>
            <a:pPr algn="ctr"/>
            <a:r>
              <a:rPr lang="es-EC" sz="1600" dirty="0">
                <a:solidFill>
                  <a:srgbClr val="002060"/>
                </a:solidFill>
                <a:latin typeface="+mj-lt"/>
                <a:ea typeface="League Spartan" charset="0"/>
                <a:cs typeface="Poppins SemiBold" pitchFamily="2" charset="77"/>
              </a:rPr>
              <a:t>Pequeñas y medianas empresas dedicadas al comercio al por mayor de equipos excepto el de vehículos, automotores y motocicletas de la ciudad de Quito</a:t>
            </a:r>
            <a:endParaRPr lang="en-US" sz="1600" dirty="0">
              <a:solidFill>
                <a:srgbClr val="002060"/>
              </a:solidFill>
              <a:latin typeface="+mj-lt"/>
              <a:ea typeface="League Spartan" charset="0"/>
              <a:cs typeface="Poppins SemiBold" pitchFamily="2" charset="77"/>
            </a:endParaRPr>
          </a:p>
        </p:txBody>
      </p:sp>
      <p:sp>
        <p:nvSpPr>
          <p:cNvPr id="53" name="TextBox 98">
            <a:extLst>
              <a:ext uri="{FF2B5EF4-FFF2-40B4-BE49-F238E27FC236}">
                <a16:creationId xmlns:a16="http://schemas.microsoft.com/office/drawing/2014/main" id="{44BC1902-99C0-43F7-9D6A-A4074F20FD0D}"/>
              </a:ext>
            </a:extLst>
          </p:cNvPr>
          <p:cNvSpPr txBox="1"/>
          <p:nvPr/>
        </p:nvSpPr>
        <p:spPr>
          <a:xfrm>
            <a:off x="432084" y="3461866"/>
            <a:ext cx="2836930" cy="400110"/>
          </a:xfrm>
          <a:prstGeom prst="rect">
            <a:avLst/>
          </a:prstGeom>
          <a:noFill/>
        </p:spPr>
        <p:txBody>
          <a:bodyPr wrap="none" rtlCol="0" anchor="b" anchorCtr="0">
            <a:spAutoFit/>
          </a:bodyPr>
          <a:lstStyle>
            <a:defPPr>
              <a:defRPr lang="es-EC"/>
            </a:defPPr>
            <a:lvl1pPr algn="r">
              <a:defRPr sz="2000" b="1">
                <a:solidFill>
                  <a:srgbClr val="002060"/>
                </a:solidFill>
                <a:latin typeface="+mj-lt"/>
                <a:ea typeface="League Spartan" charset="0"/>
                <a:cs typeface="Poppins SemiBold" pitchFamily="2" charset="77"/>
              </a:defRPr>
            </a:lvl1pPr>
          </a:lstStyle>
          <a:p>
            <a:r>
              <a:rPr lang="es-EC" dirty="0"/>
              <a:t>Rodríguez &amp; </a:t>
            </a:r>
            <a:r>
              <a:rPr lang="es-EC" dirty="0" err="1"/>
              <a:t>Aviles</a:t>
            </a:r>
            <a:r>
              <a:rPr lang="es-EC" dirty="0"/>
              <a:t> (2020) </a:t>
            </a:r>
            <a:endParaRPr lang="en-US" dirty="0"/>
          </a:p>
        </p:txBody>
      </p:sp>
      <p:sp>
        <p:nvSpPr>
          <p:cNvPr id="54" name="Subtitle 2">
            <a:extLst>
              <a:ext uri="{FF2B5EF4-FFF2-40B4-BE49-F238E27FC236}">
                <a16:creationId xmlns:a16="http://schemas.microsoft.com/office/drawing/2014/main" id="{F5AAD2EF-DA42-4D7D-8A62-7A5208A77242}"/>
              </a:ext>
            </a:extLst>
          </p:cNvPr>
          <p:cNvSpPr txBox="1">
            <a:spLocks/>
          </p:cNvSpPr>
          <p:nvPr/>
        </p:nvSpPr>
        <p:spPr>
          <a:xfrm>
            <a:off x="279365" y="3825559"/>
            <a:ext cx="3008472" cy="1931298"/>
          </a:xfrm>
          <a:prstGeom prst="rect">
            <a:avLst/>
          </a:prstGeom>
        </p:spPr>
        <p:txBody>
          <a:bodyPr vert="horz" wrap="square" lIns="45720" tIns="22860" rIns="45720" bIns="22860" rtlCol="0" anchor="t">
            <a:spAutoFit/>
          </a:bodyPr>
          <a:lstStyle>
            <a:defPPr>
              <a:defRPr lang="es-EC"/>
            </a:defPPr>
            <a:lvl1pPr indent="0" algn="ctr" defTabSz="1087636">
              <a:lnSpc>
                <a:spcPts val="2050"/>
              </a:lnSpc>
              <a:spcBef>
                <a:spcPct val="20000"/>
              </a:spcBef>
              <a:buFont typeface="Arial"/>
              <a:buNone/>
              <a:defRPr sz="1400">
                <a:solidFill>
                  <a:schemeClr val="tx2"/>
                </a:solidFill>
                <a:cs typeface="Open Sans Light"/>
              </a:defRPr>
            </a:lvl1pPr>
            <a:lvl2pPr marL="1087636" indent="0" algn="ctr" defTabSz="1087636">
              <a:lnSpc>
                <a:spcPct val="130000"/>
              </a:lnSpc>
              <a:spcBef>
                <a:spcPct val="20000"/>
              </a:spcBef>
              <a:buFont typeface="Arial"/>
              <a:buNone/>
              <a:defRPr sz="3200">
                <a:solidFill>
                  <a:schemeClr val="tx1">
                    <a:tint val="75000"/>
                  </a:schemeClr>
                </a:solidFill>
                <a:latin typeface="Open Sans"/>
                <a:cs typeface="Open Sans"/>
              </a:defRPr>
            </a:lvl2pPr>
            <a:lvl3pPr marL="2175271" indent="0" algn="ctr" defTabSz="1087636">
              <a:lnSpc>
                <a:spcPct val="130000"/>
              </a:lnSpc>
              <a:spcBef>
                <a:spcPct val="20000"/>
              </a:spcBef>
              <a:buFont typeface="Arial"/>
              <a:buNone/>
              <a:defRPr sz="3200">
                <a:solidFill>
                  <a:schemeClr val="tx1">
                    <a:tint val="75000"/>
                  </a:schemeClr>
                </a:solidFill>
                <a:latin typeface="Open Sans"/>
                <a:cs typeface="Open Sans"/>
              </a:defRPr>
            </a:lvl3pPr>
            <a:lvl4pPr marL="3262912" indent="0" algn="ctr" defTabSz="1087636">
              <a:lnSpc>
                <a:spcPct val="130000"/>
              </a:lnSpc>
              <a:spcBef>
                <a:spcPct val="20000"/>
              </a:spcBef>
              <a:buFont typeface="Arial"/>
              <a:buNone/>
              <a:defRPr sz="3200">
                <a:solidFill>
                  <a:schemeClr val="tx1">
                    <a:tint val="75000"/>
                  </a:schemeClr>
                </a:solidFill>
                <a:latin typeface="Open Sans"/>
                <a:cs typeface="Open Sans"/>
              </a:defRPr>
            </a:lvl4pPr>
            <a:lvl5pPr marL="4350546" indent="0" algn="ctr" defTabSz="1087636">
              <a:lnSpc>
                <a:spcPct val="130000"/>
              </a:lnSpc>
              <a:spcBef>
                <a:spcPct val="20000"/>
              </a:spcBef>
              <a:buFont typeface="Arial"/>
              <a:buNone/>
              <a:defRPr sz="3200">
                <a:solidFill>
                  <a:schemeClr val="tx1">
                    <a:tint val="75000"/>
                  </a:schemeClr>
                </a:solidFill>
                <a:latin typeface="Open Sans"/>
                <a:cs typeface="Open Sans"/>
              </a:defRPr>
            </a:lvl5pPr>
            <a:lvl6pPr marL="5438184" indent="0" algn="ctr" defTabSz="1087636">
              <a:spcBef>
                <a:spcPct val="20000"/>
              </a:spcBef>
              <a:buFont typeface="Arial"/>
              <a:buNone/>
              <a:defRPr sz="4800">
                <a:solidFill>
                  <a:schemeClr val="tx1">
                    <a:tint val="75000"/>
                  </a:schemeClr>
                </a:solidFill>
              </a:defRPr>
            </a:lvl6pPr>
            <a:lvl7pPr marL="6525820" indent="0" algn="ctr" defTabSz="1087636">
              <a:spcBef>
                <a:spcPct val="20000"/>
              </a:spcBef>
              <a:buFont typeface="Arial"/>
              <a:buNone/>
              <a:defRPr sz="4800">
                <a:solidFill>
                  <a:schemeClr val="tx1">
                    <a:tint val="75000"/>
                  </a:schemeClr>
                </a:solidFill>
              </a:defRPr>
            </a:lvl7pPr>
            <a:lvl8pPr marL="7613455" indent="0" algn="ctr" defTabSz="1087636">
              <a:spcBef>
                <a:spcPct val="20000"/>
              </a:spcBef>
              <a:buFont typeface="Arial"/>
              <a:buNone/>
              <a:defRPr sz="4800">
                <a:solidFill>
                  <a:schemeClr val="tx1">
                    <a:tint val="75000"/>
                  </a:schemeClr>
                </a:solidFill>
              </a:defRPr>
            </a:lvl8pPr>
            <a:lvl9pPr marL="8701091" indent="0" algn="ctr" defTabSz="1087636">
              <a:spcBef>
                <a:spcPct val="20000"/>
              </a:spcBef>
              <a:buFont typeface="Arial"/>
              <a:buNone/>
              <a:defRPr sz="4800">
                <a:solidFill>
                  <a:schemeClr val="tx1">
                    <a:tint val="75000"/>
                  </a:schemeClr>
                </a:solidFill>
              </a:defRPr>
            </a:lvl9pPr>
          </a:lstStyle>
          <a:p>
            <a:r>
              <a:rPr lang="es-EC" dirty="0"/>
              <a:t>Estudios relacionados con el desarrollo de las PYMES en el país han comprobado que, aun cuando estas representan un pilar fundamental en el sector productivo y del comercio, su evolución estructural y funcional no han presentado avances.</a:t>
            </a:r>
            <a:endParaRPr lang="es-ES" dirty="0"/>
          </a:p>
        </p:txBody>
      </p:sp>
      <p:sp>
        <p:nvSpPr>
          <p:cNvPr id="57" name="TextBox 98">
            <a:extLst>
              <a:ext uri="{FF2B5EF4-FFF2-40B4-BE49-F238E27FC236}">
                <a16:creationId xmlns:a16="http://schemas.microsoft.com/office/drawing/2014/main" id="{F651DDB7-4F53-4560-BA6E-4F20B2EE2964}"/>
              </a:ext>
            </a:extLst>
          </p:cNvPr>
          <p:cNvSpPr txBox="1"/>
          <p:nvPr/>
        </p:nvSpPr>
        <p:spPr>
          <a:xfrm>
            <a:off x="4815911" y="4042513"/>
            <a:ext cx="3035896" cy="369332"/>
          </a:xfrm>
          <a:prstGeom prst="rect">
            <a:avLst/>
          </a:prstGeom>
          <a:noFill/>
        </p:spPr>
        <p:txBody>
          <a:bodyPr wrap="none" rtlCol="0" anchor="b" anchorCtr="0">
            <a:spAutoFit/>
          </a:bodyPr>
          <a:lstStyle/>
          <a:p>
            <a:pPr algn="r"/>
            <a:r>
              <a:rPr lang="es-EC" b="1" dirty="0">
                <a:solidFill>
                  <a:srgbClr val="002060"/>
                </a:solidFill>
                <a:latin typeface="+mj-lt"/>
                <a:ea typeface="League Spartan" charset="0"/>
                <a:cs typeface="Poppins SemiBold" pitchFamily="2" charset="77"/>
              </a:rPr>
              <a:t>Indicadores financieros anuales</a:t>
            </a:r>
          </a:p>
        </p:txBody>
      </p:sp>
      <p:sp>
        <p:nvSpPr>
          <p:cNvPr id="58" name="Subtitle 2">
            <a:extLst>
              <a:ext uri="{FF2B5EF4-FFF2-40B4-BE49-F238E27FC236}">
                <a16:creationId xmlns:a16="http://schemas.microsoft.com/office/drawing/2014/main" id="{27462382-F47E-4C29-9572-EB99A80540F9}"/>
              </a:ext>
            </a:extLst>
          </p:cNvPr>
          <p:cNvSpPr txBox="1">
            <a:spLocks/>
          </p:cNvSpPr>
          <p:nvPr/>
        </p:nvSpPr>
        <p:spPr>
          <a:xfrm>
            <a:off x="4384441" y="4515085"/>
            <a:ext cx="1875746" cy="952568"/>
          </a:xfrm>
          <a:prstGeom prst="rect">
            <a:avLst/>
          </a:prstGeom>
        </p:spPr>
        <p:txBody>
          <a:bodyPr vert="horz" wrap="square" lIns="45720" tIns="22860" rIns="45720" bIns="22860" rtlCol="0" anchor="t">
            <a:spAutoFit/>
          </a:bodyPr>
          <a:lstStyle>
            <a:defPPr>
              <a:defRPr lang="es-EC"/>
            </a:defPPr>
            <a:lvl1pPr indent="0" algn="ctr" defTabSz="1087636">
              <a:lnSpc>
                <a:spcPts val="2050"/>
              </a:lnSpc>
              <a:spcBef>
                <a:spcPct val="20000"/>
              </a:spcBef>
              <a:buFont typeface="Arial"/>
              <a:buNone/>
              <a:defRPr sz="1400">
                <a:solidFill>
                  <a:schemeClr val="tx2"/>
                </a:solidFill>
                <a:cs typeface="Open Sans Light"/>
              </a:defRPr>
            </a:lvl1pPr>
            <a:lvl2pPr marL="1087636" indent="0" algn="ctr" defTabSz="1087636">
              <a:lnSpc>
                <a:spcPct val="130000"/>
              </a:lnSpc>
              <a:spcBef>
                <a:spcPct val="20000"/>
              </a:spcBef>
              <a:buFont typeface="Arial"/>
              <a:buNone/>
              <a:defRPr sz="3200">
                <a:solidFill>
                  <a:schemeClr val="tx1">
                    <a:tint val="75000"/>
                  </a:schemeClr>
                </a:solidFill>
                <a:latin typeface="Open Sans"/>
                <a:cs typeface="Open Sans"/>
              </a:defRPr>
            </a:lvl2pPr>
            <a:lvl3pPr marL="2175271" indent="0" algn="ctr" defTabSz="1087636">
              <a:lnSpc>
                <a:spcPct val="130000"/>
              </a:lnSpc>
              <a:spcBef>
                <a:spcPct val="20000"/>
              </a:spcBef>
              <a:buFont typeface="Arial"/>
              <a:buNone/>
              <a:defRPr sz="3200">
                <a:solidFill>
                  <a:schemeClr val="tx1">
                    <a:tint val="75000"/>
                  </a:schemeClr>
                </a:solidFill>
                <a:latin typeface="Open Sans"/>
                <a:cs typeface="Open Sans"/>
              </a:defRPr>
            </a:lvl3pPr>
            <a:lvl4pPr marL="3262912" indent="0" algn="ctr" defTabSz="1087636">
              <a:lnSpc>
                <a:spcPct val="130000"/>
              </a:lnSpc>
              <a:spcBef>
                <a:spcPct val="20000"/>
              </a:spcBef>
              <a:buFont typeface="Arial"/>
              <a:buNone/>
              <a:defRPr sz="3200">
                <a:solidFill>
                  <a:schemeClr val="tx1">
                    <a:tint val="75000"/>
                  </a:schemeClr>
                </a:solidFill>
                <a:latin typeface="Open Sans"/>
                <a:cs typeface="Open Sans"/>
              </a:defRPr>
            </a:lvl4pPr>
            <a:lvl5pPr marL="4350546" indent="0" algn="ctr" defTabSz="1087636">
              <a:lnSpc>
                <a:spcPct val="130000"/>
              </a:lnSpc>
              <a:spcBef>
                <a:spcPct val="20000"/>
              </a:spcBef>
              <a:buFont typeface="Arial"/>
              <a:buNone/>
              <a:defRPr sz="3200">
                <a:solidFill>
                  <a:schemeClr val="tx1">
                    <a:tint val="75000"/>
                  </a:schemeClr>
                </a:solidFill>
                <a:latin typeface="Open Sans"/>
                <a:cs typeface="Open Sans"/>
              </a:defRPr>
            </a:lvl5pPr>
            <a:lvl6pPr marL="5438184" indent="0" algn="ctr" defTabSz="1087636">
              <a:spcBef>
                <a:spcPct val="20000"/>
              </a:spcBef>
              <a:buFont typeface="Arial"/>
              <a:buNone/>
              <a:defRPr sz="4800">
                <a:solidFill>
                  <a:schemeClr val="tx1">
                    <a:tint val="75000"/>
                  </a:schemeClr>
                </a:solidFill>
              </a:defRPr>
            </a:lvl6pPr>
            <a:lvl7pPr marL="6525820" indent="0" algn="ctr" defTabSz="1087636">
              <a:spcBef>
                <a:spcPct val="20000"/>
              </a:spcBef>
              <a:buFont typeface="Arial"/>
              <a:buNone/>
              <a:defRPr sz="4800">
                <a:solidFill>
                  <a:schemeClr val="tx1">
                    <a:tint val="75000"/>
                  </a:schemeClr>
                </a:solidFill>
              </a:defRPr>
            </a:lvl7pPr>
            <a:lvl8pPr marL="7613455" indent="0" algn="ctr" defTabSz="1087636">
              <a:spcBef>
                <a:spcPct val="20000"/>
              </a:spcBef>
              <a:buFont typeface="Arial"/>
              <a:buNone/>
              <a:defRPr sz="4800">
                <a:solidFill>
                  <a:schemeClr val="tx1">
                    <a:tint val="75000"/>
                  </a:schemeClr>
                </a:solidFill>
              </a:defRPr>
            </a:lvl8pPr>
            <a:lvl9pPr marL="8701091" indent="0" algn="ctr" defTabSz="1087636">
              <a:spcBef>
                <a:spcPct val="20000"/>
              </a:spcBef>
              <a:buFont typeface="Arial"/>
              <a:buNone/>
              <a:defRPr sz="4800">
                <a:solidFill>
                  <a:schemeClr val="tx1">
                    <a:tint val="75000"/>
                  </a:schemeClr>
                </a:solidFill>
              </a:defRPr>
            </a:lvl9pPr>
          </a:lstStyle>
          <a:p>
            <a:r>
              <a:rPr lang="es-ES" sz="1600" b="1" dirty="0"/>
              <a:t>Liquidez corriente</a:t>
            </a:r>
          </a:p>
          <a:p>
            <a:r>
              <a:rPr lang="es-ES" sz="1600" dirty="0">
                <a:sym typeface="Wingdings" panose="05000000000000000000" pitchFamily="2" charset="2"/>
              </a:rPr>
              <a:t>2017  1,52</a:t>
            </a:r>
          </a:p>
          <a:p>
            <a:r>
              <a:rPr lang="es-ES" sz="1600" dirty="0">
                <a:sym typeface="Wingdings" panose="05000000000000000000" pitchFamily="2" charset="2"/>
              </a:rPr>
              <a:t>2019  1,16 </a:t>
            </a:r>
            <a:endParaRPr lang="es-ES" sz="1600" dirty="0"/>
          </a:p>
        </p:txBody>
      </p:sp>
      <p:sp>
        <p:nvSpPr>
          <p:cNvPr id="63" name="TextBox 98">
            <a:extLst>
              <a:ext uri="{FF2B5EF4-FFF2-40B4-BE49-F238E27FC236}">
                <a16:creationId xmlns:a16="http://schemas.microsoft.com/office/drawing/2014/main" id="{C62EBAD2-B470-458A-922B-CBC9FFCE5931}"/>
              </a:ext>
            </a:extLst>
          </p:cNvPr>
          <p:cNvSpPr txBox="1"/>
          <p:nvPr/>
        </p:nvSpPr>
        <p:spPr>
          <a:xfrm>
            <a:off x="8456709" y="2946484"/>
            <a:ext cx="2337435" cy="369332"/>
          </a:xfrm>
          <a:prstGeom prst="rect">
            <a:avLst/>
          </a:prstGeom>
          <a:noFill/>
        </p:spPr>
        <p:txBody>
          <a:bodyPr wrap="none" rtlCol="0" anchor="b" anchorCtr="0">
            <a:spAutoFit/>
          </a:bodyPr>
          <a:lstStyle>
            <a:defPPr>
              <a:defRPr lang="es-EC"/>
            </a:defPPr>
            <a:lvl1pPr algn="r">
              <a:defRPr b="1">
                <a:solidFill>
                  <a:srgbClr val="002060"/>
                </a:solidFill>
                <a:latin typeface="+mj-lt"/>
                <a:ea typeface="League Spartan" charset="0"/>
                <a:cs typeface="Poppins SemiBold" pitchFamily="2" charset="77"/>
              </a:defRPr>
            </a:lvl1pPr>
          </a:lstStyle>
          <a:p>
            <a:r>
              <a:rPr lang="es-EC" dirty="0"/>
              <a:t>Importaciones y ventas </a:t>
            </a:r>
          </a:p>
        </p:txBody>
      </p:sp>
      <p:sp>
        <p:nvSpPr>
          <p:cNvPr id="64" name="Subtitle 2">
            <a:extLst>
              <a:ext uri="{FF2B5EF4-FFF2-40B4-BE49-F238E27FC236}">
                <a16:creationId xmlns:a16="http://schemas.microsoft.com/office/drawing/2014/main" id="{3FD9E7A8-C3FC-46CA-B4FD-62085B938966}"/>
              </a:ext>
            </a:extLst>
          </p:cNvPr>
          <p:cNvSpPr txBox="1">
            <a:spLocks/>
          </p:cNvSpPr>
          <p:nvPr/>
        </p:nvSpPr>
        <p:spPr>
          <a:xfrm>
            <a:off x="8456710" y="4991369"/>
            <a:ext cx="3735290" cy="854080"/>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2050"/>
              </a:lnSpc>
            </a:pPr>
            <a:r>
              <a:rPr lang="es-EC" sz="1400" dirty="0">
                <a:latin typeface="+mn-lt"/>
              </a:rPr>
              <a:t>Al 31 de diciembre del 2020 de las 323 empresas registradas en la SCVS, en la ciudad de Quito del CIIU G4659.93, 158 están inactivas.</a:t>
            </a:r>
            <a:endParaRPr lang="es-ES" sz="1250" dirty="0">
              <a:solidFill>
                <a:schemeClr val="tx1"/>
              </a:solidFill>
              <a:latin typeface="+mn-lt"/>
              <a:ea typeface="Open Sans Light" panose="020B0306030504020204" pitchFamily="34" charset="0"/>
              <a:cs typeface="Open Sans Light" panose="020B0306030504020204" pitchFamily="34" charset="0"/>
            </a:endParaRPr>
          </a:p>
        </p:txBody>
      </p:sp>
      <p:sp>
        <p:nvSpPr>
          <p:cNvPr id="60" name="TextBox 2">
            <a:extLst>
              <a:ext uri="{FF2B5EF4-FFF2-40B4-BE49-F238E27FC236}">
                <a16:creationId xmlns:a16="http://schemas.microsoft.com/office/drawing/2014/main" id="{DB0034D9-35D7-455D-8CED-1C90BE98B9E7}"/>
              </a:ext>
            </a:extLst>
          </p:cNvPr>
          <p:cNvSpPr txBox="1"/>
          <p:nvPr/>
        </p:nvSpPr>
        <p:spPr>
          <a:xfrm>
            <a:off x="636746" y="74635"/>
            <a:ext cx="5849678" cy="669029"/>
          </a:xfrm>
          <a:prstGeom prst="rect">
            <a:avLst/>
          </a:prstGeom>
          <a:noFill/>
        </p:spPr>
        <p:txBody>
          <a:bodyPr wrap="none" rtlCol="0">
            <a:spAutoFit/>
          </a:bodyPr>
          <a:lstStyle/>
          <a:p>
            <a:pPr>
              <a:lnSpc>
                <a:spcPts val="5000"/>
              </a:lnSpc>
            </a:pPr>
            <a:r>
              <a:rPr lang="en-US" sz="3200" b="1" dirty="0">
                <a:solidFill>
                  <a:schemeClr val="tx2"/>
                </a:solidFill>
                <a:latin typeface="Nirmala UI" panose="020B0502040204020203" pitchFamily="34" charset="0"/>
                <a:ea typeface="Nirmala UI" panose="020B0502040204020203" pitchFamily="34" charset="0"/>
                <a:cs typeface="Nirmala UI" panose="020B0502040204020203" pitchFamily="34" charset="0"/>
              </a:rPr>
              <a:t>Planteamiento del </a:t>
            </a:r>
            <a:r>
              <a:rPr lang="es-EC" sz="3200" b="1" dirty="0">
                <a:solidFill>
                  <a:schemeClr val="tx2"/>
                </a:solidFill>
                <a:latin typeface="Nirmala UI" panose="020B0502040204020203" pitchFamily="34" charset="0"/>
                <a:ea typeface="Nirmala UI" panose="020B0502040204020203" pitchFamily="34" charset="0"/>
                <a:cs typeface="Nirmala UI" panose="020B0502040204020203" pitchFamily="34" charset="0"/>
              </a:rPr>
              <a:t>problema</a:t>
            </a:r>
          </a:p>
        </p:txBody>
      </p:sp>
      <p:sp>
        <p:nvSpPr>
          <p:cNvPr id="2" name="Elipse 1"/>
          <p:cNvSpPr/>
          <p:nvPr/>
        </p:nvSpPr>
        <p:spPr>
          <a:xfrm>
            <a:off x="5852946" y="2855101"/>
            <a:ext cx="1178580" cy="1178580"/>
          </a:xfrm>
          <a:prstGeom prst="ellipse">
            <a:avLst/>
          </a:prstGeom>
          <a:noFill/>
          <a:ln w="762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pic>
        <p:nvPicPr>
          <p:cNvPr id="29" name="Imagen 28" descr="Recorte de pantalla"/>
          <p:cNvPicPr>
            <a:picLocks noChangeAspect="1"/>
          </p:cNvPicPr>
          <p:nvPr/>
        </p:nvPicPr>
        <p:blipFill rotWithShape="1">
          <a:blip r:embed="rId3">
            <a:extLst>
              <a:ext uri="{28A0092B-C50C-407E-A947-70E740481C1C}">
                <a14:useLocalDpi xmlns:a14="http://schemas.microsoft.com/office/drawing/2010/main" val="0"/>
              </a:ext>
            </a:extLst>
          </a:blip>
          <a:srcRect t="10169" b="8475"/>
          <a:stretch/>
        </p:blipFill>
        <p:spPr>
          <a:xfrm>
            <a:off x="-4293" y="5924282"/>
            <a:ext cx="11775582" cy="927279"/>
          </a:xfrm>
          <a:prstGeom prst="rect">
            <a:avLst/>
          </a:prstGeom>
        </p:spPr>
      </p:pic>
      <p:sp>
        <p:nvSpPr>
          <p:cNvPr id="38" name="Subtitle 2">
            <a:extLst>
              <a:ext uri="{FF2B5EF4-FFF2-40B4-BE49-F238E27FC236}">
                <a16:creationId xmlns:a16="http://schemas.microsoft.com/office/drawing/2014/main" id="{27462382-F47E-4C29-9572-EB99A80540F9}"/>
              </a:ext>
            </a:extLst>
          </p:cNvPr>
          <p:cNvSpPr txBox="1">
            <a:spLocks/>
          </p:cNvSpPr>
          <p:nvPr/>
        </p:nvSpPr>
        <p:spPr>
          <a:xfrm>
            <a:off x="6139032" y="4826962"/>
            <a:ext cx="1875746" cy="1221873"/>
          </a:xfrm>
          <a:prstGeom prst="rect">
            <a:avLst/>
          </a:prstGeom>
        </p:spPr>
        <p:txBody>
          <a:bodyPr vert="horz" wrap="square" lIns="45720" tIns="22860" rIns="45720" bIns="22860" rtlCol="0" anchor="t">
            <a:spAutoFit/>
          </a:bodyPr>
          <a:lstStyle>
            <a:defPPr>
              <a:defRPr lang="es-EC"/>
            </a:defPPr>
            <a:lvl1pPr indent="0" algn="ctr" defTabSz="1087636">
              <a:lnSpc>
                <a:spcPts val="2050"/>
              </a:lnSpc>
              <a:spcBef>
                <a:spcPct val="20000"/>
              </a:spcBef>
              <a:buFont typeface="Arial"/>
              <a:buNone/>
              <a:defRPr sz="1400">
                <a:solidFill>
                  <a:schemeClr val="tx2"/>
                </a:solidFill>
                <a:cs typeface="Open Sans Light"/>
              </a:defRPr>
            </a:lvl1pPr>
            <a:lvl2pPr marL="1087636" indent="0" algn="ctr" defTabSz="1087636">
              <a:lnSpc>
                <a:spcPct val="130000"/>
              </a:lnSpc>
              <a:spcBef>
                <a:spcPct val="20000"/>
              </a:spcBef>
              <a:buFont typeface="Arial"/>
              <a:buNone/>
              <a:defRPr sz="3200">
                <a:solidFill>
                  <a:schemeClr val="tx1">
                    <a:tint val="75000"/>
                  </a:schemeClr>
                </a:solidFill>
                <a:latin typeface="Open Sans"/>
                <a:cs typeface="Open Sans"/>
              </a:defRPr>
            </a:lvl2pPr>
            <a:lvl3pPr marL="2175271" indent="0" algn="ctr" defTabSz="1087636">
              <a:lnSpc>
                <a:spcPct val="130000"/>
              </a:lnSpc>
              <a:spcBef>
                <a:spcPct val="20000"/>
              </a:spcBef>
              <a:buFont typeface="Arial"/>
              <a:buNone/>
              <a:defRPr sz="3200">
                <a:solidFill>
                  <a:schemeClr val="tx1">
                    <a:tint val="75000"/>
                  </a:schemeClr>
                </a:solidFill>
                <a:latin typeface="Open Sans"/>
                <a:cs typeface="Open Sans"/>
              </a:defRPr>
            </a:lvl3pPr>
            <a:lvl4pPr marL="3262912" indent="0" algn="ctr" defTabSz="1087636">
              <a:lnSpc>
                <a:spcPct val="130000"/>
              </a:lnSpc>
              <a:spcBef>
                <a:spcPct val="20000"/>
              </a:spcBef>
              <a:buFont typeface="Arial"/>
              <a:buNone/>
              <a:defRPr sz="3200">
                <a:solidFill>
                  <a:schemeClr val="tx1">
                    <a:tint val="75000"/>
                  </a:schemeClr>
                </a:solidFill>
                <a:latin typeface="Open Sans"/>
                <a:cs typeface="Open Sans"/>
              </a:defRPr>
            </a:lvl4pPr>
            <a:lvl5pPr marL="4350546" indent="0" algn="ctr" defTabSz="1087636">
              <a:lnSpc>
                <a:spcPct val="130000"/>
              </a:lnSpc>
              <a:spcBef>
                <a:spcPct val="20000"/>
              </a:spcBef>
              <a:buFont typeface="Arial"/>
              <a:buNone/>
              <a:defRPr sz="3200">
                <a:solidFill>
                  <a:schemeClr val="tx1">
                    <a:tint val="75000"/>
                  </a:schemeClr>
                </a:solidFill>
                <a:latin typeface="Open Sans"/>
                <a:cs typeface="Open Sans"/>
              </a:defRPr>
            </a:lvl5pPr>
            <a:lvl6pPr marL="5438184" indent="0" algn="ctr" defTabSz="1087636">
              <a:spcBef>
                <a:spcPct val="20000"/>
              </a:spcBef>
              <a:buFont typeface="Arial"/>
              <a:buNone/>
              <a:defRPr sz="4800">
                <a:solidFill>
                  <a:schemeClr val="tx1">
                    <a:tint val="75000"/>
                  </a:schemeClr>
                </a:solidFill>
              </a:defRPr>
            </a:lvl6pPr>
            <a:lvl7pPr marL="6525820" indent="0" algn="ctr" defTabSz="1087636">
              <a:spcBef>
                <a:spcPct val="20000"/>
              </a:spcBef>
              <a:buFont typeface="Arial"/>
              <a:buNone/>
              <a:defRPr sz="4800">
                <a:solidFill>
                  <a:schemeClr val="tx1">
                    <a:tint val="75000"/>
                  </a:schemeClr>
                </a:solidFill>
              </a:defRPr>
            </a:lvl7pPr>
            <a:lvl8pPr marL="7613455" indent="0" algn="ctr" defTabSz="1087636">
              <a:spcBef>
                <a:spcPct val="20000"/>
              </a:spcBef>
              <a:buFont typeface="Arial"/>
              <a:buNone/>
              <a:defRPr sz="4800">
                <a:solidFill>
                  <a:schemeClr val="tx1">
                    <a:tint val="75000"/>
                  </a:schemeClr>
                </a:solidFill>
              </a:defRPr>
            </a:lvl8pPr>
            <a:lvl9pPr marL="8701091" indent="0" algn="ctr" defTabSz="1087636">
              <a:spcBef>
                <a:spcPct val="20000"/>
              </a:spcBef>
              <a:buFont typeface="Arial"/>
              <a:buNone/>
              <a:defRPr sz="4800">
                <a:solidFill>
                  <a:schemeClr val="tx1">
                    <a:tint val="75000"/>
                  </a:schemeClr>
                </a:solidFill>
              </a:defRPr>
            </a:lvl9pPr>
          </a:lstStyle>
          <a:p>
            <a:r>
              <a:rPr lang="es-ES" sz="1600" b="1" dirty="0"/>
              <a:t>Rentabilidad financiera</a:t>
            </a:r>
          </a:p>
          <a:p>
            <a:r>
              <a:rPr lang="es-ES" sz="1600" dirty="0">
                <a:sym typeface="Wingdings" panose="05000000000000000000" pitchFamily="2" charset="2"/>
              </a:rPr>
              <a:t>2017  17,16%</a:t>
            </a:r>
          </a:p>
          <a:p>
            <a:r>
              <a:rPr lang="es-ES" sz="1600" dirty="0">
                <a:sym typeface="Wingdings" panose="05000000000000000000" pitchFamily="2" charset="2"/>
              </a:rPr>
              <a:t>2019  1,19% </a:t>
            </a:r>
            <a:endParaRPr lang="es-ES" sz="1600" dirty="0"/>
          </a:p>
        </p:txBody>
      </p:sp>
      <p:sp>
        <p:nvSpPr>
          <p:cNvPr id="39" name="Subtitle 2">
            <a:extLst>
              <a:ext uri="{FF2B5EF4-FFF2-40B4-BE49-F238E27FC236}">
                <a16:creationId xmlns:a16="http://schemas.microsoft.com/office/drawing/2014/main" id="{3FD9E7A8-C3FC-46CA-B4FD-62085B938966}"/>
              </a:ext>
            </a:extLst>
          </p:cNvPr>
          <p:cNvSpPr txBox="1">
            <a:spLocks/>
          </p:cNvSpPr>
          <p:nvPr/>
        </p:nvSpPr>
        <p:spPr>
          <a:xfrm>
            <a:off x="9097138" y="3303351"/>
            <a:ext cx="3073643" cy="1435778"/>
          </a:xfrm>
          <a:prstGeom prst="rect">
            <a:avLst/>
          </a:prstGeom>
        </p:spPr>
        <p:txBody>
          <a:bodyPr vert="horz" wrap="square" lIns="45720" tIns="22860" rIns="45720" bIns="22860" rtlCol="0" anchor="t">
            <a:spAutoFit/>
          </a:bodyPr>
          <a:lstStyle>
            <a:defPPr>
              <a:defRPr lang="es-EC"/>
            </a:defPPr>
            <a:lvl1pPr indent="0" algn="ctr" defTabSz="1087636">
              <a:lnSpc>
                <a:spcPts val="2050"/>
              </a:lnSpc>
              <a:spcBef>
                <a:spcPct val="20000"/>
              </a:spcBef>
              <a:buFont typeface="Arial"/>
              <a:buNone/>
              <a:defRPr sz="1400">
                <a:solidFill>
                  <a:schemeClr val="tx2"/>
                </a:solidFill>
                <a:cs typeface="Open Sans Light"/>
              </a:defRPr>
            </a:lvl1pPr>
            <a:lvl2pPr marL="1087636" indent="0" algn="ctr" defTabSz="1087636">
              <a:lnSpc>
                <a:spcPct val="130000"/>
              </a:lnSpc>
              <a:spcBef>
                <a:spcPct val="20000"/>
              </a:spcBef>
              <a:buFont typeface="Arial"/>
              <a:buNone/>
              <a:defRPr sz="3200">
                <a:solidFill>
                  <a:schemeClr val="tx1">
                    <a:tint val="75000"/>
                  </a:schemeClr>
                </a:solidFill>
                <a:latin typeface="Open Sans"/>
                <a:cs typeface="Open Sans"/>
              </a:defRPr>
            </a:lvl2pPr>
            <a:lvl3pPr marL="2175271" indent="0" algn="ctr" defTabSz="1087636">
              <a:lnSpc>
                <a:spcPct val="130000"/>
              </a:lnSpc>
              <a:spcBef>
                <a:spcPct val="20000"/>
              </a:spcBef>
              <a:buFont typeface="Arial"/>
              <a:buNone/>
              <a:defRPr sz="3200">
                <a:solidFill>
                  <a:schemeClr val="tx1">
                    <a:tint val="75000"/>
                  </a:schemeClr>
                </a:solidFill>
                <a:latin typeface="Open Sans"/>
                <a:cs typeface="Open Sans"/>
              </a:defRPr>
            </a:lvl3pPr>
            <a:lvl4pPr marL="3262912" indent="0" algn="ctr" defTabSz="1087636">
              <a:lnSpc>
                <a:spcPct val="130000"/>
              </a:lnSpc>
              <a:spcBef>
                <a:spcPct val="20000"/>
              </a:spcBef>
              <a:buFont typeface="Arial"/>
              <a:buNone/>
              <a:defRPr sz="3200">
                <a:solidFill>
                  <a:schemeClr val="tx1">
                    <a:tint val="75000"/>
                  </a:schemeClr>
                </a:solidFill>
                <a:latin typeface="Open Sans"/>
                <a:cs typeface="Open Sans"/>
              </a:defRPr>
            </a:lvl4pPr>
            <a:lvl5pPr marL="4350546" indent="0" algn="ctr" defTabSz="1087636">
              <a:lnSpc>
                <a:spcPct val="130000"/>
              </a:lnSpc>
              <a:spcBef>
                <a:spcPct val="20000"/>
              </a:spcBef>
              <a:buFont typeface="Arial"/>
              <a:buNone/>
              <a:defRPr sz="3200">
                <a:solidFill>
                  <a:schemeClr val="tx1">
                    <a:tint val="75000"/>
                  </a:schemeClr>
                </a:solidFill>
                <a:latin typeface="Open Sans"/>
                <a:cs typeface="Open Sans"/>
              </a:defRPr>
            </a:lvl5pPr>
            <a:lvl6pPr marL="5438184" indent="0" algn="ctr" defTabSz="1087636">
              <a:spcBef>
                <a:spcPct val="20000"/>
              </a:spcBef>
              <a:buFont typeface="Arial"/>
              <a:buNone/>
              <a:defRPr sz="4800">
                <a:solidFill>
                  <a:schemeClr val="tx1">
                    <a:tint val="75000"/>
                  </a:schemeClr>
                </a:solidFill>
              </a:defRPr>
            </a:lvl6pPr>
            <a:lvl7pPr marL="6525820" indent="0" algn="ctr" defTabSz="1087636">
              <a:spcBef>
                <a:spcPct val="20000"/>
              </a:spcBef>
              <a:buFont typeface="Arial"/>
              <a:buNone/>
              <a:defRPr sz="4800">
                <a:solidFill>
                  <a:schemeClr val="tx1">
                    <a:tint val="75000"/>
                  </a:schemeClr>
                </a:solidFill>
              </a:defRPr>
            </a:lvl7pPr>
            <a:lvl8pPr marL="7613455" indent="0" algn="ctr" defTabSz="1087636">
              <a:spcBef>
                <a:spcPct val="20000"/>
              </a:spcBef>
              <a:buFont typeface="Arial"/>
              <a:buNone/>
              <a:defRPr sz="4800">
                <a:solidFill>
                  <a:schemeClr val="tx1">
                    <a:tint val="75000"/>
                  </a:schemeClr>
                </a:solidFill>
              </a:defRPr>
            </a:lvl8pPr>
            <a:lvl9pPr marL="8701091" indent="0" algn="ctr" defTabSz="1087636">
              <a:spcBef>
                <a:spcPct val="20000"/>
              </a:spcBef>
              <a:buFont typeface="Arial"/>
              <a:buNone/>
              <a:defRPr sz="4800">
                <a:solidFill>
                  <a:schemeClr val="tx1">
                    <a:tint val="75000"/>
                  </a:schemeClr>
                </a:solidFill>
              </a:defRPr>
            </a:lvl9pPr>
          </a:lstStyle>
          <a:p>
            <a:pPr marL="285750" indent="-285750" algn="l">
              <a:buFont typeface="Arial" panose="020B0604020202020204" pitchFamily="34" charset="0"/>
              <a:buChar char="•"/>
            </a:pPr>
            <a:r>
              <a:rPr lang="es-ES" dirty="0"/>
              <a:t>Importaciones cayeron en el primer cuatrimestre 2020 en un 19%</a:t>
            </a:r>
          </a:p>
          <a:p>
            <a:pPr marL="285750" indent="-285750" algn="l">
              <a:buFont typeface="Arial" panose="020B0604020202020204" pitchFamily="34" charset="0"/>
              <a:buChar char="•"/>
            </a:pPr>
            <a:r>
              <a:rPr lang="es-ES" dirty="0"/>
              <a:t>Ventas de abril 2020  sector comercial  46% por debajo de abril 2019.</a:t>
            </a:r>
          </a:p>
        </p:txBody>
      </p:sp>
    </p:spTree>
    <p:extLst>
      <p:ext uri="{BB962C8B-B14F-4D97-AF65-F5344CB8AC3E}">
        <p14:creationId xmlns:p14="http://schemas.microsoft.com/office/powerpoint/2010/main" val="2184581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Recorte de pantall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3" y="5731099"/>
            <a:ext cx="11775582" cy="1139781"/>
          </a:xfrm>
          <a:prstGeom prst="rect">
            <a:avLst/>
          </a:prstGeom>
        </p:spPr>
      </p:pic>
      <p:pic>
        <p:nvPicPr>
          <p:cNvPr id="4" name="Imagen 3"/>
          <p:cNvPicPr/>
          <p:nvPr/>
        </p:nvPicPr>
        <p:blipFill>
          <a:blip r:embed="rId3">
            <a:extLst>
              <a:ext uri="{28A0092B-C50C-407E-A947-70E740481C1C}">
                <a14:useLocalDpi xmlns:a14="http://schemas.microsoft.com/office/drawing/2010/main" val="0"/>
              </a:ext>
            </a:extLst>
          </a:blip>
          <a:stretch>
            <a:fillRect/>
          </a:stretch>
        </p:blipFill>
        <p:spPr>
          <a:xfrm>
            <a:off x="361478" y="293328"/>
            <a:ext cx="11409811" cy="5437771"/>
          </a:xfrm>
          <a:prstGeom prst="rect">
            <a:avLst/>
          </a:prstGeom>
        </p:spPr>
      </p:pic>
    </p:spTree>
    <p:extLst>
      <p:ext uri="{BB962C8B-B14F-4D97-AF65-F5344CB8AC3E}">
        <p14:creationId xmlns:p14="http://schemas.microsoft.com/office/powerpoint/2010/main" val="336134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Recorte de pantalla"/>
          <p:cNvPicPr>
            <a:picLocks noChangeAspect="1"/>
          </p:cNvPicPr>
          <p:nvPr/>
        </p:nvPicPr>
        <p:blipFill rotWithShape="1">
          <a:blip r:embed="rId2">
            <a:extLst>
              <a:ext uri="{28A0092B-C50C-407E-A947-70E740481C1C}">
                <a14:useLocalDpi xmlns:a14="http://schemas.microsoft.com/office/drawing/2010/main" val="0"/>
              </a:ext>
            </a:extLst>
          </a:blip>
          <a:srcRect t="13559"/>
          <a:stretch/>
        </p:blipFill>
        <p:spPr>
          <a:xfrm>
            <a:off x="-4293" y="5872766"/>
            <a:ext cx="11775582" cy="985235"/>
          </a:xfrm>
          <a:prstGeom prst="rect">
            <a:avLst/>
          </a:prstGeom>
        </p:spPr>
      </p:pic>
      <p:sp>
        <p:nvSpPr>
          <p:cNvPr id="5" name="TextBox 1">
            <a:extLst>
              <a:ext uri="{FF2B5EF4-FFF2-40B4-BE49-F238E27FC236}">
                <a16:creationId xmlns:a16="http://schemas.microsoft.com/office/drawing/2014/main" id="{1965E492-C7C9-314C-8281-406EF667A14D}"/>
              </a:ext>
            </a:extLst>
          </p:cNvPr>
          <p:cNvSpPr txBox="1"/>
          <p:nvPr/>
        </p:nvSpPr>
        <p:spPr>
          <a:xfrm>
            <a:off x="284453" y="141668"/>
            <a:ext cx="8357271" cy="569964"/>
          </a:xfrm>
          <a:prstGeom prst="rect">
            <a:avLst/>
          </a:prstGeom>
          <a:noFill/>
        </p:spPr>
        <p:txBody>
          <a:bodyPr wrap="square" rtlCol="0">
            <a:spAutoFit/>
          </a:bodyPr>
          <a:lstStyle/>
          <a:p>
            <a:pPr>
              <a:lnSpc>
                <a:spcPts val="4000"/>
              </a:lnSpc>
            </a:pPr>
            <a:r>
              <a:rPr lang="es-EC" sz="3200" b="1" dirty="0">
                <a:solidFill>
                  <a:schemeClr val="tx2"/>
                </a:solidFill>
                <a:latin typeface="Nirmala UI" panose="020B0502040204020203" pitchFamily="34" charset="0"/>
                <a:ea typeface="Nirmala UI" panose="020B0502040204020203" pitchFamily="34" charset="0"/>
                <a:cs typeface="Nirmala UI" panose="020B0502040204020203" pitchFamily="34" charset="0"/>
              </a:rPr>
              <a:t>Variables</a:t>
            </a:r>
          </a:p>
        </p:txBody>
      </p:sp>
      <p:graphicFrame>
        <p:nvGraphicFramePr>
          <p:cNvPr id="2" name="Tabla 1"/>
          <p:cNvGraphicFramePr>
            <a:graphicFrameLocks noGrp="1"/>
          </p:cNvGraphicFramePr>
          <p:nvPr>
            <p:extLst>
              <p:ext uri="{D42A27DB-BD31-4B8C-83A1-F6EECF244321}">
                <p14:modId xmlns:p14="http://schemas.microsoft.com/office/powerpoint/2010/main" val="1325639521"/>
              </p:ext>
            </p:extLst>
          </p:nvPr>
        </p:nvGraphicFramePr>
        <p:xfrm>
          <a:off x="532326" y="711632"/>
          <a:ext cx="11084417" cy="5047587"/>
        </p:xfrm>
        <a:graphic>
          <a:graphicData uri="http://schemas.openxmlformats.org/drawingml/2006/table">
            <a:tbl>
              <a:tblPr firstRow="1" firstCol="1" bandRow="1">
                <a:tableStyleId>{10A1B5D5-9B99-4C35-A422-299274C87663}</a:tableStyleId>
              </a:tblPr>
              <a:tblGrid>
                <a:gridCol w="2177599">
                  <a:extLst>
                    <a:ext uri="{9D8B030D-6E8A-4147-A177-3AD203B41FA5}">
                      <a16:colId xmlns:a16="http://schemas.microsoft.com/office/drawing/2014/main" val="20000"/>
                    </a:ext>
                  </a:extLst>
                </a:gridCol>
                <a:gridCol w="2506019">
                  <a:extLst>
                    <a:ext uri="{9D8B030D-6E8A-4147-A177-3AD203B41FA5}">
                      <a16:colId xmlns:a16="http://schemas.microsoft.com/office/drawing/2014/main" val="20001"/>
                    </a:ext>
                  </a:extLst>
                </a:gridCol>
                <a:gridCol w="3924933">
                  <a:extLst>
                    <a:ext uri="{9D8B030D-6E8A-4147-A177-3AD203B41FA5}">
                      <a16:colId xmlns:a16="http://schemas.microsoft.com/office/drawing/2014/main" val="20002"/>
                    </a:ext>
                  </a:extLst>
                </a:gridCol>
                <a:gridCol w="2475866">
                  <a:extLst>
                    <a:ext uri="{9D8B030D-6E8A-4147-A177-3AD203B41FA5}">
                      <a16:colId xmlns:a16="http://schemas.microsoft.com/office/drawing/2014/main" val="20003"/>
                    </a:ext>
                  </a:extLst>
                </a:gridCol>
              </a:tblGrid>
              <a:tr h="340001">
                <a:tc>
                  <a:txBody>
                    <a:bodyPr/>
                    <a:lstStyle/>
                    <a:p>
                      <a:pPr indent="0" algn="ctr">
                        <a:lnSpc>
                          <a:spcPct val="150000"/>
                        </a:lnSpc>
                        <a:spcAft>
                          <a:spcPts val="0"/>
                        </a:spcAft>
                        <a:tabLst>
                          <a:tab pos="2354580" algn="l"/>
                        </a:tabLst>
                      </a:pPr>
                      <a:r>
                        <a:rPr lang="es-EC" sz="2000" dirty="0">
                          <a:effectLst/>
                        </a:rPr>
                        <a:t>Tipo de variable</a:t>
                      </a:r>
                      <a:endParaRPr lang="es-EC"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511" marR="56511" marT="0" marB="0" anchor="ctr"/>
                </a:tc>
                <a:tc>
                  <a:txBody>
                    <a:bodyPr/>
                    <a:lstStyle/>
                    <a:p>
                      <a:pPr indent="0" algn="ctr">
                        <a:lnSpc>
                          <a:spcPct val="150000"/>
                        </a:lnSpc>
                        <a:spcAft>
                          <a:spcPts val="0"/>
                        </a:spcAft>
                        <a:tabLst>
                          <a:tab pos="2354580" algn="l"/>
                        </a:tabLst>
                      </a:pPr>
                      <a:r>
                        <a:rPr lang="es-EC" sz="2000" dirty="0">
                          <a:effectLst/>
                        </a:rPr>
                        <a:t>Variable</a:t>
                      </a:r>
                      <a:endParaRPr lang="es-EC"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511" marR="56511" marT="0" marB="0" anchor="ctr"/>
                </a:tc>
                <a:tc>
                  <a:txBody>
                    <a:bodyPr/>
                    <a:lstStyle/>
                    <a:p>
                      <a:pPr indent="0" algn="ctr">
                        <a:lnSpc>
                          <a:spcPct val="150000"/>
                        </a:lnSpc>
                        <a:spcAft>
                          <a:spcPts val="0"/>
                        </a:spcAft>
                        <a:tabLst>
                          <a:tab pos="2354580" algn="l"/>
                        </a:tabLst>
                      </a:pPr>
                      <a:r>
                        <a:rPr lang="es-EC" sz="2000" dirty="0">
                          <a:effectLst/>
                        </a:rPr>
                        <a:t>Indicador </a:t>
                      </a:r>
                      <a:endParaRPr lang="es-EC"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511" marR="56511" marT="0" marB="0" anchor="ctr"/>
                </a:tc>
                <a:tc>
                  <a:txBody>
                    <a:bodyPr/>
                    <a:lstStyle/>
                    <a:p>
                      <a:pPr indent="0" algn="ctr">
                        <a:lnSpc>
                          <a:spcPct val="150000"/>
                        </a:lnSpc>
                        <a:spcAft>
                          <a:spcPts val="0"/>
                        </a:spcAft>
                        <a:tabLst>
                          <a:tab pos="2354580" algn="l"/>
                        </a:tabLst>
                      </a:pPr>
                      <a:r>
                        <a:rPr lang="es-EC" sz="2000" dirty="0">
                          <a:effectLst/>
                        </a:rPr>
                        <a:t>Fuente de datos </a:t>
                      </a:r>
                      <a:endParaRPr lang="es-EC"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511" marR="56511" marT="0" marB="0" anchor="ctr"/>
                </a:tc>
                <a:extLst>
                  <a:ext uri="{0D108BD9-81ED-4DB2-BD59-A6C34878D82A}">
                    <a16:rowId xmlns:a16="http://schemas.microsoft.com/office/drawing/2014/main" val="10000"/>
                  </a:ext>
                </a:extLst>
              </a:tr>
              <a:tr h="1463520">
                <a:tc rowSpan="2">
                  <a:txBody>
                    <a:bodyPr/>
                    <a:lstStyle/>
                    <a:p>
                      <a:pPr indent="0" algn="ctr">
                        <a:lnSpc>
                          <a:spcPct val="150000"/>
                        </a:lnSpc>
                        <a:spcAft>
                          <a:spcPts val="0"/>
                        </a:spcAft>
                        <a:tabLst>
                          <a:tab pos="2354580" algn="l"/>
                        </a:tabLst>
                      </a:pPr>
                      <a:r>
                        <a:rPr lang="es-EC" sz="1800" dirty="0">
                          <a:solidFill>
                            <a:schemeClr val="accent6">
                              <a:lumMod val="50000"/>
                            </a:schemeClr>
                          </a:solidFill>
                          <a:effectLst/>
                        </a:rPr>
                        <a:t>Variables independientes</a:t>
                      </a:r>
                      <a:endParaRPr lang="es-EC" sz="2000"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11" marR="56511" marT="0" marB="0" anchor="ctr">
                    <a:lnR w="12700" cap="flat" cmpd="sng" algn="ctr">
                      <a:solidFill>
                        <a:schemeClr val="accent6"/>
                      </a:solidFill>
                      <a:prstDash val="solid"/>
                      <a:round/>
                      <a:headEnd type="none" w="med" len="med"/>
                      <a:tailEnd type="none" w="med" len="med"/>
                    </a:lnR>
                  </a:tcPr>
                </a:tc>
                <a:tc>
                  <a:txBody>
                    <a:bodyPr/>
                    <a:lstStyle/>
                    <a:p>
                      <a:pPr indent="0" algn="ctr">
                        <a:lnSpc>
                          <a:spcPct val="150000"/>
                        </a:lnSpc>
                        <a:spcAft>
                          <a:spcPts val="0"/>
                        </a:spcAft>
                        <a:tabLst>
                          <a:tab pos="2354580" algn="l"/>
                        </a:tabLst>
                      </a:pPr>
                      <a:r>
                        <a:rPr lang="es-EC" sz="1800" b="1" dirty="0">
                          <a:solidFill>
                            <a:schemeClr val="accent6">
                              <a:lumMod val="75000"/>
                            </a:schemeClr>
                          </a:solidFill>
                          <a:effectLst/>
                        </a:rPr>
                        <a:t> Capital de trabajo</a:t>
                      </a:r>
                      <a:endParaRPr lang="es-EC" sz="2000" b="1" dirty="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11" marR="56511"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B w="12700" cap="flat" cmpd="sng" algn="ctr">
                      <a:solidFill>
                        <a:schemeClr val="accent6"/>
                      </a:solidFill>
                      <a:prstDash val="solid"/>
                      <a:round/>
                      <a:headEnd type="none" w="med" len="med"/>
                      <a:tailEnd type="none" w="med" len="med"/>
                    </a:lnB>
                    <a:noFill/>
                  </a:tcPr>
                </a:tc>
                <a:tc>
                  <a:txBody>
                    <a:bodyPr/>
                    <a:lstStyle/>
                    <a:p>
                      <a:pPr marL="285750" lvl="0" indent="-285750" algn="l">
                        <a:lnSpc>
                          <a:spcPct val="150000"/>
                        </a:lnSpc>
                        <a:spcAft>
                          <a:spcPts val="0"/>
                        </a:spcAft>
                        <a:buFont typeface="Arial" panose="020B0604020202020204" pitchFamily="34" charset="0"/>
                        <a:buChar char="•"/>
                        <a:tabLst>
                          <a:tab pos="2354580" algn="l"/>
                        </a:tabLst>
                      </a:pPr>
                      <a:r>
                        <a:rPr lang="es-EC" sz="1600" dirty="0">
                          <a:effectLst/>
                        </a:rPr>
                        <a:t>Periodo promedio de cobranza </a:t>
                      </a:r>
                      <a:endParaRPr lang="es-EC" sz="1800" dirty="0">
                        <a:effectLst/>
                      </a:endParaRPr>
                    </a:p>
                    <a:p>
                      <a:pPr marL="285750" lvl="0" indent="-285750" algn="l">
                        <a:lnSpc>
                          <a:spcPct val="150000"/>
                        </a:lnSpc>
                        <a:spcAft>
                          <a:spcPts val="0"/>
                        </a:spcAft>
                        <a:buFont typeface="Arial" panose="020B0604020202020204" pitchFamily="34" charset="0"/>
                        <a:buChar char="•"/>
                        <a:tabLst>
                          <a:tab pos="2354580" algn="l"/>
                        </a:tabLst>
                      </a:pPr>
                      <a:r>
                        <a:rPr lang="es-EC" sz="1600" dirty="0">
                          <a:effectLst/>
                        </a:rPr>
                        <a:t>Periodo promedio de pago </a:t>
                      </a:r>
                      <a:endParaRPr lang="es-EC" sz="1800" dirty="0">
                        <a:effectLst/>
                      </a:endParaRPr>
                    </a:p>
                    <a:p>
                      <a:pPr marL="285750" lvl="0" indent="-285750" algn="l">
                        <a:lnSpc>
                          <a:spcPct val="150000"/>
                        </a:lnSpc>
                        <a:spcAft>
                          <a:spcPts val="0"/>
                        </a:spcAft>
                        <a:buFont typeface="Arial" panose="020B0604020202020204" pitchFamily="34" charset="0"/>
                        <a:buChar char="•"/>
                        <a:tabLst>
                          <a:tab pos="2354580" algn="l"/>
                        </a:tabLst>
                      </a:pPr>
                      <a:r>
                        <a:rPr lang="es-EC" sz="1600" dirty="0">
                          <a:effectLst/>
                        </a:rPr>
                        <a:t>Rotación del inventario </a:t>
                      </a:r>
                      <a:endParaRPr lang="es-EC" sz="1800" dirty="0">
                        <a:effectLst/>
                      </a:endParaRPr>
                    </a:p>
                    <a:p>
                      <a:pPr marL="285750" lvl="0" indent="-285750" algn="l">
                        <a:lnSpc>
                          <a:spcPct val="150000"/>
                        </a:lnSpc>
                        <a:spcAft>
                          <a:spcPts val="0"/>
                        </a:spcAft>
                        <a:buFont typeface="Arial" panose="020B0604020202020204" pitchFamily="34" charset="0"/>
                        <a:buChar char="•"/>
                        <a:tabLst>
                          <a:tab pos="2354580" algn="l"/>
                        </a:tabLst>
                      </a:pPr>
                      <a:r>
                        <a:rPr lang="es-EC" sz="1600" dirty="0">
                          <a:effectLst/>
                        </a:rPr>
                        <a:t>Ciclo de conversión del efectivo</a:t>
                      </a:r>
                      <a:endParaRPr lang="es-EC" sz="1800" dirty="0">
                        <a:effectLst/>
                      </a:endParaRPr>
                    </a:p>
                  </a:txBody>
                  <a:tcPr marL="56511" marR="56511"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B w="12700" cap="flat" cmpd="sng" algn="ctr">
                      <a:solidFill>
                        <a:schemeClr val="accent6"/>
                      </a:solidFill>
                      <a:prstDash val="solid"/>
                      <a:round/>
                      <a:headEnd type="none" w="med" len="med"/>
                      <a:tailEnd type="none" w="med" len="med"/>
                    </a:lnB>
                    <a:noFill/>
                  </a:tcPr>
                </a:tc>
                <a:tc rowSpan="4">
                  <a:txBody>
                    <a:bodyPr/>
                    <a:lstStyle/>
                    <a:p>
                      <a:pPr indent="0" algn="ctr">
                        <a:lnSpc>
                          <a:spcPct val="150000"/>
                        </a:lnSpc>
                        <a:spcAft>
                          <a:spcPts val="0"/>
                        </a:spcAft>
                        <a:tabLst>
                          <a:tab pos="2354580" algn="l"/>
                        </a:tabLst>
                      </a:pPr>
                      <a:r>
                        <a:rPr lang="es-EC" sz="1600" dirty="0">
                          <a:effectLst/>
                        </a:rPr>
                        <a:t>Estados financieros de las PYMES importadoras y comercializadoras de la ciudad de Quito </a:t>
                      </a:r>
                      <a:endParaRPr lang="es-EC" sz="1800" dirty="0">
                        <a:effectLst/>
                      </a:endParaRPr>
                    </a:p>
                    <a:p>
                      <a:pPr indent="0" algn="ctr">
                        <a:lnSpc>
                          <a:spcPct val="150000"/>
                        </a:lnSpc>
                        <a:spcAft>
                          <a:spcPts val="0"/>
                        </a:spcAft>
                        <a:tabLst>
                          <a:tab pos="2354580" algn="l"/>
                        </a:tabLst>
                      </a:pPr>
                      <a:r>
                        <a:rPr lang="es-EC" sz="1600" dirty="0">
                          <a:effectLst/>
                        </a:rPr>
                        <a:t> </a:t>
                      </a:r>
                      <a:endParaRPr lang="es-EC" sz="1800" dirty="0">
                        <a:effectLst/>
                      </a:endParaRPr>
                    </a:p>
                    <a:p>
                      <a:pPr indent="0" algn="ctr">
                        <a:lnSpc>
                          <a:spcPct val="150000"/>
                        </a:lnSpc>
                        <a:spcAft>
                          <a:spcPts val="0"/>
                        </a:spcAft>
                        <a:tabLst>
                          <a:tab pos="2354580" algn="l"/>
                        </a:tabLst>
                      </a:pPr>
                      <a:r>
                        <a:rPr lang="es-EC" sz="1600" dirty="0">
                          <a:effectLst/>
                        </a:rPr>
                        <a:t>Base de datos de la Superintendencia de Compañías</a:t>
                      </a: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511" marR="56511" marT="0" marB="0" anchor="ctr">
                    <a:lnL w="12700" cap="flat" cmpd="sng" algn="ctr">
                      <a:solidFill>
                        <a:schemeClr val="accent6"/>
                      </a:solidFill>
                      <a:prstDash val="solid"/>
                      <a:round/>
                      <a:headEnd type="none" w="med" len="med"/>
                      <a:tailEnd type="none" w="med" len="med"/>
                    </a:lnL>
                    <a:noFill/>
                  </a:tcPr>
                </a:tc>
                <a:extLst>
                  <a:ext uri="{0D108BD9-81ED-4DB2-BD59-A6C34878D82A}">
                    <a16:rowId xmlns:a16="http://schemas.microsoft.com/office/drawing/2014/main" val="10001"/>
                  </a:ext>
                </a:extLst>
              </a:tr>
              <a:tr h="896333">
                <a:tc vMerge="1">
                  <a:txBody>
                    <a:bodyPr/>
                    <a:lstStyle/>
                    <a:p>
                      <a:endParaRPr lang="es-EC"/>
                    </a:p>
                  </a:txBody>
                  <a:tcPr/>
                </a:tc>
                <a:tc>
                  <a:txBody>
                    <a:bodyPr/>
                    <a:lstStyle/>
                    <a:p>
                      <a:pPr indent="0" algn="ctr">
                        <a:lnSpc>
                          <a:spcPct val="150000"/>
                        </a:lnSpc>
                        <a:spcAft>
                          <a:spcPts val="0"/>
                        </a:spcAft>
                        <a:tabLst>
                          <a:tab pos="2354580" algn="l"/>
                        </a:tabLst>
                      </a:pPr>
                      <a:r>
                        <a:rPr lang="es-EC" sz="1800" b="1" dirty="0">
                          <a:solidFill>
                            <a:schemeClr val="accent6">
                              <a:lumMod val="75000"/>
                            </a:schemeClr>
                          </a:solidFill>
                          <a:effectLst/>
                        </a:rPr>
                        <a:t>Estructura de capital</a:t>
                      </a:r>
                      <a:endParaRPr lang="es-EC" sz="2000" b="1" dirty="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11" marR="56511"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noFill/>
                  </a:tcPr>
                </a:tc>
                <a:tc>
                  <a:txBody>
                    <a:bodyPr/>
                    <a:lstStyle/>
                    <a:p>
                      <a:pPr marL="285750" lvl="0" indent="-285750" algn="l">
                        <a:lnSpc>
                          <a:spcPct val="150000"/>
                        </a:lnSpc>
                        <a:spcAft>
                          <a:spcPts val="0"/>
                        </a:spcAft>
                        <a:buFont typeface="Arial" panose="020B0604020202020204" pitchFamily="34" charset="0"/>
                        <a:buChar char="•"/>
                        <a:tabLst>
                          <a:tab pos="2354580" algn="l"/>
                        </a:tabLst>
                      </a:pPr>
                      <a:r>
                        <a:rPr lang="es-EC" sz="1600" dirty="0">
                          <a:effectLst/>
                        </a:rPr>
                        <a:t>Endeudamiento patrimonial </a:t>
                      </a:r>
                      <a:endParaRPr lang="es-EC" sz="1800" dirty="0">
                        <a:effectLst/>
                      </a:endParaRPr>
                    </a:p>
                    <a:p>
                      <a:pPr marL="285750" lvl="0" indent="-285750" algn="l">
                        <a:lnSpc>
                          <a:spcPct val="150000"/>
                        </a:lnSpc>
                        <a:spcAft>
                          <a:spcPts val="0"/>
                        </a:spcAft>
                        <a:buFont typeface="Arial" panose="020B0604020202020204" pitchFamily="34" charset="0"/>
                        <a:buChar char="•"/>
                        <a:tabLst>
                          <a:tab pos="2354580" algn="l"/>
                        </a:tabLst>
                      </a:pPr>
                      <a:r>
                        <a:rPr lang="es-EC" sz="1600" dirty="0">
                          <a:effectLst/>
                        </a:rPr>
                        <a:t>Apalancamiento </a:t>
                      </a:r>
                      <a:endParaRPr lang="es-EC" sz="1800" dirty="0">
                        <a:effectLst/>
                      </a:endParaRPr>
                    </a:p>
                    <a:p>
                      <a:pPr marL="285750" lvl="0" indent="-285750" algn="l">
                        <a:lnSpc>
                          <a:spcPct val="150000"/>
                        </a:lnSpc>
                        <a:spcAft>
                          <a:spcPts val="0"/>
                        </a:spcAft>
                        <a:buFont typeface="Arial" panose="020B0604020202020204" pitchFamily="34" charset="0"/>
                        <a:buChar char="•"/>
                        <a:tabLst>
                          <a:tab pos="2354580" algn="l"/>
                        </a:tabLst>
                      </a:pPr>
                      <a:r>
                        <a:rPr lang="es-EC" sz="1600" dirty="0">
                          <a:effectLst/>
                        </a:rPr>
                        <a:t>Endeudamiento del activo </a:t>
                      </a:r>
                    </a:p>
                  </a:txBody>
                  <a:tcPr marL="56511" marR="56511"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noFill/>
                  </a:tcPr>
                </a:tc>
                <a:tc vMerge="1">
                  <a:txBody>
                    <a:bodyPr/>
                    <a:lstStyle/>
                    <a:p>
                      <a:endParaRPr lang="es-EC"/>
                    </a:p>
                  </a:txBody>
                  <a:tcPr/>
                </a:tc>
                <a:extLst>
                  <a:ext uri="{0D108BD9-81ED-4DB2-BD59-A6C34878D82A}">
                    <a16:rowId xmlns:a16="http://schemas.microsoft.com/office/drawing/2014/main" val="10002"/>
                  </a:ext>
                </a:extLst>
              </a:tr>
              <a:tr h="672250">
                <a:tc rowSpan="2">
                  <a:txBody>
                    <a:bodyPr/>
                    <a:lstStyle/>
                    <a:p>
                      <a:pPr indent="0" algn="ctr">
                        <a:lnSpc>
                          <a:spcPct val="150000"/>
                        </a:lnSpc>
                        <a:spcAft>
                          <a:spcPts val="0"/>
                        </a:spcAft>
                        <a:tabLst>
                          <a:tab pos="2354580" algn="l"/>
                        </a:tabLst>
                      </a:pPr>
                      <a:r>
                        <a:rPr lang="es-EC" sz="1800" dirty="0">
                          <a:effectLst/>
                        </a:rPr>
                        <a:t> </a:t>
                      </a:r>
                      <a:r>
                        <a:rPr lang="es-EC" sz="1800" dirty="0">
                          <a:solidFill>
                            <a:schemeClr val="accent6">
                              <a:lumMod val="50000"/>
                            </a:schemeClr>
                          </a:solidFill>
                          <a:effectLst/>
                        </a:rPr>
                        <a:t>Variables dependientes</a:t>
                      </a:r>
                      <a:endParaRPr lang="es-EC" sz="2000"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11" marR="56511" marT="0" marB="0" anchor="ctr">
                    <a:lnR w="12700" cap="flat" cmpd="sng" algn="ctr">
                      <a:solidFill>
                        <a:schemeClr val="accent6"/>
                      </a:solidFill>
                      <a:prstDash val="solid"/>
                      <a:round/>
                      <a:headEnd type="none" w="med" len="med"/>
                      <a:tailEnd type="none" w="med" len="med"/>
                    </a:lnR>
                  </a:tcPr>
                </a:tc>
                <a:tc>
                  <a:txBody>
                    <a:bodyPr/>
                    <a:lstStyle/>
                    <a:p>
                      <a:pPr indent="0" algn="ctr">
                        <a:lnSpc>
                          <a:spcPct val="150000"/>
                        </a:lnSpc>
                        <a:spcAft>
                          <a:spcPts val="0"/>
                        </a:spcAft>
                      </a:pPr>
                      <a:r>
                        <a:rPr lang="es-EC" sz="1800" b="1" dirty="0">
                          <a:solidFill>
                            <a:schemeClr val="accent6">
                              <a:lumMod val="75000"/>
                            </a:schemeClr>
                          </a:solidFill>
                          <a:effectLst/>
                        </a:rPr>
                        <a:t>Liquidez</a:t>
                      </a:r>
                      <a:endParaRPr lang="es-EC" sz="2000" b="1" dirty="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11" marR="56511"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B w="12700" cap="flat" cmpd="sng" algn="ctr">
                      <a:solidFill>
                        <a:schemeClr val="accent6"/>
                      </a:solidFill>
                      <a:prstDash val="solid"/>
                      <a:round/>
                      <a:headEnd type="none" w="med" len="med"/>
                      <a:tailEnd type="none" w="med" len="med"/>
                    </a:lnB>
                    <a:noFill/>
                  </a:tcPr>
                </a:tc>
                <a:tc>
                  <a:txBody>
                    <a:bodyPr/>
                    <a:lstStyle/>
                    <a:p>
                      <a:pPr marL="285750" lvl="0" indent="-285750" algn="l">
                        <a:lnSpc>
                          <a:spcPct val="150000"/>
                        </a:lnSpc>
                        <a:spcAft>
                          <a:spcPts val="0"/>
                        </a:spcAft>
                        <a:buFont typeface="Arial" panose="020B0604020202020204" pitchFamily="34" charset="0"/>
                        <a:buChar char="•"/>
                        <a:tabLst>
                          <a:tab pos="2354580" algn="l"/>
                        </a:tabLst>
                      </a:pPr>
                      <a:r>
                        <a:rPr lang="es-EC" sz="1600" dirty="0">
                          <a:effectLst/>
                        </a:rPr>
                        <a:t>Razón corriente</a:t>
                      </a:r>
                      <a:endParaRPr lang="es-EC" sz="1800" dirty="0">
                        <a:effectLst/>
                      </a:endParaRPr>
                    </a:p>
                    <a:p>
                      <a:pPr marL="285750" lvl="0" indent="-285750" algn="l">
                        <a:lnSpc>
                          <a:spcPct val="150000"/>
                        </a:lnSpc>
                        <a:spcAft>
                          <a:spcPts val="0"/>
                        </a:spcAft>
                        <a:buFont typeface="Arial" panose="020B0604020202020204" pitchFamily="34" charset="0"/>
                        <a:buChar char="•"/>
                        <a:tabLst>
                          <a:tab pos="2354580" algn="l"/>
                        </a:tabLst>
                      </a:pPr>
                      <a:r>
                        <a:rPr lang="es-EC" sz="1600" dirty="0">
                          <a:effectLst/>
                        </a:rPr>
                        <a:t>Prueba ácida  </a:t>
                      </a: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511" marR="56511"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B w="12700" cap="flat" cmpd="sng" algn="ctr">
                      <a:solidFill>
                        <a:schemeClr val="accent6"/>
                      </a:solidFill>
                      <a:prstDash val="solid"/>
                      <a:round/>
                      <a:headEnd type="none" w="med" len="med"/>
                      <a:tailEnd type="none" w="med" len="med"/>
                    </a:lnB>
                    <a:noFill/>
                  </a:tcPr>
                </a:tc>
                <a:tc vMerge="1">
                  <a:txBody>
                    <a:bodyPr/>
                    <a:lstStyle/>
                    <a:p>
                      <a:endParaRPr lang="es-EC"/>
                    </a:p>
                  </a:txBody>
                  <a:tcPr/>
                </a:tc>
                <a:extLst>
                  <a:ext uri="{0D108BD9-81ED-4DB2-BD59-A6C34878D82A}">
                    <a16:rowId xmlns:a16="http://schemas.microsoft.com/office/drawing/2014/main" val="10003"/>
                  </a:ext>
                </a:extLst>
              </a:tr>
              <a:tr h="896333">
                <a:tc vMerge="1">
                  <a:txBody>
                    <a:bodyPr/>
                    <a:lstStyle/>
                    <a:p>
                      <a:endParaRPr lang="es-EC"/>
                    </a:p>
                  </a:txBody>
                  <a:tcPr/>
                </a:tc>
                <a:tc>
                  <a:txBody>
                    <a:bodyPr/>
                    <a:lstStyle/>
                    <a:p>
                      <a:pPr indent="0" algn="ctr">
                        <a:lnSpc>
                          <a:spcPct val="150000"/>
                        </a:lnSpc>
                        <a:spcAft>
                          <a:spcPts val="0"/>
                        </a:spcAft>
                        <a:tabLst>
                          <a:tab pos="2354580" algn="l"/>
                        </a:tabLst>
                      </a:pPr>
                      <a:r>
                        <a:rPr lang="es-EC" sz="1800" b="1" dirty="0">
                          <a:solidFill>
                            <a:schemeClr val="accent6">
                              <a:lumMod val="75000"/>
                            </a:schemeClr>
                          </a:solidFill>
                          <a:effectLst/>
                        </a:rPr>
                        <a:t>Rentabilidad</a:t>
                      </a:r>
                      <a:endParaRPr lang="es-EC" sz="2000" b="1" dirty="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11" marR="56511"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noFill/>
                  </a:tcPr>
                </a:tc>
                <a:tc>
                  <a:txBody>
                    <a:bodyPr/>
                    <a:lstStyle/>
                    <a:p>
                      <a:pPr marL="285750" lvl="0" indent="-285750" algn="l">
                        <a:lnSpc>
                          <a:spcPct val="150000"/>
                        </a:lnSpc>
                        <a:spcAft>
                          <a:spcPts val="0"/>
                        </a:spcAft>
                        <a:buFont typeface="Arial" panose="020B0604020202020204" pitchFamily="34" charset="0"/>
                        <a:buChar char="•"/>
                        <a:tabLst>
                          <a:tab pos="2354580" algn="l"/>
                        </a:tabLst>
                      </a:pPr>
                      <a:r>
                        <a:rPr lang="es-EC" sz="1600" dirty="0">
                          <a:effectLst/>
                        </a:rPr>
                        <a:t>ROE</a:t>
                      </a:r>
                      <a:endParaRPr lang="es-EC" sz="1800" dirty="0">
                        <a:effectLst/>
                      </a:endParaRPr>
                    </a:p>
                    <a:p>
                      <a:pPr marL="285750" lvl="0" indent="-285750" algn="l">
                        <a:lnSpc>
                          <a:spcPct val="150000"/>
                        </a:lnSpc>
                        <a:spcAft>
                          <a:spcPts val="0"/>
                        </a:spcAft>
                        <a:buFont typeface="Arial" panose="020B0604020202020204" pitchFamily="34" charset="0"/>
                        <a:buChar char="•"/>
                        <a:tabLst>
                          <a:tab pos="2354580" algn="l"/>
                        </a:tabLst>
                      </a:pPr>
                      <a:r>
                        <a:rPr lang="es-EC" sz="1600" dirty="0">
                          <a:effectLst/>
                        </a:rPr>
                        <a:t>ROA</a:t>
                      </a:r>
                      <a:endParaRPr lang="es-EC" sz="1800" dirty="0">
                        <a:effectLst/>
                      </a:endParaRPr>
                    </a:p>
                    <a:p>
                      <a:pPr marL="285750" lvl="0" indent="-285750" algn="l">
                        <a:lnSpc>
                          <a:spcPct val="150000"/>
                        </a:lnSpc>
                        <a:spcAft>
                          <a:spcPts val="0"/>
                        </a:spcAft>
                        <a:buFont typeface="Arial" panose="020B0604020202020204" pitchFamily="34" charset="0"/>
                        <a:buChar char="•"/>
                        <a:tabLst>
                          <a:tab pos="2354580" algn="l"/>
                        </a:tabLst>
                      </a:pPr>
                      <a:r>
                        <a:rPr lang="es-EC" sz="1600" dirty="0">
                          <a:effectLst/>
                        </a:rPr>
                        <a:t>Margen operacional</a:t>
                      </a:r>
                      <a:endParaRPr lang="es-EC" sz="1800" dirty="0">
                        <a:effectLst/>
                      </a:endParaRPr>
                    </a:p>
                    <a:p>
                      <a:pPr marL="285750" lvl="0" indent="-285750" algn="l">
                        <a:lnSpc>
                          <a:spcPct val="150000"/>
                        </a:lnSpc>
                        <a:spcAft>
                          <a:spcPts val="0"/>
                        </a:spcAft>
                        <a:buFont typeface="Arial" panose="020B0604020202020204" pitchFamily="34" charset="0"/>
                        <a:buChar char="•"/>
                        <a:tabLst>
                          <a:tab pos="2354580" algn="l"/>
                        </a:tabLst>
                      </a:pPr>
                      <a:r>
                        <a:rPr lang="es-EC" sz="1600" dirty="0">
                          <a:effectLst/>
                        </a:rPr>
                        <a:t>Margen neto</a:t>
                      </a: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511" marR="56511"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noFill/>
                  </a:tcPr>
                </a:tc>
                <a:tc vMerge="1">
                  <a:txBody>
                    <a:bodyPr/>
                    <a:lstStyle/>
                    <a:p>
                      <a:endParaRPr lang="es-EC"/>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84491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quarter" idx="21"/>
          </p:nvPr>
        </p:nvSpPr>
        <p:spPr/>
        <p:txBody>
          <a:bodyPr/>
          <a:lstStyle/>
          <a:p>
            <a:r>
              <a:rPr lang="es-EC" sz="2000" b="1" dirty="0">
                <a:latin typeface="+mj-lt"/>
              </a:rPr>
              <a:t>OBJETIVO 1</a:t>
            </a:r>
          </a:p>
        </p:txBody>
      </p:sp>
      <p:sp>
        <p:nvSpPr>
          <p:cNvPr id="5" name="Marcador de texto 4"/>
          <p:cNvSpPr>
            <a:spLocks noGrp="1"/>
          </p:cNvSpPr>
          <p:nvPr>
            <p:ph type="body" sz="quarter" idx="24"/>
          </p:nvPr>
        </p:nvSpPr>
        <p:spPr>
          <a:xfrm>
            <a:off x="889680" y="2683996"/>
            <a:ext cx="3540651" cy="944993"/>
          </a:xfrm>
        </p:spPr>
        <p:txBody>
          <a:bodyPr/>
          <a:lstStyle/>
          <a:p>
            <a:r>
              <a:rPr lang="es-EC" sz="1600" dirty="0"/>
              <a:t>Realizar el diagnóstico situacional del sector importador y comercializador de equipos electrónicos en el Ecuador. </a:t>
            </a:r>
          </a:p>
          <a:p>
            <a:endParaRPr lang="es-EC" sz="1600" dirty="0"/>
          </a:p>
        </p:txBody>
      </p:sp>
      <p:sp>
        <p:nvSpPr>
          <p:cNvPr id="7" name="Marcador de texto 6"/>
          <p:cNvSpPr>
            <a:spLocks noGrp="1"/>
          </p:cNvSpPr>
          <p:nvPr>
            <p:ph type="body" sz="quarter" idx="25"/>
          </p:nvPr>
        </p:nvSpPr>
        <p:spPr/>
        <p:txBody>
          <a:bodyPr/>
          <a:lstStyle/>
          <a:p>
            <a:r>
              <a:rPr lang="es-EC" sz="2000" b="1" dirty="0">
                <a:latin typeface="+mj-lt"/>
              </a:rPr>
              <a:t>OBJETIVO 3</a:t>
            </a:r>
          </a:p>
        </p:txBody>
      </p:sp>
      <p:sp>
        <p:nvSpPr>
          <p:cNvPr id="8" name="Marcador de texto 7"/>
          <p:cNvSpPr>
            <a:spLocks noGrp="1"/>
          </p:cNvSpPr>
          <p:nvPr>
            <p:ph type="body" sz="quarter" idx="26"/>
          </p:nvPr>
        </p:nvSpPr>
        <p:spPr>
          <a:xfrm>
            <a:off x="5214460" y="2683996"/>
            <a:ext cx="4084085" cy="823041"/>
          </a:xfrm>
        </p:spPr>
        <p:txBody>
          <a:bodyPr/>
          <a:lstStyle/>
          <a:p>
            <a:r>
              <a:rPr lang="es-EC" sz="1600" dirty="0"/>
              <a:t>Determinar la incidencia de las estrategias financieras relacionadas con el capital de trabajo sobre los indicadores de liquidez y rentabilidad por medio del análisis de correlación.</a:t>
            </a:r>
          </a:p>
          <a:p>
            <a:endParaRPr lang="es-EC" sz="1600" dirty="0"/>
          </a:p>
        </p:txBody>
      </p:sp>
      <p:sp>
        <p:nvSpPr>
          <p:cNvPr id="10" name="Marcador de texto 9"/>
          <p:cNvSpPr>
            <a:spLocks noGrp="1"/>
          </p:cNvSpPr>
          <p:nvPr>
            <p:ph type="body" sz="quarter" idx="28"/>
          </p:nvPr>
        </p:nvSpPr>
        <p:spPr/>
        <p:txBody>
          <a:bodyPr/>
          <a:lstStyle/>
          <a:p>
            <a:r>
              <a:rPr lang="es-EC" sz="2000" dirty="0">
                <a:latin typeface="+mj-lt"/>
              </a:rPr>
              <a:t>OBJETIVO 5</a:t>
            </a:r>
          </a:p>
        </p:txBody>
      </p:sp>
      <p:sp>
        <p:nvSpPr>
          <p:cNvPr id="11" name="Marcador de texto 10"/>
          <p:cNvSpPr>
            <a:spLocks noGrp="1"/>
          </p:cNvSpPr>
          <p:nvPr>
            <p:ph type="body" sz="quarter" idx="29"/>
          </p:nvPr>
        </p:nvSpPr>
        <p:spPr>
          <a:xfrm>
            <a:off x="9555212" y="2683996"/>
            <a:ext cx="2452425" cy="944993"/>
          </a:xfrm>
        </p:spPr>
        <p:txBody>
          <a:bodyPr/>
          <a:lstStyle/>
          <a:p>
            <a:r>
              <a:rPr lang="es-EC" sz="1600" dirty="0"/>
              <a:t>Establecer estrategias financieras enfocadas en mejorar los índices de liquidez y rentabilidad. </a:t>
            </a:r>
          </a:p>
          <a:p>
            <a:endParaRPr lang="es-EC" sz="1600" dirty="0"/>
          </a:p>
        </p:txBody>
      </p:sp>
      <p:sp>
        <p:nvSpPr>
          <p:cNvPr id="13" name="Marcador de texto 12"/>
          <p:cNvSpPr>
            <a:spLocks noGrp="1"/>
          </p:cNvSpPr>
          <p:nvPr>
            <p:ph type="body" sz="quarter" idx="31"/>
          </p:nvPr>
        </p:nvSpPr>
        <p:spPr/>
        <p:txBody>
          <a:bodyPr/>
          <a:lstStyle/>
          <a:p>
            <a:r>
              <a:rPr lang="es-EC" sz="2000" b="1" dirty="0">
                <a:latin typeface="+mj-lt"/>
              </a:rPr>
              <a:t>OBJETIVO 2</a:t>
            </a:r>
          </a:p>
        </p:txBody>
      </p:sp>
      <p:sp>
        <p:nvSpPr>
          <p:cNvPr id="14" name="Marcador de texto 13"/>
          <p:cNvSpPr>
            <a:spLocks noGrp="1"/>
          </p:cNvSpPr>
          <p:nvPr>
            <p:ph type="body" sz="quarter" idx="32"/>
          </p:nvPr>
        </p:nvSpPr>
        <p:spPr>
          <a:xfrm>
            <a:off x="3058428" y="4873959"/>
            <a:ext cx="3999195" cy="1127595"/>
          </a:xfrm>
        </p:spPr>
        <p:txBody>
          <a:bodyPr/>
          <a:lstStyle/>
          <a:p>
            <a:r>
              <a:rPr lang="es-EC" sz="1600" dirty="0"/>
              <a:t>Realizar el análisis financiero de las PYMES importadoras y comercializadoras de equipos electrónicos de la ciudad de Quito durante el periodo 2017-2020 e interpretar los resultados obtenidos.</a:t>
            </a:r>
          </a:p>
          <a:p>
            <a:endParaRPr lang="es-EC" sz="1600" dirty="0"/>
          </a:p>
        </p:txBody>
      </p:sp>
      <p:sp>
        <p:nvSpPr>
          <p:cNvPr id="16" name="Marcador de texto 15"/>
          <p:cNvSpPr>
            <a:spLocks noGrp="1"/>
          </p:cNvSpPr>
          <p:nvPr>
            <p:ph type="body" sz="quarter" idx="34"/>
          </p:nvPr>
        </p:nvSpPr>
        <p:spPr/>
        <p:txBody>
          <a:bodyPr/>
          <a:lstStyle/>
          <a:p>
            <a:r>
              <a:rPr lang="es-EC" sz="2000" b="1" dirty="0">
                <a:latin typeface="+mj-lt"/>
              </a:rPr>
              <a:t>OBJETIVO 4</a:t>
            </a:r>
          </a:p>
        </p:txBody>
      </p:sp>
      <p:sp>
        <p:nvSpPr>
          <p:cNvPr id="17" name="Marcador de texto 16"/>
          <p:cNvSpPr>
            <a:spLocks noGrp="1"/>
          </p:cNvSpPr>
          <p:nvPr>
            <p:ph type="body" sz="quarter" idx="35"/>
          </p:nvPr>
        </p:nvSpPr>
        <p:spPr>
          <a:xfrm>
            <a:off x="7402626" y="4873959"/>
            <a:ext cx="4600522" cy="942483"/>
          </a:xfrm>
        </p:spPr>
        <p:txBody>
          <a:bodyPr/>
          <a:lstStyle/>
          <a:p>
            <a:r>
              <a:rPr lang="es-EC" sz="1600" dirty="0"/>
              <a:t>Determinar la incidencia de las estrategias financieras relacionadas con la estructura de capital sobre los indicadores de liquidez y rentabilidad por medio del análisis de correlación. </a:t>
            </a:r>
          </a:p>
          <a:p>
            <a:endParaRPr lang="es-EC" sz="1600" dirty="0"/>
          </a:p>
        </p:txBody>
      </p:sp>
      <p:sp>
        <p:nvSpPr>
          <p:cNvPr id="19" name="TextBox 1">
            <a:extLst>
              <a:ext uri="{FF2B5EF4-FFF2-40B4-BE49-F238E27FC236}">
                <a16:creationId xmlns:a16="http://schemas.microsoft.com/office/drawing/2014/main" id="{1965E492-C7C9-314C-8281-406EF667A14D}"/>
              </a:ext>
            </a:extLst>
          </p:cNvPr>
          <p:cNvSpPr txBox="1"/>
          <p:nvPr/>
        </p:nvSpPr>
        <p:spPr>
          <a:xfrm>
            <a:off x="310211" y="283336"/>
            <a:ext cx="8357271" cy="605294"/>
          </a:xfrm>
          <a:prstGeom prst="rect">
            <a:avLst/>
          </a:prstGeom>
          <a:noFill/>
        </p:spPr>
        <p:txBody>
          <a:bodyPr wrap="square" rtlCol="0">
            <a:spAutoFit/>
          </a:bodyPr>
          <a:lstStyle/>
          <a:p>
            <a:pPr>
              <a:lnSpc>
                <a:spcPts val="4000"/>
              </a:lnSpc>
            </a:pPr>
            <a:r>
              <a:rPr lang="es-EC" sz="3600" b="1" dirty="0">
                <a:solidFill>
                  <a:schemeClr val="tx2"/>
                </a:solidFill>
                <a:latin typeface="Nirmala UI" panose="020B0502040204020203" pitchFamily="34" charset="0"/>
                <a:ea typeface="Nirmala UI" panose="020B0502040204020203" pitchFamily="34" charset="0"/>
                <a:cs typeface="Nirmala UI" panose="020B0502040204020203" pitchFamily="34" charset="0"/>
              </a:rPr>
              <a:t>Objetivos</a:t>
            </a:r>
          </a:p>
        </p:txBody>
      </p:sp>
      <p:pic>
        <p:nvPicPr>
          <p:cNvPr id="20" name="Imagen 19" descr="Recorte de pantalla"/>
          <p:cNvPicPr>
            <a:picLocks noChangeAspect="1"/>
          </p:cNvPicPr>
          <p:nvPr/>
        </p:nvPicPr>
        <p:blipFill rotWithShape="1">
          <a:blip r:embed="rId2">
            <a:extLst>
              <a:ext uri="{28A0092B-C50C-407E-A947-70E740481C1C}">
                <a14:useLocalDpi xmlns:a14="http://schemas.microsoft.com/office/drawing/2010/main" val="0"/>
              </a:ext>
            </a:extLst>
          </a:blip>
          <a:srcRect t="12994" b="11864"/>
          <a:stretch/>
        </p:blipFill>
        <p:spPr>
          <a:xfrm>
            <a:off x="0" y="6015203"/>
            <a:ext cx="11775582" cy="856445"/>
          </a:xfrm>
          <a:prstGeom prst="rect">
            <a:avLst/>
          </a:prstGeom>
        </p:spPr>
      </p:pic>
      <p:grpSp>
        <p:nvGrpSpPr>
          <p:cNvPr id="18" name="Group 11">
            <a:extLst>
              <a:ext uri="{FF2B5EF4-FFF2-40B4-BE49-F238E27FC236}">
                <a16:creationId xmlns:a16="http://schemas.microsoft.com/office/drawing/2014/main" id="{FA2F37B4-7282-DD4B-BE7C-C478B6E81F30}"/>
              </a:ext>
            </a:extLst>
          </p:cNvPr>
          <p:cNvGrpSpPr/>
          <p:nvPr/>
        </p:nvGrpSpPr>
        <p:grpSpPr>
          <a:xfrm>
            <a:off x="590471" y="1068599"/>
            <a:ext cx="2011061" cy="981227"/>
            <a:chOff x="474562" y="4301088"/>
            <a:chExt cx="2510418" cy="2064022"/>
          </a:xfrm>
          <a:effectLst>
            <a:outerShdw blurRad="190500" dist="38100" dir="2700000" algn="tl" rotWithShape="0">
              <a:prstClr val="black">
                <a:alpha val="20000"/>
              </a:prstClr>
            </a:outerShdw>
          </a:effectLst>
        </p:grpSpPr>
        <p:sp>
          <p:nvSpPr>
            <p:cNvPr id="21" name="Freeform 8">
              <a:extLst>
                <a:ext uri="{FF2B5EF4-FFF2-40B4-BE49-F238E27FC236}">
                  <a16:creationId xmlns:a16="http://schemas.microsoft.com/office/drawing/2014/main" id="{C7D80B4B-FBA3-9244-A0C7-0A3816AF790D}"/>
                </a:ext>
              </a:extLst>
            </p:cNvPr>
            <p:cNvSpPr/>
            <p:nvPr/>
          </p:nvSpPr>
          <p:spPr>
            <a:xfrm>
              <a:off x="609038" y="4301088"/>
              <a:ext cx="2249835" cy="1440973"/>
            </a:xfrm>
            <a:custGeom>
              <a:avLst/>
              <a:gdLst>
                <a:gd name="connsiteX0" fmla="*/ 947983 w 982743"/>
                <a:gd name="connsiteY0" fmla="*/ 87764 h 629427"/>
                <a:gd name="connsiteX1" fmla="*/ 392195 w 982743"/>
                <a:gd name="connsiteY1" fmla="*/ 87764 h 629427"/>
                <a:gd name="connsiteX2" fmla="*/ 392195 w 982743"/>
                <a:gd name="connsiteY2" fmla="*/ 38650 h 629427"/>
                <a:gd name="connsiteX3" fmla="*/ 349742 w 982743"/>
                <a:gd name="connsiteY3" fmla="*/ 0 h 629427"/>
                <a:gd name="connsiteX4" fmla="*/ 42501 w 982743"/>
                <a:gd name="connsiteY4" fmla="*/ 0 h 629427"/>
                <a:gd name="connsiteX5" fmla="*/ 48 w 982743"/>
                <a:gd name="connsiteY5" fmla="*/ 46286 h 629427"/>
                <a:gd name="connsiteX6" fmla="*/ 48 w 982743"/>
                <a:gd name="connsiteY6" fmla="*/ 583048 h 629427"/>
                <a:gd name="connsiteX7" fmla="*/ 42501 w 982743"/>
                <a:gd name="connsiteY7" fmla="*/ 629428 h 629427"/>
                <a:gd name="connsiteX8" fmla="*/ 947983 w 982743"/>
                <a:gd name="connsiteY8" fmla="*/ 629428 h 629427"/>
                <a:gd name="connsiteX9" fmla="*/ 982743 w 982743"/>
                <a:gd name="connsiteY9" fmla="*/ 583142 h 629427"/>
                <a:gd name="connsiteX10" fmla="*/ 982743 w 982743"/>
                <a:gd name="connsiteY10" fmla="*/ 134143 h 629427"/>
                <a:gd name="connsiteX11" fmla="*/ 947983 w 982743"/>
                <a:gd name="connsiteY11" fmla="*/ 87764 h 629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82743" h="629427">
                  <a:moveTo>
                    <a:pt x="947983" y="87764"/>
                  </a:moveTo>
                  <a:lnTo>
                    <a:pt x="392195" y="87764"/>
                  </a:lnTo>
                  <a:lnTo>
                    <a:pt x="392195" y="38650"/>
                  </a:lnTo>
                  <a:cubicBezTo>
                    <a:pt x="392195" y="13009"/>
                    <a:pt x="373200" y="0"/>
                    <a:pt x="349742" y="0"/>
                  </a:cubicBezTo>
                  <a:lnTo>
                    <a:pt x="42501" y="0"/>
                  </a:lnTo>
                  <a:cubicBezTo>
                    <a:pt x="17937" y="1221"/>
                    <a:pt x="-1027" y="21896"/>
                    <a:pt x="48" y="46286"/>
                  </a:cubicBezTo>
                  <a:lnTo>
                    <a:pt x="48" y="583048"/>
                  </a:lnTo>
                  <a:cubicBezTo>
                    <a:pt x="-1081" y="607473"/>
                    <a:pt x="17898" y="628208"/>
                    <a:pt x="42501" y="629428"/>
                  </a:cubicBezTo>
                  <a:lnTo>
                    <a:pt x="947983" y="629428"/>
                  </a:lnTo>
                  <a:cubicBezTo>
                    <a:pt x="971441" y="629428"/>
                    <a:pt x="982743" y="608689"/>
                    <a:pt x="982743" y="583142"/>
                  </a:cubicBezTo>
                  <a:lnTo>
                    <a:pt x="982743" y="134143"/>
                  </a:lnTo>
                  <a:cubicBezTo>
                    <a:pt x="982838" y="108503"/>
                    <a:pt x="971536" y="87764"/>
                    <a:pt x="947983" y="87764"/>
                  </a:cubicBezTo>
                  <a:close/>
                </a:path>
              </a:pathLst>
            </a:custGeom>
            <a:solidFill>
              <a:schemeClr val="accent3">
                <a:lumMod val="75000"/>
              </a:schemeClr>
            </a:solidFill>
            <a:ln w="944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Freeform 9">
              <a:extLst>
                <a:ext uri="{FF2B5EF4-FFF2-40B4-BE49-F238E27FC236}">
                  <a16:creationId xmlns:a16="http://schemas.microsoft.com/office/drawing/2014/main" id="{DA7077A7-ED81-E94E-972D-66EED94BF07D}"/>
                </a:ext>
              </a:extLst>
            </p:cNvPr>
            <p:cNvSpPr/>
            <p:nvPr/>
          </p:nvSpPr>
          <p:spPr>
            <a:xfrm>
              <a:off x="474562" y="4645523"/>
              <a:ext cx="2510418" cy="1719587"/>
            </a:xfrm>
            <a:custGeom>
              <a:avLst/>
              <a:gdLst>
                <a:gd name="connsiteX0" fmla="*/ 1054875 w 1096568"/>
                <a:gd name="connsiteY0" fmla="*/ 0 h 751127"/>
                <a:gd name="connsiteX1" fmla="*/ 41694 w 1096568"/>
                <a:gd name="connsiteY1" fmla="*/ 0 h 751127"/>
                <a:gd name="connsiteX2" fmla="*/ 0 w 1096568"/>
                <a:gd name="connsiteY2" fmla="*/ 78620 h 751127"/>
                <a:gd name="connsiteX3" fmla="*/ 0 w 1096568"/>
                <a:gd name="connsiteY3" fmla="*/ 672508 h 751127"/>
                <a:gd name="connsiteX4" fmla="*/ 41694 w 1096568"/>
                <a:gd name="connsiteY4" fmla="*/ 751128 h 751127"/>
                <a:gd name="connsiteX5" fmla="*/ 1054875 w 1096568"/>
                <a:gd name="connsiteY5" fmla="*/ 751128 h 751127"/>
                <a:gd name="connsiteX6" fmla="*/ 1096569 w 1096568"/>
                <a:gd name="connsiteY6" fmla="*/ 672508 h 751127"/>
                <a:gd name="connsiteX7" fmla="*/ 1096569 w 1096568"/>
                <a:gd name="connsiteY7" fmla="*/ 78620 h 751127"/>
                <a:gd name="connsiteX8" fmla="*/ 1054875 w 1096568"/>
                <a:gd name="connsiteY8" fmla="*/ 0 h 751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6568" h="751127">
                  <a:moveTo>
                    <a:pt x="1054875" y="0"/>
                  </a:moveTo>
                  <a:lnTo>
                    <a:pt x="41694" y="0"/>
                  </a:lnTo>
                  <a:cubicBezTo>
                    <a:pt x="18995" y="0"/>
                    <a:pt x="0" y="35256"/>
                    <a:pt x="0" y="78620"/>
                  </a:cubicBezTo>
                  <a:lnTo>
                    <a:pt x="0" y="672508"/>
                  </a:lnTo>
                  <a:cubicBezTo>
                    <a:pt x="0" y="715872"/>
                    <a:pt x="18995" y="751128"/>
                    <a:pt x="41694" y="751128"/>
                  </a:cubicBezTo>
                  <a:lnTo>
                    <a:pt x="1054875" y="751128"/>
                  </a:lnTo>
                  <a:cubicBezTo>
                    <a:pt x="1077859" y="751128"/>
                    <a:pt x="1096569" y="715872"/>
                    <a:pt x="1096569" y="672508"/>
                  </a:cubicBezTo>
                  <a:lnTo>
                    <a:pt x="1096569" y="78620"/>
                  </a:lnTo>
                  <a:cubicBezTo>
                    <a:pt x="1096569" y="35256"/>
                    <a:pt x="1077859" y="0"/>
                    <a:pt x="1054875" y="0"/>
                  </a:cubicBezTo>
                  <a:close/>
                </a:path>
              </a:pathLst>
            </a:custGeom>
            <a:solidFill>
              <a:schemeClr val="accent3"/>
            </a:solidFill>
            <a:ln w="944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b="1" dirty="0">
                  <a:solidFill>
                    <a:schemeClr val="bg1"/>
                  </a:solidFill>
                  <a:latin typeface="+mj-lt"/>
                </a:rPr>
                <a:t>Objetivo</a:t>
              </a:r>
              <a:r>
                <a:rPr lang="en-US" b="1" dirty="0">
                  <a:solidFill>
                    <a:schemeClr val="bg1"/>
                  </a:solidFill>
                  <a:latin typeface="+mj-lt"/>
                </a:rPr>
                <a:t> general:</a:t>
              </a:r>
              <a:endParaRPr kumimoji="0" lang="en-US" sz="1800" b="1" i="0" u="none" strike="noStrike" kern="1200" cap="none" spc="0" normalizeH="0" baseline="0" noProof="0" dirty="0">
                <a:ln>
                  <a:noFill/>
                </a:ln>
                <a:solidFill>
                  <a:schemeClr val="bg1"/>
                </a:solidFill>
                <a:effectLst/>
                <a:uLnTx/>
                <a:uFillTx/>
                <a:latin typeface="+mj-lt"/>
              </a:endParaRPr>
            </a:p>
          </p:txBody>
        </p:sp>
      </p:grpSp>
      <p:sp>
        <p:nvSpPr>
          <p:cNvPr id="23" name="Freeform 130">
            <a:extLst>
              <a:ext uri="{FF2B5EF4-FFF2-40B4-BE49-F238E27FC236}">
                <a16:creationId xmlns:a16="http://schemas.microsoft.com/office/drawing/2014/main" id="{22111852-3B83-A24A-99A0-9A5141768E7B}"/>
              </a:ext>
            </a:extLst>
          </p:cNvPr>
          <p:cNvSpPr/>
          <p:nvPr/>
        </p:nvSpPr>
        <p:spPr>
          <a:xfrm rot="18310875">
            <a:off x="574231" y="4220022"/>
            <a:ext cx="1537960" cy="1453012"/>
          </a:xfrm>
          <a:custGeom>
            <a:avLst/>
            <a:gdLst>
              <a:gd name="connsiteX0" fmla="*/ 1985116 w 1985116"/>
              <a:gd name="connsiteY0" fmla="*/ 1494152 h 1917596"/>
              <a:gd name="connsiteX1" fmla="*/ 1870798 w 1985116"/>
              <a:gd name="connsiteY1" fmla="*/ 1249090 h 1917596"/>
              <a:gd name="connsiteX2" fmla="*/ 1247922 w 1985116"/>
              <a:gd name="connsiteY2" fmla="*/ 45238 h 1917596"/>
              <a:gd name="connsiteX3" fmla="*/ 45194 w 1985116"/>
              <a:gd name="connsiteY3" fmla="*/ 668693 h 1917596"/>
              <a:gd name="connsiteX4" fmla="*/ 668070 w 1985116"/>
              <a:gd name="connsiteY4" fmla="*/ 1872555 h 1917596"/>
              <a:gd name="connsiteX5" fmla="*/ 1733006 w 1985116"/>
              <a:gd name="connsiteY5" fmla="*/ 1522112 h 1917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85116" h="1917596">
                <a:moveTo>
                  <a:pt x="1985116" y="1494152"/>
                </a:moveTo>
                <a:lnTo>
                  <a:pt x="1870798" y="1249090"/>
                </a:lnTo>
                <a:cubicBezTo>
                  <a:pt x="2030914" y="744491"/>
                  <a:pt x="1752043" y="205518"/>
                  <a:pt x="1247922" y="45238"/>
                </a:cubicBezTo>
                <a:cubicBezTo>
                  <a:pt x="743797" y="-115035"/>
                  <a:pt x="205315" y="164094"/>
                  <a:pt x="45194" y="668693"/>
                </a:cubicBezTo>
                <a:cubicBezTo>
                  <a:pt x="-114927" y="1173292"/>
                  <a:pt x="163942" y="1712265"/>
                  <a:pt x="668070" y="1872555"/>
                </a:cubicBezTo>
                <a:cubicBezTo>
                  <a:pt x="1061405" y="1997600"/>
                  <a:pt x="1490536" y="1856389"/>
                  <a:pt x="1733006" y="1522112"/>
                </a:cubicBezTo>
                <a:close/>
              </a:path>
            </a:pathLst>
          </a:custGeom>
          <a:solidFill>
            <a:srgbClr val="90C02B"/>
          </a:solidFill>
          <a:ln w="23462" cap="flat">
            <a:noFill/>
            <a:prstDash val="solid"/>
            <a:miter/>
          </a:ln>
          <a:effectLst>
            <a:outerShdw blurRad="177800" dist="38100" dir="2700000" algn="tl" rotWithShape="0">
              <a:prstClr val="black">
                <a:alpha val="23000"/>
              </a:prst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4" name="Rounded Rectangle 79">
            <a:extLst>
              <a:ext uri="{FF2B5EF4-FFF2-40B4-BE49-F238E27FC236}">
                <a16:creationId xmlns:a16="http://schemas.microsoft.com/office/drawing/2014/main" id="{B4976131-D700-1045-99FA-A1C13015B357}"/>
              </a:ext>
            </a:extLst>
          </p:cNvPr>
          <p:cNvSpPr/>
          <p:nvPr/>
        </p:nvSpPr>
        <p:spPr>
          <a:xfrm>
            <a:off x="2850377" y="1123739"/>
            <a:ext cx="9152771" cy="933335"/>
          </a:xfrm>
          <a:prstGeom prst="roundRect">
            <a:avLst>
              <a:gd name="adj" fmla="val 10678"/>
            </a:avLst>
          </a:prstGeom>
          <a:solidFill>
            <a:schemeClr val="bg1"/>
          </a:solidFill>
          <a:ln w="19050" cap="rnd">
            <a:solidFill>
              <a:schemeClr val="tx1"/>
            </a:solidFill>
            <a:prstDash val="sysDot"/>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es-EC" dirty="0">
              <a:solidFill>
                <a:schemeClr val="tx1"/>
              </a:solidFill>
            </a:endParaRPr>
          </a:p>
          <a:p>
            <a:pPr>
              <a:defRPr/>
            </a:pPr>
            <a:r>
              <a:rPr lang="es-EC" dirty="0">
                <a:solidFill>
                  <a:schemeClr val="tx1"/>
                </a:solidFill>
              </a:rPr>
              <a:t>Proponer estrategias financieras para las PYMES importadoras y comercializadoras de equipos electrónicos de la ciudad de Quito, con el fin de favorecer sus niveles de liquidez y rentabilidad en base al análisis financiero realizado. </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Calibri" panose="020F0502020204030204"/>
              <a:ea typeface="+mn-ea"/>
              <a:cs typeface="+mn-cs"/>
            </a:endParaRPr>
          </a:p>
        </p:txBody>
      </p:sp>
      <p:sp>
        <p:nvSpPr>
          <p:cNvPr id="2" name="CuadroTexto 1"/>
          <p:cNvSpPr txBox="1"/>
          <p:nvPr/>
        </p:nvSpPr>
        <p:spPr>
          <a:xfrm>
            <a:off x="775472" y="4669629"/>
            <a:ext cx="1413207" cy="646331"/>
          </a:xfrm>
          <a:prstGeom prst="rect">
            <a:avLst/>
          </a:prstGeom>
          <a:noFill/>
        </p:spPr>
        <p:txBody>
          <a:bodyPr wrap="square" rtlCol="0">
            <a:spAutoFit/>
          </a:bodyPr>
          <a:lstStyle/>
          <a:p>
            <a:r>
              <a:rPr lang="es-EC" b="1" dirty="0">
                <a:solidFill>
                  <a:schemeClr val="bg1"/>
                </a:solidFill>
                <a:latin typeface="+mj-lt"/>
              </a:rPr>
              <a:t>Objetivos específicos:</a:t>
            </a:r>
          </a:p>
        </p:txBody>
      </p:sp>
    </p:spTree>
    <p:extLst>
      <p:ext uri="{BB962C8B-B14F-4D97-AF65-F5344CB8AC3E}">
        <p14:creationId xmlns:p14="http://schemas.microsoft.com/office/powerpoint/2010/main" val="3380267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32" presetClass="emph" presetSubtype="0" fill="hold" nodeType="withEffect">
                                  <p:stCondLst>
                                    <p:cond delay="500"/>
                                  </p:stCondLst>
                                  <p:childTnLst>
                                    <p:animRot by="120000">
                                      <p:cBhvr>
                                        <p:cTn id="9" dur="100" fill="hold">
                                          <p:stCondLst>
                                            <p:cond delay="0"/>
                                          </p:stCondLst>
                                        </p:cTn>
                                        <p:tgtEl>
                                          <p:spTgt spid="18"/>
                                        </p:tgtEl>
                                        <p:attrNameLst>
                                          <p:attrName>r</p:attrName>
                                        </p:attrNameLst>
                                      </p:cBhvr>
                                    </p:animRot>
                                    <p:animRot by="-240000">
                                      <p:cBhvr>
                                        <p:cTn id="10" dur="200" fill="hold">
                                          <p:stCondLst>
                                            <p:cond delay="200"/>
                                          </p:stCondLst>
                                        </p:cTn>
                                        <p:tgtEl>
                                          <p:spTgt spid="18"/>
                                        </p:tgtEl>
                                        <p:attrNameLst>
                                          <p:attrName>r</p:attrName>
                                        </p:attrNameLst>
                                      </p:cBhvr>
                                    </p:animRot>
                                    <p:animRot by="240000">
                                      <p:cBhvr>
                                        <p:cTn id="11" dur="200" fill="hold">
                                          <p:stCondLst>
                                            <p:cond delay="400"/>
                                          </p:stCondLst>
                                        </p:cTn>
                                        <p:tgtEl>
                                          <p:spTgt spid="18"/>
                                        </p:tgtEl>
                                        <p:attrNameLst>
                                          <p:attrName>r</p:attrName>
                                        </p:attrNameLst>
                                      </p:cBhvr>
                                    </p:animRot>
                                    <p:animRot by="-240000">
                                      <p:cBhvr>
                                        <p:cTn id="12" dur="200" fill="hold">
                                          <p:stCondLst>
                                            <p:cond delay="600"/>
                                          </p:stCondLst>
                                        </p:cTn>
                                        <p:tgtEl>
                                          <p:spTgt spid="18"/>
                                        </p:tgtEl>
                                        <p:attrNameLst>
                                          <p:attrName>r</p:attrName>
                                        </p:attrNameLst>
                                      </p:cBhvr>
                                    </p:animRot>
                                    <p:animRot by="120000">
                                      <p:cBhvr>
                                        <p:cTn id="13" dur="200" fill="hold">
                                          <p:stCondLst>
                                            <p:cond delay="800"/>
                                          </p:stCondLst>
                                        </p:cTn>
                                        <p:tgtEl>
                                          <p:spTgt spid="18"/>
                                        </p:tgtEl>
                                        <p:attrNameLst>
                                          <p:attrName>r</p:attrName>
                                        </p:attrNameLst>
                                      </p:cBhvr>
                                    </p:animRot>
                                  </p:childTnLst>
                                </p:cTn>
                              </p:par>
                              <p:par>
                                <p:cTn id="14" presetID="2" presetClass="entr" presetSubtype="1" fill="hold" grpId="0" nodeType="withEffect">
                                  <p:stCondLst>
                                    <p:cond delay="1000"/>
                                  </p:stCondLst>
                                  <p:childTnLst>
                                    <p:set>
                                      <p:cBhvr>
                                        <p:cTn id="15" dur="1" fill="hold">
                                          <p:stCondLst>
                                            <p:cond delay="0"/>
                                          </p:stCondLst>
                                        </p:cTn>
                                        <p:tgtEl>
                                          <p:spTgt spid="23"/>
                                        </p:tgtEl>
                                        <p:attrNameLst>
                                          <p:attrName>style.visibility</p:attrName>
                                        </p:attrNameLst>
                                      </p:cBhvr>
                                      <p:to>
                                        <p:strVal val="visible"/>
                                      </p:to>
                                    </p:set>
                                    <p:anim calcmode="lin" valueType="num">
                                      <p:cBhvr additive="base">
                                        <p:cTn id="16" dur="500" fill="hold"/>
                                        <p:tgtEl>
                                          <p:spTgt spid="23"/>
                                        </p:tgtEl>
                                        <p:attrNameLst>
                                          <p:attrName>ppt_x</p:attrName>
                                        </p:attrNameLst>
                                      </p:cBhvr>
                                      <p:tavLst>
                                        <p:tav tm="0">
                                          <p:val>
                                            <p:strVal val="#ppt_x"/>
                                          </p:val>
                                        </p:tav>
                                        <p:tav tm="100000">
                                          <p:val>
                                            <p:strVal val="#ppt_x"/>
                                          </p:val>
                                        </p:tav>
                                      </p:tavLst>
                                    </p:anim>
                                    <p:anim calcmode="lin" valueType="num">
                                      <p:cBhvr additive="base">
                                        <p:cTn id="17" dur="500" fill="hold"/>
                                        <p:tgtEl>
                                          <p:spTgt spid="23"/>
                                        </p:tgtEl>
                                        <p:attrNameLst>
                                          <p:attrName>ppt_y</p:attrName>
                                        </p:attrNameLst>
                                      </p:cBhvr>
                                      <p:tavLst>
                                        <p:tav tm="0">
                                          <p:val>
                                            <p:strVal val="0-#ppt_h/2"/>
                                          </p:val>
                                        </p:tav>
                                        <p:tav tm="100000">
                                          <p:val>
                                            <p:strVal val="#ppt_y"/>
                                          </p:val>
                                        </p:tav>
                                      </p:tavLst>
                                    </p:anim>
                                  </p:childTnLst>
                                </p:cTn>
                              </p:par>
                              <p:par>
                                <p:cTn id="18" presetID="2" presetClass="entr" presetSubtype="1" fill="hold" grpId="0" nodeType="withEffect">
                                  <p:stCondLst>
                                    <p:cond delay="1000"/>
                                  </p:stCondLst>
                                  <p:childTnLst>
                                    <p:set>
                                      <p:cBhvr>
                                        <p:cTn id="19" dur="1" fill="hold">
                                          <p:stCondLst>
                                            <p:cond delay="0"/>
                                          </p:stCondLst>
                                        </p:cTn>
                                        <p:tgtEl>
                                          <p:spTgt spid="24"/>
                                        </p:tgtEl>
                                        <p:attrNameLst>
                                          <p:attrName>style.visibility</p:attrName>
                                        </p:attrNameLst>
                                      </p:cBhvr>
                                      <p:to>
                                        <p:strVal val="visible"/>
                                      </p:to>
                                    </p:set>
                                    <p:anim calcmode="lin" valueType="num">
                                      <p:cBhvr additive="base">
                                        <p:cTn id="20" dur="500" fill="hold"/>
                                        <p:tgtEl>
                                          <p:spTgt spid="24"/>
                                        </p:tgtEl>
                                        <p:attrNameLst>
                                          <p:attrName>ppt_x</p:attrName>
                                        </p:attrNameLst>
                                      </p:cBhvr>
                                      <p:tavLst>
                                        <p:tav tm="0">
                                          <p:val>
                                            <p:strVal val="#ppt_x"/>
                                          </p:val>
                                        </p:tav>
                                        <p:tav tm="100000">
                                          <p:val>
                                            <p:strVal val="#ppt_x"/>
                                          </p:val>
                                        </p:tav>
                                      </p:tavLst>
                                    </p:anim>
                                    <p:anim calcmode="lin" valueType="num">
                                      <p:cBhvr additive="base">
                                        <p:cTn id="21" dur="500" fill="hold"/>
                                        <p:tgtEl>
                                          <p:spTgt spid="2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a:extLst>
              <a:ext uri="{FF2B5EF4-FFF2-40B4-BE49-F238E27FC236}">
                <a16:creationId xmlns:a16="http://schemas.microsoft.com/office/drawing/2014/main" id="{F3CAA4AE-CB30-43E4-8759-33D13645A574}"/>
              </a:ext>
            </a:extLst>
          </p:cNvPr>
          <p:cNvGrpSpPr/>
          <p:nvPr/>
        </p:nvGrpSpPr>
        <p:grpSpPr>
          <a:xfrm>
            <a:off x="3970829" y="1376209"/>
            <a:ext cx="3835867" cy="4019057"/>
            <a:chOff x="3977602" y="1268101"/>
            <a:chExt cx="4219454" cy="4420964"/>
          </a:xfrm>
        </p:grpSpPr>
        <p:sp>
          <p:nvSpPr>
            <p:cNvPr id="72" name="Freeform 5">
              <a:extLst>
                <a:ext uri="{FF2B5EF4-FFF2-40B4-BE49-F238E27FC236}">
                  <a16:creationId xmlns:a16="http://schemas.microsoft.com/office/drawing/2014/main" id="{7668AA87-9430-467D-AED4-6088D71C177E}"/>
                </a:ext>
              </a:extLst>
            </p:cNvPr>
            <p:cNvSpPr>
              <a:spLocks/>
            </p:cNvSpPr>
            <p:nvPr/>
          </p:nvSpPr>
          <p:spPr bwMode="auto">
            <a:xfrm>
              <a:off x="3977602" y="2537880"/>
              <a:ext cx="2117725" cy="2105025"/>
            </a:xfrm>
            <a:custGeom>
              <a:avLst/>
              <a:gdLst>
                <a:gd name="T0" fmla="*/ 350 w 561"/>
                <a:gd name="T1" fmla="*/ 429 h 558"/>
                <a:gd name="T2" fmla="*/ 339 w 561"/>
                <a:gd name="T3" fmla="*/ 312 h 558"/>
                <a:gd name="T4" fmla="*/ 437 w 561"/>
                <a:gd name="T5" fmla="*/ 351 h 558"/>
                <a:gd name="T6" fmla="*/ 526 w 561"/>
                <a:gd name="T7" fmla="*/ 326 h 558"/>
                <a:gd name="T8" fmla="*/ 557 w 561"/>
                <a:gd name="T9" fmla="*/ 280 h 558"/>
                <a:gd name="T10" fmla="*/ 495 w 561"/>
                <a:gd name="T11" fmla="*/ 237 h 558"/>
                <a:gd name="T12" fmla="*/ 488 w 561"/>
                <a:gd name="T13" fmla="*/ 155 h 558"/>
                <a:gd name="T14" fmla="*/ 496 w 561"/>
                <a:gd name="T15" fmla="*/ 37 h 558"/>
                <a:gd name="T16" fmla="*/ 397 w 561"/>
                <a:gd name="T17" fmla="*/ 95 h 558"/>
                <a:gd name="T18" fmla="*/ 296 w 561"/>
                <a:gd name="T19" fmla="*/ 32 h 558"/>
                <a:gd name="T20" fmla="*/ 276 w 561"/>
                <a:gd name="T21" fmla="*/ 0 h 558"/>
                <a:gd name="T22" fmla="*/ 246 w 561"/>
                <a:gd name="T23" fmla="*/ 46 h 558"/>
                <a:gd name="T24" fmla="*/ 157 w 561"/>
                <a:gd name="T25" fmla="*/ 71 h 558"/>
                <a:gd name="T26" fmla="*/ 59 w 561"/>
                <a:gd name="T27" fmla="*/ 32 h 558"/>
                <a:gd name="T28" fmla="*/ 70 w 561"/>
                <a:gd name="T29" fmla="*/ 149 h 558"/>
                <a:gd name="T30" fmla="*/ 60 w 561"/>
                <a:gd name="T31" fmla="*/ 237 h 558"/>
                <a:gd name="T32" fmla="*/ 0 w 561"/>
                <a:gd name="T33" fmla="*/ 278 h 558"/>
                <a:gd name="T34" fmla="*/ 19 w 561"/>
                <a:gd name="T35" fmla="*/ 309 h 558"/>
                <a:gd name="T36" fmla="*/ 120 w 561"/>
                <a:gd name="T37" fmla="*/ 372 h 558"/>
                <a:gd name="T38" fmla="*/ 219 w 561"/>
                <a:gd name="T39" fmla="*/ 314 h 558"/>
                <a:gd name="T40" fmla="*/ 211 w 561"/>
                <a:gd name="T41" fmla="*/ 432 h 558"/>
                <a:gd name="T42" fmla="*/ 218 w 561"/>
                <a:gd name="T43" fmla="*/ 514 h 558"/>
                <a:gd name="T44" fmla="*/ 281 w 561"/>
                <a:gd name="T45" fmla="*/ 558 h 558"/>
                <a:gd name="T46" fmla="*/ 340 w 561"/>
                <a:gd name="T47" fmla="*/ 517 h 558"/>
                <a:gd name="T48" fmla="*/ 350 w 561"/>
                <a:gd name="T49" fmla="*/ 429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61" h="558">
                  <a:moveTo>
                    <a:pt x="350" y="429"/>
                  </a:moveTo>
                  <a:cubicBezTo>
                    <a:pt x="297" y="413"/>
                    <a:pt x="300" y="343"/>
                    <a:pt x="339" y="312"/>
                  </a:cubicBezTo>
                  <a:cubicBezTo>
                    <a:pt x="377" y="282"/>
                    <a:pt x="401" y="304"/>
                    <a:pt x="437" y="351"/>
                  </a:cubicBezTo>
                  <a:cubicBezTo>
                    <a:pt x="473" y="398"/>
                    <a:pt x="504" y="363"/>
                    <a:pt x="526" y="326"/>
                  </a:cubicBezTo>
                  <a:cubicBezTo>
                    <a:pt x="535" y="312"/>
                    <a:pt x="546" y="296"/>
                    <a:pt x="557" y="280"/>
                  </a:cubicBezTo>
                  <a:cubicBezTo>
                    <a:pt x="531" y="262"/>
                    <a:pt x="507" y="245"/>
                    <a:pt x="495" y="237"/>
                  </a:cubicBezTo>
                  <a:cubicBezTo>
                    <a:pt x="476" y="223"/>
                    <a:pt x="427" y="193"/>
                    <a:pt x="488" y="155"/>
                  </a:cubicBezTo>
                  <a:cubicBezTo>
                    <a:pt x="561" y="109"/>
                    <a:pt x="544" y="55"/>
                    <a:pt x="496" y="37"/>
                  </a:cubicBezTo>
                  <a:cubicBezTo>
                    <a:pt x="423" y="11"/>
                    <a:pt x="411" y="52"/>
                    <a:pt x="397" y="95"/>
                  </a:cubicBezTo>
                  <a:cubicBezTo>
                    <a:pt x="385" y="133"/>
                    <a:pt x="336" y="94"/>
                    <a:pt x="296" y="32"/>
                  </a:cubicBezTo>
                  <a:cubicBezTo>
                    <a:pt x="289" y="21"/>
                    <a:pt x="283" y="10"/>
                    <a:pt x="276" y="0"/>
                  </a:cubicBezTo>
                  <a:cubicBezTo>
                    <a:pt x="266" y="16"/>
                    <a:pt x="255" y="32"/>
                    <a:pt x="246" y="46"/>
                  </a:cubicBezTo>
                  <a:cubicBezTo>
                    <a:pt x="224" y="82"/>
                    <a:pt x="193" y="118"/>
                    <a:pt x="157" y="71"/>
                  </a:cubicBezTo>
                  <a:cubicBezTo>
                    <a:pt x="121" y="24"/>
                    <a:pt x="97" y="2"/>
                    <a:pt x="59" y="32"/>
                  </a:cubicBezTo>
                  <a:cubicBezTo>
                    <a:pt x="20" y="63"/>
                    <a:pt x="17" y="133"/>
                    <a:pt x="70" y="149"/>
                  </a:cubicBezTo>
                  <a:cubicBezTo>
                    <a:pt x="123" y="165"/>
                    <a:pt x="130" y="189"/>
                    <a:pt x="60" y="237"/>
                  </a:cubicBezTo>
                  <a:cubicBezTo>
                    <a:pt x="38" y="253"/>
                    <a:pt x="17" y="267"/>
                    <a:pt x="0" y="278"/>
                  </a:cubicBezTo>
                  <a:cubicBezTo>
                    <a:pt x="6" y="288"/>
                    <a:pt x="13" y="298"/>
                    <a:pt x="19" y="309"/>
                  </a:cubicBezTo>
                  <a:cubicBezTo>
                    <a:pt x="59" y="371"/>
                    <a:pt x="108" y="410"/>
                    <a:pt x="120" y="372"/>
                  </a:cubicBezTo>
                  <a:cubicBezTo>
                    <a:pt x="134" y="329"/>
                    <a:pt x="146" y="288"/>
                    <a:pt x="219" y="314"/>
                  </a:cubicBezTo>
                  <a:cubicBezTo>
                    <a:pt x="267" y="332"/>
                    <a:pt x="284" y="386"/>
                    <a:pt x="211" y="432"/>
                  </a:cubicBezTo>
                  <a:cubicBezTo>
                    <a:pt x="150" y="470"/>
                    <a:pt x="200" y="500"/>
                    <a:pt x="218" y="514"/>
                  </a:cubicBezTo>
                  <a:cubicBezTo>
                    <a:pt x="230" y="522"/>
                    <a:pt x="255" y="540"/>
                    <a:pt x="281" y="558"/>
                  </a:cubicBezTo>
                  <a:cubicBezTo>
                    <a:pt x="298" y="546"/>
                    <a:pt x="318" y="533"/>
                    <a:pt x="340" y="517"/>
                  </a:cubicBezTo>
                  <a:cubicBezTo>
                    <a:pt x="410" y="469"/>
                    <a:pt x="403" y="445"/>
                    <a:pt x="350" y="429"/>
                  </a:cubicBezTo>
                  <a:close/>
                </a:path>
              </a:pathLst>
            </a:custGeom>
            <a:solidFill>
              <a:schemeClr val="accent5"/>
            </a:solidFill>
            <a:ln w="38100">
              <a:solidFill>
                <a:schemeClr val="bg1"/>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73" name="Freeform 6">
              <a:extLst>
                <a:ext uri="{FF2B5EF4-FFF2-40B4-BE49-F238E27FC236}">
                  <a16:creationId xmlns:a16="http://schemas.microsoft.com/office/drawing/2014/main" id="{4CFBAD03-F90C-4359-BB7D-7AFCB027777E}"/>
                </a:ext>
              </a:extLst>
            </p:cNvPr>
            <p:cNvSpPr>
              <a:spLocks/>
            </p:cNvSpPr>
            <p:nvPr/>
          </p:nvSpPr>
          <p:spPr bwMode="auto">
            <a:xfrm>
              <a:off x="5033169" y="1268101"/>
              <a:ext cx="2133600" cy="2128837"/>
            </a:xfrm>
            <a:custGeom>
              <a:avLst/>
              <a:gdLst>
                <a:gd name="T0" fmla="*/ 121 w 565"/>
                <a:gd name="T1" fmla="*/ 375 h 564"/>
                <a:gd name="T2" fmla="*/ 220 w 565"/>
                <a:gd name="T3" fmla="*/ 317 h 564"/>
                <a:gd name="T4" fmla="*/ 212 w 565"/>
                <a:gd name="T5" fmla="*/ 435 h 564"/>
                <a:gd name="T6" fmla="*/ 219 w 565"/>
                <a:gd name="T7" fmla="*/ 517 h 564"/>
                <a:gd name="T8" fmla="*/ 281 w 565"/>
                <a:gd name="T9" fmla="*/ 560 h 564"/>
                <a:gd name="T10" fmla="*/ 324 w 565"/>
                <a:gd name="T11" fmla="*/ 498 h 564"/>
                <a:gd name="T12" fmla="*/ 405 w 565"/>
                <a:gd name="T13" fmla="*/ 491 h 564"/>
                <a:gd name="T14" fmla="*/ 523 w 565"/>
                <a:gd name="T15" fmla="*/ 499 h 564"/>
                <a:gd name="T16" fmla="*/ 466 w 565"/>
                <a:gd name="T17" fmla="*/ 400 h 564"/>
                <a:gd name="T18" fmla="*/ 529 w 565"/>
                <a:gd name="T19" fmla="*/ 299 h 564"/>
                <a:gd name="T20" fmla="*/ 559 w 565"/>
                <a:gd name="T21" fmla="*/ 280 h 564"/>
                <a:gd name="T22" fmla="*/ 499 w 565"/>
                <a:gd name="T23" fmla="*/ 238 h 564"/>
                <a:gd name="T24" fmla="*/ 491 w 565"/>
                <a:gd name="T25" fmla="*/ 156 h 564"/>
                <a:gd name="T26" fmla="*/ 499 w 565"/>
                <a:gd name="T27" fmla="*/ 38 h 564"/>
                <a:gd name="T28" fmla="*/ 400 w 565"/>
                <a:gd name="T29" fmla="*/ 96 h 564"/>
                <a:gd name="T30" fmla="*/ 299 w 565"/>
                <a:gd name="T31" fmla="*/ 33 h 564"/>
                <a:gd name="T32" fmla="*/ 279 w 565"/>
                <a:gd name="T33" fmla="*/ 0 h 564"/>
                <a:gd name="T34" fmla="*/ 248 w 565"/>
                <a:gd name="T35" fmla="*/ 19 h 564"/>
                <a:gd name="T36" fmla="*/ 185 w 565"/>
                <a:gd name="T37" fmla="*/ 120 h 564"/>
                <a:gd name="T38" fmla="*/ 243 w 565"/>
                <a:gd name="T39" fmla="*/ 218 h 564"/>
                <a:gd name="T40" fmla="*/ 125 w 565"/>
                <a:gd name="T41" fmla="*/ 210 h 564"/>
                <a:gd name="T42" fmla="*/ 43 w 565"/>
                <a:gd name="T43" fmla="*/ 218 h 564"/>
                <a:gd name="T44" fmla="*/ 0 w 565"/>
                <a:gd name="T45" fmla="*/ 280 h 564"/>
                <a:gd name="T46" fmla="*/ 20 w 565"/>
                <a:gd name="T47" fmla="*/ 312 h 564"/>
                <a:gd name="T48" fmla="*/ 121 w 565"/>
                <a:gd name="T49" fmla="*/ 375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65" h="564">
                  <a:moveTo>
                    <a:pt x="121" y="375"/>
                  </a:moveTo>
                  <a:cubicBezTo>
                    <a:pt x="135" y="332"/>
                    <a:pt x="147" y="291"/>
                    <a:pt x="220" y="317"/>
                  </a:cubicBezTo>
                  <a:cubicBezTo>
                    <a:pt x="268" y="335"/>
                    <a:pt x="285" y="389"/>
                    <a:pt x="212" y="435"/>
                  </a:cubicBezTo>
                  <a:cubicBezTo>
                    <a:pt x="151" y="473"/>
                    <a:pt x="200" y="503"/>
                    <a:pt x="219" y="517"/>
                  </a:cubicBezTo>
                  <a:cubicBezTo>
                    <a:pt x="231" y="525"/>
                    <a:pt x="255" y="542"/>
                    <a:pt x="281" y="560"/>
                  </a:cubicBezTo>
                  <a:cubicBezTo>
                    <a:pt x="298" y="534"/>
                    <a:pt x="315" y="510"/>
                    <a:pt x="324" y="498"/>
                  </a:cubicBezTo>
                  <a:cubicBezTo>
                    <a:pt x="337" y="479"/>
                    <a:pt x="367" y="430"/>
                    <a:pt x="405" y="491"/>
                  </a:cubicBezTo>
                  <a:cubicBezTo>
                    <a:pt x="451" y="564"/>
                    <a:pt x="506" y="547"/>
                    <a:pt x="523" y="499"/>
                  </a:cubicBezTo>
                  <a:cubicBezTo>
                    <a:pt x="550" y="426"/>
                    <a:pt x="508" y="414"/>
                    <a:pt x="466" y="400"/>
                  </a:cubicBezTo>
                  <a:cubicBezTo>
                    <a:pt x="428" y="387"/>
                    <a:pt x="466" y="339"/>
                    <a:pt x="529" y="299"/>
                  </a:cubicBezTo>
                  <a:cubicBezTo>
                    <a:pt x="539" y="292"/>
                    <a:pt x="549" y="286"/>
                    <a:pt x="559" y="280"/>
                  </a:cubicBezTo>
                  <a:cubicBezTo>
                    <a:pt x="534" y="263"/>
                    <a:pt x="510" y="246"/>
                    <a:pt x="499" y="238"/>
                  </a:cubicBezTo>
                  <a:cubicBezTo>
                    <a:pt x="480" y="224"/>
                    <a:pt x="430" y="194"/>
                    <a:pt x="491" y="156"/>
                  </a:cubicBezTo>
                  <a:cubicBezTo>
                    <a:pt x="565" y="110"/>
                    <a:pt x="547" y="56"/>
                    <a:pt x="499" y="38"/>
                  </a:cubicBezTo>
                  <a:cubicBezTo>
                    <a:pt x="426" y="12"/>
                    <a:pt x="414" y="53"/>
                    <a:pt x="400" y="96"/>
                  </a:cubicBezTo>
                  <a:cubicBezTo>
                    <a:pt x="388" y="133"/>
                    <a:pt x="339" y="95"/>
                    <a:pt x="299" y="33"/>
                  </a:cubicBezTo>
                  <a:cubicBezTo>
                    <a:pt x="292" y="21"/>
                    <a:pt x="285" y="10"/>
                    <a:pt x="279" y="0"/>
                  </a:cubicBezTo>
                  <a:cubicBezTo>
                    <a:pt x="269" y="6"/>
                    <a:pt x="259" y="12"/>
                    <a:pt x="248" y="19"/>
                  </a:cubicBezTo>
                  <a:cubicBezTo>
                    <a:pt x="186" y="59"/>
                    <a:pt x="148" y="107"/>
                    <a:pt x="185" y="120"/>
                  </a:cubicBezTo>
                  <a:cubicBezTo>
                    <a:pt x="228" y="133"/>
                    <a:pt x="269" y="145"/>
                    <a:pt x="243" y="218"/>
                  </a:cubicBezTo>
                  <a:cubicBezTo>
                    <a:pt x="225" y="266"/>
                    <a:pt x="171" y="284"/>
                    <a:pt x="125" y="210"/>
                  </a:cubicBezTo>
                  <a:cubicBezTo>
                    <a:pt x="87" y="150"/>
                    <a:pt x="57" y="199"/>
                    <a:pt x="43" y="218"/>
                  </a:cubicBezTo>
                  <a:cubicBezTo>
                    <a:pt x="35" y="230"/>
                    <a:pt x="18" y="254"/>
                    <a:pt x="0" y="280"/>
                  </a:cubicBezTo>
                  <a:cubicBezTo>
                    <a:pt x="7" y="290"/>
                    <a:pt x="13" y="301"/>
                    <a:pt x="20" y="312"/>
                  </a:cubicBezTo>
                  <a:cubicBezTo>
                    <a:pt x="60" y="374"/>
                    <a:pt x="109" y="413"/>
                    <a:pt x="121" y="375"/>
                  </a:cubicBezTo>
                  <a:close/>
                </a:path>
              </a:pathLst>
            </a:custGeom>
            <a:solidFill>
              <a:schemeClr val="accent6"/>
            </a:solidFill>
            <a:ln w="38100">
              <a:solidFill>
                <a:schemeClr val="bg1"/>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74" name="Freeform 7">
              <a:extLst>
                <a:ext uri="{FF2B5EF4-FFF2-40B4-BE49-F238E27FC236}">
                  <a16:creationId xmlns:a16="http://schemas.microsoft.com/office/drawing/2014/main" id="{592C63B7-61A5-4EAA-87EF-B0AB711002A1}"/>
                </a:ext>
              </a:extLst>
            </p:cNvPr>
            <p:cNvSpPr>
              <a:spLocks/>
            </p:cNvSpPr>
            <p:nvPr/>
          </p:nvSpPr>
          <p:spPr bwMode="auto">
            <a:xfrm>
              <a:off x="6093619" y="2325376"/>
              <a:ext cx="2103437" cy="2124075"/>
            </a:xfrm>
            <a:custGeom>
              <a:avLst/>
              <a:gdLst>
                <a:gd name="T0" fmla="*/ 523 w 557"/>
                <a:gd name="T1" fmla="*/ 298 h 563"/>
                <a:gd name="T2" fmla="*/ 557 w 557"/>
                <a:gd name="T3" fmla="*/ 276 h 563"/>
                <a:gd name="T4" fmla="*/ 517 w 557"/>
                <a:gd name="T5" fmla="*/ 217 h 563"/>
                <a:gd name="T6" fmla="*/ 428 w 557"/>
                <a:gd name="T7" fmla="*/ 207 h 563"/>
                <a:gd name="T8" fmla="*/ 312 w 557"/>
                <a:gd name="T9" fmla="*/ 218 h 563"/>
                <a:gd name="T10" fmla="*/ 350 w 557"/>
                <a:gd name="T11" fmla="*/ 120 h 563"/>
                <a:gd name="T12" fmla="*/ 326 w 557"/>
                <a:gd name="T13" fmla="*/ 31 h 563"/>
                <a:gd name="T14" fmla="*/ 278 w 557"/>
                <a:gd name="T15" fmla="*/ 0 h 563"/>
                <a:gd name="T16" fmla="*/ 248 w 557"/>
                <a:gd name="T17" fmla="*/ 19 h 563"/>
                <a:gd name="T18" fmla="*/ 185 w 557"/>
                <a:gd name="T19" fmla="*/ 120 h 563"/>
                <a:gd name="T20" fmla="*/ 242 w 557"/>
                <a:gd name="T21" fmla="*/ 219 h 563"/>
                <a:gd name="T22" fmla="*/ 124 w 557"/>
                <a:gd name="T23" fmla="*/ 211 h 563"/>
                <a:gd name="T24" fmla="*/ 43 w 557"/>
                <a:gd name="T25" fmla="*/ 218 h 563"/>
                <a:gd name="T26" fmla="*/ 0 w 557"/>
                <a:gd name="T27" fmla="*/ 280 h 563"/>
                <a:gd name="T28" fmla="*/ 46 w 557"/>
                <a:gd name="T29" fmla="*/ 310 h 563"/>
                <a:gd name="T30" fmla="*/ 71 w 557"/>
                <a:gd name="T31" fmla="*/ 399 h 563"/>
                <a:gd name="T32" fmla="*/ 33 w 557"/>
                <a:gd name="T33" fmla="*/ 498 h 563"/>
                <a:gd name="T34" fmla="*/ 149 w 557"/>
                <a:gd name="T35" fmla="*/ 487 h 563"/>
                <a:gd name="T36" fmla="*/ 238 w 557"/>
                <a:gd name="T37" fmla="*/ 496 h 563"/>
                <a:gd name="T38" fmla="*/ 278 w 557"/>
                <a:gd name="T39" fmla="*/ 555 h 563"/>
                <a:gd name="T40" fmla="*/ 318 w 557"/>
                <a:gd name="T41" fmla="*/ 497 h 563"/>
                <a:gd name="T42" fmla="*/ 400 w 557"/>
                <a:gd name="T43" fmla="*/ 489 h 563"/>
                <a:gd name="T44" fmla="*/ 518 w 557"/>
                <a:gd name="T45" fmla="*/ 497 h 563"/>
                <a:gd name="T46" fmla="*/ 460 w 557"/>
                <a:gd name="T47" fmla="*/ 398 h 563"/>
                <a:gd name="T48" fmla="*/ 523 w 557"/>
                <a:gd name="T49" fmla="*/ 298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57" h="563">
                  <a:moveTo>
                    <a:pt x="523" y="298"/>
                  </a:moveTo>
                  <a:cubicBezTo>
                    <a:pt x="535" y="290"/>
                    <a:pt x="546" y="283"/>
                    <a:pt x="557" y="276"/>
                  </a:cubicBezTo>
                  <a:cubicBezTo>
                    <a:pt x="546" y="259"/>
                    <a:pt x="532" y="239"/>
                    <a:pt x="517" y="217"/>
                  </a:cubicBezTo>
                  <a:cubicBezTo>
                    <a:pt x="469" y="148"/>
                    <a:pt x="444" y="154"/>
                    <a:pt x="428" y="207"/>
                  </a:cubicBezTo>
                  <a:cubicBezTo>
                    <a:pt x="412" y="260"/>
                    <a:pt x="342" y="257"/>
                    <a:pt x="312" y="218"/>
                  </a:cubicBezTo>
                  <a:cubicBezTo>
                    <a:pt x="281" y="180"/>
                    <a:pt x="303" y="157"/>
                    <a:pt x="350" y="120"/>
                  </a:cubicBezTo>
                  <a:cubicBezTo>
                    <a:pt x="398" y="84"/>
                    <a:pt x="362" y="53"/>
                    <a:pt x="326" y="31"/>
                  </a:cubicBezTo>
                  <a:cubicBezTo>
                    <a:pt x="311" y="22"/>
                    <a:pt x="295" y="11"/>
                    <a:pt x="278" y="0"/>
                  </a:cubicBezTo>
                  <a:cubicBezTo>
                    <a:pt x="268" y="6"/>
                    <a:pt x="258" y="12"/>
                    <a:pt x="248" y="19"/>
                  </a:cubicBezTo>
                  <a:cubicBezTo>
                    <a:pt x="185" y="59"/>
                    <a:pt x="147" y="107"/>
                    <a:pt x="185" y="120"/>
                  </a:cubicBezTo>
                  <a:cubicBezTo>
                    <a:pt x="227" y="134"/>
                    <a:pt x="269" y="146"/>
                    <a:pt x="242" y="219"/>
                  </a:cubicBezTo>
                  <a:cubicBezTo>
                    <a:pt x="225" y="267"/>
                    <a:pt x="170" y="284"/>
                    <a:pt x="124" y="211"/>
                  </a:cubicBezTo>
                  <a:cubicBezTo>
                    <a:pt x="86" y="150"/>
                    <a:pt x="56" y="199"/>
                    <a:pt x="43" y="218"/>
                  </a:cubicBezTo>
                  <a:cubicBezTo>
                    <a:pt x="34" y="230"/>
                    <a:pt x="17" y="254"/>
                    <a:pt x="0" y="280"/>
                  </a:cubicBezTo>
                  <a:cubicBezTo>
                    <a:pt x="16" y="290"/>
                    <a:pt x="32" y="301"/>
                    <a:pt x="46" y="310"/>
                  </a:cubicBezTo>
                  <a:cubicBezTo>
                    <a:pt x="83" y="333"/>
                    <a:pt x="118" y="363"/>
                    <a:pt x="71" y="399"/>
                  </a:cubicBezTo>
                  <a:cubicBezTo>
                    <a:pt x="24" y="436"/>
                    <a:pt x="2" y="459"/>
                    <a:pt x="33" y="498"/>
                  </a:cubicBezTo>
                  <a:cubicBezTo>
                    <a:pt x="63" y="536"/>
                    <a:pt x="133" y="540"/>
                    <a:pt x="149" y="487"/>
                  </a:cubicBezTo>
                  <a:cubicBezTo>
                    <a:pt x="165" y="434"/>
                    <a:pt x="189" y="427"/>
                    <a:pt x="238" y="496"/>
                  </a:cubicBezTo>
                  <a:cubicBezTo>
                    <a:pt x="253" y="518"/>
                    <a:pt x="266" y="538"/>
                    <a:pt x="278" y="555"/>
                  </a:cubicBezTo>
                  <a:cubicBezTo>
                    <a:pt x="294" y="531"/>
                    <a:pt x="310" y="508"/>
                    <a:pt x="318" y="497"/>
                  </a:cubicBezTo>
                  <a:cubicBezTo>
                    <a:pt x="332" y="478"/>
                    <a:pt x="362" y="429"/>
                    <a:pt x="400" y="489"/>
                  </a:cubicBezTo>
                  <a:cubicBezTo>
                    <a:pt x="446" y="563"/>
                    <a:pt x="500" y="545"/>
                    <a:pt x="518" y="497"/>
                  </a:cubicBezTo>
                  <a:cubicBezTo>
                    <a:pt x="544" y="424"/>
                    <a:pt x="503" y="412"/>
                    <a:pt x="460" y="398"/>
                  </a:cubicBezTo>
                  <a:cubicBezTo>
                    <a:pt x="422" y="386"/>
                    <a:pt x="461" y="338"/>
                    <a:pt x="523" y="298"/>
                  </a:cubicBezTo>
                  <a:close/>
                </a:path>
              </a:pathLst>
            </a:custGeom>
            <a:solidFill>
              <a:schemeClr val="accent3"/>
            </a:solidFill>
            <a:ln w="38100">
              <a:solidFill>
                <a:schemeClr val="bg1"/>
              </a:solid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75" name="Freeform 8">
              <a:extLst>
                <a:ext uri="{FF2B5EF4-FFF2-40B4-BE49-F238E27FC236}">
                  <a16:creationId xmlns:a16="http://schemas.microsoft.com/office/drawing/2014/main" id="{3AF103FB-7A58-47F7-A3E9-D2E09E8BB013}"/>
                </a:ext>
              </a:extLst>
            </p:cNvPr>
            <p:cNvSpPr>
              <a:spLocks/>
            </p:cNvSpPr>
            <p:nvPr/>
          </p:nvSpPr>
          <p:spPr bwMode="auto">
            <a:xfrm>
              <a:off x="5038052" y="3595154"/>
              <a:ext cx="2090737" cy="2093911"/>
            </a:xfrm>
            <a:custGeom>
              <a:avLst/>
              <a:gdLst>
                <a:gd name="T0" fmla="*/ 425 w 554"/>
                <a:gd name="T1" fmla="*/ 207 h 555"/>
                <a:gd name="T2" fmla="*/ 309 w 554"/>
                <a:gd name="T3" fmla="*/ 218 h 555"/>
                <a:gd name="T4" fmla="*/ 347 w 554"/>
                <a:gd name="T5" fmla="*/ 119 h 555"/>
                <a:gd name="T6" fmla="*/ 322 w 554"/>
                <a:gd name="T7" fmla="*/ 30 h 555"/>
                <a:gd name="T8" fmla="*/ 276 w 554"/>
                <a:gd name="T9" fmla="*/ 0 h 555"/>
                <a:gd name="T10" fmla="*/ 245 w 554"/>
                <a:gd name="T11" fmla="*/ 46 h 555"/>
                <a:gd name="T12" fmla="*/ 156 w 554"/>
                <a:gd name="T13" fmla="*/ 71 h 555"/>
                <a:gd name="T14" fmla="*/ 58 w 554"/>
                <a:gd name="T15" fmla="*/ 32 h 555"/>
                <a:gd name="T16" fmla="*/ 69 w 554"/>
                <a:gd name="T17" fmla="*/ 149 h 555"/>
                <a:gd name="T18" fmla="*/ 59 w 554"/>
                <a:gd name="T19" fmla="*/ 237 h 555"/>
                <a:gd name="T20" fmla="*/ 0 w 554"/>
                <a:gd name="T21" fmla="*/ 278 h 555"/>
                <a:gd name="T22" fmla="*/ 45 w 554"/>
                <a:gd name="T23" fmla="*/ 307 h 555"/>
                <a:gd name="T24" fmla="*/ 70 w 554"/>
                <a:gd name="T25" fmla="*/ 396 h 555"/>
                <a:gd name="T26" fmla="*/ 32 w 554"/>
                <a:gd name="T27" fmla="*/ 495 h 555"/>
                <a:gd name="T28" fmla="*/ 148 w 554"/>
                <a:gd name="T29" fmla="*/ 484 h 555"/>
                <a:gd name="T30" fmla="*/ 237 w 554"/>
                <a:gd name="T31" fmla="*/ 493 h 555"/>
                <a:gd name="T32" fmla="*/ 279 w 554"/>
                <a:gd name="T33" fmla="*/ 555 h 555"/>
                <a:gd name="T34" fmla="*/ 335 w 554"/>
                <a:gd name="T35" fmla="*/ 516 h 555"/>
                <a:gd name="T36" fmla="*/ 344 w 554"/>
                <a:gd name="T37" fmla="*/ 427 h 555"/>
                <a:gd name="T38" fmla="*/ 333 w 554"/>
                <a:gd name="T39" fmla="*/ 311 h 555"/>
                <a:gd name="T40" fmla="*/ 432 w 554"/>
                <a:gd name="T41" fmla="*/ 350 h 555"/>
                <a:gd name="T42" fmla="*/ 521 w 554"/>
                <a:gd name="T43" fmla="*/ 325 h 555"/>
                <a:gd name="T44" fmla="*/ 554 w 554"/>
                <a:gd name="T45" fmla="*/ 275 h 555"/>
                <a:gd name="T46" fmla="*/ 514 w 554"/>
                <a:gd name="T47" fmla="*/ 216 h 555"/>
                <a:gd name="T48" fmla="*/ 425 w 554"/>
                <a:gd name="T49" fmla="*/ 207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54" h="555">
                  <a:moveTo>
                    <a:pt x="425" y="207"/>
                  </a:moveTo>
                  <a:cubicBezTo>
                    <a:pt x="409" y="260"/>
                    <a:pt x="339" y="256"/>
                    <a:pt x="309" y="218"/>
                  </a:cubicBezTo>
                  <a:cubicBezTo>
                    <a:pt x="278" y="179"/>
                    <a:pt x="300" y="156"/>
                    <a:pt x="347" y="119"/>
                  </a:cubicBezTo>
                  <a:cubicBezTo>
                    <a:pt x="394" y="83"/>
                    <a:pt x="359" y="53"/>
                    <a:pt x="322" y="30"/>
                  </a:cubicBezTo>
                  <a:cubicBezTo>
                    <a:pt x="308" y="21"/>
                    <a:pt x="292" y="10"/>
                    <a:pt x="276" y="0"/>
                  </a:cubicBezTo>
                  <a:cubicBezTo>
                    <a:pt x="265" y="16"/>
                    <a:pt x="254" y="32"/>
                    <a:pt x="245" y="46"/>
                  </a:cubicBezTo>
                  <a:cubicBezTo>
                    <a:pt x="223" y="83"/>
                    <a:pt x="192" y="118"/>
                    <a:pt x="156" y="71"/>
                  </a:cubicBezTo>
                  <a:cubicBezTo>
                    <a:pt x="120" y="24"/>
                    <a:pt x="96" y="2"/>
                    <a:pt x="58" y="32"/>
                  </a:cubicBezTo>
                  <a:cubicBezTo>
                    <a:pt x="19" y="63"/>
                    <a:pt x="16" y="133"/>
                    <a:pt x="69" y="149"/>
                  </a:cubicBezTo>
                  <a:cubicBezTo>
                    <a:pt x="122" y="165"/>
                    <a:pt x="129" y="189"/>
                    <a:pt x="59" y="237"/>
                  </a:cubicBezTo>
                  <a:cubicBezTo>
                    <a:pt x="37" y="253"/>
                    <a:pt x="17" y="266"/>
                    <a:pt x="0" y="278"/>
                  </a:cubicBezTo>
                  <a:cubicBezTo>
                    <a:pt x="16" y="288"/>
                    <a:pt x="32" y="299"/>
                    <a:pt x="45" y="307"/>
                  </a:cubicBezTo>
                  <a:cubicBezTo>
                    <a:pt x="82" y="330"/>
                    <a:pt x="117" y="360"/>
                    <a:pt x="70" y="396"/>
                  </a:cubicBezTo>
                  <a:cubicBezTo>
                    <a:pt x="23" y="433"/>
                    <a:pt x="1" y="456"/>
                    <a:pt x="32" y="495"/>
                  </a:cubicBezTo>
                  <a:cubicBezTo>
                    <a:pt x="62" y="533"/>
                    <a:pt x="132" y="537"/>
                    <a:pt x="148" y="484"/>
                  </a:cubicBezTo>
                  <a:cubicBezTo>
                    <a:pt x="164" y="431"/>
                    <a:pt x="189" y="424"/>
                    <a:pt x="237" y="493"/>
                  </a:cubicBezTo>
                  <a:cubicBezTo>
                    <a:pt x="253" y="516"/>
                    <a:pt x="267" y="537"/>
                    <a:pt x="279" y="555"/>
                  </a:cubicBezTo>
                  <a:cubicBezTo>
                    <a:pt x="295" y="544"/>
                    <a:pt x="314" y="531"/>
                    <a:pt x="335" y="516"/>
                  </a:cubicBezTo>
                  <a:cubicBezTo>
                    <a:pt x="404" y="468"/>
                    <a:pt x="397" y="443"/>
                    <a:pt x="344" y="427"/>
                  </a:cubicBezTo>
                  <a:cubicBezTo>
                    <a:pt x="291" y="411"/>
                    <a:pt x="295" y="342"/>
                    <a:pt x="333" y="311"/>
                  </a:cubicBezTo>
                  <a:cubicBezTo>
                    <a:pt x="372" y="281"/>
                    <a:pt x="395" y="302"/>
                    <a:pt x="432" y="350"/>
                  </a:cubicBezTo>
                  <a:cubicBezTo>
                    <a:pt x="468" y="397"/>
                    <a:pt x="499" y="361"/>
                    <a:pt x="521" y="325"/>
                  </a:cubicBezTo>
                  <a:cubicBezTo>
                    <a:pt x="530" y="310"/>
                    <a:pt x="542" y="292"/>
                    <a:pt x="554" y="275"/>
                  </a:cubicBezTo>
                  <a:cubicBezTo>
                    <a:pt x="542" y="258"/>
                    <a:pt x="529" y="238"/>
                    <a:pt x="514" y="216"/>
                  </a:cubicBezTo>
                  <a:cubicBezTo>
                    <a:pt x="465" y="147"/>
                    <a:pt x="441" y="154"/>
                    <a:pt x="425" y="207"/>
                  </a:cubicBezTo>
                  <a:close/>
                </a:path>
              </a:pathLst>
            </a:custGeom>
            <a:solidFill>
              <a:schemeClr val="accent2"/>
            </a:solidFill>
            <a:ln w="38100">
              <a:solidFill>
                <a:schemeClr val="bg1"/>
              </a:solidFill>
              <a:round/>
              <a:headEnd/>
              <a:tailEnd/>
            </a:ln>
          </p:spPr>
          <p:txBody>
            <a:bodyPr vert="horz" wrap="square" lIns="91440" tIns="45720" rIns="91440" bIns="45720" numCol="1" anchor="t" anchorCtr="0" compatLnSpc="1">
              <a:prstTxWarp prst="textNoShape">
                <a:avLst/>
              </a:prstTxWarp>
            </a:bodyPr>
            <a:lstStyle/>
            <a:p>
              <a:endParaRPr lang="en-IN"/>
            </a:p>
          </p:txBody>
        </p:sp>
      </p:grpSp>
      <p:grpSp>
        <p:nvGrpSpPr>
          <p:cNvPr id="82" name="Group 81">
            <a:extLst>
              <a:ext uri="{FF2B5EF4-FFF2-40B4-BE49-F238E27FC236}">
                <a16:creationId xmlns:a16="http://schemas.microsoft.com/office/drawing/2014/main" id="{7A6D049E-E1E5-4043-BEA5-7B5A1CAEDD58}"/>
              </a:ext>
            </a:extLst>
          </p:cNvPr>
          <p:cNvGrpSpPr/>
          <p:nvPr/>
        </p:nvGrpSpPr>
        <p:grpSpPr>
          <a:xfrm>
            <a:off x="3950386" y="1032293"/>
            <a:ext cx="3956963" cy="4616741"/>
            <a:chOff x="977366" y="889794"/>
            <a:chExt cx="4352659" cy="5078414"/>
          </a:xfrm>
        </p:grpSpPr>
        <p:sp>
          <p:nvSpPr>
            <p:cNvPr id="83" name="TextBox 82">
              <a:extLst>
                <a:ext uri="{FF2B5EF4-FFF2-40B4-BE49-F238E27FC236}">
                  <a16:creationId xmlns:a16="http://schemas.microsoft.com/office/drawing/2014/main" id="{B90D9AA8-2808-40F1-9CF9-1D901969DC97}"/>
                </a:ext>
              </a:extLst>
            </p:cNvPr>
            <p:cNvSpPr txBox="1"/>
            <p:nvPr/>
          </p:nvSpPr>
          <p:spPr>
            <a:xfrm>
              <a:off x="977367" y="889794"/>
              <a:ext cx="679226" cy="846385"/>
            </a:xfrm>
            <a:prstGeom prst="rect">
              <a:avLst/>
            </a:prstGeom>
            <a:noFill/>
          </p:spPr>
          <p:txBody>
            <a:bodyPr wrap="none" rtlCol="0" anchor="ctr">
              <a:spAutoFit/>
            </a:bodyPr>
            <a:lstStyle/>
            <a:p>
              <a:pPr algn="ctr"/>
              <a:r>
                <a:rPr lang="en-US" sz="4400" b="1" dirty="0">
                  <a:solidFill>
                    <a:schemeClr val="accent6"/>
                  </a:solidFill>
                  <a:latin typeface="Open Sans" panose="020B0606030504020204" pitchFamily="34" charset="0"/>
                  <a:ea typeface="Open Sans" panose="020B0606030504020204" pitchFamily="34" charset="0"/>
                  <a:cs typeface="Open Sans" panose="020B0606030504020204" pitchFamily="34" charset="0"/>
                </a:rPr>
                <a:t>Hi</a:t>
              </a:r>
              <a:endParaRPr lang="en-IN" sz="4400" b="1" dirty="0">
                <a:solidFill>
                  <a:schemeClr val="accent6"/>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4" name="TextBox 83">
              <a:extLst>
                <a:ext uri="{FF2B5EF4-FFF2-40B4-BE49-F238E27FC236}">
                  <a16:creationId xmlns:a16="http://schemas.microsoft.com/office/drawing/2014/main" id="{EDB280CD-D2F7-45E1-B04A-9ADB2C6439FF}"/>
                </a:ext>
              </a:extLst>
            </p:cNvPr>
            <p:cNvSpPr txBox="1"/>
            <p:nvPr/>
          </p:nvSpPr>
          <p:spPr>
            <a:xfrm>
              <a:off x="4502682" y="889794"/>
              <a:ext cx="827343" cy="846385"/>
            </a:xfrm>
            <a:prstGeom prst="rect">
              <a:avLst/>
            </a:prstGeom>
            <a:noFill/>
          </p:spPr>
          <p:txBody>
            <a:bodyPr wrap="none" rtlCol="0" anchor="ctr">
              <a:spAutoFit/>
            </a:bodyPr>
            <a:lstStyle/>
            <a:p>
              <a:pPr algn="ctr"/>
              <a:r>
                <a:rPr lang="en-US" sz="4400" b="1" dirty="0">
                  <a:solidFill>
                    <a:schemeClr val="accent3"/>
                  </a:solidFill>
                  <a:latin typeface="Open Sans" panose="020B0606030504020204" pitchFamily="34" charset="0"/>
                  <a:ea typeface="Open Sans" panose="020B0606030504020204" pitchFamily="34" charset="0"/>
                  <a:cs typeface="Open Sans" panose="020B0606030504020204" pitchFamily="34" charset="0"/>
                </a:rPr>
                <a:t>Ho</a:t>
              </a:r>
              <a:endParaRPr lang="en-IN" sz="4400" b="1" dirty="0">
                <a:solidFill>
                  <a:schemeClr val="accent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5" name="TextBox 84">
              <a:extLst>
                <a:ext uri="{FF2B5EF4-FFF2-40B4-BE49-F238E27FC236}">
                  <a16:creationId xmlns:a16="http://schemas.microsoft.com/office/drawing/2014/main" id="{10B627F4-BBFC-4289-9295-2DFE9AB7354F}"/>
                </a:ext>
              </a:extLst>
            </p:cNvPr>
            <p:cNvSpPr txBox="1"/>
            <p:nvPr/>
          </p:nvSpPr>
          <p:spPr>
            <a:xfrm>
              <a:off x="977366" y="5121823"/>
              <a:ext cx="679226" cy="846385"/>
            </a:xfrm>
            <a:prstGeom prst="rect">
              <a:avLst/>
            </a:prstGeom>
            <a:noFill/>
          </p:spPr>
          <p:txBody>
            <a:bodyPr wrap="none" rtlCol="0" anchor="ctr">
              <a:spAutoFit/>
            </a:bodyPr>
            <a:lstStyle/>
            <a:p>
              <a:pPr algn="ctr"/>
              <a:r>
                <a:rPr lang="en-US" sz="4400" b="1" dirty="0">
                  <a:solidFill>
                    <a:schemeClr val="accent5"/>
                  </a:solidFill>
                  <a:latin typeface="Open Sans" panose="020B0606030504020204" pitchFamily="34" charset="0"/>
                  <a:ea typeface="Open Sans" panose="020B0606030504020204" pitchFamily="34" charset="0"/>
                  <a:cs typeface="Open Sans" panose="020B0606030504020204" pitchFamily="34" charset="0"/>
                </a:rPr>
                <a:t>Hi</a:t>
              </a:r>
              <a:endParaRPr lang="en-IN" sz="4400" b="1" dirty="0">
                <a:solidFill>
                  <a:schemeClr val="accent5"/>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6" name="TextBox 85">
              <a:extLst>
                <a:ext uri="{FF2B5EF4-FFF2-40B4-BE49-F238E27FC236}">
                  <a16:creationId xmlns:a16="http://schemas.microsoft.com/office/drawing/2014/main" id="{E8E94ED8-4812-49A5-8BF9-D0747BBDF0DE}"/>
                </a:ext>
              </a:extLst>
            </p:cNvPr>
            <p:cNvSpPr txBox="1"/>
            <p:nvPr/>
          </p:nvSpPr>
          <p:spPr>
            <a:xfrm>
              <a:off x="4502679" y="5121823"/>
              <a:ext cx="827343" cy="846385"/>
            </a:xfrm>
            <a:prstGeom prst="rect">
              <a:avLst/>
            </a:prstGeom>
            <a:noFill/>
          </p:spPr>
          <p:txBody>
            <a:bodyPr wrap="none" rtlCol="0" anchor="ctr">
              <a:spAutoFit/>
            </a:bodyPr>
            <a:lstStyle/>
            <a:p>
              <a:pPr algn="ctr"/>
              <a:r>
                <a:rPr lang="en-US" sz="4400" b="1" dirty="0">
                  <a:solidFill>
                    <a:schemeClr val="accent2"/>
                  </a:solidFill>
                  <a:latin typeface="Open Sans" panose="020B0606030504020204" pitchFamily="34" charset="0"/>
                  <a:ea typeface="Open Sans" panose="020B0606030504020204" pitchFamily="34" charset="0"/>
                  <a:cs typeface="Open Sans" panose="020B0606030504020204" pitchFamily="34" charset="0"/>
                </a:rPr>
                <a:t>Ho</a:t>
              </a:r>
              <a:endParaRPr lang="en-IN" sz="4400" b="1" dirty="0">
                <a:solidFill>
                  <a:schemeClr val="accent2"/>
                </a:solidFill>
                <a:latin typeface="Open Sans" panose="020B0606030504020204" pitchFamily="34" charset="0"/>
                <a:ea typeface="Open Sans" panose="020B0606030504020204" pitchFamily="34" charset="0"/>
                <a:cs typeface="Open Sans" panose="020B0606030504020204" pitchFamily="34" charset="0"/>
              </a:endParaRPr>
            </a:p>
          </p:txBody>
        </p:sp>
      </p:grpSp>
      <p:cxnSp>
        <p:nvCxnSpPr>
          <p:cNvPr id="87" name="Straight Connector 86">
            <a:extLst>
              <a:ext uri="{FF2B5EF4-FFF2-40B4-BE49-F238E27FC236}">
                <a16:creationId xmlns:a16="http://schemas.microsoft.com/office/drawing/2014/main" id="{459B1361-91D2-4D74-A1E5-4B9C23118898}"/>
              </a:ext>
            </a:extLst>
          </p:cNvPr>
          <p:cNvCxnSpPr>
            <a:cxnSpLocks/>
          </p:cNvCxnSpPr>
          <p:nvPr/>
        </p:nvCxnSpPr>
        <p:spPr>
          <a:xfrm>
            <a:off x="4777704" y="1427724"/>
            <a:ext cx="873903"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45EDE9AB-EA22-48B4-BDBD-FEF7AE1D88C9}"/>
              </a:ext>
            </a:extLst>
          </p:cNvPr>
          <p:cNvCxnSpPr/>
          <p:nvPr/>
        </p:nvCxnSpPr>
        <p:spPr>
          <a:xfrm flipV="1">
            <a:off x="7531280" y="1939221"/>
            <a:ext cx="0" cy="852588"/>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5D5577AA-395A-442D-AFF2-E05DE9745408}"/>
              </a:ext>
            </a:extLst>
          </p:cNvPr>
          <p:cNvCxnSpPr>
            <a:cxnSpLocks/>
          </p:cNvCxnSpPr>
          <p:nvPr/>
        </p:nvCxnSpPr>
        <p:spPr>
          <a:xfrm>
            <a:off x="6184473" y="5253710"/>
            <a:ext cx="873903"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0C7356E2-3FB4-46A6-BBFD-B21F630050DE}"/>
              </a:ext>
            </a:extLst>
          </p:cNvPr>
          <p:cNvCxnSpPr/>
          <p:nvPr/>
        </p:nvCxnSpPr>
        <p:spPr>
          <a:xfrm flipV="1">
            <a:off x="4259477" y="3921487"/>
            <a:ext cx="0" cy="852588"/>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7D75BED8-C6CB-48FA-8F9C-2528D8725EC3}"/>
              </a:ext>
            </a:extLst>
          </p:cNvPr>
          <p:cNvGrpSpPr/>
          <p:nvPr/>
        </p:nvGrpSpPr>
        <p:grpSpPr>
          <a:xfrm>
            <a:off x="8569342" y="1117795"/>
            <a:ext cx="3041823" cy="2449444"/>
            <a:chOff x="8875582" y="1684465"/>
            <a:chExt cx="3041823" cy="2449444"/>
          </a:xfrm>
        </p:grpSpPr>
        <p:grpSp>
          <p:nvGrpSpPr>
            <p:cNvPr id="95" name="Group 94">
              <a:extLst>
                <a:ext uri="{FF2B5EF4-FFF2-40B4-BE49-F238E27FC236}">
                  <a16:creationId xmlns:a16="http://schemas.microsoft.com/office/drawing/2014/main" id="{70F22EBC-46C6-4344-8F86-1A036F051410}"/>
                </a:ext>
              </a:extLst>
            </p:cNvPr>
            <p:cNvGrpSpPr/>
            <p:nvPr/>
          </p:nvGrpSpPr>
          <p:grpSpPr>
            <a:xfrm>
              <a:off x="8875582" y="1684465"/>
              <a:ext cx="2965472" cy="2449444"/>
              <a:chOff x="8556491" y="872349"/>
              <a:chExt cx="2965472" cy="2449444"/>
            </a:xfrm>
          </p:grpSpPr>
          <p:sp>
            <p:nvSpPr>
              <p:cNvPr id="97" name="TextBox 96">
                <a:extLst>
                  <a:ext uri="{FF2B5EF4-FFF2-40B4-BE49-F238E27FC236}">
                    <a16:creationId xmlns:a16="http://schemas.microsoft.com/office/drawing/2014/main" id="{888DC86E-E5D2-4733-B805-5B7D3E37D02F}"/>
                  </a:ext>
                </a:extLst>
              </p:cNvPr>
              <p:cNvSpPr txBox="1"/>
              <p:nvPr/>
            </p:nvSpPr>
            <p:spPr>
              <a:xfrm>
                <a:off x="8556492" y="1259690"/>
                <a:ext cx="2965471" cy="2062103"/>
              </a:xfrm>
              <a:prstGeom prst="rect">
                <a:avLst/>
              </a:prstGeom>
              <a:noFill/>
            </p:spPr>
            <p:txBody>
              <a:bodyPr wrap="square" rtlCol="0">
                <a:spAutoFit/>
              </a:bodyPr>
              <a:lstStyle/>
              <a:p>
                <a:r>
                  <a:rPr lang="es-EC" sz="1600" dirty="0"/>
                  <a:t>Las estrategias financieras relacionadas con la administración del capital de trabajo no inciden en la liquidez y rentabilidad de las PYMES importadoras y comercializadoras de equipos electrónicos de la ciudad de Quito </a:t>
                </a:r>
                <a:endParaRPr lang="en-US" sz="1600" b="1" dirty="0">
                  <a:solidFill>
                    <a:schemeClr val="bg1">
                      <a:lumMod val="50000"/>
                    </a:schemeClr>
                  </a:solidFill>
                </a:endParaRPr>
              </a:p>
            </p:txBody>
          </p:sp>
          <p:sp>
            <p:nvSpPr>
              <p:cNvPr id="98" name="TextBox 97">
                <a:extLst>
                  <a:ext uri="{FF2B5EF4-FFF2-40B4-BE49-F238E27FC236}">
                    <a16:creationId xmlns:a16="http://schemas.microsoft.com/office/drawing/2014/main" id="{5C6E36BD-156B-4D0E-9718-B0512303ACE2}"/>
                  </a:ext>
                </a:extLst>
              </p:cNvPr>
              <p:cNvSpPr txBox="1"/>
              <p:nvPr/>
            </p:nvSpPr>
            <p:spPr>
              <a:xfrm>
                <a:off x="8556491" y="872349"/>
                <a:ext cx="2965471" cy="369332"/>
              </a:xfrm>
              <a:prstGeom prst="rect">
                <a:avLst/>
              </a:prstGeom>
              <a:noFill/>
            </p:spPr>
            <p:txBody>
              <a:bodyPr wrap="square" rtlCol="0">
                <a:spAutoFit/>
              </a:bodyPr>
              <a:lstStyle/>
              <a:p>
                <a:r>
                  <a:rPr lang="es-US" b="1" dirty="0">
                    <a:solidFill>
                      <a:schemeClr val="accent3">
                        <a:lumMod val="75000"/>
                      </a:schemeClr>
                    </a:solidFill>
                  </a:rPr>
                  <a:t>Hipótesis nula </a:t>
                </a:r>
                <a:endParaRPr lang="en-US" b="1" dirty="0">
                  <a:solidFill>
                    <a:schemeClr val="accent3">
                      <a:lumMod val="75000"/>
                    </a:schemeClr>
                  </a:solidFill>
                </a:endParaRPr>
              </a:p>
            </p:txBody>
          </p:sp>
        </p:grpSp>
        <p:sp>
          <p:nvSpPr>
            <p:cNvPr id="96" name="Rectangle 95">
              <a:extLst>
                <a:ext uri="{FF2B5EF4-FFF2-40B4-BE49-F238E27FC236}">
                  <a16:creationId xmlns:a16="http://schemas.microsoft.com/office/drawing/2014/main" id="{10E4242F-15A5-4554-A4ED-7D6968E41413}"/>
                </a:ext>
              </a:extLst>
            </p:cNvPr>
            <p:cNvSpPr/>
            <p:nvPr/>
          </p:nvSpPr>
          <p:spPr>
            <a:xfrm>
              <a:off x="11764701" y="1732378"/>
              <a:ext cx="152704" cy="9378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a:p>
          </p:txBody>
        </p:sp>
      </p:grpSp>
      <p:grpSp>
        <p:nvGrpSpPr>
          <p:cNvPr id="6" name="Group 5">
            <a:extLst>
              <a:ext uri="{FF2B5EF4-FFF2-40B4-BE49-F238E27FC236}">
                <a16:creationId xmlns:a16="http://schemas.microsoft.com/office/drawing/2014/main" id="{B67C1770-FA0C-44D0-A585-11762A8228A0}"/>
              </a:ext>
            </a:extLst>
          </p:cNvPr>
          <p:cNvGrpSpPr/>
          <p:nvPr/>
        </p:nvGrpSpPr>
        <p:grpSpPr>
          <a:xfrm>
            <a:off x="8569342" y="3810177"/>
            <a:ext cx="3094561" cy="2203223"/>
            <a:chOff x="8875582" y="5085184"/>
            <a:chExt cx="3094561" cy="2203223"/>
          </a:xfrm>
        </p:grpSpPr>
        <p:grpSp>
          <p:nvGrpSpPr>
            <p:cNvPr id="100" name="Group 99">
              <a:extLst>
                <a:ext uri="{FF2B5EF4-FFF2-40B4-BE49-F238E27FC236}">
                  <a16:creationId xmlns:a16="http://schemas.microsoft.com/office/drawing/2014/main" id="{9A19DE16-D45F-4B96-B5D4-526B83D61935}"/>
                </a:ext>
              </a:extLst>
            </p:cNvPr>
            <p:cNvGrpSpPr/>
            <p:nvPr/>
          </p:nvGrpSpPr>
          <p:grpSpPr>
            <a:xfrm>
              <a:off x="8875582" y="5085184"/>
              <a:ext cx="2965472" cy="2203223"/>
              <a:chOff x="8556491" y="872349"/>
              <a:chExt cx="2965472" cy="2203223"/>
            </a:xfrm>
          </p:grpSpPr>
          <p:sp>
            <p:nvSpPr>
              <p:cNvPr id="102" name="TextBox 101">
                <a:extLst>
                  <a:ext uri="{FF2B5EF4-FFF2-40B4-BE49-F238E27FC236}">
                    <a16:creationId xmlns:a16="http://schemas.microsoft.com/office/drawing/2014/main" id="{FB0CDD09-4FE2-40A9-923F-7CF2DD48D6E1}"/>
                  </a:ext>
                </a:extLst>
              </p:cNvPr>
              <p:cNvSpPr txBox="1"/>
              <p:nvPr/>
            </p:nvSpPr>
            <p:spPr>
              <a:xfrm>
                <a:off x="8556492" y="1259690"/>
                <a:ext cx="2965471" cy="1815882"/>
              </a:xfrm>
              <a:prstGeom prst="rect">
                <a:avLst/>
              </a:prstGeom>
              <a:noFill/>
            </p:spPr>
            <p:txBody>
              <a:bodyPr wrap="square" rtlCol="0">
                <a:spAutoFit/>
              </a:bodyPr>
              <a:lstStyle/>
              <a:p>
                <a:r>
                  <a:rPr lang="es-EC" sz="1600" dirty="0">
                    <a:solidFill>
                      <a:schemeClr val="tx2">
                        <a:lumMod val="50000"/>
                      </a:schemeClr>
                    </a:solidFill>
                  </a:rPr>
                  <a:t>Las estrategias financieras relacionadas con la estructura de capital no inciden en la liquidez y rentabilidad de las PYMES importadoras y comercializadoras de equipos electrónicos de la ciudad de Quito. </a:t>
                </a:r>
                <a:endParaRPr lang="en-US" sz="1600" dirty="0">
                  <a:solidFill>
                    <a:schemeClr val="tx2">
                      <a:lumMod val="50000"/>
                    </a:schemeClr>
                  </a:solidFill>
                </a:endParaRPr>
              </a:p>
            </p:txBody>
          </p:sp>
          <p:sp>
            <p:nvSpPr>
              <p:cNvPr id="103" name="TextBox 102">
                <a:extLst>
                  <a:ext uri="{FF2B5EF4-FFF2-40B4-BE49-F238E27FC236}">
                    <a16:creationId xmlns:a16="http://schemas.microsoft.com/office/drawing/2014/main" id="{32A146D3-7550-4DB7-99B5-2D269E069F30}"/>
                  </a:ext>
                </a:extLst>
              </p:cNvPr>
              <p:cNvSpPr txBox="1"/>
              <p:nvPr/>
            </p:nvSpPr>
            <p:spPr>
              <a:xfrm>
                <a:off x="8556491" y="872349"/>
                <a:ext cx="2965471" cy="369332"/>
              </a:xfrm>
              <a:prstGeom prst="rect">
                <a:avLst/>
              </a:prstGeom>
              <a:noFill/>
            </p:spPr>
            <p:txBody>
              <a:bodyPr wrap="square" rtlCol="0">
                <a:spAutoFit/>
              </a:bodyPr>
              <a:lstStyle/>
              <a:p>
                <a:r>
                  <a:rPr lang="es-US" b="1" dirty="0">
                    <a:solidFill>
                      <a:schemeClr val="accent2">
                        <a:lumMod val="75000"/>
                      </a:schemeClr>
                    </a:solidFill>
                  </a:rPr>
                  <a:t>Hipótesis nula </a:t>
                </a:r>
                <a:endParaRPr lang="en-US" b="1" dirty="0">
                  <a:solidFill>
                    <a:schemeClr val="accent2">
                      <a:lumMod val="75000"/>
                    </a:schemeClr>
                  </a:solidFill>
                </a:endParaRPr>
              </a:p>
            </p:txBody>
          </p:sp>
        </p:grpSp>
        <p:sp>
          <p:nvSpPr>
            <p:cNvPr id="101" name="Rectangle 100">
              <a:extLst>
                <a:ext uri="{FF2B5EF4-FFF2-40B4-BE49-F238E27FC236}">
                  <a16:creationId xmlns:a16="http://schemas.microsoft.com/office/drawing/2014/main" id="{230D7ACA-C8F5-42A2-8EF6-529E4A1026B3}"/>
                </a:ext>
              </a:extLst>
            </p:cNvPr>
            <p:cNvSpPr/>
            <p:nvPr/>
          </p:nvSpPr>
          <p:spPr>
            <a:xfrm>
              <a:off x="11817439" y="5133097"/>
              <a:ext cx="152704" cy="93784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a:p>
          </p:txBody>
        </p:sp>
      </p:grpSp>
      <p:grpSp>
        <p:nvGrpSpPr>
          <p:cNvPr id="104" name="Group 103">
            <a:extLst>
              <a:ext uri="{FF2B5EF4-FFF2-40B4-BE49-F238E27FC236}">
                <a16:creationId xmlns:a16="http://schemas.microsoft.com/office/drawing/2014/main" id="{38C87CCE-0781-4920-94B3-1C4F424467C9}"/>
              </a:ext>
            </a:extLst>
          </p:cNvPr>
          <p:cNvGrpSpPr/>
          <p:nvPr/>
        </p:nvGrpSpPr>
        <p:grpSpPr>
          <a:xfrm>
            <a:off x="439886" y="3834679"/>
            <a:ext cx="3442385" cy="2212112"/>
            <a:chOff x="7926292" y="5221611"/>
            <a:chExt cx="3442385" cy="2212112"/>
          </a:xfrm>
        </p:grpSpPr>
        <p:grpSp>
          <p:nvGrpSpPr>
            <p:cNvPr id="105" name="Group 104">
              <a:extLst>
                <a:ext uri="{FF2B5EF4-FFF2-40B4-BE49-F238E27FC236}">
                  <a16:creationId xmlns:a16="http://schemas.microsoft.com/office/drawing/2014/main" id="{7A4BB0E2-F13F-4896-B8AE-97FB5E2515A0}"/>
                </a:ext>
              </a:extLst>
            </p:cNvPr>
            <p:cNvGrpSpPr/>
            <p:nvPr/>
          </p:nvGrpSpPr>
          <p:grpSpPr>
            <a:xfrm>
              <a:off x="8403206" y="5221611"/>
              <a:ext cx="2965471" cy="2212112"/>
              <a:chOff x="8556491" y="872349"/>
              <a:chExt cx="2965471" cy="2212112"/>
            </a:xfrm>
          </p:grpSpPr>
          <p:sp>
            <p:nvSpPr>
              <p:cNvPr id="107" name="TextBox 106">
                <a:extLst>
                  <a:ext uri="{FF2B5EF4-FFF2-40B4-BE49-F238E27FC236}">
                    <a16:creationId xmlns:a16="http://schemas.microsoft.com/office/drawing/2014/main" id="{69F4C46B-F9FA-4EAB-9952-50360208F5E9}"/>
                  </a:ext>
                </a:extLst>
              </p:cNvPr>
              <p:cNvSpPr txBox="1"/>
              <p:nvPr/>
            </p:nvSpPr>
            <p:spPr>
              <a:xfrm>
                <a:off x="8556491" y="1268579"/>
                <a:ext cx="2965471" cy="1815882"/>
              </a:xfrm>
              <a:prstGeom prst="rect">
                <a:avLst/>
              </a:prstGeom>
              <a:noFill/>
            </p:spPr>
            <p:txBody>
              <a:bodyPr wrap="square" rtlCol="0">
                <a:spAutoFit/>
              </a:bodyPr>
              <a:lstStyle/>
              <a:p>
                <a:r>
                  <a:rPr lang="es-EC" sz="1600" dirty="0">
                    <a:solidFill>
                      <a:schemeClr val="tx2">
                        <a:lumMod val="50000"/>
                      </a:schemeClr>
                    </a:solidFill>
                  </a:rPr>
                  <a:t>Las estrategias financieras relacionadas con la estructura de capital inciden en la liquidez y rentabilidad de las PYMES importadoras y comercializadoras de equipos electrónicos de la ciudad de Quito </a:t>
                </a:r>
                <a:endParaRPr lang="en-US" sz="1600" dirty="0">
                  <a:solidFill>
                    <a:schemeClr val="tx2">
                      <a:lumMod val="50000"/>
                    </a:schemeClr>
                  </a:solidFill>
                </a:endParaRPr>
              </a:p>
            </p:txBody>
          </p:sp>
          <p:sp>
            <p:nvSpPr>
              <p:cNvPr id="108" name="TextBox 107">
                <a:extLst>
                  <a:ext uri="{FF2B5EF4-FFF2-40B4-BE49-F238E27FC236}">
                    <a16:creationId xmlns:a16="http://schemas.microsoft.com/office/drawing/2014/main" id="{8A73B2B6-2002-409A-8941-CFDD81B66C12}"/>
                  </a:ext>
                </a:extLst>
              </p:cNvPr>
              <p:cNvSpPr txBox="1"/>
              <p:nvPr/>
            </p:nvSpPr>
            <p:spPr>
              <a:xfrm>
                <a:off x="8556491" y="872349"/>
                <a:ext cx="2965471" cy="369332"/>
              </a:xfrm>
              <a:prstGeom prst="rect">
                <a:avLst/>
              </a:prstGeom>
              <a:noFill/>
            </p:spPr>
            <p:txBody>
              <a:bodyPr wrap="square" rtlCol="0">
                <a:spAutoFit/>
              </a:bodyPr>
              <a:lstStyle/>
              <a:p>
                <a:r>
                  <a:rPr lang="es-US" b="1" dirty="0">
                    <a:solidFill>
                      <a:schemeClr val="accent5">
                        <a:lumMod val="75000"/>
                      </a:schemeClr>
                    </a:solidFill>
                  </a:rPr>
                  <a:t>Hipótesis alternativa </a:t>
                </a:r>
                <a:endParaRPr lang="en-US" b="1" dirty="0">
                  <a:solidFill>
                    <a:schemeClr val="accent5">
                      <a:lumMod val="75000"/>
                    </a:schemeClr>
                  </a:solidFill>
                </a:endParaRPr>
              </a:p>
            </p:txBody>
          </p:sp>
        </p:grpSp>
        <p:sp>
          <p:nvSpPr>
            <p:cNvPr id="106" name="Rectangle 105">
              <a:extLst>
                <a:ext uri="{FF2B5EF4-FFF2-40B4-BE49-F238E27FC236}">
                  <a16:creationId xmlns:a16="http://schemas.microsoft.com/office/drawing/2014/main" id="{26610BAA-FEC7-45D1-AB3A-8976B5F500E2}"/>
                </a:ext>
              </a:extLst>
            </p:cNvPr>
            <p:cNvSpPr/>
            <p:nvPr/>
          </p:nvSpPr>
          <p:spPr>
            <a:xfrm>
              <a:off x="7926292" y="5269524"/>
              <a:ext cx="152704" cy="93784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a:p>
          </p:txBody>
        </p:sp>
      </p:grpSp>
      <p:grpSp>
        <p:nvGrpSpPr>
          <p:cNvPr id="3" name="Group 2">
            <a:extLst>
              <a:ext uri="{FF2B5EF4-FFF2-40B4-BE49-F238E27FC236}">
                <a16:creationId xmlns:a16="http://schemas.microsoft.com/office/drawing/2014/main" id="{DA36A88E-CB58-4F04-9596-145A52733458}"/>
              </a:ext>
            </a:extLst>
          </p:cNvPr>
          <p:cNvGrpSpPr/>
          <p:nvPr/>
        </p:nvGrpSpPr>
        <p:grpSpPr>
          <a:xfrm>
            <a:off x="439886" y="1117795"/>
            <a:ext cx="3442386" cy="2449444"/>
            <a:chOff x="567088" y="1684465"/>
            <a:chExt cx="3442386" cy="2449444"/>
          </a:xfrm>
        </p:grpSpPr>
        <p:grpSp>
          <p:nvGrpSpPr>
            <p:cNvPr id="91" name="Group 90">
              <a:extLst>
                <a:ext uri="{FF2B5EF4-FFF2-40B4-BE49-F238E27FC236}">
                  <a16:creationId xmlns:a16="http://schemas.microsoft.com/office/drawing/2014/main" id="{7C3AA183-1245-40FE-8982-572601F87405}"/>
                </a:ext>
              </a:extLst>
            </p:cNvPr>
            <p:cNvGrpSpPr/>
            <p:nvPr/>
          </p:nvGrpSpPr>
          <p:grpSpPr>
            <a:xfrm>
              <a:off x="1044002" y="1684465"/>
              <a:ext cx="2965472" cy="2449444"/>
              <a:chOff x="8556491" y="872349"/>
              <a:chExt cx="2965472" cy="2449444"/>
            </a:xfrm>
          </p:grpSpPr>
          <p:sp>
            <p:nvSpPr>
              <p:cNvPr id="92" name="TextBox 91">
                <a:extLst>
                  <a:ext uri="{FF2B5EF4-FFF2-40B4-BE49-F238E27FC236}">
                    <a16:creationId xmlns:a16="http://schemas.microsoft.com/office/drawing/2014/main" id="{41E9E911-65BC-47FE-8ECA-C529C06F6DD5}"/>
                  </a:ext>
                </a:extLst>
              </p:cNvPr>
              <p:cNvSpPr txBox="1"/>
              <p:nvPr/>
            </p:nvSpPr>
            <p:spPr>
              <a:xfrm>
                <a:off x="8556492" y="1259690"/>
                <a:ext cx="2965471" cy="2062103"/>
              </a:xfrm>
              <a:prstGeom prst="rect">
                <a:avLst/>
              </a:prstGeom>
              <a:noFill/>
            </p:spPr>
            <p:txBody>
              <a:bodyPr wrap="square" rtlCol="0">
                <a:spAutoFit/>
              </a:bodyPr>
              <a:lstStyle/>
              <a:p>
                <a:r>
                  <a:rPr lang="es-EC" sz="1600" dirty="0">
                    <a:solidFill>
                      <a:schemeClr val="tx2">
                        <a:lumMod val="50000"/>
                      </a:schemeClr>
                    </a:solidFill>
                  </a:rPr>
                  <a:t>Las estrategias financieras relacionadas con la administración del capital de trabajo inciden en la liquidez y rentabilidad de las PYMES importadoras y comercializadoras de equipos electrónicos de la ciudad de Quito </a:t>
                </a:r>
                <a:endParaRPr lang="en-US" sz="1600" dirty="0">
                  <a:solidFill>
                    <a:schemeClr val="tx2">
                      <a:lumMod val="50000"/>
                    </a:schemeClr>
                  </a:solidFill>
                </a:endParaRPr>
              </a:p>
            </p:txBody>
          </p:sp>
          <p:sp>
            <p:nvSpPr>
              <p:cNvPr id="93" name="TextBox 92">
                <a:extLst>
                  <a:ext uri="{FF2B5EF4-FFF2-40B4-BE49-F238E27FC236}">
                    <a16:creationId xmlns:a16="http://schemas.microsoft.com/office/drawing/2014/main" id="{F01F7069-DD22-497D-9BF3-66679756C2A2}"/>
                  </a:ext>
                </a:extLst>
              </p:cNvPr>
              <p:cNvSpPr txBox="1"/>
              <p:nvPr/>
            </p:nvSpPr>
            <p:spPr>
              <a:xfrm>
                <a:off x="8556491" y="872349"/>
                <a:ext cx="2965471" cy="369332"/>
              </a:xfrm>
              <a:prstGeom prst="rect">
                <a:avLst/>
              </a:prstGeom>
              <a:noFill/>
            </p:spPr>
            <p:txBody>
              <a:bodyPr wrap="square" rtlCol="0">
                <a:spAutoFit/>
              </a:bodyPr>
              <a:lstStyle/>
              <a:p>
                <a:r>
                  <a:rPr lang="es-US" b="1" dirty="0">
                    <a:solidFill>
                      <a:schemeClr val="accent6">
                        <a:lumMod val="75000"/>
                      </a:schemeClr>
                    </a:solidFill>
                  </a:rPr>
                  <a:t>Hipótesis alternativa</a:t>
                </a:r>
                <a:endParaRPr lang="en-US" b="1" dirty="0">
                  <a:solidFill>
                    <a:schemeClr val="accent6">
                      <a:lumMod val="75000"/>
                    </a:schemeClr>
                  </a:solidFill>
                </a:endParaRPr>
              </a:p>
            </p:txBody>
          </p:sp>
        </p:grpSp>
        <p:sp>
          <p:nvSpPr>
            <p:cNvPr id="109" name="Rectangle 108">
              <a:extLst>
                <a:ext uri="{FF2B5EF4-FFF2-40B4-BE49-F238E27FC236}">
                  <a16:creationId xmlns:a16="http://schemas.microsoft.com/office/drawing/2014/main" id="{93128BD2-FB0E-442B-BCD6-558BAEBB9F53}"/>
                </a:ext>
              </a:extLst>
            </p:cNvPr>
            <p:cNvSpPr/>
            <p:nvPr/>
          </p:nvSpPr>
          <p:spPr>
            <a:xfrm>
              <a:off x="567088" y="1732378"/>
              <a:ext cx="152704" cy="93784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a:p>
          </p:txBody>
        </p:sp>
      </p:grpSp>
      <p:sp>
        <p:nvSpPr>
          <p:cNvPr id="45" name="TextBox 1">
            <a:extLst>
              <a:ext uri="{FF2B5EF4-FFF2-40B4-BE49-F238E27FC236}">
                <a16:creationId xmlns:a16="http://schemas.microsoft.com/office/drawing/2014/main" id="{1965E492-C7C9-314C-8281-406EF667A14D}"/>
              </a:ext>
            </a:extLst>
          </p:cNvPr>
          <p:cNvSpPr txBox="1"/>
          <p:nvPr/>
        </p:nvSpPr>
        <p:spPr>
          <a:xfrm>
            <a:off x="310211" y="283336"/>
            <a:ext cx="8357271" cy="605294"/>
          </a:xfrm>
          <a:prstGeom prst="rect">
            <a:avLst/>
          </a:prstGeom>
          <a:noFill/>
        </p:spPr>
        <p:txBody>
          <a:bodyPr wrap="square" rtlCol="0">
            <a:spAutoFit/>
          </a:bodyPr>
          <a:lstStyle/>
          <a:p>
            <a:pPr>
              <a:lnSpc>
                <a:spcPts val="4000"/>
              </a:lnSpc>
            </a:pPr>
            <a:r>
              <a:rPr lang="es-EC" sz="3600" b="1" dirty="0">
                <a:solidFill>
                  <a:schemeClr val="tx2"/>
                </a:solidFill>
                <a:latin typeface="Nirmala UI" panose="020B0502040204020203" pitchFamily="34" charset="0"/>
                <a:ea typeface="Nirmala UI" panose="020B0502040204020203" pitchFamily="34" charset="0"/>
                <a:cs typeface="Nirmala UI" panose="020B0502040204020203" pitchFamily="34" charset="0"/>
              </a:rPr>
              <a:t>Hipótesis</a:t>
            </a:r>
          </a:p>
        </p:txBody>
      </p:sp>
      <p:pic>
        <p:nvPicPr>
          <p:cNvPr id="46" name="Imagen 45" descr="Recorte de pantalla"/>
          <p:cNvPicPr>
            <a:picLocks noChangeAspect="1"/>
          </p:cNvPicPr>
          <p:nvPr/>
        </p:nvPicPr>
        <p:blipFill rotWithShape="1">
          <a:blip r:embed="rId2">
            <a:extLst>
              <a:ext uri="{28A0092B-C50C-407E-A947-70E740481C1C}">
                <a14:useLocalDpi xmlns:a14="http://schemas.microsoft.com/office/drawing/2010/main" val="0"/>
              </a:ext>
            </a:extLst>
          </a:blip>
          <a:srcRect t="10169" b="10735"/>
          <a:stretch/>
        </p:blipFill>
        <p:spPr>
          <a:xfrm>
            <a:off x="0" y="5947753"/>
            <a:ext cx="11775582" cy="901521"/>
          </a:xfrm>
          <a:prstGeom prst="rect">
            <a:avLst/>
          </a:prstGeom>
        </p:spPr>
      </p:pic>
    </p:spTree>
    <p:extLst>
      <p:ext uri="{BB962C8B-B14F-4D97-AF65-F5344CB8AC3E}">
        <p14:creationId xmlns:p14="http://schemas.microsoft.com/office/powerpoint/2010/main" val="1010930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 name="Imagen 55" descr="Recorte de pantalla"/>
          <p:cNvPicPr>
            <a:picLocks noChangeAspect="1"/>
          </p:cNvPicPr>
          <p:nvPr/>
        </p:nvPicPr>
        <p:blipFill rotWithShape="1">
          <a:blip r:embed="rId2">
            <a:extLst>
              <a:ext uri="{28A0092B-C50C-407E-A947-70E740481C1C}">
                <a14:useLocalDpi xmlns:a14="http://schemas.microsoft.com/office/drawing/2010/main" val="0"/>
              </a:ext>
            </a:extLst>
          </a:blip>
          <a:srcRect t="10169" b="10735"/>
          <a:stretch/>
        </p:blipFill>
        <p:spPr>
          <a:xfrm>
            <a:off x="0" y="5956479"/>
            <a:ext cx="11775582" cy="901521"/>
          </a:xfrm>
          <a:prstGeom prst="rect">
            <a:avLst/>
          </a:prstGeom>
        </p:spPr>
      </p:pic>
      <p:grpSp>
        <p:nvGrpSpPr>
          <p:cNvPr id="1389" name="Group 1388">
            <a:extLst>
              <a:ext uri="{FF2B5EF4-FFF2-40B4-BE49-F238E27FC236}">
                <a16:creationId xmlns:a16="http://schemas.microsoft.com/office/drawing/2014/main" id="{3D214512-2BA4-6D42-804F-5545E1D9764E}"/>
              </a:ext>
            </a:extLst>
          </p:cNvPr>
          <p:cNvGrpSpPr/>
          <p:nvPr/>
        </p:nvGrpSpPr>
        <p:grpSpPr>
          <a:xfrm>
            <a:off x="-1" y="3326628"/>
            <a:ext cx="12192001" cy="3518689"/>
            <a:chOff x="0" y="3339312"/>
            <a:chExt cx="12192001" cy="3518689"/>
          </a:xfrm>
        </p:grpSpPr>
        <p:sp>
          <p:nvSpPr>
            <p:cNvPr id="1344" name="Freeform 1343">
              <a:extLst>
                <a:ext uri="{FF2B5EF4-FFF2-40B4-BE49-F238E27FC236}">
                  <a16:creationId xmlns:a16="http://schemas.microsoft.com/office/drawing/2014/main" id="{56E1067F-9FD5-1642-B643-C9F94F2CDE9E}"/>
                </a:ext>
              </a:extLst>
            </p:cNvPr>
            <p:cNvSpPr/>
            <p:nvPr/>
          </p:nvSpPr>
          <p:spPr>
            <a:xfrm>
              <a:off x="0" y="3339312"/>
              <a:ext cx="12192000" cy="3518688"/>
            </a:xfrm>
            <a:custGeom>
              <a:avLst/>
              <a:gdLst>
                <a:gd name="connsiteX0" fmla="*/ 12192000 w 12192000"/>
                <a:gd name="connsiteY0" fmla="*/ 0 h 3518688"/>
                <a:gd name="connsiteX1" fmla="*/ 12192000 w 12192000"/>
                <a:gd name="connsiteY1" fmla="*/ 320356 h 3518688"/>
                <a:gd name="connsiteX2" fmla="*/ 2921218 w 12192000"/>
                <a:gd name="connsiteY2" fmla="*/ 3226393 h 3518688"/>
                <a:gd name="connsiteX3" fmla="*/ 2346954 w 12192000"/>
                <a:gd name="connsiteY3" fmla="*/ 3518688 h 3518688"/>
                <a:gd name="connsiteX4" fmla="*/ 0 w 12192000"/>
                <a:gd name="connsiteY4" fmla="*/ 3518688 h 3518688"/>
                <a:gd name="connsiteX5" fmla="*/ 0 w 12192000"/>
                <a:gd name="connsiteY5" fmla="*/ 2598876 h 3518688"/>
                <a:gd name="connsiteX6" fmla="*/ 12192000 w 12192000"/>
                <a:gd name="connsiteY6" fmla="*/ 0 h 3518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3518688">
                  <a:moveTo>
                    <a:pt x="12192000" y="0"/>
                  </a:moveTo>
                  <a:lnTo>
                    <a:pt x="12192000" y="320356"/>
                  </a:lnTo>
                  <a:cubicBezTo>
                    <a:pt x="9023969" y="772773"/>
                    <a:pt x="5896950" y="1758398"/>
                    <a:pt x="2921218" y="3226393"/>
                  </a:cubicBezTo>
                  <a:lnTo>
                    <a:pt x="2346954" y="3518688"/>
                  </a:lnTo>
                  <a:lnTo>
                    <a:pt x="0" y="3518688"/>
                  </a:lnTo>
                  <a:lnTo>
                    <a:pt x="0" y="2598876"/>
                  </a:lnTo>
                  <a:cubicBezTo>
                    <a:pt x="3863890" y="1204501"/>
                    <a:pt x="7994537" y="316462"/>
                    <a:pt x="12192000" y="0"/>
                  </a:cubicBezTo>
                  <a:close/>
                </a:path>
              </a:pathLst>
            </a:custGeom>
            <a:solidFill>
              <a:schemeClr val="bg2">
                <a:lumMod val="7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38" name="Freeform 1337">
              <a:extLst>
                <a:ext uri="{FF2B5EF4-FFF2-40B4-BE49-F238E27FC236}">
                  <a16:creationId xmlns:a16="http://schemas.microsoft.com/office/drawing/2014/main" id="{C3917CAE-F099-454F-8344-1A29B2F70BD6}"/>
                </a:ext>
              </a:extLst>
            </p:cNvPr>
            <p:cNvSpPr/>
            <p:nvPr/>
          </p:nvSpPr>
          <p:spPr>
            <a:xfrm>
              <a:off x="0" y="3358786"/>
              <a:ext cx="12192000" cy="2678963"/>
            </a:xfrm>
            <a:custGeom>
              <a:avLst/>
              <a:gdLst>
                <a:gd name="connsiteX0" fmla="*/ 0 w 4762500"/>
                <a:gd name="connsiteY0" fmla="*/ 1046470 h 1046470"/>
                <a:gd name="connsiteX1" fmla="*/ 1989201 w 4762500"/>
                <a:gd name="connsiteY1" fmla="*/ 445784 h 1046470"/>
                <a:gd name="connsiteX2" fmla="*/ 4762500 w 4762500"/>
                <a:gd name="connsiteY2" fmla="*/ 9509 h 1046470"/>
                <a:gd name="connsiteX3" fmla="*/ 4762500 w 4762500"/>
                <a:gd name="connsiteY3" fmla="*/ 0 h 1046470"/>
                <a:gd name="connsiteX4" fmla="*/ 1987010 w 4762500"/>
                <a:gd name="connsiteY4" fmla="*/ 436465 h 1046470"/>
                <a:gd name="connsiteX5" fmla="*/ 0 w 4762500"/>
                <a:gd name="connsiteY5" fmla="*/ 1036391 h 1046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62500" h="1046470">
                  <a:moveTo>
                    <a:pt x="0" y="1046470"/>
                  </a:moveTo>
                  <a:cubicBezTo>
                    <a:pt x="650046" y="805544"/>
                    <a:pt x="1314374" y="604932"/>
                    <a:pt x="1989201" y="445784"/>
                  </a:cubicBezTo>
                  <a:cubicBezTo>
                    <a:pt x="2901210" y="230353"/>
                    <a:pt x="3828326" y="84507"/>
                    <a:pt x="4762500" y="9509"/>
                  </a:cubicBezTo>
                  <a:lnTo>
                    <a:pt x="4762500" y="0"/>
                  </a:lnTo>
                  <a:cubicBezTo>
                    <a:pt x="3827593" y="75061"/>
                    <a:pt x="2899753" y="220970"/>
                    <a:pt x="1987010" y="436465"/>
                  </a:cubicBezTo>
                  <a:cubicBezTo>
                    <a:pt x="1312955" y="595491"/>
                    <a:pt x="649360" y="795846"/>
                    <a:pt x="0" y="1036391"/>
                  </a:cubicBezTo>
                  <a:close/>
                </a:path>
              </a:pathLst>
            </a:custGeom>
            <a:solidFill>
              <a:srgbClr val="EEEEF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46" name="Freeform 1345">
              <a:extLst>
                <a:ext uri="{FF2B5EF4-FFF2-40B4-BE49-F238E27FC236}">
                  <a16:creationId xmlns:a16="http://schemas.microsoft.com/office/drawing/2014/main" id="{B780DC27-ECB1-D247-ABF0-A6F24934713A}"/>
                </a:ext>
              </a:extLst>
            </p:cNvPr>
            <p:cNvSpPr/>
            <p:nvPr/>
          </p:nvSpPr>
          <p:spPr>
            <a:xfrm>
              <a:off x="2105516" y="3611226"/>
              <a:ext cx="10086485" cy="3246775"/>
            </a:xfrm>
            <a:custGeom>
              <a:avLst/>
              <a:gdLst>
                <a:gd name="connsiteX0" fmla="*/ 10086485 w 10086485"/>
                <a:gd name="connsiteY0" fmla="*/ 0 h 3246775"/>
                <a:gd name="connsiteX1" fmla="*/ 10086485 w 10086485"/>
                <a:gd name="connsiteY1" fmla="*/ 24343 h 3246775"/>
                <a:gd name="connsiteX2" fmla="*/ 72381 w 10086485"/>
                <a:gd name="connsiteY2" fmla="*/ 3235858 h 3246775"/>
                <a:gd name="connsiteX3" fmla="*/ 51971 w 10086485"/>
                <a:gd name="connsiteY3" fmla="*/ 3246775 h 3246775"/>
                <a:gd name="connsiteX4" fmla="*/ 0 w 10086485"/>
                <a:gd name="connsiteY4" fmla="*/ 3246775 h 3246775"/>
                <a:gd name="connsiteX5" fmla="*/ 72584 w 10086485"/>
                <a:gd name="connsiteY5" fmla="*/ 3207973 h 3246775"/>
                <a:gd name="connsiteX6" fmla="*/ 10086485 w 10086485"/>
                <a:gd name="connsiteY6" fmla="*/ 0 h 3246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86485" h="3246775">
                  <a:moveTo>
                    <a:pt x="10086485" y="0"/>
                  </a:moveTo>
                  <a:lnTo>
                    <a:pt x="10086485" y="24343"/>
                  </a:lnTo>
                  <a:cubicBezTo>
                    <a:pt x="6636622" y="497056"/>
                    <a:pt x="3262576" y="1580923"/>
                    <a:pt x="72381" y="3235858"/>
                  </a:cubicBezTo>
                  <a:lnTo>
                    <a:pt x="51971" y="3246775"/>
                  </a:lnTo>
                  <a:lnTo>
                    <a:pt x="0" y="3246775"/>
                  </a:lnTo>
                  <a:lnTo>
                    <a:pt x="72584" y="3207973"/>
                  </a:lnTo>
                  <a:cubicBezTo>
                    <a:pt x="3262973" y="1553972"/>
                    <a:pt x="6636820" y="471330"/>
                    <a:pt x="10086485" y="0"/>
                  </a:cubicBezTo>
                  <a:close/>
                </a:path>
              </a:pathLst>
            </a:custGeom>
            <a:solidFill>
              <a:srgbClr val="EEEEF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1351" name="Group 1350">
            <a:extLst>
              <a:ext uri="{FF2B5EF4-FFF2-40B4-BE49-F238E27FC236}">
                <a16:creationId xmlns:a16="http://schemas.microsoft.com/office/drawing/2014/main" id="{807CCD0B-7BEE-4B4B-8517-82E80777A34A}"/>
              </a:ext>
            </a:extLst>
          </p:cNvPr>
          <p:cNvGrpSpPr/>
          <p:nvPr/>
        </p:nvGrpSpPr>
        <p:grpSpPr>
          <a:xfrm>
            <a:off x="795646" y="3436395"/>
            <a:ext cx="2248496" cy="2640157"/>
            <a:chOff x="795646" y="3809316"/>
            <a:chExt cx="1963802" cy="2305873"/>
          </a:xfrm>
        </p:grpSpPr>
        <p:sp>
          <p:nvSpPr>
            <p:cNvPr id="1347" name="Freeform 1346">
              <a:extLst>
                <a:ext uri="{FF2B5EF4-FFF2-40B4-BE49-F238E27FC236}">
                  <a16:creationId xmlns:a16="http://schemas.microsoft.com/office/drawing/2014/main" id="{338507ED-3AC8-AC41-9062-31CE27B7BE87}"/>
                </a:ext>
              </a:extLst>
            </p:cNvPr>
            <p:cNvSpPr/>
            <p:nvPr/>
          </p:nvSpPr>
          <p:spPr>
            <a:xfrm rot="10800000">
              <a:off x="795646" y="3809316"/>
              <a:ext cx="1963802" cy="2305873"/>
            </a:xfrm>
            <a:custGeom>
              <a:avLst/>
              <a:gdLst>
                <a:gd name="connsiteX0" fmla="*/ 549876 w 1099752"/>
                <a:gd name="connsiteY0" fmla="*/ 1115433 h 1291316"/>
                <a:gd name="connsiteX1" fmla="*/ 923869 w 1099752"/>
                <a:gd name="connsiteY1" fmla="*/ 741440 h 1291316"/>
                <a:gd name="connsiteX2" fmla="*/ 549876 w 1099752"/>
                <a:gd name="connsiteY2" fmla="*/ 367447 h 1291316"/>
                <a:gd name="connsiteX3" fmla="*/ 175883 w 1099752"/>
                <a:gd name="connsiteY3" fmla="*/ 741440 h 1291316"/>
                <a:gd name="connsiteX4" fmla="*/ 549876 w 1099752"/>
                <a:gd name="connsiteY4" fmla="*/ 1115433 h 1291316"/>
                <a:gd name="connsiteX5" fmla="*/ 549876 w 1099752"/>
                <a:gd name="connsiteY5" fmla="*/ 1291316 h 1291316"/>
                <a:gd name="connsiteX6" fmla="*/ 0 w 1099752"/>
                <a:gd name="connsiteY6" fmla="*/ 741440 h 1291316"/>
                <a:gd name="connsiteX7" fmla="*/ 335839 w 1099752"/>
                <a:gd name="connsiteY7" fmla="*/ 234776 h 1291316"/>
                <a:gd name="connsiteX8" fmla="*/ 430803 w 1099752"/>
                <a:gd name="connsiteY8" fmla="*/ 205298 h 1291316"/>
                <a:gd name="connsiteX9" fmla="*/ 549876 w 1099752"/>
                <a:gd name="connsiteY9" fmla="*/ 0 h 1291316"/>
                <a:gd name="connsiteX10" fmla="*/ 668949 w 1099752"/>
                <a:gd name="connsiteY10" fmla="*/ 205298 h 1291316"/>
                <a:gd name="connsiteX11" fmla="*/ 763913 w 1099752"/>
                <a:gd name="connsiteY11" fmla="*/ 234776 h 1291316"/>
                <a:gd name="connsiteX12" fmla="*/ 1099752 w 1099752"/>
                <a:gd name="connsiteY12" fmla="*/ 741440 h 1291316"/>
                <a:gd name="connsiteX13" fmla="*/ 549876 w 1099752"/>
                <a:gd name="connsiteY13" fmla="*/ 1291316 h 1291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99752" h="1291316">
                  <a:moveTo>
                    <a:pt x="549876" y="1115433"/>
                  </a:moveTo>
                  <a:cubicBezTo>
                    <a:pt x="756427" y="1115433"/>
                    <a:pt x="923869" y="947991"/>
                    <a:pt x="923869" y="741440"/>
                  </a:cubicBezTo>
                  <a:cubicBezTo>
                    <a:pt x="923869" y="534889"/>
                    <a:pt x="756427" y="367447"/>
                    <a:pt x="549876" y="367447"/>
                  </a:cubicBezTo>
                  <a:cubicBezTo>
                    <a:pt x="343325" y="367447"/>
                    <a:pt x="175883" y="534889"/>
                    <a:pt x="175883" y="741440"/>
                  </a:cubicBezTo>
                  <a:cubicBezTo>
                    <a:pt x="175883" y="947991"/>
                    <a:pt x="343325" y="1115433"/>
                    <a:pt x="549876" y="1115433"/>
                  </a:cubicBezTo>
                  <a:close/>
                  <a:moveTo>
                    <a:pt x="549876" y="1291316"/>
                  </a:moveTo>
                  <a:cubicBezTo>
                    <a:pt x="246188" y="1291316"/>
                    <a:pt x="0" y="1045128"/>
                    <a:pt x="0" y="741440"/>
                  </a:cubicBezTo>
                  <a:cubicBezTo>
                    <a:pt x="0" y="513674"/>
                    <a:pt x="138481" y="318252"/>
                    <a:pt x="335839" y="234776"/>
                  </a:cubicBezTo>
                  <a:lnTo>
                    <a:pt x="430803" y="205298"/>
                  </a:lnTo>
                  <a:lnTo>
                    <a:pt x="549876" y="0"/>
                  </a:lnTo>
                  <a:lnTo>
                    <a:pt x="668949" y="205298"/>
                  </a:lnTo>
                  <a:lnTo>
                    <a:pt x="763913" y="234776"/>
                  </a:lnTo>
                  <a:cubicBezTo>
                    <a:pt x="961271" y="318252"/>
                    <a:pt x="1099752" y="513674"/>
                    <a:pt x="1099752" y="741440"/>
                  </a:cubicBezTo>
                  <a:cubicBezTo>
                    <a:pt x="1099752" y="1045128"/>
                    <a:pt x="853564" y="1291316"/>
                    <a:pt x="549876" y="1291316"/>
                  </a:cubicBezTo>
                  <a:close/>
                </a:path>
              </a:pathLst>
            </a:custGeom>
            <a:solidFill>
              <a:schemeClr val="accent1"/>
            </a:solidFill>
            <a:ln>
              <a:noFill/>
            </a:ln>
            <a:effectLst>
              <a:outerShdw blurRad="165100" dist="381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48" name="Oval 1347">
              <a:extLst>
                <a:ext uri="{FF2B5EF4-FFF2-40B4-BE49-F238E27FC236}">
                  <a16:creationId xmlns:a16="http://schemas.microsoft.com/office/drawing/2014/main" id="{59623129-76DE-B046-8CB0-335A5F7A383B}"/>
                </a:ext>
              </a:extLst>
            </p:cNvPr>
            <p:cNvSpPr/>
            <p:nvPr/>
          </p:nvSpPr>
          <p:spPr>
            <a:xfrm>
              <a:off x="1058749" y="4043817"/>
              <a:ext cx="1437595" cy="143759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C" sz="1400" b="1" i="0" u="none" strike="noStrike" kern="1200" cap="none" spc="0" normalizeH="0" baseline="0" dirty="0">
                  <a:ln>
                    <a:noFill/>
                  </a:ln>
                  <a:solidFill>
                    <a:schemeClr val="tx2">
                      <a:lumMod val="50000"/>
                    </a:schemeClr>
                  </a:solidFill>
                  <a:effectLst/>
                  <a:uLnTx/>
                  <a:uFillTx/>
                  <a:latin typeface="+mj-lt"/>
                  <a:ea typeface="+mn-ea"/>
                  <a:cs typeface="+mn-cs"/>
                </a:rPr>
                <a:t>Teoría de la irrelevancia </a:t>
              </a:r>
            </a:p>
          </p:txBody>
        </p:sp>
      </p:grpSp>
      <p:grpSp>
        <p:nvGrpSpPr>
          <p:cNvPr id="1352" name="Group 1351">
            <a:extLst>
              <a:ext uri="{FF2B5EF4-FFF2-40B4-BE49-F238E27FC236}">
                <a16:creationId xmlns:a16="http://schemas.microsoft.com/office/drawing/2014/main" id="{16596B27-1C92-2E48-928B-C452DFABE31B}"/>
              </a:ext>
            </a:extLst>
          </p:cNvPr>
          <p:cNvGrpSpPr/>
          <p:nvPr/>
        </p:nvGrpSpPr>
        <p:grpSpPr>
          <a:xfrm>
            <a:off x="3839789" y="2951387"/>
            <a:ext cx="1963802" cy="2305873"/>
            <a:chOff x="795646" y="3809316"/>
            <a:chExt cx="1963802" cy="2305873"/>
          </a:xfrm>
        </p:grpSpPr>
        <p:sp>
          <p:nvSpPr>
            <p:cNvPr id="1353" name="Oval 1352">
              <a:extLst>
                <a:ext uri="{FF2B5EF4-FFF2-40B4-BE49-F238E27FC236}">
                  <a16:creationId xmlns:a16="http://schemas.microsoft.com/office/drawing/2014/main" id="{589568F2-2DAC-D240-8C95-04AD5B59C77E}"/>
                </a:ext>
              </a:extLst>
            </p:cNvPr>
            <p:cNvSpPr/>
            <p:nvPr/>
          </p:nvSpPr>
          <p:spPr>
            <a:xfrm>
              <a:off x="1058749" y="4043817"/>
              <a:ext cx="1437595" cy="143759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tx2">
                      <a:lumMod val="50000"/>
                    </a:schemeClr>
                  </a:solidFill>
                  <a:effectLst/>
                  <a:uLnTx/>
                  <a:uFillTx/>
                  <a:latin typeface="+mj-lt"/>
                  <a:ea typeface="+mn-ea"/>
                  <a:cs typeface="+mn-cs"/>
                </a:rPr>
                <a:t>Pecking Order </a:t>
              </a:r>
            </a:p>
          </p:txBody>
        </p:sp>
        <p:sp>
          <p:nvSpPr>
            <p:cNvPr id="1354" name="Freeform 1353">
              <a:extLst>
                <a:ext uri="{FF2B5EF4-FFF2-40B4-BE49-F238E27FC236}">
                  <a16:creationId xmlns:a16="http://schemas.microsoft.com/office/drawing/2014/main" id="{F901545C-7D64-064B-B751-4FCBFF409C74}"/>
                </a:ext>
              </a:extLst>
            </p:cNvPr>
            <p:cNvSpPr/>
            <p:nvPr/>
          </p:nvSpPr>
          <p:spPr>
            <a:xfrm rot="10800000">
              <a:off x="795646" y="3809316"/>
              <a:ext cx="1963802" cy="2305873"/>
            </a:xfrm>
            <a:custGeom>
              <a:avLst/>
              <a:gdLst>
                <a:gd name="connsiteX0" fmla="*/ 549876 w 1099752"/>
                <a:gd name="connsiteY0" fmla="*/ 1115433 h 1291316"/>
                <a:gd name="connsiteX1" fmla="*/ 923869 w 1099752"/>
                <a:gd name="connsiteY1" fmla="*/ 741440 h 1291316"/>
                <a:gd name="connsiteX2" fmla="*/ 549876 w 1099752"/>
                <a:gd name="connsiteY2" fmla="*/ 367447 h 1291316"/>
                <a:gd name="connsiteX3" fmla="*/ 175883 w 1099752"/>
                <a:gd name="connsiteY3" fmla="*/ 741440 h 1291316"/>
                <a:gd name="connsiteX4" fmla="*/ 549876 w 1099752"/>
                <a:gd name="connsiteY4" fmla="*/ 1115433 h 1291316"/>
                <a:gd name="connsiteX5" fmla="*/ 549876 w 1099752"/>
                <a:gd name="connsiteY5" fmla="*/ 1291316 h 1291316"/>
                <a:gd name="connsiteX6" fmla="*/ 0 w 1099752"/>
                <a:gd name="connsiteY6" fmla="*/ 741440 h 1291316"/>
                <a:gd name="connsiteX7" fmla="*/ 335839 w 1099752"/>
                <a:gd name="connsiteY7" fmla="*/ 234776 h 1291316"/>
                <a:gd name="connsiteX8" fmla="*/ 430803 w 1099752"/>
                <a:gd name="connsiteY8" fmla="*/ 205298 h 1291316"/>
                <a:gd name="connsiteX9" fmla="*/ 549876 w 1099752"/>
                <a:gd name="connsiteY9" fmla="*/ 0 h 1291316"/>
                <a:gd name="connsiteX10" fmla="*/ 668949 w 1099752"/>
                <a:gd name="connsiteY10" fmla="*/ 205298 h 1291316"/>
                <a:gd name="connsiteX11" fmla="*/ 763913 w 1099752"/>
                <a:gd name="connsiteY11" fmla="*/ 234776 h 1291316"/>
                <a:gd name="connsiteX12" fmla="*/ 1099752 w 1099752"/>
                <a:gd name="connsiteY12" fmla="*/ 741440 h 1291316"/>
                <a:gd name="connsiteX13" fmla="*/ 549876 w 1099752"/>
                <a:gd name="connsiteY13" fmla="*/ 1291316 h 1291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99752" h="1291316">
                  <a:moveTo>
                    <a:pt x="549876" y="1115433"/>
                  </a:moveTo>
                  <a:cubicBezTo>
                    <a:pt x="756427" y="1115433"/>
                    <a:pt x="923869" y="947991"/>
                    <a:pt x="923869" y="741440"/>
                  </a:cubicBezTo>
                  <a:cubicBezTo>
                    <a:pt x="923869" y="534889"/>
                    <a:pt x="756427" y="367447"/>
                    <a:pt x="549876" y="367447"/>
                  </a:cubicBezTo>
                  <a:cubicBezTo>
                    <a:pt x="343325" y="367447"/>
                    <a:pt x="175883" y="534889"/>
                    <a:pt x="175883" y="741440"/>
                  </a:cubicBezTo>
                  <a:cubicBezTo>
                    <a:pt x="175883" y="947991"/>
                    <a:pt x="343325" y="1115433"/>
                    <a:pt x="549876" y="1115433"/>
                  </a:cubicBezTo>
                  <a:close/>
                  <a:moveTo>
                    <a:pt x="549876" y="1291316"/>
                  </a:moveTo>
                  <a:cubicBezTo>
                    <a:pt x="246188" y="1291316"/>
                    <a:pt x="0" y="1045128"/>
                    <a:pt x="0" y="741440"/>
                  </a:cubicBezTo>
                  <a:cubicBezTo>
                    <a:pt x="0" y="513674"/>
                    <a:pt x="138481" y="318252"/>
                    <a:pt x="335839" y="234776"/>
                  </a:cubicBezTo>
                  <a:lnTo>
                    <a:pt x="430803" y="205298"/>
                  </a:lnTo>
                  <a:lnTo>
                    <a:pt x="549876" y="0"/>
                  </a:lnTo>
                  <a:lnTo>
                    <a:pt x="668949" y="205298"/>
                  </a:lnTo>
                  <a:lnTo>
                    <a:pt x="763913" y="234776"/>
                  </a:lnTo>
                  <a:cubicBezTo>
                    <a:pt x="961271" y="318252"/>
                    <a:pt x="1099752" y="513674"/>
                    <a:pt x="1099752" y="741440"/>
                  </a:cubicBezTo>
                  <a:cubicBezTo>
                    <a:pt x="1099752" y="1045128"/>
                    <a:pt x="853564" y="1291316"/>
                    <a:pt x="549876" y="1291316"/>
                  </a:cubicBezTo>
                  <a:close/>
                </a:path>
              </a:pathLst>
            </a:custGeom>
            <a:solidFill>
              <a:schemeClr val="accent2"/>
            </a:solidFill>
            <a:ln>
              <a:noFill/>
            </a:ln>
            <a:effectLst>
              <a:outerShdw blurRad="165100" dist="381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355" name="Group 1354">
            <a:extLst>
              <a:ext uri="{FF2B5EF4-FFF2-40B4-BE49-F238E27FC236}">
                <a16:creationId xmlns:a16="http://schemas.microsoft.com/office/drawing/2014/main" id="{B2A8A6E0-95FC-F44E-A39E-537A07994014}"/>
              </a:ext>
            </a:extLst>
          </p:cNvPr>
          <p:cNvGrpSpPr/>
          <p:nvPr/>
        </p:nvGrpSpPr>
        <p:grpSpPr>
          <a:xfrm>
            <a:off x="6675396" y="2441940"/>
            <a:ext cx="1688541" cy="1982665"/>
            <a:chOff x="795646" y="3809316"/>
            <a:chExt cx="1963802" cy="2305873"/>
          </a:xfrm>
        </p:grpSpPr>
        <p:sp>
          <p:nvSpPr>
            <p:cNvPr id="1356" name="Oval 1355">
              <a:extLst>
                <a:ext uri="{FF2B5EF4-FFF2-40B4-BE49-F238E27FC236}">
                  <a16:creationId xmlns:a16="http://schemas.microsoft.com/office/drawing/2014/main" id="{71114555-EB55-EF4D-ADC6-0A65F6CAFA34}"/>
                </a:ext>
              </a:extLst>
            </p:cNvPr>
            <p:cNvSpPr/>
            <p:nvPr/>
          </p:nvSpPr>
          <p:spPr>
            <a:xfrm>
              <a:off x="1058749" y="4043817"/>
              <a:ext cx="1437595" cy="143759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tx2">
                      <a:lumMod val="50000"/>
                    </a:schemeClr>
                  </a:solidFill>
                  <a:effectLst/>
                  <a:uLnTx/>
                  <a:uFillTx/>
                  <a:latin typeface="+mj-lt"/>
                  <a:ea typeface="+mn-ea"/>
                  <a:cs typeface="+mn-cs"/>
                </a:rPr>
                <a:t>Trade off</a:t>
              </a:r>
            </a:p>
          </p:txBody>
        </p:sp>
        <p:sp>
          <p:nvSpPr>
            <p:cNvPr id="1357" name="Freeform 1356">
              <a:extLst>
                <a:ext uri="{FF2B5EF4-FFF2-40B4-BE49-F238E27FC236}">
                  <a16:creationId xmlns:a16="http://schemas.microsoft.com/office/drawing/2014/main" id="{FC844C27-AA73-8449-B65A-CE8D0B999DBC}"/>
                </a:ext>
              </a:extLst>
            </p:cNvPr>
            <p:cNvSpPr/>
            <p:nvPr/>
          </p:nvSpPr>
          <p:spPr>
            <a:xfrm rot="10800000">
              <a:off x="795646" y="3809316"/>
              <a:ext cx="1963802" cy="2305873"/>
            </a:xfrm>
            <a:custGeom>
              <a:avLst/>
              <a:gdLst>
                <a:gd name="connsiteX0" fmla="*/ 549876 w 1099752"/>
                <a:gd name="connsiteY0" fmla="*/ 1115433 h 1291316"/>
                <a:gd name="connsiteX1" fmla="*/ 923869 w 1099752"/>
                <a:gd name="connsiteY1" fmla="*/ 741440 h 1291316"/>
                <a:gd name="connsiteX2" fmla="*/ 549876 w 1099752"/>
                <a:gd name="connsiteY2" fmla="*/ 367447 h 1291316"/>
                <a:gd name="connsiteX3" fmla="*/ 175883 w 1099752"/>
                <a:gd name="connsiteY3" fmla="*/ 741440 h 1291316"/>
                <a:gd name="connsiteX4" fmla="*/ 549876 w 1099752"/>
                <a:gd name="connsiteY4" fmla="*/ 1115433 h 1291316"/>
                <a:gd name="connsiteX5" fmla="*/ 549876 w 1099752"/>
                <a:gd name="connsiteY5" fmla="*/ 1291316 h 1291316"/>
                <a:gd name="connsiteX6" fmla="*/ 0 w 1099752"/>
                <a:gd name="connsiteY6" fmla="*/ 741440 h 1291316"/>
                <a:gd name="connsiteX7" fmla="*/ 335839 w 1099752"/>
                <a:gd name="connsiteY7" fmla="*/ 234776 h 1291316"/>
                <a:gd name="connsiteX8" fmla="*/ 430803 w 1099752"/>
                <a:gd name="connsiteY8" fmla="*/ 205298 h 1291316"/>
                <a:gd name="connsiteX9" fmla="*/ 549876 w 1099752"/>
                <a:gd name="connsiteY9" fmla="*/ 0 h 1291316"/>
                <a:gd name="connsiteX10" fmla="*/ 668949 w 1099752"/>
                <a:gd name="connsiteY10" fmla="*/ 205298 h 1291316"/>
                <a:gd name="connsiteX11" fmla="*/ 763913 w 1099752"/>
                <a:gd name="connsiteY11" fmla="*/ 234776 h 1291316"/>
                <a:gd name="connsiteX12" fmla="*/ 1099752 w 1099752"/>
                <a:gd name="connsiteY12" fmla="*/ 741440 h 1291316"/>
                <a:gd name="connsiteX13" fmla="*/ 549876 w 1099752"/>
                <a:gd name="connsiteY13" fmla="*/ 1291316 h 1291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99752" h="1291316">
                  <a:moveTo>
                    <a:pt x="549876" y="1115433"/>
                  </a:moveTo>
                  <a:cubicBezTo>
                    <a:pt x="756427" y="1115433"/>
                    <a:pt x="923869" y="947991"/>
                    <a:pt x="923869" y="741440"/>
                  </a:cubicBezTo>
                  <a:cubicBezTo>
                    <a:pt x="923869" y="534889"/>
                    <a:pt x="756427" y="367447"/>
                    <a:pt x="549876" y="367447"/>
                  </a:cubicBezTo>
                  <a:cubicBezTo>
                    <a:pt x="343325" y="367447"/>
                    <a:pt x="175883" y="534889"/>
                    <a:pt x="175883" y="741440"/>
                  </a:cubicBezTo>
                  <a:cubicBezTo>
                    <a:pt x="175883" y="947991"/>
                    <a:pt x="343325" y="1115433"/>
                    <a:pt x="549876" y="1115433"/>
                  </a:cubicBezTo>
                  <a:close/>
                  <a:moveTo>
                    <a:pt x="549876" y="1291316"/>
                  </a:moveTo>
                  <a:cubicBezTo>
                    <a:pt x="246188" y="1291316"/>
                    <a:pt x="0" y="1045128"/>
                    <a:pt x="0" y="741440"/>
                  </a:cubicBezTo>
                  <a:cubicBezTo>
                    <a:pt x="0" y="513674"/>
                    <a:pt x="138481" y="318252"/>
                    <a:pt x="335839" y="234776"/>
                  </a:cubicBezTo>
                  <a:lnTo>
                    <a:pt x="430803" y="205298"/>
                  </a:lnTo>
                  <a:lnTo>
                    <a:pt x="549876" y="0"/>
                  </a:lnTo>
                  <a:lnTo>
                    <a:pt x="668949" y="205298"/>
                  </a:lnTo>
                  <a:lnTo>
                    <a:pt x="763913" y="234776"/>
                  </a:lnTo>
                  <a:cubicBezTo>
                    <a:pt x="961271" y="318252"/>
                    <a:pt x="1099752" y="513674"/>
                    <a:pt x="1099752" y="741440"/>
                  </a:cubicBezTo>
                  <a:cubicBezTo>
                    <a:pt x="1099752" y="1045128"/>
                    <a:pt x="853564" y="1291316"/>
                    <a:pt x="549876" y="1291316"/>
                  </a:cubicBezTo>
                  <a:close/>
                </a:path>
              </a:pathLst>
            </a:custGeom>
            <a:solidFill>
              <a:schemeClr val="accent3"/>
            </a:solidFill>
            <a:ln>
              <a:noFill/>
            </a:ln>
            <a:effectLst>
              <a:outerShdw blurRad="165100" dist="381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387" name="CuadroTexto 4">
            <a:extLst>
              <a:ext uri="{FF2B5EF4-FFF2-40B4-BE49-F238E27FC236}">
                <a16:creationId xmlns:a16="http://schemas.microsoft.com/office/drawing/2014/main" id="{40EF4934-AD79-A540-82AB-60074261B18D}"/>
              </a:ext>
            </a:extLst>
          </p:cNvPr>
          <p:cNvSpPr txBox="1"/>
          <p:nvPr/>
        </p:nvSpPr>
        <p:spPr>
          <a:xfrm>
            <a:off x="269583" y="1778480"/>
            <a:ext cx="2645294" cy="1600438"/>
          </a:xfrm>
          <a:prstGeom prst="rect">
            <a:avLst/>
          </a:prstGeom>
          <a:noFill/>
        </p:spPr>
        <p:txBody>
          <a:bodyPr wrap="square" rtlCol="0">
            <a:spAutoFit/>
          </a:bodyPr>
          <a:lstStyle/>
          <a:p>
            <a:pPr marL="171450" lvl="0" indent="-171450">
              <a:buFont typeface="Arial" panose="020B0604020202020204" pitchFamily="34" charset="0"/>
              <a:buChar char="•"/>
              <a:defRPr/>
            </a:pPr>
            <a:r>
              <a:rPr lang="es-EC" sz="1400" dirty="0"/>
              <a:t>El valor de mercado de cualquier empresa es independiente de su estructura de capital.</a:t>
            </a:r>
          </a:p>
          <a:p>
            <a:pPr marL="171450" lvl="0" indent="-171450">
              <a:buFont typeface="Arial" panose="020B0604020202020204" pitchFamily="34" charset="0"/>
              <a:buChar char="•"/>
              <a:defRPr/>
            </a:pPr>
            <a:r>
              <a:rPr lang="es-EC" sz="1400" dirty="0"/>
              <a:t>Está dado únicamente por la capitalización de sus retornos esperados. </a:t>
            </a:r>
          </a:p>
        </p:txBody>
      </p:sp>
      <p:sp>
        <p:nvSpPr>
          <p:cNvPr id="1388" name="CuadroTexto 238">
            <a:extLst>
              <a:ext uri="{FF2B5EF4-FFF2-40B4-BE49-F238E27FC236}">
                <a16:creationId xmlns:a16="http://schemas.microsoft.com/office/drawing/2014/main" id="{7E9ED86A-1FA4-CD42-BFAE-F4ABF79A1825}"/>
              </a:ext>
            </a:extLst>
          </p:cNvPr>
          <p:cNvSpPr txBox="1"/>
          <p:nvPr/>
        </p:nvSpPr>
        <p:spPr>
          <a:xfrm>
            <a:off x="493089" y="1112630"/>
            <a:ext cx="1426804" cy="584775"/>
          </a:xfrm>
          <a:prstGeom prst="rect">
            <a:avLst/>
          </a:prstGeom>
          <a:noFill/>
        </p:spPr>
        <p:txBody>
          <a:bodyPr wrap="square" rtlCol="0">
            <a:spAutoFit/>
          </a:bodyPr>
          <a:lstStyle/>
          <a:p>
            <a:pPr lvl="0">
              <a:defRPr/>
            </a:pPr>
            <a:r>
              <a:rPr lang="es-EC" sz="1600" b="1" dirty="0">
                <a:latin typeface="+mj-lt"/>
              </a:rPr>
              <a:t>Modigliani &amp; Miller (1963)</a:t>
            </a:r>
            <a:endParaRPr kumimoji="0" lang="en-US" sz="1600" b="1" i="0" u="none" strike="noStrike" kern="1200" cap="all" spc="0" normalizeH="0" baseline="0" noProof="0" dirty="0">
              <a:ln>
                <a:noFill/>
              </a:ln>
              <a:solidFill>
                <a:prstClr val="black"/>
              </a:solidFill>
              <a:effectLst/>
              <a:uLnTx/>
              <a:uFillTx/>
              <a:latin typeface="+mj-lt"/>
              <a:ea typeface="Open Sans" panose="020B0606030504020204" pitchFamily="34" charset="0"/>
              <a:cs typeface="Open Sans" panose="020B0606030504020204" pitchFamily="34" charset="0"/>
            </a:endParaRPr>
          </a:p>
        </p:txBody>
      </p:sp>
      <p:sp>
        <p:nvSpPr>
          <p:cNvPr id="1390" name="CuadroTexto 4">
            <a:extLst>
              <a:ext uri="{FF2B5EF4-FFF2-40B4-BE49-F238E27FC236}">
                <a16:creationId xmlns:a16="http://schemas.microsoft.com/office/drawing/2014/main" id="{6B33AE65-2E7D-7541-9AE6-07A17D11D850}"/>
              </a:ext>
            </a:extLst>
          </p:cNvPr>
          <p:cNvSpPr txBox="1"/>
          <p:nvPr/>
        </p:nvSpPr>
        <p:spPr>
          <a:xfrm>
            <a:off x="3161636" y="1228899"/>
            <a:ext cx="3051304" cy="1815882"/>
          </a:xfrm>
          <a:prstGeom prst="rect">
            <a:avLst/>
          </a:prstGeom>
          <a:noFill/>
        </p:spPr>
        <p:txBody>
          <a:bodyPr wrap="square" rtlCol="0">
            <a:spAutoFit/>
          </a:bodyPr>
          <a:lstStyle/>
          <a:p>
            <a:pPr marL="285750" lvl="0" indent="-285750">
              <a:buFont typeface="Arial" panose="020B0604020202020204" pitchFamily="34" charset="0"/>
              <a:buChar char="•"/>
              <a:defRPr/>
            </a:pPr>
            <a:r>
              <a:rPr lang="es-EC" sz="1400" dirty="0"/>
              <a:t>No existe estructura óptima de capital</a:t>
            </a:r>
          </a:p>
          <a:p>
            <a:pPr marL="285750" lvl="0" indent="-285750">
              <a:buFont typeface="Arial" panose="020B0604020202020204" pitchFamily="34" charset="0"/>
              <a:buChar char="•"/>
              <a:defRPr/>
            </a:pPr>
            <a:r>
              <a:rPr lang="es-EC" sz="1400" dirty="0"/>
              <a:t>Los gerentes aplican una jerarquía de preferencias en su estructura de capital</a:t>
            </a:r>
          </a:p>
          <a:p>
            <a:pPr marL="285750" lvl="0" indent="-285750">
              <a:buFont typeface="Arial" panose="020B0604020202020204" pitchFamily="34" charset="0"/>
              <a:buChar char="•"/>
              <a:defRPr/>
            </a:pPr>
            <a:r>
              <a:rPr kumimoji="0" lang="es-EC" sz="1400" b="0" i="0" u="none" strike="noStrike" kern="1200" cap="none" spc="0" normalizeH="0" baseline="0" noProof="0" dirty="0">
                <a:ln>
                  <a:noFill/>
                </a:ln>
                <a:solidFill>
                  <a:prstClr val="black"/>
                </a:solidFill>
                <a:effectLst/>
                <a:uLnTx/>
                <a:uFillTx/>
                <a:ea typeface="Lato Light" charset="0"/>
                <a:cs typeface="Lato Light" charset="0"/>
              </a:rPr>
              <a:t>1.- Financiamiento</a:t>
            </a:r>
            <a:r>
              <a:rPr kumimoji="0" lang="es-EC" sz="1400" b="0" i="0" u="none" strike="noStrike" kern="1200" cap="none" spc="0" normalizeH="0" noProof="0" dirty="0">
                <a:ln>
                  <a:noFill/>
                </a:ln>
                <a:solidFill>
                  <a:prstClr val="black"/>
                </a:solidFill>
                <a:effectLst/>
                <a:uLnTx/>
                <a:uFillTx/>
                <a:ea typeface="Lato Light" charset="0"/>
                <a:cs typeface="Lato Light" charset="0"/>
              </a:rPr>
              <a:t> con fondos internos; 2.- Préstamos bancarios; 3.- Emisión de acciones.</a:t>
            </a:r>
            <a:endParaRPr kumimoji="0" lang="en-US" sz="1400" b="0" i="0" u="none" strike="noStrike" kern="1200" cap="none" spc="0" normalizeH="0" baseline="0" noProof="0" dirty="0">
              <a:ln>
                <a:noFill/>
              </a:ln>
              <a:solidFill>
                <a:prstClr val="black"/>
              </a:solidFill>
              <a:effectLst/>
              <a:uLnTx/>
              <a:uFillTx/>
              <a:ea typeface="Lato Light" charset="0"/>
              <a:cs typeface="Lato Light" charset="0"/>
            </a:endParaRPr>
          </a:p>
        </p:txBody>
      </p:sp>
      <p:sp>
        <p:nvSpPr>
          <p:cNvPr id="1391" name="CuadroTexto 238">
            <a:extLst>
              <a:ext uri="{FF2B5EF4-FFF2-40B4-BE49-F238E27FC236}">
                <a16:creationId xmlns:a16="http://schemas.microsoft.com/office/drawing/2014/main" id="{EFB6BB98-DD8D-8F47-8D2E-6004C94217B4}"/>
              </a:ext>
            </a:extLst>
          </p:cNvPr>
          <p:cNvSpPr txBox="1"/>
          <p:nvPr/>
        </p:nvSpPr>
        <p:spPr>
          <a:xfrm>
            <a:off x="3464762" y="670157"/>
            <a:ext cx="2223383"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b="1" dirty="0">
                <a:solidFill>
                  <a:prstClr val="black"/>
                </a:solidFill>
                <a:latin typeface="+mj-lt"/>
                <a:ea typeface="Open Sans" panose="020B0606030504020204" pitchFamily="34" charset="0"/>
                <a:cs typeface="Open Sans" panose="020B0606030504020204" pitchFamily="34" charset="0"/>
              </a:rPr>
              <a:t>Teoría de la jerarquía financiera</a:t>
            </a:r>
            <a:endParaRPr kumimoji="0" lang="es-EC" b="1" i="0" u="none" strike="noStrike" kern="1200" spc="0" normalizeH="0" baseline="0" dirty="0">
              <a:ln>
                <a:noFill/>
              </a:ln>
              <a:solidFill>
                <a:prstClr val="black"/>
              </a:solidFill>
              <a:effectLst/>
              <a:uLnTx/>
              <a:uFillTx/>
              <a:latin typeface="+mj-lt"/>
              <a:ea typeface="Open Sans" panose="020B0606030504020204" pitchFamily="34" charset="0"/>
              <a:cs typeface="Open Sans" panose="020B0606030504020204" pitchFamily="34" charset="0"/>
            </a:endParaRPr>
          </a:p>
        </p:txBody>
      </p:sp>
      <p:sp>
        <p:nvSpPr>
          <p:cNvPr id="1392" name="CuadroTexto 4">
            <a:extLst>
              <a:ext uri="{FF2B5EF4-FFF2-40B4-BE49-F238E27FC236}">
                <a16:creationId xmlns:a16="http://schemas.microsoft.com/office/drawing/2014/main" id="{DFB09B7E-C1E0-1947-8B23-563F7093A687}"/>
              </a:ext>
            </a:extLst>
          </p:cNvPr>
          <p:cNvSpPr txBox="1"/>
          <p:nvPr/>
        </p:nvSpPr>
        <p:spPr>
          <a:xfrm>
            <a:off x="6438810" y="1029571"/>
            <a:ext cx="2645522" cy="1384995"/>
          </a:xfrm>
          <a:prstGeom prst="rect">
            <a:avLst/>
          </a:prstGeom>
          <a:noFill/>
        </p:spPr>
        <p:txBody>
          <a:bodyPr wrap="square" rtlCol="0">
            <a:spAutoFit/>
          </a:bodyPr>
          <a:lstStyle/>
          <a:p>
            <a:pPr marL="285750" lvl="0" indent="-285750">
              <a:buFont typeface="Arial" panose="020B0604020202020204" pitchFamily="34" charset="0"/>
              <a:buChar char="•"/>
              <a:defRPr/>
            </a:pPr>
            <a:r>
              <a:rPr lang="es-EC" sz="1400" dirty="0"/>
              <a:t>Considera elementos como impuestos, costos de quiebra y problemas de agencia </a:t>
            </a:r>
          </a:p>
          <a:p>
            <a:pPr marL="285750" lvl="0" indent="-285750">
              <a:buFont typeface="Arial" panose="020B0604020202020204" pitchFamily="34" charset="0"/>
              <a:buChar char="•"/>
              <a:defRPr/>
            </a:pPr>
            <a:r>
              <a:rPr lang="es-EC" sz="1400" dirty="0"/>
              <a:t>Actúan como ventajas y desventajas de endeudamiento</a:t>
            </a:r>
          </a:p>
        </p:txBody>
      </p:sp>
      <p:sp>
        <p:nvSpPr>
          <p:cNvPr id="1393" name="CuadroTexto 238">
            <a:extLst>
              <a:ext uri="{FF2B5EF4-FFF2-40B4-BE49-F238E27FC236}">
                <a16:creationId xmlns:a16="http://schemas.microsoft.com/office/drawing/2014/main" id="{9BF158B4-A5F3-5E48-B4DB-39777379900D}"/>
              </a:ext>
            </a:extLst>
          </p:cNvPr>
          <p:cNvSpPr txBox="1"/>
          <p:nvPr/>
        </p:nvSpPr>
        <p:spPr>
          <a:xfrm>
            <a:off x="6570035" y="430839"/>
            <a:ext cx="2073735"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600" b="1" dirty="0">
                <a:solidFill>
                  <a:prstClr val="black"/>
                </a:solidFill>
                <a:latin typeface="+mj-lt"/>
                <a:ea typeface="Open Sans" panose="020B0606030504020204" pitchFamily="34" charset="0"/>
                <a:cs typeface="Open Sans" panose="020B0606030504020204" pitchFamily="34" charset="0"/>
              </a:rPr>
              <a:t>Estructura de capital óptima </a:t>
            </a:r>
            <a:endParaRPr kumimoji="0" lang="es-EC" sz="1600" b="1" i="0" u="none" strike="noStrike" kern="1200" spc="0" normalizeH="0" baseline="0" dirty="0">
              <a:ln>
                <a:noFill/>
              </a:ln>
              <a:solidFill>
                <a:prstClr val="black"/>
              </a:solidFill>
              <a:effectLst/>
              <a:uLnTx/>
              <a:uFillTx/>
              <a:latin typeface="+mj-lt"/>
              <a:ea typeface="Open Sans" panose="020B0606030504020204" pitchFamily="34" charset="0"/>
              <a:cs typeface="Open Sans" panose="020B0606030504020204" pitchFamily="34" charset="0"/>
            </a:endParaRPr>
          </a:p>
        </p:txBody>
      </p:sp>
      <p:sp>
        <p:nvSpPr>
          <p:cNvPr id="1394" name="CuadroTexto 4">
            <a:extLst>
              <a:ext uri="{FF2B5EF4-FFF2-40B4-BE49-F238E27FC236}">
                <a16:creationId xmlns:a16="http://schemas.microsoft.com/office/drawing/2014/main" id="{AE5C2CA7-F65C-3E4E-870E-BD8C14591AA5}"/>
              </a:ext>
            </a:extLst>
          </p:cNvPr>
          <p:cNvSpPr txBox="1"/>
          <p:nvPr/>
        </p:nvSpPr>
        <p:spPr>
          <a:xfrm>
            <a:off x="9337658" y="272963"/>
            <a:ext cx="2623270" cy="1938992"/>
          </a:xfrm>
          <a:prstGeom prst="rect">
            <a:avLst/>
          </a:prstGeom>
          <a:noFill/>
        </p:spPr>
        <p:txBody>
          <a:bodyPr wrap="square" rtlCol="0">
            <a:spAutoFit/>
          </a:bodyPr>
          <a:lstStyle/>
          <a:p>
            <a:pPr lvl="0">
              <a:defRPr/>
            </a:pPr>
            <a:r>
              <a:rPr lang="es-EC" sz="1500" b="1" dirty="0"/>
              <a:t>Conservadora</a:t>
            </a:r>
            <a:r>
              <a:rPr lang="es-EC" sz="1500" dirty="0"/>
              <a:t> </a:t>
            </a:r>
            <a:r>
              <a:rPr lang="es-EC" sz="1500" dirty="0">
                <a:sym typeface="Wingdings" panose="05000000000000000000" pitchFamily="2" charset="2"/>
              </a:rPr>
              <a:t> </a:t>
            </a:r>
            <a:r>
              <a:rPr lang="es-EC" sz="1500" dirty="0"/>
              <a:t> liquidez mayor, rentabilidad-riesgo bajo.</a:t>
            </a:r>
          </a:p>
          <a:p>
            <a:pPr lvl="0">
              <a:defRPr/>
            </a:pPr>
            <a:r>
              <a:rPr lang="es-EC" sz="1500" b="1" dirty="0"/>
              <a:t>Moderada</a:t>
            </a:r>
            <a:r>
              <a:rPr lang="es-EC" sz="1500" dirty="0"/>
              <a:t> </a:t>
            </a:r>
            <a:r>
              <a:rPr lang="es-EC" sz="1500" dirty="0">
                <a:sym typeface="Wingdings" panose="05000000000000000000" pitchFamily="2" charset="2"/>
              </a:rPr>
              <a:t></a:t>
            </a:r>
            <a:r>
              <a:rPr lang="es-EC" sz="1500" dirty="0"/>
              <a:t>  liquidez, rentabilidad y riesgo moderados.</a:t>
            </a:r>
          </a:p>
          <a:p>
            <a:pPr lvl="0">
              <a:defRPr/>
            </a:pPr>
            <a:r>
              <a:rPr lang="es-EC" sz="1500" b="1" dirty="0"/>
              <a:t>Agresiva</a:t>
            </a:r>
            <a:r>
              <a:rPr lang="es-EC" sz="1500" dirty="0"/>
              <a:t> </a:t>
            </a:r>
            <a:r>
              <a:rPr lang="es-EC" sz="1500" dirty="0">
                <a:sym typeface="Wingdings" panose="05000000000000000000" pitchFamily="2" charset="2"/>
              </a:rPr>
              <a:t></a:t>
            </a:r>
            <a:r>
              <a:rPr lang="es-EC" sz="1500" dirty="0"/>
              <a:t> liquidez baja,  rentabilidad y riesgo alto</a:t>
            </a:r>
            <a:endParaRPr kumimoji="0" lang="en-US" sz="1500" b="0" i="0" u="none" strike="noStrike" kern="1200" cap="none" spc="0" normalizeH="0" baseline="0" noProof="0" dirty="0">
              <a:ln>
                <a:noFill/>
              </a:ln>
              <a:solidFill>
                <a:prstClr val="black"/>
              </a:solidFill>
              <a:effectLst/>
              <a:uLnTx/>
              <a:uFillTx/>
              <a:latin typeface="Century Gothic" panose="020B0502020202020204" pitchFamily="34" charset="0"/>
              <a:ea typeface="Lato Light" charset="0"/>
              <a:cs typeface="Lato Light" charset="0"/>
            </a:endParaRPr>
          </a:p>
        </p:txBody>
      </p:sp>
      <p:sp>
        <p:nvSpPr>
          <p:cNvPr id="1395" name="CuadroTexto 238">
            <a:extLst>
              <a:ext uri="{FF2B5EF4-FFF2-40B4-BE49-F238E27FC236}">
                <a16:creationId xmlns:a16="http://schemas.microsoft.com/office/drawing/2014/main" id="{06377CBA-AF5E-1C49-AD88-B517540E9BB5}"/>
              </a:ext>
            </a:extLst>
          </p:cNvPr>
          <p:cNvSpPr txBox="1"/>
          <p:nvPr/>
        </p:nvSpPr>
        <p:spPr>
          <a:xfrm>
            <a:off x="9337658" y="4315144"/>
            <a:ext cx="1902895"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b="1" dirty="0">
                <a:solidFill>
                  <a:schemeClr val="tx2">
                    <a:lumMod val="50000"/>
                  </a:schemeClr>
                </a:solidFill>
                <a:latin typeface="+mj-lt"/>
                <a:ea typeface="Open Sans" panose="020B0606030504020204" pitchFamily="34" charset="0"/>
                <a:cs typeface="Open Sans" panose="020B0606030504020204" pitchFamily="34" charset="0"/>
              </a:rPr>
              <a:t>Políticas del capital de trabajo </a:t>
            </a:r>
            <a:endParaRPr kumimoji="0" lang="es-EC" b="1" i="0" u="none" strike="noStrike" kern="1200" spc="0" normalizeH="0" baseline="0" dirty="0">
              <a:ln>
                <a:noFill/>
              </a:ln>
              <a:solidFill>
                <a:schemeClr val="tx2">
                  <a:lumMod val="50000"/>
                </a:schemeClr>
              </a:solidFill>
              <a:effectLst/>
              <a:uLnTx/>
              <a:uFillTx/>
              <a:latin typeface="+mj-lt"/>
              <a:ea typeface="Open Sans" panose="020B0606030504020204" pitchFamily="34" charset="0"/>
              <a:cs typeface="Open Sans" panose="020B0606030504020204" pitchFamily="34" charset="0"/>
            </a:endParaRPr>
          </a:p>
        </p:txBody>
      </p:sp>
      <p:sp>
        <p:nvSpPr>
          <p:cNvPr id="55" name="TextBox 1">
            <a:extLst>
              <a:ext uri="{FF2B5EF4-FFF2-40B4-BE49-F238E27FC236}">
                <a16:creationId xmlns:a16="http://schemas.microsoft.com/office/drawing/2014/main" id="{1965E492-C7C9-314C-8281-406EF667A14D}"/>
              </a:ext>
            </a:extLst>
          </p:cNvPr>
          <p:cNvSpPr txBox="1"/>
          <p:nvPr/>
        </p:nvSpPr>
        <p:spPr>
          <a:xfrm>
            <a:off x="297252" y="142430"/>
            <a:ext cx="8357271" cy="605294"/>
          </a:xfrm>
          <a:prstGeom prst="rect">
            <a:avLst/>
          </a:prstGeom>
          <a:noFill/>
        </p:spPr>
        <p:txBody>
          <a:bodyPr wrap="square" rtlCol="0">
            <a:spAutoFit/>
          </a:bodyPr>
          <a:lstStyle/>
          <a:p>
            <a:pPr>
              <a:lnSpc>
                <a:spcPts val="4000"/>
              </a:lnSpc>
            </a:pPr>
            <a:r>
              <a:rPr lang="es-EC" sz="3600" b="1" dirty="0">
                <a:solidFill>
                  <a:schemeClr val="tx2"/>
                </a:solidFill>
                <a:latin typeface="Nirmala UI" panose="020B0502040204020203" pitchFamily="34" charset="0"/>
                <a:ea typeface="Nirmala UI" panose="020B0502040204020203" pitchFamily="34" charset="0"/>
                <a:cs typeface="Nirmala UI" panose="020B0502040204020203" pitchFamily="34" charset="0"/>
              </a:rPr>
              <a:t>Marco teórico</a:t>
            </a:r>
          </a:p>
        </p:txBody>
      </p:sp>
      <p:grpSp>
        <p:nvGrpSpPr>
          <p:cNvPr id="58" name="Group 1357">
            <a:extLst>
              <a:ext uri="{FF2B5EF4-FFF2-40B4-BE49-F238E27FC236}">
                <a16:creationId xmlns:a16="http://schemas.microsoft.com/office/drawing/2014/main" id="{3D1FD2FF-C7FB-AA4B-BA70-887065C84ED1}"/>
              </a:ext>
            </a:extLst>
          </p:cNvPr>
          <p:cNvGrpSpPr/>
          <p:nvPr/>
        </p:nvGrpSpPr>
        <p:grpSpPr>
          <a:xfrm>
            <a:off x="9532613" y="2184740"/>
            <a:ext cx="1427030" cy="1675602"/>
            <a:chOff x="795646" y="3809316"/>
            <a:chExt cx="1963802" cy="2305873"/>
          </a:xfrm>
        </p:grpSpPr>
        <p:sp>
          <p:nvSpPr>
            <p:cNvPr id="59" name="Oval 1358">
              <a:extLst>
                <a:ext uri="{FF2B5EF4-FFF2-40B4-BE49-F238E27FC236}">
                  <a16:creationId xmlns:a16="http://schemas.microsoft.com/office/drawing/2014/main" id="{760AD9A8-7CD7-B841-8F7D-35AE0551B3AC}"/>
                </a:ext>
              </a:extLst>
            </p:cNvPr>
            <p:cNvSpPr/>
            <p:nvPr/>
          </p:nvSpPr>
          <p:spPr>
            <a:xfrm>
              <a:off x="1058749" y="4043817"/>
              <a:ext cx="1437595" cy="143759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0" name="Freeform 1359">
              <a:extLst>
                <a:ext uri="{FF2B5EF4-FFF2-40B4-BE49-F238E27FC236}">
                  <a16:creationId xmlns:a16="http://schemas.microsoft.com/office/drawing/2014/main" id="{2B032BBC-94A3-8A41-8D8B-234D89B86BD3}"/>
                </a:ext>
              </a:extLst>
            </p:cNvPr>
            <p:cNvSpPr/>
            <p:nvPr/>
          </p:nvSpPr>
          <p:spPr>
            <a:xfrm rot="10800000">
              <a:off x="795646" y="3809316"/>
              <a:ext cx="1963802" cy="2305873"/>
            </a:xfrm>
            <a:custGeom>
              <a:avLst/>
              <a:gdLst>
                <a:gd name="connsiteX0" fmla="*/ 549876 w 1099752"/>
                <a:gd name="connsiteY0" fmla="*/ 1115433 h 1291316"/>
                <a:gd name="connsiteX1" fmla="*/ 923869 w 1099752"/>
                <a:gd name="connsiteY1" fmla="*/ 741440 h 1291316"/>
                <a:gd name="connsiteX2" fmla="*/ 549876 w 1099752"/>
                <a:gd name="connsiteY2" fmla="*/ 367447 h 1291316"/>
                <a:gd name="connsiteX3" fmla="*/ 175883 w 1099752"/>
                <a:gd name="connsiteY3" fmla="*/ 741440 h 1291316"/>
                <a:gd name="connsiteX4" fmla="*/ 549876 w 1099752"/>
                <a:gd name="connsiteY4" fmla="*/ 1115433 h 1291316"/>
                <a:gd name="connsiteX5" fmla="*/ 549876 w 1099752"/>
                <a:gd name="connsiteY5" fmla="*/ 1291316 h 1291316"/>
                <a:gd name="connsiteX6" fmla="*/ 0 w 1099752"/>
                <a:gd name="connsiteY6" fmla="*/ 741440 h 1291316"/>
                <a:gd name="connsiteX7" fmla="*/ 335839 w 1099752"/>
                <a:gd name="connsiteY7" fmla="*/ 234776 h 1291316"/>
                <a:gd name="connsiteX8" fmla="*/ 430803 w 1099752"/>
                <a:gd name="connsiteY8" fmla="*/ 205298 h 1291316"/>
                <a:gd name="connsiteX9" fmla="*/ 549876 w 1099752"/>
                <a:gd name="connsiteY9" fmla="*/ 0 h 1291316"/>
                <a:gd name="connsiteX10" fmla="*/ 668949 w 1099752"/>
                <a:gd name="connsiteY10" fmla="*/ 205298 h 1291316"/>
                <a:gd name="connsiteX11" fmla="*/ 763913 w 1099752"/>
                <a:gd name="connsiteY11" fmla="*/ 234776 h 1291316"/>
                <a:gd name="connsiteX12" fmla="*/ 1099752 w 1099752"/>
                <a:gd name="connsiteY12" fmla="*/ 741440 h 1291316"/>
                <a:gd name="connsiteX13" fmla="*/ 549876 w 1099752"/>
                <a:gd name="connsiteY13" fmla="*/ 1291316 h 1291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99752" h="1291316">
                  <a:moveTo>
                    <a:pt x="549876" y="1115433"/>
                  </a:moveTo>
                  <a:cubicBezTo>
                    <a:pt x="756427" y="1115433"/>
                    <a:pt x="923869" y="947991"/>
                    <a:pt x="923869" y="741440"/>
                  </a:cubicBezTo>
                  <a:cubicBezTo>
                    <a:pt x="923869" y="534889"/>
                    <a:pt x="756427" y="367447"/>
                    <a:pt x="549876" y="367447"/>
                  </a:cubicBezTo>
                  <a:cubicBezTo>
                    <a:pt x="343325" y="367447"/>
                    <a:pt x="175883" y="534889"/>
                    <a:pt x="175883" y="741440"/>
                  </a:cubicBezTo>
                  <a:cubicBezTo>
                    <a:pt x="175883" y="947991"/>
                    <a:pt x="343325" y="1115433"/>
                    <a:pt x="549876" y="1115433"/>
                  </a:cubicBezTo>
                  <a:close/>
                  <a:moveTo>
                    <a:pt x="549876" y="1291316"/>
                  </a:moveTo>
                  <a:cubicBezTo>
                    <a:pt x="246188" y="1291316"/>
                    <a:pt x="0" y="1045128"/>
                    <a:pt x="0" y="741440"/>
                  </a:cubicBezTo>
                  <a:cubicBezTo>
                    <a:pt x="0" y="513674"/>
                    <a:pt x="138481" y="318252"/>
                    <a:pt x="335839" y="234776"/>
                  </a:cubicBezTo>
                  <a:lnTo>
                    <a:pt x="430803" y="205298"/>
                  </a:lnTo>
                  <a:lnTo>
                    <a:pt x="549876" y="0"/>
                  </a:lnTo>
                  <a:lnTo>
                    <a:pt x="668949" y="205298"/>
                  </a:lnTo>
                  <a:lnTo>
                    <a:pt x="763913" y="234776"/>
                  </a:lnTo>
                  <a:cubicBezTo>
                    <a:pt x="961271" y="318252"/>
                    <a:pt x="1099752" y="513674"/>
                    <a:pt x="1099752" y="741440"/>
                  </a:cubicBezTo>
                  <a:cubicBezTo>
                    <a:pt x="1099752" y="1045128"/>
                    <a:pt x="853564" y="1291316"/>
                    <a:pt x="549876" y="1291316"/>
                  </a:cubicBezTo>
                  <a:close/>
                </a:path>
              </a:pathLst>
            </a:custGeom>
            <a:solidFill>
              <a:schemeClr val="accent5"/>
            </a:solidFill>
            <a:ln>
              <a:noFill/>
            </a:ln>
            <a:effectLst>
              <a:outerShdw blurRad="165100" dist="381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4052129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withEffect">
                                  <p:stCondLst>
                                    <p:cond delay="0"/>
                                  </p:stCondLst>
                                  <p:childTnLst>
                                    <p:animMotion origin="layout" path="M -0.96875 0.57847 L 0 3.33333E-6 " pathEditMode="relative" rAng="0" ptsTypes="AA">
                                      <p:cBhvr>
                                        <p:cTn id="6" dur="1000" fill="hold"/>
                                        <p:tgtEl>
                                          <p:spTgt spid="1389"/>
                                        </p:tgtEl>
                                        <p:attrNameLst>
                                          <p:attrName>ppt_x</p:attrName>
                                          <p:attrName>ppt_y</p:attrName>
                                        </p:attrNameLst>
                                      </p:cBhvr>
                                      <p:rCtr x="48438" y="-28935"/>
                                    </p:animMotion>
                                  </p:childTnLst>
                                </p:cTn>
                              </p:par>
                              <p:par>
                                <p:cTn id="7" presetID="2" presetClass="entr" presetSubtype="1" fill="hold" nodeType="withEffect">
                                  <p:stCondLst>
                                    <p:cond delay="1000"/>
                                  </p:stCondLst>
                                  <p:childTnLst>
                                    <p:set>
                                      <p:cBhvr>
                                        <p:cTn id="8" dur="1" fill="hold">
                                          <p:stCondLst>
                                            <p:cond delay="0"/>
                                          </p:stCondLst>
                                        </p:cTn>
                                        <p:tgtEl>
                                          <p:spTgt spid="1351"/>
                                        </p:tgtEl>
                                        <p:attrNameLst>
                                          <p:attrName>style.visibility</p:attrName>
                                        </p:attrNameLst>
                                      </p:cBhvr>
                                      <p:to>
                                        <p:strVal val="visible"/>
                                      </p:to>
                                    </p:set>
                                    <p:anim calcmode="lin" valueType="num">
                                      <p:cBhvr additive="base">
                                        <p:cTn id="9" dur="750" fill="hold"/>
                                        <p:tgtEl>
                                          <p:spTgt spid="1351"/>
                                        </p:tgtEl>
                                        <p:attrNameLst>
                                          <p:attrName>ppt_x</p:attrName>
                                        </p:attrNameLst>
                                      </p:cBhvr>
                                      <p:tavLst>
                                        <p:tav tm="0">
                                          <p:val>
                                            <p:strVal val="#ppt_x"/>
                                          </p:val>
                                        </p:tav>
                                        <p:tav tm="100000">
                                          <p:val>
                                            <p:strVal val="#ppt_x"/>
                                          </p:val>
                                        </p:tav>
                                      </p:tavLst>
                                    </p:anim>
                                    <p:anim calcmode="lin" valueType="num">
                                      <p:cBhvr additive="base">
                                        <p:cTn id="10" dur="750" fill="hold"/>
                                        <p:tgtEl>
                                          <p:spTgt spid="1351"/>
                                        </p:tgtEl>
                                        <p:attrNameLst>
                                          <p:attrName>ppt_y</p:attrName>
                                        </p:attrNameLst>
                                      </p:cBhvr>
                                      <p:tavLst>
                                        <p:tav tm="0">
                                          <p:val>
                                            <p:strVal val="0-#ppt_h/2"/>
                                          </p:val>
                                        </p:tav>
                                        <p:tav tm="100000">
                                          <p:val>
                                            <p:strVal val="#ppt_y"/>
                                          </p:val>
                                        </p:tav>
                                      </p:tavLst>
                                    </p:anim>
                                  </p:childTnLst>
                                </p:cTn>
                              </p:par>
                              <p:par>
                                <p:cTn id="11" presetID="2" presetClass="entr" presetSubtype="1" fill="hold" nodeType="withEffect">
                                  <p:stCondLst>
                                    <p:cond delay="1000"/>
                                  </p:stCondLst>
                                  <p:childTnLst>
                                    <p:set>
                                      <p:cBhvr>
                                        <p:cTn id="12" dur="1" fill="hold">
                                          <p:stCondLst>
                                            <p:cond delay="0"/>
                                          </p:stCondLst>
                                        </p:cTn>
                                        <p:tgtEl>
                                          <p:spTgt spid="1352"/>
                                        </p:tgtEl>
                                        <p:attrNameLst>
                                          <p:attrName>style.visibility</p:attrName>
                                        </p:attrNameLst>
                                      </p:cBhvr>
                                      <p:to>
                                        <p:strVal val="visible"/>
                                      </p:to>
                                    </p:set>
                                    <p:anim calcmode="lin" valueType="num">
                                      <p:cBhvr additive="base">
                                        <p:cTn id="13" dur="750" fill="hold"/>
                                        <p:tgtEl>
                                          <p:spTgt spid="1352"/>
                                        </p:tgtEl>
                                        <p:attrNameLst>
                                          <p:attrName>ppt_x</p:attrName>
                                        </p:attrNameLst>
                                      </p:cBhvr>
                                      <p:tavLst>
                                        <p:tav tm="0">
                                          <p:val>
                                            <p:strVal val="#ppt_x"/>
                                          </p:val>
                                        </p:tav>
                                        <p:tav tm="100000">
                                          <p:val>
                                            <p:strVal val="#ppt_x"/>
                                          </p:val>
                                        </p:tav>
                                      </p:tavLst>
                                    </p:anim>
                                    <p:anim calcmode="lin" valueType="num">
                                      <p:cBhvr additive="base">
                                        <p:cTn id="14" dur="750" fill="hold"/>
                                        <p:tgtEl>
                                          <p:spTgt spid="1352"/>
                                        </p:tgtEl>
                                        <p:attrNameLst>
                                          <p:attrName>ppt_y</p:attrName>
                                        </p:attrNameLst>
                                      </p:cBhvr>
                                      <p:tavLst>
                                        <p:tav tm="0">
                                          <p:val>
                                            <p:strVal val="0-#ppt_h/2"/>
                                          </p:val>
                                        </p:tav>
                                        <p:tav tm="100000">
                                          <p:val>
                                            <p:strVal val="#ppt_y"/>
                                          </p:val>
                                        </p:tav>
                                      </p:tavLst>
                                    </p:anim>
                                  </p:childTnLst>
                                </p:cTn>
                              </p:par>
                              <p:par>
                                <p:cTn id="15" presetID="2" presetClass="entr" presetSubtype="1" fill="hold" nodeType="withEffect">
                                  <p:stCondLst>
                                    <p:cond delay="1000"/>
                                  </p:stCondLst>
                                  <p:childTnLst>
                                    <p:set>
                                      <p:cBhvr>
                                        <p:cTn id="16" dur="1" fill="hold">
                                          <p:stCondLst>
                                            <p:cond delay="0"/>
                                          </p:stCondLst>
                                        </p:cTn>
                                        <p:tgtEl>
                                          <p:spTgt spid="1355"/>
                                        </p:tgtEl>
                                        <p:attrNameLst>
                                          <p:attrName>style.visibility</p:attrName>
                                        </p:attrNameLst>
                                      </p:cBhvr>
                                      <p:to>
                                        <p:strVal val="visible"/>
                                      </p:to>
                                    </p:set>
                                    <p:anim calcmode="lin" valueType="num">
                                      <p:cBhvr additive="base">
                                        <p:cTn id="17" dur="750" fill="hold"/>
                                        <p:tgtEl>
                                          <p:spTgt spid="1355"/>
                                        </p:tgtEl>
                                        <p:attrNameLst>
                                          <p:attrName>ppt_x</p:attrName>
                                        </p:attrNameLst>
                                      </p:cBhvr>
                                      <p:tavLst>
                                        <p:tav tm="0">
                                          <p:val>
                                            <p:strVal val="#ppt_x"/>
                                          </p:val>
                                        </p:tav>
                                        <p:tav tm="100000">
                                          <p:val>
                                            <p:strVal val="#ppt_x"/>
                                          </p:val>
                                        </p:tav>
                                      </p:tavLst>
                                    </p:anim>
                                    <p:anim calcmode="lin" valueType="num">
                                      <p:cBhvr additive="base">
                                        <p:cTn id="18" dur="750" fill="hold"/>
                                        <p:tgtEl>
                                          <p:spTgt spid="1355"/>
                                        </p:tgtEl>
                                        <p:attrNameLst>
                                          <p:attrName>ppt_y</p:attrName>
                                        </p:attrNameLst>
                                      </p:cBhvr>
                                      <p:tavLst>
                                        <p:tav tm="0">
                                          <p:val>
                                            <p:strVal val="0-#ppt_h/2"/>
                                          </p:val>
                                        </p:tav>
                                        <p:tav tm="100000">
                                          <p:val>
                                            <p:strVal val="#ppt_y"/>
                                          </p:val>
                                        </p:tav>
                                      </p:tavLst>
                                    </p:anim>
                                  </p:childTnLst>
                                </p:cTn>
                              </p:par>
                              <p:par>
                                <p:cTn id="19" presetID="10" presetClass="entr" presetSubtype="0" fill="hold" grpId="0" nodeType="withEffect">
                                  <p:stCondLst>
                                    <p:cond delay="1750"/>
                                  </p:stCondLst>
                                  <p:childTnLst>
                                    <p:set>
                                      <p:cBhvr>
                                        <p:cTn id="20" dur="1" fill="hold">
                                          <p:stCondLst>
                                            <p:cond delay="0"/>
                                          </p:stCondLst>
                                        </p:cTn>
                                        <p:tgtEl>
                                          <p:spTgt spid="1388"/>
                                        </p:tgtEl>
                                        <p:attrNameLst>
                                          <p:attrName>style.visibility</p:attrName>
                                        </p:attrNameLst>
                                      </p:cBhvr>
                                      <p:to>
                                        <p:strVal val="visible"/>
                                      </p:to>
                                    </p:set>
                                    <p:animEffect transition="in" filter="fade">
                                      <p:cBhvr>
                                        <p:cTn id="21" dur="750"/>
                                        <p:tgtEl>
                                          <p:spTgt spid="1388"/>
                                        </p:tgtEl>
                                      </p:cBhvr>
                                    </p:animEffect>
                                  </p:childTnLst>
                                </p:cTn>
                              </p:par>
                              <p:par>
                                <p:cTn id="22" presetID="10" presetClass="entr" presetSubtype="0" fill="hold" grpId="0" nodeType="withEffect">
                                  <p:stCondLst>
                                    <p:cond delay="1750"/>
                                  </p:stCondLst>
                                  <p:childTnLst>
                                    <p:set>
                                      <p:cBhvr>
                                        <p:cTn id="23" dur="1" fill="hold">
                                          <p:stCondLst>
                                            <p:cond delay="0"/>
                                          </p:stCondLst>
                                        </p:cTn>
                                        <p:tgtEl>
                                          <p:spTgt spid="1387"/>
                                        </p:tgtEl>
                                        <p:attrNameLst>
                                          <p:attrName>style.visibility</p:attrName>
                                        </p:attrNameLst>
                                      </p:cBhvr>
                                      <p:to>
                                        <p:strVal val="visible"/>
                                      </p:to>
                                    </p:set>
                                    <p:animEffect transition="in" filter="fade">
                                      <p:cBhvr>
                                        <p:cTn id="24" dur="750"/>
                                        <p:tgtEl>
                                          <p:spTgt spid="1387"/>
                                        </p:tgtEl>
                                      </p:cBhvr>
                                    </p:animEffect>
                                  </p:childTnLst>
                                </p:cTn>
                              </p:par>
                              <p:par>
                                <p:cTn id="25" presetID="10" presetClass="entr" presetSubtype="0" fill="hold" grpId="0" nodeType="withEffect">
                                  <p:stCondLst>
                                    <p:cond delay="1750"/>
                                  </p:stCondLst>
                                  <p:childTnLst>
                                    <p:set>
                                      <p:cBhvr>
                                        <p:cTn id="26" dur="1" fill="hold">
                                          <p:stCondLst>
                                            <p:cond delay="0"/>
                                          </p:stCondLst>
                                        </p:cTn>
                                        <p:tgtEl>
                                          <p:spTgt spid="1391"/>
                                        </p:tgtEl>
                                        <p:attrNameLst>
                                          <p:attrName>style.visibility</p:attrName>
                                        </p:attrNameLst>
                                      </p:cBhvr>
                                      <p:to>
                                        <p:strVal val="visible"/>
                                      </p:to>
                                    </p:set>
                                    <p:animEffect transition="in" filter="fade">
                                      <p:cBhvr>
                                        <p:cTn id="27" dur="750"/>
                                        <p:tgtEl>
                                          <p:spTgt spid="1391"/>
                                        </p:tgtEl>
                                      </p:cBhvr>
                                    </p:animEffect>
                                  </p:childTnLst>
                                </p:cTn>
                              </p:par>
                              <p:par>
                                <p:cTn id="28" presetID="10" presetClass="entr" presetSubtype="0" fill="hold" grpId="0" nodeType="withEffect">
                                  <p:stCondLst>
                                    <p:cond delay="1750"/>
                                  </p:stCondLst>
                                  <p:childTnLst>
                                    <p:set>
                                      <p:cBhvr>
                                        <p:cTn id="29" dur="1" fill="hold">
                                          <p:stCondLst>
                                            <p:cond delay="0"/>
                                          </p:stCondLst>
                                        </p:cTn>
                                        <p:tgtEl>
                                          <p:spTgt spid="1390"/>
                                        </p:tgtEl>
                                        <p:attrNameLst>
                                          <p:attrName>style.visibility</p:attrName>
                                        </p:attrNameLst>
                                      </p:cBhvr>
                                      <p:to>
                                        <p:strVal val="visible"/>
                                      </p:to>
                                    </p:set>
                                    <p:animEffect transition="in" filter="fade">
                                      <p:cBhvr>
                                        <p:cTn id="30" dur="750"/>
                                        <p:tgtEl>
                                          <p:spTgt spid="1390"/>
                                        </p:tgtEl>
                                      </p:cBhvr>
                                    </p:animEffect>
                                  </p:childTnLst>
                                </p:cTn>
                              </p:par>
                              <p:par>
                                <p:cTn id="31" presetID="10" presetClass="entr" presetSubtype="0" fill="hold" grpId="0" nodeType="withEffect">
                                  <p:stCondLst>
                                    <p:cond delay="1750"/>
                                  </p:stCondLst>
                                  <p:childTnLst>
                                    <p:set>
                                      <p:cBhvr>
                                        <p:cTn id="32" dur="1" fill="hold">
                                          <p:stCondLst>
                                            <p:cond delay="0"/>
                                          </p:stCondLst>
                                        </p:cTn>
                                        <p:tgtEl>
                                          <p:spTgt spid="1393"/>
                                        </p:tgtEl>
                                        <p:attrNameLst>
                                          <p:attrName>style.visibility</p:attrName>
                                        </p:attrNameLst>
                                      </p:cBhvr>
                                      <p:to>
                                        <p:strVal val="visible"/>
                                      </p:to>
                                    </p:set>
                                    <p:animEffect transition="in" filter="fade">
                                      <p:cBhvr>
                                        <p:cTn id="33" dur="750"/>
                                        <p:tgtEl>
                                          <p:spTgt spid="1393"/>
                                        </p:tgtEl>
                                      </p:cBhvr>
                                    </p:animEffect>
                                  </p:childTnLst>
                                </p:cTn>
                              </p:par>
                              <p:par>
                                <p:cTn id="34" presetID="10" presetClass="entr" presetSubtype="0" fill="hold" grpId="0" nodeType="withEffect">
                                  <p:stCondLst>
                                    <p:cond delay="1750"/>
                                  </p:stCondLst>
                                  <p:childTnLst>
                                    <p:set>
                                      <p:cBhvr>
                                        <p:cTn id="35" dur="1" fill="hold">
                                          <p:stCondLst>
                                            <p:cond delay="0"/>
                                          </p:stCondLst>
                                        </p:cTn>
                                        <p:tgtEl>
                                          <p:spTgt spid="1392"/>
                                        </p:tgtEl>
                                        <p:attrNameLst>
                                          <p:attrName>style.visibility</p:attrName>
                                        </p:attrNameLst>
                                      </p:cBhvr>
                                      <p:to>
                                        <p:strVal val="visible"/>
                                      </p:to>
                                    </p:set>
                                    <p:animEffect transition="in" filter="fade">
                                      <p:cBhvr>
                                        <p:cTn id="36" dur="750"/>
                                        <p:tgtEl>
                                          <p:spTgt spid="1392"/>
                                        </p:tgtEl>
                                      </p:cBhvr>
                                    </p:animEffect>
                                  </p:childTnLst>
                                </p:cTn>
                              </p:par>
                              <p:par>
                                <p:cTn id="37" presetID="10" presetClass="entr" presetSubtype="0" fill="hold" grpId="0" nodeType="withEffect">
                                  <p:stCondLst>
                                    <p:cond delay="1750"/>
                                  </p:stCondLst>
                                  <p:childTnLst>
                                    <p:set>
                                      <p:cBhvr>
                                        <p:cTn id="38" dur="1" fill="hold">
                                          <p:stCondLst>
                                            <p:cond delay="0"/>
                                          </p:stCondLst>
                                        </p:cTn>
                                        <p:tgtEl>
                                          <p:spTgt spid="1395"/>
                                        </p:tgtEl>
                                        <p:attrNameLst>
                                          <p:attrName>style.visibility</p:attrName>
                                        </p:attrNameLst>
                                      </p:cBhvr>
                                      <p:to>
                                        <p:strVal val="visible"/>
                                      </p:to>
                                    </p:set>
                                    <p:animEffect transition="in" filter="fade">
                                      <p:cBhvr>
                                        <p:cTn id="39" dur="750"/>
                                        <p:tgtEl>
                                          <p:spTgt spid="1395"/>
                                        </p:tgtEl>
                                      </p:cBhvr>
                                    </p:animEffect>
                                  </p:childTnLst>
                                </p:cTn>
                              </p:par>
                              <p:par>
                                <p:cTn id="40" presetID="10" presetClass="entr" presetSubtype="0" fill="hold" grpId="0" nodeType="withEffect">
                                  <p:stCondLst>
                                    <p:cond delay="1750"/>
                                  </p:stCondLst>
                                  <p:childTnLst>
                                    <p:set>
                                      <p:cBhvr>
                                        <p:cTn id="41" dur="1" fill="hold">
                                          <p:stCondLst>
                                            <p:cond delay="0"/>
                                          </p:stCondLst>
                                        </p:cTn>
                                        <p:tgtEl>
                                          <p:spTgt spid="1394"/>
                                        </p:tgtEl>
                                        <p:attrNameLst>
                                          <p:attrName>style.visibility</p:attrName>
                                        </p:attrNameLst>
                                      </p:cBhvr>
                                      <p:to>
                                        <p:strVal val="visible"/>
                                      </p:to>
                                    </p:set>
                                    <p:animEffect transition="in" filter="fade">
                                      <p:cBhvr>
                                        <p:cTn id="42" dur="750"/>
                                        <p:tgtEl>
                                          <p:spTgt spid="1394"/>
                                        </p:tgtEl>
                                      </p:cBhvr>
                                    </p:animEffect>
                                  </p:childTnLst>
                                </p:cTn>
                              </p:par>
                              <p:par>
                                <p:cTn id="43" presetID="2" presetClass="entr" presetSubtype="1" fill="hold" nodeType="withEffect">
                                  <p:stCondLst>
                                    <p:cond delay="1000"/>
                                  </p:stCondLst>
                                  <p:childTnLst>
                                    <p:set>
                                      <p:cBhvr>
                                        <p:cTn id="44" dur="1" fill="hold">
                                          <p:stCondLst>
                                            <p:cond delay="0"/>
                                          </p:stCondLst>
                                        </p:cTn>
                                        <p:tgtEl>
                                          <p:spTgt spid="58"/>
                                        </p:tgtEl>
                                        <p:attrNameLst>
                                          <p:attrName>style.visibility</p:attrName>
                                        </p:attrNameLst>
                                      </p:cBhvr>
                                      <p:to>
                                        <p:strVal val="visible"/>
                                      </p:to>
                                    </p:set>
                                    <p:anim calcmode="lin" valueType="num">
                                      <p:cBhvr additive="base">
                                        <p:cTn id="45" dur="750" fill="hold"/>
                                        <p:tgtEl>
                                          <p:spTgt spid="58"/>
                                        </p:tgtEl>
                                        <p:attrNameLst>
                                          <p:attrName>ppt_x</p:attrName>
                                        </p:attrNameLst>
                                      </p:cBhvr>
                                      <p:tavLst>
                                        <p:tav tm="0">
                                          <p:val>
                                            <p:strVal val="#ppt_x"/>
                                          </p:val>
                                        </p:tav>
                                        <p:tav tm="100000">
                                          <p:val>
                                            <p:strVal val="#ppt_x"/>
                                          </p:val>
                                        </p:tav>
                                      </p:tavLst>
                                    </p:anim>
                                    <p:anim calcmode="lin" valueType="num">
                                      <p:cBhvr additive="base">
                                        <p:cTn id="46" dur="750" fill="hold"/>
                                        <p:tgtEl>
                                          <p:spTgt spid="5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7" grpId="0"/>
      <p:bldP spid="1388" grpId="0"/>
      <p:bldP spid="1390" grpId="0"/>
      <p:bldP spid="1391" grpId="0"/>
      <p:bldP spid="1392" grpId="0"/>
      <p:bldP spid="1393" grpId="0"/>
      <p:bldP spid="1394" grpId="0"/>
      <p:bldP spid="139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965E492-C7C9-314C-8281-406EF667A14D}"/>
              </a:ext>
            </a:extLst>
          </p:cNvPr>
          <p:cNvSpPr txBox="1"/>
          <p:nvPr/>
        </p:nvSpPr>
        <p:spPr>
          <a:xfrm>
            <a:off x="361733" y="0"/>
            <a:ext cx="8357271" cy="569964"/>
          </a:xfrm>
          <a:prstGeom prst="rect">
            <a:avLst/>
          </a:prstGeom>
          <a:noFill/>
        </p:spPr>
        <p:txBody>
          <a:bodyPr wrap="square" rtlCol="0">
            <a:spAutoFit/>
          </a:bodyPr>
          <a:lstStyle/>
          <a:p>
            <a:pPr>
              <a:lnSpc>
                <a:spcPts val="4000"/>
              </a:lnSpc>
            </a:pPr>
            <a:r>
              <a:rPr lang="es-EC" sz="3200" b="1" dirty="0">
                <a:solidFill>
                  <a:schemeClr val="tx2"/>
                </a:solidFill>
                <a:latin typeface="Nirmala UI" panose="020B0502040204020203" pitchFamily="34" charset="0"/>
                <a:ea typeface="Nirmala UI" panose="020B0502040204020203" pitchFamily="34" charset="0"/>
                <a:cs typeface="Nirmala UI" panose="020B0502040204020203" pitchFamily="34" charset="0"/>
              </a:rPr>
              <a:t>Marco referencial </a:t>
            </a:r>
          </a:p>
        </p:txBody>
      </p:sp>
      <p:sp>
        <p:nvSpPr>
          <p:cNvPr id="3" name="Google Shape;145;p14"/>
          <p:cNvSpPr/>
          <p:nvPr/>
        </p:nvSpPr>
        <p:spPr>
          <a:xfrm>
            <a:off x="515152" y="909783"/>
            <a:ext cx="8399464" cy="45719"/>
          </a:xfrm>
          <a:custGeom>
            <a:avLst/>
            <a:gdLst/>
            <a:ahLst/>
            <a:cxnLst/>
            <a:rect l="l" t="t" r="r" b="b"/>
            <a:pathLst>
              <a:path w="188" h="25" extrusionOk="0">
                <a:moveTo>
                  <a:pt x="12" y="25"/>
                </a:moveTo>
                <a:cubicBezTo>
                  <a:pt x="175" y="25"/>
                  <a:pt x="175" y="25"/>
                  <a:pt x="175" y="25"/>
                </a:cubicBezTo>
                <a:cubicBezTo>
                  <a:pt x="182" y="25"/>
                  <a:pt x="188" y="20"/>
                  <a:pt x="188" y="13"/>
                </a:cubicBezTo>
                <a:cubicBezTo>
                  <a:pt x="188" y="6"/>
                  <a:pt x="182" y="0"/>
                  <a:pt x="175" y="0"/>
                </a:cubicBezTo>
                <a:cubicBezTo>
                  <a:pt x="12" y="0"/>
                  <a:pt x="12" y="0"/>
                  <a:pt x="12" y="0"/>
                </a:cubicBezTo>
                <a:cubicBezTo>
                  <a:pt x="5" y="0"/>
                  <a:pt x="0" y="6"/>
                  <a:pt x="0" y="13"/>
                </a:cubicBezTo>
                <a:cubicBezTo>
                  <a:pt x="0" y="20"/>
                  <a:pt x="5" y="25"/>
                  <a:pt x="12" y="25"/>
                </a:cubicBezTo>
              </a:path>
            </a:pathLst>
          </a:custGeom>
          <a:solidFill>
            <a:srgbClr val="E34250"/>
          </a:solid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graphicFrame>
        <p:nvGraphicFramePr>
          <p:cNvPr id="6" name="Tabla 5"/>
          <p:cNvGraphicFramePr>
            <a:graphicFrameLocks noGrp="1"/>
          </p:cNvGraphicFramePr>
          <p:nvPr>
            <p:extLst>
              <p:ext uri="{D42A27DB-BD31-4B8C-83A1-F6EECF244321}">
                <p14:modId xmlns:p14="http://schemas.microsoft.com/office/powerpoint/2010/main" val="3511219343"/>
              </p:ext>
            </p:extLst>
          </p:nvPr>
        </p:nvGraphicFramePr>
        <p:xfrm>
          <a:off x="257576" y="1155991"/>
          <a:ext cx="11681140" cy="5003114"/>
        </p:xfrm>
        <a:graphic>
          <a:graphicData uri="http://schemas.openxmlformats.org/drawingml/2006/table">
            <a:tbl>
              <a:tblPr firstRow="1" firstCol="1" bandRow="1">
                <a:tableStyleId>{FABFCF23-3B69-468F-B69F-88F6DE6A72F2}</a:tableStyleId>
              </a:tblPr>
              <a:tblGrid>
                <a:gridCol w="1229936">
                  <a:extLst>
                    <a:ext uri="{9D8B030D-6E8A-4147-A177-3AD203B41FA5}">
                      <a16:colId xmlns:a16="http://schemas.microsoft.com/office/drawing/2014/main" val="20000"/>
                    </a:ext>
                  </a:extLst>
                </a:gridCol>
                <a:gridCol w="979505">
                  <a:extLst>
                    <a:ext uri="{9D8B030D-6E8A-4147-A177-3AD203B41FA5}">
                      <a16:colId xmlns:a16="http://schemas.microsoft.com/office/drawing/2014/main" val="20001"/>
                    </a:ext>
                  </a:extLst>
                </a:gridCol>
                <a:gridCol w="1361473">
                  <a:extLst>
                    <a:ext uri="{9D8B030D-6E8A-4147-A177-3AD203B41FA5}">
                      <a16:colId xmlns:a16="http://schemas.microsoft.com/office/drawing/2014/main" val="20002"/>
                    </a:ext>
                  </a:extLst>
                </a:gridCol>
                <a:gridCol w="1332504">
                  <a:extLst>
                    <a:ext uri="{9D8B030D-6E8A-4147-A177-3AD203B41FA5}">
                      <a16:colId xmlns:a16="http://schemas.microsoft.com/office/drawing/2014/main" val="20003"/>
                    </a:ext>
                  </a:extLst>
                </a:gridCol>
                <a:gridCol w="3628093">
                  <a:extLst>
                    <a:ext uri="{9D8B030D-6E8A-4147-A177-3AD203B41FA5}">
                      <a16:colId xmlns:a16="http://schemas.microsoft.com/office/drawing/2014/main" val="20004"/>
                    </a:ext>
                  </a:extLst>
                </a:gridCol>
                <a:gridCol w="3149629">
                  <a:extLst>
                    <a:ext uri="{9D8B030D-6E8A-4147-A177-3AD203B41FA5}">
                      <a16:colId xmlns:a16="http://schemas.microsoft.com/office/drawing/2014/main" val="20005"/>
                    </a:ext>
                  </a:extLst>
                </a:gridCol>
              </a:tblGrid>
              <a:tr h="276395">
                <a:tc>
                  <a:txBody>
                    <a:bodyPr/>
                    <a:lstStyle/>
                    <a:p>
                      <a:pPr indent="0" algn="ctr">
                        <a:lnSpc>
                          <a:spcPct val="150000"/>
                        </a:lnSpc>
                        <a:spcAft>
                          <a:spcPts val="0"/>
                        </a:spcAft>
                        <a:tabLst>
                          <a:tab pos="2354580" algn="l"/>
                        </a:tabLst>
                      </a:pPr>
                      <a:r>
                        <a:rPr lang="es-EC" sz="1400" dirty="0">
                          <a:effectLst/>
                        </a:rPr>
                        <a:t>Autores</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724" marR="24724" marT="0" marB="0"/>
                </a:tc>
                <a:tc>
                  <a:txBody>
                    <a:bodyPr/>
                    <a:lstStyle/>
                    <a:p>
                      <a:pPr indent="0" algn="ctr">
                        <a:lnSpc>
                          <a:spcPct val="150000"/>
                        </a:lnSpc>
                        <a:spcAft>
                          <a:spcPts val="0"/>
                        </a:spcAft>
                        <a:tabLst>
                          <a:tab pos="2354580" algn="l"/>
                        </a:tabLst>
                      </a:pPr>
                      <a:r>
                        <a:rPr lang="es-EC" sz="1400">
                          <a:effectLst/>
                        </a:rPr>
                        <a:t>País</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24724" marR="24724" marT="0" marB="0"/>
                </a:tc>
                <a:tc>
                  <a:txBody>
                    <a:bodyPr/>
                    <a:lstStyle/>
                    <a:p>
                      <a:pPr indent="0" algn="ctr">
                        <a:lnSpc>
                          <a:spcPct val="150000"/>
                        </a:lnSpc>
                        <a:spcAft>
                          <a:spcPts val="0"/>
                        </a:spcAft>
                        <a:tabLst>
                          <a:tab pos="2354580" algn="l"/>
                        </a:tabLst>
                      </a:pPr>
                      <a:r>
                        <a:rPr lang="es-EC" sz="1400" dirty="0">
                          <a:effectLst/>
                        </a:rPr>
                        <a:t>Periodo</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724" marR="24724" marT="0" marB="0"/>
                </a:tc>
                <a:tc>
                  <a:txBody>
                    <a:bodyPr/>
                    <a:lstStyle/>
                    <a:p>
                      <a:pPr indent="0" algn="ctr">
                        <a:lnSpc>
                          <a:spcPct val="150000"/>
                        </a:lnSpc>
                        <a:spcAft>
                          <a:spcPts val="0"/>
                        </a:spcAft>
                        <a:tabLst>
                          <a:tab pos="2354580" algn="l"/>
                        </a:tabLst>
                      </a:pPr>
                      <a:r>
                        <a:rPr lang="es-EC" sz="1400" dirty="0">
                          <a:effectLst/>
                        </a:rPr>
                        <a:t>Muestra</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724" marR="24724" marT="0" marB="0"/>
                </a:tc>
                <a:tc>
                  <a:txBody>
                    <a:bodyPr/>
                    <a:lstStyle/>
                    <a:p>
                      <a:pPr indent="0" algn="ctr">
                        <a:lnSpc>
                          <a:spcPct val="150000"/>
                        </a:lnSpc>
                        <a:spcAft>
                          <a:spcPts val="0"/>
                        </a:spcAft>
                        <a:tabLst>
                          <a:tab pos="2354580" algn="l"/>
                        </a:tabLst>
                      </a:pPr>
                      <a:r>
                        <a:rPr lang="es-EC" sz="1400" dirty="0">
                          <a:effectLst/>
                        </a:rPr>
                        <a:t>Variables</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724" marR="24724" marT="0" marB="0"/>
                </a:tc>
                <a:tc>
                  <a:txBody>
                    <a:bodyPr/>
                    <a:lstStyle/>
                    <a:p>
                      <a:pPr indent="0" algn="ctr">
                        <a:lnSpc>
                          <a:spcPct val="150000"/>
                        </a:lnSpc>
                        <a:spcAft>
                          <a:spcPts val="0"/>
                        </a:spcAft>
                        <a:tabLst>
                          <a:tab pos="2354580" algn="l"/>
                        </a:tabLst>
                      </a:pPr>
                      <a:r>
                        <a:rPr lang="es-EC" sz="1400" dirty="0">
                          <a:effectLst/>
                        </a:rPr>
                        <a:t>Resultados</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724" marR="24724" marT="0" marB="0"/>
                </a:tc>
                <a:extLst>
                  <a:ext uri="{0D108BD9-81ED-4DB2-BD59-A6C34878D82A}">
                    <a16:rowId xmlns:a16="http://schemas.microsoft.com/office/drawing/2014/main" val="10000"/>
                  </a:ext>
                </a:extLst>
              </a:tr>
              <a:tr h="2268331">
                <a:tc>
                  <a:txBody>
                    <a:bodyPr/>
                    <a:lstStyle/>
                    <a:p>
                      <a:pPr indent="0" algn="ctr">
                        <a:lnSpc>
                          <a:spcPct val="150000"/>
                        </a:lnSpc>
                        <a:spcAft>
                          <a:spcPts val="0"/>
                        </a:spcAft>
                        <a:tabLst>
                          <a:tab pos="2354580" algn="l"/>
                        </a:tabLst>
                      </a:pPr>
                      <a:r>
                        <a:rPr lang="en-US" sz="1400" dirty="0">
                          <a:effectLst/>
                        </a:rPr>
                        <a:t> Hussain Muhammad, </a:t>
                      </a:r>
                      <a:r>
                        <a:rPr lang="en-US" sz="1400" dirty="0" err="1">
                          <a:effectLst/>
                        </a:rPr>
                        <a:t>Ashfaq</a:t>
                      </a:r>
                      <a:r>
                        <a:rPr lang="en-US" sz="1400" dirty="0">
                          <a:effectLst/>
                        </a:rPr>
                        <a:t> U. </a:t>
                      </a:r>
                      <a:r>
                        <a:rPr lang="en-US" sz="1400" dirty="0" err="1">
                          <a:effectLst/>
                        </a:rPr>
                        <a:t>Rehman</a:t>
                      </a:r>
                      <a:r>
                        <a:rPr lang="en-US" sz="1400" dirty="0">
                          <a:effectLst/>
                        </a:rPr>
                        <a:t> &amp; Muhammad </a:t>
                      </a:r>
                      <a:r>
                        <a:rPr lang="en-US" sz="1400" dirty="0" err="1">
                          <a:effectLst/>
                        </a:rPr>
                        <a:t>Waqas</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724" marR="24724" marT="0" marB="0"/>
                </a:tc>
                <a:tc>
                  <a:txBody>
                    <a:bodyPr/>
                    <a:lstStyle/>
                    <a:p>
                      <a:pPr indent="0" algn="ctr">
                        <a:lnSpc>
                          <a:spcPct val="150000"/>
                        </a:lnSpc>
                        <a:spcAft>
                          <a:spcPts val="0"/>
                        </a:spcAft>
                        <a:tabLst>
                          <a:tab pos="2354580" algn="l"/>
                        </a:tabLst>
                      </a:pPr>
                      <a:r>
                        <a:rPr lang="en-US" sz="1400" dirty="0">
                          <a:effectLst/>
                        </a:rPr>
                        <a:t> </a:t>
                      </a:r>
                      <a:endParaRPr lang="es-EC" sz="1400" dirty="0">
                        <a:effectLst/>
                      </a:endParaRPr>
                    </a:p>
                    <a:p>
                      <a:pPr indent="0" algn="ctr">
                        <a:lnSpc>
                          <a:spcPct val="150000"/>
                        </a:lnSpc>
                        <a:spcAft>
                          <a:spcPts val="0"/>
                        </a:spcAft>
                        <a:tabLst>
                          <a:tab pos="2354580" algn="l"/>
                        </a:tabLst>
                      </a:pPr>
                      <a:r>
                        <a:rPr lang="en-US" sz="1400" dirty="0">
                          <a:effectLst/>
                        </a:rPr>
                        <a:t> </a:t>
                      </a:r>
                      <a:endParaRPr lang="es-EC" sz="1400" dirty="0">
                        <a:effectLst/>
                      </a:endParaRPr>
                    </a:p>
                    <a:p>
                      <a:pPr indent="0" algn="ctr">
                        <a:lnSpc>
                          <a:spcPct val="150000"/>
                        </a:lnSpc>
                        <a:spcAft>
                          <a:spcPts val="0"/>
                        </a:spcAft>
                        <a:tabLst>
                          <a:tab pos="2354580" algn="l"/>
                        </a:tabLst>
                      </a:pPr>
                      <a:r>
                        <a:rPr lang="es-EC" sz="1400" dirty="0">
                          <a:effectLst/>
                        </a:rPr>
                        <a:t>Pakistán </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724" marR="24724" marT="0" marB="0"/>
                </a:tc>
                <a:tc>
                  <a:txBody>
                    <a:bodyPr/>
                    <a:lstStyle/>
                    <a:p>
                      <a:pPr indent="0" algn="ctr">
                        <a:lnSpc>
                          <a:spcPct val="150000"/>
                        </a:lnSpc>
                        <a:spcAft>
                          <a:spcPts val="0"/>
                        </a:spcAft>
                        <a:tabLst>
                          <a:tab pos="2354580" algn="l"/>
                        </a:tabLst>
                      </a:pPr>
                      <a:r>
                        <a:rPr lang="es-EC" sz="1400" dirty="0">
                          <a:effectLst/>
                        </a:rPr>
                        <a:t> </a:t>
                      </a:r>
                    </a:p>
                    <a:p>
                      <a:pPr indent="0" algn="ctr">
                        <a:lnSpc>
                          <a:spcPct val="150000"/>
                        </a:lnSpc>
                        <a:spcAft>
                          <a:spcPts val="0"/>
                        </a:spcAft>
                        <a:tabLst>
                          <a:tab pos="2354580" algn="l"/>
                        </a:tabLst>
                      </a:pPr>
                      <a:r>
                        <a:rPr lang="es-EC" sz="1400" dirty="0">
                          <a:effectLst/>
                        </a:rPr>
                        <a:t> </a:t>
                      </a:r>
                    </a:p>
                    <a:p>
                      <a:pPr indent="0" algn="ctr">
                        <a:lnSpc>
                          <a:spcPct val="150000"/>
                        </a:lnSpc>
                        <a:spcAft>
                          <a:spcPts val="0"/>
                        </a:spcAft>
                        <a:tabLst>
                          <a:tab pos="2354580" algn="l"/>
                        </a:tabLst>
                      </a:pPr>
                      <a:r>
                        <a:rPr lang="es-EC" sz="1400" dirty="0">
                          <a:effectLst/>
                        </a:rPr>
                        <a:t>2005- 2014</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724" marR="24724" marT="0" marB="0"/>
                </a:tc>
                <a:tc>
                  <a:txBody>
                    <a:bodyPr/>
                    <a:lstStyle/>
                    <a:p>
                      <a:pPr indent="0" algn="ctr">
                        <a:lnSpc>
                          <a:spcPct val="150000"/>
                        </a:lnSpc>
                        <a:spcAft>
                          <a:spcPts val="0"/>
                        </a:spcAft>
                        <a:tabLst>
                          <a:tab pos="2354580" algn="l"/>
                        </a:tabLst>
                      </a:pPr>
                      <a:r>
                        <a:rPr lang="es-EC" sz="1400" dirty="0">
                          <a:effectLst/>
                        </a:rPr>
                        <a:t> </a:t>
                      </a:r>
                    </a:p>
                    <a:p>
                      <a:pPr indent="0" algn="ctr">
                        <a:lnSpc>
                          <a:spcPct val="150000"/>
                        </a:lnSpc>
                        <a:spcAft>
                          <a:spcPts val="0"/>
                        </a:spcAft>
                        <a:tabLst>
                          <a:tab pos="2354580" algn="l"/>
                        </a:tabLst>
                      </a:pPr>
                      <a:r>
                        <a:rPr lang="es-EC" sz="1400" dirty="0">
                          <a:effectLst/>
                        </a:rPr>
                        <a:t>2 empresas de la industria del tabaco  </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724" marR="24724" marT="0" marB="0"/>
                </a:tc>
                <a:tc>
                  <a:txBody>
                    <a:bodyPr/>
                    <a:lstStyle/>
                    <a:p>
                      <a:pPr indent="0" algn="l">
                        <a:lnSpc>
                          <a:spcPct val="150000"/>
                        </a:lnSpc>
                        <a:spcAft>
                          <a:spcPts val="0"/>
                        </a:spcAft>
                        <a:tabLst>
                          <a:tab pos="2354580" algn="l"/>
                        </a:tabLst>
                      </a:pPr>
                      <a:r>
                        <a:rPr lang="es-EC" sz="1200" b="1" dirty="0">
                          <a:effectLst/>
                        </a:rPr>
                        <a:t>Variables independientes </a:t>
                      </a:r>
                    </a:p>
                    <a:p>
                      <a:pPr indent="0" algn="l">
                        <a:lnSpc>
                          <a:spcPct val="150000"/>
                        </a:lnSpc>
                        <a:spcAft>
                          <a:spcPts val="0"/>
                        </a:spcAft>
                        <a:tabLst>
                          <a:tab pos="2354580" algn="l"/>
                        </a:tabLst>
                      </a:pPr>
                      <a:r>
                        <a:rPr lang="es-EC" sz="1200" b="0" u="sng" dirty="0">
                          <a:effectLst/>
                        </a:rPr>
                        <a:t>Administración del capital de trabajo </a:t>
                      </a:r>
                    </a:p>
                    <a:p>
                      <a:pPr indent="0" algn="l">
                        <a:lnSpc>
                          <a:spcPct val="150000"/>
                        </a:lnSpc>
                        <a:spcAft>
                          <a:spcPts val="0"/>
                        </a:spcAft>
                        <a:tabLst>
                          <a:tab pos="2354580" algn="l"/>
                        </a:tabLst>
                      </a:pPr>
                      <a:r>
                        <a:rPr lang="es-EC" sz="1200" dirty="0">
                          <a:effectLst/>
                        </a:rPr>
                        <a:t>Número de días de cuentas por cobrar</a:t>
                      </a:r>
                    </a:p>
                    <a:p>
                      <a:pPr indent="0" algn="l">
                        <a:lnSpc>
                          <a:spcPct val="150000"/>
                        </a:lnSpc>
                        <a:spcAft>
                          <a:spcPts val="0"/>
                        </a:spcAft>
                        <a:tabLst>
                          <a:tab pos="2354580" algn="l"/>
                        </a:tabLst>
                      </a:pPr>
                      <a:r>
                        <a:rPr lang="es-EC" sz="1200" dirty="0">
                          <a:effectLst/>
                        </a:rPr>
                        <a:t>Número de días de cuentas por pagar</a:t>
                      </a:r>
                    </a:p>
                    <a:p>
                      <a:pPr indent="0" algn="l">
                        <a:lnSpc>
                          <a:spcPct val="150000"/>
                        </a:lnSpc>
                        <a:spcAft>
                          <a:spcPts val="0"/>
                        </a:spcAft>
                        <a:tabLst>
                          <a:tab pos="2354580" algn="l"/>
                        </a:tabLst>
                      </a:pPr>
                      <a:r>
                        <a:rPr lang="es-EC" sz="1200" dirty="0">
                          <a:effectLst/>
                        </a:rPr>
                        <a:t>Número de días de inventario </a:t>
                      </a:r>
                    </a:p>
                    <a:p>
                      <a:pPr indent="0" algn="l">
                        <a:lnSpc>
                          <a:spcPct val="150000"/>
                        </a:lnSpc>
                        <a:spcAft>
                          <a:spcPts val="0"/>
                        </a:spcAft>
                        <a:tabLst>
                          <a:tab pos="2354580" algn="l"/>
                        </a:tabLst>
                      </a:pPr>
                      <a:r>
                        <a:rPr lang="es-EC" sz="1200" dirty="0">
                          <a:effectLst/>
                        </a:rPr>
                        <a:t>Ciclo de conversión del efectivo </a:t>
                      </a:r>
                    </a:p>
                    <a:p>
                      <a:pPr indent="0" algn="l">
                        <a:lnSpc>
                          <a:spcPct val="150000"/>
                        </a:lnSpc>
                        <a:spcAft>
                          <a:spcPts val="0"/>
                        </a:spcAft>
                        <a:tabLst>
                          <a:tab pos="2354580" algn="l"/>
                        </a:tabLst>
                      </a:pPr>
                      <a:r>
                        <a:rPr lang="es-EC" sz="1200" b="1" dirty="0">
                          <a:effectLst/>
                        </a:rPr>
                        <a:t>Variable dependiente</a:t>
                      </a:r>
                    </a:p>
                    <a:p>
                      <a:pPr indent="0" algn="l">
                        <a:lnSpc>
                          <a:spcPct val="150000"/>
                        </a:lnSpc>
                        <a:spcAft>
                          <a:spcPts val="0"/>
                        </a:spcAft>
                        <a:tabLst>
                          <a:tab pos="2354580" algn="l"/>
                        </a:tabLst>
                      </a:pPr>
                      <a:r>
                        <a:rPr lang="es-EC" sz="1200" dirty="0">
                          <a:effectLst/>
                        </a:rPr>
                        <a:t>Rentabilidad (ROA)</a:t>
                      </a:r>
                      <a:endParaRPr lang="es-EC" sz="1200" dirty="0">
                        <a:effectLst/>
                        <a:latin typeface="Times New Roman" panose="02020603050405020304" pitchFamily="18" charset="0"/>
                        <a:cs typeface="Times New Roman" panose="02020603050405020304" pitchFamily="18" charset="0"/>
                      </a:endParaRPr>
                    </a:p>
                  </a:txBody>
                  <a:tcPr marL="24724" marR="24724" marT="0" marB="0"/>
                </a:tc>
                <a:tc>
                  <a:txBody>
                    <a:bodyPr/>
                    <a:lstStyle/>
                    <a:p>
                      <a:pPr indent="0" algn="l">
                        <a:lnSpc>
                          <a:spcPct val="150000"/>
                        </a:lnSpc>
                        <a:spcAft>
                          <a:spcPts val="0"/>
                        </a:spcAft>
                        <a:tabLst>
                          <a:tab pos="2354580" algn="l"/>
                        </a:tabLst>
                      </a:pPr>
                      <a:r>
                        <a:rPr lang="es-EC" sz="1300">
                          <a:effectLst/>
                        </a:rPr>
                        <a:t>Los hallazgos indicaron una relación negativa entre la administración del capital de trabajo y la rentabilidad (medida a través del ROA), lo cual está relacionado con estudios previos. Es decir, si la duración del ciclo de conversión del efectivo es mayor, su rentabilidad sería menor.</a:t>
                      </a:r>
                    </a:p>
                    <a:p>
                      <a:pPr indent="0" algn="l">
                        <a:lnSpc>
                          <a:spcPct val="150000"/>
                        </a:lnSpc>
                        <a:spcAft>
                          <a:spcPts val="0"/>
                        </a:spcAft>
                        <a:tabLst>
                          <a:tab pos="2354580" algn="l"/>
                        </a:tabLst>
                      </a:pPr>
                      <a:r>
                        <a:rPr lang="es-EC" sz="1300">
                          <a:effectLst/>
                        </a:rPr>
                        <a:t> </a:t>
                      </a:r>
                      <a:endParaRPr lang="es-EC"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24724" marR="24724" marT="0" marB="0"/>
                </a:tc>
                <a:extLst>
                  <a:ext uri="{0D108BD9-81ED-4DB2-BD59-A6C34878D82A}">
                    <a16:rowId xmlns:a16="http://schemas.microsoft.com/office/drawing/2014/main" val="10001"/>
                  </a:ext>
                </a:extLst>
              </a:tr>
              <a:tr h="2371673">
                <a:tc>
                  <a:txBody>
                    <a:bodyPr/>
                    <a:lstStyle/>
                    <a:p>
                      <a:pPr indent="0" algn="ctr">
                        <a:lnSpc>
                          <a:spcPct val="150000"/>
                        </a:lnSpc>
                        <a:spcAft>
                          <a:spcPts val="0"/>
                        </a:spcAft>
                        <a:tabLst>
                          <a:tab pos="2354580" algn="l"/>
                        </a:tabLst>
                      </a:pPr>
                      <a:r>
                        <a:rPr lang="es-EC" sz="1400">
                          <a:effectLst/>
                        </a:rPr>
                        <a:t> </a:t>
                      </a:r>
                    </a:p>
                    <a:p>
                      <a:pPr indent="0" algn="ctr">
                        <a:lnSpc>
                          <a:spcPct val="150000"/>
                        </a:lnSpc>
                        <a:spcAft>
                          <a:spcPts val="0"/>
                        </a:spcAft>
                        <a:tabLst>
                          <a:tab pos="2354580" algn="l"/>
                        </a:tabLst>
                      </a:pPr>
                      <a:r>
                        <a:rPr lang="es-EC" sz="1400">
                          <a:effectLst/>
                        </a:rPr>
                        <a:t>Sebastián Jaramillo Aguirre</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24724" marR="24724" marT="0" marB="0"/>
                </a:tc>
                <a:tc>
                  <a:txBody>
                    <a:bodyPr/>
                    <a:lstStyle/>
                    <a:p>
                      <a:pPr indent="0" algn="ctr">
                        <a:lnSpc>
                          <a:spcPct val="150000"/>
                        </a:lnSpc>
                        <a:spcAft>
                          <a:spcPts val="0"/>
                        </a:spcAft>
                        <a:tabLst>
                          <a:tab pos="2354580" algn="l"/>
                        </a:tabLst>
                      </a:pPr>
                      <a:r>
                        <a:rPr lang="es-EC" sz="1400">
                          <a:effectLst/>
                        </a:rPr>
                        <a:t> </a:t>
                      </a:r>
                    </a:p>
                    <a:p>
                      <a:pPr indent="0" algn="ctr">
                        <a:lnSpc>
                          <a:spcPct val="150000"/>
                        </a:lnSpc>
                        <a:spcAft>
                          <a:spcPts val="0"/>
                        </a:spcAft>
                        <a:tabLst>
                          <a:tab pos="2354580" algn="l"/>
                        </a:tabLst>
                      </a:pPr>
                      <a:r>
                        <a:rPr lang="es-EC" sz="1400">
                          <a:effectLst/>
                        </a:rPr>
                        <a:t> </a:t>
                      </a:r>
                    </a:p>
                    <a:p>
                      <a:pPr indent="0" algn="ctr">
                        <a:lnSpc>
                          <a:spcPct val="150000"/>
                        </a:lnSpc>
                        <a:spcAft>
                          <a:spcPts val="0"/>
                        </a:spcAft>
                        <a:tabLst>
                          <a:tab pos="2354580" algn="l"/>
                        </a:tabLst>
                      </a:pPr>
                      <a:r>
                        <a:rPr lang="es-EC" sz="1400">
                          <a:effectLst/>
                        </a:rPr>
                        <a:t>Colombia</a:t>
                      </a:r>
                      <a:endParaRPr lang="es-EC"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24724" marR="24724" marT="0" marB="0"/>
                </a:tc>
                <a:tc>
                  <a:txBody>
                    <a:bodyPr/>
                    <a:lstStyle/>
                    <a:p>
                      <a:pPr indent="0" algn="ctr">
                        <a:lnSpc>
                          <a:spcPct val="150000"/>
                        </a:lnSpc>
                        <a:spcAft>
                          <a:spcPts val="0"/>
                        </a:spcAft>
                        <a:tabLst>
                          <a:tab pos="2354580" algn="l"/>
                        </a:tabLst>
                      </a:pPr>
                      <a:r>
                        <a:rPr lang="es-EC" sz="1400" dirty="0">
                          <a:effectLst/>
                        </a:rPr>
                        <a:t> </a:t>
                      </a:r>
                    </a:p>
                    <a:p>
                      <a:pPr indent="0" algn="ctr">
                        <a:lnSpc>
                          <a:spcPct val="150000"/>
                        </a:lnSpc>
                        <a:spcAft>
                          <a:spcPts val="0"/>
                        </a:spcAft>
                        <a:tabLst>
                          <a:tab pos="2354580" algn="l"/>
                        </a:tabLst>
                      </a:pPr>
                      <a:r>
                        <a:rPr lang="es-EC" sz="1400" dirty="0">
                          <a:effectLst/>
                        </a:rPr>
                        <a:t> </a:t>
                      </a:r>
                    </a:p>
                    <a:p>
                      <a:pPr indent="0" algn="ctr">
                        <a:lnSpc>
                          <a:spcPct val="150000"/>
                        </a:lnSpc>
                        <a:spcAft>
                          <a:spcPts val="0"/>
                        </a:spcAft>
                        <a:tabLst>
                          <a:tab pos="2354580" algn="l"/>
                        </a:tabLst>
                      </a:pPr>
                      <a:r>
                        <a:rPr lang="es-EC" sz="1400" dirty="0">
                          <a:effectLst/>
                        </a:rPr>
                        <a:t>2008- 2014</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724" marR="24724" marT="0" marB="0"/>
                </a:tc>
                <a:tc>
                  <a:txBody>
                    <a:bodyPr/>
                    <a:lstStyle/>
                    <a:p>
                      <a:pPr indent="0" algn="ctr">
                        <a:lnSpc>
                          <a:spcPct val="150000"/>
                        </a:lnSpc>
                        <a:spcAft>
                          <a:spcPts val="0"/>
                        </a:spcAft>
                        <a:tabLst>
                          <a:tab pos="2354580" algn="l"/>
                        </a:tabLst>
                      </a:pPr>
                      <a:r>
                        <a:rPr lang="es-EC" sz="1400" dirty="0">
                          <a:effectLst/>
                        </a:rPr>
                        <a:t> </a:t>
                      </a:r>
                    </a:p>
                    <a:p>
                      <a:pPr indent="0" algn="ctr">
                        <a:lnSpc>
                          <a:spcPct val="150000"/>
                        </a:lnSpc>
                        <a:spcAft>
                          <a:spcPts val="0"/>
                        </a:spcAft>
                        <a:tabLst>
                          <a:tab pos="2354580" algn="l"/>
                        </a:tabLst>
                      </a:pPr>
                      <a:r>
                        <a:rPr lang="es-EC" sz="1400" dirty="0">
                          <a:effectLst/>
                        </a:rPr>
                        <a:t>48 empresas del sector de distribución de químicos</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724" marR="24724" marT="0" marB="0"/>
                </a:tc>
                <a:tc>
                  <a:txBody>
                    <a:bodyPr/>
                    <a:lstStyle/>
                    <a:p>
                      <a:pPr indent="0" algn="l">
                        <a:lnSpc>
                          <a:spcPct val="150000"/>
                        </a:lnSpc>
                        <a:spcAft>
                          <a:spcPts val="0"/>
                        </a:spcAft>
                        <a:tabLst>
                          <a:tab pos="2354580" algn="l"/>
                        </a:tabLst>
                      </a:pPr>
                      <a:r>
                        <a:rPr lang="es-EC" sz="1200" b="1" dirty="0">
                          <a:effectLst/>
                        </a:rPr>
                        <a:t>Variables independientes</a:t>
                      </a:r>
                    </a:p>
                    <a:p>
                      <a:pPr indent="0" algn="l">
                        <a:lnSpc>
                          <a:spcPct val="150000"/>
                        </a:lnSpc>
                        <a:spcAft>
                          <a:spcPts val="0"/>
                        </a:spcAft>
                        <a:tabLst>
                          <a:tab pos="2354580" algn="l"/>
                        </a:tabLst>
                      </a:pPr>
                      <a:r>
                        <a:rPr lang="es-EC" sz="1200" u="sng" dirty="0">
                          <a:effectLst/>
                        </a:rPr>
                        <a:t>Administración del capital de trabajo </a:t>
                      </a:r>
                    </a:p>
                    <a:p>
                      <a:pPr indent="0" algn="l">
                        <a:lnSpc>
                          <a:spcPct val="150000"/>
                        </a:lnSpc>
                        <a:spcAft>
                          <a:spcPts val="0"/>
                        </a:spcAft>
                        <a:tabLst>
                          <a:tab pos="2354580" algn="l"/>
                        </a:tabLst>
                      </a:pPr>
                      <a:r>
                        <a:rPr lang="es-EC" sz="1200" dirty="0">
                          <a:effectLst/>
                        </a:rPr>
                        <a:t>Número de días de cuentas por cobrar</a:t>
                      </a:r>
                    </a:p>
                    <a:p>
                      <a:pPr indent="0" algn="l">
                        <a:lnSpc>
                          <a:spcPct val="150000"/>
                        </a:lnSpc>
                        <a:spcAft>
                          <a:spcPts val="0"/>
                        </a:spcAft>
                        <a:tabLst>
                          <a:tab pos="2354580" algn="l"/>
                        </a:tabLst>
                      </a:pPr>
                      <a:r>
                        <a:rPr lang="es-EC" sz="1200" dirty="0">
                          <a:effectLst/>
                        </a:rPr>
                        <a:t>Número de días de cuentas por pagar</a:t>
                      </a:r>
                    </a:p>
                    <a:p>
                      <a:pPr indent="0" algn="l">
                        <a:lnSpc>
                          <a:spcPct val="150000"/>
                        </a:lnSpc>
                        <a:spcAft>
                          <a:spcPts val="0"/>
                        </a:spcAft>
                        <a:tabLst>
                          <a:tab pos="2354580" algn="l"/>
                        </a:tabLst>
                      </a:pPr>
                      <a:r>
                        <a:rPr lang="es-EC" sz="1200" dirty="0">
                          <a:effectLst/>
                        </a:rPr>
                        <a:t>Número de días de inventario </a:t>
                      </a:r>
                    </a:p>
                    <a:p>
                      <a:pPr indent="0" algn="l">
                        <a:lnSpc>
                          <a:spcPct val="150000"/>
                        </a:lnSpc>
                        <a:spcAft>
                          <a:spcPts val="0"/>
                        </a:spcAft>
                        <a:tabLst>
                          <a:tab pos="2354580" algn="l"/>
                        </a:tabLst>
                      </a:pPr>
                      <a:r>
                        <a:rPr lang="es-EC" sz="1200" dirty="0">
                          <a:effectLst/>
                        </a:rPr>
                        <a:t>Ciclo de conversión del efectivo </a:t>
                      </a:r>
                    </a:p>
                    <a:p>
                      <a:pPr indent="0" algn="l">
                        <a:lnSpc>
                          <a:spcPct val="150000"/>
                        </a:lnSpc>
                        <a:spcAft>
                          <a:spcPts val="0"/>
                        </a:spcAft>
                        <a:tabLst>
                          <a:tab pos="2354580" algn="l"/>
                        </a:tabLst>
                      </a:pPr>
                      <a:r>
                        <a:rPr lang="es-EC" sz="1200" b="1" dirty="0">
                          <a:effectLst/>
                        </a:rPr>
                        <a:t>Variable dependiente</a:t>
                      </a:r>
                    </a:p>
                    <a:p>
                      <a:pPr indent="0" algn="l">
                        <a:lnSpc>
                          <a:spcPct val="150000"/>
                        </a:lnSpc>
                        <a:spcAft>
                          <a:spcPts val="0"/>
                        </a:spcAft>
                        <a:tabLst>
                          <a:tab pos="2354580" algn="l"/>
                        </a:tabLst>
                      </a:pPr>
                      <a:r>
                        <a:rPr lang="es-EC" sz="1200" dirty="0">
                          <a:effectLst/>
                        </a:rPr>
                        <a:t>Rentabilidad económica (ROA)</a:t>
                      </a:r>
                    </a:p>
                  </a:txBody>
                  <a:tcPr marL="24724" marR="24724" marT="0" marB="0"/>
                </a:tc>
                <a:tc>
                  <a:txBody>
                    <a:bodyPr/>
                    <a:lstStyle/>
                    <a:p>
                      <a:pPr indent="0" algn="l">
                        <a:lnSpc>
                          <a:spcPct val="150000"/>
                        </a:lnSpc>
                        <a:spcAft>
                          <a:spcPts val="0"/>
                        </a:spcAft>
                      </a:pPr>
                      <a:r>
                        <a:rPr lang="es-EC" sz="1300" dirty="0">
                          <a:effectLst/>
                        </a:rPr>
                        <a:t>Los resultados globales indican una relación negativa pero no significativa entre el capital de trabajo y la utilidad bruta, mientras que se evidencia una relación significativamente positiva con respecto al ROA.</a:t>
                      </a:r>
                      <a:endParaRPr lang="es-EC"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724" marR="24724" marT="0" marB="0"/>
                </a:tc>
                <a:extLst>
                  <a:ext uri="{0D108BD9-81ED-4DB2-BD59-A6C34878D82A}">
                    <a16:rowId xmlns:a16="http://schemas.microsoft.com/office/drawing/2014/main" val="10002"/>
                  </a:ext>
                </a:extLst>
              </a:tr>
            </a:tbl>
          </a:graphicData>
        </a:graphic>
      </p:graphicFrame>
      <p:pic>
        <p:nvPicPr>
          <p:cNvPr id="4" name="Imagen 3" descr="Recorte de pantalla"/>
          <p:cNvPicPr>
            <a:picLocks noChangeAspect="1"/>
          </p:cNvPicPr>
          <p:nvPr/>
        </p:nvPicPr>
        <p:blipFill rotWithShape="1">
          <a:blip r:embed="rId2">
            <a:extLst>
              <a:ext uri="{28A0092B-C50C-407E-A947-70E740481C1C}">
                <a14:useLocalDpi xmlns:a14="http://schemas.microsoft.com/office/drawing/2010/main" val="0"/>
              </a:ext>
            </a:extLst>
          </a:blip>
          <a:srcRect t="10169" b="22600"/>
          <a:stretch/>
        </p:blipFill>
        <p:spPr>
          <a:xfrm>
            <a:off x="163134" y="6083533"/>
            <a:ext cx="11775582" cy="766293"/>
          </a:xfrm>
          <a:prstGeom prst="rect">
            <a:avLst/>
          </a:prstGeom>
        </p:spPr>
      </p:pic>
      <p:sp>
        <p:nvSpPr>
          <p:cNvPr id="5" name="Rectángulo 4"/>
          <p:cNvSpPr/>
          <p:nvPr/>
        </p:nvSpPr>
        <p:spPr>
          <a:xfrm>
            <a:off x="361733" y="563304"/>
            <a:ext cx="10230118" cy="400110"/>
          </a:xfrm>
          <a:prstGeom prst="rect">
            <a:avLst/>
          </a:prstGeom>
        </p:spPr>
        <p:txBody>
          <a:bodyPr wrap="square">
            <a:spAutoFit/>
          </a:bodyPr>
          <a:lstStyle/>
          <a:p>
            <a:r>
              <a:rPr lang="es-EC" sz="2000" b="1" i="1" dirty="0">
                <a:solidFill>
                  <a:schemeClr val="bg2">
                    <a:lumMod val="50000"/>
                  </a:schemeClr>
                </a:solidFill>
                <a:latin typeface="+mj-lt"/>
                <a:ea typeface="Calibri" panose="020F0502020204030204" pitchFamily="34" charset="0"/>
              </a:rPr>
              <a:t>Relación entre la administración de capital de trabajo con la liquidez y rentabilidad </a:t>
            </a:r>
            <a:endParaRPr lang="es-EC" sz="2000" b="1" i="1" dirty="0">
              <a:solidFill>
                <a:schemeClr val="bg2">
                  <a:lumMod val="50000"/>
                </a:schemeClr>
              </a:solidFill>
              <a:latin typeface="+mj-lt"/>
            </a:endParaRPr>
          </a:p>
        </p:txBody>
      </p:sp>
    </p:spTree>
    <p:extLst>
      <p:ext uri="{BB962C8B-B14F-4D97-AF65-F5344CB8AC3E}">
        <p14:creationId xmlns:p14="http://schemas.microsoft.com/office/powerpoint/2010/main" val="1453197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Tema1">
  <a:themeElements>
    <a:clrScheme name="Tema de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a1" id="{578CA4B9-77C4-4D5A-8E7F-89A40262821B}" vid="{1363AB8D-B94B-4F51-8FD7-E979F16F1D9C}"/>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Tema1</Template>
  <TotalTime>2852</TotalTime>
  <Words>3367</Words>
  <Application>Microsoft Office PowerPoint</Application>
  <PresentationFormat>Panorámica</PresentationFormat>
  <Paragraphs>513</Paragraphs>
  <Slides>26</Slides>
  <Notes>2</Notes>
  <HiddenSlides>0</HiddenSlides>
  <MMClips>0</MMClips>
  <ScaleCrop>false</ScaleCrop>
  <HeadingPairs>
    <vt:vector size="6" baseType="variant">
      <vt:variant>
        <vt:lpstr>Fuentes usadas</vt:lpstr>
      </vt:variant>
      <vt:variant>
        <vt:i4>20</vt:i4>
      </vt:variant>
      <vt:variant>
        <vt:lpstr>Tema</vt:lpstr>
      </vt:variant>
      <vt:variant>
        <vt:i4>1</vt:i4>
      </vt:variant>
      <vt:variant>
        <vt:lpstr>Títulos de diapositiva</vt:lpstr>
      </vt:variant>
      <vt:variant>
        <vt:i4>26</vt:i4>
      </vt:variant>
    </vt:vector>
  </HeadingPairs>
  <TitlesOfParts>
    <vt:vector size="47" baseType="lpstr">
      <vt:lpstr>ＭＳ Ｐゴシック</vt:lpstr>
      <vt:lpstr>Arial</vt:lpstr>
      <vt:lpstr>Calibri</vt:lpstr>
      <vt:lpstr>Calibri Light</vt:lpstr>
      <vt:lpstr>Century Gothic</vt:lpstr>
      <vt:lpstr>Gill Sans</vt:lpstr>
      <vt:lpstr>Lato Light</vt:lpstr>
      <vt:lpstr>League Spartan</vt:lpstr>
      <vt:lpstr>Nirmala UI</vt:lpstr>
      <vt:lpstr>Open Sans</vt:lpstr>
      <vt:lpstr>Open Sans Light</vt:lpstr>
      <vt:lpstr>Open Sans Semibold</vt:lpstr>
      <vt:lpstr>Poppins SemiBold</vt:lpstr>
      <vt:lpstr>PT Sans</vt:lpstr>
      <vt:lpstr>Route 159 Bold</vt:lpstr>
      <vt:lpstr>Route 159 Light</vt:lpstr>
      <vt:lpstr>Route 159 SemiBold</vt:lpstr>
      <vt:lpstr>Symbol</vt:lpstr>
      <vt:lpstr>Times New Roman</vt:lpstr>
      <vt:lpstr>Wingdings</vt:lpstr>
      <vt:lpstr>Tema1</vt:lpstr>
      <vt:lpstr>    DEPARTAMENTO DE CIENCIAS ECONOMICAS, ADMINISTRATIVAS Y DEL COMERCIO  CARRERA DE FINANZAS Y AUDITORÍA   “ANÁLISIS DE ESTRATEGIAS FINANCIERAS Y SU INCIDENCIA EN LA LIQUIDEZ Y RENTABILIDAD DE LAS PYMES IMPORTADORAS Y COMERCIALIZADORAS DE EQUIPOS ELECTRÓNICOS DE LA CIUDAD DE QUITO DURANTE EL PERIODO 2017-2020”  AUTORA: ESTRELLA NAZATE KATERIN VALERIA    TRABAJO DE TITULACIÓN PREVIO A LA OBTENCIÓN DEL TÍTULO DE LICENCIADA EN FINANZAS, CONTADORA PÚBLICA-AUDITORA   DIRECTOR: Econ. ACOSTA PALOMEQUE, GALO RAMIRO, Ph.D.  AGOSTO 2021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Katerin Estrella</dc:creator>
  <cp:lastModifiedBy>Katerin Estrella</cp:lastModifiedBy>
  <cp:revision>153</cp:revision>
  <dcterms:created xsi:type="dcterms:W3CDTF">2021-08-18T05:16:05Z</dcterms:created>
  <dcterms:modified xsi:type="dcterms:W3CDTF">2021-09-20T03:13:57Z</dcterms:modified>
</cp:coreProperties>
</file>