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5" r:id="rId4"/>
    <p:sldId id="266" r:id="rId5"/>
    <p:sldId id="267" r:id="rId6"/>
    <p:sldId id="268" r:id="rId7"/>
    <p:sldId id="269" r:id="rId8"/>
    <p:sldId id="274" r:id="rId9"/>
    <p:sldId id="275" r:id="rId10"/>
    <p:sldId id="276" r:id="rId11"/>
    <p:sldId id="271" r:id="rId12"/>
    <p:sldId id="272" r:id="rId13"/>
    <p:sldId id="273" r:id="rId14"/>
    <p:sldId id="277" r:id="rId15"/>
    <p:sldId id="278" r:id="rId16"/>
    <p:sldId id="281" r:id="rId17"/>
    <p:sldId id="282" r:id="rId18"/>
    <p:sldId id="283" r:id="rId19"/>
    <p:sldId id="284" r:id="rId20"/>
    <p:sldId id="285" r:id="rId21"/>
    <p:sldId id="280" r:id="rId22"/>
    <p:sldId id="286" r:id="rId23"/>
    <p:sldId id="288" r:id="rId24"/>
    <p:sldId id="287" r:id="rId25"/>
    <p:sldId id="289" r:id="rId26"/>
    <p:sldId id="290" r:id="rId27"/>
    <p:sldId id="29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C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29" autoAdjust="0"/>
    <p:restoredTop sz="94660"/>
  </p:normalViewPr>
  <p:slideViewPr>
    <p:cSldViewPr snapToGrid="0">
      <p:cViewPr varScale="1">
        <p:scale>
          <a:sx n="55" d="100"/>
          <a:sy n="55" d="100"/>
        </p:scale>
        <p:origin x="108"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B61BEF0D-F0BB-DE4B-95CE-6DB70DBA9567}" type="datetimeFigureOut">
              <a:rPr lang="en-US" smtClean="0"/>
              <a:pPr/>
              <a:t>9/21/2021</a:t>
            </a:fld>
            <a:endParaRPr lang="en-US" dirty="0"/>
          </a:p>
        </p:txBody>
      </p:sp>
      <p:sp>
        <p:nvSpPr>
          <p:cNvPr id="4" name="Marcador de pie de página 3"/>
          <p:cNvSpPr>
            <a:spLocks noGrp="1"/>
          </p:cNvSpPr>
          <p:nvPr>
            <p:ph type="ftr" sz="quarter" idx="11"/>
          </p:nvPr>
        </p:nvSpPr>
        <p:spPr/>
        <p:txBody>
          <a:bodyPr/>
          <a:lstStyle/>
          <a:p>
            <a:endParaRPr lang="en-US"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225286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9/21/2021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 id="2147483661" r:id="rId12"/>
    <p:sldLayoutId id="2147483662" r:id="rId13"/>
    <p:sldLayoutId id="2147483663" r:id="rId14"/>
    <p:sldLayoutId id="2147483664" r:id="rId15"/>
    <p:sldLayoutId id="2147483658" r:id="rId16"/>
    <p:sldLayoutId id="2147483659" r:id="rId17"/>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4.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491456" y="3019478"/>
            <a:ext cx="8021997" cy="1647815"/>
          </a:xfrm>
        </p:spPr>
        <p:txBody>
          <a:bodyPr>
            <a:noAutofit/>
          </a:bodyPr>
          <a:lstStyle/>
          <a:p>
            <a:r>
              <a:rPr lang="es-EC" sz="2000" b="1" dirty="0" smtClean="0">
                <a:solidFill>
                  <a:schemeClr val="tx1"/>
                </a:solidFill>
              </a:rPr>
              <a:t>“Determinación </a:t>
            </a:r>
            <a:r>
              <a:rPr lang="es-EC" sz="2000" b="1" dirty="0">
                <a:solidFill>
                  <a:schemeClr val="tx1"/>
                </a:solidFill>
              </a:rPr>
              <a:t>de derechos, restricciones y responsabilidades de predios ubicados en áreas expuestas a deslizamientos </a:t>
            </a:r>
            <a:r>
              <a:rPr lang="es-EC" sz="2000" b="1" dirty="0" smtClean="0">
                <a:solidFill>
                  <a:schemeClr val="tx1"/>
                </a:solidFill>
              </a:rPr>
              <a:t>utilizando la </a:t>
            </a:r>
            <a:r>
              <a:rPr lang="es-EC" sz="2000" b="1" dirty="0">
                <a:solidFill>
                  <a:schemeClr val="tx1"/>
                </a:solidFill>
              </a:rPr>
              <a:t>norma ISO19152; 2012 LAND ADMINISTRATION DOMAIN MODEL (LADM), en el sector centro-sur occidental del Distrito Metropolitano de </a:t>
            </a:r>
            <a:r>
              <a:rPr lang="es-EC" sz="2000" b="1" dirty="0" smtClean="0">
                <a:solidFill>
                  <a:schemeClr val="tx1"/>
                </a:solidFill>
              </a:rPr>
              <a:t>QUITO”.</a:t>
            </a:r>
            <a:endParaRPr lang="es-EC" sz="2000" dirty="0">
              <a:solidFill>
                <a:schemeClr val="tx1"/>
              </a:solidFill>
            </a:endParaRPr>
          </a:p>
        </p:txBody>
      </p:sp>
      <p:sp>
        <p:nvSpPr>
          <p:cNvPr id="3" name="Subtítulo 2"/>
          <p:cNvSpPr>
            <a:spLocks noGrp="1"/>
          </p:cNvSpPr>
          <p:nvPr>
            <p:ph type="subTitle" idx="1"/>
          </p:nvPr>
        </p:nvSpPr>
        <p:spPr>
          <a:xfrm>
            <a:off x="2491456" y="4836673"/>
            <a:ext cx="8915399" cy="2021327"/>
          </a:xfrm>
        </p:spPr>
        <p:txBody>
          <a:bodyPr>
            <a:normAutofit/>
          </a:bodyPr>
          <a:lstStyle/>
          <a:p>
            <a:r>
              <a:rPr lang="es-EC" b="1" dirty="0" smtClean="0">
                <a:solidFill>
                  <a:schemeClr val="tx1"/>
                </a:solidFill>
              </a:rPr>
              <a:t>Autor: </a:t>
            </a:r>
            <a:r>
              <a:rPr lang="es-EC" u="sng" dirty="0" smtClean="0">
                <a:solidFill>
                  <a:schemeClr val="tx1"/>
                </a:solidFill>
              </a:rPr>
              <a:t>Stalin David Chisaguano </a:t>
            </a:r>
            <a:r>
              <a:rPr lang="es-EC" u="sng" dirty="0" err="1" smtClean="0">
                <a:solidFill>
                  <a:schemeClr val="tx1"/>
                </a:solidFill>
              </a:rPr>
              <a:t>Chisaguano</a:t>
            </a:r>
            <a:r>
              <a:rPr lang="es-EC" u="sng" dirty="0" smtClean="0">
                <a:solidFill>
                  <a:schemeClr val="tx1"/>
                </a:solidFill>
              </a:rPr>
              <a:t> </a:t>
            </a:r>
          </a:p>
          <a:p>
            <a:endParaRPr lang="es-EC" dirty="0" smtClean="0">
              <a:solidFill>
                <a:schemeClr val="tx1"/>
              </a:solidFill>
            </a:endParaRPr>
          </a:p>
          <a:p>
            <a:r>
              <a:rPr lang="es-EC" b="1" dirty="0" smtClean="0">
                <a:solidFill>
                  <a:schemeClr val="tx1"/>
                </a:solidFill>
              </a:rPr>
              <a:t>Director el proyecto: </a:t>
            </a:r>
            <a:r>
              <a:rPr lang="es-EC" dirty="0" smtClean="0">
                <a:solidFill>
                  <a:schemeClr val="tx1"/>
                </a:solidFill>
              </a:rPr>
              <a:t>Ing. Rodolfo Salazar </a:t>
            </a:r>
            <a:r>
              <a:rPr lang="es-EC" dirty="0" err="1" smtClean="0">
                <a:solidFill>
                  <a:schemeClr val="tx1"/>
                </a:solidFill>
              </a:rPr>
              <a:t>Phd</a:t>
            </a:r>
            <a:r>
              <a:rPr lang="es-EC" dirty="0" smtClean="0">
                <a:solidFill>
                  <a:schemeClr val="tx1"/>
                </a:solidFill>
              </a:rPr>
              <a:t>(c)</a:t>
            </a:r>
          </a:p>
          <a:p>
            <a:r>
              <a:rPr lang="es-EC" b="1" dirty="0" smtClean="0">
                <a:solidFill>
                  <a:schemeClr val="tx1"/>
                </a:solidFill>
              </a:rPr>
              <a:t>Docente evaluador: </a:t>
            </a:r>
            <a:r>
              <a:rPr lang="es-EC" dirty="0" smtClean="0">
                <a:solidFill>
                  <a:schemeClr val="tx1"/>
                </a:solidFill>
              </a:rPr>
              <a:t>Ing. </a:t>
            </a:r>
            <a:r>
              <a:rPr lang="es-EC" dirty="0" err="1" smtClean="0">
                <a:solidFill>
                  <a:schemeClr val="tx1"/>
                </a:solidFill>
              </a:rPr>
              <a:t>Ginella</a:t>
            </a:r>
            <a:r>
              <a:rPr lang="es-EC" dirty="0" smtClean="0">
                <a:solidFill>
                  <a:schemeClr val="tx1"/>
                </a:solidFill>
              </a:rPr>
              <a:t> Jácome</a:t>
            </a:r>
          </a:p>
          <a:p>
            <a:r>
              <a:rPr lang="es-EC" b="1" dirty="0" smtClean="0">
                <a:solidFill>
                  <a:schemeClr val="tx1"/>
                </a:solidFill>
              </a:rPr>
              <a:t>Director de carrera: </a:t>
            </a:r>
            <a:r>
              <a:rPr lang="es-EC" dirty="0" smtClean="0">
                <a:solidFill>
                  <a:schemeClr val="tx1"/>
                </a:solidFill>
              </a:rPr>
              <a:t>Ing. Alexander </a:t>
            </a:r>
            <a:r>
              <a:rPr lang="es-EC" dirty="0" err="1" smtClean="0">
                <a:solidFill>
                  <a:schemeClr val="tx1"/>
                </a:solidFill>
              </a:rPr>
              <a:t>Robayo</a:t>
            </a:r>
            <a:r>
              <a:rPr lang="es-EC" dirty="0" smtClean="0">
                <a:solidFill>
                  <a:schemeClr val="tx1"/>
                </a:solidFill>
              </a:rPr>
              <a:t>  N. </a:t>
            </a:r>
            <a:r>
              <a:rPr lang="es-EC" dirty="0" err="1" smtClean="0">
                <a:solidFill>
                  <a:schemeClr val="tx1"/>
                </a:solidFill>
              </a:rPr>
              <a:t>MSc</a:t>
            </a:r>
            <a:r>
              <a:rPr lang="es-EC" dirty="0" smtClean="0">
                <a:solidFill>
                  <a:schemeClr val="tx1"/>
                </a:solidFill>
              </a:rPr>
              <a:t>.</a:t>
            </a:r>
            <a:endParaRPr lang="es-EC" dirty="0">
              <a:solidFill>
                <a:schemeClr val="tx1"/>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864" y="354497"/>
            <a:ext cx="5574992" cy="1538698"/>
          </a:xfrm>
          <a:prstGeom prst="rect">
            <a:avLst/>
          </a:prstGeom>
        </p:spPr>
      </p:pic>
      <p:sp>
        <p:nvSpPr>
          <p:cNvPr id="6" name="Título 1"/>
          <p:cNvSpPr txBox="1">
            <a:spLocks/>
          </p:cNvSpPr>
          <p:nvPr/>
        </p:nvSpPr>
        <p:spPr>
          <a:xfrm>
            <a:off x="2691685" y="2083192"/>
            <a:ext cx="8927204" cy="746289"/>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dirty="0" smtClean="0">
                <a:solidFill>
                  <a:schemeClr val="tx1"/>
                </a:solidFill>
              </a:rPr>
              <a:t>DEPARTAMENTO DE CIENCIAS DE LA TIERRA Y </a:t>
            </a:r>
            <a:r>
              <a:rPr lang="es-EC" sz="2000" dirty="0" smtClean="0">
                <a:solidFill>
                  <a:schemeClr val="tx1"/>
                </a:solidFill>
              </a:rPr>
              <a:t>DE LA </a:t>
            </a:r>
            <a:r>
              <a:rPr lang="es-EC" sz="2000" dirty="0" smtClean="0">
                <a:solidFill>
                  <a:schemeClr val="tx1"/>
                </a:solidFill>
              </a:rPr>
              <a:t>CONSTRUCCIÓN </a:t>
            </a:r>
          </a:p>
          <a:p>
            <a:r>
              <a:rPr lang="es-EC" sz="2000" dirty="0" smtClean="0">
                <a:solidFill>
                  <a:schemeClr val="tx1"/>
                </a:solidFill>
              </a:rPr>
              <a:t>CARRERA DE INGENIERÍA GEOGRÁFICA Y DEL MEDIO AMBIENTE </a:t>
            </a:r>
            <a:endParaRPr lang="es-EC" sz="2000" dirty="0">
              <a:solidFill>
                <a:schemeClr val="tx1"/>
              </a:solidFill>
            </a:endParaRPr>
          </a:p>
        </p:txBody>
      </p:sp>
      <p:pic>
        <p:nvPicPr>
          <p:cNvPr id="7" name="Picture 4" descr="Repositorio de la Universidad de Fuerzas Armadas ESPE: Página de ini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5718" y="5590011"/>
            <a:ext cx="1526282" cy="126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904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smtClean="0"/>
              <a:t>5: Marco Teórico </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3" y="326714"/>
            <a:ext cx="9958253" cy="624049"/>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dirty="0">
                <a:solidFill>
                  <a:schemeClr val="tx1"/>
                </a:solidFill>
              </a:rPr>
              <a:t>MODELO DE GESTION DE RIESGOS “LAND RISK MANAGEMENT MODEL”</a:t>
            </a:r>
          </a:p>
        </p:txBody>
      </p:sp>
      <p:pic>
        <p:nvPicPr>
          <p:cNvPr id="7" name="Imagen 6"/>
          <p:cNvPicPr/>
          <p:nvPr/>
        </p:nvPicPr>
        <p:blipFill rotWithShape="1">
          <a:blip r:embed="rId4">
            <a:extLst>
              <a:ext uri="{28A0092B-C50C-407E-A947-70E740481C1C}">
                <a14:useLocalDpi xmlns:a14="http://schemas.microsoft.com/office/drawing/2010/main" val="0"/>
              </a:ext>
            </a:extLst>
          </a:blip>
          <a:srcRect l="6469" t="4396" r="8434" b="54272"/>
          <a:stretch/>
        </p:blipFill>
        <p:spPr bwMode="auto">
          <a:xfrm>
            <a:off x="1869743" y="1529079"/>
            <a:ext cx="8693624" cy="4585117"/>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3245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632735" y="6233951"/>
            <a:ext cx="3914626" cy="624049"/>
          </a:xfrm>
        </p:spPr>
        <p:txBody>
          <a:bodyPr>
            <a:normAutofit/>
          </a:bodyPr>
          <a:lstStyle/>
          <a:p>
            <a:r>
              <a:rPr lang="es-EC" sz="2800" b="1" dirty="0" smtClean="0"/>
              <a:t>5: Marco Teórico </a:t>
            </a:r>
            <a:endParaRPr lang="es-EC" sz="2800" b="1" dirty="0"/>
          </a:p>
        </p:txBody>
      </p:sp>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4" y="326714"/>
            <a:ext cx="5650382" cy="624049"/>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dirty="0" smtClean="0">
                <a:solidFill>
                  <a:schemeClr val="tx1"/>
                </a:solidFill>
              </a:rPr>
              <a:t>Sistemas de información geográfica</a:t>
            </a:r>
            <a:endParaRPr lang="es-EC" sz="2800" b="1" dirty="0">
              <a:solidFill>
                <a:schemeClr val="tx1"/>
              </a:solidFill>
            </a:endParaRPr>
          </a:p>
        </p:txBody>
      </p:sp>
      <p:sp>
        <p:nvSpPr>
          <p:cNvPr id="9" name="Rectángulo 8"/>
          <p:cNvSpPr/>
          <p:nvPr/>
        </p:nvSpPr>
        <p:spPr>
          <a:xfrm>
            <a:off x="5181599" y="950763"/>
            <a:ext cx="3176337"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Lógica difusa</a:t>
            </a:r>
            <a:endParaRPr lang="es-EC" dirty="0">
              <a:solidFill>
                <a:sysClr val="windowText" lastClr="000000"/>
              </a:solidFill>
            </a:endParaRPr>
          </a:p>
        </p:txBody>
      </p:sp>
      <p:sp>
        <p:nvSpPr>
          <p:cNvPr id="10" name="Rectángulo 9"/>
          <p:cNvSpPr/>
          <p:nvPr/>
        </p:nvSpPr>
        <p:spPr>
          <a:xfrm>
            <a:off x="7426819" y="1829337"/>
            <a:ext cx="3770572"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Variables desencadenantes</a:t>
            </a:r>
            <a:endParaRPr lang="es-EC" dirty="0">
              <a:solidFill>
                <a:sysClr val="windowText" lastClr="000000"/>
              </a:solidFill>
            </a:endParaRPr>
          </a:p>
        </p:txBody>
      </p:sp>
      <p:sp>
        <p:nvSpPr>
          <p:cNvPr id="11" name="Rectángulo 10"/>
          <p:cNvSpPr/>
          <p:nvPr/>
        </p:nvSpPr>
        <p:spPr>
          <a:xfrm>
            <a:off x="2371024" y="1829337"/>
            <a:ext cx="3628723"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Variables condicionantes</a:t>
            </a:r>
            <a:endParaRPr lang="es-EC" dirty="0">
              <a:solidFill>
                <a:sysClr val="windowText" lastClr="000000"/>
              </a:solidFill>
            </a:endParaRPr>
          </a:p>
        </p:txBody>
      </p:sp>
      <p:sp>
        <p:nvSpPr>
          <p:cNvPr id="12" name="Rectángulo 11"/>
          <p:cNvSpPr/>
          <p:nvPr/>
        </p:nvSpPr>
        <p:spPr>
          <a:xfrm>
            <a:off x="2361061" y="4736123"/>
            <a:ext cx="3628723"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Precipitación  </a:t>
            </a:r>
            <a:endParaRPr lang="es-EC" dirty="0">
              <a:solidFill>
                <a:sysClr val="windowText" lastClr="000000"/>
              </a:solidFill>
            </a:endParaRPr>
          </a:p>
        </p:txBody>
      </p:sp>
      <p:sp>
        <p:nvSpPr>
          <p:cNvPr id="13" name="Rectángulo 12"/>
          <p:cNvSpPr/>
          <p:nvPr/>
        </p:nvSpPr>
        <p:spPr>
          <a:xfrm>
            <a:off x="2361062" y="3882707"/>
            <a:ext cx="3628723"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Cobertura vegetal </a:t>
            </a:r>
            <a:endParaRPr lang="es-EC" dirty="0">
              <a:solidFill>
                <a:sysClr val="windowText" lastClr="000000"/>
              </a:solidFill>
            </a:endParaRPr>
          </a:p>
        </p:txBody>
      </p:sp>
      <p:sp>
        <p:nvSpPr>
          <p:cNvPr id="14" name="Rectángulo 13"/>
          <p:cNvSpPr/>
          <p:nvPr/>
        </p:nvSpPr>
        <p:spPr>
          <a:xfrm>
            <a:off x="2371024" y="3029291"/>
            <a:ext cx="3628723"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Pendiente </a:t>
            </a:r>
            <a:endParaRPr lang="es-EC" dirty="0">
              <a:solidFill>
                <a:sysClr val="windowText" lastClr="000000"/>
              </a:solidFill>
            </a:endParaRPr>
          </a:p>
        </p:txBody>
      </p:sp>
      <p:sp>
        <p:nvSpPr>
          <p:cNvPr id="15" name="Rectángulo 14"/>
          <p:cNvSpPr/>
          <p:nvPr/>
        </p:nvSpPr>
        <p:spPr>
          <a:xfrm>
            <a:off x="2371023" y="5589539"/>
            <a:ext cx="3628723"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Litología  </a:t>
            </a:r>
            <a:endParaRPr lang="es-EC" dirty="0">
              <a:solidFill>
                <a:sysClr val="windowText" lastClr="000000"/>
              </a:solidFill>
            </a:endParaRPr>
          </a:p>
        </p:txBody>
      </p:sp>
      <p:sp>
        <p:nvSpPr>
          <p:cNvPr id="16" name="Rectángulo 15"/>
          <p:cNvSpPr/>
          <p:nvPr/>
        </p:nvSpPr>
        <p:spPr>
          <a:xfrm>
            <a:off x="7507371" y="4736123"/>
            <a:ext cx="3628723"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Distancia a fallas geológicas </a:t>
            </a:r>
            <a:endParaRPr lang="es-EC" dirty="0">
              <a:solidFill>
                <a:sysClr val="windowText" lastClr="000000"/>
              </a:solidFill>
            </a:endParaRPr>
          </a:p>
        </p:txBody>
      </p:sp>
      <p:sp>
        <p:nvSpPr>
          <p:cNvPr id="17" name="Rectángulo 16"/>
          <p:cNvSpPr/>
          <p:nvPr/>
        </p:nvSpPr>
        <p:spPr>
          <a:xfrm>
            <a:off x="7507372" y="3882707"/>
            <a:ext cx="3628723"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Distancia a ríos </a:t>
            </a:r>
            <a:endParaRPr lang="es-EC" dirty="0">
              <a:solidFill>
                <a:sysClr val="windowText" lastClr="000000"/>
              </a:solidFill>
            </a:endParaRPr>
          </a:p>
        </p:txBody>
      </p:sp>
      <p:sp>
        <p:nvSpPr>
          <p:cNvPr id="18" name="Rectángulo 17"/>
          <p:cNvSpPr/>
          <p:nvPr/>
        </p:nvSpPr>
        <p:spPr>
          <a:xfrm>
            <a:off x="7517334" y="3029291"/>
            <a:ext cx="3628723"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Distancia a vías</a:t>
            </a:r>
            <a:endParaRPr lang="es-EC" dirty="0">
              <a:solidFill>
                <a:sysClr val="windowText" lastClr="000000"/>
              </a:solidFill>
            </a:endParaRPr>
          </a:p>
        </p:txBody>
      </p:sp>
      <p:cxnSp>
        <p:nvCxnSpPr>
          <p:cNvPr id="20" name="Conector recto de flecha 19"/>
          <p:cNvCxnSpPr>
            <a:stCxn id="9" idx="1"/>
            <a:endCxn id="11" idx="0"/>
          </p:cNvCxnSpPr>
          <p:nvPr/>
        </p:nvCxnSpPr>
        <p:spPr>
          <a:xfrm flipH="1">
            <a:off x="4185386" y="1223479"/>
            <a:ext cx="996213" cy="605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stCxn id="9" idx="3"/>
            <a:endCxn id="10" idx="0"/>
          </p:cNvCxnSpPr>
          <p:nvPr/>
        </p:nvCxnSpPr>
        <p:spPr>
          <a:xfrm>
            <a:off x="8357936" y="1223479"/>
            <a:ext cx="954169" cy="605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angular 33"/>
          <p:cNvCxnSpPr>
            <a:stCxn id="11" idx="2"/>
          </p:cNvCxnSpPr>
          <p:nvPr/>
        </p:nvCxnSpPr>
        <p:spPr>
          <a:xfrm rot="5400000">
            <a:off x="2854963" y="1460902"/>
            <a:ext cx="416557" cy="2244291"/>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6" name="Conector angular 35"/>
          <p:cNvCxnSpPr>
            <a:endCxn id="15" idx="1"/>
          </p:cNvCxnSpPr>
          <p:nvPr/>
        </p:nvCxnSpPr>
        <p:spPr>
          <a:xfrm rot="16200000" flipH="1">
            <a:off x="599756" y="4090988"/>
            <a:ext cx="3080522" cy="46201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ector angular 39"/>
          <p:cNvCxnSpPr>
            <a:stCxn id="10" idx="2"/>
          </p:cNvCxnSpPr>
          <p:nvPr/>
        </p:nvCxnSpPr>
        <p:spPr>
          <a:xfrm rot="5400000">
            <a:off x="7985059" y="1464279"/>
            <a:ext cx="416557" cy="223753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2" name="Conector angular 41"/>
          <p:cNvCxnSpPr>
            <a:endCxn id="17" idx="1"/>
          </p:cNvCxnSpPr>
          <p:nvPr/>
        </p:nvCxnSpPr>
        <p:spPr>
          <a:xfrm rot="16200000" flipH="1">
            <a:off x="6614126" y="3262177"/>
            <a:ext cx="1353688" cy="43280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ector angular 43"/>
          <p:cNvCxnSpPr>
            <a:endCxn id="16" idx="1"/>
          </p:cNvCxnSpPr>
          <p:nvPr/>
        </p:nvCxnSpPr>
        <p:spPr>
          <a:xfrm rot="16200000" flipH="1">
            <a:off x="6864261" y="4365729"/>
            <a:ext cx="853416" cy="43280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angular 45"/>
          <p:cNvCxnSpPr>
            <a:endCxn id="18" idx="1"/>
          </p:cNvCxnSpPr>
          <p:nvPr/>
        </p:nvCxnSpPr>
        <p:spPr>
          <a:xfrm rot="16200000" flipH="1">
            <a:off x="7040610" y="2825282"/>
            <a:ext cx="510681" cy="4427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r 47"/>
          <p:cNvCxnSpPr>
            <a:endCxn id="14" idx="1"/>
          </p:cNvCxnSpPr>
          <p:nvPr/>
        </p:nvCxnSpPr>
        <p:spPr>
          <a:xfrm rot="16200000" flipH="1">
            <a:off x="1884900" y="2815882"/>
            <a:ext cx="500273" cy="4719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p:cNvCxnSpPr>
            <a:endCxn id="13" idx="1"/>
          </p:cNvCxnSpPr>
          <p:nvPr/>
        </p:nvCxnSpPr>
        <p:spPr>
          <a:xfrm>
            <a:off x="1941096" y="4155422"/>
            <a:ext cx="41996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p:cNvCxnSpPr>
            <a:endCxn id="12" idx="1"/>
          </p:cNvCxnSpPr>
          <p:nvPr/>
        </p:nvCxnSpPr>
        <p:spPr>
          <a:xfrm>
            <a:off x="1909008" y="5008838"/>
            <a:ext cx="45205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9081610" y="384159"/>
            <a:ext cx="2739508" cy="1015663"/>
          </a:xfrm>
          <a:prstGeom prst="rect">
            <a:avLst/>
          </a:prstGeom>
          <a:noFill/>
        </p:spPr>
        <p:txBody>
          <a:bodyPr wrap="square" rtlCol="0">
            <a:spAutoFit/>
          </a:bodyPr>
          <a:lstStyle/>
          <a:p>
            <a:r>
              <a:rPr lang="es-EC" sz="1200" dirty="0" smtClean="0"/>
              <a:t>Modelo probabilístico de riesgos con fin </a:t>
            </a:r>
          </a:p>
          <a:p>
            <a:r>
              <a:rPr lang="es-EC" sz="1200" dirty="0" smtClean="0"/>
              <a:t>de determinar  la probabilidad de ocurrencia </a:t>
            </a:r>
          </a:p>
          <a:p>
            <a:r>
              <a:rPr lang="es-EC" sz="1200" dirty="0" smtClean="0"/>
              <a:t>De un evento catastrófico</a:t>
            </a:r>
            <a:endParaRPr lang="es-EC" sz="1200" dirty="0"/>
          </a:p>
        </p:txBody>
      </p:sp>
      <p:sp>
        <p:nvSpPr>
          <p:cNvPr id="7" name="Rectángulo 6"/>
          <p:cNvSpPr/>
          <p:nvPr/>
        </p:nvSpPr>
        <p:spPr>
          <a:xfrm>
            <a:off x="1720615" y="708658"/>
            <a:ext cx="2737310" cy="954107"/>
          </a:xfrm>
          <a:prstGeom prst="rect">
            <a:avLst/>
          </a:prstGeom>
        </p:spPr>
        <p:txBody>
          <a:bodyPr wrap="square">
            <a:spAutoFit/>
          </a:bodyPr>
          <a:lstStyle/>
          <a:p>
            <a:r>
              <a:rPr lang="es-EC" sz="1400" dirty="0">
                <a:latin typeface="Calibri" panose="020F0502020204030204" pitchFamily="34" charset="0"/>
                <a:ea typeface="Calibri" panose="020F0502020204030204" pitchFamily="34" charset="0"/>
                <a:cs typeface="Times New Roman" panose="02020603050405020304" pitchFamily="18" charset="0"/>
              </a:rPr>
              <a:t>herramienta de información que permite procesar de mejor manera un gran contenido de datos espaciales</a:t>
            </a:r>
            <a:endParaRPr lang="es-EC" sz="1400" dirty="0"/>
          </a:p>
        </p:txBody>
      </p:sp>
      <p:sp>
        <p:nvSpPr>
          <p:cNvPr id="8" name="Rectángulo 7"/>
          <p:cNvSpPr/>
          <p:nvPr/>
        </p:nvSpPr>
        <p:spPr>
          <a:xfrm>
            <a:off x="2499361" y="2344352"/>
            <a:ext cx="6096000" cy="369332"/>
          </a:xfrm>
          <a:prstGeom prst="rect">
            <a:avLst/>
          </a:prstGeom>
        </p:spPr>
        <p:txBody>
          <a:bodyPr>
            <a:spAutoFit/>
          </a:bodyPr>
          <a:lstStyle/>
          <a:p>
            <a:pPr indent="449580" algn="just">
              <a:lnSpc>
                <a:spcPct val="150000"/>
              </a:lnSpc>
              <a:spcAft>
                <a:spcPts val="800"/>
              </a:spcAft>
            </a:pPr>
            <a:r>
              <a:rPr lang="es-EC" sz="1200" dirty="0">
                <a:latin typeface="Calibri" panose="020F0502020204030204" pitchFamily="34" charset="0"/>
                <a:ea typeface="Calibri" panose="020F0502020204030204" pitchFamily="34" charset="0"/>
                <a:cs typeface="Times New Roman" panose="02020603050405020304" pitchFamily="18" charset="0"/>
              </a:rPr>
              <a:t>su valor es mayor </a:t>
            </a:r>
            <a:r>
              <a:rPr lang="es-EC" sz="1200" dirty="0" smtClean="0">
                <a:latin typeface="Calibri" panose="020F0502020204030204" pitchFamily="34" charset="0"/>
                <a:ea typeface="Calibri" panose="020F0502020204030204" pitchFamily="34" charset="0"/>
                <a:cs typeface="Times New Roman" panose="02020603050405020304" pitchFamily="18" charset="0"/>
              </a:rPr>
              <a:t>-relación </a:t>
            </a:r>
            <a:r>
              <a:rPr lang="es-EC" sz="1200" dirty="0">
                <a:latin typeface="Calibri" panose="020F0502020204030204" pitchFamily="34" charset="0"/>
                <a:ea typeface="Calibri" panose="020F0502020204030204" pitchFamily="34" charset="0"/>
                <a:cs typeface="Times New Roman" panose="02020603050405020304" pitchFamily="18" charset="0"/>
              </a:rPr>
              <a:t>directa.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ángulo 29"/>
          <p:cNvSpPr/>
          <p:nvPr/>
        </p:nvSpPr>
        <p:spPr>
          <a:xfrm>
            <a:off x="7691178" y="2351975"/>
            <a:ext cx="3149100" cy="369332"/>
          </a:xfrm>
          <a:prstGeom prst="rect">
            <a:avLst/>
          </a:prstGeom>
        </p:spPr>
        <p:txBody>
          <a:bodyPr wrap="square">
            <a:spAutoFit/>
          </a:bodyPr>
          <a:lstStyle/>
          <a:p>
            <a:pPr indent="449580" algn="just">
              <a:lnSpc>
                <a:spcPct val="150000"/>
              </a:lnSpc>
              <a:spcAft>
                <a:spcPts val="800"/>
              </a:spcAft>
            </a:pPr>
            <a:r>
              <a:rPr lang="es-EC" sz="1200" dirty="0">
                <a:latin typeface="Calibri" panose="020F0502020204030204" pitchFamily="34" charset="0"/>
                <a:ea typeface="Calibri" panose="020F0502020204030204" pitchFamily="34" charset="0"/>
                <a:cs typeface="Times New Roman" panose="02020603050405020304" pitchFamily="18" charset="0"/>
              </a:rPr>
              <a:t>su valor es </a:t>
            </a:r>
            <a:r>
              <a:rPr lang="es-EC" sz="1200" dirty="0" smtClean="0">
                <a:latin typeface="Calibri" panose="020F0502020204030204" pitchFamily="34" charset="0"/>
                <a:ea typeface="Calibri" panose="020F0502020204030204" pitchFamily="34" charset="0"/>
                <a:cs typeface="Times New Roman" panose="02020603050405020304" pitchFamily="18" charset="0"/>
              </a:rPr>
              <a:t>menor -relación indirecta</a:t>
            </a:r>
            <a:r>
              <a:rPr lang="es-EC" sz="1200" dirty="0">
                <a:latin typeface="Calibri" panose="020F0502020204030204" pitchFamily="34" charset="0"/>
                <a:ea typeface="Calibri" panose="020F0502020204030204" pitchFamily="34" charset="0"/>
                <a:cs typeface="Times New Roman" panose="02020603050405020304" pitchFamily="18" charset="0"/>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0713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p:cNvSpPr/>
          <p:nvPr/>
        </p:nvSpPr>
        <p:spPr>
          <a:xfrm>
            <a:off x="4269471" y="1533907"/>
            <a:ext cx="914400" cy="876738"/>
          </a:xfrm>
          <a:prstGeom prst="ellipse">
            <a:avLst/>
          </a:prstGeom>
          <a:effectLst>
            <a:reflection blurRad="6350" stA="50000" endA="300" endPos="90000" dir="5400000" sy="-100000" algn="bl" rotWithShape="0"/>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 name="Título 1"/>
          <p:cNvSpPr>
            <a:spLocks noGrp="1"/>
          </p:cNvSpPr>
          <p:nvPr>
            <p:ph type="title"/>
          </p:nvPr>
        </p:nvSpPr>
        <p:spPr>
          <a:xfrm>
            <a:off x="1632735" y="6233951"/>
            <a:ext cx="3914626" cy="624049"/>
          </a:xfrm>
        </p:spPr>
        <p:txBody>
          <a:bodyPr>
            <a:normAutofit/>
          </a:bodyPr>
          <a:lstStyle/>
          <a:p>
            <a:r>
              <a:rPr lang="es-EC" sz="2800" b="1" dirty="0" smtClean="0"/>
              <a:t>5: Marco Teórico </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2479368" y="547416"/>
            <a:ext cx="5033109" cy="365179"/>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dirty="0" smtClean="0">
                <a:solidFill>
                  <a:schemeClr val="tx1"/>
                </a:solidFill>
              </a:rPr>
              <a:t>Base de Datos Geográfica</a:t>
            </a:r>
            <a:endParaRPr lang="es-EC" sz="2800" b="1" dirty="0">
              <a:solidFill>
                <a:schemeClr val="tx1"/>
              </a:solidFill>
            </a:endParaRPr>
          </a:p>
        </p:txBody>
      </p:sp>
      <p:sp>
        <p:nvSpPr>
          <p:cNvPr id="7" name="Marcador de contenido 2"/>
          <p:cNvSpPr txBox="1">
            <a:spLocks/>
          </p:cNvSpPr>
          <p:nvPr/>
        </p:nvSpPr>
        <p:spPr>
          <a:xfrm>
            <a:off x="2810242" y="2558677"/>
            <a:ext cx="4702235" cy="58763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latin typeface="Arial" panose="020B0604020202020204" pitchFamily="34" charset="0"/>
                <a:cs typeface="Arial" panose="020B0604020202020204" pitchFamily="34" charset="0"/>
              </a:rPr>
              <a:t>Social </a:t>
            </a:r>
            <a:r>
              <a:rPr lang="es-EC" sz="2000" b="1" dirty="0" err="1" smtClean="0">
                <a:latin typeface="Arial" panose="020B0604020202020204" pitchFamily="34" charset="0"/>
                <a:cs typeface="Arial" panose="020B0604020202020204" pitchFamily="34" charset="0"/>
              </a:rPr>
              <a:t>Tenure</a:t>
            </a:r>
            <a:r>
              <a:rPr lang="es-EC" sz="2000" b="1" dirty="0" smtClean="0">
                <a:latin typeface="Arial" panose="020B0604020202020204" pitchFamily="34" charset="0"/>
                <a:cs typeface="Arial" panose="020B0604020202020204" pitchFamily="34" charset="0"/>
              </a:rPr>
              <a:t> Domain Model</a:t>
            </a:r>
            <a:endParaRPr lang="es-EC" sz="2000" b="1" dirty="0">
              <a:latin typeface="Arial" panose="020B0604020202020204" pitchFamily="34" charset="0"/>
              <a:cs typeface="Arial" panose="020B0604020202020204" pitchFamily="34" charset="0"/>
            </a:endParaRPr>
          </a:p>
        </p:txBody>
      </p:sp>
      <p:sp>
        <p:nvSpPr>
          <p:cNvPr id="9" name="Elipse 8"/>
          <p:cNvSpPr/>
          <p:nvPr/>
        </p:nvSpPr>
        <p:spPr>
          <a:xfrm>
            <a:off x="7055277" y="1498400"/>
            <a:ext cx="914400" cy="876738"/>
          </a:xfrm>
          <a:prstGeom prst="ellipse">
            <a:avLst/>
          </a:prstGeom>
          <a:effectLst>
            <a:outerShdw blurRad="50800" dist="38100" dir="10800000" algn="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3" name="CuadroTexto 2"/>
          <p:cNvSpPr txBox="1"/>
          <p:nvPr/>
        </p:nvSpPr>
        <p:spPr>
          <a:xfrm>
            <a:off x="4320209" y="1704407"/>
            <a:ext cx="3872408" cy="523220"/>
          </a:xfrm>
          <a:prstGeom prst="rect">
            <a:avLst/>
          </a:prstGeom>
          <a:noFill/>
        </p:spPr>
        <p:txBody>
          <a:bodyPr wrap="square" rtlCol="0">
            <a:spAutoFit/>
          </a:bodyPr>
          <a:lstStyle/>
          <a:p>
            <a:r>
              <a:rPr lang="es-EC" sz="2800" dirty="0" smtClean="0"/>
              <a:t>SIG 		    		      IDE</a:t>
            </a:r>
            <a:endParaRPr lang="es-EC" sz="2800" dirty="0"/>
          </a:p>
        </p:txBody>
      </p:sp>
      <p:pic>
        <p:nvPicPr>
          <p:cNvPr id="11" name="Imagen 10"/>
          <p:cNvPicPr>
            <a:picLocks noChangeAspect="1"/>
          </p:cNvPicPr>
          <p:nvPr/>
        </p:nvPicPr>
        <p:blipFill>
          <a:blip r:embed="rId4"/>
          <a:stretch>
            <a:fillRect/>
          </a:stretch>
        </p:blipFill>
        <p:spPr>
          <a:xfrm>
            <a:off x="2902916" y="3069053"/>
            <a:ext cx="4609561" cy="2198406"/>
          </a:xfrm>
          <a:prstGeom prst="rect">
            <a:avLst/>
          </a:prstGeom>
        </p:spPr>
      </p:pic>
      <p:pic>
        <p:nvPicPr>
          <p:cNvPr id="13" name="Imagen 12"/>
          <p:cNvPicPr>
            <a:picLocks noChangeAspect="1"/>
          </p:cNvPicPr>
          <p:nvPr/>
        </p:nvPicPr>
        <p:blipFill rotWithShape="1">
          <a:blip r:embed="rId5"/>
          <a:srcRect l="8079" t="13191" r="8385" b="43971"/>
          <a:stretch/>
        </p:blipFill>
        <p:spPr>
          <a:xfrm>
            <a:off x="7735417" y="3069053"/>
            <a:ext cx="4279963" cy="1643962"/>
          </a:xfrm>
          <a:prstGeom prst="rect">
            <a:avLst/>
          </a:prstGeom>
        </p:spPr>
      </p:pic>
      <p:sp>
        <p:nvSpPr>
          <p:cNvPr id="10" name="Rectángulo 9"/>
          <p:cNvSpPr/>
          <p:nvPr/>
        </p:nvSpPr>
        <p:spPr>
          <a:xfrm>
            <a:off x="2568281" y="810124"/>
            <a:ext cx="6096000" cy="646331"/>
          </a:xfrm>
          <a:prstGeom prst="rect">
            <a:avLst/>
          </a:prstGeom>
        </p:spPr>
        <p:txBody>
          <a:bodyPr>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conjunto de datos organizados permite un análisis y gestión de la información geográfica</a:t>
            </a:r>
            <a:endParaRPr lang="es-EC" dirty="0"/>
          </a:p>
        </p:txBody>
      </p:sp>
      <p:sp>
        <p:nvSpPr>
          <p:cNvPr id="12" name="Flecha izquierda y derecha 11"/>
          <p:cNvSpPr/>
          <p:nvPr/>
        </p:nvSpPr>
        <p:spPr>
          <a:xfrm>
            <a:off x="5616281" y="1842802"/>
            <a:ext cx="1102571" cy="45507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3530293" y="5258545"/>
            <a:ext cx="2668166" cy="307777"/>
          </a:xfrm>
          <a:prstGeom prst="rect">
            <a:avLst/>
          </a:prstGeom>
        </p:spPr>
        <p:txBody>
          <a:bodyPr wrap="none">
            <a:spAutoFit/>
          </a:bodyPr>
          <a:lstStyle/>
          <a:p>
            <a:r>
              <a:rPr lang="es-EC" sz="1400" dirty="0">
                <a:latin typeface="Calibri" panose="020F0502020204030204" pitchFamily="34" charset="0"/>
                <a:ea typeface="Calibri" panose="020F0502020204030204" pitchFamily="34" charset="0"/>
                <a:cs typeface="Times New Roman" panose="02020603050405020304" pitchFamily="18" charset="0"/>
              </a:rPr>
              <a:t>sistema de información territorial </a:t>
            </a:r>
            <a:endParaRPr lang="es-EC" sz="1400" dirty="0"/>
          </a:p>
        </p:txBody>
      </p:sp>
      <p:sp>
        <p:nvSpPr>
          <p:cNvPr id="15" name="Rectángulo 14"/>
          <p:cNvSpPr/>
          <p:nvPr/>
        </p:nvSpPr>
        <p:spPr>
          <a:xfrm>
            <a:off x="8384528" y="2619390"/>
            <a:ext cx="2981739" cy="461665"/>
          </a:xfrm>
          <a:prstGeom prst="rect">
            <a:avLst/>
          </a:prstGeom>
        </p:spPr>
        <p:txBody>
          <a:bodyPr wrap="square">
            <a:spAutoFit/>
          </a:bodyPr>
          <a:lstStyle/>
          <a:p>
            <a:r>
              <a:rPr lang="es-EC" sz="1200" dirty="0">
                <a:latin typeface="Calibri" panose="020F0502020204030204" pitchFamily="34" charset="0"/>
                <a:ea typeface="Calibri" panose="020F0502020204030204" pitchFamily="34" charset="0"/>
                <a:cs typeface="Times New Roman" panose="02020603050405020304" pitchFamily="18" charset="0"/>
              </a:rPr>
              <a:t>mejorar la administración y levantamiento de información catastral</a:t>
            </a:r>
            <a:endParaRPr lang="es-EC" sz="1200" dirty="0"/>
          </a:p>
        </p:txBody>
      </p:sp>
    </p:spTree>
    <p:extLst>
      <p:ext uri="{BB962C8B-B14F-4D97-AF65-F5344CB8AC3E}">
        <p14:creationId xmlns:p14="http://schemas.microsoft.com/office/powerpoint/2010/main" val="136707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a:t>6</a:t>
            </a:r>
            <a:r>
              <a:rPr lang="es-EC" sz="2800" b="1" dirty="0" smtClean="0"/>
              <a:t>: </a:t>
            </a:r>
            <a:r>
              <a:rPr lang="es-EC" sz="2800" b="1" dirty="0"/>
              <a:t>METODOLOGIA</a:t>
            </a:r>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4" y="326714"/>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pic>
        <p:nvPicPr>
          <p:cNvPr id="7" name="Imagen 6"/>
          <p:cNvPicPr/>
          <p:nvPr/>
        </p:nvPicPr>
        <p:blipFill rotWithShape="1">
          <a:blip r:embed="rId4">
            <a:extLst>
              <a:ext uri="{28A0092B-C50C-407E-A947-70E740481C1C}">
                <a14:useLocalDpi xmlns:a14="http://schemas.microsoft.com/office/drawing/2010/main" val="0"/>
              </a:ext>
            </a:extLst>
          </a:blip>
          <a:srcRect l="7064" t="4616" r="4880" b="6877"/>
          <a:stretch/>
        </p:blipFill>
        <p:spPr bwMode="auto">
          <a:xfrm>
            <a:off x="1970440" y="-16396"/>
            <a:ext cx="7317940" cy="62503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7295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smtClean="0"/>
              <a:t>6: </a:t>
            </a:r>
            <a:r>
              <a:rPr lang="es-EC" sz="2800" b="1" dirty="0"/>
              <a:t>METODOLOGIA</a:t>
            </a:r>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4" y="326714"/>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9" name="Rectángulo 8"/>
          <p:cNvSpPr/>
          <p:nvPr/>
        </p:nvSpPr>
        <p:spPr>
          <a:xfrm>
            <a:off x="3821863" y="605023"/>
            <a:ext cx="4620126"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Modelo de  </a:t>
            </a:r>
            <a:r>
              <a:rPr lang="es-EC" dirty="0" err="1" smtClean="0">
                <a:solidFill>
                  <a:sysClr val="windowText" lastClr="000000"/>
                </a:solidFill>
              </a:rPr>
              <a:t>gestios</a:t>
            </a:r>
            <a:r>
              <a:rPr lang="es-EC" dirty="0" smtClean="0">
                <a:solidFill>
                  <a:sysClr val="windowText" lastClr="000000"/>
                </a:solidFill>
              </a:rPr>
              <a:t> de riesgo </a:t>
            </a:r>
          </a:p>
          <a:p>
            <a:pPr algn="ctr"/>
            <a:r>
              <a:rPr lang="es-EC" dirty="0" smtClean="0">
                <a:solidFill>
                  <a:sysClr val="windowText" lastClr="000000"/>
                </a:solidFill>
              </a:rPr>
              <a:t>“Land </a:t>
            </a:r>
            <a:r>
              <a:rPr lang="es-EC" dirty="0">
                <a:solidFill>
                  <a:sysClr val="windowText" lastClr="000000"/>
                </a:solidFill>
              </a:rPr>
              <a:t>Risk Management </a:t>
            </a:r>
            <a:r>
              <a:rPr lang="es-EC" dirty="0" smtClean="0">
                <a:solidFill>
                  <a:sysClr val="windowText" lastClr="000000"/>
                </a:solidFill>
              </a:rPr>
              <a:t>Model”</a:t>
            </a:r>
            <a:endParaRPr lang="es-EC" dirty="0">
              <a:solidFill>
                <a:sysClr val="windowText" lastClr="000000"/>
              </a:solidFill>
            </a:endParaRPr>
          </a:p>
        </p:txBody>
      </p:sp>
      <p:sp>
        <p:nvSpPr>
          <p:cNvPr id="10" name="Rectángulo 9"/>
          <p:cNvSpPr/>
          <p:nvPr/>
        </p:nvSpPr>
        <p:spPr>
          <a:xfrm>
            <a:off x="8137187" y="1483597"/>
            <a:ext cx="2326107"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Planificación</a:t>
            </a:r>
            <a:endParaRPr lang="es-EC" dirty="0">
              <a:solidFill>
                <a:sysClr val="windowText" lastClr="000000"/>
              </a:solidFill>
            </a:endParaRPr>
          </a:p>
        </p:txBody>
      </p:sp>
      <p:sp>
        <p:nvSpPr>
          <p:cNvPr id="11" name="Rectángulo 10"/>
          <p:cNvSpPr/>
          <p:nvPr/>
        </p:nvSpPr>
        <p:spPr>
          <a:xfrm>
            <a:off x="1636929" y="1483597"/>
            <a:ext cx="1848050"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Contexto</a:t>
            </a:r>
            <a:endParaRPr lang="es-EC" dirty="0">
              <a:solidFill>
                <a:sysClr val="windowText" lastClr="000000"/>
              </a:solidFill>
            </a:endParaRPr>
          </a:p>
        </p:txBody>
      </p:sp>
      <p:sp>
        <p:nvSpPr>
          <p:cNvPr id="12" name="Rectángulo 11"/>
          <p:cNvSpPr/>
          <p:nvPr/>
        </p:nvSpPr>
        <p:spPr>
          <a:xfrm>
            <a:off x="1626966" y="4390382"/>
            <a:ext cx="2016576" cy="14978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Criterios relacionados con el catastro y la norma</a:t>
            </a:r>
            <a:endParaRPr lang="es-EC" dirty="0">
              <a:solidFill>
                <a:sysClr val="windowText" lastClr="000000"/>
              </a:solidFill>
            </a:endParaRPr>
          </a:p>
        </p:txBody>
      </p:sp>
      <p:sp>
        <p:nvSpPr>
          <p:cNvPr id="13" name="Rectángulo 12"/>
          <p:cNvSpPr/>
          <p:nvPr/>
        </p:nvSpPr>
        <p:spPr>
          <a:xfrm>
            <a:off x="1626966" y="3536967"/>
            <a:ext cx="2016576"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Recolección de información </a:t>
            </a:r>
            <a:endParaRPr lang="es-EC" dirty="0">
              <a:solidFill>
                <a:sysClr val="windowText" lastClr="000000"/>
              </a:solidFill>
            </a:endParaRPr>
          </a:p>
        </p:txBody>
      </p:sp>
      <p:sp>
        <p:nvSpPr>
          <p:cNvPr id="14" name="Rectángulo 13"/>
          <p:cNvSpPr/>
          <p:nvPr/>
        </p:nvSpPr>
        <p:spPr>
          <a:xfrm>
            <a:off x="1636928" y="2683551"/>
            <a:ext cx="2006614"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Delimitación zona de estudio</a:t>
            </a:r>
            <a:endParaRPr lang="es-EC" dirty="0">
              <a:solidFill>
                <a:sysClr val="windowText" lastClr="000000"/>
              </a:solidFill>
            </a:endParaRPr>
          </a:p>
        </p:txBody>
      </p:sp>
      <p:sp>
        <p:nvSpPr>
          <p:cNvPr id="16" name="Rectángulo 15"/>
          <p:cNvSpPr/>
          <p:nvPr/>
        </p:nvSpPr>
        <p:spPr>
          <a:xfrm>
            <a:off x="8188522" y="4390383"/>
            <a:ext cx="2213476"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STDM</a:t>
            </a:r>
            <a:endParaRPr lang="es-EC" dirty="0">
              <a:solidFill>
                <a:sysClr val="windowText" lastClr="000000"/>
              </a:solidFill>
            </a:endParaRPr>
          </a:p>
        </p:txBody>
      </p:sp>
      <p:sp>
        <p:nvSpPr>
          <p:cNvPr id="17" name="Rectángulo 16"/>
          <p:cNvSpPr/>
          <p:nvPr/>
        </p:nvSpPr>
        <p:spPr>
          <a:xfrm>
            <a:off x="8188521" y="3575649"/>
            <a:ext cx="2555149"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Creación de la ficha catastra del predio</a:t>
            </a:r>
            <a:endParaRPr lang="es-EC" dirty="0">
              <a:solidFill>
                <a:sysClr val="windowText" lastClr="000000"/>
              </a:solidFill>
            </a:endParaRPr>
          </a:p>
        </p:txBody>
      </p:sp>
      <p:sp>
        <p:nvSpPr>
          <p:cNvPr id="18" name="Rectángulo 17"/>
          <p:cNvSpPr/>
          <p:nvPr/>
        </p:nvSpPr>
        <p:spPr>
          <a:xfrm>
            <a:off x="8137187" y="2683551"/>
            <a:ext cx="2274774"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Propuesta de plan de mitigación</a:t>
            </a:r>
            <a:endParaRPr lang="es-EC" dirty="0">
              <a:solidFill>
                <a:sysClr val="windowText" lastClr="000000"/>
              </a:solidFill>
            </a:endParaRPr>
          </a:p>
        </p:txBody>
      </p:sp>
      <p:cxnSp>
        <p:nvCxnSpPr>
          <p:cNvPr id="19" name="Conector recto de flecha 18"/>
          <p:cNvCxnSpPr>
            <a:stCxn id="9" idx="1"/>
            <a:endCxn id="11" idx="0"/>
          </p:cNvCxnSpPr>
          <p:nvPr/>
        </p:nvCxnSpPr>
        <p:spPr>
          <a:xfrm flipH="1">
            <a:off x="2560954" y="877739"/>
            <a:ext cx="1260909" cy="605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a:stCxn id="9" idx="3"/>
            <a:endCxn id="10" idx="0"/>
          </p:cNvCxnSpPr>
          <p:nvPr/>
        </p:nvCxnSpPr>
        <p:spPr>
          <a:xfrm>
            <a:off x="8441989" y="877739"/>
            <a:ext cx="858252" cy="605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p:cNvCxnSpPr>
            <a:stCxn id="10" idx="2"/>
            <a:endCxn id="18" idx="1"/>
          </p:cNvCxnSpPr>
          <p:nvPr/>
        </p:nvCxnSpPr>
        <p:spPr>
          <a:xfrm rot="5400000">
            <a:off x="8255095" y="1911121"/>
            <a:ext cx="927238" cy="1163054"/>
          </a:xfrm>
          <a:prstGeom prst="bentConnector4">
            <a:avLst>
              <a:gd name="adj1" fmla="val 35294"/>
              <a:gd name="adj2" fmla="val 119655"/>
            </a:avLst>
          </a:prstGeom>
        </p:spPr>
        <p:style>
          <a:lnRef idx="1">
            <a:schemeClr val="accent1"/>
          </a:lnRef>
          <a:fillRef idx="0">
            <a:schemeClr val="accent1"/>
          </a:fillRef>
          <a:effectRef idx="0">
            <a:schemeClr val="accent1"/>
          </a:effectRef>
          <a:fontRef idx="minor">
            <a:schemeClr val="tx1"/>
          </a:fontRef>
        </p:style>
      </p:cxnSp>
      <p:sp>
        <p:nvSpPr>
          <p:cNvPr id="53" name="Rectángulo 52"/>
          <p:cNvSpPr/>
          <p:nvPr/>
        </p:nvSpPr>
        <p:spPr>
          <a:xfrm>
            <a:off x="5029584" y="1457858"/>
            <a:ext cx="1848050"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Proceso </a:t>
            </a:r>
            <a:endParaRPr lang="es-EC" dirty="0">
              <a:solidFill>
                <a:sysClr val="windowText" lastClr="000000"/>
              </a:solidFill>
            </a:endParaRPr>
          </a:p>
        </p:txBody>
      </p:sp>
      <p:sp>
        <p:nvSpPr>
          <p:cNvPr id="54" name="Rectángulo 53"/>
          <p:cNvSpPr/>
          <p:nvPr/>
        </p:nvSpPr>
        <p:spPr>
          <a:xfrm>
            <a:off x="5060152" y="5226264"/>
            <a:ext cx="3416332" cy="12951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Determinación  de Derechos responsabilidades y restricciones basados en el riesgo a deslizamientos  </a:t>
            </a:r>
          </a:p>
        </p:txBody>
      </p:sp>
      <p:sp>
        <p:nvSpPr>
          <p:cNvPr id="56" name="Rectángulo 55"/>
          <p:cNvSpPr/>
          <p:nvPr/>
        </p:nvSpPr>
        <p:spPr>
          <a:xfrm>
            <a:off x="5029583" y="2657811"/>
            <a:ext cx="1848051" cy="10218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Análisis y determinación del riesgo </a:t>
            </a:r>
            <a:endParaRPr lang="es-EC" dirty="0">
              <a:solidFill>
                <a:sysClr val="windowText" lastClr="000000"/>
              </a:solidFill>
            </a:endParaRPr>
          </a:p>
        </p:txBody>
      </p:sp>
      <p:sp>
        <p:nvSpPr>
          <p:cNvPr id="57" name="Rectángulo 56"/>
          <p:cNvSpPr/>
          <p:nvPr/>
        </p:nvSpPr>
        <p:spPr>
          <a:xfrm>
            <a:off x="5044377" y="3734634"/>
            <a:ext cx="1848052" cy="12736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  determinación de áreas propensas a deslizamientos </a:t>
            </a:r>
            <a:endParaRPr lang="es-EC" dirty="0">
              <a:solidFill>
                <a:sysClr val="windowText" lastClr="000000"/>
              </a:solidFill>
            </a:endParaRPr>
          </a:p>
        </p:txBody>
      </p:sp>
      <p:cxnSp>
        <p:nvCxnSpPr>
          <p:cNvPr id="58" name="Conector angular 57"/>
          <p:cNvCxnSpPr>
            <a:stCxn id="53" idx="2"/>
          </p:cNvCxnSpPr>
          <p:nvPr/>
        </p:nvCxnSpPr>
        <p:spPr>
          <a:xfrm rot="5400000">
            <a:off x="5068356" y="1534593"/>
            <a:ext cx="416557" cy="1353951"/>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9" name="Conector angular 58"/>
          <p:cNvCxnSpPr/>
          <p:nvPr/>
        </p:nvCxnSpPr>
        <p:spPr>
          <a:xfrm rot="16200000" flipH="1">
            <a:off x="3376062" y="4176769"/>
            <a:ext cx="2864119" cy="50406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ector angular 59"/>
          <p:cNvCxnSpPr>
            <a:endCxn id="56" idx="1"/>
          </p:cNvCxnSpPr>
          <p:nvPr/>
        </p:nvCxnSpPr>
        <p:spPr>
          <a:xfrm rot="16200000" flipH="1">
            <a:off x="4424358" y="2563503"/>
            <a:ext cx="738474" cy="4719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61"/>
          <p:cNvCxnSpPr/>
          <p:nvPr/>
        </p:nvCxnSpPr>
        <p:spPr>
          <a:xfrm>
            <a:off x="4567566" y="4064408"/>
            <a:ext cx="462016" cy="17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p:cNvCxnSpPr>
            <a:endCxn id="53" idx="0"/>
          </p:cNvCxnSpPr>
          <p:nvPr/>
        </p:nvCxnSpPr>
        <p:spPr>
          <a:xfrm flipH="1">
            <a:off x="5953609" y="1150455"/>
            <a:ext cx="1" cy="307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ector angular 65"/>
          <p:cNvCxnSpPr>
            <a:endCxn id="17" idx="1"/>
          </p:cNvCxnSpPr>
          <p:nvPr/>
        </p:nvCxnSpPr>
        <p:spPr>
          <a:xfrm rot="16200000" flipH="1">
            <a:off x="7610981" y="3270825"/>
            <a:ext cx="879156" cy="27592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ector angular 67"/>
          <p:cNvCxnSpPr>
            <a:endCxn id="16" idx="1"/>
          </p:cNvCxnSpPr>
          <p:nvPr/>
        </p:nvCxnSpPr>
        <p:spPr>
          <a:xfrm rot="16200000" flipH="1">
            <a:off x="7610982" y="4085559"/>
            <a:ext cx="879156" cy="2759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ector angular 71"/>
          <p:cNvCxnSpPr>
            <a:stCxn id="11" idx="2"/>
            <a:endCxn id="14" idx="1"/>
          </p:cNvCxnSpPr>
          <p:nvPr/>
        </p:nvCxnSpPr>
        <p:spPr>
          <a:xfrm rot="5400000">
            <a:off x="1635322" y="2030635"/>
            <a:ext cx="927238" cy="924026"/>
          </a:xfrm>
          <a:prstGeom prst="bentConnector4">
            <a:avLst>
              <a:gd name="adj1" fmla="val 35294"/>
              <a:gd name="adj2" fmla="val 12474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ector angular 74"/>
          <p:cNvCxnSpPr>
            <a:endCxn id="13" idx="1"/>
          </p:cNvCxnSpPr>
          <p:nvPr/>
        </p:nvCxnSpPr>
        <p:spPr>
          <a:xfrm rot="16200000" flipH="1">
            <a:off x="1073657" y="3256374"/>
            <a:ext cx="879156" cy="22746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ector angular 76"/>
          <p:cNvCxnSpPr>
            <a:endCxn id="12" idx="1"/>
          </p:cNvCxnSpPr>
          <p:nvPr/>
        </p:nvCxnSpPr>
        <p:spPr>
          <a:xfrm rot="16200000" flipH="1">
            <a:off x="840120" y="4352451"/>
            <a:ext cx="1355356" cy="21833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14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a:t>6</a:t>
            </a:r>
            <a:r>
              <a:rPr lang="es-EC" sz="2800" b="1" dirty="0" smtClean="0"/>
              <a:t>: </a:t>
            </a:r>
            <a:r>
              <a:rPr lang="es-EC" sz="2800" b="1" dirty="0"/>
              <a:t>METODOLOGIA</a:t>
            </a:r>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4" y="326714"/>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8" name="Rectángulo 7"/>
          <p:cNvSpPr/>
          <p:nvPr/>
        </p:nvSpPr>
        <p:spPr>
          <a:xfrm>
            <a:off x="2229712" y="475854"/>
            <a:ext cx="4662180"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Lógica difusa: variables condicionantes</a:t>
            </a:r>
          </a:p>
        </p:txBody>
      </p:sp>
      <p:pic>
        <p:nvPicPr>
          <p:cNvPr id="9" name="Imagen 8"/>
          <p:cNvPicPr/>
          <p:nvPr/>
        </p:nvPicPr>
        <p:blipFill>
          <a:blip r:embed="rId4" cstate="print">
            <a:extLst>
              <a:ext uri="{28A0092B-C50C-407E-A947-70E740481C1C}">
                <a14:useLocalDpi xmlns:a14="http://schemas.microsoft.com/office/drawing/2010/main" val="0"/>
              </a:ext>
            </a:extLst>
          </a:blip>
          <a:stretch>
            <a:fillRect/>
          </a:stretch>
        </p:blipFill>
        <p:spPr>
          <a:xfrm>
            <a:off x="634504" y="1626177"/>
            <a:ext cx="2846633" cy="4361377"/>
          </a:xfrm>
          <a:prstGeom prst="rect">
            <a:avLst/>
          </a:prstGeom>
        </p:spPr>
      </p:pic>
      <p:sp>
        <p:nvSpPr>
          <p:cNvPr id="10" name="Título 1"/>
          <p:cNvSpPr txBox="1">
            <a:spLocks/>
          </p:cNvSpPr>
          <p:nvPr/>
        </p:nvSpPr>
        <p:spPr>
          <a:xfrm>
            <a:off x="1393179" y="1334685"/>
            <a:ext cx="2129140" cy="37812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500" b="1" dirty="0" smtClean="0">
                <a:solidFill>
                  <a:schemeClr val="tx1"/>
                </a:solidFill>
              </a:rPr>
              <a:t>Pendientes</a:t>
            </a:r>
            <a:r>
              <a:rPr lang="es-EC" sz="1600" b="1" dirty="0" smtClean="0">
                <a:solidFill>
                  <a:schemeClr val="tx1"/>
                </a:solidFill>
              </a:rPr>
              <a:t>:</a:t>
            </a:r>
            <a:endParaRPr lang="es-EC" sz="1600" b="1" dirty="0">
              <a:solidFill>
                <a:schemeClr val="tx1"/>
              </a:solidFill>
            </a:endParaRPr>
          </a:p>
        </p:txBody>
      </p:sp>
      <p:pic>
        <p:nvPicPr>
          <p:cNvPr id="11" name="Imagen 10"/>
          <p:cNvPicPr/>
          <p:nvPr/>
        </p:nvPicPr>
        <p:blipFill>
          <a:blip r:embed="rId5" cstate="print">
            <a:extLst>
              <a:ext uri="{28A0092B-C50C-407E-A947-70E740481C1C}">
                <a14:useLocalDpi xmlns:a14="http://schemas.microsoft.com/office/drawing/2010/main" val="0"/>
              </a:ext>
            </a:extLst>
          </a:blip>
          <a:stretch>
            <a:fillRect/>
          </a:stretch>
        </p:blipFill>
        <p:spPr>
          <a:xfrm>
            <a:off x="3481137" y="1639056"/>
            <a:ext cx="2743736" cy="4361377"/>
          </a:xfrm>
          <a:prstGeom prst="rect">
            <a:avLst/>
          </a:prstGeom>
        </p:spPr>
      </p:pic>
      <p:sp>
        <p:nvSpPr>
          <p:cNvPr id="12" name="Título 1"/>
          <p:cNvSpPr txBox="1">
            <a:spLocks/>
          </p:cNvSpPr>
          <p:nvPr/>
        </p:nvSpPr>
        <p:spPr>
          <a:xfrm>
            <a:off x="3880097" y="1417986"/>
            <a:ext cx="2129140" cy="378121"/>
          </a:xfrm>
          <a:prstGeom prst="rect">
            <a:avLst/>
          </a:prstGeom>
        </p:spPr>
        <p:txBody>
          <a:bodyPr vert="horz" lIns="91440" tIns="45720" rIns="91440" bIns="45720" rtlCol="0" anchor="t">
            <a:normAutofit fontScale="550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dirty="0" smtClean="0">
                <a:solidFill>
                  <a:schemeClr val="tx1"/>
                </a:solidFill>
              </a:rPr>
              <a:t>Cobertura vegetal</a:t>
            </a:r>
            <a:endParaRPr lang="es-EC" sz="2800" b="1" dirty="0">
              <a:solidFill>
                <a:schemeClr val="tx1"/>
              </a:solidFill>
            </a:endParaRPr>
          </a:p>
        </p:txBody>
      </p:sp>
      <p:pic>
        <p:nvPicPr>
          <p:cNvPr id="13" name="Imagen 12"/>
          <p:cNvPicPr/>
          <p:nvPr/>
        </p:nvPicPr>
        <p:blipFill>
          <a:blip r:embed="rId6" cstate="print">
            <a:extLst>
              <a:ext uri="{28A0092B-C50C-407E-A947-70E740481C1C}">
                <a14:useLocalDpi xmlns:a14="http://schemas.microsoft.com/office/drawing/2010/main" val="0"/>
              </a:ext>
            </a:extLst>
          </a:blip>
          <a:stretch>
            <a:fillRect/>
          </a:stretch>
        </p:blipFill>
        <p:spPr>
          <a:xfrm>
            <a:off x="6126030" y="1626177"/>
            <a:ext cx="2967335" cy="4361377"/>
          </a:xfrm>
          <a:prstGeom prst="rect">
            <a:avLst/>
          </a:prstGeom>
        </p:spPr>
      </p:pic>
      <p:sp>
        <p:nvSpPr>
          <p:cNvPr id="14" name="Título 1"/>
          <p:cNvSpPr txBox="1">
            <a:spLocks/>
          </p:cNvSpPr>
          <p:nvPr/>
        </p:nvSpPr>
        <p:spPr>
          <a:xfrm>
            <a:off x="6891892" y="1352814"/>
            <a:ext cx="2129140" cy="37812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400" b="1" dirty="0" smtClean="0">
                <a:solidFill>
                  <a:schemeClr val="tx1"/>
                </a:solidFill>
              </a:rPr>
              <a:t>Precipitación  </a:t>
            </a:r>
            <a:endParaRPr lang="es-EC" sz="2800" b="1" dirty="0">
              <a:solidFill>
                <a:schemeClr val="tx1"/>
              </a:solidFill>
            </a:endParaRPr>
          </a:p>
        </p:txBody>
      </p:sp>
      <p:pic>
        <p:nvPicPr>
          <p:cNvPr id="15" name="Imagen 14"/>
          <p:cNvPicPr/>
          <p:nvPr/>
        </p:nvPicPr>
        <p:blipFill>
          <a:blip r:embed="rId7" cstate="print">
            <a:extLst>
              <a:ext uri="{28A0092B-C50C-407E-A947-70E740481C1C}">
                <a14:useLocalDpi xmlns:a14="http://schemas.microsoft.com/office/drawing/2010/main" val="0"/>
              </a:ext>
            </a:extLst>
          </a:blip>
          <a:stretch>
            <a:fillRect/>
          </a:stretch>
        </p:blipFill>
        <p:spPr>
          <a:xfrm>
            <a:off x="9079428" y="1626177"/>
            <a:ext cx="2941932" cy="4361377"/>
          </a:xfrm>
          <a:prstGeom prst="rect">
            <a:avLst/>
          </a:prstGeom>
        </p:spPr>
      </p:pic>
      <p:sp>
        <p:nvSpPr>
          <p:cNvPr id="16" name="Título 1"/>
          <p:cNvSpPr txBox="1">
            <a:spLocks/>
          </p:cNvSpPr>
          <p:nvPr/>
        </p:nvSpPr>
        <p:spPr>
          <a:xfrm>
            <a:off x="9975208" y="1352559"/>
            <a:ext cx="2129140" cy="37812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400" b="1" dirty="0" smtClean="0">
                <a:solidFill>
                  <a:schemeClr val="tx1"/>
                </a:solidFill>
              </a:rPr>
              <a:t>Litología    </a:t>
            </a:r>
            <a:endParaRPr lang="es-EC" sz="2800" b="1" dirty="0">
              <a:solidFill>
                <a:schemeClr val="tx1"/>
              </a:solidFill>
            </a:endParaRPr>
          </a:p>
        </p:txBody>
      </p:sp>
    </p:spTree>
    <p:extLst>
      <p:ext uri="{BB962C8B-B14F-4D97-AF65-F5344CB8AC3E}">
        <p14:creationId xmlns:p14="http://schemas.microsoft.com/office/powerpoint/2010/main" val="2218483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smtClean="0"/>
              <a:t>6: </a:t>
            </a:r>
            <a:r>
              <a:rPr lang="es-EC" sz="2800" b="1" dirty="0"/>
              <a:t>METODOLOGIA</a:t>
            </a:r>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4" y="326714"/>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8" name="Rectángulo 7"/>
          <p:cNvSpPr/>
          <p:nvPr/>
        </p:nvSpPr>
        <p:spPr>
          <a:xfrm>
            <a:off x="2229712" y="475854"/>
            <a:ext cx="5222648"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Lógica difusa: variables desencadenantes </a:t>
            </a:r>
          </a:p>
        </p:txBody>
      </p:sp>
      <p:sp>
        <p:nvSpPr>
          <p:cNvPr id="10" name="Título 1"/>
          <p:cNvSpPr txBox="1">
            <a:spLocks/>
          </p:cNvSpPr>
          <p:nvPr/>
        </p:nvSpPr>
        <p:spPr>
          <a:xfrm>
            <a:off x="1393179" y="1334685"/>
            <a:ext cx="2129140" cy="37812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500" b="1" dirty="0" smtClean="0">
                <a:solidFill>
                  <a:schemeClr val="tx1"/>
                </a:solidFill>
              </a:rPr>
              <a:t>Distancia a vías</a:t>
            </a:r>
            <a:endParaRPr lang="es-EC" sz="1600" b="1" dirty="0">
              <a:solidFill>
                <a:schemeClr val="tx1"/>
              </a:solidFill>
            </a:endParaRPr>
          </a:p>
        </p:txBody>
      </p:sp>
      <p:sp>
        <p:nvSpPr>
          <p:cNvPr id="12" name="Título 1"/>
          <p:cNvSpPr txBox="1">
            <a:spLocks/>
          </p:cNvSpPr>
          <p:nvPr/>
        </p:nvSpPr>
        <p:spPr>
          <a:xfrm>
            <a:off x="5043028" y="1352559"/>
            <a:ext cx="2129140" cy="37812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500" b="1" dirty="0" smtClean="0">
                <a:solidFill>
                  <a:schemeClr val="tx1"/>
                </a:solidFill>
              </a:rPr>
              <a:t>Distancia a ríos </a:t>
            </a:r>
            <a:endParaRPr lang="es-EC" sz="1500" b="1" dirty="0">
              <a:solidFill>
                <a:schemeClr val="tx1"/>
              </a:solidFill>
            </a:endParaRPr>
          </a:p>
        </p:txBody>
      </p:sp>
      <p:sp>
        <p:nvSpPr>
          <p:cNvPr id="16" name="Título 1"/>
          <p:cNvSpPr txBox="1">
            <a:spLocks/>
          </p:cNvSpPr>
          <p:nvPr/>
        </p:nvSpPr>
        <p:spPr>
          <a:xfrm>
            <a:off x="8429555" y="1363411"/>
            <a:ext cx="3610911" cy="37812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400" b="1" dirty="0" smtClean="0">
                <a:solidFill>
                  <a:schemeClr val="tx1"/>
                </a:solidFill>
              </a:rPr>
              <a:t>Distancia a Fallas Geológicas    </a:t>
            </a:r>
            <a:endParaRPr lang="es-EC" sz="2800" b="1" dirty="0">
              <a:solidFill>
                <a:schemeClr val="tx1"/>
              </a:solidFill>
            </a:endParaRPr>
          </a:p>
        </p:txBody>
      </p:sp>
      <p:pic>
        <p:nvPicPr>
          <p:cNvPr id="17" name="Imagen 16"/>
          <p:cNvPicPr/>
          <p:nvPr/>
        </p:nvPicPr>
        <p:blipFill>
          <a:blip r:embed="rId4">
            <a:extLst>
              <a:ext uri="{28A0092B-C50C-407E-A947-70E740481C1C}">
                <a14:useLocalDpi xmlns:a14="http://schemas.microsoft.com/office/drawing/2010/main" val="0"/>
              </a:ext>
            </a:extLst>
          </a:blip>
          <a:srcRect/>
          <a:stretch>
            <a:fillRect/>
          </a:stretch>
        </p:blipFill>
        <p:spPr bwMode="auto">
          <a:xfrm>
            <a:off x="8085221" y="1730679"/>
            <a:ext cx="3763208" cy="4503271"/>
          </a:xfrm>
          <a:prstGeom prst="rect">
            <a:avLst/>
          </a:prstGeom>
          <a:noFill/>
          <a:ln>
            <a:noFill/>
          </a:ln>
        </p:spPr>
      </p:pic>
      <p:pic>
        <p:nvPicPr>
          <p:cNvPr id="18" name="Imagen 17"/>
          <p:cNvPicPr/>
          <p:nvPr/>
        </p:nvPicPr>
        <p:blipFill>
          <a:blip r:embed="rId5">
            <a:extLst>
              <a:ext uri="{28A0092B-C50C-407E-A947-70E740481C1C}">
                <a14:useLocalDpi xmlns:a14="http://schemas.microsoft.com/office/drawing/2010/main" val="0"/>
              </a:ext>
            </a:extLst>
          </a:blip>
          <a:srcRect/>
          <a:stretch>
            <a:fillRect/>
          </a:stretch>
        </p:blipFill>
        <p:spPr bwMode="auto">
          <a:xfrm>
            <a:off x="4129976" y="1743558"/>
            <a:ext cx="3955245" cy="4503271"/>
          </a:xfrm>
          <a:prstGeom prst="rect">
            <a:avLst/>
          </a:prstGeom>
          <a:noFill/>
          <a:ln>
            <a:noFill/>
          </a:ln>
        </p:spPr>
      </p:pic>
      <p:pic>
        <p:nvPicPr>
          <p:cNvPr id="19" name="Imagen 18"/>
          <p:cNvPicPr/>
          <p:nvPr/>
        </p:nvPicPr>
        <p:blipFill>
          <a:blip r:embed="rId6">
            <a:extLst>
              <a:ext uri="{28A0092B-C50C-407E-A947-70E740481C1C}">
                <a14:useLocalDpi xmlns:a14="http://schemas.microsoft.com/office/drawing/2010/main" val="0"/>
              </a:ext>
            </a:extLst>
          </a:blip>
          <a:srcRect/>
          <a:stretch>
            <a:fillRect/>
          </a:stretch>
        </p:blipFill>
        <p:spPr bwMode="auto">
          <a:xfrm>
            <a:off x="366768" y="1730678"/>
            <a:ext cx="3770306" cy="4503272"/>
          </a:xfrm>
          <a:prstGeom prst="rect">
            <a:avLst/>
          </a:prstGeom>
          <a:noFill/>
          <a:ln>
            <a:noFill/>
          </a:ln>
        </p:spPr>
      </p:pic>
    </p:spTree>
    <p:extLst>
      <p:ext uri="{BB962C8B-B14F-4D97-AF65-F5344CB8AC3E}">
        <p14:creationId xmlns:p14="http://schemas.microsoft.com/office/powerpoint/2010/main" val="1370736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a:t>7</a:t>
            </a:r>
            <a:r>
              <a:rPr lang="es-EC" sz="2800" b="1" dirty="0" smtClean="0"/>
              <a:t>: METODOLOGIA</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4" y="326714"/>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8" name="Rectángulo 7"/>
          <p:cNvSpPr/>
          <p:nvPr/>
        </p:nvSpPr>
        <p:spPr>
          <a:xfrm>
            <a:off x="1632734" y="535454"/>
            <a:ext cx="5222648"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Lógica difusa:</a:t>
            </a:r>
          </a:p>
        </p:txBody>
      </p:sp>
      <mc:AlternateContent xmlns:mc="http://schemas.openxmlformats.org/markup-compatibility/2006" xmlns:a14="http://schemas.microsoft.com/office/drawing/2010/main">
        <mc:Choice Requires="a14">
          <p:sp>
            <p:nvSpPr>
              <p:cNvPr id="10" name="Título 1"/>
              <p:cNvSpPr txBox="1">
                <a:spLocks/>
              </p:cNvSpPr>
              <p:nvPr/>
            </p:nvSpPr>
            <p:spPr>
              <a:xfrm>
                <a:off x="391547" y="1063808"/>
                <a:ext cx="11110641" cy="433901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14:m>
                  <m:oMathPara xmlns:m="http://schemas.openxmlformats.org/officeDocument/2006/math">
                    <m:oMathParaPr>
                      <m:jc m:val="centerGroup"/>
                    </m:oMathParaPr>
                    <m:oMath xmlns:m="http://schemas.openxmlformats.org/officeDocument/2006/math">
                      <m:sSub>
                        <m:sSubPr>
                          <m:ctrlPr>
                            <a:rPr lang="es-EC" sz="1600" i="1" smtClean="0">
                              <a:latin typeface="Cambria Math" panose="02040503050406030204" pitchFamily="18" charset="0"/>
                            </a:rPr>
                          </m:ctrlPr>
                        </m:sSubPr>
                        <m:e>
                          <m:r>
                            <a:rPr lang="es-EC" sz="1600" i="1">
                              <a:latin typeface="Cambria Math" panose="02040503050406030204" pitchFamily="18" charset="0"/>
                            </a:rPr>
                            <m:t>𝑓</m:t>
                          </m:r>
                        </m:e>
                        <m:sub>
                          <m:r>
                            <a:rPr lang="es-EC" sz="1600" i="1">
                              <a:latin typeface="Cambria Math" panose="02040503050406030204" pitchFamily="18" charset="0"/>
                            </a:rPr>
                            <m:t>(</m:t>
                          </m:r>
                          <m:r>
                            <a:rPr lang="es-EC" sz="1600" i="1">
                              <a:latin typeface="Cambria Math" panose="02040503050406030204" pitchFamily="18" charset="0"/>
                            </a:rPr>
                            <m:t>𝑥</m:t>
                          </m:r>
                          <m:r>
                            <a:rPr lang="es-EC" sz="1600" i="1">
                              <a:latin typeface="Cambria Math" panose="02040503050406030204" pitchFamily="18" charset="0"/>
                            </a:rPr>
                            <m:t>)</m:t>
                          </m:r>
                        </m:sub>
                      </m:sSub>
                      <m:r>
                        <a:rPr lang="es-EC" sz="1600" i="1">
                          <a:latin typeface="Cambria Math" panose="02040503050406030204" pitchFamily="18" charset="0"/>
                        </a:rPr>
                        <m:t>=0.379</m:t>
                      </m:r>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1</m:t>
                          </m:r>
                        </m:sub>
                      </m:sSub>
                      <m:r>
                        <a:rPr lang="es-EC" sz="1600" i="1">
                          <a:latin typeface="Cambria Math" panose="02040503050406030204" pitchFamily="18" charset="0"/>
                        </a:rPr>
                        <m:t>+0.246</m:t>
                      </m:r>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2</m:t>
                          </m:r>
                        </m:sub>
                      </m:sSub>
                      <m:sSub>
                        <m:sSubPr>
                          <m:ctrlPr>
                            <a:rPr lang="es-EC" sz="1600" i="1">
                              <a:latin typeface="Cambria Math" panose="02040503050406030204" pitchFamily="18" charset="0"/>
                            </a:rPr>
                          </m:ctrlPr>
                        </m:sSubPr>
                        <m:e>
                          <m:r>
                            <a:rPr lang="es-EC" sz="1600" i="1">
                              <a:latin typeface="Cambria Math" panose="02040503050406030204" pitchFamily="18" charset="0"/>
                            </a:rPr>
                            <m:t>+0,159</m:t>
                          </m:r>
                          <m:r>
                            <a:rPr lang="es-EC" sz="1600" i="1">
                              <a:latin typeface="Cambria Math" panose="02040503050406030204" pitchFamily="18" charset="0"/>
                            </a:rPr>
                            <m:t>𝑋</m:t>
                          </m:r>
                        </m:e>
                        <m:sub>
                          <m:r>
                            <a:rPr lang="es-EC" sz="1600" i="1">
                              <a:latin typeface="Cambria Math" panose="02040503050406030204" pitchFamily="18" charset="0"/>
                            </a:rPr>
                            <m:t>3</m:t>
                          </m:r>
                        </m:sub>
                      </m:sSub>
                      <m:r>
                        <a:rPr lang="es-EC" sz="1600" i="1">
                          <a:latin typeface="Cambria Math" panose="02040503050406030204" pitchFamily="18" charset="0"/>
                        </a:rPr>
                        <m:t>+0,102</m:t>
                      </m:r>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4</m:t>
                          </m:r>
                        </m:sub>
                      </m:sSub>
                      <m:r>
                        <a:rPr lang="es-EC" sz="1600" i="1">
                          <a:latin typeface="Cambria Math" panose="02040503050406030204" pitchFamily="18" charset="0"/>
                        </a:rPr>
                        <m:t>+0,054</m:t>
                      </m:r>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5</m:t>
                          </m:r>
                        </m:sub>
                      </m:sSub>
                    </m:oMath>
                  </m:oMathPara>
                </a14:m>
                <a:endParaRPr lang="es-EC" sz="1600" i="1" dirty="0" smtClean="0"/>
              </a:p>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+0.036</m:t>
                          </m:r>
                          <m:r>
                            <a:rPr lang="es-EC" sz="1600" i="1">
                              <a:latin typeface="Cambria Math" panose="02040503050406030204" pitchFamily="18" charset="0"/>
                            </a:rPr>
                            <m:t>𝑋</m:t>
                          </m:r>
                        </m:e>
                        <m:sub>
                          <m:r>
                            <a:rPr lang="es-EC" sz="1600" i="1">
                              <a:latin typeface="Cambria Math" panose="02040503050406030204" pitchFamily="18" charset="0"/>
                            </a:rPr>
                            <m:t>6</m:t>
                          </m:r>
                        </m:sub>
                      </m:sSub>
                      <m:sSub>
                        <m:sSubPr>
                          <m:ctrlPr>
                            <a:rPr lang="es-EC" sz="1600" i="1">
                              <a:latin typeface="Cambria Math" panose="02040503050406030204" pitchFamily="18" charset="0"/>
                            </a:rPr>
                          </m:ctrlPr>
                        </m:sSubPr>
                        <m:e>
                          <m:r>
                            <a:rPr lang="es-EC" sz="1600" i="1">
                              <a:latin typeface="Cambria Math" panose="02040503050406030204" pitchFamily="18" charset="0"/>
                            </a:rPr>
                            <m:t>+0.024</m:t>
                          </m:r>
                          <m:r>
                            <a:rPr lang="es-EC" sz="1600" i="1">
                              <a:latin typeface="Cambria Math" panose="02040503050406030204" pitchFamily="18" charset="0"/>
                            </a:rPr>
                            <m:t>𝑋</m:t>
                          </m:r>
                        </m:e>
                        <m:sub>
                          <m:r>
                            <a:rPr lang="es-EC" sz="1600" i="1">
                              <a:latin typeface="Cambria Math" panose="02040503050406030204" pitchFamily="18" charset="0"/>
                            </a:rPr>
                            <m:t>7</m:t>
                          </m:r>
                        </m:sub>
                      </m:sSub>
                    </m:oMath>
                  </m:oMathPara>
                </a14:m>
                <a:endParaRPr lang="es-EC" sz="1600" dirty="0"/>
              </a:p>
              <a:p>
                <a:r>
                  <a:rPr lang="es-EC" sz="1600" dirty="0"/>
                  <a:t>En donde </a:t>
                </a:r>
              </a:p>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1</m:t>
                          </m:r>
                        </m:sub>
                      </m:sSub>
                      <m:r>
                        <a:rPr lang="es-EC" sz="1600" i="1">
                          <a:latin typeface="Cambria Math" panose="02040503050406030204" pitchFamily="18" charset="0"/>
                        </a:rPr>
                        <m:t>:</m:t>
                      </m:r>
                      <m:r>
                        <a:rPr lang="es-EC" sz="1600" i="1">
                          <a:latin typeface="Cambria Math" panose="02040503050406030204" pitchFamily="18" charset="0"/>
                        </a:rPr>
                        <m:t>𝑃𝑒𝑛𝑑𝑖𝑒𝑛𝑡𝑒</m:t>
                      </m:r>
                    </m:oMath>
                  </m:oMathPara>
                </a14:m>
                <a:endParaRPr lang="es-EC" sz="1600" dirty="0"/>
              </a:p>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2</m:t>
                          </m:r>
                        </m:sub>
                      </m:sSub>
                      <m:r>
                        <a:rPr lang="es-EC" sz="1600" i="1">
                          <a:latin typeface="Cambria Math" panose="02040503050406030204" pitchFamily="18" charset="0"/>
                        </a:rPr>
                        <m:t>:</m:t>
                      </m:r>
                      <m:r>
                        <a:rPr lang="es-EC" sz="1600" i="1">
                          <a:latin typeface="Cambria Math" panose="02040503050406030204" pitchFamily="18" charset="0"/>
                        </a:rPr>
                        <m:t>𝐿𝑖𝑡𝑜𝑙𝑜𝑔𝑖𝑎</m:t>
                      </m:r>
                      <m:r>
                        <a:rPr lang="es-EC" sz="1600" i="1">
                          <a:latin typeface="Cambria Math" panose="02040503050406030204" pitchFamily="18" charset="0"/>
                        </a:rPr>
                        <m:t> </m:t>
                      </m:r>
                    </m:oMath>
                  </m:oMathPara>
                </a14:m>
                <a:endParaRPr lang="es-EC" sz="1600" dirty="0"/>
              </a:p>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3</m:t>
                          </m:r>
                        </m:sub>
                      </m:sSub>
                      <m:r>
                        <a:rPr lang="es-EC" sz="1600" i="1">
                          <a:latin typeface="Cambria Math" panose="02040503050406030204" pitchFamily="18" charset="0"/>
                        </a:rPr>
                        <m:t>:</m:t>
                      </m:r>
                      <m:r>
                        <a:rPr lang="es-EC" sz="1600" i="1">
                          <a:latin typeface="Cambria Math" panose="02040503050406030204" pitchFamily="18" charset="0"/>
                        </a:rPr>
                        <m:t>𝑃𝑟𝑒𝑐𝑖𝑝𝑖𝑡𝑎𝑐𝑖</m:t>
                      </m:r>
                      <m:r>
                        <a:rPr lang="es-EC" sz="1600" i="1">
                          <a:latin typeface="Cambria Math" panose="02040503050406030204" pitchFamily="18" charset="0"/>
                        </a:rPr>
                        <m:t>ó</m:t>
                      </m:r>
                      <m:r>
                        <a:rPr lang="es-EC" sz="1600" i="1">
                          <a:latin typeface="Cambria Math" panose="02040503050406030204" pitchFamily="18" charset="0"/>
                        </a:rPr>
                        <m:t>𝑛</m:t>
                      </m:r>
                      <m:r>
                        <a:rPr lang="es-EC" sz="1600" i="1">
                          <a:latin typeface="Cambria Math" panose="02040503050406030204" pitchFamily="18" charset="0"/>
                        </a:rPr>
                        <m:t> </m:t>
                      </m:r>
                    </m:oMath>
                  </m:oMathPara>
                </a14:m>
                <a:endParaRPr lang="es-EC" sz="1600" dirty="0"/>
              </a:p>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4</m:t>
                          </m:r>
                        </m:sub>
                      </m:sSub>
                      <m:r>
                        <a:rPr lang="es-EC" sz="1600" i="1">
                          <a:latin typeface="Cambria Math" panose="02040503050406030204" pitchFamily="18" charset="0"/>
                        </a:rPr>
                        <m:t>:</m:t>
                      </m:r>
                      <m:r>
                        <a:rPr lang="es-EC" sz="1600" i="1">
                          <a:latin typeface="Cambria Math" panose="02040503050406030204" pitchFamily="18" charset="0"/>
                        </a:rPr>
                        <m:t>𝐷𝑖𝑠𝑡𝑎𝑛𝑐𝑖𝑎</m:t>
                      </m:r>
                      <m:r>
                        <a:rPr lang="es-EC" sz="1600" i="1">
                          <a:latin typeface="Cambria Math" panose="02040503050406030204" pitchFamily="18" charset="0"/>
                        </a:rPr>
                        <m:t> </m:t>
                      </m:r>
                      <m:r>
                        <a:rPr lang="es-EC" sz="1600" i="1">
                          <a:latin typeface="Cambria Math" panose="02040503050406030204" pitchFamily="18" charset="0"/>
                        </a:rPr>
                        <m:t>𝑎</m:t>
                      </m:r>
                      <m:r>
                        <a:rPr lang="es-EC" sz="1600" i="1">
                          <a:latin typeface="Cambria Math" panose="02040503050406030204" pitchFamily="18" charset="0"/>
                        </a:rPr>
                        <m:t> </m:t>
                      </m:r>
                      <m:r>
                        <a:rPr lang="es-EC" sz="1600" i="1">
                          <a:latin typeface="Cambria Math" panose="02040503050406030204" pitchFamily="18" charset="0"/>
                        </a:rPr>
                        <m:t>𝑓𝑎𝑙𝑙𝑎𝑠</m:t>
                      </m:r>
                      <m:r>
                        <a:rPr lang="es-EC" sz="1600" i="1">
                          <a:latin typeface="Cambria Math" panose="02040503050406030204" pitchFamily="18" charset="0"/>
                        </a:rPr>
                        <m:t> </m:t>
                      </m:r>
                      <m:r>
                        <a:rPr lang="es-EC" sz="1600" i="1">
                          <a:latin typeface="Cambria Math" panose="02040503050406030204" pitchFamily="18" charset="0"/>
                        </a:rPr>
                        <m:t>𝑔𝑒𝑜𝑙𝑜𝑔𝑖𝑐𝑎𝑠</m:t>
                      </m:r>
                    </m:oMath>
                  </m:oMathPara>
                </a14:m>
                <a:endParaRPr lang="es-EC" sz="1600" dirty="0"/>
              </a:p>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5</m:t>
                          </m:r>
                        </m:sub>
                      </m:sSub>
                      <m:r>
                        <a:rPr lang="es-EC" sz="1600" i="1">
                          <a:latin typeface="Cambria Math" panose="02040503050406030204" pitchFamily="18" charset="0"/>
                        </a:rPr>
                        <m:t>:</m:t>
                      </m:r>
                      <m:r>
                        <a:rPr lang="es-EC" sz="1600" i="1">
                          <a:latin typeface="Cambria Math" panose="02040503050406030204" pitchFamily="18" charset="0"/>
                        </a:rPr>
                        <m:t>𝐷𝑖𝑠𝑡𝑎𝑛𝑐𝑖𝑎</m:t>
                      </m:r>
                      <m:r>
                        <a:rPr lang="es-EC" sz="1600" i="1">
                          <a:latin typeface="Cambria Math" panose="02040503050406030204" pitchFamily="18" charset="0"/>
                        </a:rPr>
                        <m:t> </m:t>
                      </m:r>
                      <m:r>
                        <a:rPr lang="es-EC" sz="1600" i="1">
                          <a:latin typeface="Cambria Math" panose="02040503050406030204" pitchFamily="18" charset="0"/>
                        </a:rPr>
                        <m:t>𝑎</m:t>
                      </m:r>
                      <m:r>
                        <a:rPr lang="es-EC" sz="1600" i="1">
                          <a:latin typeface="Cambria Math" panose="02040503050406030204" pitchFamily="18" charset="0"/>
                        </a:rPr>
                        <m:t> </m:t>
                      </m:r>
                      <m:r>
                        <a:rPr lang="es-EC" sz="1600" i="1">
                          <a:latin typeface="Cambria Math" panose="02040503050406030204" pitchFamily="18" charset="0"/>
                        </a:rPr>
                        <m:t>𝑟𝑖𝑜𝑠</m:t>
                      </m:r>
                      <m:r>
                        <a:rPr lang="es-EC" sz="1600" i="1">
                          <a:latin typeface="Cambria Math" panose="02040503050406030204" pitchFamily="18" charset="0"/>
                        </a:rPr>
                        <m:t> </m:t>
                      </m:r>
                    </m:oMath>
                  </m:oMathPara>
                </a14:m>
                <a:endParaRPr lang="es-EC" sz="1600" dirty="0"/>
              </a:p>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6</m:t>
                          </m:r>
                        </m:sub>
                      </m:sSub>
                      <m:r>
                        <a:rPr lang="es-EC" sz="1600" i="1">
                          <a:latin typeface="Cambria Math" panose="02040503050406030204" pitchFamily="18" charset="0"/>
                        </a:rPr>
                        <m:t>:</m:t>
                      </m:r>
                      <m:r>
                        <a:rPr lang="es-EC" sz="1600" i="1">
                          <a:latin typeface="Cambria Math" panose="02040503050406030204" pitchFamily="18" charset="0"/>
                        </a:rPr>
                        <m:t>𝐷𝑖𝑠𝑡𝑎𝑛𝑐𝑖𝑎</m:t>
                      </m:r>
                      <m:r>
                        <a:rPr lang="es-EC" sz="1600" i="1">
                          <a:latin typeface="Cambria Math" panose="02040503050406030204" pitchFamily="18" charset="0"/>
                        </a:rPr>
                        <m:t> </m:t>
                      </m:r>
                      <m:r>
                        <a:rPr lang="es-EC" sz="1600" i="1">
                          <a:latin typeface="Cambria Math" panose="02040503050406030204" pitchFamily="18" charset="0"/>
                        </a:rPr>
                        <m:t>𝑎</m:t>
                      </m:r>
                      <m:r>
                        <a:rPr lang="es-EC" sz="1600" i="1">
                          <a:latin typeface="Cambria Math" panose="02040503050406030204" pitchFamily="18" charset="0"/>
                        </a:rPr>
                        <m:t> </m:t>
                      </m:r>
                      <m:r>
                        <a:rPr lang="es-EC" sz="1600" i="1">
                          <a:latin typeface="Cambria Math" panose="02040503050406030204" pitchFamily="18" charset="0"/>
                        </a:rPr>
                        <m:t>𝑣𝑖𝑎𝑠</m:t>
                      </m:r>
                    </m:oMath>
                  </m:oMathPara>
                </a14:m>
                <a:endParaRPr lang="es-EC" sz="1600" dirty="0"/>
              </a:p>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𝑋</m:t>
                          </m:r>
                        </m:e>
                        <m:sub>
                          <m:r>
                            <a:rPr lang="es-EC" sz="1600" i="1">
                              <a:latin typeface="Cambria Math" panose="02040503050406030204" pitchFamily="18" charset="0"/>
                            </a:rPr>
                            <m:t>7</m:t>
                          </m:r>
                        </m:sub>
                      </m:sSub>
                      <m:r>
                        <a:rPr lang="es-EC" sz="1600" i="1">
                          <a:latin typeface="Cambria Math" panose="02040503050406030204" pitchFamily="18" charset="0"/>
                        </a:rPr>
                        <m:t>:</m:t>
                      </m:r>
                      <m:r>
                        <a:rPr lang="es-EC" sz="1600" i="1">
                          <a:latin typeface="Cambria Math" panose="02040503050406030204" pitchFamily="18" charset="0"/>
                        </a:rPr>
                        <m:t>𝐶𝑜𝑏𝑒𝑟𝑡𝑢𝑟𝑎</m:t>
                      </m:r>
                      <m:r>
                        <a:rPr lang="es-EC" sz="1600" i="1">
                          <a:latin typeface="Cambria Math" panose="02040503050406030204" pitchFamily="18" charset="0"/>
                        </a:rPr>
                        <m:t> </m:t>
                      </m:r>
                      <m:r>
                        <a:rPr lang="es-EC" sz="1600" i="1">
                          <a:latin typeface="Cambria Math" panose="02040503050406030204" pitchFamily="18" charset="0"/>
                        </a:rPr>
                        <m:t>𝑣𝑒𝑔𝑒𝑡𝑎</m:t>
                      </m:r>
                      <m:r>
                        <m:rPr>
                          <m:sty m:val="p"/>
                        </m:rPr>
                        <a:rPr lang="es-EC" sz="1600" b="0" i="0" smtClean="0">
                          <a:latin typeface="Cambria Math" panose="02040503050406030204" pitchFamily="18" charset="0"/>
                        </a:rPr>
                        <m:t>l</m:t>
                      </m:r>
                    </m:oMath>
                  </m:oMathPara>
                </a14:m>
                <a:endParaRPr lang="es-EC" sz="1600" dirty="0"/>
              </a:p>
            </p:txBody>
          </p:sp>
        </mc:Choice>
        <mc:Fallback xmlns="">
          <p:sp>
            <p:nvSpPr>
              <p:cNvPr id="10" name="Título 1"/>
              <p:cNvSpPr txBox="1">
                <a:spLocks noRot="1" noChangeAspect="1" noMove="1" noResize="1" noEditPoints="1" noAdjustHandles="1" noChangeArrowheads="1" noChangeShapeType="1" noTextEdit="1"/>
              </p:cNvSpPr>
              <p:nvPr/>
            </p:nvSpPr>
            <p:spPr>
              <a:xfrm>
                <a:off x="391547" y="1063808"/>
                <a:ext cx="11110641" cy="4339012"/>
              </a:xfrm>
              <a:prstGeom prst="rect">
                <a:avLst/>
              </a:prstGeom>
              <a:blipFill rotWithShape="0">
                <a:blip r:embed="rId4"/>
                <a:stretch>
                  <a:fillRect l="-274"/>
                </a:stretch>
              </a:blipFill>
            </p:spPr>
            <p:txBody>
              <a:bodyPr/>
              <a:lstStyle/>
              <a:p>
                <a:r>
                  <a:rPr lang="es-EC">
                    <a:noFill/>
                  </a:rPr>
                  <a:t> </a:t>
                </a:r>
              </a:p>
            </p:txBody>
          </p:sp>
        </mc:Fallback>
      </mc:AlternateContent>
      <p:graphicFrame>
        <p:nvGraphicFramePr>
          <p:cNvPr id="7" name="Tabla 6"/>
          <p:cNvGraphicFramePr>
            <a:graphicFrameLocks noGrp="1"/>
          </p:cNvGraphicFramePr>
          <p:nvPr>
            <p:extLst>
              <p:ext uri="{D42A27DB-BD31-4B8C-83A1-F6EECF244321}">
                <p14:modId xmlns:p14="http://schemas.microsoft.com/office/powerpoint/2010/main" val="222408549"/>
              </p:ext>
            </p:extLst>
          </p:nvPr>
        </p:nvGraphicFramePr>
        <p:xfrm>
          <a:off x="3124370" y="3731100"/>
          <a:ext cx="6395942" cy="2502851"/>
        </p:xfrm>
        <a:graphic>
          <a:graphicData uri="http://schemas.openxmlformats.org/drawingml/2006/table">
            <a:tbl>
              <a:tblPr firstRow="1" firstCol="1" bandRow="1"/>
              <a:tblGrid>
                <a:gridCol w="1599350"/>
                <a:gridCol w="1599350"/>
                <a:gridCol w="1598621"/>
                <a:gridCol w="1598621"/>
              </a:tblGrid>
              <a:tr h="711261">
                <a:tc>
                  <a:txBody>
                    <a:bodyPr/>
                    <a:lstStyle/>
                    <a:p>
                      <a:pPr marL="0" marR="0" indent="0" algn="ctr">
                        <a:lnSpc>
                          <a:spcPct val="150000"/>
                        </a:lnSpc>
                        <a:spcBef>
                          <a:spcPts val="0"/>
                        </a:spcBef>
                        <a:spcAft>
                          <a:spcPts val="800"/>
                        </a:spcAft>
                      </a:pPr>
                      <a:r>
                        <a:rPr lang="es-EC" sz="1100" b="1" dirty="0" smtClean="0">
                          <a:effectLst/>
                          <a:latin typeface="Calibri" panose="020F0502020204030204" pitchFamily="34" charset="0"/>
                          <a:ea typeface="Calibri" panose="020F0502020204030204" pitchFamily="34" charset="0"/>
                          <a:cs typeface="Times New Roman" panose="02020603050405020304" pitchFamily="18" charset="0"/>
                        </a:rPr>
                        <a:t>AREA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b="1" dirty="0">
                          <a:effectLst/>
                          <a:latin typeface="Calibri" panose="020F0502020204030204" pitchFamily="34" charset="0"/>
                          <a:ea typeface="Times New Roman" panose="02020603050405020304" pitchFamily="18" charset="0"/>
                          <a:cs typeface="Times New Roman" panose="02020603050405020304" pitchFamily="18" charset="0"/>
                        </a:rPr>
                        <a:t>Función de membresía fuzzy</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b="1" dirty="0">
                          <a:effectLst/>
                          <a:latin typeface="Calibri" panose="020F0502020204030204" pitchFamily="34" charset="0"/>
                          <a:ea typeface="Times New Roman" panose="02020603050405020304" pitchFamily="18" charset="0"/>
                          <a:cs typeface="Times New Roman" panose="02020603050405020304" pitchFamily="18" charset="0"/>
                        </a:rPr>
                        <a:t>Descripción nivel de vulnerabilidad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b="1">
                          <a:effectLst/>
                          <a:latin typeface="Calibri" panose="020F0502020204030204" pitchFamily="34" charset="0"/>
                          <a:ea typeface="Times New Roman" panose="02020603050405020304" pitchFamily="18" charset="0"/>
                          <a:cs typeface="Times New Roman" panose="02020603050405020304" pitchFamily="18" charset="0"/>
                        </a:rPr>
                        <a:t>Escala de colores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735">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&gt; 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dirty="0">
                          <a:effectLst/>
                          <a:latin typeface="Calibri" panose="020F0502020204030204" pitchFamily="34" charset="0"/>
                          <a:ea typeface="Times New Roman" panose="02020603050405020304" pitchFamily="18" charset="0"/>
                          <a:cs typeface="Times New Roman" panose="02020603050405020304" pitchFamily="18" charset="0"/>
                        </a:rPr>
                        <a:t>Nula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dirty="0">
                          <a:effectLst/>
                          <a:latin typeface="Calibri" panose="020F0502020204030204" pitchFamily="34" charset="0"/>
                          <a:ea typeface="Times New Roman" panose="02020603050405020304" pitchFamily="18" charset="0"/>
                          <a:cs typeface="Times New Roman" panose="02020603050405020304" pitchFamily="18" charset="0"/>
                        </a:rPr>
                        <a:t>Verde oscuro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r>
              <a:tr h="354735">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II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0.10-0.40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Baja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dirty="0">
                          <a:effectLst/>
                          <a:latin typeface="Calibri" panose="020F0502020204030204" pitchFamily="34" charset="0"/>
                          <a:ea typeface="Times New Roman" panose="02020603050405020304" pitchFamily="18" charset="0"/>
                          <a:cs typeface="Times New Roman" panose="02020603050405020304" pitchFamily="18" charset="0"/>
                        </a:rPr>
                        <a:t>Verde claro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r>
              <a:tr h="372650">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III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0.40-0.60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dirty="0">
                          <a:effectLst/>
                          <a:latin typeface="Calibri" panose="020F0502020204030204" pitchFamily="34" charset="0"/>
                          <a:ea typeface="Times New Roman" panose="02020603050405020304" pitchFamily="18" charset="0"/>
                          <a:cs typeface="Times New Roman" panose="02020603050405020304" pitchFamily="18" charset="0"/>
                        </a:rPr>
                        <a:t>Media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dirty="0">
                          <a:effectLst/>
                          <a:latin typeface="Calibri" panose="020F0502020204030204" pitchFamily="34" charset="0"/>
                          <a:ea typeface="Times New Roman" panose="02020603050405020304" pitchFamily="18" charset="0"/>
                          <a:cs typeface="Times New Roman" panose="02020603050405020304" pitchFamily="18" charset="0"/>
                        </a:rPr>
                        <a:t>amarillo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54735">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IV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0.60-0.75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Alta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Naranja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54735">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dirty="0">
                          <a:effectLst/>
                          <a:latin typeface="Calibri" panose="020F0502020204030204" pitchFamily="34" charset="0"/>
                          <a:ea typeface="Times New Roman" panose="02020603050405020304" pitchFamily="18" charset="0"/>
                          <a:cs typeface="Times New Roman" panose="02020603050405020304" pitchFamily="18" charset="0"/>
                        </a:rPr>
                        <a:t>&lt;0.75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a:effectLst/>
                          <a:latin typeface="Calibri" panose="020F0502020204030204" pitchFamily="34" charset="0"/>
                          <a:ea typeface="Times New Roman" panose="02020603050405020304" pitchFamily="18" charset="0"/>
                          <a:cs typeface="Times New Roman" panose="02020603050405020304" pitchFamily="18" charset="0"/>
                        </a:rPr>
                        <a:t>Critica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800"/>
                        </a:spcAft>
                      </a:pPr>
                      <a:r>
                        <a:rPr lang="es-EC" sz="1100" dirty="0">
                          <a:effectLst/>
                          <a:latin typeface="Calibri" panose="020F0502020204030204" pitchFamily="34" charset="0"/>
                          <a:ea typeface="Times New Roman" panose="02020603050405020304" pitchFamily="18" charset="0"/>
                          <a:cs typeface="Times New Roman" panose="02020603050405020304" pitchFamily="18" charset="0"/>
                        </a:rPr>
                        <a:t>Rojo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3" name="CuadroTexto 2"/>
          <p:cNvSpPr txBox="1"/>
          <p:nvPr/>
        </p:nvSpPr>
        <p:spPr>
          <a:xfrm>
            <a:off x="8479850" y="1080886"/>
            <a:ext cx="3815468" cy="769441"/>
          </a:xfrm>
          <a:prstGeom prst="rect">
            <a:avLst/>
          </a:prstGeom>
          <a:noFill/>
        </p:spPr>
        <p:txBody>
          <a:bodyPr wrap="none" rtlCol="0">
            <a:spAutoFit/>
          </a:bodyPr>
          <a:lstStyle/>
          <a:p>
            <a:r>
              <a:rPr lang="es-EC" sz="1100" dirty="0" smtClean="0"/>
              <a:t>Modelo de regresión </a:t>
            </a:r>
          </a:p>
          <a:p>
            <a:r>
              <a:rPr lang="es-EC" sz="1100" dirty="0" smtClean="0"/>
              <a:t>Modelo de MARS</a:t>
            </a:r>
          </a:p>
          <a:p>
            <a:r>
              <a:rPr lang="es-EC" sz="1100" dirty="0"/>
              <a:t>Modelo fuzzy </a:t>
            </a:r>
            <a:r>
              <a:rPr lang="es-EC" sz="1100" dirty="0" smtClean="0"/>
              <a:t> </a:t>
            </a:r>
            <a:r>
              <a:rPr lang="es-EC" sz="1100" dirty="0"/>
              <a:t>al 60 y 80 percentil</a:t>
            </a:r>
          </a:p>
          <a:p>
            <a:r>
              <a:rPr lang="es-EC" sz="1100" dirty="0" smtClean="0">
                <a:solidFill>
                  <a:srgbClr val="FF0000"/>
                </a:solidFill>
              </a:rPr>
              <a:t>Modelo fuzzy con el 95% de datos al 60 y 80 percentil</a:t>
            </a:r>
            <a:endParaRPr lang="es-EC" sz="1100" dirty="0">
              <a:solidFill>
                <a:srgbClr val="FF0000"/>
              </a:solidFill>
            </a:endParaRPr>
          </a:p>
        </p:txBody>
      </p:sp>
    </p:spTree>
    <p:extLst>
      <p:ext uri="{BB962C8B-B14F-4D97-AF65-F5344CB8AC3E}">
        <p14:creationId xmlns:p14="http://schemas.microsoft.com/office/powerpoint/2010/main" val="1775914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a:t>7</a:t>
            </a:r>
            <a:r>
              <a:rPr lang="es-EC" sz="2800" b="1" dirty="0" smtClean="0"/>
              <a:t>: RESULTADOS</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4" y="326714"/>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8" name="Rectángulo 7"/>
          <p:cNvSpPr/>
          <p:nvPr/>
        </p:nvSpPr>
        <p:spPr>
          <a:xfrm>
            <a:off x="1962590" y="593558"/>
            <a:ext cx="3005908" cy="3689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Lógica difusa:</a:t>
            </a:r>
          </a:p>
        </p:txBody>
      </p:sp>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bwMode="auto">
          <a:xfrm>
            <a:off x="1632734" y="1289626"/>
            <a:ext cx="3914627" cy="4854785"/>
          </a:xfrm>
          <a:prstGeom prst="rect">
            <a:avLst/>
          </a:prstGeom>
          <a:noFill/>
          <a:ln>
            <a:noFill/>
          </a:ln>
        </p:spPr>
      </p:pic>
      <p:sp>
        <p:nvSpPr>
          <p:cNvPr id="11" name="Rectángulo 10"/>
          <p:cNvSpPr/>
          <p:nvPr/>
        </p:nvSpPr>
        <p:spPr>
          <a:xfrm>
            <a:off x="6164628" y="593558"/>
            <a:ext cx="2813718" cy="3689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Predios afectados</a:t>
            </a:r>
          </a:p>
        </p:txBody>
      </p:sp>
      <p:pic>
        <p:nvPicPr>
          <p:cNvPr id="12" name="Imagen 11"/>
          <p:cNvPicPr/>
          <p:nvPr/>
        </p:nvPicPr>
        <p:blipFill>
          <a:blip r:embed="rId5" cstate="print">
            <a:extLst>
              <a:ext uri="{28A0092B-C50C-407E-A947-70E740481C1C}">
                <a14:useLocalDpi xmlns:a14="http://schemas.microsoft.com/office/drawing/2010/main" val="0"/>
              </a:ext>
            </a:extLst>
          </a:blip>
          <a:stretch>
            <a:fillRect/>
          </a:stretch>
        </p:blipFill>
        <p:spPr>
          <a:xfrm>
            <a:off x="5936128" y="1289626"/>
            <a:ext cx="3735906" cy="4821612"/>
          </a:xfrm>
          <a:prstGeom prst="rect">
            <a:avLst/>
          </a:prstGeom>
        </p:spPr>
      </p:pic>
      <p:sp>
        <p:nvSpPr>
          <p:cNvPr id="3" name="CuadroTexto 2"/>
          <p:cNvSpPr txBox="1"/>
          <p:nvPr/>
        </p:nvSpPr>
        <p:spPr>
          <a:xfrm>
            <a:off x="9981127" y="2099256"/>
            <a:ext cx="2092239" cy="646331"/>
          </a:xfrm>
          <a:prstGeom prst="rect">
            <a:avLst/>
          </a:prstGeom>
          <a:noFill/>
        </p:spPr>
        <p:txBody>
          <a:bodyPr wrap="none" rtlCol="0">
            <a:spAutoFit/>
          </a:bodyPr>
          <a:lstStyle/>
          <a:p>
            <a:r>
              <a:rPr lang="es-EC" dirty="0" smtClean="0"/>
              <a:t>Total: 14332</a:t>
            </a:r>
          </a:p>
          <a:p>
            <a:r>
              <a:rPr lang="es-EC" dirty="0" smtClean="0"/>
              <a:t>Críticos: 56-0.39%</a:t>
            </a:r>
            <a:endParaRPr lang="es-EC" dirty="0"/>
          </a:p>
        </p:txBody>
      </p:sp>
      <p:sp>
        <p:nvSpPr>
          <p:cNvPr id="7" name="Rectángulo 6"/>
          <p:cNvSpPr/>
          <p:nvPr/>
        </p:nvSpPr>
        <p:spPr>
          <a:xfrm>
            <a:off x="4437960" y="6545975"/>
            <a:ext cx="5067606"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Acuerdo Ministerial 017-029 y LA ORDENANZA 0222</a:t>
            </a:r>
            <a:endParaRPr lang="es-EC" dirty="0"/>
          </a:p>
        </p:txBody>
      </p:sp>
    </p:spTree>
    <p:extLst>
      <p:ext uri="{BB962C8B-B14F-4D97-AF65-F5344CB8AC3E}">
        <p14:creationId xmlns:p14="http://schemas.microsoft.com/office/powerpoint/2010/main" val="2021980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a:t>7</a:t>
            </a:r>
            <a:r>
              <a:rPr lang="es-EC" sz="2800" b="1" dirty="0" smtClean="0"/>
              <a:t>: RESULTADOS</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44891" y="278520"/>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8" name="Rectángulo 7"/>
          <p:cNvSpPr/>
          <p:nvPr/>
        </p:nvSpPr>
        <p:spPr>
          <a:xfrm>
            <a:off x="1632734" y="535454"/>
            <a:ext cx="6243940"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ysClr val="windowText" lastClr="000000"/>
                </a:solidFill>
              </a:rPr>
              <a:t>DERECHOS, RESPONSABILIDADES Y RESTRICCIONES</a:t>
            </a:r>
          </a:p>
        </p:txBody>
      </p:sp>
      <p:sp>
        <p:nvSpPr>
          <p:cNvPr id="3" name="Rectángulo 2"/>
          <p:cNvSpPr/>
          <p:nvPr/>
        </p:nvSpPr>
        <p:spPr>
          <a:xfrm>
            <a:off x="2215866" y="1294244"/>
            <a:ext cx="3260108" cy="4370427"/>
          </a:xfrm>
          <a:prstGeom prst="rect">
            <a:avLst/>
          </a:prstGeom>
        </p:spPr>
        <p:txBody>
          <a:bodyPr wrap="square">
            <a:spAutoFit/>
          </a:bodyPr>
          <a:lstStyle/>
          <a:p>
            <a:pPr marL="685800" marR="0" indent="-228600">
              <a:lnSpc>
                <a:spcPct val="150000"/>
              </a:lnSpc>
              <a:spcBef>
                <a:spcPts val="200"/>
              </a:spcBef>
              <a:spcAft>
                <a:spcPts val="0"/>
              </a:spcAft>
            </a:pPr>
            <a:r>
              <a:rPr lang="es-EC" b="1" dirty="0" smtClean="0">
                <a:latin typeface="Calibri" panose="020F0502020204030204" pitchFamily="34" charset="0"/>
                <a:ea typeface="Times New Roman" panose="02020603050405020304" pitchFamily="18" charset="0"/>
                <a:cs typeface="Times New Roman" panose="02020603050405020304" pitchFamily="18" charset="0"/>
              </a:rPr>
              <a:t> </a:t>
            </a:r>
            <a:r>
              <a:rPr lang="es-EC" b="1" dirty="0">
                <a:latin typeface="Calibri" panose="020F0502020204030204" pitchFamily="34" charset="0"/>
                <a:ea typeface="Times New Roman" panose="02020603050405020304" pitchFamily="18" charset="0"/>
                <a:cs typeface="Times New Roman" panose="02020603050405020304" pitchFamily="18" charset="0"/>
              </a:rPr>
              <a:t>Derechos:</a:t>
            </a:r>
          </a:p>
          <a:p>
            <a:pPr marR="0" lvl="0" algn="just">
              <a:lnSpc>
                <a:spcPct val="150000"/>
              </a:lnSpc>
              <a:spcBef>
                <a:spcPts val="0"/>
              </a:spcBef>
              <a:spcAft>
                <a:spcPts val="600"/>
              </a:spcAft>
            </a:pPr>
            <a:r>
              <a:rPr lang="es-EC" dirty="0">
                <a:latin typeface="Calibri" panose="020F0502020204030204" pitchFamily="34" charset="0"/>
                <a:ea typeface="Calibri" panose="020F0502020204030204" pitchFamily="34" charset="0"/>
                <a:cs typeface="Times New Roman" panose="02020603050405020304" pitchFamily="18" charset="0"/>
              </a:rPr>
              <a:t>Derecho de tenencia social</a:t>
            </a:r>
          </a:p>
          <a:p>
            <a:pPr marR="0" lvl="0" algn="just">
              <a:lnSpc>
                <a:spcPct val="150000"/>
              </a:lnSpc>
              <a:spcBef>
                <a:spcPts val="0"/>
              </a:spcBef>
              <a:spcAft>
                <a:spcPts val="600"/>
              </a:spcAft>
            </a:pPr>
            <a:r>
              <a:rPr lang="es-EC" dirty="0">
                <a:latin typeface="Calibri" panose="020F0502020204030204" pitchFamily="34" charset="0"/>
                <a:ea typeface="Calibri" panose="020F0502020204030204" pitchFamily="34" charset="0"/>
                <a:cs typeface="Times New Roman" panose="02020603050405020304" pitchFamily="18" charset="0"/>
              </a:rPr>
              <a:t>Derecho de uso</a:t>
            </a:r>
          </a:p>
          <a:p>
            <a:pPr marR="0" lvl="0" algn="just">
              <a:lnSpc>
                <a:spcPct val="150000"/>
              </a:lnSpc>
              <a:spcBef>
                <a:spcPts val="0"/>
              </a:spcBef>
              <a:spcAft>
                <a:spcPts val="600"/>
              </a:spcAft>
            </a:pPr>
            <a:r>
              <a:rPr lang="es-EC" dirty="0">
                <a:latin typeface="Calibri" panose="020F0502020204030204" pitchFamily="34" charset="0"/>
                <a:ea typeface="Calibri" panose="020F0502020204030204" pitchFamily="34" charset="0"/>
                <a:cs typeface="Times New Roman" panose="02020603050405020304" pitchFamily="18" charset="0"/>
              </a:rPr>
              <a:t>Derechos de servicios </a:t>
            </a:r>
            <a:r>
              <a:rPr lang="es-EC" dirty="0" smtClean="0">
                <a:latin typeface="Calibri" panose="020F0502020204030204" pitchFamily="34" charset="0"/>
                <a:ea typeface="Calibri" panose="020F0502020204030204" pitchFamily="34" charset="0"/>
                <a:cs typeface="Times New Roman" panose="02020603050405020304" pitchFamily="18" charset="0"/>
              </a:rPr>
              <a:t>básicos</a:t>
            </a:r>
          </a:p>
          <a:p>
            <a:pPr marL="742950" marR="0" lvl="1" indent="-285750" algn="just">
              <a:lnSpc>
                <a:spcPct val="150000"/>
              </a:lnSpc>
              <a:spcBef>
                <a:spcPts val="0"/>
              </a:spcBef>
              <a:spcAft>
                <a:spcPts val="600"/>
              </a:spcAft>
              <a:buFont typeface="Courier New" panose="02070309020205020404" pitchFamily="49" charset="0"/>
              <a:buChar char="o"/>
            </a:pPr>
            <a:r>
              <a:rPr lang="es-EC" dirty="0">
                <a:latin typeface="Calibri" panose="020F0502020204030204" pitchFamily="34" charset="0"/>
                <a:ea typeface="Calibri" panose="020F0502020204030204" pitchFamily="34" charset="0"/>
                <a:cs typeface="Times New Roman" panose="02020603050405020304" pitchFamily="18" charset="0"/>
              </a:rPr>
              <a:t>Alcantarillado </a:t>
            </a:r>
          </a:p>
          <a:p>
            <a:pPr marL="742950" marR="0" lvl="1" indent="-285750" algn="just">
              <a:lnSpc>
                <a:spcPct val="150000"/>
              </a:lnSpc>
              <a:spcBef>
                <a:spcPts val="0"/>
              </a:spcBef>
              <a:spcAft>
                <a:spcPts val="600"/>
              </a:spcAft>
              <a:buFont typeface="Courier New" panose="02070309020205020404" pitchFamily="49" charset="0"/>
              <a:buChar char="o"/>
            </a:pPr>
            <a:r>
              <a:rPr lang="es-EC" dirty="0" smtClean="0">
                <a:latin typeface="Calibri" panose="020F0502020204030204" pitchFamily="34" charset="0"/>
                <a:ea typeface="Calibri" panose="020F0502020204030204" pitchFamily="34" charset="0"/>
                <a:cs typeface="Times New Roman" panose="02020603050405020304" pitchFamily="18" charset="0"/>
              </a:rPr>
              <a:t>Agua</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600"/>
              </a:spcAft>
              <a:buFont typeface="Courier New" panose="02070309020205020404" pitchFamily="49" charset="0"/>
              <a:buChar char="o"/>
            </a:pPr>
            <a:r>
              <a:rPr lang="es-EC" dirty="0">
                <a:latin typeface="Calibri" panose="020F0502020204030204" pitchFamily="34" charset="0"/>
                <a:ea typeface="Calibri" panose="020F0502020204030204" pitchFamily="34" charset="0"/>
                <a:cs typeface="Times New Roman" panose="02020603050405020304" pitchFamily="18" charset="0"/>
              </a:rPr>
              <a:t>Alumbrado público </a:t>
            </a:r>
          </a:p>
          <a:p>
            <a:pPr marL="742950" marR="0" lvl="1" indent="-285750" algn="just">
              <a:lnSpc>
                <a:spcPct val="150000"/>
              </a:lnSpc>
              <a:spcBef>
                <a:spcPts val="0"/>
              </a:spcBef>
              <a:spcAft>
                <a:spcPts val="600"/>
              </a:spcAft>
              <a:buFont typeface="Courier New" panose="02070309020205020404" pitchFamily="49" charset="0"/>
              <a:buChar char="o"/>
            </a:pPr>
            <a:r>
              <a:rPr lang="es-EC" dirty="0" smtClean="0">
                <a:latin typeface="Calibri" panose="020F0502020204030204" pitchFamily="34" charset="0"/>
                <a:ea typeface="Calibri" panose="020F0502020204030204" pitchFamily="34" charset="0"/>
                <a:cs typeface="Times New Roman" panose="02020603050405020304" pitchFamily="18" charset="0"/>
              </a:rPr>
              <a:t>Electricidad </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600"/>
              </a:spcAft>
              <a:buFont typeface="Symbol" panose="05050102010706020507" pitchFamily="18" charset="2"/>
              <a:buChar char=""/>
            </a:pPr>
            <a:r>
              <a:rPr lang="es-EC" dirty="0">
                <a:latin typeface="Calibri" panose="020F0502020204030204" pitchFamily="34" charset="0"/>
                <a:ea typeface="Calibri" panose="020F0502020204030204" pitchFamily="34" charset="0"/>
                <a:cs typeface="Times New Roman" panose="02020603050405020304" pitchFamily="18" charset="0"/>
              </a:rPr>
              <a:t>Derecho de </a:t>
            </a:r>
            <a:r>
              <a:rPr lang="es-EC" dirty="0" smtClean="0">
                <a:latin typeface="Calibri" panose="020F0502020204030204" pitchFamily="34" charset="0"/>
                <a:ea typeface="Calibri" panose="020F0502020204030204" pitchFamily="34" charset="0"/>
                <a:cs typeface="Times New Roman" panose="02020603050405020304" pitchFamily="18" charset="0"/>
              </a:rPr>
              <a:t>vía</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5475974" y="1326711"/>
            <a:ext cx="6096000" cy="3801041"/>
          </a:xfrm>
          <a:prstGeom prst="rect">
            <a:avLst/>
          </a:prstGeom>
        </p:spPr>
        <p:txBody>
          <a:bodyPr>
            <a:spAutoFit/>
          </a:bodyPr>
          <a:lstStyle/>
          <a:p>
            <a:pPr marL="685800" marR="0" indent="-228600">
              <a:lnSpc>
                <a:spcPct val="150000"/>
              </a:lnSpc>
              <a:spcBef>
                <a:spcPts val="200"/>
              </a:spcBef>
              <a:spcAft>
                <a:spcPts val="0"/>
              </a:spcAft>
            </a:pPr>
            <a:r>
              <a:rPr lang="es-EC" b="1" dirty="0" smtClean="0">
                <a:latin typeface="Calibri" panose="020F0502020204030204" pitchFamily="34" charset="0"/>
                <a:ea typeface="Times New Roman" panose="02020603050405020304" pitchFamily="18" charset="0"/>
                <a:cs typeface="Times New Roman" panose="02020603050405020304" pitchFamily="18" charset="0"/>
              </a:rPr>
              <a:t>Responsabilidades</a:t>
            </a:r>
            <a:endParaRPr lang="es-EC" b="1"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600"/>
              </a:spcAft>
              <a:buFont typeface="Symbol" panose="05050102010706020507" pitchFamily="18" charset="2"/>
              <a:buChar char=""/>
            </a:pPr>
            <a:r>
              <a:rPr lang="es-EC" dirty="0">
                <a:latin typeface="Calibri" panose="020F0502020204030204" pitchFamily="34" charset="0"/>
                <a:ea typeface="Calibri" panose="020F0502020204030204" pitchFamily="34" charset="0"/>
                <a:cs typeface="Times New Roman" panose="02020603050405020304" pitchFamily="18" charset="0"/>
              </a:rPr>
              <a:t>Obligación de la acera basado en la construcción o modificación </a:t>
            </a:r>
          </a:p>
          <a:p>
            <a:pPr marL="342900" marR="0" lvl="0" indent="-342900" algn="just">
              <a:lnSpc>
                <a:spcPct val="150000"/>
              </a:lnSpc>
              <a:spcBef>
                <a:spcPts val="0"/>
              </a:spcBef>
              <a:spcAft>
                <a:spcPts val="600"/>
              </a:spcAft>
              <a:buFont typeface="Symbol" panose="05050102010706020507" pitchFamily="18" charset="2"/>
              <a:buChar char=""/>
            </a:pPr>
            <a:r>
              <a:rPr lang="es-EC" dirty="0">
                <a:latin typeface="Calibri" panose="020F0502020204030204" pitchFamily="34" charset="0"/>
                <a:ea typeface="Calibri" panose="020F0502020204030204" pitchFamily="34" charset="0"/>
                <a:cs typeface="Times New Roman" panose="02020603050405020304" pitchFamily="18" charset="0"/>
              </a:rPr>
              <a:t>Obligación de delimitación del predio </a:t>
            </a:r>
          </a:p>
          <a:p>
            <a:pPr marL="342900" marR="0" lvl="0" indent="-342900" algn="just">
              <a:lnSpc>
                <a:spcPct val="150000"/>
              </a:lnSpc>
              <a:spcBef>
                <a:spcPts val="0"/>
              </a:spcBef>
              <a:spcAft>
                <a:spcPts val="600"/>
              </a:spcAft>
              <a:buFont typeface="Symbol" panose="05050102010706020507" pitchFamily="18" charset="2"/>
              <a:buChar char=""/>
            </a:pPr>
            <a:r>
              <a:rPr lang="es-EC" dirty="0">
                <a:latin typeface="Calibri" panose="020F0502020204030204" pitchFamily="34" charset="0"/>
                <a:ea typeface="Calibri" panose="020F0502020204030204" pitchFamily="34" charset="0"/>
                <a:cs typeface="Times New Roman" panose="02020603050405020304" pitchFamily="18" charset="0"/>
              </a:rPr>
              <a:t>Obligación de construcción</a:t>
            </a:r>
          </a:p>
          <a:p>
            <a:pPr marL="342900" marR="0" lvl="0" indent="-342900" algn="just">
              <a:lnSpc>
                <a:spcPct val="150000"/>
              </a:lnSpc>
              <a:spcBef>
                <a:spcPts val="0"/>
              </a:spcBef>
              <a:spcAft>
                <a:spcPts val="600"/>
              </a:spcAft>
              <a:buFont typeface="Symbol" panose="05050102010706020507" pitchFamily="18" charset="2"/>
              <a:buChar char=""/>
            </a:pPr>
            <a:r>
              <a:rPr lang="es-EC" dirty="0">
                <a:latin typeface="Calibri" panose="020F0502020204030204" pitchFamily="34" charset="0"/>
                <a:ea typeface="Calibri" panose="020F0502020204030204" pitchFamily="34" charset="0"/>
                <a:cs typeface="Times New Roman" panose="02020603050405020304" pitchFamily="18" charset="0"/>
              </a:rPr>
              <a:t>Obligación de mantenimiento al predio</a:t>
            </a:r>
          </a:p>
          <a:p>
            <a:pPr marL="342900" marR="0" lvl="0" indent="-342900" algn="just">
              <a:lnSpc>
                <a:spcPct val="150000"/>
              </a:lnSpc>
              <a:spcBef>
                <a:spcPts val="0"/>
              </a:spcBef>
              <a:spcAft>
                <a:spcPts val="600"/>
              </a:spcAft>
              <a:buFont typeface="Symbol" panose="05050102010706020507" pitchFamily="18" charset="2"/>
              <a:buChar char=""/>
            </a:pPr>
            <a:r>
              <a:rPr lang="es-EC" dirty="0">
                <a:latin typeface="Calibri" panose="020F0502020204030204" pitchFamily="34" charset="0"/>
                <a:ea typeface="Calibri" panose="020F0502020204030204" pitchFamily="34" charset="0"/>
                <a:cs typeface="Times New Roman" panose="02020603050405020304" pitchFamily="18" charset="0"/>
              </a:rPr>
              <a:t>Obligación de limpieza del predio para el propietario. </a:t>
            </a:r>
          </a:p>
          <a:p>
            <a:pPr marL="342900" marR="0" lvl="0" indent="-342900" algn="just">
              <a:lnSpc>
                <a:spcPct val="150000"/>
              </a:lnSpc>
              <a:spcBef>
                <a:spcPts val="0"/>
              </a:spcBef>
              <a:spcAft>
                <a:spcPts val="600"/>
              </a:spcAft>
              <a:buFont typeface="Symbol" panose="05050102010706020507" pitchFamily="18" charset="2"/>
              <a:buChar char=""/>
            </a:pPr>
            <a:r>
              <a:rPr lang="es-EC" dirty="0">
                <a:latin typeface="Calibri" panose="020F0502020204030204" pitchFamily="34" charset="0"/>
                <a:ea typeface="Calibri" panose="020F0502020204030204" pitchFamily="34" charset="0"/>
                <a:cs typeface="Times New Roman" panose="02020603050405020304" pitchFamily="18" charset="0"/>
              </a:rPr>
              <a:t>Obligación de acometidas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4298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Índice:</a:t>
            </a:r>
            <a:endParaRPr lang="es-EC" dirty="0"/>
          </a:p>
        </p:txBody>
      </p:sp>
      <p:sp>
        <p:nvSpPr>
          <p:cNvPr id="3" name="Marcador de contenido 2"/>
          <p:cNvSpPr>
            <a:spLocks noGrp="1"/>
          </p:cNvSpPr>
          <p:nvPr>
            <p:ph idx="1"/>
          </p:nvPr>
        </p:nvSpPr>
        <p:spPr>
          <a:xfrm>
            <a:off x="1790164" y="1287887"/>
            <a:ext cx="10303098" cy="4700789"/>
          </a:xfrm>
        </p:spPr>
        <p:txBody>
          <a:bodyPr>
            <a:normAutofit/>
          </a:bodyPr>
          <a:lstStyle/>
          <a:p>
            <a:pPr marL="0" indent="0">
              <a:buNone/>
            </a:pPr>
            <a:r>
              <a:rPr lang="es-EC" sz="2400" dirty="0" smtClean="0">
                <a:latin typeface="Castellar" panose="020A0402060406010301" pitchFamily="18" charset="0"/>
              </a:rPr>
              <a:t>1</a:t>
            </a:r>
            <a:r>
              <a:rPr lang="es-EC" sz="2400" dirty="0">
                <a:latin typeface="Castellar" panose="020A0402060406010301" pitchFamily="18" charset="0"/>
              </a:rPr>
              <a:t>.- antecedentes </a:t>
            </a:r>
            <a:r>
              <a:rPr lang="es-EC" sz="2400" dirty="0" smtClean="0">
                <a:latin typeface="Castellar" panose="020A0402060406010301" pitchFamily="18" charset="0"/>
              </a:rPr>
              <a:t>	</a:t>
            </a:r>
            <a:r>
              <a:rPr lang="es-EC" sz="2400" dirty="0">
                <a:latin typeface="Castellar" panose="020A0402060406010301" pitchFamily="18" charset="0"/>
              </a:rPr>
              <a:t> </a:t>
            </a:r>
            <a:r>
              <a:rPr lang="es-EC" sz="2400" dirty="0" smtClean="0">
                <a:latin typeface="Castellar" panose="020A0402060406010301" pitchFamily="18" charset="0"/>
              </a:rPr>
              <a:t>						</a:t>
            </a:r>
            <a:r>
              <a:rPr lang="es-EC" sz="2400" dirty="0">
                <a:latin typeface="Castellar" panose="020A0402060406010301" pitchFamily="18" charset="0"/>
              </a:rPr>
              <a:t> 6.-metodología </a:t>
            </a:r>
            <a:endParaRPr lang="es-EC" sz="2400" dirty="0" smtClean="0">
              <a:latin typeface="Castellar" panose="020A0402060406010301" pitchFamily="18" charset="0"/>
            </a:endParaRPr>
          </a:p>
          <a:p>
            <a:pPr marL="0" indent="0">
              <a:buNone/>
            </a:pPr>
            <a:endParaRPr lang="es-EC" sz="2400" dirty="0">
              <a:latin typeface="Castellar" panose="020A0402060406010301" pitchFamily="18" charset="0"/>
            </a:endParaRPr>
          </a:p>
          <a:p>
            <a:pPr marL="0" indent="0">
              <a:buNone/>
            </a:pPr>
            <a:r>
              <a:rPr lang="es-EC" sz="2400" dirty="0" smtClean="0">
                <a:latin typeface="Castellar" panose="020A0402060406010301" pitchFamily="18" charset="0"/>
              </a:rPr>
              <a:t>2.- problema y justificación  	</a:t>
            </a:r>
            <a:r>
              <a:rPr lang="es-EC" sz="2400" dirty="0">
                <a:latin typeface="Castellar" panose="020A0402060406010301" pitchFamily="18" charset="0"/>
              </a:rPr>
              <a:t>7.- resultados</a:t>
            </a:r>
          </a:p>
          <a:p>
            <a:pPr marL="0" indent="0">
              <a:buNone/>
            </a:pPr>
            <a:endParaRPr lang="es-EC" sz="2400" dirty="0">
              <a:latin typeface="Castellar" panose="020A0402060406010301" pitchFamily="18" charset="0"/>
            </a:endParaRPr>
          </a:p>
          <a:p>
            <a:pPr marL="0" indent="0">
              <a:buNone/>
            </a:pPr>
            <a:r>
              <a:rPr lang="es-EC" sz="2400" dirty="0" smtClean="0">
                <a:latin typeface="Castellar" panose="020A0402060406010301" pitchFamily="18" charset="0"/>
              </a:rPr>
              <a:t>3.- Objetivos  </a:t>
            </a:r>
            <a:r>
              <a:rPr lang="es-EC" sz="2400" dirty="0">
                <a:latin typeface="Castellar" panose="020A0402060406010301" pitchFamily="18" charset="0"/>
              </a:rPr>
              <a:t> </a:t>
            </a:r>
            <a:r>
              <a:rPr lang="es-EC" sz="2400" dirty="0" smtClean="0">
                <a:latin typeface="Castellar" panose="020A0402060406010301" pitchFamily="18" charset="0"/>
              </a:rPr>
              <a:t>     							</a:t>
            </a:r>
            <a:r>
              <a:rPr lang="es-EC" sz="2400" dirty="0">
                <a:latin typeface="Castellar" panose="020A0402060406010301" pitchFamily="18" charset="0"/>
              </a:rPr>
              <a:t> 8.-conclusiones </a:t>
            </a:r>
            <a:endParaRPr lang="es-EC" sz="2400" dirty="0" smtClean="0">
              <a:latin typeface="Castellar" panose="020A0402060406010301" pitchFamily="18" charset="0"/>
            </a:endParaRPr>
          </a:p>
          <a:p>
            <a:pPr marL="0" indent="0">
              <a:buNone/>
            </a:pPr>
            <a:endParaRPr lang="es-EC" sz="2400" dirty="0">
              <a:latin typeface="Castellar" panose="020A0402060406010301" pitchFamily="18" charset="0"/>
            </a:endParaRPr>
          </a:p>
          <a:p>
            <a:pPr marL="0" indent="0">
              <a:buNone/>
            </a:pPr>
            <a:r>
              <a:rPr lang="es-EC" sz="2400" dirty="0" smtClean="0">
                <a:latin typeface="Castellar" panose="020A0402060406010301" pitchFamily="18" charset="0"/>
              </a:rPr>
              <a:t>4</a:t>
            </a:r>
            <a:r>
              <a:rPr lang="es-EC" sz="2400" dirty="0">
                <a:latin typeface="Castellar" panose="020A0402060406010301" pitchFamily="18" charset="0"/>
              </a:rPr>
              <a:t>.- área de </a:t>
            </a:r>
            <a:r>
              <a:rPr lang="es-EC" sz="2400" dirty="0" smtClean="0">
                <a:latin typeface="Castellar" panose="020A0402060406010301" pitchFamily="18" charset="0"/>
              </a:rPr>
              <a:t>estudio 						 9</a:t>
            </a:r>
            <a:r>
              <a:rPr lang="es-EC" sz="2400" dirty="0">
                <a:latin typeface="Castellar" panose="020A0402060406010301" pitchFamily="18" charset="0"/>
              </a:rPr>
              <a:t>.- </a:t>
            </a:r>
            <a:r>
              <a:rPr lang="es-EC" sz="2400" dirty="0" smtClean="0">
                <a:latin typeface="Castellar" panose="020A0402060406010301" pitchFamily="18" charset="0"/>
              </a:rPr>
              <a:t>recomendaciones</a:t>
            </a:r>
          </a:p>
          <a:p>
            <a:pPr marL="0" indent="0">
              <a:buNone/>
            </a:pPr>
            <a:endParaRPr lang="es-EC" sz="2400" dirty="0">
              <a:latin typeface="Castellar" panose="020A0402060406010301" pitchFamily="18" charset="0"/>
            </a:endParaRPr>
          </a:p>
          <a:p>
            <a:pPr marL="0" indent="0">
              <a:buNone/>
            </a:pPr>
            <a:r>
              <a:rPr lang="es-EC" sz="2400" dirty="0">
                <a:latin typeface="Castellar" panose="020A0402060406010301" pitchFamily="18" charset="0"/>
              </a:rPr>
              <a:t> 5.- marco teórico</a:t>
            </a:r>
          </a:p>
          <a:p>
            <a:pPr marL="0" indent="0">
              <a:buNone/>
            </a:pPr>
            <a:endParaRPr lang="es-EC" sz="2400" dirty="0" smtClean="0">
              <a:latin typeface="Castellar" panose="020A0402060406010301" pitchFamily="18" charset="0"/>
            </a:endParaRPr>
          </a:p>
          <a:p>
            <a:pPr marL="0" indent="0">
              <a:buNone/>
            </a:pPr>
            <a:endParaRPr lang="es-EC" sz="2400" dirty="0">
              <a:latin typeface="Castellar" panose="020A0402060406010301" pitchFamily="18" charset="0"/>
            </a:endParaRPr>
          </a:p>
          <a:p>
            <a:pPr marL="0" indent="0">
              <a:buNone/>
            </a:pPr>
            <a:endParaRPr lang="es-EC" sz="2400" dirty="0">
              <a:latin typeface="Castellar" panose="020A0402060406010301" pitchFamily="18" charset="0"/>
            </a:endParaRPr>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739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a:t>7</a:t>
            </a:r>
            <a:r>
              <a:rPr lang="es-EC" sz="2800" b="1" dirty="0" smtClean="0"/>
              <a:t>: RESULTADOS</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44891" y="278520"/>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8" name="Rectángulo 7"/>
          <p:cNvSpPr/>
          <p:nvPr/>
        </p:nvSpPr>
        <p:spPr>
          <a:xfrm>
            <a:off x="1632734" y="535454"/>
            <a:ext cx="6243940"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ysClr val="windowText" lastClr="000000"/>
                </a:solidFill>
              </a:rPr>
              <a:t>DERECHOS, RESPONSABILIDADES Y RESTRICCIONES</a:t>
            </a:r>
          </a:p>
        </p:txBody>
      </p:sp>
      <p:pic>
        <p:nvPicPr>
          <p:cNvPr id="10" name="Imagen 9"/>
          <p:cNvPicPr/>
          <p:nvPr/>
        </p:nvPicPr>
        <p:blipFill>
          <a:blip r:embed="rId4" cstate="print">
            <a:extLst>
              <a:ext uri="{28A0092B-C50C-407E-A947-70E740481C1C}">
                <a14:useLocalDpi xmlns:a14="http://schemas.microsoft.com/office/drawing/2010/main" val="0"/>
              </a:ext>
            </a:extLst>
          </a:blip>
          <a:stretch>
            <a:fillRect/>
          </a:stretch>
        </p:blipFill>
        <p:spPr>
          <a:xfrm>
            <a:off x="1026695" y="2056295"/>
            <a:ext cx="3495823" cy="4136310"/>
          </a:xfrm>
          <a:prstGeom prst="rect">
            <a:avLst/>
          </a:prstGeom>
        </p:spPr>
      </p:pic>
      <p:pic>
        <p:nvPicPr>
          <p:cNvPr id="12" name="Imagen 11"/>
          <p:cNvPicPr/>
          <p:nvPr/>
        </p:nvPicPr>
        <p:blipFill>
          <a:blip r:embed="rId5">
            <a:extLst>
              <a:ext uri="{28A0092B-C50C-407E-A947-70E740481C1C}">
                <a14:useLocalDpi xmlns:a14="http://schemas.microsoft.com/office/drawing/2010/main" val="0"/>
              </a:ext>
            </a:extLst>
          </a:blip>
          <a:stretch>
            <a:fillRect/>
          </a:stretch>
        </p:blipFill>
        <p:spPr>
          <a:xfrm>
            <a:off x="8418327" y="2076968"/>
            <a:ext cx="3645336" cy="4177656"/>
          </a:xfrm>
          <a:prstGeom prst="rect">
            <a:avLst/>
          </a:prstGeom>
        </p:spPr>
      </p:pic>
      <p:sp>
        <p:nvSpPr>
          <p:cNvPr id="7" name="Rectángulo 6"/>
          <p:cNvSpPr/>
          <p:nvPr/>
        </p:nvSpPr>
        <p:spPr>
          <a:xfrm>
            <a:off x="9138371" y="1707636"/>
            <a:ext cx="2091598"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RESTRICCIÓN A VIAS</a:t>
            </a:r>
            <a:endParaRPr lang="es-EC" dirty="0"/>
          </a:p>
        </p:txBody>
      </p:sp>
      <p:sp>
        <p:nvSpPr>
          <p:cNvPr id="13" name="Rectángulo 12"/>
          <p:cNvSpPr/>
          <p:nvPr/>
        </p:nvSpPr>
        <p:spPr>
          <a:xfrm>
            <a:off x="4798334" y="1707636"/>
            <a:ext cx="3620671"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RESTRICCIÓN </a:t>
            </a:r>
            <a:r>
              <a:rPr lang="es-EC" dirty="0" smtClean="0">
                <a:latin typeface="Calibri" panose="020F0502020204030204" pitchFamily="34" charset="0"/>
                <a:ea typeface="Calibri" panose="020F0502020204030204" pitchFamily="34" charset="0"/>
                <a:cs typeface="Times New Roman" panose="02020603050405020304" pitchFamily="18" charset="0"/>
              </a:rPr>
              <a:t>DE RIOS Y QUEBRADAS</a:t>
            </a:r>
            <a:endParaRPr lang="es-EC" dirty="0"/>
          </a:p>
        </p:txBody>
      </p:sp>
      <p:sp>
        <p:nvSpPr>
          <p:cNvPr id="14" name="Rectángulo 13"/>
          <p:cNvSpPr/>
          <p:nvPr/>
        </p:nvSpPr>
        <p:spPr>
          <a:xfrm>
            <a:off x="1297248" y="1686963"/>
            <a:ext cx="3116494" cy="553998"/>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RESTRICCIÓN </a:t>
            </a:r>
            <a:r>
              <a:rPr lang="es-EC" dirty="0" smtClean="0">
                <a:latin typeface="Calibri" panose="020F0502020204030204" pitchFamily="34" charset="0"/>
                <a:ea typeface="Calibri" panose="020F0502020204030204" pitchFamily="34" charset="0"/>
                <a:cs typeface="Times New Roman" panose="02020603050405020304" pitchFamily="18" charset="0"/>
              </a:rPr>
              <a:t>AREA PROTEGIDA</a:t>
            </a:r>
          </a:p>
          <a:p>
            <a:r>
              <a:rPr lang="es-EC" sz="1200" dirty="0" smtClean="0">
                <a:latin typeface="Calibri" panose="020F0502020204030204" pitchFamily="34" charset="0"/>
                <a:cs typeface="Times New Roman" panose="02020603050405020304" pitchFamily="18" charset="0"/>
              </a:rPr>
              <a:t>Código de ambiente </a:t>
            </a:r>
            <a:endParaRPr lang="es-EC" sz="1200" dirty="0"/>
          </a:p>
        </p:txBody>
      </p:sp>
      <p:sp>
        <p:nvSpPr>
          <p:cNvPr id="16" name="Rectángulo 15"/>
          <p:cNvSpPr/>
          <p:nvPr/>
        </p:nvSpPr>
        <p:spPr>
          <a:xfrm>
            <a:off x="3586948" y="1182302"/>
            <a:ext cx="5517472" cy="369332"/>
          </a:xfrm>
          <a:prstGeom prst="rect">
            <a:avLst/>
          </a:prstGeom>
        </p:spPr>
        <p:txBody>
          <a:bodyPr wrap="none">
            <a:spAutoFit/>
          </a:bodyPr>
          <a:lstStyle/>
          <a:p>
            <a:r>
              <a:rPr lang="es-EC" b="1" dirty="0" smtClean="0">
                <a:latin typeface="Calibri" panose="020F0502020204030204" pitchFamily="34" charset="0"/>
                <a:ea typeface="Calibri" panose="020F0502020204030204" pitchFamily="34" charset="0"/>
                <a:cs typeface="Times New Roman" panose="02020603050405020304" pitchFamily="18" charset="0"/>
              </a:rPr>
              <a:t>RESTRICCIÓN DE RIESGO DE DESLIZAMIENTOS EN MASA</a:t>
            </a:r>
            <a:endParaRPr lang="es-EC" b="1" dirty="0"/>
          </a:p>
        </p:txBody>
      </p:sp>
      <p:sp>
        <p:nvSpPr>
          <p:cNvPr id="3" name="Rectángulo 2"/>
          <p:cNvSpPr/>
          <p:nvPr/>
        </p:nvSpPr>
        <p:spPr>
          <a:xfrm>
            <a:off x="4636168" y="6505064"/>
            <a:ext cx="5067606"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Acuerdo Ministerial 017-029 y LA ORDENANZA 0222</a:t>
            </a:r>
            <a:endParaRPr lang="es-EC" dirty="0"/>
          </a:p>
        </p:txBody>
      </p:sp>
      <p:pic>
        <p:nvPicPr>
          <p:cNvPr id="9" name="Imagen 8"/>
          <p:cNvPicPr>
            <a:picLocks noChangeAspect="1"/>
          </p:cNvPicPr>
          <p:nvPr/>
        </p:nvPicPr>
        <p:blipFill>
          <a:blip r:embed="rId6"/>
          <a:stretch>
            <a:fillRect/>
          </a:stretch>
        </p:blipFill>
        <p:spPr>
          <a:xfrm>
            <a:off x="4656602" y="2062287"/>
            <a:ext cx="3648075" cy="4124325"/>
          </a:xfrm>
          <a:prstGeom prst="rect">
            <a:avLst/>
          </a:prstGeom>
        </p:spPr>
      </p:pic>
    </p:spTree>
    <p:extLst>
      <p:ext uri="{BB962C8B-B14F-4D97-AF65-F5344CB8AC3E}">
        <p14:creationId xmlns:p14="http://schemas.microsoft.com/office/powerpoint/2010/main" val="52616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a:t>7</a:t>
            </a:r>
            <a:r>
              <a:rPr lang="es-EC" sz="2800" b="1" dirty="0" smtClean="0"/>
              <a:t>: RESULTADOS</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4" y="326714"/>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3" name="CuadroTexto 2"/>
          <p:cNvSpPr txBox="1"/>
          <p:nvPr/>
        </p:nvSpPr>
        <p:spPr>
          <a:xfrm>
            <a:off x="3251765" y="-93000"/>
            <a:ext cx="5138735" cy="461665"/>
          </a:xfrm>
          <a:prstGeom prst="rect">
            <a:avLst/>
          </a:prstGeom>
          <a:noFill/>
        </p:spPr>
        <p:txBody>
          <a:bodyPr wrap="square" rtlCol="0">
            <a:spAutoFit/>
          </a:bodyPr>
          <a:lstStyle/>
          <a:p>
            <a:r>
              <a:rPr lang="es-EC" sz="2400" b="1" dirty="0" smtClean="0"/>
              <a:t>Propuesta de plan de Mitigación </a:t>
            </a:r>
          </a:p>
        </p:txBody>
      </p:sp>
      <p:graphicFrame>
        <p:nvGraphicFramePr>
          <p:cNvPr id="9" name="Tabla 8"/>
          <p:cNvGraphicFramePr>
            <a:graphicFrameLocks noGrp="1"/>
          </p:cNvGraphicFramePr>
          <p:nvPr>
            <p:extLst>
              <p:ext uri="{D42A27DB-BD31-4B8C-83A1-F6EECF244321}">
                <p14:modId xmlns:p14="http://schemas.microsoft.com/office/powerpoint/2010/main" val="3819847472"/>
              </p:ext>
            </p:extLst>
          </p:nvPr>
        </p:nvGraphicFramePr>
        <p:xfrm>
          <a:off x="2" y="410617"/>
          <a:ext cx="12191998" cy="6482079"/>
        </p:xfrm>
        <a:graphic>
          <a:graphicData uri="http://schemas.openxmlformats.org/drawingml/2006/table">
            <a:tbl>
              <a:tblPr firstRow="1" firstCol="1" bandRow="1">
                <a:tableStyleId>{0505E3EF-67EA-436B-97B2-0124C06EBD24}</a:tableStyleId>
              </a:tblPr>
              <a:tblGrid>
                <a:gridCol w="768548"/>
                <a:gridCol w="890820"/>
                <a:gridCol w="1903908"/>
                <a:gridCol w="4034889"/>
                <a:gridCol w="4048401"/>
                <a:gridCol w="545432"/>
              </a:tblGrid>
              <a:tr h="1108629">
                <a:tc>
                  <a:txBody>
                    <a:bodyPr/>
                    <a:lstStyle/>
                    <a:p>
                      <a:pPr marL="0" marR="0" indent="0" algn="l">
                        <a:lnSpc>
                          <a:spcPct val="150000"/>
                        </a:lnSpc>
                        <a:spcBef>
                          <a:spcPts val="0"/>
                        </a:spcBef>
                        <a:spcAft>
                          <a:spcPts val="600"/>
                        </a:spcAft>
                      </a:pPr>
                      <a:r>
                        <a:rPr lang="es-EC" sz="1100" dirty="0">
                          <a:effectLst/>
                        </a:rPr>
                        <a:t>Tipo de Predio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800"/>
                        </a:spcAft>
                      </a:pPr>
                      <a:r>
                        <a:rPr lang="es-EC" sz="1100" dirty="0">
                          <a:effectLst/>
                        </a:rPr>
                        <a:t>Presencia de construcción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100" dirty="0">
                          <a:effectLst/>
                        </a:rPr>
                        <a:t>Restricción: vías, áreas protegidas, ríos y quebradas, riesgos naturales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600" dirty="0">
                          <a:effectLst/>
                        </a:rPr>
                        <a:t>Acción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600" dirty="0">
                          <a:effectLst/>
                        </a:rPr>
                        <a:t>Tratamiento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100" dirty="0">
                          <a:effectLst/>
                        </a:rPr>
                        <a:t>Predios</a:t>
                      </a:r>
                    </a:p>
                    <a:p>
                      <a:pPr marL="0" marR="0" indent="0" algn="l">
                        <a:lnSpc>
                          <a:spcPct val="150000"/>
                        </a:lnSpc>
                        <a:spcBef>
                          <a:spcPts val="0"/>
                        </a:spcBef>
                        <a:spcAft>
                          <a:spcPts val="600"/>
                        </a:spcAft>
                      </a:pPr>
                      <a:r>
                        <a:rPr lang="es-EC" sz="1100" dirty="0">
                          <a:effectLst/>
                        </a:rPr>
                        <a:t>(total 56)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r>
              <a:tr h="830726">
                <a:tc rowSpan="3">
                  <a:txBody>
                    <a:bodyPr/>
                    <a:lstStyle/>
                    <a:p>
                      <a:pPr marL="0" marR="0" indent="0" algn="l">
                        <a:lnSpc>
                          <a:spcPct val="150000"/>
                        </a:lnSpc>
                        <a:spcBef>
                          <a:spcPts val="0"/>
                        </a:spcBef>
                        <a:spcAft>
                          <a:spcPts val="600"/>
                        </a:spcAft>
                      </a:pPr>
                      <a:r>
                        <a:rPr lang="es-EC" sz="900" dirty="0">
                          <a:effectLst/>
                        </a:rPr>
                        <a:t>Municipal</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rowSpan="2">
                  <a:txBody>
                    <a:bodyPr/>
                    <a:lstStyle/>
                    <a:p>
                      <a:pPr marL="0" marR="0" indent="0" algn="l">
                        <a:lnSpc>
                          <a:spcPct val="150000"/>
                        </a:lnSpc>
                        <a:spcBef>
                          <a:spcPts val="0"/>
                        </a:spcBef>
                        <a:spcAft>
                          <a:spcPts val="600"/>
                        </a:spcAft>
                      </a:pPr>
                      <a:r>
                        <a:rPr lang="es-EC" sz="1000" dirty="0">
                          <a:effectLst/>
                        </a:rPr>
                        <a:t>SI</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SI</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Evaluar las condiciones en las que se encuentra el predio y la construcción. Generar actividades de presencia humana mínima con el fin de resguardar la integridad de la población.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Reubicación de las construcciones y demolición de infraestructura que ponga en peligro a la sociedad</a:t>
                      </a:r>
                    </a:p>
                    <a:p>
                      <a:pPr marL="0" marR="0" indent="0" algn="l">
                        <a:lnSpc>
                          <a:spcPct val="150000"/>
                        </a:lnSpc>
                        <a:spcBef>
                          <a:spcPts val="0"/>
                        </a:spcBef>
                        <a:spcAft>
                          <a:spcPts val="600"/>
                        </a:spcAft>
                      </a:pPr>
                      <a:r>
                        <a:rPr lang="es-EC" sz="1000">
                          <a:effectLst/>
                        </a:rPr>
                        <a:t>Actividades dentro de estos establecimientos.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rowSpan="2">
                  <a:txBody>
                    <a:bodyPr/>
                    <a:lstStyle/>
                    <a:p>
                      <a:pPr marL="0" marR="0" indent="0" algn="l">
                        <a:lnSpc>
                          <a:spcPct val="150000"/>
                        </a:lnSpc>
                        <a:spcBef>
                          <a:spcPts val="0"/>
                        </a:spcBef>
                        <a:spcAft>
                          <a:spcPts val="600"/>
                        </a:spcAft>
                      </a:pPr>
                      <a:r>
                        <a:rPr lang="es-EC" sz="1000">
                          <a:effectLst/>
                        </a:rPr>
                        <a:t>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r>
              <a:tr h="548252">
                <a:tc vMerge="1">
                  <a:txBody>
                    <a:bodyPr/>
                    <a:lstStyle/>
                    <a:p>
                      <a:endParaRPr lang="es-EC"/>
                    </a:p>
                  </a:txBody>
                  <a:tcPr/>
                </a:tc>
                <a:tc vMerge="1">
                  <a:txBody>
                    <a:bodyPr/>
                    <a:lstStyle/>
                    <a:p>
                      <a:endParaRPr lang="es-EC"/>
                    </a:p>
                  </a:txBody>
                  <a:tcPr/>
                </a:tc>
                <a:tc>
                  <a:txBody>
                    <a:bodyPr/>
                    <a:lstStyle/>
                    <a:p>
                      <a:pPr marL="0" marR="0" indent="0" algn="l">
                        <a:lnSpc>
                          <a:spcPct val="150000"/>
                        </a:lnSpc>
                        <a:spcBef>
                          <a:spcPts val="0"/>
                        </a:spcBef>
                        <a:spcAft>
                          <a:spcPts val="600"/>
                        </a:spcAft>
                      </a:pPr>
                      <a:r>
                        <a:rPr lang="es-EC" sz="1000" dirty="0">
                          <a:effectLst/>
                        </a:rPr>
                        <a:t>NO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Generar una verificación del uso del predio. Con el fin de implementar planes de uso del suelo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Estudios exhaustivos con el fin de utilizar al máximo este espacio dándole un valor, mas no dejándolo deshabitado.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vMerge="1">
                  <a:txBody>
                    <a:bodyPr/>
                    <a:lstStyle/>
                    <a:p>
                      <a:endParaRPr lang="es-EC"/>
                    </a:p>
                  </a:txBody>
                  <a:tcPr/>
                </a:tc>
              </a:tr>
              <a:tr h="443061">
                <a:tc vMerge="1">
                  <a:txBody>
                    <a:bodyPr/>
                    <a:lstStyle/>
                    <a:p>
                      <a:endParaRPr lang="es-EC"/>
                    </a:p>
                  </a:txBody>
                  <a:tcPr/>
                </a:tc>
                <a:tc>
                  <a:txBody>
                    <a:bodyPr/>
                    <a:lstStyle/>
                    <a:p>
                      <a:pPr marL="0" marR="0" indent="0" algn="l">
                        <a:lnSpc>
                          <a:spcPct val="150000"/>
                        </a:lnSpc>
                        <a:spcBef>
                          <a:spcPts val="0"/>
                        </a:spcBef>
                        <a:spcAft>
                          <a:spcPts val="6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SI</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Generar planes para su correcto uso como infraestructura, reforestación o recreación.</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Planes de uso y ocupación adecuados que permitan dar un buen uso al suelo.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r>
              <a:tr h="263539">
                <a:tc rowSpan="3">
                  <a:txBody>
                    <a:bodyPr/>
                    <a:lstStyle/>
                    <a:p>
                      <a:pPr marL="0" marR="0" indent="0" algn="l">
                        <a:lnSpc>
                          <a:spcPct val="150000"/>
                        </a:lnSpc>
                        <a:spcBef>
                          <a:spcPts val="0"/>
                        </a:spcBef>
                        <a:spcAft>
                          <a:spcPts val="600"/>
                        </a:spcAft>
                      </a:pPr>
                      <a:r>
                        <a:rPr lang="es-EC" sz="900" dirty="0">
                          <a:effectLst/>
                        </a:rPr>
                        <a:t>Legal</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rowSpan="2">
                  <a:txBody>
                    <a:bodyPr/>
                    <a:lstStyle/>
                    <a:p>
                      <a:pPr marL="0" marR="0" indent="0" algn="l">
                        <a:lnSpc>
                          <a:spcPct val="150000"/>
                        </a:lnSpc>
                        <a:spcBef>
                          <a:spcPts val="0"/>
                        </a:spcBef>
                        <a:spcAft>
                          <a:spcPts val="6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Realizar un estudio con el fin de determinar la legalidad de estos predios.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Reubicación a zonas más seguras y demolición absoluta de la construcción.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rowSpan="2">
                  <a:txBody>
                    <a:bodyPr/>
                    <a:lstStyle/>
                    <a:p>
                      <a:pPr marL="0" marR="0" indent="0" algn="l">
                        <a:lnSpc>
                          <a:spcPct val="150000"/>
                        </a:lnSpc>
                        <a:spcBef>
                          <a:spcPts val="0"/>
                        </a:spcBef>
                        <a:spcAft>
                          <a:spcPts val="600"/>
                        </a:spcAft>
                      </a:pPr>
                      <a:r>
                        <a:rPr lang="es-EC" sz="1000">
                          <a:effectLst/>
                        </a:rPr>
                        <a:t>25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r>
              <a:tr h="443061">
                <a:tc vMerge="1">
                  <a:txBody>
                    <a:bodyPr/>
                    <a:lstStyle/>
                    <a:p>
                      <a:endParaRPr lang="es-EC"/>
                    </a:p>
                  </a:txBody>
                  <a:tcPr/>
                </a:tc>
                <a:tc vMerge="1">
                  <a:txBody>
                    <a:bodyPr/>
                    <a:lstStyle/>
                    <a:p>
                      <a:endParaRPr lang="es-EC"/>
                    </a:p>
                  </a:txBody>
                  <a:tcPr/>
                </a:tc>
                <a:tc>
                  <a:txBody>
                    <a:bodyPr/>
                    <a:lstStyle/>
                    <a:p>
                      <a:pPr marL="0" marR="0" indent="0" algn="l">
                        <a:lnSpc>
                          <a:spcPct val="150000"/>
                        </a:lnSpc>
                        <a:spcBef>
                          <a:spcPts val="0"/>
                        </a:spcBef>
                        <a:spcAft>
                          <a:spcPts val="600"/>
                        </a:spcAft>
                      </a:pPr>
                      <a:r>
                        <a:rPr lang="es-EC" sz="1000" dirty="0">
                          <a:effectLst/>
                        </a:rPr>
                        <a:t>NO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Simulacros y capacitaciones con el fin de mantener a la población preparada.</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Verificación de las construcciones con el fin de convertirlas en zonas seguras.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vMerge="1">
                  <a:txBody>
                    <a:bodyPr/>
                    <a:lstStyle/>
                    <a:p>
                      <a:endParaRPr lang="es-EC"/>
                    </a:p>
                  </a:txBody>
                  <a:tcPr/>
                </a:tc>
              </a:tr>
              <a:tr h="677278">
                <a:tc vMerge="1">
                  <a:txBody>
                    <a:bodyPr/>
                    <a:lstStyle/>
                    <a:p>
                      <a:endParaRPr lang="es-EC"/>
                    </a:p>
                  </a:txBody>
                  <a:tcPr/>
                </a:tc>
                <a:tc>
                  <a:txBody>
                    <a:bodyPr/>
                    <a:lstStyle/>
                    <a:p>
                      <a:pPr marL="0" marR="0" indent="0" algn="l">
                        <a:lnSpc>
                          <a:spcPct val="150000"/>
                        </a:lnSpc>
                        <a:spcBef>
                          <a:spcPts val="0"/>
                        </a:spcBef>
                        <a:spcAft>
                          <a:spcPts val="600"/>
                        </a:spcAft>
                      </a:pPr>
                      <a:r>
                        <a:rPr lang="es-EC" sz="1000">
                          <a:effectLst/>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SI</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Generar estudios o planes para darles un buen uso a los predios, con el fin de no ser predios aislados, como agricultura y ganadería.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Plan adecuado para el uso del predio, con el fin buscar una solución adecuada para el propietario.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r>
              <a:tr h="727785">
                <a:tc rowSpan="3">
                  <a:txBody>
                    <a:bodyPr/>
                    <a:lstStyle/>
                    <a:p>
                      <a:pPr marL="0" marR="0" indent="0" algn="l">
                        <a:lnSpc>
                          <a:spcPct val="150000"/>
                        </a:lnSpc>
                        <a:spcBef>
                          <a:spcPts val="0"/>
                        </a:spcBef>
                        <a:spcAft>
                          <a:spcPts val="600"/>
                        </a:spcAft>
                      </a:pPr>
                      <a:r>
                        <a:rPr lang="es-EC" sz="900">
                          <a:effectLst/>
                        </a:rPr>
                        <a:t>Ilegal</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rowSpan="2">
                  <a:txBody>
                    <a:bodyPr/>
                    <a:lstStyle/>
                    <a:p>
                      <a:pPr marL="0" marR="0" indent="0" algn="l">
                        <a:lnSpc>
                          <a:spcPct val="150000"/>
                        </a:lnSpc>
                        <a:spcBef>
                          <a:spcPts val="0"/>
                        </a:spcBef>
                        <a:spcAft>
                          <a:spcPts val="600"/>
                        </a:spcAft>
                      </a:pPr>
                      <a:r>
                        <a:rPr lang="es-EC" sz="1000">
                          <a:effectLst/>
                        </a:rPr>
                        <a:t>SI</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SI</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Tomar acciones legales con el fin de que no se genere ningún tipo de construcción en estas zonas.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Reubicación de las construcciones y demolición absoluta, así como acciones legales que permitan encontrar responsables, además de no permitir construcciones ilegales.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rowSpan="2">
                  <a:txBody>
                    <a:bodyPr/>
                    <a:lstStyle/>
                    <a:p>
                      <a:pPr marL="0" marR="0" indent="0" algn="l">
                        <a:lnSpc>
                          <a:spcPct val="150000"/>
                        </a:lnSpc>
                        <a:spcBef>
                          <a:spcPts val="0"/>
                        </a:spcBef>
                        <a:spcAft>
                          <a:spcPts val="600"/>
                        </a:spcAft>
                      </a:pPr>
                      <a:r>
                        <a:rPr lang="es-EC" sz="1000">
                          <a:effectLst/>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r>
              <a:tr h="548252">
                <a:tc vMerge="1">
                  <a:txBody>
                    <a:bodyPr/>
                    <a:lstStyle/>
                    <a:p>
                      <a:endParaRPr lang="es-EC"/>
                    </a:p>
                  </a:txBody>
                  <a:tcPr/>
                </a:tc>
                <a:tc vMerge="1">
                  <a:txBody>
                    <a:bodyPr/>
                    <a:lstStyle/>
                    <a:p>
                      <a:endParaRPr lang="es-EC"/>
                    </a:p>
                  </a:txBody>
                  <a:tcPr/>
                </a:tc>
                <a:tc>
                  <a:txBody>
                    <a:bodyPr/>
                    <a:lstStyle/>
                    <a:p>
                      <a:pPr marL="0" marR="0" indent="0" algn="l">
                        <a:lnSpc>
                          <a:spcPct val="150000"/>
                        </a:lnSpc>
                        <a:spcBef>
                          <a:spcPts val="0"/>
                        </a:spcBef>
                        <a:spcAft>
                          <a:spcPts val="600"/>
                        </a:spcAft>
                      </a:pPr>
                      <a:r>
                        <a:rPr lang="es-EC" sz="1000" dirty="0">
                          <a:effectLst/>
                        </a:rPr>
                        <a:t>NO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a:effectLst/>
                        </a:rPr>
                        <a:t>Realizar un estudio con el fin de dar solución a estos predios puesto que no cuentan con restricciones de construcción.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Construcciones ilegales deben ser reubicadas y demolidas. Generar un plan de legalización de tierras.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vMerge="1">
                  <a:txBody>
                    <a:bodyPr/>
                    <a:lstStyle/>
                    <a:p>
                      <a:endParaRPr lang="es-EC"/>
                    </a:p>
                  </a:txBody>
                  <a:tcPr/>
                </a:tc>
              </a:tr>
              <a:tr h="677278">
                <a:tc vMerge="1">
                  <a:txBody>
                    <a:bodyPr/>
                    <a:lstStyle/>
                    <a:p>
                      <a:endParaRPr lang="es-EC"/>
                    </a:p>
                  </a:txBody>
                  <a:tcPr/>
                </a:tc>
                <a:tc>
                  <a:txBody>
                    <a:bodyPr/>
                    <a:lstStyle/>
                    <a:p>
                      <a:pPr marL="0" marR="0" indent="0" algn="l">
                        <a:lnSpc>
                          <a:spcPct val="150000"/>
                        </a:lnSpc>
                        <a:spcBef>
                          <a:spcPts val="0"/>
                        </a:spcBef>
                        <a:spcAft>
                          <a:spcPts val="600"/>
                        </a:spcAft>
                      </a:pPr>
                      <a:r>
                        <a:rPr lang="es-EC" sz="1000" dirty="0">
                          <a:effectLst/>
                        </a:rPr>
                        <a:t>NO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SI</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Plan de seguridad con el fin de resguardar los predios y no sean invadidos.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No permitir la construcción de ningún tipo, así como el seguimiento para determinar personas culpables en venta de predios ilegales.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c>
                  <a:txBody>
                    <a:bodyPr/>
                    <a:lstStyle/>
                    <a:p>
                      <a:pPr marL="0" marR="0" indent="0" algn="l">
                        <a:lnSpc>
                          <a:spcPct val="150000"/>
                        </a:lnSpc>
                        <a:spcBef>
                          <a:spcPts val="0"/>
                        </a:spcBef>
                        <a:spcAft>
                          <a:spcPts val="600"/>
                        </a:spcAft>
                      </a:pPr>
                      <a:r>
                        <a:rPr lang="es-EC" sz="1000" dirty="0">
                          <a:effectLst/>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671" marR="27671" marT="0" marB="0"/>
                </a:tc>
              </a:tr>
            </a:tbl>
          </a:graphicData>
        </a:graphic>
      </p:graphicFrame>
    </p:spTree>
    <p:extLst>
      <p:ext uri="{BB962C8B-B14F-4D97-AF65-F5344CB8AC3E}">
        <p14:creationId xmlns:p14="http://schemas.microsoft.com/office/powerpoint/2010/main" val="35857798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a:t>7</a:t>
            </a:r>
            <a:r>
              <a:rPr lang="es-EC" sz="2800" b="1" dirty="0" smtClean="0"/>
              <a:t>: RESULTADOS</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44891" y="278520"/>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8" name="Rectángulo 7"/>
          <p:cNvSpPr/>
          <p:nvPr/>
        </p:nvSpPr>
        <p:spPr>
          <a:xfrm>
            <a:off x="1632733" y="275348"/>
            <a:ext cx="8673437" cy="545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ysClr val="windowText" lastClr="000000"/>
                </a:solidFill>
              </a:rPr>
              <a:t>Integración del sistema de gestión de riesgos en el  catastro con STDM</a:t>
            </a:r>
          </a:p>
        </p:txBody>
      </p:sp>
      <p:pic>
        <p:nvPicPr>
          <p:cNvPr id="17" name="Imagen 16"/>
          <p:cNvPicPr/>
          <p:nvPr/>
        </p:nvPicPr>
        <p:blipFill>
          <a:blip r:embed="rId4" cstate="print">
            <a:extLst>
              <a:ext uri="{28A0092B-C50C-407E-A947-70E740481C1C}">
                <a14:useLocalDpi xmlns:a14="http://schemas.microsoft.com/office/drawing/2010/main" val="0"/>
              </a:ext>
            </a:extLst>
          </a:blip>
          <a:stretch>
            <a:fillRect/>
          </a:stretch>
        </p:blipFill>
        <p:spPr>
          <a:xfrm>
            <a:off x="5775158" y="1122232"/>
            <a:ext cx="6416842" cy="4145227"/>
          </a:xfrm>
          <a:prstGeom prst="rect">
            <a:avLst/>
          </a:prstGeom>
          <a:ln>
            <a:solidFill>
              <a:schemeClr val="tx1"/>
            </a:solidFill>
          </a:ln>
        </p:spPr>
      </p:pic>
      <p:pic>
        <p:nvPicPr>
          <p:cNvPr id="18" name="Imagen 17"/>
          <p:cNvPicPr/>
          <p:nvPr/>
        </p:nvPicPr>
        <p:blipFill rotWithShape="1">
          <a:blip r:embed="rId5"/>
          <a:srcRect l="13716" t="8102" r="10589" b="7986"/>
          <a:stretch/>
        </p:blipFill>
        <p:spPr bwMode="auto">
          <a:xfrm>
            <a:off x="1599203" y="4023365"/>
            <a:ext cx="3791226" cy="2163137"/>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8005413" y="766097"/>
            <a:ext cx="2300758"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a:t>
            </a:r>
            <a:r>
              <a:rPr lang="es-EC" dirty="0" err="1">
                <a:latin typeface="Calibri" panose="020F0502020204030204" pitchFamily="34" charset="0"/>
                <a:ea typeface="Calibri" panose="020F0502020204030204" pitchFamily="34" charset="0"/>
                <a:cs typeface="Times New Roman" panose="02020603050405020304" pitchFamily="18" charset="0"/>
              </a:rPr>
              <a:t>Document</a:t>
            </a:r>
            <a:r>
              <a:rPr lang="es-EC" dirty="0">
                <a:latin typeface="Calibri" panose="020F0502020204030204" pitchFamily="34" charset="0"/>
                <a:ea typeface="Calibri" panose="020F0502020204030204" pitchFamily="34" charset="0"/>
                <a:cs typeface="Times New Roman" panose="02020603050405020304" pitchFamily="18" charset="0"/>
              </a:rPr>
              <a:t> </a:t>
            </a:r>
            <a:r>
              <a:rPr lang="es-EC" dirty="0" err="1">
                <a:latin typeface="Calibri" panose="020F0502020204030204" pitchFamily="34" charset="0"/>
                <a:ea typeface="Calibri" panose="020F0502020204030204" pitchFamily="34" charset="0"/>
                <a:cs typeface="Times New Roman" panose="02020603050405020304" pitchFamily="18" charset="0"/>
              </a:rPr>
              <a:t>Designer</a:t>
            </a:r>
            <a:r>
              <a:rPr lang="es-EC" dirty="0">
                <a:latin typeface="Calibri" panose="020F0502020204030204" pitchFamily="34" charset="0"/>
                <a:ea typeface="Calibri" panose="020F0502020204030204" pitchFamily="34" charset="0"/>
                <a:cs typeface="Times New Roman" panose="02020603050405020304" pitchFamily="18" charset="0"/>
              </a:rPr>
              <a:t>” </a:t>
            </a:r>
            <a:endParaRPr lang="es-EC" dirty="0"/>
          </a:p>
        </p:txBody>
      </p:sp>
      <p:pic>
        <p:nvPicPr>
          <p:cNvPr id="19" name="Imagen 18"/>
          <p:cNvPicPr/>
          <p:nvPr/>
        </p:nvPicPr>
        <p:blipFill rotWithShape="1">
          <a:blip r:embed="rId6"/>
          <a:srcRect l="26749" t="22289" r="23432" b="18263"/>
          <a:stretch/>
        </p:blipFill>
        <p:spPr bwMode="auto">
          <a:xfrm>
            <a:off x="1632734" y="1122232"/>
            <a:ext cx="3593465" cy="2572385"/>
          </a:xfrm>
          <a:prstGeom prst="rect">
            <a:avLst/>
          </a:prstGeom>
          <a:ln>
            <a:noFill/>
          </a:ln>
          <a:extLst>
            <a:ext uri="{53640926-AAD7-44D8-BBD7-CCE9431645EC}">
              <a14:shadowObscured xmlns:a14="http://schemas.microsoft.com/office/drawing/2010/main"/>
            </a:ext>
          </a:extLst>
        </p:spPr>
      </p:pic>
      <p:sp>
        <p:nvSpPr>
          <p:cNvPr id="20" name="Rectángulo 19"/>
          <p:cNvSpPr/>
          <p:nvPr/>
        </p:nvSpPr>
        <p:spPr>
          <a:xfrm>
            <a:off x="2181693" y="855769"/>
            <a:ext cx="2132187" cy="369332"/>
          </a:xfrm>
          <a:prstGeom prst="rect">
            <a:avLst/>
          </a:prstGeom>
        </p:spPr>
        <p:txBody>
          <a:bodyPr wrap="none">
            <a:spAutoFit/>
          </a:bodyPr>
          <a:lstStyle/>
          <a:p>
            <a:r>
              <a:rPr lang="es-EC" dirty="0" smtClean="0">
                <a:latin typeface="Calibri" panose="020F0502020204030204" pitchFamily="34" charset="0"/>
                <a:ea typeface="Calibri" panose="020F0502020204030204" pitchFamily="34" charset="0"/>
                <a:cs typeface="Times New Roman" panose="02020603050405020304" pitchFamily="18" charset="0"/>
              </a:rPr>
              <a:t>Relación de tenencia</a:t>
            </a:r>
            <a:endParaRPr lang="es-EC" dirty="0"/>
          </a:p>
        </p:txBody>
      </p:sp>
    </p:spTree>
    <p:extLst>
      <p:ext uri="{BB962C8B-B14F-4D97-AF65-F5344CB8AC3E}">
        <p14:creationId xmlns:p14="http://schemas.microsoft.com/office/powerpoint/2010/main" val="818693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smtClean="0"/>
              <a:t>8: CONCLUSIONES</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2197818" y="3558968"/>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3" name="Rectángulo 2"/>
          <p:cNvSpPr/>
          <p:nvPr/>
        </p:nvSpPr>
        <p:spPr>
          <a:xfrm>
            <a:off x="1155032" y="432363"/>
            <a:ext cx="10411232" cy="7125027"/>
          </a:xfrm>
          <a:prstGeom prst="rect">
            <a:avLst/>
          </a:prstGeom>
        </p:spPr>
        <p:txBody>
          <a:bodyPr wrap="square">
            <a:spAutoFit/>
          </a:bodyPr>
          <a:lstStyle/>
          <a:p>
            <a:pPr marL="342900" indent="-342900" algn="just">
              <a:lnSpc>
                <a:spcPct val="150000"/>
              </a:lnSpc>
              <a:spcAft>
                <a:spcPts val="600"/>
              </a:spcAft>
              <a:buFont typeface="Wingdings" panose="05000000000000000000" pitchFamily="2" charset="2"/>
              <a:buChar char=""/>
            </a:pPr>
            <a:r>
              <a:rPr lang="es-EC" dirty="0" smtClean="0">
                <a:latin typeface="Calibri" panose="020F0502020204030204" pitchFamily="34" charset="0"/>
                <a:ea typeface="Calibri" panose="020F0502020204030204" pitchFamily="34" charset="0"/>
                <a:cs typeface="Times New Roman" panose="02020603050405020304" pitchFamily="18" charset="0"/>
              </a:rPr>
              <a:t>La norma ISO 19152:2012 LADM facilita </a:t>
            </a:r>
            <a:r>
              <a:rPr lang="es-EC" dirty="0">
                <a:latin typeface="Calibri" panose="020F0502020204030204" pitchFamily="34" charset="0"/>
                <a:ea typeface="Calibri" panose="020F0502020204030204" pitchFamily="34" charset="0"/>
                <a:cs typeface="Times New Roman" panose="02020603050405020304" pitchFamily="18" charset="0"/>
              </a:rPr>
              <a:t>la relación entre cada una de las </a:t>
            </a:r>
            <a:r>
              <a:rPr lang="es-EC" dirty="0" smtClean="0">
                <a:latin typeface="Calibri" panose="020F0502020204030204" pitchFamily="34" charset="0"/>
                <a:ea typeface="Calibri" panose="020F0502020204030204" pitchFamily="34" charset="0"/>
                <a:cs typeface="Times New Roman" panose="02020603050405020304" pitchFamily="18" charset="0"/>
              </a:rPr>
              <a:t>definiciones o criterios </a:t>
            </a:r>
            <a:r>
              <a:rPr lang="es-EC" dirty="0">
                <a:latin typeface="Calibri" panose="020F0502020204030204" pitchFamily="34" charset="0"/>
                <a:ea typeface="Calibri" panose="020F0502020204030204" pitchFamily="34" charset="0"/>
                <a:cs typeface="Times New Roman" panose="02020603050405020304" pitchFamily="18" charset="0"/>
              </a:rPr>
              <a:t>orientadas por la política de tierras y la gestión oportuna de la información territorial </a:t>
            </a:r>
            <a:r>
              <a:rPr lang="es-EC" dirty="0" smtClean="0">
                <a:latin typeface="Calibri" panose="020F0502020204030204" pitchFamily="34" charset="0"/>
                <a:ea typeface="Calibri" panose="020F0502020204030204" pitchFamily="34" charset="0"/>
                <a:cs typeface="Times New Roman" panose="02020603050405020304" pitchFamily="18" charset="0"/>
              </a:rPr>
              <a:t>gracias a su estandarización </a:t>
            </a:r>
            <a:r>
              <a:rPr lang="es-EC" dirty="0">
                <a:latin typeface="Calibri" panose="020F0502020204030204" pitchFamily="34" charset="0"/>
                <a:ea typeface="Calibri" panose="020F0502020204030204" pitchFamily="34" charset="0"/>
                <a:cs typeface="Times New Roman" panose="02020603050405020304" pitchFamily="18" charset="0"/>
              </a:rPr>
              <a:t>. </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600"/>
              </a:spcAft>
              <a:buFont typeface="Wingdings" panose="05000000000000000000" pitchFamily="2" charset="2"/>
              <a:buChar char=""/>
            </a:pPr>
            <a:r>
              <a:rPr lang="es-EC" dirty="0" smtClean="0">
                <a:latin typeface="Calibri" panose="020F0502020204030204" pitchFamily="34" charset="0"/>
                <a:ea typeface="Calibri" panose="020F0502020204030204" pitchFamily="34" charset="0"/>
                <a:cs typeface="Times New Roman" panose="02020603050405020304" pitchFamily="18" charset="0"/>
              </a:rPr>
              <a:t>La metodología de lógica difusa es la que mas se acerca a la realidad en el caso de riesgos la cual se valido en campo, determinándose </a:t>
            </a:r>
            <a:r>
              <a:rPr lang="es-EC" dirty="0">
                <a:latin typeface="Calibri" panose="020F0502020204030204" pitchFamily="34" charset="0"/>
                <a:ea typeface="Calibri" panose="020F0502020204030204" pitchFamily="34" charset="0"/>
                <a:cs typeface="Times New Roman" panose="02020603050405020304" pitchFamily="18" charset="0"/>
              </a:rPr>
              <a:t>5 zonas según el grado de afectación siendo  clasificadas de acuerdo con el valor de función de membresía </a:t>
            </a:r>
            <a:r>
              <a:rPr lang="es-EC" dirty="0" smtClean="0">
                <a:latin typeface="Calibri" panose="020F0502020204030204" pitchFamily="34" charset="0"/>
                <a:ea typeface="Calibri" panose="020F0502020204030204" pitchFamily="34" charset="0"/>
                <a:cs typeface="Times New Roman" panose="02020603050405020304" pitchFamily="18" charset="0"/>
              </a:rPr>
              <a:t>Fuzzy con un nivel </a:t>
            </a:r>
            <a:r>
              <a:rPr lang="es-EC" dirty="0">
                <a:latin typeface="Calibri" panose="020F0502020204030204" pitchFamily="34" charset="0"/>
                <a:ea typeface="Calibri" panose="020F0502020204030204" pitchFamily="34" charset="0"/>
                <a:cs typeface="Times New Roman" panose="02020603050405020304" pitchFamily="18" charset="0"/>
              </a:rPr>
              <a:t>de vulnerabilidad </a:t>
            </a:r>
            <a:r>
              <a:rPr lang="es-EC" dirty="0" smtClean="0">
                <a:latin typeface="Calibri" panose="020F0502020204030204" pitchFamily="34" charset="0"/>
                <a:ea typeface="Calibri" panose="020F0502020204030204" pitchFamily="34" charset="0"/>
                <a:cs typeface="Times New Roman" panose="02020603050405020304" pitchFamily="18" charset="0"/>
              </a:rPr>
              <a:t>desde nula hasta critico a deslizamiento definiendo </a:t>
            </a:r>
            <a:r>
              <a:rPr lang="es-EC" dirty="0">
                <a:latin typeface="Calibri" panose="020F0502020204030204" pitchFamily="34" charset="0"/>
                <a:ea typeface="Calibri" panose="020F0502020204030204" pitchFamily="34" charset="0"/>
                <a:cs typeface="Times New Roman" panose="02020603050405020304" pitchFamily="18" charset="0"/>
              </a:rPr>
              <a:t>los </a:t>
            </a:r>
            <a:r>
              <a:rPr lang="es-EC" dirty="0" smtClean="0">
                <a:latin typeface="Calibri" panose="020F0502020204030204" pitchFamily="34" charset="0"/>
                <a:ea typeface="Calibri" panose="020F0502020204030204" pitchFamily="34" charset="0"/>
                <a:cs typeface="Times New Roman" panose="02020603050405020304" pitchFamily="18" charset="0"/>
              </a:rPr>
              <a:t>derechos, </a:t>
            </a:r>
            <a:r>
              <a:rPr lang="es-EC" dirty="0">
                <a:latin typeface="Calibri" panose="020F0502020204030204" pitchFamily="34" charset="0"/>
                <a:ea typeface="Calibri" panose="020F0502020204030204" pitchFamily="34" charset="0"/>
                <a:cs typeface="Times New Roman" panose="02020603050405020304" pitchFamily="18" charset="0"/>
              </a:rPr>
              <a:t>responsabilidades y restricciones </a:t>
            </a:r>
            <a:r>
              <a:rPr lang="es-EC" dirty="0" smtClean="0">
                <a:latin typeface="Calibri" panose="020F0502020204030204" pitchFamily="34" charset="0"/>
                <a:ea typeface="Calibri" panose="020F0502020204030204" pitchFamily="34" charset="0"/>
                <a:cs typeface="Times New Roman" panose="02020603050405020304" pitchFamily="18" charset="0"/>
              </a:rPr>
              <a:t>para cada uno de los predios.</a:t>
            </a:r>
          </a:p>
          <a:p>
            <a:pPr marL="342900" indent="-342900" algn="just">
              <a:lnSpc>
                <a:spcPct val="150000"/>
              </a:lnSpc>
              <a:spcAft>
                <a:spcPts val="600"/>
              </a:spcAft>
              <a:buFont typeface="Wingdings" panose="05000000000000000000" pitchFamily="2" charset="2"/>
              <a:buChar char=""/>
            </a:pPr>
            <a:r>
              <a:rPr lang="es-EC" dirty="0">
                <a:latin typeface="Calibri" panose="020F0502020204030204" pitchFamily="34" charset="0"/>
                <a:ea typeface="Calibri" panose="020F0502020204030204" pitchFamily="34" charset="0"/>
                <a:cs typeface="Times New Roman" panose="02020603050405020304" pitchFamily="18" charset="0"/>
              </a:rPr>
              <a:t>De acuerdo con el estudio de lógica </a:t>
            </a:r>
            <a:r>
              <a:rPr lang="es-EC" dirty="0" smtClean="0">
                <a:latin typeface="Calibri" panose="020F0502020204030204" pitchFamily="34" charset="0"/>
                <a:ea typeface="Calibri" panose="020F0502020204030204" pitchFamily="34" charset="0"/>
                <a:cs typeface="Times New Roman" panose="02020603050405020304" pitchFamily="18" charset="0"/>
              </a:rPr>
              <a:t>difusa y la relación con el catastro, </a:t>
            </a:r>
            <a:r>
              <a:rPr lang="es-EC" dirty="0">
                <a:latin typeface="Calibri" panose="020F0502020204030204" pitchFamily="34" charset="0"/>
                <a:ea typeface="Calibri" panose="020F0502020204030204" pitchFamily="34" charset="0"/>
                <a:cs typeface="Times New Roman" panose="02020603050405020304" pitchFamily="18" charset="0"/>
              </a:rPr>
              <a:t>se logró determinar la existencia de un total de 56 predios dentro de </a:t>
            </a:r>
            <a:r>
              <a:rPr lang="es-EC" dirty="0" smtClean="0">
                <a:latin typeface="Calibri" panose="020F0502020204030204" pitchFamily="34" charset="0"/>
                <a:ea typeface="Calibri" panose="020F0502020204030204" pitchFamily="34" charset="0"/>
                <a:cs typeface="Times New Roman" panose="02020603050405020304" pitchFamily="18" charset="0"/>
              </a:rPr>
              <a:t>la área de estudio en la zona críticamente vulnerable </a:t>
            </a:r>
            <a:r>
              <a:rPr lang="es-EC" dirty="0">
                <a:latin typeface="Calibri" panose="020F0502020204030204" pitchFamily="34" charset="0"/>
                <a:ea typeface="Calibri" panose="020F0502020204030204" pitchFamily="34" charset="0"/>
                <a:cs typeface="Times New Roman" panose="02020603050405020304" pitchFamily="18" charset="0"/>
              </a:rPr>
              <a:t>a </a:t>
            </a:r>
            <a:r>
              <a:rPr lang="es-EC" dirty="0" smtClean="0">
                <a:latin typeface="Calibri" panose="020F0502020204030204" pitchFamily="34" charset="0"/>
                <a:ea typeface="Calibri" panose="020F0502020204030204" pitchFamily="34" charset="0"/>
                <a:cs typeface="Times New Roman" panose="02020603050405020304" pitchFamily="18" charset="0"/>
              </a:rPr>
              <a:t>deslizamientos, repartidos 31 </a:t>
            </a:r>
            <a:r>
              <a:rPr lang="es-EC" dirty="0">
                <a:latin typeface="Calibri" panose="020F0502020204030204" pitchFamily="34" charset="0"/>
                <a:ea typeface="Calibri" panose="020F0502020204030204" pitchFamily="34" charset="0"/>
                <a:cs typeface="Times New Roman" panose="02020603050405020304" pitchFamily="18" charset="0"/>
              </a:rPr>
              <a:t>en la parroquia de San Juan, </a:t>
            </a:r>
            <a:r>
              <a:rPr lang="es-EC" dirty="0" smtClean="0">
                <a:latin typeface="Calibri" panose="020F0502020204030204" pitchFamily="34" charset="0"/>
                <a:ea typeface="Calibri" panose="020F0502020204030204" pitchFamily="34" charset="0"/>
                <a:cs typeface="Times New Roman" panose="02020603050405020304" pitchFamily="18" charset="0"/>
              </a:rPr>
              <a:t>25 </a:t>
            </a:r>
            <a:r>
              <a:rPr lang="es-EC" dirty="0">
                <a:latin typeface="Calibri" panose="020F0502020204030204" pitchFamily="34" charset="0"/>
                <a:ea typeface="Calibri" panose="020F0502020204030204" pitchFamily="34" charset="0"/>
                <a:cs typeface="Times New Roman" panose="02020603050405020304" pitchFamily="18" charset="0"/>
              </a:rPr>
              <a:t>en la parroquia la libertad y 0 en la parroquia Centro Histórico. Se puede decir que es un número alto de predios puesto que según (LOOTUGS, 2016) en cada predio de terreno existe aproximadamente 3 familias; las cuales se verían seriamente afectadas de ocasionarse este tipo de desastres.</a:t>
            </a:r>
          </a:p>
          <a:p>
            <a:pPr marL="342900" marR="0" lvl="0" indent="-342900" algn="just">
              <a:lnSpc>
                <a:spcPct val="150000"/>
              </a:lnSpc>
              <a:spcBef>
                <a:spcPts val="0"/>
              </a:spcBef>
              <a:spcAft>
                <a:spcPts val="600"/>
              </a:spcAft>
              <a:buFont typeface="Wingdings" panose="05000000000000000000" pitchFamily="2" charset="2"/>
              <a:buChar char=""/>
            </a:pP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600"/>
              </a:spcAft>
              <a:buFont typeface="Wingdings" panose="05000000000000000000" pitchFamily="2" charset="2"/>
              <a:buChar char=""/>
            </a:pP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
            </a:pP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8121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smtClean="0"/>
              <a:t>8: CONCLUSIONES</a:t>
            </a:r>
            <a:endParaRPr lang="es-EC" sz="2800" b="1" dirty="0"/>
          </a:p>
        </p:txBody>
      </p:sp>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2">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44891" y="278520"/>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9" name="Rectángulo 8"/>
          <p:cNvSpPr/>
          <p:nvPr/>
        </p:nvSpPr>
        <p:spPr>
          <a:xfrm>
            <a:off x="1162038" y="981412"/>
            <a:ext cx="10796336" cy="4893647"/>
          </a:xfrm>
          <a:prstGeom prst="rect">
            <a:avLst/>
          </a:prstGeom>
        </p:spPr>
        <p:txBody>
          <a:bodyPr wrap="square">
            <a:spAutoFit/>
          </a:bodyPr>
          <a:lstStyle/>
          <a:p>
            <a:pPr marL="342900" indent="-342900" algn="just">
              <a:lnSpc>
                <a:spcPct val="150000"/>
              </a:lnSpc>
              <a:spcAft>
                <a:spcPts val="600"/>
              </a:spcAft>
              <a:buFont typeface="Wingdings" panose="05000000000000000000" pitchFamily="2" charset="2"/>
              <a:buChar char=""/>
            </a:pPr>
            <a:r>
              <a:rPr lang="es-EC" dirty="0" smtClean="0">
                <a:latin typeface="Calibri" panose="020F0502020204030204" pitchFamily="34" charset="0"/>
                <a:ea typeface="Calibri" panose="020F0502020204030204" pitchFamily="34" charset="0"/>
                <a:cs typeface="Times New Roman" panose="02020603050405020304" pitchFamily="18" charset="0"/>
              </a:rPr>
              <a:t>Con la ayuda  de la norma ISO 19152: 2012 LADM se determinó los derechos, responsabilidad y restricciones que posee cada uno de los predios, implementando la propuesta del  plan de mitigación de acuerdo con el uso del suelo, en el cual de los 56 predios todos están regidos a la restricción por riesgo natural a deslizamientos y un total de 25 predios legales que poseen construcción deben ser reubicados.</a:t>
            </a:r>
          </a:p>
          <a:p>
            <a:pPr marL="342900" indent="-342900" algn="just">
              <a:lnSpc>
                <a:spcPct val="150000"/>
              </a:lnSpc>
              <a:spcAft>
                <a:spcPts val="600"/>
              </a:spcAft>
              <a:buFont typeface="Wingdings" panose="05000000000000000000" pitchFamily="2" charset="2"/>
              <a:buChar char=""/>
            </a:pPr>
            <a:r>
              <a:rPr lang="es-EC" dirty="0" smtClean="0">
                <a:latin typeface="Calibri" panose="020F0502020204030204" pitchFamily="34" charset="0"/>
                <a:ea typeface="Calibri" panose="020F0502020204030204" pitchFamily="34" charset="0"/>
                <a:cs typeface="Times New Roman" panose="02020603050405020304" pitchFamily="18" charset="0"/>
              </a:rPr>
              <a:t>Se </a:t>
            </a:r>
            <a:r>
              <a:rPr lang="es-EC" dirty="0">
                <a:latin typeface="Calibri" panose="020F0502020204030204" pitchFamily="34" charset="0"/>
                <a:ea typeface="Calibri" panose="020F0502020204030204" pitchFamily="34" charset="0"/>
                <a:cs typeface="Times New Roman" panose="02020603050405020304" pitchFamily="18" charset="0"/>
              </a:rPr>
              <a:t>evidencia que sectores dentro de esta zona de estudio como El </a:t>
            </a:r>
            <a:r>
              <a:rPr lang="es-EC" dirty="0" err="1" smtClean="0">
                <a:latin typeface="Calibri" panose="020F0502020204030204" pitchFamily="34" charset="0"/>
                <a:ea typeface="Calibri" panose="020F0502020204030204" pitchFamily="34" charset="0"/>
                <a:cs typeface="Times New Roman" panose="02020603050405020304" pitchFamily="18" charset="0"/>
              </a:rPr>
              <a:t>Placer,y</a:t>
            </a:r>
            <a:r>
              <a:rPr lang="es-EC" dirty="0" smtClean="0">
                <a:latin typeface="Calibri" panose="020F0502020204030204" pitchFamily="34" charset="0"/>
                <a:ea typeface="Calibri" panose="020F0502020204030204" pitchFamily="34" charset="0"/>
                <a:cs typeface="Times New Roman" panose="02020603050405020304" pitchFamily="18" charset="0"/>
              </a:rPr>
              <a:t> </a:t>
            </a:r>
            <a:r>
              <a:rPr lang="es-EC" dirty="0">
                <a:latin typeface="Calibri" panose="020F0502020204030204" pitchFamily="34" charset="0"/>
                <a:ea typeface="Calibri" panose="020F0502020204030204" pitchFamily="34" charset="0"/>
                <a:cs typeface="Times New Roman" panose="02020603050405020304" pitchFamily="18" charset="0"/>
              </a:rPr>
              <a:t>San Roque son los más afectados debido a los </a:t>
            </a:r>
            <a:r>
              <a:rPr lang="es-EC" dirty="0" smtClean="0">
                <a:latin typeface="Calibri" panose="020F0502020204030204" pitchFamily="34" charset="0"/>
                <a:ea typeface="Calibri" panose="020F0502020204030204" pitchFamily="34" charset="0"/>
                <a:cs typeface="Times New Roman" panose="02020603050405020304" pitchFamily="18" charset="0"/>
              </a:rPr>
              <a:t>criterios establecidos para el estudio, y se afirma que la pendiente según </a:t>
            </a:r>
            <a:r>
              <a:rPr lang="es-EC" dirty="0">
                <a:latin typeface="Calibri" panose="020F0502020204030204" pitchFamily="34" charset="0"/>
                <a:ea typeface="Calibri" panose="020F0502020204030204" pitchFamily="34" charset="0"/>
                <a:cs typeface="Times New Roman" panose="02020603050405020304" pitchFamily="18" charset="0"/>
              </a:rPr>
              <a:t>Salcedo D. (2017</a:t>
            </a:r>
            <a:r>
              <a:rPr lang="es-EC" dirty="0" smtClean="0">
                <a:latin typeface="Calibri" panose="020F0502020204030204" pitchFamily="34" charset="0"/>
                <a:ea typeface="Calibri" panose="020F0502020204030204" pitchFamily="34" charset="0"/>
                <a:cs typeface="Times New Roman" panose="02020603050405020304" pitchFamily="18" charset="0"/>
              </a:rPr>
              <a:t>) es uno de los factores que influye en la determinación del riesgo, verificando </a:t>
            </a:r>
            <a:r>
              <a:rPr lang="es-EC" dirty="0">
                <a:latin typeface="Calibri" panose="020F0502020204030204" pitchFamily="34" charset="0"/>
                <a:ea typeface="Calibri" panose="020F0502020204030204" pitchFamily="34" charset="0"/>
                <a:cs typeface="Times New Roman" panose="02020603050405020304" pitchFamily="18" charset="0"/>
              </a:rPr>
              <a:t>la existencia de predios con construcciones que han optado por crear muros de contención de una manera sorprendente con el fin de permanecer en </a:t>
            </a:r>
            <a:r>
              <a:rPr lang="es-EC" dirty="0" smtClean="0">
                <a:latin typeface="Calibri" panose="020F0502020204030204" pitchFamily="34" charset="0"/>
                <a:ea typeface="Calibri" panose="020F0502020204030204" pitchFamily="34" charset="0"/>
                <a:cs typeface="Times New Roman" panose="02020603050405020304" pitchFamily="18" charset="0"/>
              </a:rPr>
              <a:t>el sitio.</a:t>
            </a:r>
          </a:p>
          <a:p>
            <a:pPr marL="342900" indent="-342900" algn="just">
              <a:lnSpc>
                <a:spcPct val="150000"/>
              </a:lnSpc>
              <a:spcAft>
                <a:spcPts val="600"/>
              </a:spcAft>
              <a:buFont typeface="Wingdings" panose="05000000000000000000" pitchFamily="2" charset="2"/>
              <a:buChar char=""/>
            </a:pP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600"/>
              </a:spcAft>
              <a:buFont typeface="Wingdings" panose="05000000000000000000" pitchFamily="2" charset="2"/>
              <a:buChar char=""/>
            </a:pP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14894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smtClean="0"/>
              <a:t>8: CONCLUSIONES</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60933" y="950763"/>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7" name="Rectángulo 6"/>
          <p:cNvSpPr/>
          <p:nvPr/>
        </p:nvSpPr>
        <p:spPr>
          <a:xfrm>
            <a:off x="1328140" y="924805"/>
            <a:ext cx="10298772" cy="5309146"/>
          </a:xfrm>
          <a:prstGeom prst="rect">
            <a:avLst/>
          </a:prstGeom>
        </p:spPr>
        <p:txBody>
          <a:bodyPr wrap="square">
            <a:spAutoFit/>
          </a:bodyPr>
          <a:lstStyle/>
          <a:p>
            <a:pPr marL="342900" marR="0" lvl="0" indent="-342900" algn="just">
              <a:lnSpc>
                <a:spcPct val="150000"/>
              </a:lnSpc>
              <a:spcBef>
                <a:spcPts val="0"/>
              </a:spcBef>
              <a:spcAft>
                <a:spcPts val="600"/>
              </a:spcAft>
              <a:buFont typeface="Wingdings" panose="05000000000000000000" pitchFamily="2" charset="2"/>
              <a:buChar char=""/>
            </a:pPr>
            <a:r>
              <a:rPr lang="es-EC" dirty="0" smtClean="0">
                <a:latin typeface="Calibri" panose="020F0502020204030204" pitchFamily="34" charset="0"/>
                <a:ea typeface="Calibri" panose="020F0502020204030204" pitchFamily="34" charset="0"/>
                <a:cs typeface="Times New Roman" panose="02020603050405020304" pitchFamily="18" charset="0"/>
              </a:rPr>
              <a:t>Los </a:t>
            </a:r>
            <a:r>
              <a:rPr lang="es-EC" dirty="0">
                <a:latin typeface="Calibri" panose="020F0502020204030204" pitchFamily="34" charset="0"/>
                <a:ea typeface="Calibri" panose="020F0502020204030204" pitchFamily="34" charset="0"/>
                <a:cs typeface="Times New Roman" panose="02020603050405020304" pitchFamily="18" charset="0"/>
              </a:rPr>
              <a:t>datos obtenidos en este estudio sirven para </a:t>
            </a:r>
            <a:r>
              <a:rPr lang="es-EC" dirty="0" smtClean="0">
                <a:latin typeface="Calibri" panose="020F0502020204030204" pitchFamily="34" charset="0"/>
                <a:ea typeface="Calibri" panose="020F0502020204030204" pitchFamily="34" charset="0"/>
                <a:cs typeface="Times New Roman" panose="02020603050405020304" pitchFamily="18" charset="0"/>
              </a:rPr>
              <a:t>una </a:t>
            </a:r>
            <a:r>
              <a:rPr lang="es-EC" dirty="0">
                <a:latin typeface="Calibri" panose="020F0502020204030204" pitchFamily="34" charset="0"/>
                <a:ea typeface="Calibri" panose="020F0502020204030204" pitchFamily="34" charset="0"/>
                <a:cs typeface="Times New Roman" panose="02020603050405020304" pitchFamily="18" charset="0"/>
              </a:rPr>
              <a:t>toma de decisiones, ya sean favorables o no para el propietario del predio pero la finalidad es resguardar la integridad de los habitantes, detallando </a:t>
            </a:r>
            <a:r>
              <a:rPr lang="es-EC" dirty="0" smtClean="0">
                <a:latin typeface="Calibri" panose="020F0502020204030204" pitchFamily="34" charset="0"/>
                <a:ea typeface="Calibri" panose="020F0502020204030204" pitchFamily="34" charset="0"/>
                <a:cs typeface="Times New Roman" panose="02020603050405020304" pitchFamily="18" charset="0"/>
              </a:rPr>
              <a:t>minuciosamente en la ficha catastras el  plan propuesto.</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600"/>
              </a:spcAft>
              <a:buFont typeface="Wingdings" panose="05000000000000000000" pitchFamily="2" charset="2"/>
              <a:buChar char=""/>
            </a:pPr>
            <a:r>
              <a:rPr lang="es-EC" dirty="0" smtClean="0">
                <a:latin typeface="Calibri" panose="020F0502020204030204" pitchFamily="34" charset="0"/>
                <a:ea typeface="Calibri" panose="020F0502020204030204" pitchFamily="34" charset="0"/>
                <a:cs typeface="Times New Roman" panose="02020603050405020304" pitchFamily="18" charset="0"/>
              </a:rPr>
              <a:t>La Base </a:t>
            </a:r>
            <a:r>
              <a:rPr lang="es-EC" dirty="0">
                <a:latin typeface="Calibri" panose="020F0502020204030204" pitchFamily="34" charset="0"/>
                <a:ea typeface="Calibri" panose="020F0502020204030204" pitchFamily="34" charset="0"/>
                <a:cs typeface="Times New Roman" panose="02020603050405020304" pitchFamily="18" charset="0"/>
              </a:rPr>
              <a:t>de Datos </a:t>
            </a:r>
            <a:r>
              <a:rPr lang="es-EC" dirty="0" smtClean="0">
                <a:latin typeface="Calibri" panose="020F0502020204030204" pitchFamily="34" charset="0"/>
                <a:ea typeface="Calibri" panose="020F0502020204030204" pitchFamily="34" charset="0"/>
                <a:cs typeface="Times New Roman" panose="02020603050405020304" pitchFamily="18" charset="0"/>
              </a:rPr>
              <a:t>Geográfica generada en el El </a:t>
            </a:r>
            <a:r>
              <a:rPr lang="es-EC" dirty="0">
                <a:latin typeface="Calibri" panose="020F0502020204030204" pitchFamily="34" charset="0"/>
                <a:ea typeface="Calibri" panose="020F0502020204030204" pitchFamily="34" charset="0"/>
                <a:cs typeface="Times New Roman" panose="02020603050405020304" pitchFamily="18" charset="0"/>
              </a:rPr>
              <a:t>software STDM permite la interoperabilidad entre cada una de las </a:t>
            </a:r>
            <a:r>
              <a:rPr lang="es-EC" dirty="0" smtClean="0">
                <a:latin typeface="Calibri" panose="020F0502020204030204" pitchFamily="34" charset="0"/>
                <a:ea typeface="Calibri" panose="020F0502020204030204" pitchFamily="34" charset="0"/>
                <a:cs typeface="Times New Roman" panose="02020603050405020304" pitchFamily="18" charset="0"/>
              </a:rPr>
              <a:t>entidades, detalla </a:t>
            </a:r>
            <a:r>
              <a:rPr lang="es-EC" dirty="0">
                <a:latin typeface="Calibri" panose="020F0502020204030204" pitchFamily="34" charset="0"/>
                <a:ea typeface="Calibri" panose="020F0502020204030204" pitchFamily="34" charset="0"/>
                <a:cs typeface="Times New Roman" panose="02020603050405020304" pitchFamily="18" charset="0"/>
              </a:rPr>
              <a:t>y almacena la </a:t>
            </a:r>
            <a:r>
              <a:rPr lang="es-EC" dirty="0" smtClean="0">
                <a:latin typeface="Calibri" panose="020F0502020204030204" pitchFamily="34" charset="0"/>
                <a:ea typeface="Calibri" panose="020F0502020204030204" pitchFamily="34" charset="0"/>
                <a:cs typeface="Times New Roman" panose="02020603050405020304" pitchFamily="18" charset="0"/>
              </a:rPr>
              <a:t>información, como información </a:t>
            </a:r>
            <a:r>
              <a:rPr lang="es-EC" dirty="0">
                <a:latin typeface="Calibri" panose="020F0502020204030204" pitchFamily="34" charset="0"/>
                <a:ea typeface="Calibri" panose="020F0502020204030204" pitchFamily="34" charset="0"/>
                <a:cs typeface="Times New Roman" panose="02020603050405020304" pitchFamily="18" charset="0"/>
              </a:rPr>
              <a:t>catastral del predio, información sobre el riesgo al que está sometido </a:t>
            </a:r>
            <a:r>
              <a:rPr lang="es-EC" dirty="0" smtClean="0">
                <a:latin typeface="Calibri" panose="020F0502020204030204" pitchFamily="34" charset="0"/>
                <a:ea typeface="Calibri" panose="020F0502020204030204" pitchFamily="34" charset="0"/>
                <a:cs typeface="Times New Roman" panose="02020603050405020304" pitchFamily="18" charset="0"/>
              </a:rPr>
              <a:t>en este caso de deslizamientos </a:t>
            </a:r>
            <a:r>
              <a:rPr lang="es-EC" dirty="0">
                <a:latin typeface="Calibri" panose="020F0502020204030204" pitchFamily="34" charset="0"/>
                <a:ea typeface="Calibri" panose="020F0502020204030204" pitchFamily="34" charset="0"/>
                <a:cs typeface="Times New Roman" panose="02020603050405020304" pitchFamily="18" charset="0"/>
              </a:rPr>
              <a:t>en la zona de estudio gracias a la relación que se aplicó tanto del modelo </a:t>
            </a:r>
            <a:r>
              <a:rPr lang="es-EC" dirty="0" smtClean="0">
                <a:latin typeface="Calibri" panose="020F0502020204030204" pitchFamily="34" charset="0"/>
                <a:ea typeface="Calibri" panose="020F0502020204030204" pitchFamily="34" charset="0"/>
                <a:cs typeface="Times New Roman" panose="02020603050405020304" pitchFamily="18" charset="0"/>
              </a:rPr>
              <a:t>LADM.</a:t>
            </a:r>
          </a:p>
          <a:p>
            <a:pPr marL="342900" indent="-342900" algn="just">
              <a:lnSpc>
                <a:spcPct val="150000"/>
              </a:lnSpc>
              <a:spcAft>
                <a:spcPts val="600"/>
              </a:spcAft>
              <a:buFont typeface="Wingdings" panose="05000000000000000000" pitchFamily="2" charset="2"/>
              <a:buChar char=""/>
            </a:pPr>
            <a:r>
              <a:rPr lang="es-EC" dirty="0">
                <a:latin typeface="Calibri" panose="020F0502020204030204" pitchFamily="34" charset="0"/>
                <a:ea typeface="Calibri" panose="020F0502020204030204" pitchFamily="34" charset="0"/>
                <a:cs typeface="Times New Roman" panose="02020603050405020304" pitchFamily="18" charset="0"/>
              </a:rPr>
              <a:t>Se concluye que en la actualidad la administración del territorio en el Ecuador, respecto de los avances internacionales, no va por buen rumbo debido al poco interés gubernamental sobre la tenencia de tierras; y se lo ha comprobado a la hora de </a:t>
            </a:r>
            <a:r>
              <a:rPr lang="es-EC" dirty="0" smtClean="0">
                <a:latin typeface="Calibri" panose="020F0502020204030204" pitchFamily="34" charset="0"/>
                <a:ea typeface="Calibri" panose="020F0502020204030204" pitchFamily="34" charset="0"/>
                <a:cs typeface="Times New Roman" panose="02020603050405020304" pitchFamily="18" charset="0"/>
              </a:rPr>
              <a:t>la adquisición de la información y la agilidad para encontrar resultados actualizados con el fin de realizar comparaciones.</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600"/>
              </a:spcAft>
              <a:buFont typeface="Wingdings" panose="05000000000000000000" pitchFamily="2" charset="2"/>
              <a:buChar char=""/>
            </a:pP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2929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fontScale="90000"/>
          </a:bodyPr>
          <a:lstStyle/>
          <a:p>
            <a:r>
              <a:rPr lang="es-EC" sz="2800" b="1" dirty="0"/>
              <a:t>9</a:t>
            </a:r>
            <a:r>
              <a:rPr lang="es-EC" sz="2800" b="1" dirty="0" smtClean="0"/>
              <a:t>: RECOMENDACIONES</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3036202" y="2196219"/>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3" name="Rectángulo 2"/>
          <p:cNvSpPr/>
          <p:nvPr/>
        </p:nvSpPr>
        <p:spPr>
          <a:xfrm>
            <a:off x="1042059" y="1267245"/>
            <a:ext cx="10218820" cy="4832092"/>
          </a:xfrm>
          <a:prstGeom prst="rect">
            <a:avLst/>
          </a:prstGeom>
        </p:spPr>
        <p:txBody>
          <a:bodyPr wrap="square">
            <a:spAutoFit/>
          </a:bodyPr>
          <a:lstStyle/>
          <a:p>
            <a:pPr indent="457200" algn="just">
              <a:lnSpc>
                <a:spcPct val="150000"/>
              </a:lnSpc>
              <a:spcAft>
                <a:spcPts val="600"/>
              </a:spcAft>
            </a:pP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600"/>
              </a:spcAft>
              <a:buFont typeface="Wingdings" panose="05000000000000000000" pitchFamily="2" charset="2"/>
              <a:buChar char=""/>
            </a:pPr>
            <a:r>
              <a:rPr lang="es-EC" sz="1600" dirty="0" smtClean="0">
                <a:latin typeface="Calibri" panose="020F0502020204030204" pitchFamily="34" charset="0"/>
                <a:ea typeface="Calibri" panose="020F0502020204030204" pitchFamily="34" charset="0"/>
                <a:cs typeface="Times New Roman" panose="02020603050405020304" pitchFamily="18" charset="0"/>
              </a:rPr>
              <a:t>Se </a:t>
            </a:r>
            <a:r>
              <a:rPr lang="es-EC" sz="1600" dirty="0">
                <a:latin typeface="Calibri" panose="020F0502020204030204" pitchFamily="34" charset="0"/>
                <a:ea typeface="Calibri" panose="020F0502020204030204" pitchFamily="34" charset="0"/>
                <a:cs typeface="Times New Roman" panose="02020603050405020304" pitchFamily="18" charset="0"/>
              </a:rPr>
              <a:t>recomienda una actualización constante de la información del Geoportal del Distrito Metropolitano de </a:t>
            </a:r>
            <a:r>
              <a:rPr lang="es-EC" sz="1600" dirty="0" smtClean="0">
                <a:latin typeface="Calibri" panose="020F0502020204030204" pitchFamily="34" charset="0"/>
                <a:ea typeface="Calibri" panose="020F0502020204030204" pitchFamily="34" charset="0"/>
                <a:cs typeface="Times New Roman" panose="02020603050405020304" pitchFamily="18" charset="0"/>
              </a:rPr>
              <a:t>Quito, </a:t>
            </a:r>
            <a:r>
              <a:rPr lang="es-EC" sz="1600" dirty="0">
                <a:latin typeface="Calibri" panose="020F0502020204030204" pitchFamily="34" charset="0"/>
                <a:ea typeface="Calibri" panose="020F0502020204030204" pitchFamily="34" charset="0"/>
                <a:cs typeface="Times New Roman" panose="02020603050405020304" pitchFamily="18" charset="0"/>
              </a:rPr>
              <a:t>con el fin de generar estudios con resultados más recientes, integrando de manera inmediata a todas las instituciones encargadas que generen </a:t>
            </a:r>
            <a:r>
              <a:rPr lang="es-EC" sz="1600" dirty="0" smtClean="0">
                <a:latin typeface="Calibri" panose="020F0502020204030204" pitchFamily="34" charset="0"/>
                <a:ea typeface="Calibri" panose="020F0502020204030204" pitchFamily="34" charset="0"/>
                <a:cs typeface="Times New Roman" panose="02020603050405020304" pitchFamily="18" charset="0"/>
              </a:rPr>
              <a:t>datos, </a:t>
            </a:r>
            <a:r>
              <a:rPr lang="es-EC" sz="1600" dirty="0">
                <a:latin typeface="Calibri" panose="020F0502020204030204" pitchFamily="34" charset="0"/>
                <a:ea typeface="Calibri" panose="020F0502020204030204" pitchFamily="34" charset="0"/>
                <a:cs typeface="Times New Roman" panose="02020603050405020304" pitchFamily="18" charset="0"/>
              </a:rPr>
              <a:t>puesto que cada uno trabaja por su </a:t>
            </a:r>
            <a:r>
              <a:rPr lang="es-EC" sz="1600" dirty="0" smtClean="0">
                <a:latin typeface="Calibri" panose="020F0502020204030204" pitchFamily="34" charset="0"/>
                <a:ea typeface="Calibri" panose="020F0502020204030204" pitchFamily="34" charset="0"/>
                <a:cs typeface="Times New Roman" panose="02020603050405020304" pitchFamily="18" charset="0"/>
              </a:rPr>
              <a:t>cuenta y dificulta la </a:t>
            </a:r>
            <a:r>
              <a:rPr lang="es-EC" sz="1600" dirty="0">
                <a:latin typeface="Calibri" panose="020F0502020204030204" pitchFamily="34" charset="0"/>
                <a:ea typeface="Calibri" panose="020F0502020204030204" pitchFamily="34" charset="0"/>
                <a:cs typeface="Times New Roman" panose="02020603050405020304" pitchFamily="18" charset="0"/>
              </a:rPr>
              <a:t>agilidad a la hora de la obtención de la información. </a:t>
            </a:r>
          </a:p>
          <a:p>
            <a:pPr marL="342900" marR="0" lvl="0" indent="-342900" algn="just">
              <a:lnSpc>
                <a:spcPct val="150000"/>
              </a:lnSpc>
              <a:spcBef>
                <a:spcPts val="0"/>
              </a:spcBef>
              <a:spcAft>
                <a:spcPts val="600"/>
              </a:spcAft>
              <a:buFont typeface="Wingdings" panose="05000000000000000000" pitchFamily="2" charset="2"/>
              <a:buChar char=""/>
            </a:pPr>
            <a:r>
              <a:rPr lang="es-EC" sz="1600" dirty="0" smtClean="0">
                <a:latin typeface="Calibri" panose="020F0502020204030204" pitchFamily="34" charset="0"/>
                <a:ea typeface="Calibri" panose="020F0502020204030204" pitchFamily="34" charset="0"/>
                <a:cs typeface="Times New Roman" panose="02020603050405020304" pitchFamily="18" charset="0"/>
              </a:rPr>
              <a:t>Incentivar </a:t>
            </a:r>
            <a:r>
              <a:rPr lang="es-EC" sz="1600" dirty="0">
                <a:latin typeface="Calibri" panose="020F0502020204030204" pitchFamily="34" charset="0"/>
                <a:ea typeface="Calibri" panose="020F0502020204030204" pitchFamily="34" charset="0"/>
                <a:cs typeface="Times New Roman" panose="02020603050405020304" pitchFamily="18" charset="0"/>
              </a:rPr>
              <a:t>a las entidades competentes en la administración del </a:t>
            </a:r>
            <a:r>
              <a:rPr lang="es-EC" sz="1600" dirty="0" smtClean="0">
                <a:latin typeface="Calibri" panose="020F0502020204030204" pitchFamily="34" charset="0"/>
                <a:ea typeface="Calibri" panose="020F0502020204030204" pitchFamily="34" charset="0"/>
                <a:cs typeface="Times New Roman" panose="02020603050405020304" pitchFamily="18" charset="0"/>
              </a:rPr>
              <a:t>territorio </a:t>
            </a:r>
            <a:r>
              <a:rPr lang="es-EC" sz="1600" dirty="0">
                <a:latin typeface="Calibri" panose="020F0502020204030204" pitchFamily="34" charset="0"/>
                <a:ea typeface="Calibri" panose="020F0502020204030204" pitchFamily="34" charset="0"/>
                <a:cs typeface="Times New Roman" panose="02020603050405020304" pitchFamily="18" charset="0"/>
              </a:rPr>
              <a:t>regirse a la estandarización de la información de acuerdo con el modelo LADM, con el fin de obtener un sistema catastral unificado a nivel nacional y compatible </a:t>
            </a:r>
            <a:r>
              <a:rPr lang="es-EC" sz="1600" dirty="0" smtClean="0">
                <a:latin typeface="Calibri" panose="020F0502020204030204" pitchFamily="34" charset="0"/>
                <a:ea typeface="Calibri" panose="020F0502020204030204" pitchFamily="34" charset="0"/>
                <a:cs typeface="Times New Roman" panose="02020603050405020304" pitchFamily="18" charset="0"/>
              </a:rPr>
              <a:t>a nivel </a:t>
            </a:r>
            <a:r>
              <a:rPr lang="es-EC" sz="1600" dirty="0">
                <a:latin typeface="Calibri" panose="020F0502020204030204" pitchFamily="34" charset="0"/>
                <a:ea typeface="Calibri" panose="020F0502020204030204" pitchFamily="34" charset="0"/>
                <a:cs typeface="Times New Roman" panose="02020603050405020304" pitchFamily="18" charset="0"/>
              </a:rPr>
              <a:t>mundial.</a:t>
            </a:r>
          </a:p>
          <a:p>
            <a:pPr marL="342900" marR="0" lvl="0" indent="-342900" algn="just">
              <a:lnSpc>
                <a:spcPct val="150000"/>
              </a:lnSpc>
              <a:spcBef>
                <a:spcPts val="0"/>
              </a:spcBef>
              <a:spcAft>
                <a:spcPts val="600"/>
              </a:spcAft>
              <a:buFont typeface="Wingdings" panose="05000000000000000000" pitchFamily="2" charset="2"/>
              <a:buChar char=""/>
            </a:pPr>
            <a:r>
              <a:rPr lang="es-EC" sz="1600" dirty="0">
                <a:latin typeface="Calibri" panose="020F0502020204030204" pitchFamily="34" charset="0"/>
                <a:ea typeface="Calibri" panose="020F0502020204030204" pitchFamily="34" charset="0"/>
                <a:cs typeface="Times New Roman" panose="02020603050405020304" pitchFamily="18" charset="0"/>
              </a:rPr>
              <a:t>Incorporar nuevas temáticas que complementen la información catastral del predio, como riesgos naturales e incluso información de inclusión </a:t>
            </a:r>
            <a:r>
              <a:rPr lang="es-EC" sz="1600" dirty="0" smtClean="0">
                <a:latin typeface="Calibri" panose="020F0502020204030204" pitchFamily="34" charset="0"/>
                <a:ea typeface="Calibri" panose="020F0502020204030204" pitchFamily="34" charset="0"/>
                <a:cs typeface="Times New Roman" panose="02020603050405020304" pitchFamily="18" charset="0"/>
              </a:rPr>
              <a:t>con </a:t>
            </a:r>
            <a:r>
              <a:rPr lang="es-EC" sz="1600" dirty="0">
                <a:latin typeface="Calibri" panose="020F0502020204030204" pitchFamily="34" charset="0"/>
                <a:ea typeface="Calibri" panose="020F0502020204030204" pitchFamily="34" charset="0"/>
                <a:cs typeface="Times New Roman" panose="02020603050405020304" pitchFamily="18" charset="0"/>
              </a:rPr>
              <a:t>el fin de darle dinamismo al catastro </a:t>
            </a:r>
            <a:r>
              <a:rPr lang="es-EC" sz="1600" dirty="0" smtClean="0">
                <a:latin typeface="Calibri" panose="020F0502020204030204" pitchFamily="34" charset="0"/>
                <a:ea typeface="Calibri" panose="020F0502020204030204" pitchFamily="34" charset="0"/>
                <a:cs typeface="Times New Roman" panose="02020603050405020304" pitchFamily="18" charset="0"/>
              </a:rPr>
              <a:t>con la finalidad de generar el desarrollo de la gestión del territorio.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600"/>
              </a:spcAft>
              <a:buFont typeface="Wingdings" panose="05000000000000000000" pitchFamily="2" charset="2"/>
              <a:buChar char=""/>
            </a:pP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54512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7158" y="2164904"/>
            <a:ext cx="8085220" cy="1973959"/>
          </a:xfrm>
          <a:effectLst>
            <a:reflection blurRad="6350" stA="50000" endA="300" endPos="90000" dist="50800" dir="5400000" sy="-100000" algn="bl" rotWithShape="0"/>
          </a:effectLst>
        </p:spPr>
        <p:txBody>
          <a:bodyPr>
            <a:noAutofit/>
          </a:bodyPr>
          <a:lstStyle/>
          <a:p>
            <a:pPr algn="ctr"/>
            <a:r>
              <a:rPr lang="es-EC" sz="6600" b="1" dirty="0" smtClean="0">
                <a:latin typeface="Vani" panose="020B0502040204020203" pitchFamily="34" charset="0"/>
                <a:cs typeface="Vani" panose="020B0502040204020203" pitchFamily="34" charset="0"/>
              </a:rPr>
              <a:t>GRACIAS POR SU ATENCION    </a:t>
            </a:r>
            <a:endParaRPr lang="es-EC" sz="6600" b="1" dirty="0">
              <a:latin typeface="Vani" panose="020B0502040204020203" pitchFamily="34" charset="0"/>
              <a:cs typeface="Vani" panose="020B0502040204020203" pitchFamily="34" charset="0"/>
            </a:endParaRPr>
          </a:p>
        </p:txBody>
      </p:sp>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2">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44891" y="278520"/>
            <a:ext cx="5819626" cy="8437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Tree>
    <p:extLst>
      <p:ext uri="{BB962C8B-B14F-4D97-AF65-F5344CB8AC3E}">
        <p14:creationId xmlns:p14="http://schemas.microsoft.com/office/powerpoint/2010/main" val="2328160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0064160" y="2593796"/>
            <a:ext cx="2074849" cy="1554134"/>
          </a:xfrm>
          <a:prstGeom prst="rect">
            <a:avLst/>
          </a:prstGeom>
        </p:spPr>
      </p:pic>
      <p:sp>
        <p:nvSpPr>
          <p:cNvPr id="2" name="Título 1"/>
          <p:cNvSpPr>
            <a:spLocks noGrp="1"/>
          </p:cNvSpPr>
          <p:nvPr>
            <p:ph type="title"/>
          </p:nvPr>
        </p:nvSpPr>
        <p:spPr>
          <a:xfrm>
            <a:off x="1632734" y="6383108"/>
            <a:ext cx="2819996" cy="638020"/>
          </a:xfrm>
        </p:spPr>
        <p:txBody>
          <a:bodyPr>
            <a:noAutofit/>
          </a:bodyPr>
          <a:lstStyle/>
          <a:p>
            <a:r>
              <a:rPr lang="es-EC" sz="2400" b="1" dirty="0" smtClean="0"/>
              <a:t>1: Antecedentes:</a:t>
            </a:r>
            <a:endParaRPr lang="es-EC" sz="2400" b="1" dirty="0"/>
          </a:p>
        </p:txBody>
      </p:sp>
      <p:pic>
        <p:nvPicPr>
          <p:cNvPr id="10" name="Marcador de contenido 9"/>
          <p:cNvPicPr>
            <a:picLocks noGrp="1" noChangeAspect="1"/>
          </p:cNvPicPr>
          <p:nvPr>
            <p:ph idx="1"/>
          </p:nvPr>
        </p:nvPicPr>
        <p:blipFill>
          <a:blip r:embed="rId3"/>
          <a:stretch>
            <a:fillRect/>
          </a:stretch>
        </p:blipFill>
        <p:spPr>
          <a:xfrm>
            <a:off x="2054996" y="3073952"/>
            <a:ext cx="3444656" cy="1844995"/>
          </a:xfrm>
          <a:prstGeom prst="rect">
            <a:avLst/>
          </a:prstGeom>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4">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AutoShape 2" descr="El campo y la ciud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Imagen 7"/>
          <p:cNvPicPr>
            <a:picLocks noChangeAspect="1"/>
          </p:cNvPicPr>
          <p:nvPr/>
        </p:nvPicPr>
        <p:blipFill rotWithShape="1">
          <a:blip r:embed="rId5"/>
          <a:srcRect t="22156"/>
          <a:stretch/>
        </p:blipFill>
        <p:spPr>
          <a:xfrm>
            <a:off x="2945920" y="639941"/>
            <a:ext cx="3013619" cy="1761292"/>
          </a:xfrm>
          <a:prstGeom prst="rect">
            <a:avLst/>
          </a:prstGeom>
        </p:spPr>
      </p:pic>
      <p:pic>
        <p:nvPicPr>
          <p:cNvPr id="9" name="Imagen 8"/>
          <p:cNvPicPr>
            <a:picLocks noChangeAspect="1"/>
          </p:cNvPicPr>
          <p:nvPr/>
        </p:nvPicPr>
        <p:blipFill>
          <a:blip r:embed="rId6"/>
          <a:stretch>
            <a:fillRect/>
          </a:stretch>
        </p:blipFill>
        <p:spPr>
          <a:xfrm>
            <a:off x="6163046" y="678218"/>
            <a:ext cx="3508988" cy="1989853"/>
          </a:xfrm>
          <a:prstGeom prst="rect">
            <a:avLst/>
          </a:prstGeom>
        </p:spPr>
      </p:pic>
      <p:sp>
        <p:nvSpPr>
          <p:cNvPr id="11" name="CuadroTexto 10"/>
          <p:cNvSpPr txBox="1"/>
          <p:nvPr/>
        </p:nvSpPr>
        <p:spPr>
          <a:xfrm>
            <a:off x="2053393" y="4932639"/>
            <a:ext cx="3931866" cy="1477328"/>
          </a:xfrm>
          <a:prstGeom prst="rect">
            <a:avLst/>
          </a:prstGeom>
          <a:noFill/>
        </p:spPr>
        <p:txBody>
          <a:bodyPr wrap="square" rtlCol="0">
            <a:spAutoFit/>
          </a:bodyPr>
          <a:lstStyle/>
          <a:p>
            <a:r>
              <a:rPr lang="es-EC" dirty="0" smtClean="0"/>
              <a:t>Cambio de la estructura del suelo, actividades antrópicas, tala indiscriminada asentamientos, construcciones inapropiadas    </a:t>
            </a:r>
            <a:endParaRPr lang="es-EC" dirty="0"/>
          </a:p>
        </p:txBody>
      </p:sp>
      <p:sp>
        <p:nvSpPr>
          <p:cNvPr id="12" name="CuadroTexto 11"/>
          <p:cNvSpPr txBox="1"/>
          <p:nvPr/>
        </p:nvSpPr>
        <p:spPr>
          <a:xfrm>
            <a:off x="1080890" y="2347187"/>
            <a:ext cx="5040830" cy="646331"/>
          </a:xfrm>
          <a:prstGeom prst="rect">
            <a:avLst/>
          </a:prstGeom>
          <a:noFill/>
        </p:spPr>
        <p:txBody>
          <a:bodyPr wrap="square" rtlCol="0">
            <a:spAutoFit/>
          </a:bodyPr>
          <a:lstStyle/>
          <a:p>
            <a:r>
              <a:rPr lang="es-EC" dirty="0" smtClean="0"/>
              <a:t>Crecimiento poblacional - Migración de la población rural a zonas urbanas </a:t>
            </a:r>
            <a:endParaRPr lang="es-EC" dirty="0"/>
          </a:p>
        </p:txBody>
      </p:sp>
      <p:sp>
        <p:nvSpPr>
          <p:cNvPr id="3" name="CuadroTexto 2"/>
          <p:cNvSpPr txBox="1"/>
          <p:nvPr/>
        </p:nvSpPr>
        <p:spPr>
          <a:xfrm>
            <a:off x="9672034" y="639941"/>
            <a:ext cx="1865030" cy="1754326"/>
          </a:xfrm>
          <a:prstGeom prst="rect">
            <a:avLst/>
          </a:prstGeom>
          <a:noFill/>
        </p:spPr>
        <p:txBody>
          <a:bodyPr wrap="square" rtlCol="0">
            <a:spAutoFit/>
          </a:bodyPr>
          <a:lstStyle/>
          <a:p>
            <a:r>
              <a:rPr lang="es-EC" dirty="0" smtClean="0"/>
              <a:t>Adquisición de predios  y asentamientos en predios sin estudios técnico</a:t>
            </a:r>
            <a:endParaRPr lang="es-EC" dirty="0"/>
          </a:p>
        </p:txBody>
      </p:sp>
      <p:pic>
        <p:nvPicPr>
          <p:cNvPr id="13" name="Imagen 12"/>
          <p:cNvPicPr>
            <a:picLocks noChangeAspect="1"/>
          </p:cNvPicPr>
          <p:nvPr/>
        </p:nvPicPr>
        <p:blipFill>
          <a:blip r:embed="rId7"/>
          <a:stretch>
            <a:fillRect/>
          </a:stretch>
        </p:blipFill>
        <p:spPr>
          <a:xfrm>
            <a:off x="12661205" y="12844957"/>
            <a:ext cx="890880" cy="515994"/>
          </a:xfrm>
          <a:prstGeom prst="rect">
            <a:avLst/>
          </a:prstGeom>
        </p:spPr>
      </p:pic>
      <p:pic>
        <p:nvPicPr>
          <p:cNvPr id="1028" name="Picture 4" descr="Cambio Climático - Concepto, causas, efectos y consecuenci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5259" y="3083133"/>
            <a:ext cx="3495736" cy="1747868"/>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9672034" y="4363819"/>
            <a:ext cx="1865030" cy="646331"/>
          </a:xfrm>
          <a:prstGeom prst="rect">
            <a:avLst/>
          </a:prstGeom>
          <a:noFill/>
        </p:spPr>
        <p:txBody>
          <a:bodyPr wrap="square" rtlCol="0">
            <a:spAutoFit/>
          </a:bodyPr>
          <a:lstStyle/>
          <a:p>
            <a:r>
              <a:rPr lang="es-EC" dirty="0" smtClean="0"/>
              <a:t>Cambio climático</a:t>
            </a:r>
            <a:endParaRPr lang="es-EC" dirty="0"/>
          </a:p>
        </p:txBody>
      </p:sp>
      <p:pic>
        <p:nvPicPr>
          <p:cNvPr id="1030" name="Picture 6" descr="Estudio sobre el aumento de tala de árboles en Europ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5259" y="4831001"/>
            <a:ext cx="1726948" cy="16381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ntrol de calidad de la compactación de un suelo – El blog de Víctor Yep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2208" y="4824467"/>
            <a:ext cx="1782040" cy="16512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RECIMIENTO POBLACIONAL EN EL TIEMPO timeline | Timetoast timelin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0890" y="678218"/>
            <a:ext cx="2124023" cy="159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930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RODUCCIÓN - CRECIMIENTO POBLAC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977" y="275348"/>
            <a:ext cx="2927422" cy="2940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tastro Actualización | Ecuador - Guía Oficial de Trámites y Servici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054874" y="2532773"/>
            <a:ext cx="1668987" cy="415564"/>
          </a:xfrm>
        </p:spPr>
        <p:txBody>
          <a:bodyPr>
            <a:noAutofit/>
          </a:bodyPr>
          <a:lstStyle/>
          <a:p>
            <a:r>
              <a:rPr lang="es-EC" sz="1800" dirty="0" smtClean="0"/>
              <a:t>Crecimiento poblacional</a:t>
            </a:r>
            <a:endParaRPr lang="es-EC" sz="1800" dirty="0"/>
          </a:p>
        </p:txBody>
      </p:sp>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4">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3" y="6555386"/>
            <a:ext cx="3628379" cy="6380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smtClean="0"/>
              <a:t>2: PROBLEMA Y JUSTIFICACIÓN  </a:t>
            </a:r>
            <a:endParaRPr lang="es-EC" sz="1800" b="1" dirty="0"/>
          </a:p>
        </p:txBody>
      </p:sp>
      <p:pic>
        <p:nvPicPr>
          <p:cNvPr id="1030" name="Picture 6" descr="Ojo al construir su casa | Últimas Notici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7778" y="669598"/>
            <a:ext cx="2604969" cy="25462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 el sector de la construcción, ¿qué obras están permitidas a partir del  día 13 de abril? | Últimas Noticias y Actualidad Jurídica | El Rincon Legal"/>
          <p:cNvPicPr>
            <a:picLocks noChangeAspect="1" noChangeArrowheads="1"/>
          </p:cNvPicPr>
          <p:nvPr/>
        </p:nvPicPr>
        <p:blipFill rotWithShape="1">
          <a:blip r:embed="rId6">
            <a:extLst>
              <a:ext uri="{28A0092B-C50C-407E-A947-70E740481C1C}">
                <a14:useLocalDpi xmlns:a14="http://schemas.microsoft.com/office/drawing/2010/main" val="0"/>
              </a:ext>
            </a:extLst>
          </a:blip>
          <a:srcRect l="18818"/>
          <a:stretch/>
        </p:blipFill>
        <p:spPr bwMode="auto">
          <a:xfrm>
            <a:off x="4982296" y="721732"/>
            <a:ext cx="2769704" cy="25163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bjetivo 11: Lograr que las ciudades y los asentamientos humanos sean  inclusivos, seguros, resilientes y sostenibles | SmartLa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274" y="3631384"/>
            <a:ext cx="6936760" cy="2737146"/>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5370289" y="352400"/>
            <a:ext cx="6449201" cy="369332"/>
          </a:xfrm>
          <a:prstGeom prst="rect">
            <a:avLst/>
          </a:prstGeom>
          <a:noFill/>
        </p:spPr>
        <p:txBody>
          <a:bodyPr wrap="none" rtlCol="0">
            <a:spAutoFit/>
          </a:bodyPr>
          <a:lstStyle/>
          <a:p>
            <a:r>
              <a:rPr lang="es-EC" dirty="0" smtClean="0"/>
              <a:t> planificación							 sitios en riesgo</a:t>
            </a:r>
            <a:endParaRPr lang="es-EC" dirty="0"/>
          </a:p>
        </p:txBody>
      </p:sp>
    </p:spTree>
    <p:extLst>
      <p:ext uri="{BB962C8B-B14F-4D97-AF65-F5344CB8AC3E}">
        <p14:creationId xmlns:p14="http://schemas.microsoft.com/office/powerpoint/2010/main" val="4089802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4781" y="6415310"/>
            <a:ext cx="2009324" cy="442690"/>
          </a:xfrm>
        </p:spPr>
        <p:txBody>
          <a:bodyPr>
            <a:normAutofit fontScale="90000"/>
          </a:bodyPr>
          <a:lstStyle/>
          <a:p>
            <a:r>
              <a:rPr lang="es-EC" sz="2400" b="1" dirty="0" smtClean="0"/>
              <a:t>3: Objetivos: </a:t>
            </a:r>
            <a:endParaRPr lang="es-EC" sz="2400" b="1" dirty="0"/>
          </a:p>
        </p:txBody>
      </p:sp>
      <p:sp>
        <p:nvSpPr>
          <p:cNvPr id="3" name="Marcador de contenido 2"/>
          <p:cNvSpPr>
            <a:spLocks noGrp="1"/>
          </p:cNvSpPr>
          <p:nvPr>
            <p:ph idx="1"/>
          </p:nvPr>
        </p:nvSpPr>
        <p:spPr>
          <a:xfrm>
            <a:off x="1674782" y="530087"/>
            <a:ext cx="9901850" cy="1885292"/>
          </a:xfrm>
        </p:spPr>
        <p:txBody>
          <a:bodyPr>
            <a:normAutofit/>
          </a:bodyPr>
          <a:lstStyle/>
          <a:p>
            <a:pPr marL="0" indent="0">
              <a:buNone/>
            </a:pPr>
            <a:r>
              <a:rPr lang="es-EC" b="1" dirty="0" smtClean="0"/>
              <a:t>General</a:t>
            </a:r>
            <a:r>
              <a:rPr lang="es-EC" dirty="0" smtClean="0"/>
              <a:t>: </a:t>
            </a:r>
          </a:p>
          <a:p>
            <a:pPr marL="0" indent="0">
              <a:buNone/>
            </a:pPr>
            <a:r>
              <a:rPr lang="es-EC" dirty="0" smtClean="0"/>
              <a:t>Desarrollar </a:t>
            </a:r>
            <a:r>
              <a:rPr lang="es-EC" dirty="0"/>
              <a:t>un modelo para determinación de derechos, restricciones y responsabilidades de predios en áreas propensas a deslizamientos con la aplicación de la norma ISO 19152; 2012 Land Administration Domain Model (LADM), en el sector centro-sur occidental del Distrito Metropolitano de Quito, con el fin de resguardar el bienestar de la población.</a:t>
            </a:r>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Marcador de contenido 2"/>
          <p:cNvSpPr txBox="1">
            <a:spLocks/>
          </p:cNvSpPr>
          <p:nvPr/>
        </p:nvSpPr>
        <p:spPr>
          <a:xfrm>
            <a:off x="1299411" y="2415378"/>
            <a:ext cx="10277221" cy="399993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b="1" dirty="0" smtClean="0"/>
              <a:t>Específicos</a:t>
            </a:r>
            <a:r>
              <a:rPr lang="es-EC" dirty="0" smtClean="0"/>
              <a:t>:</a:t>
            </a:r>
          </a:p>
          <a:p>
            <a:pPr marL="0" indent="0">
              <a:buNone/>
            </a:pPr>
            <a:r>
              <a:rPr lang="es-EC" b="1" dirty="0" smtClean="0"/>
              <a:t>O1</a:t>
            </a:r>
            <a:r>
              <a:rPr lang="es-EC" dirty="0" smtClean="0"/>
              <a:t>: Determinar </a:t>
            </a:r>
            <a:r>
              <a:rPr lang="es-EC" dirty="0"/>
              <a:t>los criterios que se van a implementar en el estudio, con el fin de estructurar la información del catastro y de los deslizamientos. </a:t>
            </a:r>
          </a:p>
          <a:p>
            <a:pPr marL="0" indent="0">
              <a:buNone/>
            </a:pPr>
            <a:r>
              <a:rPr lang="es-EC" b="1" dirty="0"/>
              <a:t>O2</a:t>
            </a:r>
            <a:r>
              <a:rPr lang="es-EC" dirty="0"/>
              <a:t>: Implementar los criterios necesarios para la determinación de las zonas de deslizamientos que se encuentren presentes dentro del área de estudio aplicando la metodología de la lógica difusa.</a:t>
            </a:r>
          </a:p>
          <a:p>
            <a:pPr marL="0" indent="0">
              <a:buNone/>
            </a:pPr>
            <a:r>
              <a:rPr lang="es-EC" b="1" dirty="0"/>
              <a:t>O3</a:t>
            </a:r>
            <a:r>
              <a:rPr lang="es-EC" dirty="0"/>
              <a:t>: Generar el inventario de predios de acuerdo con las especificaciones de la norma ISO19152: 2012 LADM, del sector de estudio mediante el catastro obtenido por del </a:t>
            </a:r>
            <a:r>
              <a:rPr lang="es-EC" dirty="0" smtClean="0"/>
              <a:t>DMQ.</a:t>
            </a:r>
          </a:p>
          <a:p>
            <a:pPr marL="0" indent="0">
              <a:buNone/>
            </a:pPr>
            <a:r>
              <a:rPr lang="es-EC" b="1" dirty="0" smtClean="0"/>
              <a:t>O4</a:t>
            </a:r>
            <a:r>
              <a:rPr lang="es-EC" dirty="0"/>
              <a:t>: Determinar predios con conflicto de uso del suelo dentro de las áreas propensas a deslizamientos.</a:t>
            </a:r>
          </a:p>
          <a:p>
            <a:pPr marL="0" indent="0">
              <a:buNone/>
            </a:pPr>
            <a:r>
              <a:rPr lang="es-EC" b="1" dirty="0"/>
              <a:t>O5</a:t>
            </a:r>
            <a:r>
              <a:rPr lang="es-EC" dirty="0"/>
              <a:t>: Identificar los </a:t>
            </a:r>
            <a:r>
              <a:rPr lang="es-EC" dirty="0" smtClean="0"/>
              <a:t>elementos que intervienen dentro de una propuesta </a:t>
            </a:r>
            <a:r>
              <a:rPr lang="es-EC" dirty="0"/>
              <a:t>de </a:t>
            </a:r>
            <a:endParaRPr lang="es-EC" dirty="0" smtClean="0"/>
          </a:p>
          <a:p>
            <a:pPr marL="0" indent="0">
              <a:buNone/>
            </a:pPr>
            <a:r>
              <a:rPr lang="es-EC" dirty="0" smtClean="0"/>
              <a:t>acción para </a:t>
            </a:r>
            <a:r>
              <a:rPr lang="es-EC" dirty="0"/>
              <a:t>la mitigación de </a:t>
            </a:r>
            <a:r>
              <a:rPr lang="es-EC" dirty="0" smtClean="0"/>
              <a:t>riesgo de </a:t>
            </a:r>
            <a:r>
              <a:rPr lang="es-EC" dirty="0"/>
              <a:t>deslizamientos en áreas con </a:t>
            </a:r>
            <a:r>
              <a:rPr lang="es-EC" dirty="0" smtClean="0"/>
              <a:t>conflictos</a:t>
            </a:r>
          </a:p>
          <a:p>
            <a:pPr marL="0" indent="0">
              <a:buNone/>
            </a:pPr>
            <a:r>
              <a:rPr lang="es-EC" dirty="0"/>
              <a:t> </a:t>
            </a:r>
            <a:r>
              <a:rPr lang="es-EC" dirty="0" smtClean="0"/>
              <a:t>de </a:t>
            </a:r>
            <a:r>
              <a:rPr lang="es-EC" dirty="0"/>
              <a:t>uso y ocupación del suelo aplicando la normativa ISO 19152.2012 LADM.</a:t>
            </a:r>
          </a:p>
        </p:txBody>
      </p:sp>
    </p:spTree>
    <p:extLst>
      <p:ext uri="{BB962C8B-B14F-4D97-AF65-F5344CB8AC3E}">
        <p14:creationId xmlns:p14="http://schemas.microsoft.com/office/powerpoint/2010/main" val="2779757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4469240" y="2078115"/>
            <a:ext cx="3898934" cy="3496586"/>
          </a:xfrm>
          <a:prstGeom prst="rect">
            <a:avLst/>
          </a:prstGeom>
        </p:spPr>
      </p:pic>
      <p:sp>
        <p:nvSpPr>
          <p:cNvPr id="2" name="Título 1"/>
          <p:cNvSpPr>
            <a:spLocks noGrp="1"/>
          </p:cNvSpPr>
          <p:nvPr>
            <p:ph type="title"/>
          </p:nvPr>
        </p:nvSpPr>
        <p:spPr>
          <a:xfrm>
            <a:off x="1837551" y="6196649"/>
            <a:ext cx="3966901" cy="661351"/>
          </a:xfrm>
        </p:spPr>
        <p:txBody>
          <a:bodyPr>
            <a:normAutofit/>
          </a:bodyPr>
          <a:lstStyle/>
          <a:p>
            <a:r>
              <a:rPr lang="es-EC" sz="2400" b="1" dirty="0" smtClean="0"/>
              <a:t>4: Área de estudio</a:t>
            </a:r>
            <a:endParaRPr lang="es-EC" sz="2400" b="1" dirty="0"/>
          </a:p>
        </p:txBody>
      </p:sp>
      <p:sp>
        <p:nvSpPr>
          <p:cNvPr id="3" name="Marcador de contenido 2"/>
          <p:cNvSpPr>
            <a:spLocks noGrp="1"/>
          </p:cNvSpPr>
          <p:nvPr>
            <p:ph idx="1"/>
          </p:nvPr>
        </p:nvSpPr>
        <p:spPr>
          <a:xfrm>
            <a:off x="2009398" y="134447"/>
            <a:ext cx="5176203" cy="1972649"/>
          </a:xfrm>
        </p:spPr>
        <p:txBody>
          <a:bodyPr>
            <a:normAutofit fontScale="92500" lnSpcReduction="20000"/>
          </a:bodyPr>
          <a:lstStyle/>
          <a:p>
            <a:pPr marL="0" indent="0">
              <a:buNone/>
            </a:pPr>
            <a:r>
              <a:rPr lang="es-EC" b="1" dirty="0" smtClean="0"/>
              <a:t>Provincia</a:t>
            </a:r>
            <a:r>
              <a:rPr lang="es-EC" dirty="0" smtClean="0"/>
              <a:t>: Pichincha </a:t>
            </a:r>
          </a:p>
          <a:p>
            <a:pPr marL="0" indent="0">
              <a:buNone/>
            </a:pPr>
            <a:r>
              <a:rPr lang="es-EC" b="1" dirty="0" smtClean="0"/>
              <a:t>Cantón</a:t>
            </a:r>
            <a:r>
              <a:rPr lang="es-EC" dirty="0" smtClean="0"/>
              <a:t>: Quito</a:t>
            </a:r>
            <a:br>
              <a:rPr lang="es-EC" dirty="0" smtClean="0"/>
            </a:br>
            <a:r>
              <a:rPr lang="es-EC" dirty="0" smtClean="0"/>
              <a:t>parte urbana de las parroquias san Juan,</a:t>
            </a:r>
          </a:p>
          <a:p>
            <a:pPr marL="0" indent="0">
              <a:buNone/>
            </a:pPr>
            <a:r>
              <a:rPr lang="es-EC" dirty="0" smtClean="0"/>
              <a:t>La libertad y Centro Histórico </a:t>
            </a:r>
          </a:p>
          <a:p>
            <a:pPr marL="0" indent="0">
              <a:buNone/>
            </a:pPr>
            <a:r>
              <a:rPr lang="es-EC" b="1" dirty="0" smtClean="0"/>
              <a:t>Área</a:t>
            </a:r>
            <a:r>
              <a:rPr lang="es-EC" dirty="0" smtClean="0"/>
              <a:t>: 1252 ha</a:t>
            </a:r>
          </a:p>
          <a:p>
            <a:pPr marL="0" indent="0">
              <a:buNone/>
            </a:pPr>
            <a:r>
              <a:rPr lang="es-EC" b="1" dirty="0" smtClean="0"/>
              <a:t>Altura</a:t>
            </a:r>
            <a:r>
              <a:rPr lang="es-EC" dirty="0" smtClean="0"/>
              <a:t>: 2760 </a:t>
            </a:r>
            <a:r>
              <a:rPr lang="es-EC" dirty="0"/>
              <a:t>a los 3360 </a:t>
            </a:r>
            <a:r>
              <a:rPr lang="es-EC" dirty="0" smtClean="0"/>
              <a:t>msnm.</a:t>
            </a:r>
          </a:p>
          <a:p>
            <a:pPr marL="0" indent="0">
              <a:buNone/>
            </a:pPr>
            <a:endParaRPr lang="es-EC" dirty="0"/>
          </a:p>
        </p:txBody>
      </p:sp>
      <p:pic>
        <p:nvPicPr>
          <p:cNvPr id="4" name="Picture 2" descr="Catastro Actualización | Ecuador - Guía Oficial de Trámites y Servici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4">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pic>
        <p:nvPicPr>
          <p:cNvPr id="6" name="Imagen 5"/>
          <p:cNvPicPr/>
          <p:nvPr/>
        </p:nvPicPr>
        <p:blipFill rotWithShape="1">
          <a:blip r:embed="rId5" cstate="print">
            <a:extLst>
              <a:ext uri="{28A0092B-C50C-407E-A947-70E740481C1C}">
                <a14:useLocalDpi xmlns:a14="http://schemas.microsoft.com/office/drawing/2010/main" val="0"/>
              </a:ext>
            </a:extLst>
          </a:blip>
          <a:srcRect l="55717" t="62894"/>
          <a:stretch/>
        </p:blipFill>
        <p:spPr>
          <a:xfrm>
            <a:off x="728528" y="2965663"/>
            <a:ext cx="2218045" cy="2125996"/>
          </a:xfrm>
          <a:prstGeom prst="rect">
            <a:avLst/>
          </a:prstGeom>
        </p:spPr>
      </p:pic>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8708268" y="1521492"/>
            <a:ext cx="3312084" cy="4609831"/>
          </a:xfrm>
          <a:prstGeom prst="rect">
            <a:avLst/>
          </a:prstGeom>
        </p:spPr>
      </p:pic>
      <p:sp>
        <p:nvSpPr>
          <p:cNvPr id="10" name="Triángulo isósceles 9"/>
          <p:cNvSpPr/>
          <p:nvPr/>
        </p:nvSpPr>
        <p:spPr>
          <a:xfrm rot="16200000">
            <a:off x="2191707" y="2342174"/>
            <a:ext cx="2048892" cy="2506173"/>
          </a:xfrm>
          <a:prstGeom prst="triangle">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Triángulo isósceles 11"/>
          <p:cNvSpPr/>
          <p:nvPr/>
        </p:nvSpPr>
        <p:spPr>
          <a:xfrm rot="16200000">
            <a:off x="6227698" y="2893841"/>
            <a:ext cx="3067027" cy="1894113"/>
          </a:xfrm>
          <a:prstGeom prst="triangle">
            <a:avLst/>
          </a:prstGeom>
          <a:solidFill>
            <a:srgbClr val="E8FC7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81688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smtClean="0"/>
              <a:t>5: Marco Teórico </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4" y="326714"/>
            <a:ext cx="4097506" cy="624049"/>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dirty="0" smtClean="0">
                <a:solidFill>
                  <a:schemeClr val="tx1"/>
                </a:solidFill>
              </a:rPr>
              <a:t>Administración territorial</a:t>
            </a:r>
            <a:endParaRPr lang="es-EC" sz="2800" b="1" dirty="0">
              <a:solidFill>
                <a:schemeClr val="tx1"/>
              </a:solidFill>
            </a:endParaRPr>
          </a:p>
        </p:txBody>
      </p:sp>
      <p:pic>
        <p:nvPicPr>
          <p:cNvPr id="7" name="Imagen 6"/>
          <p:cNvPicPr/>
          <p:nvPr/>
        </p:nvPicPr>
        <p:blipFill rotWithShape="1">
          <a:blip r:embed="rId4">
            <a:extLst>
              <a:ext uri="{28A0092B-C50C-407E-A947-70E740481C1C}">
                <a14:useLocalDpi xmlns:a14="http://schemas.microsoft.com/office/drawing/2010/main" val="0"/>
              </a:ext>
            </a:extLst>
          </a:blip>
          <a:srcRect l="2321" r="48643" b="60430"/>
          <a:stretch/>
        </p:blipFill>
        <p:spPr bwMode="auto">
          <a:xfrm>
            <a:off x="1323640" y="1002129"/>
            <a:ext cx="10281762" cy="523182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CuadroTexto 2"/>
          <p:cNvSpPr txBox="1"/>
          <p:nvPr/>
        </p:nvSpPr>
        <p:spPr>
          <a:xfrm>
            <a:off x="3966693" y="1086319"/>
            <a:ext cx="4812536" cy="369332"/>
          </a:xfrm>
          <a:prstGeom prst="rect">
            <a:avLst/>
          </a:prstGeom>
          <a:noFill/>
        </p:spPr>
        <p:txBody>
          <a:bodyPr wrap="none" rtlCol="0">
            <a:spAutoFit/>
          </a:bodyPr>
          <a:lstStyle/>
          <a:p>
            <a:r>
              <a:rPr lang="es-EC" dirty="0" smtClean="0"/>
              <a:t>Sistema de administración de tierras - SAT</a:t>
            </a:r>
            <a:endParaRPr lang="es-EC" dirty="0"/>
          </a:p>
        </p:txBody>
      </p:sp>
      <p:sp>
        <p:nvSpPr>
          <p:cNvPr id="9" name="Elipse 8"/>
          <p:cNvSpPr/>
          <p:nvPr/>
        </p:nvSpPr>
        <p:spPr>
          <a:xfrm>
            <a:off x="1702510" y="1058138"/>
            <a:ext cx="1456210" cy="830997"/>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8" name="Rectángulo 7"/>
          <p:cNvSpPr/>
          <p:nvPr/>
        </p:nvSpPr>
        <p:spPr>
          <a:xfrm>
            <a:off x="1897645" y="1085966"/>
            <a:ext cx="1456210" cy="830997"/>
          </a:xfrm>
          <a:prstGeom prst="rect">
            <a:avLst/>
          </a:prstGeom>
        </p:spPr>
        <p:txBody>
          <a:bodyPr wrap="square">
            <a:spAutoFit/>
          </a:bodyPr>
          <a:lstStyle/>
          <a:p>
            <a:r>
              <a:rPr lang="es-EC" sz="1200" dirty="0" smtClean="0">
                <a:latin typeface="Calibri" panose="020F0502020204030204" pitchFamily="34" charset="0"/>
                <a:ea typeface="Calibri" panose="020F0502020204030204" pitchFamily="34" charset="0"/>
                <a:cs typeface="Times New Roman" panose="02020603050405020304" pitchFamily="18" charset="0"/>
              </a:rPr>
              <a:t> </a:t>
            </a:r>
            <a:r>
              <a:rPr lang="es-EC" sz="1200" dirty="0">
                <a:latin typeface="Calibri" panose="020F0502020204030204" pitchFamily="34" charset="0"/>
                <a:ea typeface="Calibri" panose="020F0502020204030204" pitchFamily="34" charset="0"/>
                <a:cs typeface="Times New Roman" panose="02020603050405020304" pitchFamily="18" charset="0"/>
              </a:rPr>
              <a:t>relación y la determinación de derechos sobre la tierra </a:t>
            </a:r>
            <a:endParaRPr lang="es-EC" sz="1200" dirty="0"/>
          </a:p>
        </p:txBody>
      </p:sp>
    </p:spTree>
    <p:extLst>
      <p:ext uri="{BB962C8B-B14F-4D97-AF65-F5344CB8AC3E}">
        <p14:creationId xmlns:p14="http://schemas.microsoft.com/office/powerpoint/2010/main" val="2237601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smtClean="0"/>
              <a:t>5: Marco Teórico </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11" name="Elipse 10"/>
          <p:cNvSpPr/>
          <p:nvPr/>
        </p:nvSpPr>
        <p:spPr>
          <a:xfrm>
            <a:off x="9479529" y="1773700"/>
            <a:ext cx="2712471" cy="1925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rPr>
              <a:t>Derechos, </a:t>
            </a:r>
            <a:r>
              <a:rPr lang="es-EC" sz="1400" b="1" dirty="0" smtClean="0">
                <a:solidFill>
                  <a:schemeClr val="tx1"/>
                </a:solidFill>
              </a:rPr>
              <a:t>Responsabilidades   </a:t>
            </a:r>
            <a:r>
              <a:rPr lang="es-EC" sz="1400" b="1" dirty="0">
                <a:solidFill>
                  <a:schemeClr val="tx1"/>
                </a:solidFill>
              </a:rPr>
              <a:t>Restricciones </a:t>
            </a:r>
            <a:endParaRPr lang="es-EC" sz="1400" dirty="0"/>
          </a:p>
        </p:txBody>
      </p:sp>
      <p:sp>
        <p:nvSpPr>
          <p:cNvPr id="6" name="Título 1"/>
          <p:cNvSpPr txBox="1">
            <a:spLocks/>
          </p:cNvSpPr>
          <p:nvPr/>
        </p:nvSpPr>
        <p:spPr>
          <a:xfrm>
            <a:off x="1441479" y="275348"/>
            <a:ext cx="9958253" cy="624049"/>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dirty="0" smtClean="0">
                <a:solidFill>
                  <a:schemeClr val="tx1"/>
                </a:solidFill>
              </a:rPr>
              <a:t>Norma ISO </a:t>
            </a:r>
            <a:r>
              <a:rPr lang="es-EC" sz="2800" b="1" dirty="0">
                <a:solidFill>
                  <a:schemeClr val="tx1"/>
                </a:solidFill>
              </a:rPr>
              <a:t>19152 -2012 LADM, Modelo de Dominio de Administración de Tierras – LADM (Land Administration Domain Model)</a:t>
            </a:r>
          </a:p>
        </p:txBody>
      </p:sp>
      <p:pic>
        <p:nvPicPr>
          <p:cNvPr id="9" name="Imagen 8"/>
          <p:cNvPicPr/>
          <p:nvPr/>
        </p:nvPicPr>
        <p:blipFill rotWithShape="1">
          <a:blip r:embed="rId4"/>
          <a:srcRect l="28362" t="27363" r="17910" b="14587"/>
          <a:stretch/>
        </p:blipFill>
        <p:spPr bwMode="auto">
          <a:xfrm>
            <a:off x="917867" y="1432432"/>
            <a:ext cx="8466765" cy="4755554"/>
          </a:xfrm>
          <a:prstGeom prst="rect">
            <a:avLst/>
          </a:prstGeom>
          <a:ln>
            <a:noFill/>
          </a:ln>
          <a:extLst>
            <a:ext uri="{53640926-AAD7-44D8-BBD7-CCE9431645EC}">
              <a14:shadowObscured xmlns:a14="http://schemas.microsoft.com/office/drawing/2010/main"/>
            </a:ext>
          </a:extLst>
        </p:spPr>
      </p:pic>
      <p:sp>
        <p:nvSpPr>
          <p:cNvPr id="10" name="Título 1"/>
          <p:cNvSpPr txBox="1">
            <a:spLocks/>
          </p:cNvSpPr>
          <p:nvPr/>
        </p:nvSpPr>
        <p:spPr>
          <a:xfrm>
            <a:off x="5923996" y="6233950"/>
            <a:ext cx="3075625" cy="62404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b="1" dirty="0">
              <a:solidFill>
                <a:schemeClr val="tx1"/>
              </a:solidFill>
            </a:endParaRPr>
          </a:p>
        </p:txBody>
      </p:sp>
      <p:sp>
        <p:nvSpPr>
          <p:cNvPr id="12" name="Triángulo isósceles 11"/>
          <p:cNvSpPr/>
          <p:nvPr/>
        </p:nvSpPr>
        <p:spPr>
          <a:xfrm rot="16200000">
            <a:off x="8535226" y="2312241"/>
            <a:ext cx="1187114" cy="701495"/>
          </a:xfrm>
          <a:prstGeom prst="triangl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Rectángulo 2"/>
          <p:cNvSpPr/>
          <p:nvPr/>
        </p:nvSpPr>
        <p:spPr>
          <a:xfrm>
            <a:off x="7603423" y="956431"/>
            <a:ext cx="2470997"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vocabulario compartido </a:t>
            </a:r>
            <a:endParaRPr lang="es-EC" dirty="0"/>
          </a:p>
        </p:txBody>
      </p:sp>
      <p:sp>
        <p:nvSpPr>
          <p:cNvPr id="7" name="Rectángulo 6"/>
          <p:cNvSpPr/>
          <p:nvPr/>
        </p:nvSpPr>
        <p:spPr>
          <a:xfrm>
            <a:off x="4614335" y="956431"/>
            <a:ext cx="2989088"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sistemas eficientes y efectivos</a:t>
            </a:r>
            <a:endParaRPr lang="es-EC" dirty="0"/>
          </a:p>
        </p:txBody>
      </p:sp>
      <p:sp>
        <p:nvSpPr>
          <p:cNvPr id="8" name="Rectángulo 7"/>
          <p:cNvSpPr/>
          <p:nvPr/>
        </p:nvSpPr>
        <p:spPr>
          <a:xfrm>
            <a:off x="1709686" y="991378"/>
            <a:ext cx="2827697"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desarrollo y el refinamiento </a:t>
            </a:r>
            <a:endParaRPr lang="es-EC" dirty="0"/>
          </a:p>
        </p:txBody>
      </p:sp>
      <p:sp>
        <p:nvSpPr>
          <p:cNvPr id="13" name="Elipse 12"/>
          <p:cNvSpPr/>
          <p:nvPr/>
        </p:nvSpPr>
        <p:spPr>
          <a:xfrm>
            <a:off x="9872712" y="562600"/>
            <a:ext cx="2319288" cy="1226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t>Relaciona la parte interesada  con el elemento territorial administrado</a:t>
            </a:r>
            <a:endParaRPr lang="es-EC" sz="1200" dirty="0"/>
          </a:p>
        </p:txBody>
      </p:sp>
    </p:spTree>
    <p:extLst>
      <p:ext uri="{BB962C8B-B14F-4D97-AF65-F5344CB8AC3E}">
        <p14:creationId xmlns:p14="http://schemas.microsoft.com/office/powerpoint/2010/main" val="4089651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735" y="6233951"/>
            <a:ext cx="3914626" cy="624049"/>
          </a:xfrm>
        </p:spPr>
        <p:txBody>
          <a:bodyPr>
            <a:normAutofit/>
          </a:bodyPr>
          <a:lstStyle/>
          <a:p>
            <a:r>
              <a:rPr lang="es-EC" sz="2800" b="1" dirty="0" smtClean="0"/>
              <a:t>5: Marco Teórico </a:t>
            </a:r>
            <a:endParaRPr lang="es-EC" sz="2800" b="1" dirty="0"/>
          </a:p>
        </p:txBody>
      </p:sp>
      <p:pic>
        <p:nvPicPr>
          <p:cNvPr id="4" name="Picture 2" descr="Catastro Actualización | Ecuador - Guía Oficial de Trámites y Servi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034" y="5267459"/>
            <a:ext cx="2519966" cy="1606937"/>
          </a:xfrm>
          <a:prstGeom prst="rect">
            <a:avLst/>
          </a:prstGeom>
          <a:noFill/>
          <a:effectLst>
            <a:glow rad="127000">
              <a:schemeClr val="accent1">
                <a:alpha val="8000"/>
              </a:schemeClr>
            </a:glo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pic>
        <p:nvPicPr>
          <p:cNvPr id="5" name="Picture 2" descr="C:\Users\ESPE\Desktop\Alex-ESPE\Clases Semana 10 del 20 24 de julio 2020\Evidencias 21 Julio\Presentación-Tesis _García_Abigaí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327" r="83333" b="1"/>
          <a:stretch/>
        </p:blipFill>
        <p:spPr bwMode="auto">
          <a:xfrm>
            <a:off x="106748" y="275348"/>
            <a:ext cx="1525986" cy="1350830"/>
          </a:xfrm>
          <a:prstGeom prst="ellipse">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632733" y="326714"/>
            <a:ext cx="9958253" cy="62404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b="1" dirty="0" smtClean="0">
                <a:solidFill>
                  <a:schemeClr val="tx1"/>
                </a:solidFill>
              </a:rPr>
              <a:t> GESTION DE RIESGOS</a:t>
            </a:r>
            <a:endParaRPr lang="es-EC" sz="2800" b="1" dirty="0">
              <a:solidFill>
                <a:schemeClr val="tx1"/>
              </a:solidFill>
            </a:endParaRPr>
          </a:p>
        </p:txBody>
      </p:sp>
      <p:sp>
        <p:nvSpPr>
          <p:cNvPr id="3" name="CuadroTexto 2"/>
          <p:cNvSpPr txBox="1"/>
          <p:nvPr/>
        </p:nvSpPr>
        <p:spPr>
          <a:xfrm>
            <a:off x="1774209" y="1433015"/>
            <a:ext cx="3015569" cy="369332"/>
          </a:xfrm>
          <a:prstGeom prst="rect">
            <a:avLst/>
          </a:prstGeom>
          <a:noFill/>
        </p:spPr>
        <p:txBody>
          <a:bodyPr wrap="none" rtlCol="0">
            <a:spAutoFit/>
          </a:bodyPr>
          <a:lstStyle/>
          <a:p>
            <a:r>
              <a:rPr lang="es-EC" b="1" dirty="0" smtClean="0"/>
              <a:t>Riesgos a deslizamientos:</a:t>
            </a:r>
          </a:p>
        </p:txBody>
      </p:sp>
      <p:pic>
        <p:nvPicPr>
          <p:cNvPr id="2050" name="Picture 2" descr="Deslizamientos de tierra o lodo, fuerte riesgo en temporada de lluvi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393" y="1990927"/>
            <a:ext cx="3527291" cy="26454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mberos Quito on Twitter: &amp;quot;⚠️ ATENCIÓN: Deslave en Av. Manuel Valdiviezo,  sector Pinar Alto. Asiste #BomberosQuito. #EmergenciaCBDMQ 🚨🚒… &amp;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733" y="1990926"/>
            <a:ext cx="5037660" cy="3794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6800044" y="4703349"/>
            <a:ext cx="2871990" cy="10818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Modifica las características del suelo, bloqueo de puentes,  vías y ríos </a:t>
            </a:r>
            <a:endParaRPr lang="es-EC" dirty="0">
              <a:solidFill>
                <a:schemeClr val="tx1"/>
              </a:solidFill>
            </a:endParaRPr>
          </a:p>
        </p:txBody>
      </p:sp>
    </p:spTree>
    <p:extLst>
      <p:ext uri="{BB962C8B-B14F-4D97-AF65-F5344CB8AC3E}">
        <p14:creationId xmlns:p14="http://schemas.microsoft.com/office/powerpoint/2010/main" val="221054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1393</TotalTime>
  <Words>2005</Words>
  <Application>Microsoft Office PowerPoint</Application>
  <PresentationFormat>Panorámica</PresentationFormat>
  <Paragraphs>259</Paragraphs>
  <Slides>27</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27</vt:i4>
      </vt:variant>
    </vt:vector>
  </HeadingPairs>
  <TitlesOfParts>
    <vt:vector size="39" baseType="lpstr">
      <vt:lpstr>Arial</vt:lpstr>
      <vt:lpstr>Calibri</vt:lpstr>
      <vt:lpstr>Cambria Math</vt:lpstr>
      <vt:lpstr>Castellar</vt:lpstr>
      <vt:lpstr>Century Gothic</vt:lpstr>
      <vt:lpstr>Courier New</vt:lpstr>
      <vt:lpstr>Symbol</vt:lpstr>
      <vt:lpstr>Times New Roman</vt:lpstr>
      <vt:lpstr>Vani</vt:lpstr>
      <vt:lpstr>Wingdings</vt:lpstr>
      <vt:lpstr>Wingdings 3</vt:lpstr>
      <vt:lpstr>Espiral</vt:lpstr>
      <vt:lpstr>“Determinación de derechos, restricciones y responsabilidades de predios ubicados en áreas expuestas a deslizamientos utilizando la norma ISO19152; 2012 LAND ADMINISTRATION DOMAIN MODEL (LADM), en el sector centro-sur occidental del Distrito Metropolitano de QUITO”.</vt:lpstr>
      <vt:lpstr>Índice:</vt:lpstr>
      <vt:lpstr>1: Antecedentes:</vt:lpstr>
      <vt:lpstr>Crecimiento poblacional</vt:lpstr>
      <vt:lpstr>3: Objetivos: </vt:lpstr>
      <vt:lpstr>4: Área de estudio</vt:lpstr>
      <vt:lpstr>5: Marco Teórico </vt:lpstr>
      <vt:lpstr>5: Marco Teórico </vt:lpstr>
      <vt:lpstr>5: Marco Teórico </vt:lpstr>
      <vt:lpstr>5: Marco Teórico </vt:lpstr>
      <vt:lpstr>5: Marco Teórico </vt:lpstr>
      <vt:lpstr>5: Marco Teórico </vt:lpstr>
      <vt:lpstr>6: METODOLOGIA</vt:lpstr>
      <vt:lpstr>6: METODOLOGIA</vt:lpstr>
      <vt:lpstr>6: METODOLOGIA</vt:lpstr>
      <vt:lpstr>6: METODOLOGIA</vt:lpstr>
      <vt:lpstr>7: METODOLOGIA</vt:lpstr>
      <vt:lpstr>7: RESULTADOS</vt:lpstr>
      <vt:lpstr>7: RESULTADOS</vt:lpstr>
      <vt:lpstr>7: RESULTADOS</vt:lpstr>
      <vt:lpstr>7: RESULTADOS</vt:lpstr>
      <vt:lpstr>7: RESULTADOS</vt:lpstr>
      <vt:lpstr>8: CONCLUSIONES</vt:lpstr>
      <vt:lpstr>8: CONCLUSIONES</vt:lpstr>
      <vt:lpstr>8: CONCLUSIONES</vt:lpstr>
      <vt:lpstr>9: RECOMENDACIONES</vt:lpstr>
      <vt:lpstr>GRACIAS POR SU ATENCION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Calderon Garcia Angel David</cp:lastModifiedBy>
  <cp:revision>77</cp:revision>
  <dcterms:created xsi:type="dcterms:W3CDTF">2021-09-07T17:33:10Z</dcterms:created>
  <dcterms:modified xsi:type="dcterms:W3CDTF">2021-09-21T20:47:01Z</dcterms:modified>
</cp:coreProperties>
</file>