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4" r:id="rId2"/>
    <p:sldMasterId id="2147483816" r:id="rId3"/>
  </p:sldMasterIdLst>
  <p:notesMasterIdLst>
    <p:notesMasterId r:id="rId142"/>
  </p:notesMasterIdLst>
  <p:sldIdLst>
    <p:sldId id="258" r:id="rId4"/>
    <p:sldId id="318" r:id="rId5"/>
    <p:sldId id="320" r:id="rId6"/>
    <p:sldId id="319" r:id="rId7"/>
    <p:sldId id="262" r:id="rId8"/>
    <p:sldId id="312" r:id="rId9"/>
    <p:sldId id="260" r:id="rId10"/>
    <p:sldId id="261" r:id="rId11"/>
    <p:sldId id="269" r:id="rId12"/>
    <p:sldId id="268" r:id="rId13"/>
    <p:sldId id="267" r:id="rId14"/>
    <p:sldId id="264" r:id="rId15"/>
    <p:sldId id="266" r:id="rId16"/>
    <p:sldId id="265" r:id="rId17"/>
    <p:sldId id="270" r:id="rId18"/>
    <p:sldId id="272" r:id="rId19"/>
    <p:sldId id="273" r:id="rId20"/>
    <p:sldId id="274" r:id="rId21"/>
    <p:sldId id="277" r:id="rId22"/>
    <p:sldId id="278" r:id="rId23"/>
    <p:sldId id="279" r:id="rId24"/>
    <p:sldId id="280" r:id="rId25"/>
    <p:sldId id="303" r:id="rId26"/>
    <p:sldId id="281" r:id="rId27"/>
    <p:sldId id="285" r:id="rId28"/>
    <p:sldId id="282" r:id="rId29"/>
    <p:sldId id="283" r:id="rId30"/>
    <p:sldId id="284" r:id="rId31"/>
    <p:sldId id="286" r:id="rId32"/>
    <p:sldId id="287" r:id="rId33"/>
    <p:sldId id="288" r:id="rId34"/>
    <p:sldId id="289" r:id="rId35"/>
    <p:sldId id="291" r:id="rId36"/>
    <p:sldId id="293" r:id="rId37"/>
    <p:sldId id="290" r:id="rId38"/>
    <p:sldId id="294" r:id="rId39"/>
    <p:sldId id="295" r:id="rId40"/>
    <p:sldId id="306" r:id="rId41"/>
    <p:sldId id="305" r:id="rId42"/>
    <p:sldId id="298" r:id="rId43"/>
    <p:sldId id="300" r:id="rId44"/>
    <p:sldId id="301" r:id="rId45"/>
    <p:sldId id="307" r:id="rId46"/>
    <p:sldId id="302" r:id="rId47"/>
    <p:sldId id="314" r:id="rId48"/>
    <p:sldId id="315" r:id="rId49"/>
    <p:sldId id="316" r:id="rId50"/>
    <p:sldId id="313" r:id="rId51"/>
    <p:sldId id="309" r:id="rId52"/>
    <p:sldId id="310" r:id="rId53"/>
    <p:sldId id="311" r:id="rId54"/>
    <p:sldId id="321" r:id="rId55"/>
    <p:sldId id="322" r:id="rId56"/>
    <p:sldId id="323"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36" r:id="rId70"/>
    <p:sldId id="337" r:id="rId71"/>
    <p:sldId id="338" r:id="rId72"/>
    <p:sldId id="339" r:id="rId73"/>
    <p:sldId id="340" r:id="rId74"/>
    <p:sldId id="341" r:id="rId75"/>
    <p:sldId id="342" r:id="rId76"/>
    <p:sldId id="343" r:id="rId77"/>
    <p:sldId id="344" r:id="rId78"/>
    <p:sldId id="345" r:id="rId79"/>
    <p:sldId id="346" r:id="rId80"/>
    <p:sldId id="347" r:id="rId81"/>
    <p:sldId id="349" r:id="rId82"/>
    <p:sldId id="350" r:id="rId83"/>
    <p:sldId id="351" r:id="rId84"/>
    <p:sldId id="352" r:id="rId85"/>
    <p:sldId id="353" r:id="rId86"/>
    <p:sldId id="354" r:id="rId87"/>
    <p:sldId id="355" r:id="rId88"/>
    <p:sldId id="356" r:id="rId89"/>
    <p:sldId id="357" r:id="rId90"/>
    <p:sldId id="358" r:id="rId91"/>
    <p:sldId id="359" r:id="rId92"/>
    <p:sldId id="360" r:id="rId93"/>
    <p:sldId id="361" r:id="rId94"/>
    <p:sldId id="362" r:id="rId95"/>
    <p:sldId id="363" r:id="rId96"/>
    <p:sldId id="364" r:id="rId97"/>
    <p:sldId id="365" r:id="rId98"/>
    <p:sldId id="366" r:id="rId99"/>
    <p:sldId id="367" r:id="rId100"/>
    <p:sldId id="368" r:id="rId101"/>
    <p:sldId id="369" r:id="rId102"/>
    <p:sldId id="370" r:id="rId103"/>
    <p:sldId id="371" r:id="rId104"/>
    <p:sldId id="372" r:id="rId105"/>
    <p:sldId id="373" r:id="rId106"/>
    <p:sldId id="374" r:id="rId107"/>
    <p:sldId id="375" r:id="rId108"/>
    <p:sldId id="376" r:id="rId109"/>
    <p:sldId id="377" r:id="rId110"/>
    <p:sldId id="378" r:id="rId111"/>
    <p:sldId id="379" r:id="rId112"/>
    <p:sldId id="380" r:id="rId113"/>
    <p:sldId id="381" r:id="rId114"/>
    <p:sldId id="382" r:id="rId115"/>
    <p:sldId id="383" r:id="rId116"/>
    <p:sldId id="384" r:id="rId117"/>
    <p:sldId id="385" r:id="rId118"/>
    <p:sldId id="386" r:id="rId119"/>
    <p:sldId id="387" r:id="rId120"/>
    <p:sldId id="388" r:id="rId121"/>
    <p:sldId id="389" r:id="rId122"/>
    <p:sldId id="390" r:id="rId123"/>
    <p:sldId id="391" r:id="rId124"/>
    <p:sldId id="392" r:id="rId125"/>
    <p:sldId id="393" r:id="rId126"/>
    <p:sldId id="394" r:id="rId127"/>
    <p:sldId id="395" r:id="rId128"/>
    <p:sldId id="396" r:id="rId129"/>
    <p:sldId id="397" r:id="rId130"/>
    <p:sldId id="398" r:id="rId131"/>
    <p:sldId id="399" r:id="rId132"/>
    <p:sldId id="400" r:id="rId133"/>
    <p:sldId id="401" r:id="rId134"/>
    <p:sldId id="402" r:id="rId135"/>
    <p:sldId id="403" r:id="rId136"/>
    <p:sldId id="404" r:id="rId137"/>
    <p:sldId id="405" r:id="rId138"/>
    <p:sldId id="406" r:id="rId139"/>
    <p:sldId id="407" r:id="rId140"/>
    <p:sldId id="408" r:id="rId141"/>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8564"/>
    <a:srgbClr val="008000"/>
    <a:srgbClr val="77CFAD"/>
    <a:srgbClr val="6DD991"/>
    <a:srgbClr val="53F36E"/>
    <a:srgbClr val="232DED"/>
    <a:srgbClr val="006600"/>
    <a:srgbClr val="003300"/>
    <a:srgbClr val="E4BD2C"/>
    <a:srgbClr val="44B2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0066FB-B998-4E95-B63C-8C4E973DE5C0}" v="30" dt="2021-09-16T17:00:45.683"/>
    <p1510:client id="{DE9320CD-B2D0-4F48-BE45-28EAD7C3104E}" v="2465" dt="2021-09-14T12:17:34.17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00" autoAdjust="0"/>
    <p:restoredTop sz="94704" autoAdjust="0"/>
  </p:normalViewPr>
  <p:slideViewPr>
    <p:cSldViewPr>
      <p:cViewPr varScale="1">
        <p:scale>
          <a:sx n="69" d="100"/>
          <a:sy n="69" d="100"/>
        </p:scale>
        <p:origin x="159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microsoft.com/office/2015/10/relationships/revisionInfo" Target="revisionInfo.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presProps" Target="presProps.xml"/><Relationship Id="rId148"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Leon" userId="572c818902e2413f" providerId="Windows Live" clId="Web-{DE9320CD-B2D0-4F48-BE45-28EAD7C3104E}"/>
    <pc:docChg chg="addSld delSld modSld sldOrd">
      <pc:chgData name="Carlos Leon" userId="572c818902e2413f" providerId="Windows Live" clId="Web-{DE9320CD-B2D0-4F48-BE45-28EAD7C3104E}" dt="2021-09-14T12:17:34.172" v="1781" actId="1076"/>
      <pc:docMkLst>
        <pc:docMk/>
      </pc:docMkLst>
      <pc:sldChg chg="addSp delSp modSp">
        <pc:chgData name="Carlos Leon" userId="572c818902e2413f" providerId="Windows Live" clId="Web-{DE9320CD-B2D0-4F48-BE45-28EAD7C3104E}" dt="2021-09-14T00:01:06.517" v="1527" actId="20577"/>
        <pc:sldMkLst>
          <pc:docMk/>
          <pc:sldMk cId="0" sldId="258"/>
        </pc:sldMkLst>
        <pc:spChg chg="mod">
          <ac:chgData name="Carlos Leon" userId="572c818902e2413f" providerId="Windows Live" clId="Web-{DE9320CD-B2D0-4F48-BE45-28EAD7C3104E}" dt="2021-09-14T00:01:06.517" v="1527" actId="20577"/>
          <ac:spMkLst>
            <pc:docMk/>
            <pc:sldMk cId="0" sldId="258"/>
            <ac:spMk id="2" creationId="{00000000-0000-0000-0000-000000000000}"/>
          </ac:spMkLst>
        </pc:spChg>
        <pc:spChg chg="del mod">
          <ac:chgData name="Carlos Leon" userId="572c818902e2413f" providerId="Windows Live" clId="Web-{DE9320CD-B2D0-4F48-BE45-28EAD7C3104E}" dt="2021-09-13T23:44:48.570" v="193"/>
          <ac:spMkLst>
            <pc:docMk/>
            <pc:sldMk cId="0" sldId="258"/>
            <ac:spMk id="3" creationId="{00000000-0000-0000-0000-000000000000}"/>
          </ac:spMkLst>
        </pc:spChg>
        <pc:spChg chg="add mod">
          <ac:chgData name="Carlos Leon" userId="572c818902e2413f" providerId="Windows Live" clId="Web-{DE9320CD-B2D0-4F48-BE45-28EAD7C3104E}" dt="2021-09-13T23:58:41.904" v="1525" actId="1076"/>
          <ac:spMkLst>
            <pc:docMk/>
            <pc:sldMk cId="0" sldId="258"/>
            <ac:spMk id="4" creationId="{9B38C172-B034-471A-9C4A-E4896D7D9378}"/>
          </ac:spMkLst>
        </pc:spChg>
        <pc:spChg chg="add mod">
          <ac:chgData name="Carlos Leon" userId="572c818902e2413f" providerId="Windows Live" clId="Web-{DE9320CD-B2D0-4F48-BE45-28EAD7C3104E}" dt="2021-09-13T23:58:36.716" v="1524" actId="1076"/>
          <ac:spMkLst>
            <pc:docMk/>
            <pc:sldMk cId="0" sldId="258"/>
            <ac:spMk id="5" creationId="{61FDC12E-569E-478D-BD5E-636CE79EE3DC}"/>
          </ac:spMkLst>
        </pc:spChg>
      </pc:sldChg>
      <pc:sldChg chg="modSp">
        <pc:chgData name="Carlos Leon" userId="572c818902e2413f" providerId="Windows Live" clId="Web-{DE9320CD-B2D0-4F48-BE45-28EAD7C3104E}" dt="2021-09-14T12:17:04.062" v="1779" actId="14100"/>
        <pc:sldMkLst>
          <pc:docMk/>
          <pc:sldMk cId="2651596257" sldId="261"/>
        </pc:sldMkLst>
        <pc:spChg chg="mod">
          <ac:chgData name="Carlos Leon" userId="572c818902e2413f" providerId="Windows Live" clId="Web-{DE9320CD-B2D0-4F48-BE45-28EAD7C3104E}" dt="2021-09-14T12:17:04.062" v="1779" actId="14100"/>
          <ac:spMkLst>
            <pc:docMk/>
            <pc:sldMk cId="2651596257" sldId="261"/>
            <ac:spMk id="7" creationId="{00000000-0000-0000-0000-000000000000}"/>
          </ac:spMkLst>
        </pc:spChg>
      </pc:sldChg>
      <pc:sldChg chg="modSp">
        <pc:chgData name="Carlos Leon" userId="572c818902e2413f" providerId="Windows Live" clId="Web-{DE9320CD-B2D0-4F48-BE45-28EAD7C3104E}" dt="2021-09-14T12:17:34.172" v="1781" actId="1076"/>
        <pc:sldMkLst>
          <pc:docMk/>
          <pc:sldMk cId="2518777193" sldId="267"/>
        </pc:sldMkLst>
        <pc:spChg chg="mod">
          <ac:chgData name="Carlos Leon" userId="572c818902e2413f" providerId="Windows Live" clId="Web-{DE9320CD-B2D0-4F48-BE45-28EAD7C3104E}" dt="2021-09-14T12:17:34.172" v="1781" actId="1076"/>
          <ac:spMkLst>
            <pc:docMk/>
            <pc:sldMk cId="2518777193" sldId="267"/>
            <ac:spMk id="7" creationId="{00000000-0000-0000-0000-000000000000}"/>
          </ac:spMkLst>
        </pc:spChg>
      </pc:sldChg>
      <pc:sldChg chg="modSp">
        <pc:chgData name="Carlos Leon" userId="572c818902e2413f" providerId="Windows Live" clId="Web-{DE9320CD-B2D0-4F48-BE45-28EAD7C3104E}" dt="2021-09-14T12:16:29.248" v="1771" actId="14100"/>
        <pc:sldMkLst>
          <pc:docMk/>
          <pc:sldMk cId="655931959" sldId="312"/>
        </pc:sldMkLst>
        <pc:spChg chg="mod">
          <ac:chgData name="Carlos Leon" userId="572c818902e2413f" providerId="Windows Live" clId="Web-{DE9320CD-B2D0-4F48-BE45-28EAD7C3104E}" dt="2021-09-14T12:16:29.248" v="1771" actId="14100"/>
          <ac:spMkLst>
            <pc:docMk/>
            <pc:sldMk cId="655931959" sldId="312"/>
            <ac:spMk id="5" creationId="{00000000-0000-0000-0000-000000000000}"/>
          </ac:spMkLst>
        </pc:spChg>
      </pc:sldChg>
      <pc:sldChg chg="addSp delSp modSp new ord">
        <pc:chgData name="Carlos Leon" userId="572c818902e2413f" providerId="Windows Live" clId="Web-{DE9320CD-B2D0-4F48-BE45-28EAD7C3104E}" dt="2021-09-14T12:14:06.933" v="1762" actId="1076"/>
        <pc:sldMkLst>
          <pc:docMk/>
          <pc:sldMk cId="2863685354" sldId="318"/>
        </pc:sldMkLst>
        <pc:spChg chg="del mod">
          <ac:chgData name="Carlos Leon" userId="572c818902e2413f" providerId="Windows Live" clId="Web-{DE9320CD-B2D0-4F48-BE45-28EAD7C3104E}" dt="2021-09-14T00:01:51.987" v="1545"/>
          <ac:spMkLst>
            <pc:docMk/>
            <pc:sldMk cId="2863685354" sldId="318"/>
            <ac:spMk id="2" creationId="{CB04382A-8025-4670-8F30-DDC65F174B4A}"/>
          </ac:spMkLst>
        </pc:spChg>
        <pc:spChg chg="del mod">
          <ac:chgData name="Carlos Leon" userId="572c818902e2413f" providerId="Windows Live" clId="Web-{DE9320CD-B2D0-4F48-BE45-28EAD7C3104E}" dt="2021-09-14T00:03:06.129" v="1574"/>
          <ac:spMkLst>
            <pc:docMk/>
            <pc:sldMk cId="2863685354" sldId="318"/>
            <ac:spMk id="3" creationId="{50A24577-A1E0-4920-BF72-65E1CBFCACE1}"/>
          </ac:spMkLst>
        </pc:spChg>
        <pc:spChg chg="add del mod">
          <ac:chgData name="Carlos Leon" userId="572c818902e2413f" providerId="Windows Live" clId="Web-{DE9320CD-B2D0-4F48-BE45-28EAD7C3104E}" dt="2021-09-14T00:02:50.363" v="1562"/>
          <ac:spMkLst>
            <pc:docMk/>
            <pc:sldMk cId="2863685354" sldId="318"/>
            <ac:spMk id="5" creationId="{17315F81-2A3B-4C10-B423-432F4762563F}"/>
          </ac:spMkLst>
        </pc:spChg>
        <pc:spChg chg="add del mod">
          <ac:chgData name="Carlos Leon" userId="572c818902e2413f" providerId="Windows Live" clId="Web-{DE9320CD-B2D0-4F48-BE45-28EAD7C3104E}" dt="2021-09-14T00:03:15.348" v="1575"/>
          <ac:spMkLst>
            <pc:docMk/>
            <pc:sldMk cId="2863685354" sldId="318"/>
            <ac:spMk id="7" creationId="{0F510DCA-7932-40CC-8328-D59EBFBA8F02}"/>
          </ac:spMkLst>
        </pc:spChg>
        <pc:spChg chg="add mod">
          <ac:chgData name="Carlos Leon" userId="572c818902e2413f" providerId="Windows Live" clId="Web-{DE9320CD-B2D0-4F48-BE45-28EAD7C3104E}" dt="2021-09-14T12:12:23.227" v="1751" actId="1076"/>
          <ac:spMkLst>
            <pc:docMk/>
            <pc:sldMk cId="2863685354" sldId="318"/>
            <ac:spMk id="9" creationId="{28A9E50E-6E5D-49DB-9788-A97170E39824}"/>
          </ac:spMkLst>
        </pc:spChg>
        <pc:picChg chg="add mod">
          <ac:chgData name="Carlos Leon" userId="572c818902e2413f" providerId="Windows Live" clId="Web-{DE9320CD-B2D0-4F48-BE45-28EAD7C3104E}" dt="2021-09-14T12:14:04.886" v="1761" actId="1076"/>
          <ac:picMkLst>
            <pc:docMk/>
            <pc:sldMk cId="2863685354" sldId="318"/>
            <ac:picMk id="2" creationId="{49A81147-637B-45E0-98AE-52639F5DE430}"/>
          </ac:picMkLst>
        </pc:picChg>
        <pc:picChg chg="add mod">
          <ac:chgData name="Carlos Leon" userId="572c818902e2413f" providerId="Windows Live" clId="Web-{DE9320CD-B2D0-4F48-BE45-28EAD7C3104E}" dt="2021-09-14T12:14:06.933" v="1762" actId="1076"/>
          <ac:picMkLst>
            <pc:docMk/>
            <pc:sldMk cId="2863685354" sldId="318"/>
            <ac:picMk id="3" creationId="{EB2451F4-1F33-4FD8-8168-3527BE9E2D50}"/>
          </ac:picMkLst>
        </pc:picChg>
        <pc:picChg chg="add del mod">
          <ac:chgData name="Carlos Leon" userId="572c818902e2413f" providerId="Windows Live" clId="Web-{DE9320CD-B2D0-4F48-BE45-28EAD7C3104E}" dt="2021-09-14T12:04:57.155" v="1695"/>
          <ac:picMkLst>
            <pc:docMk/>
            <pc:sldMk cId="2863685354" sldId="318"/>
            <ac:picMk id="10" creationId="{EC4610DF-37CC-43FC-9C46-1C959A7D9CBF}"/>
          </ac:picMkLst>
        </pc:picChg>
      </pc:sldChg>
      <pc:sldChg chg="modSp add replId">
        <pc:chgData name="Carlos Leon" userId="572c818902e2413f" providerId="Windows Live" clId="Web-{DE9320CD-B2D0-4F48-BE45-28EAD7C3104E}" dt="2021-09-14T00:02:38.457" v="1561" actId="1076"/>
        <pc:sldMkLst>
          <pc:docMk/>
          <pc:sldMk cId="355788407" sldId="319"/>
        </pc:sldMkLst>
        <pc:spChg chg="mod">
          <ac:chgData name="Carlos Leon" userId="572c818902e2413f" providerId="Windows Live" clId="Web-{DE9320CD-B2D0-4F48-BE45-28EAD7C3104E}" dt="2021-09-14T00:02:38.457" v="1561" actId="1076"/>
          <ac:spMkLst>
            <pc:docMk/>
            <pc:sldMk cId="355788407" sldId="319"/>
            <ac:spMk id="2" creationId="{00000000-0000-0000-0000-000000000000}"/>
          </ac:spMkLst>
        </pc:spChg>
        <pc:spChg chg="mod">
          <ac:chgData name="Carlos Leon" userId="572c818902e2413f" providerId="Windows Live" clId="Web-{DE9320CD-B2D0-4F48-BE45-28EAD7C3104E}" dt="2021-09-14T00:02:17.019" v="1555" actId="20577"/>
          <ac:spMkLst>
            <pc:docMk/>
            <pc:sldMk cId="355788407" sldId="319"/>
            <ac:spMk id="3" creationId="{00000000-0000-0000-0000-000000000000}"/>
          </ac:spMkLst>
        </pc:spChg>
      </pc:sldChg>
      <pc:sldChg chg="add del replId">
        <pc:chgData name="Carlos Leon" userId="572c818902e2413f" providerId="Windows Live" clId="Web-{DE9320CD-B2D0-4F48-BE45-28EAD7C3104E}" dt="2021-09-13T23:49:15.655" v="407"/>
        <pc:sldMkLst>
          <pc:docMk/>
          <pc:sldMk cId="1268559325" sldId="320"/>
        </pc:sldMkLst>
      </pc:sldChg>
      <pc:sldChg chg="addSp delSp modSp new">
        <pc:chgData name="Carlos Leon" userId="572c818902e2413f" providerId="Windows Live" clId="Web-{DE9320CD-B2D0-4F48-BE45-28EAD7C3104E}" dt="2021-09-14T12:12:23.196" v="1750" actId="1076"/>
        <pc:sldMkLst>
          <pc:docMk/>
          <pc:sldMk cId="4153874039" sldId="320"/>
        </pc:sldMkLst>
        <pc:spChg chg="del">
          <ac:chgData name="Carlos Leon" userId="572c818902e2413f" providerId="Windows Live" clId="Web-{DE9320CD-B2D0-4F48-BE45-28EAD7C3104E}" dt="2021-09-14T00:15:46.633" v="1622"/>
          <ac:spMkLst>
            <pc:docMk/>
            <pc:sldMk cId="4153874039" sldId="320"/>
            <ac:spMk id="2" creationId="{E4B8C3C5-9220-4D3D-A3F0-BA31C82DF311}"/>
          </ac:spMkLst>
        </pc:spChg>
        <pc:spChg chg="del">
          <ac:chgData name="Carlos Leon" userId="572c818902e2413f" providerId="Windows Live" clId="Web-{DE9320CD-B2D0-4F48-BE45-28EAD7C3104E}" dt="2021-09-14T00:15:49.227" v="1623"/>
          <ac:spMkLst>
            <pc:docMk/>
            <pc:sldMk cId="4153874039" sldId="320"/>
            <ac:spMk id="3" creationId="{6135BDC3-A39E-4106-82F7-5BA7A65B9064}"/>
          </ac:spMkLst>
        </pc:spChg>
        <pc:spChg chg="add mod">
          <ac:chgData name="Carlos Leon" userId="572c818902e2413f" providerId="Windows Live" clId="Web-{DE9320CD-B2D0-4F48-BE45-28EAD7C3104E}" dt="2021-09-14T12:10:32.162" v="1740" actId="1076"/>
          <ac:spMkLst>
            <pc:docMk/>
            <pc:sldMk cId="4153874039" sldId="320"/>
            <ac:spMk id="5" creationId="{CA62467F-6024-4497-9647-1ECCECF9B1AA}"/>
          </ac:spMkLst>
        </pc:spChg>
        <pc:picChg chg="add mod">
          <ac:chgData name="Carlos Leon" userId="572c818902e2413f" providerId="Windows Live" clId="Web-{DE9320CD-B2D0-4F48-BE45-28EAD7C3104E}" dt="2021-09-14T12:10:39.225" v="1741" actId="1076"/>
          <ac:picMkLst>
            <pc:docMk/>
            <pc:sldMk cId="4153874039" sldId="320"/>
            <ac:picMk id="2" creationId="{A92D2E30-01BD-49C8-B9CA-F96B2B3A1C9D}"/>
          </ac:picMkLst>
        </pc:picChg>
        <pc:picChg chg="add del mod modCrop">
          <ac:chgData name="Carlos Leon" userId="572c818902e2413f" providerId="Windows Live" clId="Web-{DE9320CD-B2D0-4F48-BE45-28EAD7C3104E}" dt="2021-09-14T12:10:52.381" v="1746" actId="1076"/>
          <ac:picMkLst>
            <pc:docMk/>
            <pc:sldMk cId="4153874039" sldId="320"/>
            <ac:picMk id="3" creationId="{20A301AB-94C0-4C54-86AB-51377F708D75}"/>
          </ac:picMkLst>
        </pc:picChg>
        <pc:picChg chg="add mod">
          <ac:chgData name="Carlos Leon" userId="572c818902e2413f" providerId="Windows Live" clId="Web-{DE9320CD-B2D0-4F48-BE45-28EAD7C3104E}" dt="2021-09-14T12:12:23.196" v="1750" actId="1076"/>
          <ac:picMkLst>
            <pc:docMk/>
            <pc:sldMk cId="4153874039" sldId="320"/>
            <ac:picMk id="4" creationId="{BA81C3ED-5A9A-4C27-A90F-3AECCB0C4053}"/>
          </ac:picMkLst>
        </pc:picChg>
        <pc:picChg chg="add del">
          <ac:chgData name="Carlos Leon" userId="572c818902e2413f" providerId="Windows Live" clId="Web-{DE9320CD-B2D0-4F48-BE45-28EAD7C3104E}" dt="2021-09-14T12:05:03.467" v="1696"/>
          <ac:picMkLst>
            <pc:docMk/>
            <pc:sldMk cId="4153874039" sldId="320"/>
            <ac:picMk id="7" creationId="{ECF84266-1CD4-4397-BF9A-DB709569EACF}"/>
          </ac:picMkLst>
        </pc:picChg>
        <pc:picChg chg="add mod ord">
          <ac:chgData name="Carlos Leon" userId="572c818902e2413f" providerId="Windows Live" clId="Web-{DE9320CD-B2D0-4F48-BE45-28EAD7C3104E}" dt="2021-09-14T12:10:09.959" v="1733" actId="1076"/>
          <ac:picMkLst>
            <pc:docMk/>
            <pc:sldMk cId="4153874039" sldId="320"/>
            <ac:picMk id="8" creationId="{3CCFCDA5-C942-4B6B-98A2-26DC1F87E216}"/>
          </ac:picMkLst>
        </pc:picChg>
        <pc:picChg chg="add mod ord">
          <ac:chgData name="Carlos Leon" userId="572c818902e2413f" providerId="Windows Live" clId="Web-{DE9320CD-B2D0-4F48-BE45-28EAD7C3104E}" dt="2021-09-14T12:10:12.959" v="1734" actId="1076"/>
          <ac:picMkLst>
            <pc:docMk/>
            <pc:sldMk cId="4153874039" sldId="320"/>
            <ac:picMk id="9" creationId="{65D861E3-E966-45CB-8092-6CC19A47308E}"/>
          </ac:picMkLst>
        </pc:picChg>
      </pc:sldChg>
      <pc:sldChg chg="addSp delSp modSp new del">
        <pc:chgData name="Carlos Leon" userId="572c818902e2413f" providerId="Windows Live" clId="Web-{DE9320CD-B2D0-4F48-BE45-28EAD7C3104E}" dt="2021-09-14T12:14:37.918" v="1763"/>
        <pc:sldMkLst>
          <pc:docMk/>
          <pc:sldMk cId="472268490" sldId="321"/>
        </pc:sldMkLst>
        <pc:spChg chg="del">
          <ac:chgData name="Carlos Leon" userId="572c818902e2413f" providerId="Windows Live" clId="Web-{DE9320CD-B2D0-4F48-BE45-28EAD7C3104E}" dt="2021-09-14T00:16:27.572" v="1657"/>
          <ac:spMkLst>
            <pc:docMk/>
            <pc:sldMk cId="472268490" sldId="321"/>
            <ac:spMk id="2" creationId="{C6ED09BC-D38F-493A-9891-CFC9201E560D}"/>
          </ac:spMkLst>
        </pc:spChg>
        <pc:spChg chg="del">
          <ac:chgData name="Carlos Leon" userId="572c818902e2413f" providerId="Windows Live" clId="Web-{DE9320CD-B2D0-4F48-BE45-28EAD7C3104E}" dt="2021-09-14T00:16:25.712" v="1656"/>
          <ac:spMkLst>
            <pc:docMk/>
            <pc:sldMk cId="472268490" sldId="321"/>
            <ac:spMk id="3" creationId="{E8B4AA21-53B0-48FE-B791-2267EA229D1D}"/>
          </ac:spMkLst>
        </pc:spChg>
        <pc:spChg chg="add mod">
          <ac:chgData name="Carlos Leon" userId="572c818902e2413f" providerId="Windows Live" clId="Web-{DE9320CD-B2D0-4F48-BE45-28EAD7C3104E}" dt="2021-09-14T12:13:11.822" v="1752" actId="1076"/>
          <ac:spMkLst>
            <pc:docMk/>
            <pc:sldMk cId="472268490" sldId="321"/>
            <ac:spMk id="5" creationId="{FD7557CF-8FFE-41EA-A429-E1435ABE04F4}"/>
          </ac:spMkLst>
        </pc:spChg>
      </pc:sldChg>
    </pc:docChg>
  </pc:docChgLst>
  <pc:docChgLst>
    <pc:chgData name="Juan Diego Aragón Flores" userId="f42805ea265acadc" providerId="Windows Live" clId="Web-{A40066FB-B998-4E95-B63C-8C4E973DE5C0}"/>
    <pc:docChg chg="modSld">
      <pc:chgData name="Juan Diego Aragón Flores" userId="f42805ea265acadc" providerId="Windows Live" clId="Web-{A40066FB-B998-4E95-B63C-8C4E973DE5C0}" dt="2021-09-16T17:00:45.683" v="28" actId="20577"/>
      <pc:docMkLst>
        <pc:docMk/>
      </pc:docMkLst>
      <pc:sldChg chg="modSp">
        <pc:chgData name="Juan Diego Aragón Flores" userId="f42805ea265acadc" providerId="Windows Live" clId="Web-{A40066FB-B998-4E95-B63C-8C4E973DE5C0}" dt="2021-09-16T17:00:45.683" v="28" actId="20577"/>
        <pc:sldMkLst>
          <pc:docMk/>
          <pc:sldMk cId="2841472813" sldId="310"/>
        </pc:sldMkLst>
        <pc:spChg chg="mod">
          <ac:chgData name="Juan Diego Aragón Flores" userId="f42805ea265acadc" providerId="Windows Live" clId="Web-{A40066FB-B998-4E95-B63C-8C4E973DE5C0}" dt="2021-09-16T17:00:45.683" v="28" actId="20577"/>
          <ac:spMkLst>
            <pc:docMk/>
            <pc:sldMk cId="2841472813" sldId="310"/>
            <ac:spMk id="2"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D:\ESPE\OCTAVO\MIC\clasificacion_de_suelos%20CALICATA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ESPE\OCTAVO\MIC\clasificacion_de_suelos%20CALICAT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es-EC" dirty="0"/>
              <a:t>CURVA GRANULOMÉTRICA</a:t>
            </a:r>
          </a:p>
        </c:rich>
      </c:tx>
      <c:layout>
        <c:manualLayout>
          <c:xMode val="edge"/>
          <c:yMode val="edge"/>
          <c:x val="0.34739109777342814"/>
          <c:y val="5.6693197031927205E-2"/>
        </c:manualLayout>
      </c:layout>
      <c:overlay val="0"/>
      <c:spPr>
        <a:noFill/>
        <a:ln w="25400">
          <a:noFill/>
        </a:ln>
      </c:spPr>
    </c:title>
    <c:autoTitleDeleted val="0"/>
    <c:plotArea>
      <c:layout>
        <c:manualLayout>
          <c:layoutTarget val="inner"/>
          <c:xMode val="edge"/>
          <c:yMode val="edge"/>
          <c:x val="0.15077312567624429"/>
          <c:y val="0.15496363211055525"/>
          <c:w val="0.74243582819295606"/>
          <c:h val="0.61607961378746956"/>
        </c:manualLayout>
      </c:layout>
      <c:scatterChart>
        <c:scatterStyle val="lineMarker"/>
        <c:varyColors val="0"/>
        <c:ser>
          <c:idx val="0"/>
          <c:order val="0"/>
          <c:tx>
            <c:v>Muestra 1 - Calicata 9</c:v>
          </c:tx>
          <c:spPr>
            <a:ln w="25400">
              <a:solidFill>
                <a:srgbClr val="C00000"/>
              </a:solidFill>
              <a:prstDash val="solid"/>
            </a:ln>
          </c:spPr>
          <c:marker>
            <c:symbol val="diamond"/>
            <c:size val="5"/>
            <c:spPr>
              <a:solidFill>
                <a:srgbClr val="C00000"/>
              </a:solidFill>
              <a:ln>
                <a:solidFill>
                  <a:srgbClr val="FF0000"/>
                </a:solidFill>
                <a:prstDash val="solid"/>
              </a:ln>
            </c:spPr>
          </c:marker>
          <c:xVal>
            <c:numRef>
              <c:f>'CALICATA 9'!$AA$37:$AA$42</c:f>
              <c:numCache>
                <c:formatCode>0.00</c:formatCode>
                <c:ptCount val="6"/>
                <c:pt idx="0">
                  <c:v>12.5</c:v>
                </c:pt>
                <c:pt idx="1">
                  <c:v>9.5</c:v>
                </c:pt>
                <c:pt idx="2">
                  <c:v>4.75</c:v>
                </c:pt>
                <c:pt idx="3">
                  <c:v>2</c:v>
                </c:pt>
                <c:pt idx="4">
                  <c:v>0.42499999999999999</c:v>
                </c:pt>
                <c:pt idx="5">
                  <c:v>7.4999999999999997E-2</c:v>
                </c:pt>
              </c:numCache>
            </c:numRef>
          </c:xVal>
          <c:yVal>
            <c:numRef>
              <c:f>'CALICATA 9'!$F$38:$F$43</c:f>
              <c:numCache>
                <c:formatCode>0%</c:formatCode>
                <c:ptCount val="6"/>
                <c:pt idx="0">
                  <c:v>0.93323937433823279</c:v>
                </c:pt>
                <c:pt idx="1">
                  <c:v>0.87245731216856415</c:v>
                </c:pt>
                <c:pt idx="2">
                  <c:v>0.78327707341142738</c:v>
                </c:pt>
                <c:pt idx="3">
                  <c:v>0.6741682896806287</c:v>
                </c:pt>
                <c:pt idx="4">
                  <c:v>0.51473992989133388</c:v>
                </c:pt>
                <c:pt idx="5">
                  <c:v>0.29004558531329649</c:v>
                </c:pt>
              </c:numCache>
            </c:numRef>
          </c:yVal>
          <c:smooth val="0"/>
          <c:extLst>
            <c:ext xmlns:c16="http://schemas.microsoft.com/office/drawing/2014/chart" uri="{C3380CC4-5D6E-409C-BE32-E72D297353CC}">
              <c16:uniqueId val="{00000000-3F12-4248-AC56-008C8EABDD4E}"/>
            </c:ext>
          </c:extLst>
        </c:ser>
        <c:ser>
          <c:idx val="1"/>
          <c:order val="1"/>
          <c:tx>
            <c:v>Mínimo</c:v>
          </c:tx>
          <c:xVal>
            <c:numRef>
              <c:f>'CALICATA 9'!$AD$39:$AD$42</c:f>
              <c:numCache>
                <c:formatCode>0.00</c:formatCode>
                <c:ptCount val="4"/>
                <c:pt idx="0">
                  <c:v>38.1</c:v>
                </c:pt>
                <c:pt idx="1">
                  <c:v>4.75</c:v>
                </c:pt>
                <c:pt idx="2">
                  <c:v>0.42499999999999999</c:v>
                </c:pt>
                <c:pt idx="3">
                  <c:v>7.4999999999999997E-2</c:v>
                </c:pt>
              </c:numCache>
            </c:numRef>
          </c:xVal>
          <c:yVal>
            <c:numRef>
              <c:f>'CALICATA 9'!$AE$39:$AE$42</c:f>
              <c:numCache>
                <c:formatCode>0.0%</c:formatCode>
                <c:ptCount val="4"/>
                <c:pt idx="0">
                  <c:v>0.7</c:v>
                </c:pt>
                <c:pt idx="1">
                  <c:v>0.3</c:v>
                </c:pt>
                <c:pt idx="2">
                  <c:v>0.15</c:v>
                </c:pt>
                <c:pt idx="3">
                  <c:v>0</c:v>
                </c:pt>
              </c:numCache>
            </c:numRef>
          </c:yVal>
          <c:smooth val="0"/>
          <c:extLst>
            <c:ext xmlns:c16="http://schemas.microsoft.com/office/drawing/2014/chart" uri="{C3380CC4-5D6E-409C-BE32-E72D297353CC}">
              <c16:uniqueId val="{00000001-3F12-4248-AC56-008C8EABDD4E}"/>
            </c:ext>
          </c:extLst>
        </c:ser>
        <c:ser>
          <c:idx val="2"/>
          <c:order val="2"/>
          <c:tx>
            <c:v>Máximo</c:v>
          </c:tx>
          <c:spPr>
            <a:ln>
              <a:solidFill>
                <a:schemeClr val="accent1">
                  <a:lumMod val="50000"/>
                </a:schemeClr>
              </a:solidFill>
            </a:ln>
          </c:spPr>
          <c:marker>
            <c:spPr>
              <a:solidFill>
                <a:schemeClr val="accent1">
                  <a:lumMod val="50000"/>
                </a:schemeClr>
              </a:solidFill>
            </c:spPr>
          </c:marker>
          <c:xVal>
            <c:numRef>
              <c:f>'CALICATA 9'!$AD$39:$AD$42</c:f>
              <c:numCache>
                <c:formatCode>0.00</c:formatCode>
                <c:ptCount val="4"/>
                <c:pt idx="0">
                  <c:v>38.1</c:v>
                </c:pt>
                <c:pt idx="1">
                  <c:v>4.75</c:v>
                </c:pt>
                <c:pt idx="2">
                  <c:v>0.42499999999999999</c:v>
                </c:pt>
                <c:pt idx="3">
                  <c:v>7.4999999999999997E-2</c:v>
                </c:pt>
              </c:numCache>
            </c:numRef>
          </c:xVal>
          <c:yVal>
            <c:numRef>
              <c:f>'CALICATA 9'!$AF$39:$AF$42</c:f>
              <c:numCache>
                <c:formatCode>0%</c:formatCode>
                <c:ptCount val="4"/>
                <c:pt idx="0">
                  <c:v>1</c:v>
                </c:pt>
                <c:pt idx="1">
                  <c:v>0.7</c:v>
                </c:pt>
                <c:pt idx="2">
                  <c:v>0.4</c:v>
                </c:pt>
                <c:pt idx="3">
                  <c:v>0.2</c:v>
                </c:pt>
              </c:numCache>
            </c:numRef>
          </c:yVal>
          <c:smooth val="0"/>
          <c:extLst>
            <c:ext xmlns:c16="http://schemas.microsoft.com/office/drawing/2014/chart" uri="{C3380CC4-5D6E-409C-BE32-E72D297353CC}">
              <c16:uniqueId val="{00000002-3F12-4248-AC56-008C8EABDD4E}"/>
            </c:ext>
          </c:extLst>
        </c:ser>
        <c:dLbls>
          <c:showLegendKey val="0"/>
          <c:showVal val="0"/>
          <c:showCatName val="0"/>
          <c:showSerName val="0"/>
          <c:showPercent val="0"/>
          <c:showBubbleSize val="0"/>
        </c:dLbls>
        <c:axId val="155812160"/>
        <c:axId val="155819776"/>
      </c:scatterChart>
      <c:valAx>
        <c:axId val="155812160"/>
        <c:scaling>
          <c:logBase val="10"/>
          <c:orientation val="maxMin"/>
        </c:scaling>
        <c:delete val="0"/>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a:pPr>
                <a:r>
                  <a:rPr lang="es-EC" dirty="0"/>
                  <a:t>Tamiz (mm)</a:t>
                </a:r>
              </a:p>
            </c:rich>
          </c:tx>
          <c:layout/>
          <c:overlay val="0"/>
        </c:title>
        <c:numFmt formatCode="0.00" sourceLinked="1"/>
        <c:majorTickMark val="out"/>
        <c:minorTickMark val="none"/>
        <c:tickLblPos val="nextTo"/>
        <c:spPr>
          <a:ln w="3175">
            <a:solidFill>
              <a:srgbClr val="000000"/>
            </a:solidFill>
            <a:prstDash val="solid"/>
          </a:ln>
        </c:spPr>
        <c:txPr>
          <a:bodyPr rot="0" vert="horz"/>
          <a:lstStyle/>
          <a:p>
            <a:pPr>
              <a:defRPr sz="825" b="0" i="0" u="none" strike="noStrike" baseline="0">
                <a:solidFill>
                  <a:srgbClr val="000000"/>
                </a:solidFill>
                <a:latin typeface="Arial"/>
                <a:ea typeface="Arial"/>
                <a:cs typeface="Arial"/>
              </a:defRPr>
            </a:pPr>
            <a:endParaRPr lang="en-US"/>
          </a:p>
        </c:txPr>
        <c:crossAx val="155819776"/>
        <c:crosses val="autoZero"/>
        <c:crossBetween val="midCat"/>
      </c:valAx>
      <c:valAx>
        <c:axId val="155819776"/>
        <c:scaling>
          <c:orientation val="minMax"/>
          <c:max val="1"/>
        </c:scaling>
        <c:delete val="0"/>
        <c:axPos val="l"/>
        <c:majorGridlines>
          <c:spPr>
            <a:ln w="3175">
              <a:solidFill>
                <a:srgbClr val="000000"/>
              </a:solidFill>
              <a:prstDash val="solid"/>
            </a:ln>
          </c:spPr>
        </c:majorGridlines>
        <c:title>
          <c:tx>
            <c:rich>
              <a:bodyPr/>
              <a:lstStyle/>
              <a:p>
                <a:pPr>
                  <a:defRPr/>
                </a:pPr>
                <a:r>
                  <a:rPr lang="es-EC" dirty="0"/>
                  <a:t>Porcentaje que pasa</a:t>
                </a:r>
                <a:r>
                  <a:rPr lang="es-EC" baseline="0" dirty="0"/>
                  <a:t> (%)</a:t>
                </a:r>
                <a:endParaRPr lang="es-EC" dirty="0"/>
              </a:p>
            </c:rich>
          </c:tx>
          <c:layout/>
          <c:overlay val="0"/>
        </c:title>
        <c:numFmt formatCode="0%" sourceLinked="0"/>
        <c:majorTickMark val="in"/>
        <c:minorTickMark val="none"/>
        <c:tickLblPos val="nextTo"/>
        <c:spPr>
          <a:ln w="3175">
            <a:solidFill>
              <a:srgbClr val="000000"/>
            </a:solidFill>
            <a:prstDash val="solid"/>
          </a:ln>
        </c:spPr>
        <c:txPr>
          <a:bodyPr rot="0" vert="horz"/>
          <a:lstStyle/>
          <a:p>
            <a:pPr rtl="0">
              <a:defRPr sz="825" b="0" i="0" u="none" strike="noStrike" baseline="0">
                <a:solidFill>
                  <a:srgbClr val="000000"/>
                </a:solidFill>
                <a:latin typeface="Arial"/>
                <a:ea typeface="Arial"/>
                <a:cs typeface="Arial"/>
              </a:defRPr>
            </a:pPr>
            <a:endParaRPr lang="en-US"/>
          </a:p>
        </c:txPr>
        <c:crossAx val="155812160"/>
        <c:crosses val="max"/>
        <c:crossBetween val="midCat"/>
      </c:valAx>
      <c:spPr>
        <a:noFill/>
        <a:ln w="12700">
          <a:solidFill>
            <a:srgbClr val="808080"/>
          </a:solidFill>
          <a:prstDash val="solid"/>
        </a:ln>
      </c:spPr>
    </c:plotArea>
    <c:legend>
      <c:legendPos val="b"/>
      <c:layout/>
      <c:overlay val="0"/>
    </c:legend>
    <c:plotVisOnly val="1"/>
    <c:dispBlanksAs val="gap"/>
    <c:showDLblsOverMax val="0"/>
  </c:chart>
  <c:spPr>
    <a:solidFill>
      <a:srgbClr val="FFFFFF"/>
    </a:solidFill>
    <a:ln w="3175">
      <a:solidFill>
        <a:srgbClr val="000000"/>
      </a:solidFill>
      <a:prstDash val="solid"/>
    </a:ln>
  </c:spPr>
  <c:txPr>
    <a:bodyPr/>
    <a:lstStyle/>
    <a:p>
      <a:pPr>
        <a:defRPr sz="825"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1" i="0" u="none" strike="noStrike" baseline="0">
                <a:solidFill>
                  <a:srgbClr val="000000"/>
                </a:solidFill>
                <a:latin typeface="Arial"/>
                <a:ea typeface="Arial"/>
                <a:cs typeface="Arial"/>
              </a:defRPr>
            </a:pPr>
            <a:r>
              <a:rPr lang="es-EC" dirty="0"/>
              <a:t>CURVA GRANULOMÉTRICA</a:t>
            </a:r>
          </a:p>
        </c:rich>
      </c:tx>
      <c:layout>
        <c:manualLayout>
          <c:xMode val="edge"/>
          <c:yMode val="edge"/>
          <c:x val="0.37041681959385064"/>
          <c:y val="4.4917873169079671E-2"/>
        </c:manualLayout>
      </c:layout>
      <c:overlay val="0"/>
      <c:spPr>
        <a:noFill/>
        <a:ln w="25400">
          <a:noFill/>
        </a:ln>
      </c:spPr>
    </c:title>
    <c:autoTitleDeleted val="0"/>
    <c:plotArea>
      <c:layout>
        <c:manualLayout>
          <c:layoutTarget val="inner"/>
          <c:xMode val="edge"/>
          <c:yMode val="edge"/>
          <c:x val="0.14480912954963271"/>
          <c:y val="0.15496368038740979"/>
          <c:w val="0.77595835456784434"/>
          <c:h val="0.65167666793666934"/>
        </c:manualLayout>
      </c:layout>
      <c:scatterChart>
        <c:scatterStyle val="lineMarker"/>
        <c:varyColors val="0"/>
        <c:ser>
          <c:idx val="0"/>
          <c:order val="0"/>
          <c:tx>
            <c:v>Muestra 2 - Calicata 9</c:v>
          </c:tx>
          <c:spPr>
            <a:ln w="38100">
              <a:solidFill>
                <a:srgbClr val="C00000"/>
              </a:solidFill>
              <a:prstDash val="solid"/>
            </a:ln>
          </c:spPr>
          <c:marker>
            <c:symbol val="diamond"/>
            <c:size val="5"/>
            <c:spPr>
              <a:solidFill>
                <a:srgbClr val="C00000"/>
              </a:solidFill>
              <a:ln>
                <a:solidFill>
                  <a:srgbClr val="FF0000"/>
                </a:solidFill>
                <a:prstDash val="solid"/>
              </a:ln>
            </c:spPr>
          </c:marker>
          <c:xVal>
            <c:numRef>
              <c:f>'CALICATA 9'!$AA$35:$AA$42</c:f>
              <c:numCache>
                <c:formatCode>0.00</c:formatCode>
                <c:ptCount val="8"/>
                <c:pt idx="0">
                  <c:v>25</c:v>
                </c:pt>
                <c:pt idx="1">
                  <c:v>19</c:v>
                </c:pt>
                <c:pt idx="2">
                  <c:v>12.5</c:v>
                </c:pt>
                <c:pt idx="3">
                  <c:v>9.5</c:v>
                </c:pt>
                <c:pt idx="4">
                  <c:v>4.75</c:v>
                </c:pt>
                <c:pt idx="5">
                  <c:v>2</c:v>
                </c:pt>
                <c:pt idx="6">
                  <c:v>0.42499999999999999</c:v>
                </c:pt>
                <c:pt idx="7">
                  <c:v>7.4999999999999997E-2</c:v>
                </c:pt>
              </c:numCache>
            </c:numRef>
          </c:xVal>
          <c:yVal>
            <c:numRef>
              <c:f>'CALICATA 9'!$Q$36:$Q$43</c:f>
              <c:numCache>
                <c:formatCode>0%</c:formatCode>
                <c:ptCount val="8"/>
                <c:pt idx="0">
                  <c:v>0.63346781063638224</c:v>
                </c:pt>
                <c:pt idx="1">
                  <c:v>0.56238518669695914</c:v>
                </c:pt>
                <c:pt idx="2">
                  <c:v>0.52743953917366737</c:v>
                </c:pt>
                <c:pt idx="3">
                  <c:v>0.48415458940049916</c:v>
                </c:pt>
                <c:pt idx="4">
                  <c:v>0.39679047059226957</c:v>
                </c:pt>
                <c:pt idx="5">
                  <c:v>0.29314485691523362</c:v>
                </c:pt>
                <c:pt idx="6">
                  <c:v>0.15733336313153112</c:v>
                </c:pt>
                <c:pt idx="7">
                  <c:v>-4.2902566636935369E-3</c:v>
                </c:pt>
              </c:numCache>
            </c:numRef>
          </c:yVal>
          <c:smooth val="0"/>
          <c:extLst>
            <c:ext xmlns:c16="http://schemas.microsoft.com/office/drawing/2014/chart" uri="{C3380CC4-5D6E-409C-BE32-E72D297353CC}">
              <c16:uniqueId val="{00000000-23F4-4F9C-9F71-379989A404F1}"/>
            </c:ext>
          </c:extLst>
        </c:ser>
        <c:ser>
          <c:idx val="1"/>
          <c:order val="1"/>
          <c:tx>
            <c:v>Mínimo</c:v>
          </c:tx>
          <c:xVal>
            <c:numRef>
              <c:f>'CALICATA 9'!$AD$39:$AD$42</c:f>
              <c:numCache>
                <c:formatCode>0.00</c:formatCode>
                <c:ptCount val="4"/>
                <c:pt idx="0">
                  <c:v>38.1</c:v>
                </c:pt>
                <c:pt idx="1">
                  <c:v>4.75</c:v>
                </c:pt>
                <c:pt idx="2">
                  <c:v>0.42499999999999999</c:v>
                </c:pt>
                <c:pt idx="3">
                  <c:v>7.4999999999999997E-2</c:v>
                </c:pt>
              </c:numCache>
            </c:numRef>
          </c:xVal>
          <c:yVal>
            <c:numRef>
              <c:f>'CALICATA 9'!$AE$39:$AE$42</c:f>
              <c:numCache>
                <c:formatCode>0.0%</c:formatCode>
                <c:ptCount val="4"/>
                <c:pt idx="0">
                  <c:v>0.7</c:v>
                </c:pt>
                <c:pt idx="1">
                  <c:v>0.3</c:v>
                </c:pt>
                <c:pt idx="2">
                  <c:v>0.15</c:v>
                </c:pt>
                <c:pt idx="3">
                  <c:v>0</c:v>
                </c:pt>
              </c:numCache>
            </c:numRef>
          </c:yVal>
          <c:smooth val="0"/>
          <c:extLst>
            <c:ext xmlns:c16="http://schemas.microsoft.com/office/drawing/2014/chart" uri="{C3380CC4-5D6E-409C-BE32-E72D297353CC}">
              <c16:uniqueId val="{00000001-23F4-4F9C-9F71-379989A404F1}"/>
            </c:ext>
          </c:extLst>
        </c:ser>
        <c:ser>
          <c:idx val="2"/>
          <c:order val="2"/>
          <c:tx>
            <c:v>Máximo</c:v>
          </c:tx>
          <c:spPr>
            <a:ln>
              <a:solidFill>
                <a:schemeClr val="accent1">
                  <a:lumMod val="50000"/>
                </a:schemeClr>
              </a:solidFill>
            </a:ln>
          </c:spPr>
          <c:marker>
            <c:spPr>
              <a:solidFill>
                <a:schemeClr val="accent1">
                  <a:lumMod val="50000"/>
                </a:schemeClr>
              </a:solidFill>
            </c:spPr>
          </c:marker>
          <c:xVal>
            <c:numRef>
              <c:f>'CALICATA 9'!$AD$39:$AD$42</c:f>
              <c:numCache>
                <c:formatCode>0.00</c:formatCode>
                <c:ptCount val="4"/>
                <c:pt idx="0">
                  <c:v>38.1</c:v>
                </c:pt>
                <c:pt idx="1">
                  <c:v>4.75</c:v>
                </c:pt>
                <c:pt idx="2">
                  <c:v>0.42499999999999999</c:v>
                </c:pt>
                <c:pt idx="3">
                  <c:v>7.4999999999999997E-2</c:v>
                </c:pt>
              </c:numCache>
            </c:numRef>
          </c:xVal>
          <c:yVal>
            <c:numRef>
              <c:f>'CALICATA 9'!$AF$39:$AF$42</c:f>
              <c:numCache>
                <c:formatCode>0%</c:formatCode>
                <c:ptCount val="4"/>
                <c:pt idx="0">
                  <c:v>1</c:v>
                </c:pt>
                <c:pt idx="1">
                  <c:v>0.7</c:v>
                </c:pt>
                <c:pt idx="2">
                  <c:v>0.4</c:v>
                </c:pt>
                <c:pt idx="3">
                  <c:v>0.2</c:v>
                </c:pt>
              </c:numCache>
            </c:numRef>
          </c:yVal>
          <c:smooth val="0"/>
          <c:extLst>
            <c:ext xmlns:c16="http://schemas.microsoft.com/office/drawing/2014/chart" uri="{C3380CC4-5D6E-409C-BE32-E72D297353CC}">
              <c16:uniqueId val="{00000002-23F4-4F9C-9F71-379989A404F1}"/>
            </c:ext>
          </c:extLst>
        </c:ser>
        <c:dLbls>
          <c:showLegendKey val="0"/>
          <c:showVal val="0"/>
          <c:showCatName val="0"/>
          <c:showSerName val="0"/>
          <c:showPercent val="0"/>
          <c:showBubbleSize val="0"/>
        </c:dLbls>
        <c:axId val="155831200"/>
        <c:axId val="155802368"/>
      </c:scatterChart>
      <c:valAx>
        <c:axId val="155831200"/>
        <c:scaling>
          <c:logBase val="10"/>
          <c:orientation val="maxMin"/>
        </c:scaling>
        <c:delete val="0"/>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a:pPr>
                <a:r>
                  <a:rPr lang="es-EC" dirty="0"/>
                  <a:t>Tamiz</a:t>
                </a:r>
              </a:p>
            </c:rich>
          </c:tx>
          <c:layout/>
          <c:overlay val="0"/>
        </c:title>
        <c:numFmt formatCode="0.00" sourceLinked="1"/>
        <c:majorTickMark val="out"/>
        <c:minorTickMark val="none"/>
        <c:tickLblPos val="nextTo"/>
        <c:spPr>
          <a:ln w="3175">
            <a:solidFill>
              <a:srgbClr val="000000"/>
            </a:solidFill>
            <a:prstDash val="solid"/>
          </a:ln>
        </c:spPr>
        <c:txPr>
          <a:bodyPr rot="0" vert="horz"/>
          <a:lstStyle/>
          <a:p>
            <a:pPr>
              <a:defRPr sz="825" b="0" i="0" u="none" strike="noStrike" baseline="0">
                <a:solidFill>
                  <a:srgbClr val="000000"/>
                </a:solidFill>
                <a:latin typeface="Arial"/>
                <a:ea typeface="Arial"/>
                <a:cs typeface="Arial"/>
              </a:defRPr>
            </a:pPr>
            <a:endParaRPr lang="en-US"/>
          </a:p>
        </c:txPr>
        <c:crossAx val="155802368"/>
        <c:crosses val="autoZero"/>
        <c:crossBetween val="midCat"/>
      </c:valAx>
      <c:valAx>
        <c:axId val="155802368"/>
        <c:scaling>
          <c:orientation val="minMax"/>
          <c:max val="1"/>
          <c:min val="0"/>
        </c:scaling>
        <c:delete val="0"/>
        <c:axPos val="l"/>
        <c:majorGridlines>
          <c:spPr>
            <a:ln w="3175">
              <a:solidFill>
                <a:srgbClr val="000000"/>
              </a:solidFill>
              <a:prstDash val="solid"/>
            </a:ln>
          </c:spPr>
        </c:majorGridlines>
        <c:title>
          <c:tx>
            <c:rich>
              <a:bodyPr/>
              <a:lstStyle/>
              <a:p>
                <a:pPr>
                  <a:defRPr/>
                </a:pPr>
                <a:r>
                  <a:rPr lang="es-EC" dirty="0"/>
                  <a:t>Porcentaje que pasa (%)</a:t>
                </a:r>
              </a:p>
            </c:rich>
          </c:tx>
          <c:layout/>
          <c:overlay val="0"/>
        </c:title>
        <c:numFmt formatCode="0%" sourceLinked="0"/>
        <c:majorTickMark val="in"/>
        <c:minorTickMark val="none"/>
        <c:tickLblPos val="nextTo"/>
        <c:spPr>
          <a:ln w="3175">
            <a:solidFill>
              <a:srgbClr val="000000"/>
            </a:solidFill>
            <a:prstDash val="solid"/>
          </a:ln>
        </c:spPr>
        <c:txPr>
          <a:bodyPr rot="0" vert="horz"/>
          <a:lstStyle/>
          <a:p>
            <a:pPr rtl="0">
              <a:defRPr sz="825" b="0" i="0" u="none" strike="noStrike" baseline="0">
                <a:solidFill>
                  <a:srgbClr val="000000"/>
                </a:solidFill>
                <a:latin typeface="Arial"/>
                <a:ea typeface="Arial"/>
                <a:cs typeface="Arial"/>
              </a:defRPr>
            </a:pPr>
            <a:endParaRPr lang="en-US"/>
          </a:p>
        </c:txPr>
        <c:crossAx val="155831200"/>
        <c:crosses val="max"/>
        <c:crossBetween val="midCat"/>
      </c:valAx>
      <c:spPr>
        <a:noFill/>
        <a:ln w="12700">
          <a:solidFill>
            <a:srgbClr val="808080"/>
          </a:solidFill>
          <a:prstDash val="solid"/>
        </a:ln>
      </c:spPr>
    </c:plotArea>
    <c:legend>
      <c:legendPos val="b"/>
      <c:layout/>
      <c:overlay val="0"/>
    </c:legend>
    <c:plotVisOnly val="1"/>
    <c:dispBlanksAs val="gap"/>
    <c:showDLblsOverMax val="0"/>
  </c:chart>
  <c:spPr>
    <a:solidFill>
      <a:srgbClr val="FFFFFF"/>
    </a:solidFill>
    <a:ln w="3175">
      <a:solidFill>
        <a:srgbClr val="000000"/>
      </a:solidFill>
      <a:prstDash val="solid"/>
    </a:ln>
  </c:spPr>
  <c:txPr>
    <a:bodyPr/>
    <a:lstStyle/>
    <a:p>
      <a:pPr>
        <a:defRPr sz="825"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AB237C-61F2-4BEA-A37B-2982C61CAB20}" type="datetimeFigureOut">
              <a:rPr lang="es-EC" smtClean="0"/>
              <a:t>16/9/2021</a:t>
            </a:fld>
            <a:endParaRPr lang="es-EC" dirty="0"/>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EA0F3-B0D0-47A1-B018-70C0B52D9142}" type="slidenum">
              <a:rPr lang="es-EC" smtClean="0"/>
              <a:t>‹Nº›</a:t>
            </a:fld>
            <a:endParaRPr lang="es-EC" dirty="0"/>
          </a:p>
        </p:txBody>
      </p:sp>
    </p:spTree>
    <p:extLst>
      <p:ext uri="{BB962C8B-B14F-4D97-AF65-F5344CB8AC3E}">
        <p14:creationId xmlns:p14="http://schemas.microsoft.com/office/powerpoint/2010/main" val="4173458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2CEA0F3-B0D0-47A1-B018-70C0B52D9142}" type="slidenum">
              <a:rPr lang="es-EC" smtClean="0"/>
              <a:t>11</a:t>
            </a:fld>
            <a:endParaRPr lang="es-EC" dirty="0"/>
          </a:p>
        </p:txBody>
      </p:sp>
    </p:spTree>
    <p:extLst>
      <p:ext uri="{BB962C8B-B14F-4D97-AF65-F5344CB8AC3E}">
        <p14:creationId xmlns:p14="http://schemas.microsoft.com/office/powerpoint/2010/main" val="3663122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2CEA0F3-B0D0-47A1-B018-70C0B52D9142}" type="slidenum">
              <a:rPr lang="es-EC" smtClean="0"/>
              <a:t>17</a:t>
            </a:fld>
            <a:endParaRPr lang="es-EC" dirty="0"/>
          </a:p>
        </p:txBody>
      </p:sp>
    </p:spTree>
    <p:extLst>
      <p:ext uri="{BB962C8B-B14F-4D97-AF65-F5344CB8AC3E}">
        <p14:creationId xmlns:p14="http://schemas.microsoft.com/office/powerpoint/2010/main" val="368291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2CEA0F3-B0D0-47A1-B018-70C0B52D9142}" type="slidenum">
              <a:rPr lang="es-EC" smtClean="0"/>
              <a:t>38</a:t>
            </a:fld>
            <a:endParaRPr lang="es-EC" dirty="0"/>
          </a:p>
        </p:txBody>
      </p:sp>
    </p:spTree>
    <p:extLst>
      <p:ext uri="{BB962C8B-B14F-4D97-AF65-F5344CB8AC3E}">
        <p14:creationId xmlns:p14="http://schemas.microsoft.com/office/powerpoint/2010/main" val="102281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2CEA0F3-B0D0-47A1-B018-70C0B52D9142}" type="slidenum">
              <a:rPr lang="es-EC" smtClean="0"/>
              <a:t>42</a:t>
            </a:fld>
            <a:endParaRPr lang="es-EC" dirty="0"/>
          </a:p>
        </p:txBody>
      </p:sp>
    </p:spTree>
    <p:extLst>
      <p:ext uri="{BB962C8B-B14F-4D97-AF65-F5344CB8AC3E}">
        <p14:creationId xmlns:p14="http://schemas.microsoft.com/office/powerpoint/2010/main" val="3879326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509CAF2-3908-430B-A95F-7BE0275AAA26}" type="slidenum">
              <a:rPr kumimoji="0" lang="es-EC"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s-EC"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0184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vmlDrawing" Target="../drawings/vmlDrawing3.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6258" name="CorelDRAW" r:id="rId3" imgW="7748626" imgH="4759452" progId="CorelDRAW.Graphic.12">
                  <p:embed/>
                </p:oleObj>
              </mc:Choice>
              <mc:Fallback>
                <p:oleObj name="CorelDRAW" r:id="rId3" imgW="7748626" imgH="4759452" progId="CorelDRAW.Graphic.12">
                  <p:embed/>
                  <p:pic>
                    <p:nvPicPr>
                      <p:cNvPr id="2050"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dirty="0"/>
          </a:p>
        </p:txBody>
      </p:sp>
      <p:sp>
        <p:nvSpPr>
          <p:cNvPr id="4" name="Rectangle 25"/>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dirty="0"/>
          </a:p>
        </p:txBody>
      </p:sp>
      <p:sp>
        <p:nvSpPr>
          <p:cNvPr id="5" name="Rectangle 26"/>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dirty="0"/>
          </a:p>
        </p:txBody>
      </p:sp>
      <p:sp>
        <p:nvSpPr>
          <p:cNvPr id="6" name="Rectangle 27"/>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dirty="0"/>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dirty="0"/>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4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3610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01056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a:extLst>
              <a:ext uri="{FF2B5EF4-FFF2-40B4-BE49-F238E27FC236}">
                <a16:creationId xmlns:a16="http://schemas.microsoft.com/office/drawing/2014/main" id="{6EDDDC23-365E-41C9-9AED-ACCE548B218C}"/>
              </a:ext>
            </a:extLst>
          </p:cNvPr>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7174" name="CorelDRAW" r:id="rId3" imgW="7748626" imgH="4759452" progId="CorelDRAW.Graphic.12">
                  <p:embed/>
                </p:oleObj>
              </mc:Choice>
              <mc:Fallback>
                <p:oleObj name="CorelDRAW" r:id="rId3" imgW="7748626" imgH="4759452" progId="CorelDRAW.Graphic.12">
                  <p:embed/>
                  <p:pic>
                    <p:nvPicPr>
                      <p:cNvPr id="2" name="Object 46">
                        <a:extLst>
                          <a:ext uri="{FF2B5EF4-FFF2-40B4-BE49-F238E27FC236}">
                            <a16:creationId xmlns:a16="http://schemas.microsoft.com/office/drawing/2014/main" id="{6EDDDC23-365E-41C9-9AED-ACCE548B2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a:extLst>
              <a:ext uri="{FF2B5EF4-FFF2-40B4-BE49-F238E27FC236}">
                <a16:creationId xmlns:a16="http://schemas.microsoft.com/office/drawing/2014/main" id="{74F04726-FBEC-4BE8-9490-587839A72C77}"/>
              </a:ext>
            </a:extLst>
          </p:cNvPr>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C" altLang="es-EC" sz="10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25">
            <a:extLst>
              <a:ext uri="{FF2B5EF4-FFF2-40B4-BE49-F238E27FC236}">
                <a16:creationId xmlns:a16="http://schemas.microsoft.com/office/drawing/2014/main" id="{BCBE6F8C-739E-4560-8AD1-E8E9BF8EC153}"/>
              </a:ext>
            </a:extLst>
          </p:cNvPr>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C" altLang="es-EC" sz="10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26">
            <a:extLst>
              <a:ext uri="{FF2B5EF4-FFF2-40B4-BE49-F238E27FC236}">
                <a16:creationId xmlns:a16="http://schemas.microsoft.com/office/drawing/2014/main" id="{58D01222-2105-4AF8-AFF6-BBFAA8DF949B}"/>
              </a:ext>
            </a:extLst>
          </p:cNvPr>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C" altLang="es-EC" sz="10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27">
            <a:extLst>
              <a:ext uri="{FF2B5EF4-FFF2-40B4-BE49-F238E27FC236}">
                <a16:creationId xmlns:a16="http://schemas.microsoft.com/office/drawing/2014/main" id="{1333D735-BC42-4A53-BEFD-1153B08EE6B9}"/>
              </a:ext>
            </a:extLst>
          </p:cNvPr>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C" altLang="es-EC" sz="10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7" name="Picture 48" descr="bannner 2">
            <a:extLst>
              <a:ext uri="{FF2B5EF4-FFF2-40B4-BE49-F238E27FC236}">
                <a16:creationId xmlns:a16="http://schemas.microsoft.com/office/drawing/2014/main" id="{777CC5D9-E0E3-416A-9082-953BE0A3866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a:extLst>
              <a:ext uri="{FF2B5EF4-FFF2-40B4-BE49-F238E27FC236}">
                <a16:creationId xmlns:a16="http://schemas.microsoft.com/office/drawing/2014/main" id="{5446E36C-EB1F-4A44-9E42-27F362064075}"/>
              </a:ext>
            </a:extLst>
          </p:cNvPr>
          <p:cNvSpPr>
            <a:spLocks noChangeArrowheads="1"/>
          </p:cNvSpPr>
          <p:nvPr userDrawn="1"/>
        </p:nvSpPr>
        <p:spPr bwMode="auto">
          <a:xfrm>
            <a:off x="217488" y="260352"/>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C" altLang="es-EC"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9" name="Picture 49" descr="LOGO ESPE ORIGINAL copia">
            <a:extLst>
              <a:ext uri="{FF2B5EF4-FFF2-40B4-BE49-F238E27FC236}">
                <a16:creationId xmlns:a16="http://schemas.microsoft.com/office/drawing/2014/main" id="{3F1BB2DD-A3F4-4B72-8219-2893926C9E8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1"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999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2"/>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367197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s-ES"/>
              <a:t>Haga clic para modificar el estilo de texto del patrón</a:t>
            </a:r>
          </a:p>
        </p:txBody>
      </p:sp>
    </p:spTree>
    <p:extLst>
      <p:ext uri="{BB962C8B-B14F-4D97-AF65-F5344CB8AC3E}">
        <p14:creationId xmlns:p14="http://schemas.microsoft.com/office/powerpoint/2010/main" val="4261136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38425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89405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2915444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732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a:prstGeom prst="rect">
            <a:avLst/>
          </a:prstGeo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2884920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2365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ES"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2924325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2"/>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668350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40"/>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597900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a:extLst>
              <a:ext uri="{FF2B5EF4-FFF2-40B4-BE49-F238E27FC236}">
                <a16:creationId xmlns:a16="http://schemas.microsoft.com/office/drawing/2014/main" id="{6EDDDC23-365E-41C9-9AED-ACCE548B218C}"/>
              </a:ext>
            </a:extLst>
          </p:cNvPr>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9221" name="CorelDRAW" r:id="rId3" imgW="7748626" imgH="4759452" progId="CorelDRAW.Graphic.12">
                  <p:embed/>
                </p:oleObj>
              </mc:Choice>
              <mc:Fallback>
                <p:oleObj name="CorelDRAW" r:id="rId3" imgW="7748626" imgH="4759452" progId="CorelDRAW.Graphic.12">
                  <p:embed/>
                  <p:pic>
                    <p:nvPicPr>
                      <p:cNvPr id="2" name="Object 46">
                        <a:extLst>
                          <a:ext uri="{FF2B5EF4-FFF2-40B4-BE49-F238E27FC236}">
                            <a16:creationId xmlns:a16="http://schemas.microsoft.com/office/drawing/2014/main" id="{6EDDDC23-365E-41C9-9AED-ACCE548B2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a:extLst>
              <a:ext uri="{FF2B5EF4-FFF2-40B4-BE49-F238E27FC236}">
                <a16:creationId xmlns:a16="http://schemas.microsoft.com/office/drawing/2014/main" id="{74F04726-FBEC-4BE8-9490-587839A72C77}"/>
              </a:ext>
            </a:extLst>
          </p:cNvPr>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C" altLang="es-EC" sz="10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Rectangle 25">
            <a:extLst>
              <a:ext uri="{FF2B5EF4-FFF2-40B4-BE49-F238E27FC236}">
                <a16:creationId xmlns:a16="http://schemas.microsoft.com/office/drawing/2014/main" id="{BCBE6F8C-739E-4560-8AD1-E8E9BF8EC153}"/>
              </a:ext>
            </a:extLst>
          </p:cNvPr>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C" altLang="es-EC" sz="10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26">
            <a:extLst>
              <a:ext uri="{FF2B5EF4-FFF2-40B4-BE49-F238E27FC236}">
                <a16:creationId xmlns:a16="http://schemas.microsoft.com/office/drawing/2014/main" id="{58D01222-2105-4AF8-AFF6-BBFAA8DF949B}"/>
              </a:ext>
            </a:extLst>
          </p:cNvPr>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C" altLang="es-EC" sz="10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27">
            <a:extLst>
              <a:ext uri="{FF2B5EF4-FFF2-40B4-BE49-F238E27FC236}">
                <a16:creationId xmlns:a16="http://schemas.microsoft.com/office/drawing/2014/main" id="{1333D735-BC42-4A53-BEFD-1153B08EE6B9}"/>
              </a:ext>
            </a:extLst>
          </p:cNvPr>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C" altLang="es-EC" sz="10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7" name="Picture 48" descr="bannner 2">
            <a:extLst>
              <a:ext uri="{FF2B5EF4-FFF2-40B4-BE49-F238E27FC236}">
                <a16:creationId xmlns:a16="http://schemas.microsoft.com/office/drawing/2014/main" id="{777CC5D9-E0E3-416A-9082-953BE0A3866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a:extLst>
              <a:ext uri="{FF2B5EF4-FFF2-40B4-BE49-F238E27FC236}">
                <a16:creationId xmlns:a16="http://schemas.microsoft.com/office/drawing/2014/main" id="{5446E36C-EB1F-4A44-9E42-27F362064075}"/>
              </a:ext>
            </a:extLst>
          </p:cNvPr>
          <p:cNvSpPr>
            <a:spLocks noChangeArrowheads="1"/>
          </p:cNvSpPr>
          <p:nvPr userDrawn="1"/>
        </p:nvSpPr>
        <p:spPr bwMode="auto">
          <a:xfrm>
            <a:off x="217488" y="260352"/>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C" altLang="es-EC"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9" name="Picture 49" descr="LOGO ESPE ORIGINAL copia">
            <a:extLst>
              <a:ext uri="{FF2B5EF4-FFF2-40B4-BE49-F238E27FC236}">
                <a16:creationId xmlns:a16="http://schemas.microsoft.com/office/drawing/2014/main" id="{3F1BB2DD-A3F4-4B72-8219-2893926C9E8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1"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323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2"/>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044667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s-ES"/>
              <a:t>Haga clic para modificar el estilo de texto del patrón</a:t>
            </a:r>
          </a:p>
        </p:txBody>
      </p:sp>
    </p:spTree>
    <p:extLst>
      <p:ext uri="{BB962C8B-B14F-4D97-AF65-F5344CB8AC3E}">
        <p14:creationId xmlns:p14="http://schemas.microsoft.com/office/powerpoint/2010/main" val="937348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784255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358306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881043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143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88218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a:prstGeom prst="rect">
            <a:avLst/>
          </a:prstGeo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2786943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ES"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877957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2"/>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13548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40"/>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162620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89369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28000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258814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84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40594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37079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dirty="0"/>
          </a:p>
        </p:txBody>
      </p:sp>
      <p:sp>
        <p:nvSpPr>
          <p:cNvPr id="1027"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dirty="0"/>
          </a:p>
        </p:txBody>
      </p:sp>
      <p:sp>
        <p:nvSpPr>
          <p:cNvPr id="1028"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C" dirty="0"/>
          </a:p>
        </p:txBody>
      </p:sp>
      <p:sp>
        <p:nvSpPr>
          <p:cNvPr id="1029"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C" dirty="0"/>
          </a:p>
        </p:txBody>
      </p:sp>
      <p:pic>
        <p:nvPicPr>
          <p:cNvPr id="1030" name="Picture 26" descr="LOGO ESPE ORIGINAL copia"/>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3"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a:extLst>
              <a:ext uri="{FF2B5EF4-FFF2-40B4-BE49-F238E27FC236}">
                <a16:creationId xmlns:a16="http://schemas.microsoft.com/office/drawing/2014/main" id="{E64B218A-73D8-4D75-88FF-7E172E5487B6}"/>
              </a:ext>
            </a:extLst>
          </p:cNvPr>
          <p:cNvSpPr>
            <a:spLocks noChangeArrowheads="1"/>
          </p:cNvSpPr>
          <p:nvPr userDrawn="1"/>
        </p:nvSpPr>
        <p:spPr bwMode="auto">
          <a:xfrm>
            <a:off x="0" y="2"/>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C" altLang="es-EC"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7" name="Rectangle 21">
            <a:extLst>
              <a:ext uri="{FF2B5EF4-FFF2-40B4-BE49-F238E27FC236}">
                <a16:creationId xmlns:a16="http://schemas.microsoft.com/office/drawing/2014/main" id="{FAA606F4-318D-4640-978E-9F1ACC4EFC58}"/>
              </a:ext>
            </a:extLst>
          </p:cNvPr>
          <p:cNvSpPr>
            <a:spLocks noChangeArrowheads="1"/>
          </p:cNvSpPr>
          <p:nvPr userDrawn="1"/>
        </p:nvSpPr>
        <p:spPr bwMode="auto">
          <a:xfrm rot="10800000">
            <a:off x="1" y="6308727"/>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C" altLang="es-EC"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8" name="Line 23">
            <a:extLst>
              <a:ext uri="{FF2B5EF4-FFF2-40B4-BE49-F238E27FC236}">
                <a16:creationId xmlns:a16="http://schemas.microsoft.com/office/drawing/2014/main" id="{5CCF60C0-77FE-49AF-98D7-87D952183B01}"/>
              </a:ext>
            </a:extLst>
          </p:cNvPr>
          <p:cNvSpPr>
            <a:spLocks noChangeShapeType="1"/>
          </p:cNvSpPr>
          <p:nvPr userDrawn="1"/>
        </p:nvSpPr>
        <p:spPr bwMode="auto">
          <a:xfrm rot="10800000" flipH="1">
            <a:off x="25401"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C" sz="1350" b="0" i="0" u="none" strike="noStrike" kern="1200" cap="none" spc="0" normalizeH="0" baseline="0" noProof="0">
              <a:ln>
                <a:noFill/>
              </a:ln>
              <a:solidFill>
                <a:srgbClr val="000000"/>
              </a:solidFill>
              <a:effectLst/>
              <a:uLnTx/>
              <a:uFillTx/>
              <a:latin typeface="Arial"/>
              <a:ea typeface="+mn-ea"/>
              <a:cs typeface="+mn-cs"/>
            </a:endParaRPr>
          </a:p>
        </p:txBody>
      </p:sp>
      <p:sp>
        <p:nvSpPr>
          <p:cNvPr id="1029" name="Line 24">
            <a:extLst>
              <a:ext uri="{FF2B5EF4-FFF2-40B4-BE49-F238E27FC236}">
                <a16:creationId xmlns:a16="http://schemas.microsoft.com/office/drawing/2014/main" id="{C17F4424-48CD-407F-876F-6596ED0C1A3F}"/>
              </a:ext>
            </a:extLst>
          </p:cNvPr>
          <p:cNvSpPr>
            <a:spLocks noChangeShapeType="1"/>
          </p:cNvSpPr>
          <p:nvPr userDrawn="1"/>
        </p:nvSpPr>
        <p:spPr bwMode="auto">
          <a:xfrm rot="10800000" flipH="1">
            <a:off x="25401"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C" sz="1350" b="0" i="0" u="none" strike="noStrike" kern="1200" cap="none" spc="0" normalizeH="0" baseline="0" noProof="0">
              <a:ln>
                <a:noFill/>
              </a:ln>
              <a:solidFill>
                <a:srgbClr val="000000"/>
              </a:solidFill>
              <a:effectLst/>
              <a:uLnTx/>
              <a:uFillTx/>
              <a:latin typeface="Arial"/>
              <a:ea typeface="+mn-ea"/>
              <a:cs typeface="+mn-cs"/>
            </a:endParaRPr>
          </a:p>
        </p:txBody>
      </p:sp>
      <p:pic>
        <p:nvPicPr>
          <p:cNvPr id="1030" name="Picture 26" descr="LOGO ESPE ORIGINAL copia">
            <a:extLst>
              <a:ext uri="{FF2B5EF4-FFF2-40B4-BE49-F238E27FC236}">
                <a16:creationId xmlns:a16="http://schemas.microsoft.com/office/drawing/2014/main" id="{E5E93FE5-526A-4B86-896F-3263FEBB667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97288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Arial" charset="0"/>
        </a:defRPr>
      </a:lvl5pPr>
      <a:lvl6pPr marL="342900" algn="r" rtl="0" fontAlgn="base">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fontAlgn="base">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fontAlgn="base">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fontAlgn="base">
        <a:spcBef>
          <a:spcPct val="0"/>
        </a:spcBef>
        <a:spcAft>
          <a:spcPct val="0"/>
        </a:spcAft>
        <a:defRPr sz="2400" b="1" i="1">
          <a:solidFill>
            <a:srgbClr val="FFFFCC"/>
          </a:solidFill>
          <a:effectLst>
            <a:outerShdw blurRad="38100" dist="38100" dir="2700000" algn="tl">
              <a:srgbClr val="C0C0C0"/>
            </a:outerShdw>
          </a:effectLst>
          <a:latin typeface="Arial" charset="0"/>
        </a:defRPr>
      </a:lvl9pPr>
    </p:titleStyle>
    <p:bodyStyle>
      <a:lvl1pPr marL="257175" indent="-257175" algn="l" rtl="0" eaLnBrk="0" fontAlgn="base" hangingPunct="0">
        <a:spcBef>
          <a:spcPct val="20000"/>
        </a:spcBef>
        <a:spcAft>
          <a:spcPct val="0"/>
        </a:spcAft>
        <a:buChar char="•"/>
        <a:defRPr sz="1800">
          <a:solidFill>
            <a:schemeClr val="bg1"/>
          </a:solidFill>
          <a:latin typeface="+mn-lt"/>
          <a:ea typeface="+mn-ea"/>
          <a:cs typeface="+mn-cs"/>
        </a:defRPr>
      </a:lvl1pPr>
      <a:lvl2pPr marL="557213" indent="-214313" algn="l" rtl="0" eaLnBrk="0" fontAlgn="base" hangingPunct="0">
        <a:spcBef>
          <a:spcPct val="20000"/>
        </a:spcBef>
        <a:spcAft>
          <a:spcPct val="0"/>
        </a:spcAft>
        <a:buChar char="–"/>
        <a:defRPr sz="1800">
          <a:solidFill>
            <a:schemeClr val="bg1"/>
          </a:solidFill>
          <a:latin typeface="+mn-lt"/>
        </a:defRPr>
      </a:lvl2pPr>
      <a:lvl3pPr marL="857250" indent="-171450" algn="l" rtl="0" eaLnBrk="0" fontAlgn="base" hangingPunct="0">
        <a:spcBef>
          <a:spcPct val="20000"/>
        </a:spcBef>
        <a:spcAft>
          <a:spcPct val="0"/>
        </a:spcAft>
        <a:buChar char="•"/>
        <a:defRPr sz="1800">
          <a:solidFill>
            <a:schemeClr val="bg1"/>
          </a:solidFill>
          <a:latin typeface="+mn-lt"/>
        </a:defRPr>
      </a:lvl3pPr>
      <a:lvl4pPr marL="1200150" indent="-171450" algn="l" rtl="0" eaLnBrk="0" fontAlgn="base" hangingPunct="0">
        <a:spcBef>
          <a:spcPct val="20000"/>
        </a:spcBef>
        <a:spcAft>
          <a:spcPct val="0"/>
        </a:spcAft>
        <a:buChar char="–"/>
        <a:defRPr sz="1800">
          <a:solidFill>
            <a:schemeClr val="bg1"/>
          </a:solidFill>
          <a:latin typeface="+mn-lt"/>
        </a:defRPr>
      </a:lvl4pPr>
      <a:lvl5pPr marL="1543050" indent="-171450" algn="l" rtl="0" eaLnBrk="0" fontAlgn="base" hangingPunct="0">
        <a:spcBef>
          <a:spcPct val="20000"/>
        </a:spcBef>
        <a:spcAft>
          <a:spcPct val="0"/>
        </a:spcAft>
        <a:buChar char="»"/>
        <a:defRPr sz="1800">
          <a:solidFill>
            <a:schemeClr val="bg1"/>
          </a:solidFill>
          <a:latin typeface="+mn-lt"/>
        </a:defRPr>
      </a:lvl5pPr>
      <a:lvl6pPr marL="1885950" indent="-171450" algn="l" rtl="0" fontAlgn="base">
        <a:spcBef>
          <a:spcPct val="20000"/>
        </a:spcBef>
        <a:spcAft>
          <a:spcPct val="0"/>
        </a:spcAft>
        <a:buChar char="»"/>
        <a:defRPr sz="1800">
          <a:solidFill>
            <a:schemeClr val="bg1"/>
          </a:solidFill>
          <a:latin typeface="+mn-lt"/>
        </a:defRPr>
      </a:lvl6pPr>
      <a:lvl7pPr marL="2228850" indent="-171450" algn="l" rtl="0" fontAlgn="base">
        <a:spcBef>
          <a:spcPct val="20000"/>
        </a:spcBef>
        <a:spcAft>
          <a:spcPct val="0"/>
        </a:spcAft>
        <a:buChar char="»"/>
        <a:defRPr sz="1800">
          <a:solidFill>
            <a:schemeClr val="bg1"/>
          </a:solidFill>
          <a:latin typeface="+mn-lt"/>
        </a:defRPr>
      </a:lvl7pPr>
      <a:lvl8pPr marL="2571750" indent="-171450" algn="l" rtl="0" fontAlgn="base">
        <a:spcBef>
          <a:spcPct val="20000"/>
        </a:spcBef>
        <a:spcAft>
          <a:spcPct val="0"/>
        </a:spcAft>
        <a:buChar char="»"/>
        <a:defRPr sz="1800">
          <a:solidFill>
            <a:schemeClr val="bg1"/>
          </a:solidFill>
          <a:latin typeface="+mn-lt"/>
        </a:defRPr>
      </a:lvl8pPr>
      <a:lvl9pPr marL="2914650" indent="-171450" algn="l" rtl="0" fontAlgn="base">
        <a:spcBef>
          <a:spcPct val="20000"/>
        </a:spcBef>
        <a:spcAft>
          <a:spcPct val="0"/>
        </a:spcAft>
        <a:buChar char="»"/>
        <a:defRPr sz="1800">
          <a:solidFill>
            <a:schemeClr val="bg1"/>
          </a:solidFill>
          <a:latin typeface="+mn-lt"/>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a:extLst>
              <a:ext uri="{FF2B5EF4-FFF2-40B4-BE49-F238E27FC236}">
                <a16:creationId xmlns:a16="http://schemas.microsoft.com/office/drawing/2014/main" id="{E64B218A-73D8-4D75-88FF-7E172E5487B6}"/>
              </a:ext>
            </a:extLst>
          </p:cNvPr>
          <p:cNvSpPr>
            <a:spLocks noChangeArrowheads="1"/>
          </p:cNvSpPr>
          <p:nvPr userDrawn="1"/>
        </p:nvSpPr>
        <p:spPr bwMode="auto">
          <a:xfrm>
            <a:off x="0" y="2"/>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C" altLang="es-EC"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7" name="Rectangle 21">
            <a:extLst>
              <a:ext uri="{FF2B5EF4-FFF2-40B4-BE49-F238E27FC236}">
                <a16:creationId xmlns:a16="http://schemas.microsoft.com/office/drawing/2014/main" id="{FAA606F4-318D-4640-978E-9F1ACC4EFC58}"/>
              </a:ext>
            </a:extLst>
          </p:cNvPr>
          <p:cNvSpPr>
            <a:spLocks noChangeArrowheads="1"/>
          </p:cNvSpPr>
          <p:nvPr userDrawn="1"/>
        </p:nvSpPr>
        <p:spPr bwMode="auto">
          <a:xfrm rot="10800000">
            <a:off x="1" y="6308727"/>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C" altLang="es-EC"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8" name="Line 23">
            <a:extLst>
              <a:ext uri="{FF2B5EF4-FFF2-40B4-BE49-F238E27FC236}">
                <a16:creationId xmlns:a16="http://schemas.microsoft.com/office/drawing/2014/main" id="{5CCF60C0-77FE-49AF-98D7-87D952183B01}"/>
              </a:ext>
            </a:extLst>
          </p:cNvPr>
          <p:cNvSpPr>
            <a:spLocks noChangeShapeType="1"/>
          </p:cNvSpPr>
          <p:nvPr userDrawn="1"/>
        </p:nvSpPr>
        <p:spPr bwMode="auto">
          <a:xfrm rot="10800000" flipH="1">
            <a:off x="25401"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C" sz="1350" b="0" i="0" u="none" strike="noStrike" kern="1200" cap="none" spc="0" normalizeH="0" baseline="0" noProof="0">
              <a:ln>
                <a:noFill/>
              </a:ln>
              <a:solidFill>
                <a:srgbClr val="000000"/>
              </a:solidFill>
              <a:effectLst/>
              <a:uLnTx/>
              <a:uFillTx/>
              <a:latin typeface="Arial"/>
              <a:ea typeface="+mn-ea"/>
              <a:cs typeface="+mn-cs"/>
            </a:endParaRPr>
          </a:p>
        </p:txBody>
      </p:sp>
      <p:sp>
        <p:nvSpPr>
          <p:cNvPr id="1029" name="Line 24">
            <a:extLst>
              <a:ext uri="{FF2B5EF4-FFF2-40B4-BE49-F238E27FC236}">
                <a16:creationId xmlns:a16="http://schemas.microsoft.com/office/drawing/2014/main" id="{C17F4424-48CD-407F-876F-6596ED0C1A3F}"/>
              </a:ext>
            </a:extLst>
          </p:cNvPr>
          <p:cNvSpPr>
            <a:spLocks noChangeShapeType="1"/>
          </p:cNvSpPr>
          <p:nvPr userDrawn="1"/>
        </p:nvSpPr>
        <p:spPr bwMode="auto">
          <a:xfrm rot="10800000" flipH="1">
            <a:off x="25401"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EC" sz="1350" b="0" i="0" u="none" strike="noStrike" kern="1200" cap="none" spc="0" normalizeH="0" baseline="0" noProof="0">
              <a:ln>
                <a:noFill/>
              </a:ln>
              <a:solidFill>
                <a:srgbClr val="000000"/>
              </a:solidFill>
              <a:effectLst/>
              <a:uLnTx/>
              <a:uFillTx/>
              <a:latin typeface="Arial"/>
              <a:ea typeface="+mn-ea"/>
              <a:cs typeface="+mn-cs"/>
            </a:endParaRPr>
          </a:p>
        </p:txBody>
      </p:sp>
      <p:pic>
        <p:nvPicPr>
          <p:cNvPr id="1030" name="Picture 26" descr="LOGO ESPE ORIGINAL copia">
            <a:extLst>
              <a:ext uri="{FF2B5EF4-FFF2-40B4-BE49-F238E27FC236}">
                <a16:creationId xmlns:a16="http://schemas.microsoft.com/office/drawing/2014/main" id="{E5E93FE5-526A-4B86-896F-3263FEBB667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995713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2400" b="1" i="1">
          <a:solidFill>
            <a:srgbClr val="FFFFCC"/>
          </a:solidFill>
          <a:effectLst>
            <a:outerShdw blurRad="38100" dist="38100" dir="2700000" algn="tl">
              <a:srgbClr val="C0C0C0"/>
            </a:outerShdw>
          </a:effectLst>
          <a:latin typeface="Arial" charset="0"/>
        </a:defRPr>
      </a:lvl5pPr>
      <a:lvl6pPr marL="342900" algn="r" rtl="0" fontAlgn="base">
        <a:spcBef>
          <a:spcPct val="0"/>
        </a:spcBef>
        <a:spcAft>
          <a:spcPct val="0"/>
        </a:spcAft>
        <a:defRPr sz="2400" b="1" i="1">
          <a:solidFill>
            <a:srgbClr val="FFFFCC"/>
          </a:solidFill>
          <a:effectLst>
            <a:outerShdw blurRad="38100" dist="38100" dir="2700000" algn="tl">
              <a:srgbClr val="C0C0C0"/>
            </a:outerShdw>
          </a:effectLst>
          <a:latin typeface="Arial" charset="0"/>
        </a:defRPr>
      </a:lvl6pPr>
      <a:lvl7pPr marL="685800" algn="r" rtl="0" fontAlgn="base">
        <a:spcBef>
          <a:spcPct val="0"/>
        </a:spcBef>
        <a:spcAft>
          <a:spcPct val="0"/>
        </a:spcAft>
        <a:defRPr sz="2400" b="1" i="1">
          <a:solidFill>
            <a:srgbClr val="FFFFCC"/>
          </a:solidFill>
          <a:effectLst>
            <a:outerShdw blurRad="38100" dist="38100" dir="2700000" algn="tl">
              <a:srgbClr val="C0C0C0"/>
            </a:outerShdw>
          </a:effectLst>
          <a:latin typeface="Arial" charset="0"/>
        </a:defRPr>
      </a:lvl7pPr>
      <a:lvl8pPr marL="1028700" algn="r" rtl="0" fontAlgn="base">
        <a:spcBef>
          <a:spcPct val="0"/>
        </a:spcBef>
        <a:spcAft>
          <a:spcPct val="0"/>
        </a:spcAft>
        <a:defRPr sz="2400" b="1" i="1">
          <a:solidFill>
            <a:srgbClr val="FFFFCC"/>
          </a:solidFill>
          <a:effectLst>
            <a:outerShdw blurRad="38100" dist="38100" dir="2700000" algn="tl">
              <a:srgbClr val="C0C0C0"/>
            </a:outerShdw>
          </a:effectLst>
          <a:latin typeface="Arial" charset="0"/>
        </a:defRPr>
      </a:lvl8pPr>
      <a:lvl9pPr marL="1371600" algn="r" rtl="0" fontAlgn="base">
        <a:spcBef>
          <a:spcPct val="0"/>
        </a:spcBef>
        <a:spcAft>
          <a:spcPct val="0"/>
        </a:spcAft>
        <a:defRPr sz="2400" b="1" i="1">
          <a:solidFill>
            <a:srgbClr val="FFFFCC"/>
          </a:solidFill>
          <a:effectLst>
            <a:outerShdw blurRad="38100" dist="38100" dir="2700000" algn="tl">
              <a:srgbClr val="C0C0C0"/>
            </a:outerShdw>
          </a:effectLst>
          <a:latin typeface="Arial" charset="0"/>
        </a:defRPr>
      </a:lvl9pPr>
    </p:titleStyle>
    <p:bodyStyle>
      <a:lvl1pPr marL="257175" indent="-257175" algn="l" rtl="0" eaLnBrk="0" fontAlgn="base" hangingPunct="0">
        <a:spcBef>
          <a:spcPct val="20000"/>
        </a:spcBef>
        <a:spcAft>
          <a:spcPct val="0"/>
        </a:spcAft>
        <a:buChar char="•"/>
        <a:defRPr sz="1800">
          <a:solidFill>
            <a:schemeClr val="bg1"/>
          </a:solidFill>
          <a:latin typeface="+mn-lt"/>
          <a:ea typeface="+mn-ea"/>
          <a:cs typeface="+mn-cs"/>
        </a:defRPr>
      </a:lvl1pPr>
      <a:lvl2pPr marL="557213" indent="-214313" algn="l" rtl="0" eaLnBrk="0" fontAlgn="base" hangingPunct="0">
        <a:spcBef>
          <a:spcPct val="20000"/>
        </a:spcBef>
        <a:spcAft>
          <a:spcPct val="0"/>
        </a:spcAft>
        <a:buChar char="–"/>
        <a:defRPr sz="1800">
          <a:solidFill>
            <a:schemeClr val="bg1"/>
          </a:solidFill>
          <a:latin typeface="+mn-lt"/>
        </a:defRPr>
      </a:lvl2pPr>
      <a:lvl3pPr marL="857250" indent="-171450" algn="l" rtl="0" eaLnBrk="0" fontAlgn="base" hangingPunct="0">
        <a:spcBef>
          <a:spcPct val="20000"/>
        </a:spcBef>
        <a:spcAft>
          <a:spcPct val="0"/>
        </a:spcAft>
        <a:buChar char="•"/>
        <a:defRPr sz="1800">
          <a:solidFill>
            <a:schemeClr val="bg1"/>
          </a:solidFill>
          <a:latin typeface="+mn-lt"/>
        </a:defRPr>
      </a:lvl3pPr>
      <a:lvl4pPr marL="1200150" indent="-171450" algn="l" rtl="0" eaLnBrk="0" fontAlgn="base" hangingPunct="0">
        <a:spcBef>
          <a:spcPct val="20000"/>
        </a:spcBef>
        <a:spcAft>
          <a:spcPct val="0"/>
        </a:spcAft>
        <a:buChar char="–"/>
        <a:defRPr sz="1800">
          <a:solidFill>
            <a:schemeClr val="bg1"/>
          </a:solidFill>
          <a:latin typeface="+mn-lt"/>
        </a:defRPr>
      </a:lvl4pPr>
      <a:lvl5pPr marL="1543050" indent="-171450" algn="l" rtl="0" eaLnBrk="0" fontAlgn="base" hangingPunct="0">
        <a:spcBef>
          <a:spcPct val="20000"/>
        </a:spcBef>
        <a:spcAft>
          <a:spcPct val="0"/>
        </a:spcAft>
        <a:buChar char="»"/>
        <a:defRPr sz="1800">
          <a:solidFill>
            <a:schemeClr val="bg1"/>
          </a:solidFill>
          <a:latin typeface="+mn-lt"/>
        </a:defRPr>
      </a:lvl5pPr>
      <a:lvl6pPr marL="1885950" indent="-171450" algn="l" rtl="0" fontAlgn="base">
        <a:spcBef>
          <a:spcPct val="20000"/>
        </a:spcBef>
        <a:spcAft>
          <a:spcPct val="0"/>
        </a:spcAft>
        <a:buChar char="»"/>
        <a:defRPr sz="1800">
          <a:solidFill>
            <a:schemeClr val="bg1"/>
          </a:solidFill>
          <a:latin typeface="+mn-lt"/>
        </a:defRPr>
      </a:lvl6pPr>
      <a:lvl7pPr marL="2228850" indent="-171450" algn="l" rtl="0" fontAlgn="base">
        <a:spcBef>
          <a:spcPct val="20000"/>
        </a:spcBef>
        <a:spcAft>
          <a:spcPct val="0"/>
        </a:spcAft>
        <a:buChar char="»"/>
        <a:defRPr sz="1800">
          <a:solidFill>
            <a:schemeClr val="bg1"/>
          </a:solidFill>
          <a:latin typeface="+mn-lt"/>
        </a:defRPr>
      </a:lvl7pPr>
      <a:lvl8pPr marL="2571750" indent="-171450" algn="l" rtl="0" fontAlgn="base">
        <a:spcBef>
          <a:spcPct val="20000"/>
        </a:spcBef>
        <a:spcAft>
          <a:spcPct val="0"/>
        </a:spcAft>
        <a:buChar char="»"/>
        <a:defRPr sz="1800">
          <a:solidFill>
            <a:schemeClr val="bg1"/>
          </a:solidFill>
          <a:latin typeface="+mn-lt"/>
        </a:defRPr>
      </a:lvl8pPr>
      <a:lvl9pPr marL="2914650" indent="-171450" algn="l" rtl="0" fontAlgn="base">
        <a:spcBef>
          <a:spcPct val="20000"/>
        </a:spcBef>
        <a:spcAft>
          <a:spcPct val="0"/>
        </a:spcAft>
        <a:buChar char="»"/>
        <a:defRPr sz="1800">
          <a:solidFill>
            <a:schemeClr val="bg1"/>
          </a:solidFill>
          <a:latin typeface="+mn-lt"/>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33.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34.png"/></Relationships>
</file>

<file path=ppt/slides/_rels/slide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22.jpg"/><Relationship Id="rId4" Type="http://schemas.openxmlformats.org/officeDocument/2006/relationships/image" Target="../media/image21.jpeg"/></Relationships>
</file>

<file path=ppt/slides/_rels/slide11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8.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 Target="slide28.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1.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2.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3.gi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6.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149.emf"/><Relationship Id="rId5" Type="http://schemas.openxmlformats.org/officeDocument/2006/relationships/image" Target="../media/image147.emf"/><Relationship Id="rId4" Type="http://schemas.openxmlformats.org/officeDocument/2006/relationships/oleObject" Target="../embeddings/oleObject3.bin"/></Relationships>
</file>

<file path=ppt/slides/_rels/slide12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49.emf"/><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50.jpeg"/></Relationships>
</file>

<file path=ppt/slides/_rels/slide125.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151.emf"/><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06.png"/></Relationships>
</file>

<file path=ppt/slides/_rels/slide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4.jp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6.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57.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58.png"/></Relationships>
</file>

<file path=ppt/slides/_rels/slide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9.emf"/><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3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164.png"/></Relationships>
</file>

<file path=ppt/slides/_rels/slide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10.png"/><Relationship Id="rId5" Type="http://schemas.openxmlformats.org/officeDocument/2006/relationships/image" Target="../media/image100.png"/><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40.png"/></Relationships>
</file>

<file path=ppt/slides/_rels/slide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20.png"/><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1.png"/><Relationship Id="rId4" Type="http://schemas.openxmlformats.org/officeDocument/2006/relationships/image" Target="../media/image83.png"/></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2.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89.png"/><Relationship Id="rId4" Type="http://schemas.openxmlformats.org/officeDocument/2006/relationships/image" Target="../media/image88.png"/></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png"/></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05.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107.jpeg"/><Relationship Id="rId4" Type="http://schemas.openxmlformats.org/officeDocument/2006/relationships/image" Target="../media/image106.png"/></Relationships>
</file>

<file path=ppt/slides/_rels/slide9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5.png"/><Relationship Id="rId2" Type="http://schemas.openxmlformats.org/officeDocument/2006/relationships/slide" Target="slide11.xml"/><Relationship Id="rId1" Type="http://schemas.openxmlformats.org/officeDocument/2006/relationships/slideLayout" Target="../slideLayouts/slideLayout13.xml"/><Relationship Id="rId6" Type="http://schemas.openxmlformats.org/officeDocument/2006/relationships/slide" Target="slide6.xml"/><Relationship Id="rId5" Type="http://schemas.openxmlformats.org/officeDocument/2006/relationships/slide" Target="slide37.xml"/><Relationship Id="rId4" Type="http://schemas.openxmlformats.org/officeDocument/2006/relationships/slide" Target="slide15.xml"/></Relationships>
</file>

<file path=ppt/slides/_rels/slide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08.jp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09.png"/></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114.png"/><Relationship Id="rId4" Type="http://schemas.openxmlformats.org/officeDocument/2006/relationships/image" Target="../media/image113.png"/></Relationships>
</file>

<file path=ppt/slides/_rels/slide9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17.png"/></Relationships>
</file>

<file path=ppt/slides/_rels/slide9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9251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785664" y="1182981"/>
            <a:ext cx="8234029" cy="2123658"/>
          </a:xfrm>
          <a:prstGeom prst="rect">
            <a:avLst/>
          </a:prstGeom>
          <a:noFill/>
        </p:spPr>
        <p:txBody>
          <a:bodyPr wrap="square" lIns="91440" tIns="45720" rIns="91440" bIns="45720" rtlCol="0" anchor="t">
            <a:spAutoFit/>
          </a:bodyPr>
          <a:lstStyle/>
          <a:p>
            <a:pPr algn="ctr"/>
            <a:r>
              <a:rPr lang="es-EC" sz="1400" dirty="0">
                <a:ln w="0"/>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DEPARTAMENTO  DE CIENCIAS DE LA TIERRA Y DE LA CONSTRUCCIÓN</a:t>
            </a:r>
          </a:p>
          <a:p>
            <a:pPr algn="ctr"/>
            <a:endParaRPr lang="es-EC" sz="1400" dirty="0">
              <a:ln w="0"/>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a:p>
            <a:pPr algn="ctr"/>
            <a:r>
              <a:rPr lang="es-EC" sz="1400" dirty="0">
                <a:ln w="0"/>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CARRERA DE INGENIERÍA CIVIL</a:t>
            </a:r>
            <a:endParaRPr lang="es-EC" sz="1400" dirty="0">
              <a:latin typeface="Times New Roman" panose="02020603050405020304" pitchFamily="18" charset="0"/>
              <a:cs typeface="Times New Roman" panose="02020603050405020304" pitchFamily="18" charset="0"/>
            </a:endParaRPr>
          </a:p>
          <a:p>
            <a:pPr algn="ctr"/>
            <a:endParaRPr lang="es-EC" dirty="0">
              <a:ln w="0"/>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a:p>
            <a:pPr algn="ctr"/>
            <a:r>
              <a:rPr lang="es-EC" sz="1200" dirty="0">
                <a:ln w="0"/>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TRABAJO DE INTEGRACIÓN CURRICULAR PREVIO A LA OBTENCIÓN DEL TÍTULO DE INGENIERO CIVIL</a:t>
            </a:r>
          </a:p>
          <a:p>
            <a:pPr algn="ctr"/>
            <a:endParaRPr lang="es-EC" sz="1200" dirty="0">
              <a:ln w="0"/>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a:p>
            <a:pPr algn="ctr"/>
            <a:r>
              <a:rPr lang="es-EC" sz="1600" b="1" dirty="0">
                <a:ln w="0"/>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MEJORAMIENTO DE LA INFRAESTRUCTURA DEL TRANSPORTE EN EL FUERTE MILITAR "GRAD. MARCO AURELIO SUBÍA", SECTOR LA BALVINA, PARROQUIA AMAGUAÑA</a:t>
            </a:r>
            <a:r>
              <a:rPr lang="es-EC" sz="1600" b="1" dirty="0" smtClean="0">
                <a:ln w="0"/>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B38C172-B034-471A-9C4A-E4896D7D9378}"/>
              </a:ext>
            </a:extLst>
          </p:cNvPr>
          <p:cNvSpPr txBox="1"/>
          <p:nvPr/>
        </p:nvSpPr>
        <p:spPr>
          <a:xfrm>
            <a:off x="1979712" y="3302042"/>
            <a:ext cx="35632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latin typeface="Times New Roman" panose="02020603050405020304" pitchFamily="18" charset="0"/>
                <a:cs typeface="Times New Roman" panose="02020603050405020304" pitchFamily="18" charset="0"/>
              </a:rPr>
              <a:t>AUTORES:</a:t>
            </a:r>
          </a:p>
          <a:p>
            <a:endParaRPr lang="en-US" sz="1400"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Sr. Aragón Flores, </a:t>
            </a:r>
            <a:r>
              <a:rPr lang="en-US" sz="1400" dirty="0">
                <a:latin typeface="Times New Roman" panose="02020603050405020304" pitchFamily="18" charset="0"/>
                <a:cs typeface="Times New Roman" panose="02020603050405020304" pitchFamily="18" charset="0"/>
              </a:rPr>
              <a:t>Juan Diego</a:t>
            </a:r>
          </a:p>
          <a:p>
            <a:r>
              <a:rPr lang="en-US" sz="1400" dirty="0" smtClean="0">
                <a:latin typeface="Times New Roman" panose="02020603050405020304" pitchFamily="18" charset="0"/>
                <a:cs typeface="Times New Roman" panose="02020603050405020304" pitchFamily="18" charset="0"/>
              </a:rPr>
              <a:t>Capt. </a:t>
            </a:r>
            <a:r>
              <a:rPr lang="en-US" sz="1400" dirty="0">
                <a:latin typeface="Times New Roman" panose="02020603050405020304" pitchFamily="18" charset="0"/>
                <a:cs typeface="Times New Roman" panose="02020603050405020304" pitchFamily="18" charset="0"/>
              </a:rPr>
              <a:t>d</a:t>
            </a:r>
            <a:r>
              <a:rPr lang="en-US" sz="1400" dirty="0" smtClean="0">
                <a:latin typeface="Times New Roman" panose="02020603050405020304" pitchFamily="18" charset="0"/>
                <a:cs typeface="Times New Roman" panose="02020603050405020304" pitchFamily="18" charset="0"/>
              </a:rPr>
              <a:t>e E. León Garrido, </a:t>
            </a:r>
            <a:r>
              <a:rPr lang="en-US" sz="1400" dirty="0">
                <a:latin typeface="Times New Roman" panose="02020603050405020304" pitchFamily="18" charset="0"/>
                <a:cs typeface="Times New Roman" panose="02020603050405020304" pitchFamily="18" charset="0"/>
              </a:rPr>
              <a:t>Carlos </a:t>
            </a:r>
            <a:r>
              <a:rPr lang="en-US" sz="1400" dirty="0" smtClean="0">
                <a:latin typeface="Times New Roman" panose="02020603050405020304" pitchFamily="18" charset="0"/>
                <a:cs typeface="Times New Roman" panose="02020603050405020304" pitchFamily="18" charset="0"/>
              </a:rPr>
              <a:t>Alberto</a:t>
            </a:r>
          </a:p>
          <a:p>
            <a:endParaRPr lang="en-US" sz="1400"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Srta. Bahamonde Coyago, </a:t>
            </a:r>
            <a:r>
              <a:rPr lang="en-US" sz="1400" dirty="0">
                <a:latin typeface="Times New Roman" panose="02020603050405020304" pitchFamily="18" charset="0"/>
                <a:cs typeface="Times New Roman" panose="02020603050405020304" pitchFamily="18" charset="0"/>
              </a:rPr>
              <a:t>Camila </a:t>
            </a:r>
            <a:r>
              <a:rPr lang="en-US" sz="1400" dirty="0" smtClean="0">
                <a:latin typeface="Times New Roman" panose="02020603050405020304" pitchFamily="18" charset="0"/>
                <a:cs typeface="Times New Roman" panose="02020603050405020304" pitchFamily="18" charset="0"/>
              </a:rPr>
              <a:t>Yessena</a:t>
            </a:r>
          </a:p>
          <a:p>
            <a:r>
              <a:rPr lang="es-ES" sz="1400" dirty="0" smtClean="0">
                <a:latin typeface="Times New Roman" panose="02020603050405020304" pitchFamily="18" charset="0"/>
                <a:cs typeface="Times New Roman" panose="02020603050405020304" pitchFamily="18" charset="0"/>
              </a:rPr>
              <a:t>Capt. de E. Mancheno Criollo, Carlos </a:t>
            </a:r>
            <a:r>
              <a:rPr lang="es-ES" sz="1400" dirty="0" smtClean="0">
                <a:latin typeface="Times New Roman" panose="02020603050405020304" pitchFamily="18" charset="0"/>
                <a:cs typeface="Times New Roman" panose="02020603050405020304" pitchFamily="18" charset="0"/>
              </a:rPr>
              <a:t>Eduardo</a:t>
            </a:r>
          </a:p>
          <a:p>
            <a:endParaRPr lang="en-US" sz="1400"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Capt. de E. Cacuango </a:t>
            </a:r>
            <a:r>
              <a:rPr lang="en-US" sz="1400" dirty="0" smtClean="0">
                <a:latin typeface="Times New Roman" panose="02020603050405020304" pitchFamily="18" charset="0"/>
                <a:cs typeface="Times New Roman" panose="02020603050405020304" pitchFamily="18" charset="0"/>
              </a:rPr>
              <a:t>Ruiz, </a:t>
            </a:r>
            <a:r>
              <a:rPr lang="en-US" sz="1400" dirty="0">
                <a:latin typeface="Times New Roman" panose="02020603050405020304" pitchFamily="18" charset="0"/>
                <a:cs typeface="Times New Roman" panose="02020603050405020304" pitchFamily="18" charset="0"/>
              </a:rPr>
              <a:t>Bayardo Gabriel</a:t>
            </a:r>
          </a:p>
          <a:p>
            <a:r>
              <a:rPr lang="en-US" sz="1400" dirty="0" smtClean="0">
                <a:latin typeface="Times New Roman" panose="02020603050405020304" pitchFamily="18" charset="0"/>
                <a:cs typeface="Times New Roman" panose="02020603050405020304" pitchFamily="18" charset="0"/>
              </a:rPr>
              <a:t>Sr. Potosí </a:t>
            </a:r>
            <a:r>
              <a:rPr lang="en-US" sz="1400" dirty="0" smtClean="0">
                <a:latin typeface="Times New Roman" panose="02020603050405020304" pitchFamily="18" charset="0"/>
                <a:cs typeface="Times New Roman" panose="02020603050405020304" pitchFamily="18" charset="0"/>
              </a:rPr>
              <a:t>Toledo, Jefferson </a:t>
            </a:r>
            <a:r>
              <a:rPr lang="en-US" sz="1400" dirty="0">
                <a:latin typeface="Times New Roman" panose="02020603050405020304" pitchFamily="18" charset="0"/>
                <a:cs typeface="Times New Roman" panose="02020603050405020304" pitchFamily="18" charset="0"/>
              </a:rPr>
              <a:t>Guillermo</a:t>
            </a:r>
          </a:p>
        </p:txBody>
      </p:sp>
      <p:sp>
        <p:nvSpPr>
          <p:cNvPr id="5" name="TextBox 4">
            <a:extLst>
              <a:ext uri="{FF2B5EF4-FFF2-40B4-BE49-F238E27FC236}">
                <a16:creationId xmlns:a16="http://schemas.microsoft.com/office/drawing/2014/main" id="{61FDC12E-569E-478D-BD5E-636CE79EE3DC}"/>
              </a:ext>
            </a:extLst>
          </p:cNvPr>
          <p:cNvSpPr txBox="1"/>
          <p:nvPr/>
        </p:nvSpPr>
        <p:spPr>
          <a:xfrm>
            <a:off x="5676506" y="3730573"/>
            <a:ext cx="334776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latin typeface="Times New Roman" panose="02020603050405020304" pitchFamily="18" charset="0"/>
                <a:cs typeface="Times New Roman" panose="02020603050405020304" pitchFamily="18" charset="0"/>
              </a:rPr>
              <a:t>TUTOR:</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Ing. Morales Muñoz Byron Omar </a:t>
            </a:r>
            <a:r>
              <a:rPr lang="en-US" sz="1400" dirty="0" smtClean="0">
                <a:latin typeface="Times New Roman" panose="02020603050405020304" pitchFamily="18" charset="0"/>
                <a:cs typeface="Times New Roman" panose="02020603050405020304" pitchFamily="18" charset="0"/>
              </a:rPr>
              <a:t>MSc</a:t>
            </a:r>
            <a:r>
              <a:rPr lang="en-US" sz="1400" dirty="0">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1200329"/>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Inspección Visual, aplicación del método VIZIR</a:t>
            </a:r>
          </a:p>
        </p:txBody>
      </p:sp>
      <p:pic>
        <p:nvPicPr>
          <p:cNvPr id="10" name="Marcador de contenido 9"/>
          <p:cNvPicPr>
            <a:picLocks noGrp="1" noChangeAspect="1"/>
          </p:cNvPicPr>
          <p:nvPr>
            <p:ph idx="1"/>
          </p:nvPr>
        </p:nvPicPr>
        <p:blipFill>
          <a:blip r:embed="rId2"/>
          <a:stretch>
            <a:fillRect/>
          </a:stretch>
        </p:blipFill>
        <p:spPr>
          <a:xfrm>
            <a:off x="492621" y="1909961"/>
            <a:ext cx="8229600" cy="3088001"/>
          </a:xfrm>
          <a:prstGeom prst="rect">
            <a:avLst/>
          </a:prstGeom>
        </p:spPr>
      </p:pic>
      <p:sp>
        <p:nvSpPr>
          <p:cNvPr id="12" name="CuadroTexto 11"/>
          <p:cNvSpPr txBox="1"/>
          <p:nvPr/>
        </p:nvSpPr>
        <p:spPr>
          <a:xfrm>
            <a:off x="2483768" y="5388680"/>
            <a:ext cx="4176464" cy="369332"/>
          </a:xfrm>
          <a:prstGeom prst="rect">
            <a:avLst/>
          </a:prstGeom>
          <a:noFill/>
        </p:spPr>
        <p:txBody>
          <a:bodyPr wrap="square" rtlCol="0">
            <a:spAutoFit/>
          </a:bodyPr>
          <a:lstStyle/>
          <a:p>
            <a:r>
              <a:rPr lang="es-EC" i="1" dirty="0"/>
              <a:t>Ejemplo de registros en tabla JATS-BM</a:t>
            </a:r>
          </a:p>
        </p:txBody>
      </p:sp>
      <p:cxnSp>
        <p:nvCxnSpPr>
          <p:cNvPr id="13" name="Conector recto de flecha 12"/>
          <p:cNvCxnSpPr/>
          <p:nvPr/>
        </p:nvCxnSpPr>
        <p:spPr>
          <a:xfrm flipV="1">
            <a:off x="7856151" y="2636912"/>
            <a:ext cx="316249" cy="216024"/>
          </a:xfrm>
          <a:prstGeom prst="straightConnector1">
            <a:avLst/>
          </a:prstGeom>
          <a:ln w="38100">
            <a:solidFill>
              <a:schemeClr val="accent5">
                <a:lumMod val="5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16" name="Conector recto de flecha 15"/>
          <p:cNvCxnSpPr/>
          <p:nvPr/>
        </p:nvCxnSpPr>
        <p:spPr>
          <a:xfrm>
            <a:off x="7524328" y="3284984"/>
            <a:ext cx="648072" cy="442008"/>
          </a:xfrm>
          <a:prstGeom prst="straightConnector1">
            <a:avLst/>
          </a:prstGeom>
          <a:ln w="38100">
            <a:solidFill>
              <a:schemeClr val="accent5">
                <a:lumMod val="50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17" name="CuadroTexto 16"/>
          <p:cNvSpPr txBox="1"/>
          <p:nvPr/>
        </p:nvSpPr>
        <p:spPr>
          <a:xfrm>
            <a:off x="7856151" y="1909961"/>
            <a:ext cx="1180345" cy="646331"/>
          </a:xfrm>
          <a:prstGeom prst="rect">
            <a:avLst/>
          </a:prstGeom>
          <a:solidFill>
            <a:schemeClr val="bg1"/>
          </a:solidFill>
        </p:spPr>
        <p:txBody>
          <a:bodyPr wrap="square" rtlCol="0">
            <a:spAutoFit/>
          </a:bodyPr>
          <a:lstStyle/>
          <a:p>
            <a:r>
              <a:rPr lang="es-MX" dirty="0">
                <a:ln>
                  <a:solidFill>
                    <a:schemeClr val="accent1">
                      <a:lumMod val="50000"/>
                    </a:schemeClr>
                  </a:solidFill>
                </a:ln>
                <a:solidFill>
                  <a:schemeClr val="accent1">
                    <a:lumMod val="50000"/>
                  </a:schemeClr>
                </a:solidFill>
              </a:rPr>
              <a:t>Nivel de gravedad</a:t>
            </a:r>
            <a:endParaRPr lang="es-EC" dirty="0">
              <a:ln>
                <a:solidFill>
                  <a:schemeClr val="accent1">
                    <a:lumMod val="50000"/>
                  </a:schemeClr>
                </a:solidFill>
              </a:ln>
              <a:solidFill>
                <a:schemeClr val="accent1">
                  <a:lumMod val="50000"/>
                </a:schemeClr>
              </a:solidFill>
            </a:endParaRPr>
          </a:p>
        </p:txBody>
      </p:sp>
      <p:sp>
        <p:nvSpPr>
          <p:cNvPr id="18" name="CuadroTexto 17"/>
          <p:cNvSpPr txBox="1"/>
          <p:nvPr/>
        </p:nvSpPr>
        <p:spPr>
          <a:xfrm>
            <a:off x="8003401" y="3776682"/>
            <a:ext cx="1033095" cy="369332"/>
          </a:xfrm>
          <a:prstGeom prst="rect">
            <a:avLst/>
          </a:prstGeom>
          <a:solidFill>
            <a:schemeClr val="bg1"/>
          </a:solidFill>
        </p:spPr>
        <p:txBody>
          <a:bodyPr wrap="square" rtlCol="0">
            <a:spAutoFit/>
          </a:bodyPr>
          <a:lstStyle/>
          <a:p>
            <a:r>
              <a:rPr lang="es-MX" dirty="0">
                <a:ln>
                  <a:solidFill>
                    <a:schemeClr val="accent1">
                      <a:lumMod val="50000"/>
                    </a:schemeClr>
                  </a:solidFill>
                </a:ln>
                <a:solidFill>
                  <a:schemeClr val="accent1">
                    <a:lumMod val="50000"/>
                  </a:schemeClr>
                </a:solidFill>
              </a:rPr>
              <a:t>Medida</a:t>
            </a:r>
            <a:endParaRPr lang="es-EC" dirty="0">
              <a:ln>
                <a:solidFill>
                  <a:schemeClr val="accent1">
                    <a:lumMod val="50000"/>
                  </a:schemeClr>
                </a:solidFill>
              </a:ln>
              <a:solidFill>
                <a:schemeClr val="accent1">
                  <a:lumMod val="50000"/>
                </a:schemeClr>
              </a:solidFill>
            </a:endParaRPr>
          </a:p>
        </p:txBody>
      </p:sp>
      <p:pic>
        <p:nvPicPr>
          <p:cNvPr id="11"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81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02920" y="2470512"/>
            <a:ext cx="8229600" cy="1561012"/>
          </a:xfrm>
        </p:spPr>
        <p:txBody>
          <a:bodyPr/>
          <a:lstStyle/>
          <a:p>
            <a:pPr algn="ctr"/>
            <a:r>
              <a:rPr lang="es-ES" dirty="0" smtClean="0">
                <a:solidFill>
                  <a:schemeClr val="tx1"/>
                </a:solidFill>
              </a:rPr>
              <a:t>ANÁLISIS </a:t>
            </a:r>
            <a:r>
              <a:rPr lang="es-ES" dirty="0" smtClean="0">
                <a:solidFill>
                  <a:schemeClr val="tx1"/>
                </a:solidFill>
              </a:rPr>
              <a:t>Y EVALUACIÓN DEL TIPO DE SUBRASANTE, DETERMINACIÓN DEL CBR DE DISEÑO</a:t>
            </a:r>
            <a:endParaRPr lang="es-ES" dirty="0">
              <a:solidFill>
                <a:schemeClr val="tx1"/>
              </a:solidFill>
            </a:endParaRPr>
          </a:p>
        </p:txBody>
      </p:sp>
      <p:pic>
        <p:nvPicPr>
          <p:cNvPr id="3"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936067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35757" y="1228725"/>
            <a:ext cx="2135981" cy="369332"/>
          </a:xfrm>
          <a:prstGeom prst="rect">
            <a:avLst/>
          </a:prstGeom>
          <a:noFill/>
        </p:spPr>
        <p:txBody>
          <a:bodyPr wrap="square" rtlCol="0">
            <a:spAutoFit/>
          </a:bodyPr>
          <a:lstStyle/>
          <a:p>
            <a:pPr defTabSz="685800" eaLnBrk="1" fontAlgn="auto" hangingPunct="1">
              <a:spcBef>
                <a:spcPts val="0"/>
              </a:spcBef>
              <a:spcAft>
                <a:spcPts val="0"/>
              </a:spcAft>
            </a:pPr>
            <a:r>
              <a:rPr lang="es-ES" dirty="0">
                <a:solidFill>
                  <a:srgbClr val="000000"/>
                </a:solidFill>
                <a:latin typeface="Arial"/>
              </a:rPr>
              <a:t>Análisis del CBR</a:t>
            </a:r>
          </a:p>
        </p:txBody>
      </p:sp>
      <p:sp>
        <p:nvSpPr>
          <p:cNvPr id="5" name="Rectángulo redondeado 4"/>
          <p:cNvSpPr/>
          <p:nvPr/>
        </p:nvSpPr>
        <p:spPr>
          <a:xfrm>
            <a:off x="2018109" y="1678782"/>
            <a:ext cx="2818210" cy="692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s-ES" sz="1350" dirty="0">
                <a:solidFill>
                  <a:srgbClr val="000000"/>
                </a:solidFill>
                <a:latin typeface="Arial"/>
              </a:rPr>
              <a:t>Ensayo de compactación, se obtuvo la humedad óptima de la subrasante</a:t>
            </a:r>
          </a:p>
        </p:txBody>
      </p:sp>
      <p:sp>
        <p:nvSpPr>
          <p:cNvPr id="6" name="CuadroTexto 5"/>
          <p:cNvSpPr txBox="1"/>
          <p:nvPr/>
        </p:nvSpPr>
        <p:spPr>
          <a:xfrm>
            <a:off x="335757" y="2821781"/>
            <a:ext cx="1621631" cy="300082"/>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TRAMO 1:</a:t>
            </a:r>
          </a:p>
        </p:txBody>
      </p:sp>
      <p:pic>
        <p:nvPicPr>
          <p:cNvPr id="7" name="Imagen 6"/>
          <p:cNvPicPr>
            <a:picLocks noChangeAspect="1"/>
          </p:cNvPicPr>
          <p:nvPr/>
        </p:nvPicPr>
        <p:blipFill>
          <a:blip r:embed="rId2"/>
          <a:stretch>
            <a:fillRect/>
          </a:stretch>
        </p:blipFill>
        <p:spPr>
          <a:xfrm>
            <a:off x="1732359" y="2960281"/>
            <a:ext cx="2104002" cy="15164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a:picLocks noChangeAspect="1"/>
          </p:cNvPicPr>
          <p:nvPr/>
        </p:nvPicPr>
        <p:blipFill>
          <a:blip r:embed="rId3"/>
          <a:stretch>
            <a:fillRect/>
          </a:stretch>
        </p:blipFill>
        <p:spPr>
          <a:xfrm>
            <a:off x="4461272" y="2821782"/>
            <a:ext cx="3178969" cy="19502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uadroTexto 8"/>
          <p:cNvSpPr txBox="1"/>
          <p:nvPr/>
        </p:nvSpPr>
        <p:spPr>
          <a:xfrm>
            <a:off x="2089547" y="4945082"/>
            <a:ext cx="5550694" cy="300082"/>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Humedad óptima de 11% y densidad máxima de 1,88 gr/cm3</a:t>
            </a:r>
          </a:p>
        </p:txBody>
      </p:sp>
      <p:pic>
        <p:nvPicPr>
          <p:cNvPr id="10"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48589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4332" y="1243012"/>
            <a:ext cx="2493169" cy="300082"/>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Resultados de CBR, tramo 1:</a:t>
            </a:r>
          </a:p>
        </p:txBody>
      </p:sp>
      <p:pic>
        <p:nvPicPr>
          <p:cNvPr id="5" name="Imagen 4"/>
          <p:cNvPicPr>
            <a:picLocks noChangeAspect="1"/>
          </p:cNvPicPr>
          <p:nvPr/>
        </p:nvPicPr>
        <p:blipFill>
          <a:blip r:embed="rId2"/>
          <a:stretch>
            <a:fillRect/>
          </a:stretch>
        </p:blipFill>
        <p:spPr>
          <a:xfrm>
            <a:off x="532209" y="1768078"/>
            <a:ext cx="3636169" cy="1078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a:blip r:embed="rId3"/>
          <a:stretch>
            <a:fillRect/>
          </a:stretch>
        </p:blipFill>
        <p:spPr>
          <a:xfrm>
            <a:off x="4760335" y="1520012"/>
            <a:ext cx="3336131" cy="2073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uadroTexto 6"/>
          <p:cNvSpPr txBox="1"/>
          <p:nvPr/>
        </p:nvSpPr>
        <p:spPr>
          <a:xfrm>
            <a:off x="1521619" y="3943351"/>
            <a:ext cx="5693569" cy="507831"/>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Se obtuvo un CBR:5,7%, categorizando a la subrasante del tramo 1,</a:t>
            </a:r>
            <a:br>
              <a:rPr lang="es-ES" sz="1350" dirty="0">
                <a:solidFill>
                  <a:srgbClr val="000000"/>
                </a:solidFill>
                <a:latin typeface="Arial"/>
              </a:rPr>
            </a:br>
            <a:r>
              <a:rPr lang="es-ES" sz="1350" dirty="0">
                <a:solidFill>
                  <a:srgbClr val="000000"/>
                </a:solidFill>
                <a:latin typeface="Arial"/>
              </a:rPr>
              <a:t>como un S1</a:t>
            </a:r>
          </a:p>
        </p:txBody>
      </p:sp>
      <p:pic>
        <p:nvPicPr>
          <p:cNvPr id="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493536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1463" y="1085850"/>
            <a:ext cx="1621631" cy="300082"/>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TRAMO 2:</a:t>
            </a:r>
          </a:p>
        </p:txBody>
      </p:sp>
      <p:pic>
        <p:nvPicPr>
          <p:cNvPr id="5" name="Imagen 4"/>
          <p:cNvPicPr>
            <a:picLocks noChangeAspect="1"/>
          </p:cNvPicPr>
          <p:nvPr/>
        </p:nvPicPr>
        <p:blipFill>
          <a:blip r:embed="rId2"/>
          <a:stretch>
            <a:fillRect/>
          </a:stretch>
        </p:blipFill>
        <p:spPr>
          <a:xfrm>
            <a:off x="848093" y="1831462"/>
            <a:ext cx="2478881" cy="1014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a:blip r:embed="rId3"/>
          <a:stretch>
            <a:fillRect/>
          </a:stretch>
        </p:blipFill>
        <p:spPr>
          <a:xfrm>
            <a:off x="4679091" y="1705749"/>
            <a:ext cx="2975372" cy="1838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uadroTexto 6"/>
          <p:cNvSpPr txBox="1"/>
          <p:nvPr/>
        </p:nvSpPr>
        <p:spPr>
          <a:xfrm>
            <a:off x="1581172" y="4335136"/>
            <a:ext cx="5550694" cy="300082"/>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Humedad óptima de 9% y densidad máxima de 1,9 gr/cm3</a:t>
            </a:r>
          </a:p>
        </p:txBody>
      </p:sp>
      <p:pic>
        <p:nvPicPr>
          <p:cNvPr id="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637610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29428" y="2721825"/>
            <a:ext cx="3586163" cy="650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3"/>
          <a:stretch>
            <a:fillRect/>
          </a:stretch>
        </p:blipFill>
        <p:spPr>
          <a:xfrm>
            <a:off x="5250979" y="1955571"/>
            <a:ext cx="2953430" cy="1838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uadroTexto 5"/>
          <p:cNvSpPr txBox="1"/>
          <p:nvPr/>
        </p:nvSpPr>
        <p:spPr>
          <a:xfrm>
            <a:off x="1914070" y="4466543"/>
            <a:ext cx="5693569" cy="507831"/>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Se obtuvo un CBR:7,5%, categorizando a la subrasante del tramo 2,</a:t>
            </a:r>
            <a:br>
              <a:rPr lang="es-ES" sz="1350" dirty="0">
                <a:solidFill>
                  <a:srgbClr val="000000"/>
                </a:solidFill>
                <a:latin typeface="Arial"/>
              </a:rPr>
            </a:br>
            <a:r>
              <a:rPr lang="es-ES" sz="1350" dirty="0">
                <a:solidFill>
                  <a:srgbClr val="000000"/>
                </a:solidFill>
                <a:latin typeface="Arial"/>
              </a:rPr>
              <a:t>como un S1</a:t>
            </a:r>
          </a:p>
        </p:txBody>
      </p:sp>
      <p:sp>
        <p:nvSpPr>
          <p:cNvPr id="7" name="Rectángulo 6"/>
          <p:cNvSpPr/>
          <p:nvPr/>
        </p:nvSpPr>
        <p:spPr>
          <a:xfrm>
            <a:off x="409798" y="1405642"/>
            <a:ext cx="2435282" cy="300082"/>
          </a:xfrm>
          <a:prstGeom prst="rect">
            <a:avLst/>
          </a:prstGeom>
        </p:spPr>
        <p:txBody>
          <a:bodyPr wrap="none">
            <a:spAutoFit/>
          </a:bodyPr>
          <a:lstStyle/>
          <a:p>
            <a:pPr defTabSz="685800" eaLnBrk="1" fontAlgn="auto" hangingPunct="1">
              <a:spcBef>
                <a:spcPts val="0"/>
              </a:spcBef>
              <a:spcAft>
                <a:spcPts val="0"/>
              </a:spcAft>
            </a:pPr>
            <a:r>
              <a:rPr lang="es-ES" sz="1350" dirty="0">
                <a:solidFill>
                  <a:srgbClr val="000000"/>
                </a:solidFill>
                <a:latin typeface="Arial"/>
              </a:rPr>
              <a:t>Resultados de CBR, tramo 2:</a:t>
            </a:r>
          </a:p>
        </p:txBody>
      </p:sp>
      <p:pic>
        <p:nvPicPr>
          <p:cNvPr id="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4132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1463" y="1085850"/>
            <a:ext cx="1621631" cy="300082"/>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TRAMO 3:</a:t>
            </a:r>
          </a:p>
        </p:txBody>
      </p:sp>
      <p:sp>
        <p:nvSpPr>
          <p:cNvPr id="7" name="CuadroTexto 6"/>
          <p:cNvSpPr txBox="1"/>
          <p:nvPr/>
        </p:nvSpPr>
        <p:spPr>
          <a:xfrm>
            <a:off x="1375431" y="4328902"/>
            <a:ext cx="5550694" cy="300082"/>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Humedad óptima de 11% y densidad máxima de 2,03 gr/cm3</a:t>
            </a:r>
          </a:p>
        </p:txBody>
      </p:sp>
      <p:pic>
        <p:nvPicPr>
          <p:cNvPr id="2" name="Imagen 1"/>
          <p:cNvPicPr>
            <a:picLocks noChangeAspect="1"/>
          </p:cNvPicPr>
          <p:nvPr/>
        </p:nvPicPr>
        <p:blipFill>
          <a:blip r:embed="rId2"/>
          <a:stretch>
            <a:fillRect/>
          </a:stretch>
        </p:blipFill>
        <p:spPr>
          <a:xfrm>
            <a:off x="1030193" y="2119779"/>
            <a:ext cx="2486025" cy="1200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a:blip r:embed="rId3"/>
          <a:stretch>
            <a:fillRect/>
          </a:stretch>
        </p:blipFill>
        <p:spPr>
          <a:xfrm>
            <a:off x="4224554" y="1774084"/>
            <a:ext cx="3028950" cy="1879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750740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556234" y="3788427"/>
            <a:ext cx="6448923" cy="507831"/>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Se obtuvo un CBR:5%, categorizando a la subrasante del tramo 3,</a:t>
            </a:r>
            <a:br>
              <a:rPr lang="es-ES" sz="1350" dirty="0">
                <a:solidFill>
                  <a:srgbClr val="000000"/>
                </a:solidFill>
                <a:latin typeface="Arial"/>
              </a:rPr>
            </a:br>
            <a:r>
              <a:rPr lang="es-ES" sz="1350" dirty="0">
                <a:solidFill>
                  <a:srgbClr val="000000"/>
                </a:solidFill>
                <a:latin typeface="Arial"/>
              </a:rPr>
              <a:t>como un S1</a:t>
            </a:r>
          </a:p>
        </p:txBody>
      </p:sp>
      <p:pic>
        <p:nvPicPr>
          <p:cNvPr id="5" name="Imagen 4"/>
          <p:cNvPicPr>
            <a:picLocks noChangeAspect="1"/>
          </p:cNvPicPr>
          <p:nvPr/>
        </p:nvPicPr>
        <p:blipFill>
          <a:blip r:embed="rId2"/>
          <a:stretch>
            <a:fillRect/>
          </a:stretch>
        </p:blipFill>
        <p:spPr>
          <a:xfrm>
            <a:off x="714115" y="2130896"/>
            <a:ext cx="3643313" cy="864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a:blip r:embed="rId3"/>
          <a:stretch>
            <a:fillRect/>
          </a:stretch>
        </p:blipFill>
        <p:spPr>
          <a:xfrm>
            <a:off x="5348756" y="1791312"/>
            <a:ext cx="2929104" cy="1734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ángulo 6"/>
          <p:cNvSpPr/>
          <p:nvPr/>
        </p:nvSpPr>
        <p:spPr>
          <a:xfrm>
            <a:off x="409798" y="1405642"/>
            <a:ext cx="2435282" cy="300082"/>
          </a:xfrm>
          <a:prstGeom prst="rect">
            <a:avLst/>
          </a:prstGeom>
        </p:spPr>
        <p:txBody>
          <a:bodyPr wrap="none">
            <a:spAutoFit/>
          </a:bodyPr>
          <a:lstStyle/>
          <a:p>
            <a:pPr defTabSz="685800" eaLnBrk="1" fontAlgn="auto" hangingPunct="1">
              <a:spcBef>
                <a:spcPts val="0"/>
              </a:spcBef>
              <a:spcAft>
                <a:spcPts val="0"/>
              </a:spcAft>
            </a:pPr>
            <a:r>
              <a:rPr lang="es-ES" sz="1350" dirty="0">
                <a:solidFill>
                  <a:srgbClr val="000000"/>
                </a:solidFill>
                <a:latin typeface="Arial"/>
              </a:rPr>
              <a:t>Resultados de CBR, tramo 3:</a:t>
            </a:r>
          </a:p>
        </p:txBody>
      </p:sp>
      <p:pic>
        <p:nvPicPr>
          <p:cNvPr id="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30488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57338" y="1914525"/>
            <a:ext cx="5029200" cy="10721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uadroTexto 4"/>
          <p:cNvSpPr txBox="1"/>
          <p:nvPr/>
        </p:nvSpPr>
        <p:spPr>
          <a:xfrm>
            <a:off x="457201" y="1300162"/>
            <a:ext cx="2821781" cy="300082"/>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Valores de CBR de la subrasante:</a:t>
            </a:r>
          </a:p>
        </p:txBody>
      </p:sp>
      <p:sp>
        <p:nvSpPr>
          <p:cNvPr id="6" name="CuadroTexto 5"/>
          <p:cNvSpPr txBox="1"/>
          <p:nvPr/>
        </p:nvSpPr>
        <p:spPr>
          <a:xfrm>
            <a:off x="892969" y="3614738"/>
            <a:ext cx="5693569" cy="507831"/>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Pertenece a la categoría S1, tienen un CBR menor a 10% por lo tanto no es apto para material de subrasante</a:t>
            </a:r>
          </a:p>
        </p:txBody>
      </p:sp>
      <p:pic>
        <p:nvPicPr>
          <p:cNvPr id="2" name="Imagen 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17674" y="4365324"/>
            <a:ext cx="956204" cy="670225"/>
          </a:xfrm>
          <a:prstGeom prst="rect">
            <a:avLst/>
          </a:prstGeom>
        </p:spPr>
      </p:pic>
      <p:pic>
        <p:nvPicPr>
          <p:cNvPr id="7"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60989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02920" y="2470513"/>
            <a:ext cx="8237913" cy="2077589"/>
          </a:xfrm>
        </p:spPr>
        <p:txBody>
          <a:bodyPr/>
          <a:lstStyle/>
          <a:p>
            <a:pPr algn="ctr"/>
            <a:r>
              <a:rPr lang="es-ES" sz="2700" dirty="0">
                <a:solidFill>
                  <a:schemeClr val="tx1"/>
                </a:solidFill>
              </a:rPr>
              <a:t/>
            </a:r>
            <a:br>
              <a:rPr lang="es-ES" sz="2700" dirty="0">
                <a:solidFill>
                  <a:schemeClr val="tx1"/>
                </a:solidFill>
              </a:rPr>
            </a:br>
            <a:r>
              <a:rPr lang="es-ES" dirty="0" smtClean="0">
                <a:solidFill>
                  <a:schemeClr val="tx1"/>
                </a:solidFill>
              </a:rPr>
              <a:t>ANÁLISIS Y VALORACIÓN  DE PARÁMETROS DE RESISTENCIA DE LAS DIVERSAS CAPAS (coeficientes estructurales)</a:t>
            </a:r>
            <a:endParaRPr lang="es-ES" dirty="0">
              <a:solidFill>
                <a:schemeClr val="tx1"/>
              </a:solidFill>
            </a:endParaRPr>
          </a:p>
        </p:txBody>
      </p:sp>
      <p:pic>
        <p:nvPicPr>
          <p:cNvPr id="3"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93075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07194" y="1328737"/>
            <a:ext cx="2893219" cy="300082"/>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Coeficientes Estructurales</a:t>
            </a:r>
          </a:p>
        </p:txBody>
      </p:sp>
      <p:sp>
        <p:nvSpPr>
          <p:cNvPr id="5" name="Rectángulo 4"/>
          <p:cNvSpPr/>
          <p:nvPr/>
        </p:nvSpPr>
        <p:spPr>
          <a:xfrm>
            <a:off x="1943100" y="1728787"/>
            <a:ext cx="4864894" cy="84296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eaLnBrk="1" fontAlgn="auto" hangingPunct="1">
              <a:spcBef>
                <a:spcPts val="0"/>
              </a:spcBef>
              <a:spcAft>
                <a:spcPts val="0"/>
              </a:spcAft>
            </a:pPr>
            <a:r>
              <a:rPr lang="es-ES" sz="1350" dirty="0">
                <a:solidFill>
                  <a:srgbClr val="000000"/>
                </a:solidFill>
                <a:latin typeface="Arial"/>
              </a:rPr>
              <a:t>Están relacionados con parámetros de resistencia:</a:t>
            </a:r>
            <a:br>
              <a:rPr lang="es-ES" sz="1350" dirty="0">
                <a:solidFill>
                  <a:srgbClr val="000000"/>
                </a:solidFill>
                <a:latin typeface="Arial"/>
              </a:rPr>
            </a:br>
            <a:r>
              <a:rPr lang="es-ES" sz="1350" dirty="0">
                <a:solidFill>
                  <a:srgbClr val="000000"/>
                </a:solidFill>
                <a:latin typeface="Arial"/>
              </a:rPr>
              <a:t>bases granulares</a:t>
            </a:r>
            <a:br>
              <a:rPr lang="es-ES" sz="1350" dirty="0">
                <a:solidFill>
                  <a:srgbClr val="000000"/>
                </a:solidFill>
                <a:latin typeface="Arial"/>
              </a:rPr>
            </a:br>
            <a:r>
              <a:rPr lang="es-ES" sz="1350" dirty="0">
                <a:solidFill>
                  <a:srgbClr val="000000"/>
                </a:solidFill>
                <a:latin typeface="Arial"/>
              </a:rPr>
              <a:t>subbases granulares</a:t>
            </a:r>
            <a:br>
              <a:rPr lang="es-ES" sz="1350" dirty="0">
                <a:solidFill>
                  <a:srgbClr val="000000"/>
                </a:solidFill>
                <a:latin typeface="Arial"/>
              </a:rPr>
            </a:br>
            <a:r>
              <a:rPr lang="es-ES" sz="1350" dirty="0">
                <a:solidFill>
                  <a:srgbClr val="000000"/>
                </a:solidFill>
                <a:latin typeface="Arial"/>
              </a:rPr>
              <a:t>bases tratadas</a:t>
            </a:r>
          </a:p>
        </p:txBody>
      </p:sp>
      <p:sp>
        <p:nvSpPr>
          <p:cNvPr id="6" name="CuadroTexto 5"/>
          <p:cNvSpPr txBox="1"/>
          <p:nvPr/>
        </p:nvSpPr>
        <p:spPr>
          <a:xfrm>
            <a:off x="407194" y="2857500"/>
            <a:ext cx="2907506" cy="300082"/>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Módulo Resiliente de la subrasante</a:t>
            </a:r>
          </a:p>
        </p:txBody>
      </p:sp>
      <p:sp>
        <p:nvSpPr>
          <p:cNvPr id="8" name="Paralelogramo 7"/>
          <p:cNvSpPr/>
          <p:nvPr/>
        </p:nvSpPr>
        <p:spPr>
          <a:xfrm>
            <a:off x="2128837" y="3271838"/>
            <a:ext cx="4521995" cy="750094"/>
          </a:xfrm>
          <a:prstGeom prst="parallelogram">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eaLnBrk="1" fontAlgn="auto" hangingPunct="1">
              <a:spcBef>
                <a:spcPts val="0"/>
              </a:spcBef>
              <a:spcAft>
                <a:spcPts val="0"/>
              </a:spcAft>
            </a:pPr>
            <a:r>
              <a:rPr lang="es-ES" sz="1350" dirty="0">
                <a:solidFill>
                  <a:srgbClr val="000000"/>
                </a:solidFill>
                <a:latin typeface="Arial"/>
              </a:rPr>
              <a:t>Según la guía ASSTHO 93, el MR es el parámetro que caracteriza al material de fundación</a:t>
            </a:r>
          </a:p>
        </p:txBody>
      </p:sp>
      <p:sp>
        <p:nvSpPr>
          <p:cNvPr id="9" name="CuadroTexto 8"/>
          <p:cNvSpPr txBox="1"/>
          <p:nvPr/>
        </p:nvSpPr>
        <p:spPr>
          <a:xfrm>
            <a:off x="1243013" y="4445020"/>
            <a:ext cx="4336256" cy="300082"/>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Para el proyecto vamos a utilizar un CBR de 7,5 %</a:t>
            </a:r>
          </a:p>
        </p:txBody>
      </p:sp>
      <p:pic>
        <p:nvPicPr>
          <p:cNvPr id="7"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790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sz="half" idx="1"/>
          </p:nvPr>
        </p:nvSpPr>
        <p:spPr>
          <a:xfrm>
            <a:off x="457200" y="2333445"/>
            <a:ext cx="4038600" cy="4525963"/>
          </a:xfrm>
        </p:spPr>
        <p:txBody>
          <a:bodyPr lIns="91440" tIns="45720" rIns="91440" bIns="45720" anchor="t"/>
          <a:lstStyle/>
          <a:p>
            <a:pPr marL="0" indent="0" algn="just">
              <a:buNone/>
            </a:pPr>
            <a:r>
              <a:rPr lang="es-EC" sz="2000" dirty="0">
                <a:solidFill>
                  <a:schemeClr val="tx1"/>
                </a:solidFill>
              </a:rPr>
              <a:t>El Tramo 1, correspondiente a la Av. Manuel Quiroga, presenta trabajos de repavimentación reciente, por lo que no expone ningún tipo de daño o irregularidades en su capa de rodadura.</a:t>
            </a:r>
          </a:p>
        </p:txBody>
      </p:sp>
      <p:sp>
        <p:nvSpPr>
          <p:cNvPr id="9" name="CuadroTexto 8"/>
          <p:cNvSpPr txBox="1"/>
          <p:nvPr/>
        </p:nvSpPr>
        <p:spPr>
          <a:xfrm>
            <a:off x="457200" y="332656"/>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Tramo 1</a:t>
            </a:r>
          </a:p>
        </p:txBody>
      </p:sp>
      <p:pic>
        <p:nvPicPr>
          <p:cNvPr id="12" name="Marcador de contenido 11"/>
          <p:cNvPicPr>
            <a:picLocks noGrp="1"/>
          </p:cNvPicPr>
          <p:nvPr>
            <p:ph sz="half" idx="2"/>
          </p:nvPr>
        </p:nvPicPr>
        <p:blipFill rotWithShape="1">
          <a:blip r:embed="rId3" cstate="print">
            <a:extLst>
              <a:ext uri="{28A0092B-C50C-407E-A947-70E740481C1C}">
                <a14:useLocalDpi xmlns:a14="http://schemas.microsoft.com/office/drawing/2010/main" val="0"/>
              </a:ext>
            </a:extLst>
          </a:blip>
          <a:srcRect l="28388" b="19311"/>
          <a:stretch/>
        </p:blipFill>
        <p:spPr>
          <a:xfrm>
            <a:off x="6522615" y="3429000"/>
            <a:ext cx="2376264" cy="2056309"/>
          </a:xfrm>
          <a:prstGeom prst="rect">
            <a:avLst/>
          </a:prstGeom>
        </p:spPr>
      </p:pic>
      <p:sp>
        <p:nvSpPr>
          <p:cNvPr id="2" name="CuadroTexto 1"/>
          <p:cNvSpPr txBox="1"/>
          <p:nvPr/>
        </p:nvSpPr>
        <p:spPr>
          <a:xfrm>
            <a:off x="4764625" y="5589240"/>
            <a:ext cx="4134254" cy="338554"/>
          </a:xfrm>
          <a:prstGeom prst="rect">
            <a:avLst/>
          </a:prstGeom>
          <a:noFill/>
        </p:spPr>
        <p:txBody>
          <a:bodyPr wrap="square" rtlCol="0">
            <a:spAutoFit/>
          </a:bodyPr>
          <a:lstStyle/>
          <a:p>
            <a:pPr algn="ctr"/>
            <a:r>
              <a:rPr lang="es-EC" sz="1600" i="1" dirty="0"/>
              <a:t>Estado de la capa de rodadura del Tramo 1</a:t>
            </a:r>
            <a:endParaRPr lang="es-EC" sz="1600" dirty="0"/>
          </a:p>
        </p:txBody>
      </p:sp>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t="12456"/>
          <a:stretch/>
        </p:blipFill>
        <p:spPr>
          <a:xfrm>
            <a:off x="4766188" y="3429000"/>
            <a:ext cx="2110068" cy="2056309"/>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4625" y="1103483"/>
            <a:ext cx="4134254" cy="2325518"/>
          </a:xfrm>
          <a:prstGeom prst="rect">
            <a:avLst/>
          </a:prstGeom>
        </p:spPr>
      </p:pic>
      <p:pic>
        <p:nvPicPr>
          <p:cNvPr id="8"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877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07206" y="1385887"/>
            <a:ext cx="6500423" cy="300082"/>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Para valores mayores al 7,20 % y menores al 20% se aplica la siguiente ecuación:</a:t>
            </a:r>
          </a:p>
        </p:txBody>
      </p:sp>
      <mc:AlternateContent xmlns:mc="http://schemas.openxmlformats.org/markup-compatibility/2006" xmlns:a14="http://schemas.microsoft.com/office/drawing/2010/main">
        <mc:Choice Requires="a14">
          <p:sp>
            <p:nvSpPr>
              <p:cNvPr id="5" name="CuadroTexto 4"/>
              <p:cNvSpPr txBox="1"/>
              <p:nvPr/>
            </p:nvSpPr>
            <p:spPr>
              <a:xfrm>
                <a:off x="2021681" y="2143125"/>
                <a:ext cx="1611531" cy="623248"/>
              </a:xfrm>
              <a:prstGeom prst="rect">
                <a:avLst/>
              </a:prstGeom>
              <a:noFill/>
            </p:spPr>
            <p:txBody>
              <a:bodyPr wrap="none" lIns="0" tIns="0" rIns="0" bIns="0" rtlCol="0">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𝑀</m:t>
                          </m:r>
                        </m:e>
                        <m:sub>
                          <m:r>
                            <a:rPr lang="es-ES" sz="1350" i="1">
                              <a:solidFill>
                                <a:srgbClr val="000000"/>
                              </a:solidFill>
                              <a:latin typeface="Cambria Math" panose="02040503050406030204" pitchFamily="18" charset="0"/>
                            </a:rPr>
                            <m:t>𝑟</m:t>
                          </m:r>
                        </m:sub>
                      </m:sSub>
                      <m:r>
                        <a:rPr lang="es-ES" sz="1350" i="1">
                          <a:solidFill>
                            <a:srgbClr val="000000"/>
                          </a:solidFill>
                          <a:latin typeface="Cambria Math" panose="02040503050406030204" pitchFamily="18" charset="0"/>
                        </a:rPr>
                        <m:t>=2555∗</m:t>
                      </m:r>
                      <m:sSup>
                        <m:sSupPr>
                          <m:ctrlPr>
                            <a:rPr lang="es-ES" sz="1350" i="1">
                              <a:solidFill>
                                <a:srgbClr val="000000"/>
                              </a:solidFill>
                              <a:latin typeface="Cambria Math" panose="02040503050406030204" pitchFamily="18" charset="0"/>
                            </a:rPr>
                          </m:ctrlPr>
                        </m:sSupPr>
                        <m:e>
                          <m:r>
                            <a:rPr lang="es-ES" sz="1350" i="1">
                              <a:solidFill>
                                <a:srgbClr val="000000"/>
                              </a:solidFill>
                              <a:latin typeface="Cambria Math" panose="02040503050406030204" pitchFamily="18" charset="0"/>
                            </a:rPr>
                            <m:t>𝐶𝐵𝑅</m:t>
                          </m:r>
                        </m:e>
                        <m:sup>
                          <m:r>
                            <a:rPr lang="es-ES" sz="1350" i="1">
                              <a:solidFill>
                                <a:srgbClr val="000000"/>
                              </a:solidFill>
                              <a:latin typeface="Cambria Math" panose="02040503050406030204" pitchFamily="18" charset="0"/>
                            </a:rPr>
                            <m:t>0,64</m:t>
                          </m:r>
                        </m:sup>
                      </m:sSup>
                    </m:oMath>
                    <m:oMath xmlns:m="http://schemas.openxmlformats.org/officeDocument/2006/math">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𝑀</m:t>
                          </m:r>
                        </m:e>
                        <m:sub>
                          <m:r>
                            <a:rPr lang="es-ES" sz="1350" i="1">
                              <a:solidFill>
                                <a:srgbClr val="000000"/>
                              </a:solidFill>
                              <a:latin typeface="Cambria Math" panose="02040503050406030204" pitchFamily="18" charset="0"/>
                            </a:rPr>
                            <m:t>𝑟</m:t>
                          </m:r>
                        </m:sub>
                      </m:sSub>
                      <m:r>
                        <a:rPr lang="es-ES" sz="1350" i="1">
                          <a:solidFill>
                            <a:srgbClr val="000000"/>
                          </a:solidFill>
                          <a:latin typeface="Cambria Math" panose="02040503050406030204" pitchFamily="18" charset="0"/>
                        </a:rPr>
                        <m:t>=2555∗</m:t>
                      </m:r>
                      <m:sSup>
                        <m:sSupPr>
                          <m:ctrlPr>
                            <a:rPr lang="es-ES" sz="1350" i="1">
                              <a:solidFill>
                                <a:srgbClr val="000000"/>
                              </a:solidFill>
                              <a:latin typeface="Cambria Math" panose="02040503050406030204" pitchFamily="18" charset="0"/>
                            </a:rPr>
                          </m:ctrlPr>
                        </m:sSupPr>
                        <m:e>
                          <m:r>
                            <a:rPr lang="es-ES" sz="1350" i="1">
                              <a:solidFill>
                                <a:srgbClr val="000000"/>
                              </a:solidFill>
                              <a:latin typeface="Cambria Math" panose="02040503050406030204" pitchFamily="18" charset="0"/>
                            </a:rPr>
                            <m:t>7,5</m:t>
                          </m:r>
                        </m:e>
                        <m:sup>
                          <m:r>
                            <a:rPr lang="es-ES" sz="1350" i="1">
                              <a:solidFill>
                                <a:srgbClr val="000000"/>
                              </a:solidFill>
                              <a:latin typeface="Cambria Math" panose="02040503050406030204" pitchFamily="18" charset="0"/>
                            </a:rPr>
                            <m:t>0,64</m:t>
                          </m:r>
                        </m:sup>
                      </m:sSup>
                    </m:oMath>
                    <m:oMath xmlns:m="http://schemas.openxmlformats.org/officeDocument/2006/math">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𝑀</m:t>
                          </m:r>
                        </m:e>
                        <m:sub>
                          <m:r>
                            <a:rPr lang="es-ES" sz="1350" i="1">
                              <a:solidFill>
                                <a:srgbClr val="000000"/>
                              </a:solidFill>
                              <a:latin typeface="Cambria Math" panose="02040503050406030204" pitchFamily="18" charset="0"/>
                            </a:rPr>
                            <m:t>𝑟</m:t>
                          </m:r>
                        </m:sub>
                      </m:sSub>
                      <m:d>
                        <m:dPr>
                          <m:ctrlPr>
                            <a:rPr lang="es-ES" sz="1350" i="1">
                              <a:solidFill>
                                <a:srgbClr val="000000"/>
                              </a:solidFill>
                              <a:latin typeface="Cambria Math" panose="02040503050406030204" pitchFamily="18" charset="0"/>
                            </a:rPr>
                          </m:ctrlPr>
                        </m:dPr>
                        <m:e>
                          <m:r>
                            <a:rPr lang="es-ES" sz="1350" i="1">
                              <a:solidFill>
                                <a:srgbClr val="000000"/>
                              </a:solidFill>
                              <a:latin typeface="Cambria Math" panose="02040503050406030204" pitchFamily="18" charset="0"/>
                            </a:rPr>
                            <m:t>𝑝𝑠𝑖</m:t>
                          </m:r>
                        </m:e>
                      </m:d>
                      <m:r>
                        <a:rPr lang="es-ES" sz="1350" i="1">
                          <a:solidFill>
                            <a:srgbClr val="000000"/>
                          </a:solidFill>
                          <a:latin typeface="Cambria Math" panose="02040503050406030204" pitchFamily="18" charset="0"/>
                        </a:rPr>
                        <m:t>=9277,48</m:t>
                      </m:r>
                    </m:oMath>
                  </m:oMathPara>
                </a14:m>
                <a:endParaRPr lang="es-ES" sz="1350" dirty="0">
                  <a:solidFill>
                    <a:srgbClr val="000000"/>
                  </a:solidFill>
                  <a:latin typeface="Arial"/>
                </a:endParaRPr>
              </a:p>
            </p:txBody>
          </p:sp>
        </mc:Choice>
        <mc:Fallback xmlns="">
          <p:sp>
            <p:nvSpPr>
              <p:cNvPr id="5" name="CuadroTexto 4"/>
              <p:cNvSpPr txBox="1">
                <a:spLocks noRot="1" noChangeAspect="1" noMove="1" noResize="1" noEditPoints="1" noAdjustHandles="1" noChangeArrowheads="1" noChangeShapeType="1" noTextEdit="1"/>
              </p:cNvSpPr>
              <p:nvPr/>
            </p:nvSpPr>
            <p:spPr>
              <a:xfrm>
                <a:off x="2021681" y="2143125"/>
                <a:ext cx="1611531" cy="623248"/>
              </a:xfrm>
              <a:prstGeom prst="rect">
                <a:avLst/>
              </a:prstGeom>
              <a:blipFill>
                <a:blip r:embed="rId2"/>
                <a:stretch>
                  <a:fillRect l="-2273" r="-758" b="-11765"/>
                </a:stretch>
              </a:blipFill>
            </p:spPr>
            <p:txBody>
              <a:bodyPr/>
              <a:lstStyle/>
              <a:p>
                <a:r>
                  <a:rPr lang="en-US">
                    <a:noFill/>
                  </a:rPr>
                  <a:t> </a:t>
                </a:r>
              </a:p>
            </p:txBody>
          </p:sp>
        </mc:Fallback>
      </mc:AlternateContent>
      <p:sp>
        <p:nvSpPr>
          <p:cNvPr id="10" name="Flecha derecha 9"/>
          <p:cNvSpPr/>
          <p:nvPr/>
        </p:nvSpPr>
        <p:spPr>
          <a:xfrm>
            <a:off x="3828011" y="2540577"/>
            <a:ext cx="922712" cy="2257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s-ES" sz="1350">
              <a:solidFill>
                <a:srgbClr val="FFFFFF"/>
              </a:solidFill>
              <a:latin typeface="Arial"/>
            </a:endParaRPr>
          </a:p>
        </p:txBody>
      </p:sp>
      <p:sp>
        <p:nvSpPr>
          <p:cNvPr id="11" name="Rectángulo redondeado 10"/>
          <p:cNvSpPr/>
          <p:nvPr/>
        </p:nvSpPr>
        <p:spPr>
          <a:xfrm>
            <a:off x="5112327" y="2453294"/>
            <a:ext cx="2119746" cy="4114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s-ES" sz="1350" dirty="0">
                <a:solidFill>
                  <a:srgbClr val="000000"/>
                </a:solidFill>
                <a:latin typeface="Arial"/>
              </a:rPr>
              <a:t>Módulo Resiliente de la subrasante</a:t>
            </a:r>
          </a:p>
        </p:txBody>
      </p:sp>
      <p:pic>
        <p:nvPicPr>
          <p:cNvPr id="12" name="Imagen 11"/>
          <p:cNvPicPr>
            <a:picLocks noChangeAspect="1"/>
          </p:cNvPicPr>
          <p:nvPr/>
        </p:nvPicPr>
        <p:blipFill>
          <a:blip r:embed="rId3"/>
          <a:stretch>
            <a:fillRect/>
          </a:stretch>
        </p:blipFill>
        <p:spPr>
          <a:xfrm>
            <a:off x="333905" y="3246611"/>
            <a:ext cx="3713487" cy="2074574"/>
          </a:xfrm>
          <a:prstGeom prst="rect">
            <a:avLst/>
          </a:prstGeom>
        </p:spPr>
      </p:pic>
      <p:sp>
        <p:nvSpPr>
          <p:cNvPr id="13" name="Rectángulo redondeado 12"/>
          <p:cNvSpPr/>
          <p:nvPr/>
        </p:nvSpPr>
        <p:spPr>
          <a:xfrm>
            <a:off x="4750723" y="3711263"/>
            <a:ext cx="3065318" cy="4114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s-ES" sz="1350" dirty="0">
                <a:solidFill>
                  <a:srgbClr val="000000"/>
                </a:solidFill>
                <a:latin typeface="Arial"/>
              </a:rPr>
              <a:t>Cantera “ Esperanza “ de Pintag</a:t>
            </a:r>
          </a:p>
        </p:txBody>
      </p:sp>
      <p:pic>
        <p:nvPicPr>
          <p:cNvPr id="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20928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41614" y="1474990"/>
            <a:ext cx="1964531" cy="300082"/>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MR de la subbase:</a:t>
            </a:r>
          </a:p>
        </p:txBody>
      </p:sp>
      <p:sp>
        <p:nvSpPr>
          <p:cNvPr id="5" name="Elipse 4"/>
          <p:cNvSpPr/>
          <p:nvPr/>
        </p:nvSpPr>
        <p:spPr>
          <a:xfrm>
            <a:off x="560071" y="2536421"/>
            <a:ext cx="1335881" cy="657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s-ES" sz="1350" dirty="0">
                <a:solidFill>
                  <a:srgbClr val="000000"/>
                </a:solidFill>
                <a:latin typeface="Arial"/>
              </a:rPr>
              <a:t>12 500 psi</a:t>
            </a:r>
          </a:p>
        </p:txBody>
      </p:sp>
      <p:pic>
        <p:nvPicPr>
          <p:cNvPr id="6" name="Imagen 5"/>
          <p:cNvPicPr>
            <a:picLocks noChangeAspect="1"/>
          </p:cNvPicPr>
          <p:nvPr/>
        </p:nvPicPr>
        <p:blipFill>
          <a:blip r:embed="rId2"/>
          <a:stretch>
            <a:fillRect/>
          </a:stretch>
        </p:blipFill>
        <p:spPr>
          <a:xfrm>
            <a:off x="2406145" y="1751989"/>
            <a:ext cx="3819187" cy="2475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uadroTexto 6"/>
          <p:cNvSpPr txBox="1"/>
          <p:nvPr/>
        </p:nvSpPr>
        <p:spPr>
          <a:xfrm>
            <a:off x="2639161" y="4566345"/>
            <a:ext cx="3832298" cy="715581"/>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La subbase granular presenta un módulo de resiliencia de 12 500 psi, con un coeficiente estructural  para subbase a3  de 0,097</a:t>
            </a:r>
          </a:p>
        </p:txBody>
      </p:sp>
      <p:pic>
        <p:nvPicPr>
          <p:cNvPr id="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835041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14338" y="1450181"/>
            <a:ext cx="1578769" cy="300082"/>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MR de la base:</a:t>
            </a:r>
          </a:p>
        </p:txBody>
      </p:sp>
      <p:pic>
        <p:nvPicPr>
          <p:cNvPr id="5" name="Imagen 4"/>
          <p:cNvPicPr>
            <a:picLocks noChangeAspect="1"/>
          </p:cNvPicPr>
          <p:nvPr/>
        </p:nvPicPr>
        <p:blipFill>
          <a:blip r:embed="rId2"/>
          <a:stretch>
            <a:fillRect/>
          </a:stretch>
        </p:blipFill>
        <p:spPr>
          <a:xfrm>
            <a:off x="2532979" y="1345233"/>
            <a:ext cx="3595580" cy="2598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Elipse 5"/>
          <p:cNvSpPr/>
          <p:nvPr/>
        </p:nvSpPr>
        <p:spPr>
          <a:xfrm>
            <a:off x="414338" y="2193131"/>
            <a:ext cx="1335881" cy="657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s-ES" sz="1350" dirty="0">
                <a:solidFill>
                  <a:srgbClr val="000000"/>
                </a:solidFill>
                <a:latin typeface="Arial"/>
              </a:rPr>
              <a:t>16 000 psi</a:t>
            </a:r>
          </a:p>
        </p:txBody>
      </p:sp>
      <p:sp>
        <p:nvSpPr>
          <p:cNvPr id="7" name="CuadroTexto 6"/>
          <p:cNvSpPr txBox="1"/>
          <p:nvPr/>
        </p:nvSpPr>
        <p:spPr>
          <a:xfrm>
            <a:off x="2532979" y="4183381"/>
            <a:ext cx="3829050" cy="715581"/>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La base granular presenta un módulo de resiliencia de 16 000 psi, con un coeficiente estructural a2 es de 0,07</a:t>
            </a:r>
          </a:p>
        </p:txBody>
      </p:sp>
      <p:pic>
        <p:nvPicPr>
          <p:cNvPr id="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9445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1456" y="1435894"/>
            <a:ext cx="2228850" cy="300082"/>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MR de la carpeta asfáltica:</a:t>
            </a:r>
          </a:p>
        </p:txBody>
      </p:sp>
      <p:pic>
        <p:nvPicPr>
          <p:cNvPr id="5" name="Imagen 4"/>
          <p:cNvPicPr>
            <a:picLocks noChangeAspect="1"/>
          </p:cNvPicPr>
          <p:nvPr/>
        </p:nvPicPr>
        <p:blipFill>
          <a:blip r:embed="rId2"/>
          <a:stretch>
            <a:fillRect/>
          </a:stretch>
        </p:blipFill>
        <p:spPr>
          <a:xfrm>
            <a:off x="3228715" y="1496741"/>
            <a:ext cx="3591878" cy="2575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Elipse 5"/>
          <p:cNvSpPr/>
          <p:nvPr/>
        </p:nvSpPr>
        <p:spPr>
          <a:xfrm>
            <a:off x="614363" y="2100263"/>
            <a:ext cx="1692419" cy="657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s-ES" sz="1350" dirty="0">
                <a:solidFill>
                  <a:srgbClr val="000000"/>
                </a:solidFill>
                <a:latin typeface="Arial"/>
              </a:rPr>
              <a:t>460 000 psi</a:t>
            </a:r>
          </a:p>
        </p:txBody>
      </p:sp>
      <p:sp>
        <p:nvSpPr>
          <p:cNvPr id="7" name="CuadroTexto 6"/>
          <p:cNvSpPr txBox="1"/>
          <p:nvPr/>
        </p:nvSpPr>
        <p:spPr>
          <a:xfrm>
            <a:off x="3497710" y="4361845"/>
            <a:ext cx="3786188" cy="715581"/>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La carpeta asfáltica presenta un módulo de resiliencia de  460 000 psi, con este valor el coeficiente estructural a1 es de 0,44</a:t>
            </a:r>
          </a:p>
        </p:txBody>
      </p:sp>
      <p:pic>
        <p:nvPicPr>
          <p:cNvPr id="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104444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28625" y="1521619"/>
            <a:ext cx="4557713" cy="300082"/>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Coeficientes estructurales y módulos de resiliencia</a:t>
            </a:r>
          </a:p>
        </p:txBody>
      </p:sp>
      <p:pic>
        <p:nvPicPr>
          <p:cNvPr id="2" name="Imagen 1">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1320" y="4514850"/>
            <a:ext cx="900320" cy="631054"/>
          </a:xfrm>
          <a:prstGeom prst="rect">
            <a:avLst/>
          </a:prstGeom>
        </p:spPr>
      </p:pic>
      <p:graphicFrame>
        <p:nvGraphicFramePr>
          <p:cNvPr id="3" name="Tabla 2"/>
          <p:cNvGraphicFramePr>
            <a:graphicFrameLocks noGrp="1"/>
          </p:cNvGraphicFramePr>
          <p:nvPr>
            <p:extLst/>
          </p:nvPr>
        </p:nvGraphicFramePr>
        <p:xfrm>
          <a:off x="1575321" y="2369585"/>
          <a:ext cx="6479712" cy="2016416"/>
        </p:xfrm>
        <a:graphic>
          <a:graphicData uri="http://schemas.openxmlformats.org/drawingml/2006/table">
            <a:tbl>
              <a:tblPr firstRow="1" bandRow="1">
                <a:tableStyleId>{35758FB7-9AC5-4552-8A53-C91805E547FA}</a:tableStyleId>
              </a:tblPr>
              <a:tblGrid>
                <a:gridCol w="2159904">
                  <a:extLst>
                    <a:ext uri="{9D8B030D-6E8A-4147-A177-3AD203B41FA5}">
                      <a16:colId xmlns:a16="http://schemas.microsoft.com/office/drawing/2014/main" val="1731433265"/>
                    </a:ext>
                  </a:extLst>
                </a:gridCol>
                <a:gridCol w="2159904">
                  <a:extLst>
                    <a:ext uri="{9D8B030D-6E8A-4147-A177-3AD203B41FA5}">
                      <a16:colId xmlns:a16="http://schemas.microsoft.com/office/drawing/2014/main" val="272756200"/>
                    </a:ext>
                  </a:extLst>
                </a:gridCol>
                <a:gridCol w="2159904">
                  <a:extLst>
                    <a:ext uri="{9D8B030D-6E8A-4147-A177-3AD203B41FA5}">
                      <a16:colId xmlns:a16="http://schemas.microsoft.com/office/drawing/2014/main" val="2424764718"/>
                    </a:ext>
                  </a:extLst>
                </a:gridCol>
              </a:tblGrid>
              <a:tr h="504104">
                <a:tc>
                  <a:txBody>
                    <a:bodyPr/>
                    <a:lstStyle/>
                    <a:p>
                      <a:pPr algn="ctr"/>
                      <a:r>
                        <a:rPr lang="es-ES" sz="1000" dirty="0" smtClean="0">
                          <a:solidFill>
                            <a:schemeClr val="tx1"/>
                          </a:solidFill>
                        </a:rPr>
                        <a:t>Capa</a:t>
                      </a:r>
                      <a:endParaRPr lang="es-ES" sz="1000" i="1" dirty="0">
                        <a:solidFill>
                          <a:schemeClr val="tx1"/>
                        </a:solidFill>
                      </a:endParaRPr>
                    </a:p>
                  </a:txBody>
                  <a:tcPr marL="68580" marR="68580" marT="34290" marB="34290"/>
                </a:tc>
                <a:tc>
                  <a:txBody>
                    <a:bodyPr/>
                    <a:lstStyle/>
                    <a:p>
                      <a:pPr algn="ctr"/>
                      <a:r>
                        <a:rPr lang="es-ES" sz="1000" dirty="0" smtClean="0">
                          <a:solidFill>
                            <a:schemeClr val="tx1"/>
                          </a:solidFill>
                        </a:rPr>
                        <a:t>Módulo de Resiliencia</a:t>
                      </a:r>
                      <a:endParaRPr lang="es-ES" sz="1000" i="1" dirty="0">
                        <a:solidFill>
                          <a:schemeClr val="tx1"/>
                        </a:solidFill>
                      </a:endParaRPr>
                    </a:p>
                  </a:txBody>
                  <a:tcPr marL="68580" marR="68580" marT="34290" marB="34290"/>
                </a:tc>
                <a:tc>
                  <a:txBody>
                    <a:bodyPr/>
                    <a:lstStyle/>
                    <a:p>
                      <a:pPr algn="ctr"/>
                      <a:r>
                        <a:rPr lang="es-ES" sz="1000" dirty="0" smtClean="0">
                          <a:solidFill>
                            <a:schemeClr val="tx1"/>
                          </a:solidFill>
                        </a:rPr>
                        <a:t>Coeficiente estructural</a:t>
                      </a:r>
                      <a:endParaRPr lang="es-ES" sz="1000" i="1" dirty="0">
                        <a:solidFill>
                          <a:schemeClr val="tx1"/>
                        </a:solidFill>
                      </a:endParaRPr>
                    </a:p>
                  </a:txBody>
                  <a:tcPr marL="68580" marR="68580" marT="34290" marB="34290"/>
                </a:tc>
                <a:extLst>
                  <a:ext uri="{0D108BD9-81ED-4DB2-BD59-A6C34878D82A}">
                    <a16:rowId xmlns:a16="http://schemas.microsoft.com/office/drawing/2014/main" val="2274369405"/>
                  </a:ext>
                </a:extLst>
              </a:tr>
              <a:tr h="504104">
                <a:tc>
                  <a:txBody>
                    <a:bodyPr/>
                    <a:lstStyle/>
                    <a:p>
                      <a:pPr algn="ctr"/>
                      <a:r>
                        <a:rPr lang="es-ES" sz="1000" dirty="0" smtClean="0">
                          <a:solidFill>
                            <a:schemeClr val="tx1"/>
                          </a:solidFill>
                        </a:rPr>
                        <a:t>Concreto Asfáltico</a:t>
                      </a:r>
                      <a:r>
                        <a:rPr lang="es-ES" sz="1000" baseline="0" dirty="0" smtClean="0">
                          <a:solidFill>
                            <a:schemeClr val="tx1"/>
                          </a:solidFill>
                        </a:rPr>
                        <a:t> (a1)</a:t>
                      </a:r>
                      <a:endParaRPr lang="es-ES" sz="1000" i="1" dirty="0">
                        <a:solidFill>
                          <a:schemeClr val="tx1"/>
                        </a:solidFill>
                      </a:endParaRPr>
                    </a:p>
                  </a:txBody>
                  <a:tcPr marL="68580" marR="68580" marT="34290" marB="34290"/>
                </a:tc>
                <a:tc>
                  <a:txBody>
                    <a:bodyPr/>
                    <a:lstStyle/>
                    <a:p>
                      <a:pPr algn="ctr"/>
                      <a:r>
                        <a:rPr lang="es-ES" sz="1000" dirty="0" smtClean="0">
                          <a:solidFill>
                            <a:schemeClr val="tx1"/>
                          </a:solidFill>
                        </a:rPr>
                        <a:t>460 000 </a:t>
                      </a:r>
                      <a:endParaRPr lang="es-ES" sz="1000" i="1" dirty="0">
                        <a:solidFill>
                          <a:schemeClr val="tx1"/>
                        </a:solidFill>
                      </a:endParaRPr>
                    </a:p>
                  </a:txBody>
                  <a:tcPr marL="68580" marR="68580" marT="34290" marB="34290"/>
                </a:tc>
                <a:tc>
                  <a:txBody>
                    <a:bodyPr/>
                    <a:lstStyle/>
                    <a:p>
                      <a:pPr algn="ctr"/>
                      <a:r>
                        <a:rPr lang="es-ES" sz="1000" dirty="0" smtClean="0">
                          <a:solidFill>
                            <a:schemeClr val="tx1"/>
                          </a:solidFill>
                        </a:rPr>
                        <a:t>0,44</a:t>
                      </a:r>
                      <a:endParaRPr lang="es-ES" sz="1000" i="1" dirty="0">
                        <a:solidFill>
                          <a:schemeClr val="tx1"/>
                        </a:solidFill>
                      </a:endParaRPr>
                    </a:p>
                  </a:txBody>
                  <a:tcPr marL="68580" marR="68580" marT="34290" marB="34290"/>
                </a:tc>
                <a:extLst>
                  <a:ext uri="{0D108BD9-81ED-4DB2-BD59-A6C34878D82A}">
                    <a16:rowId xmlns:a16="http://schemas.microsoft.com/office/drawing/2014/main" val="889320132"/>
                  </a:ext>
                </a:extLst>
              </a:tr>
              <a:tr h="504104">
                <a:tc>
                  <a:txBody>
                    <a:bodyPr/>
                    <a:lstStyle/>
                    <a:p>
                      <a:pPr algn="ctr"/>
                      <a:r>
                        <a:rPr lang="es-ES" sz="1000" dirty="0" smtClean="0">
                          <a:solidFill>
                            <a:schemeClr val="tx1"/>
                          </a:solidFill>
                        </a:rPr>
                        <a:t>Base granular (a2)</a:t>
                      </a:r>
                      <a:endParaRPr lang="es-ES" sz="1000" i="1" dirty="0">
                        <a:solidFill>
                          <a:schemeClr val="tx1"/>
                        </a:solidFill>
                      </a:endParaRPr>
                    </a:p>
                  </a:txBody>
                  <a:tcPr marL="68580" marR="68580" marT="34290" marB="34290"/>
                </a:tc>
                <a:tc>
                  <a:txBody>
                    <a:bodyPr/>
                    <a:lstStyle/>
                    <a:p>
                      <a:pPr algn="ctr"/>
                      <a:r>
                        <a:rPr lang="es-ES" sz="1000" dirty="0" smtClean="0">
                          <a:solidFill>
                            <a:schemeClr val="tx1"/>
                          </a:solidFill>
                        </a:rPr>
                        <a:t>16</a:t>
                      </a:r>
                      <a:r>
                        <a:rPr lang="es-ES" sz="1000" baseline="0" dirty="0" smtClean="0">
                          <a:solidFill>
                            <a:schemeClr val="tx1"/>
                          </a:solidFill>
                        </a:rPr>
                        <a:t> 000</a:t>
                      </a:r>
                      <a:endParaRPr lang="es-ES" sz="1000" i="1" dirty="0">
                        <a:solidFill>
                          <a:schemeClr val="tx1"/>
                        </a:solidFill>
                      </a:endParaRPr>
                    </a:p>
                  </a:txBody>
                  <a:tcPr marL="68580" marR="68580" marT="34290" marB="34290"/>
                </a:tc>
                <a:tc>
                  <a:txBody>
                    <a:bodyPr/>
                    <a:lstStyle/>
                    <a:p>
                      <a:pPr algn="ctr"/>
                      <a:r>
                        <a:rPr lang="es-ES" sz="1000" dirty="0" smtClean="0">
                          <a:solidFill>
                            <a:schemeClr val="tx1"/>
                          </a:solidFill>
                        </a:rPr>
                        <a:t>0,07</a:t>
                      </a:r>
                      <a:endParaRPr lang="es-ES" sz="1000" i="1" dirty="0">
                        <a:solidFill>
                          <a:schemeClr val="tx1"/>
                        </a:solidFill>
                      </a:endParaRPr>
                    </a:p>
                  </a:txBody>
                  <a:tcPr marL="68580" marR="68580" marT="34290" marB="34290"/>
                </a:tc>
                <a:extLst>
                  <a:ext uri="{0D108BD9-81ED-4DB2-BD59-A6C34878D82A}">
                    <a16:rowId xmlns:a16="http://schemas.microsoft.com/office/drawing/2014/main" val="3486799133"/>
                  </a:ext>
                </a:extLst>
              </a:tr>
              <a:tr h="504104">
                <a:tc>
                  <a:txBody>
                    <a:bodyPr/>
                    <a:lstStyle/>
                    <a:p>
                      <a:pPr algn="ctr"/>
                      <a:r>
                        <a:rPr lang="es-ES" sz="1000" dirty="0" smtClean="0">
                          <a:solidFill>
                            <a:schemeClr val="tx1"/>
                          </a:solidFill>
                        </a:rPr>
                        <a:t>Subbase (a3)</a:t>
                      </a:r>
                      <a:endParaRPr lang="es-ES" sz="1000" i="1" dirty="0">
                        <a:solidFill>
                          <a:schemeClr val="tx1"/>
                        </a:solidFill>
                      </a:endParaRPr>
                    </a:p>
                  </a:txBody>
                  <a:tcPr marL="68580" marR="68580" marT="34290" marB="34290"/>
                </a:tc>
                <a:tc>
                  <a:txBody>
                    <a:bodyPr/>
                    <a:lstStyle/>
                    <a:p>
                      <a:pPr algn="ctr"/>
                      <a:r>
                        <a:rPr lang="es-ES" sz="1000" dirty="0" smtClean="0">
                          <a:solidFill>
                            <a:schemeClr val="tx1"/>
                          </a:solidFill>
                        </a:rPr>
                        <a:t>12</a:t>
                      </a:r>
                      <a:r>
                        <a:rPr lang="es-ES" sz="1000" baseline="0" dirty="0" smtClean="0">
                          <a:solidFill>
                            <a:schemeClr val="tx1"/>
                          </a:solidFill>
                        </a:rPr>
                        <a:t> 500</a:t>
                      </a:r>
                      <a:endParaRPr lang="es-ES" sz="1000" i="1" dirty="0">
                        <a:solidFill>
                          <a:schemeClr val="tx1"/>
                        </a:solidFill>
                      </a:endParaRPr>
                    </a:p>
                  </a:txBody>
                  <a:tcPr marL="68580" marR="68580" marT="34290" marB="34290"/>
                </a:tc>
                <a:tc>
                  <a:txBody>
                    <a:bodyPr/>
                    <a:lstStyle/>
                    <a:p>
                      <a:pPr algn="ctr"/>
                      <a:r>
                        <a:rPr lang="es-ES" sz="1000" dirty="0" smtClean="0">
                          <a:solidFill>
                            <a:schemeClr val="tx1"/>
                          </a:solidFill>
                        </a:rPr>
                        <a:t>0,097</a:t>
                      </a:r>
                      <a:endParaRPr lang="es-ES" sz="1000" i="1" dirty="0">
                        <a:solidFill>
                          <a:schemeClr val="tx1"/>
                        </a:solidFill>
                      </a:endParaRPr>
                    </a:p>
                  </a:txBody>
                  <a:tcPr marL="68580" marR="68580" marT="34290" marB="34290"/>
                </a:tc>
                <a:extLst>
                  <a:ext uri="{0D108BD9-81ED-4DB2-BD59-A6C34878D82A}">
                    <a16:rowId xmlns:a16="http://schemas.microsoft.com/office/drawing/2014/main" val="1434110374"/>
                  </a:ext>
                </a:extLst>
              </a:tr>
            </a:tbl>
          </a:graphicData>
        </a:graphic>
      </p:graphicFrame>
      <p:pic>
        <p:nvPicPr>
          <p:cNvPr id="5"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237685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02920" y="2470512"/>
            <a:ext cx="8229600" cy="1561012"/>
          </a:xfrm>
        </p:spPr>
        <p:txBody>
          <a:bodyPr/>
          <a:lstStyle/>
          <a:p>
            <a:pPr algn="ctr"/>
            <a:r>
              <a:rPr lang="es-ES" sz="2700" dirty="0">
                <a:solidFill>
                  <a:schemeClr val="tx1"/>
                </a:solidFill>
              </a:rPr>
              <a:t/>
            </a:r>
            <a:br>
              <a:rPr lang="es-ES" sz="2700" dirty="0">
                <a:solidFill>
                  <a:schemeClr val="tx1"/>
                </a:solidFill>
              </a:rPr>
            </a:br>
            <a:r>
              <a:rPr lang="es-ES" dirty="0">
                <a:solidFill>
                  <a:schemeClr val="tx1"/>
                </a:solidFill>
              </a:rPr>
              <a:t>DISEÑO DE </a:t>
            </a:r>
            <a:r>
              <a:rPr lang="es-ES" dirty="0" smtClean="0">
                <a:solidFill>
                  <a:schemeClr val="tx1"/>
                </a:solidFill>
              </a:rPr>
              <a:t>REHABILITACIÓN </a:t>
            </a:r>
            <a:r>
              <a:rPr lang="es-ES" dirty="0">
                <a:solidFill>
                  <a:schemeClr val="tx1"/>
                </a:solidFill>
              </a:rPr>
              <a:t>Y RECONSTRUCCIÓN DE PAVIMENTOS</a:t>
            </a:r>
          </a:p>
        </p:txBody>
      </p:sp>
      <p:pic>
        <p:nvPicPr>
          <p:cNvPr id="3"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113112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914400" y="1462623"/>
            <a:ext cx="7589520" cy="715581"/>
          </a:xfrm>
          <a:prstGeom prst="rect">
            <a:avLst/>
          </a:prstGeom>
          <a:noFill/>
        </p:spPr>
        <p:txBody>
          <a:bodyPr wrap="square" rtlCol="0">
            <a:spAutoFit/>
          </a:bodyPr>
          <a:lstStyle/>
          <a:p>
            <a:pPr algn="just" defTabSz="685800" eaLnBrk="1" fontAlgn="auto" hangingPunct="1">
              <a:spcBef>
                <a:spcPts val="0"/>
              </a:spcBef>
              <a:spcAft>
                <a:spcPts val="0"/>
              </a:spcAft>
            </a:pPr>
            <a:r>
              <a:rPr lang="es-ES" sz="1350" dirty="0">
                <a:solidFill>
                  <a:srgbClr val="000000"/>
                </a:solidFill>
                <a:latin typeface="Arial"/>
              </a:rPr>
              <a:t>Una vez, realizado el procedimiento de Inspección visual, aplicación método </a:t>
            </a:r>
            <a:r>
              <a:rPr lang="es-ES" sz="1350" dirty="0" err="1">
                <a:solidFill>
                  <a:srgbClr val="000000"/>
                </a:solidFill>
                <a:latin typeface="Arial"/>
              </a:rPr>
              <a:t>Vizir</a:t>
            </a:r>
            <a:r>
              <a:rPr lang="es-ES" sz="1350" dirty="0">
                <a:solidFill>
                  <a:srgbClr val="000000"/>
                </a:solidFill>
                <a:latin typeface="Arial"/>
              </a:rPr>
              <a:t>, se procede a realizar el cálculo del índice del deterioro superficial del pavimento en base a la información recolectada.</a:t>
            </a:r>
          </a:p>
        </p:txBody>
      </p:sp>
      <p:graphicFrame>
        <p:nvGraphicFramePr>
          <p:cNvPr id="5" name="Tabla 4"/>
          <p:cNvGraphicFramePr>
            <a:graphicFrameLocks noGrp="1"/>
          </p:cNvGraphicFramePr>
          <p:nvPr>
            <p:extLst/>
          </p:nvPr>
        </p:nvGraphicFramePr>
        <p:xfrm>
          <a:off x="914401" y="2448275"/>
          <a:ext cx="4382588" cy="2549902"/>
        </p:xfrm>
        <a:graphic>
          <a:graphicData uri="http://schemas.openxmlformats.org/drawingml/2006/table">
            <a:tbl>
              <a:tblPr firstRow="1" firstCol="1" bandRow="1">
                <a:tableStyleId>{35758FB7-9AC5-4552-8A53-C91805E547FA}</a:tableStyleId>
              </a:tblPr>
              <a:tblGrid>
                <a:gridCol w="904571">
                  <a:extLst>
                    <a:ext uri="{9D8B030D-6E8A-4147-A177-3AD203B41FA5}">
                      <a16:colId xmlns:a16="http://schemas.microsoft.com/office/drawing/2014/main" val="1795499988"/>
                    </a:ext>
                  </a:extLst>
                </a:gridCol>
                <a:gridCol w="972964">
                  <a:extLst>
                    <a:ext uri="{9D8B030D-6E8A-4147-A177-3AD203B41FA5}">
                      <a16:colId xmlns:a16="http://schemas.microsoft.com/office/drawing/2014/main" val="3361220115"/>
                    </a:ext>
                  </a:extLst>
                </a:gridCol>
                <a:gridCol w="2505053">
                  <a:extLst>
                    <a:ext uri="{9D8B030D-6E8A-4147-A177-3AD203B41FA5}">
                      <a16:colId xmlns:a16="http://schemas.microsoft.com/office/drawing/2014/main" val="2556706010"/>
                    </a:ext>
                  </a:extLst>
                </a:gridCol>
              </a:tblGrid>
              <a:tr h="487805">
                <a:tc>
                  <a:txBody>
                    <a:bodyPr/>
                    <a:lstStyle/>
                    <a:p>
                      <a:pPr algn="ctr">
                        <a:lnSpc>
                          <a:spcPct val="150000"/>
                        </a:lnSpc>
                        <a:spcAft>
                          <a:spcPts val="0"/>
                        </a:spcAft>
                      </a:pPr>
                      <a:r>
                        <a:rPr lang="es-ES" sz="800">
                          <a:solidFill>
                            <a:schemeClr val="tx1"/>
                          </a:solidFill>
                          <a:effectLst/>
                        </a:rPr>
                        <a:t>RANGO DEL ÍNDICE</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S" sz="800">
                          <a:solidFill>
                            <a:schemeClr val="tx1"/>
                          </a:solidFill>
                          <a:effectLst/>
                        </a:rPr>
                        <a:t>ESTADO DEL PAVIMENTO</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S" sz="800" dirty="0">
                          <a:solidFill>
                            <a:schemeClr val="tx1"/>
                          </a:solidFill>
                          <a:effectLst/>
                        </a:rPr>
                        <a:t>TRABAJOS DE MANTENIMIENTO REQUERIDOS</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629798923"/>
                  </a:ext>
                </a:extLst>
              </a:tr>
              <a:tr h="401612">
                <a:tc>
                  <a:txBody>
                    <a:bodyPr/>
                    <a:lstStyle/>
                    <a:p>
                      <a:pPr algn="ctr">
                        <a:lnSpc>
                          <a:spcPct val="150000"/>
                        </a:lnSpc>
                        <a:spcAft>
                          <a:spcPts val="0"/>
                        </a:spcAft>
                      </a:pPr>
                      <a:r>
                        <a:rPr lang="es-ES" sz="800" dirty="0">
                          <a:effectLst/>
                        </a:rPr>
                        <a:t>1-2</a:t>
                      </a:r>
                      <a:endParaRPr lang="en-U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S" sz="800" dirty="0">
                          <a:effectLst/>
                        </a:rPr>
                        <a:t>buen estado</a:t>
                      </a:r>
                      <a:endParaRPr lang="en-U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S" sz="800">
                          <a:effectLst/>
                        </a:rPr>
                        <a:t>Pavimentos con limitados agrietamientos y deformaciones que presentan un buen estado </a:t>
                      </a:r>
                      <a:endPar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240368512"/>
                  </a:ext>
                </a:extLst>
              </a:tr>
              <a:tr h="1004029">
                <a:tc>
                  <a:txBody>
                    <a:bodyPr/>
                    <a:lstStyle/>
                    <a:p>
                      <a:pPr algn="ctr">
                        <a:lnSpc>
                          <a:spcPct val="150000"/>
                        </a:lnSpc>
                        <a:spcAft>
                          <a:spcPts val="0"/>
                        </a:spcAft>
                      </a:pPr>
                      <a:r>
                        <a:rPr lang="es-ES" sz="800" dirty="0">
                          <a:effectLst/>
                        </a:rPr>
                        <a:t>3-4</a:t>
                      </a:r>
                      <a:endParaRPr lang="en-U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S" sz="800" dirty="0">
                          <a:effectLst/>
                        </a:rPr>
                        <a:t>regular estado</a:t>
                      </a:r>
                      <a:endParaRPr lang="en-U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S" sz="800">
                          <a:effectLst/>
                        </a:rPr>
                        <a:t> </a:t>
                      </a:r>
                      <a:endParaRPr lang="en-US" sz="800">
                        <a:effectLst/>
                      </a:endParaRPr>
                    </a:p>
                    <a:p>
                      <a:pPr algn="ctr">
                        <a:lnSpc>
                          <a:spcPct val="150000"/>
                        </a:lnSpc>
                        <a:spcAft>
                          <a:spcPts val="0"/>
                        </a:spcAft>
                      </a:pPr>
                      <a:r>
                        <a:rPr lang="es-ES" sz="800">
                          <a:effectLst/>
                        </a:rPr>
                        <a:t>Pavimentos con agrietamiento estructural y pocas o ninguna deformación, así como pavimentos no fisurados, su estado superficial se considera regular </a:t>
                      </a:r>
                      <a:endParaRPr lang="en-US" sz="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775625965"/>
                  </a:ext>
                </a:extLst>
              </a:tr>
              <a:tr h="656456">
                <a:tc>
                  <a:txBody>
                    <a:bodyPr/>
                    <a:lstStyle/>
                    <a:p>
                      <a:pPr algn="ctr">
                        <a:lnSpc>
                          <a:spcPct val="150000"/>
                        </a:lnSpc>
                        <a:spcAft>
                          <a:spcPts val="0"/>
                        </a:spcAft>
                      </a:pPr>
                      <a:r>
                        <a:rPr lang="es-ES" sz="800" dirty="0">
                          <a:effectLst/>
                        </a:rPr>
                        <a:t>5-7</a:t>
                      </a:r>
                      <a:endParaRPr lang="en-U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S" sz="800" dirty="0">
                          <a:effectLst/>
                        </a:rPr>
                        <a:t>pavimentos altamente deteriorados</a:t>
                      </a:r>
                      <a:endParaRPr lang="en-U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S" sz="800" dirty="0">
                          <a:effectLst/>
                        </a:rPr>
                        <a:t> Pavimentos con agrietamientos y deformaciones abundantes, cuyo deficiente estado superficial da premura a la ejecución de acciones de trabajos</a:t>
                      </a:r>
                      <a:endParaRPr lang="en-US"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070798882"/>
                  </a:ext>
                </a:extLst>
              </a:tr>
            </a:tbl>
          </a:graphicData>
        </a:graphic>
      </p:graphicFrame>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8106" y="2448275"/>
            <a:ext cx="3137774" cy="2549901"/>
          </a:xfrm>
          <a:prstGeom prst="rect">
            <a:avLst/>
          </a:prstGeom>
        </p:spPr>
      </p:pic>
      <p:pic>
        <p:nvPicPr>
          <p:cNvPr id="6"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978559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70263" y="1556113"/>
            <a:ext cx="5061857" cy="3840480"/>
          </a:xfrm>
        </p:spPr>
        <p:txBody>
          <a:bodyPr/>
          <a:lstStyle/>
          <a:p>
            <a:pPr algn="just"/>
            <a:endParaRPr lang="es-MX" sz="1350" dirty="0">
              <a:solidFill>
                <a:schemeClr val="tx1"/>
              </a:solidFill>
            </a:endParaRPr>
          </a:p>
          <a:p>
            <a:pPr marL="0" indent="0" algn="just">
              <a:buNone/>
            </a:pPr>
            <a:r>
              <a:rPr lang="es-MX" sz="1500" dirty="0">
                <a:solidFill>
                  <a:schemeClr val="tx1"/>
                </a:solidFill>
              </a:rPr>
              <a:t>En función de la cantidad de trabajos necesarios </a:t>
            </a:r>
          </a:p>
          <a:p>
            <a:pPr marL="0" indent="0" algn="just">
              <a:buNone/>
            </a:pPr>
            <a:endParaRPr lang="es-MX" dirty="0">
              <a:solidFill>
                <a:schemeClr val="tx1"/>
              </a:solidFill>
            </a:endParaRPr>
          </a:p>
          <a:p>
            <a:pPr algn="just">
              <a:buFont typeface="Wingdings" panose="05000000000000000000" pitchFamily="2" charset="2"/>
              <a:buChar char="Ø"/>
            </a:pPr>
            <a:r>
              <a:rPr lang="es-EC" sz="1500" dirty="0">
                <a:solidFill>
                  <a:schemeClr val="tx1"/>
                </a:solidFill>
              </a:rPr>
              <a:t>Preventivos</a:t>
            </a:r>
          </a:p>
          <a:p>
            <a:pPr algn="just">
              <a:buFont typeface="Wingdings" panose="05000000000000000000" pitchFamily="2" charset="2"/>
              <a:buChar char="Ø"/>
            </a:pPr>
            <a:endParaRPr lang="es-EC" sz="1500" dirty="0">
              <a:solidFill>
                <a:schemeClr val="tx1"/>
              </a:solidFill>
            </a:endParaRPr>
          </a:p>
          <a:p>
            <a:pPr algn="just">
              <a:buFont typeface="Wingdings" panose="05000000000000000000" pitchFamily="2" charset="2"/>
              <a:buChar char="Ø"/>
            </a:pPr>
            <a:r>
              <a:rPr lang="es-EC" sz="1500" dirty="0">
                <a:solidFill>
                  <a:schemeClr val="tx1"/>
                </a:solidFill>
              </a:rPr>
              <a:t>Correctivos</a:t>
            </a:r>
          </a:p>
          <a:p>
            <a:pPr marL="0" indent="0" algn="just">
              <a:buNone/>
            </a:pPr>
            <a:endParaRPr lang="es-EC" sz="1500" dirty="0">
              <a:solidFill>
                <a:schemeClr val="tx1"/>
              </a:solidFill>
            </a:endParaRPr>
          </a:p>
          <a:p>
            <a:pPr marL="0" indent="0" algn="just">
              <a:buNone/>
            </a:pPr>
            <a:r>
              <a:rPr lang="es-EC" sz="1500" dirty="0">
                <a:solidFill>
                  <a:schemeClr val="tx1"/>
                </a:solidFill>
              </a:rPr>
              <a:t>En función de la frecuencia con que se repiten</a:t>
            </a:r>
          </a:p>
          <a:p>
            <a:pPr marL="0" indent="0" algn="just">
              <a:buNone/>
            </a:pPr>
            <a:endParaRPr lang="es-EC" sz="1500" dirty="0">
              <a:solidFill>
                <a:schemeClr val="tx1"/>
              </a:solidFill>
            </a:endParaRPr>
          </a:p>
          <a:p>
            <a:pPr algn="just">
              <a:buFont typeface="Wingdings" panose="05000000000000000000" pitchFamily="2" charset="2"/>
              <a:buChar char="Ø"/>
            </a:pPr>
            <a:r>
              <a:rPr lang="es-EC" sz="1500" dirty="0">
                <a:solidFill>
                  <a:schemeClr val="tx1"/>
                </a:solidFill>
              </a:rPr>
              <a:t>Periódicas</a:t>
            </a:r>
          </a:p>
          <a:p>
            <a:pPr algn="just">
              <a:buFont typeface="Wingdings" panose="05000000000000000000" pitchFamily="2" charset="2"/>
              <a:buChar char="Ø"/>
            </a:pPr>
            <a:endParaRPr lang="es-EC" sz="1500" dirty="0">
              <a:solidFill>
                <a:schemeClr val="tx1"/>
              </a:solidFill>
            </a:endParaRPr>
          </a:p>
          <a:p>
            <a:pPr algn="just">
              <a:buFont typeface="Wingdings" panose="05000000000000000000" pitchFamily="2" charset="2"/>
              <a:buChar char="Ø"/>
            </a:pPr>
            <a:r>
              <a:rPr lang="es-EC" sz="1500" dirty="0">
                <a:solidFill>
                  <a:schemeClr val="tx1"/>
                </a:solidFill>
              </a:rPr>
              <a:t>Rutinarias</a:t>
            </a:r>
          </a:p>
        </p:txBody>
      </p:sp>
      <p:sp>
        <p:nvSpPr>
          <p:cNvPr id="4" name="CuadroTexto 3"/>
          <p:cNvSpPr txBox="1"/>
          <p:nvPr/>
        </p:nvSpPr>
        <p:spPr>
          <a:xfrm>
            <a:off x="2377440" y="929096"/>
            <a:ext cx="6864532" cy="530915"/>
          </a:xfrm>
          <a:prstGeom prst="rect">
            <a:avLst/>
          </a:prstGeom>
          <a:noFill/>
        </p:spPr>
        <p:txBody>
          <a:bodyPr wrap="square" rtlCol="0">
            <a:spAutoFit/>
          </a:bodyPr>
          <a:lstStyle/>
          <a:p>
            <a:pPr defTabSz="685800" eaLnBrk="1" fontAlgn="auto" hangingPunct="1">
              <a:spcBef>
                <a:spcPts val="0"/>
              </a:spcBef>
              <a:spcAft>
                <a:spcPts val="0"/>
              </a:spcAft>
            </a:pPr>
            <a:r>
              <a:rPr lang="es-EC" sz="1500" b="1" i="1" dirty="0">
                <a:solidFill>
                  <a:srgbClr val="000000"/>
                </a:solidFill>
                <a:latin typeface="Arial"/>
              </a:rPr>
              <a:t>Metodología para rehabilitación de pavimentos por evaluación funcional</a:t>
            </a:r>
            <a:endParaRPr lang="en-US" sz="1500" dirty="0">
              <a:solidFill>
                <a:srgbClr val="000000"/>
              </a:solidFill>
              <a:latin typeface="Arial"/>
            </a:endParaRPr>
          </a:p>
          <a:p>
            <a:pPr defTabSz="685800" eaLnBrk="1" fontAlgn="auto" hangingPunct="1">
              <a:spcBef>
                <a:spcPts val="0"/>
              </a:spcBef>
              <a:spcAft>
                <a:spcPts val="0"/>
              </a:spcAft>
            </a:pPr>
            <a:endParaRPr lang="en-US" sz="1350" dirty="0">
              <a:solidFill>
                <a:srgbClr val="000000"/>
              </a:solidFill>
              <a:latin typeface="Arial"/>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6947" y="2195520"/>
            <a:ext cx="3415553" cy="2561665"/>
          </a:xfrm>
          <a:prstGeom prst="rect">
            <a:avLst/>
          </a:prstGeom>
        </p:spPr>
      </p:pic>
      <p:pic>
        <p:nvPicPr>
          <p:cNvPr id="5"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84687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65760" y="1600201"/>
            <a:ext cx="5042263" cy="3704952"/>
          </a:xfrm>
        </p:spPr>
        <p:txBody>
          <a:bodyPr/>
          <a:lstStyle/>
          <a:p>
            <a:pPr marL="0" indent="0" algn="just">
              <a:buNone/>
            </a:pPr>
            <a:r>
              <a:rPr lang="es-MX" sz="1350" dirty="0">
                <a:solidFill>
                  <a:schemeClr val="tx1"/>
                </a:solidFill>
              </a:rPr>
              <a:t>Ahora bien, al enfocarnos en la rehabilitación de pavimentos, esto nos implica realizar acciones que nos llevaran a un mejoramiento de la condición del pavimento, regresando a las condiciones del diseño inicial de la vía, a fin de contar con el diseño estructural adecuado para adherirse adecuadamente a las condiciones de tráfico vehicular creciente y para ello se emplea</a:t>
            </a:r>
          </a:p>
          <a:p>
            <a:pPr marL="0" indent="0" algn="just">
              <a:buNone/>
            </a:pPr>
            <a:endParaRPr lang="es-MX" sz="1350" dirty="0">
              <a:solidFill>
                <a:schemeClr val="tx1"/>
              </a:solidFill>
            </a:endParaRPr>
          </a:p>
          <a:p>
            <a:pPr lvl="0" algn="just">
              <a:buFont typeface="Wingdings" panose="05000000000000000000" pitchFamily="2" charset="2"/>
              <a:buChar char="Ø"/>
            </a:pPr>
            <a:r>
              <a:rPr lang="es-MX" sz="1350" dirty="0">
                <a:solidFill>
                  <a:schemeClr val="tx1"/>
                </a:solidFill>
              </a:rPr>
              <a:t>Modificación de Materiales</a:t>
            </a:r>
            <a:endParaRPr lang="en-US" sz="1350" dirty="0">
              <a:solidFill>
                <a:schemeClr val="tx1"/>
              </a:solidFill>
            </a:endParaRPr>
          </a:p>
          <a:p>
            <a:pPr algn="just">
              <a:buFont typeface="Wingdings" panose="05000000000000000000" pitchFamily="2" charset="2"/>
              <a:buChar char="Ø"/>
            </a:pPr>
            <a:endParaRPr lang="es-EC" sz="1050" dirty="0">
              <a:solidFill>
                <a:schemeClr val="tx1"/>
              </a:solidFill>
            </a:endParaRPr>
          </a:p>
          <a:p>
            <a:pPr lvl="0" algn="just">
              <a:buFont typeface="Wingdings" panose="05000000000000000000" pitchFamily="2" charset="2"/>
              <a:buChar char="Ø"/>
            </a:pPr>
            <a:r>
              <a:rPr lang="es-MX" sz="1350" dirty="0">
                <a:solidFill>
                  <a:schemeClr val="tx1"/>
                </a:solidFill>
              </a:rPr>
              <a:t>Estabilización de la vía</a:t>
            </a:r>
            <a:endParaRPr lang="en-US" sz="1350" dirty="0">
              <a:solidFill>
                <a:schemeClr val="tx1"/>
              </a:solidFill>
            </a:endParaRPr>
          </a:p>
          <a:p>
            <a:pPr algn="just">
              <a:buFont typeface="Wingdings" panose="05000000000000000000" pitchFamily="2" charset="2"/>
              <a:buChar char="Ø"/>
            </a:pPr>
            <a:endParaRPr lang="es-EC" sz="1050" dirty="0">
              <a:solidFill>
                <a:schemeClr val="tx1"/>
              </a:solidFill>
            </a:endParaRPr>
          </a:p>
          <a:p>
            <a:pPr lvl="0" algn="just">
              <a:buFont typeface="Wingdings" panose="05000000000000000000" pitchFamily="2" charset="2"/>
              <a:buChar char="Ø"/>
            </a:pPr>
            <a:r>
              <a:rPr lang="es-MX" sz="1350" dirty="0">
                <a:solidFill>
                  <a:schemeClr val="tx1"/>
                </a:solidFill>
              </a:rPr>
              <a:t>Reconstrucción</a:t>
            </a:r>
            <a:endParaRPr lang="en-US" sz="1350" dirty="0">
              <a:solidFill>
                <a:schemeClr val="tx1"/>
              </a:solidFill>
            </a:endParaRPr>
          </a:p>
          <a:p>
            <a:pPr marL="0" indent="0" algn="just">
              <a:buNone/>
            </a:pPr>
            <a:endParaRPr lang="en-US" sz="1350" dirty="0">
              <a:solidFill>
                <a:schemeClr val="tx1"/>
              </a:solidFill>
            </a:endParaRPr>
          </a:p>
        </p:txBody>
      </p:sp>
      <p:sp>
        <p:nvSpPr>
          <p:cNvPr id="5" name="CuadroTexto 4"/>
          <p:cNvSpPr txBox="1"/>
          <p:nvPr/>
        </p:nvSpPr>
        <p:spPr>
          <a:xfrm>
            <a:off x="2377440" y="929096"/>
            <a:ext cx="6864532" cy="530915"/>
          </a:xfrm>
          <a:prstGeom prst="rect">
            <a:avLst/>
          </a:prstGeom>
          <a:noFill/>
        </p:spPr>
        <p:txBody>
          <a:bodyPr wrap="square" rtlCol="0">
            <a:spAutoFit/>
          </a:bodyPr>
          <a:lstStyle/>
          <a:p>
            <a:pPr defTabSz="685800" eaLnBrk="1" fontAlgn="auto" hangingPunct="1">
              <a:spcBef>
                <a:spcPts val="0"/>
              </a:spcBef>
              <a:spcAft>
                <a:spcPts val="0"/>
              </a:spcAft>
            </a:pPr>
            <a:r>
              <a:rPr lang="es-EC" sz="1500" b="1" i="1" dirty="0">
                <a:solidFill>
                  <a:srgbClr val="000000"/>
                </a:solidFill>
                <a:latin typeface="Arial"/>
              </a:rPr>
              <a:t>Metodología para rehabilitación de pavimentos por evaluación funcional</a:t>
            </a:r>
            <a:endParaRPr lang="en-US" sz="1500" dirty="0">
              <a:solidFill>
                <a:srgbClr val="000000"/>
              </a:solidFill>
              <a:latin typeface="Arial"/>
            </a:endParaRPr>
          </a:p>
          <a:p>
            <a:pPr defTabSz="685800" eaLnBrk="1" fontAlgn="auto" hangingPunct="1">
              <a:spcBef>
                <a:spcPts val="0"/>
              </a:spcBef>
              <a:spcAft>
                <a:spcPts val="0"/>
              </a:spcAft>
            </a:pPr>
            <a:endParaRPr lang="en-US" sz="1350" dirty="0">
              <a:solidFill>
                <a:srgbClr val="000000"/>
              </a:solidFill>
              <a:latin typeface="Arial"/>
            </a:endParaRPr>
          </a:p>
        </p:txBody>
      </p:sp>
      <p:pic>
        <p:nvPicPr>
          <p:cNvPr id="4"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79294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57200" y="1543051"/>
            <a:ext cx="5192486" cy="3908823"/>
          </a:xfrm>
        </p:spPr>
        <p:txBody>
          <a:bodyPr/>
          <a:lstStyle/>
          <a:p>
            <a:r>
              <a:rPr lang="es-MX" sz="1350" dirty="0">
                <a:solidFill>
                  <a:schemeClr val="tx1"/>
                </a:solidFill>
              </a:rPr>
              <a:t>Con los parámetros y acorde a la propuesta planteada procedemos a aplicar la norma AASHTO para diseño de pavimentos flexibles en donde nos indica:</a:t>
            </a:r>
          </a:p>
          <a:p>
            <a:endParaRPr lang="en-US" dirty="0">
              <a:solidFill>
                <a:schemeClr val="tx1"/>
              </a:solidFill>
            </a:endParaRPr>
          </a:p>
        </p:txBody>
      </p:sp>
      <p:sp>
        <p:nvSpPr>
          <p:cNvPr id="3" name="Rectángulo 2"/>
          <p:cNvSpPr/>
          <p:nvPr/>
        </p:nvSpPr>
        <p:spPr>
          <a:xfrm>
            <a:off x="3499879" y="857250"/>
            <a:ext cx="5653151" cy="438582"/>
          </a:xfrm>
          <a:prstGeom prst="rect">
            <a:avLst/>
          </a:prstGeom>
        </p:spPr>
        <p:txBody>
          <a:bodyPr wrap="none">
            <a:spAutoFit/>
          </a:bodyPr>
          <a:lstStyle/>
          <a:p>
            <a:pPr algn="just" defTabSz="685800" eaLnBrk="1" fontAlgn="auto" hangingPunct="1">
              <a:lnSpc>
                <a:spcPct val="150000"/>
              </a:lnSpc>
              <a:spcBef>
                <a:spcPts val="150"/>
              </a:spcBef>
              <a:spcAft>
                <a:spcPts val="0"/>
              </a:spcAft>
            </a:pPr>
            <a:r>
              <a:rPr lang="es-MX" sz="1500" b="1" i="1" dirty="0">
                <a:solidFill>
                  <a:srgbClr val="000000"/>
                </a:solidFill>
                <a:latin typeface="+mn-lt"/>
                <a:ea typeface="Times New Roman" panose="02020603050405020304" pitchFamily="18" charset="0"/>
                <a:cs typeface="Times New Roman" panose="02020603050405020304" pitchFamily="18" charset="0"/>
              </a:rPr>
              <a:t>Diseño de estructura del pavimento por Método ASSHTO 93</a:t>
            </a:r>
            <a:endParaRPr lang="en-US" sz="2100" b="1" dirty="0">
              <a:solidFill>
                <a:srgbClr val="2F5496"/>
              </a:solidFill>
              <a:latin typeface="+mn-lt"/>
              <a:ea typeface="Times New Roman" panose="02020603050405020304" pitchFamily="18" charset="0"/>
              <a:cs typeface="Times New Roman" panose="02020603050405020304" pitchFamily="18" charset="0"/>
            </a:endParaRPr>
          </a:p>
        </p:txBody>
      </p:sp>
      <p:pic>
        <p:nvPicPr>
          <p:cNvPr id="4" name="Imagen 3" descr="Las ecuaciones empíricas se utilizan para relacionar los fenómenos observados o medibles (características del pavimento) con los resultados (rendimiento del pavimento)."/>
          <p:cNvPicPr/>
          <p:nvPr/>
        </p:nvPicPr>
        <p:blipFill>
          <a:blip r:embed="rId2">
            <a:extLst>
              <a:ext uri="{28A0092B-C50C-407E-A947-70E740481C1C}">
                <a14:useLocalDpi xmlns:a14="http://schemas.microsoft.com/office/drawing/2010/main" val="0"/>
              </a:ext>
            </a:extLst>
          </a:blip>
          <a:srcRect/>
          <a:stretch>
            <a:fillRect/>
          </a:stretch>
        </p:blipFill>
        <p:spPr bwMode="auto">
          <a:xfrm>
            <a:off x="933280" y="2417560"/>
            <a:ext cx="4520463" cy="876727"/>
          </a:xfrm>
          <a:prstGeom prst="rect">
            <a:avLst/>
          </a:prstGeom>
          <a:noFill/>
          <a:ln>
            <a:noFill/>
          </a:ln>
        </p:spPr>
      </p:pic>
      <p:graphicFrame>
        <p:nvGraphicFramePr>
          <p:cNvPr id="5" name="Tabla 4"/>
          <p:cNvGraphicFramePr>
            <a:graphicFrameLocks noGrp="1"/>
          </p:cNvGraphicFramePr>
          <p:nvPr>
            <p:extLst/>
          </p:nvPr>
        </p:nvGraphicFramePr>
        <p:xfrm>
          <a:off x="616046" y="3460168"/>
          <a:ext cx="7704994" cy="1986415"/>
        </p:xfrm>
        <a:graphic>
          <a:graphicData uri="http://schemas.openxmlformats.org/drawingml/2006/table">
            <a:tbl>
              <a:tblPr firstRow="1" firstCol="1" bandRow="1">
                <a:tableStyleId>{35758FB7-9AC5-4552-8A53-C91805E547FA}</a:tableStyleId>
              </a:tblPr>
              <a:tblGrid>
                <a:gridCol w="847550">
                  <a:extLst>
                    <a:ext uri="{9D8B030D-6E8A-4147-A177-3AD203B41FA5}">
                      <a16:colId xmlns:a16="http://schemas.microsoft.com/office/drawing/2014/main" val="17773496"/>
                    </a:ext>
                  </a:extLst>
                </a:gridCol>
                <a:gridCol w="6857444">
                  <a:extLst>
                    <a:ext uri="{9D8B030D-6E8A-4147-A177-3AD203B41FA5}">
                      <a16:colId xmlns:a16="http://schemas.microsoft.com/office/drawing/2014/main" val="3474910445"/>
                    </a:ext>
                  </a:extLst>
                </a:gridCol>
              </a:tblGrid>
              <a:tr h="240030">
                <a:tc>
                  <a:txBody>
                    <a:bodyPr/>
                    <a:lstStyle/>
                    <a:p>
                      <a:pPr algn="ctr">
                        <a:lnSpc>
                          <a:spcPct val="150000"/>
                        </a:lnSpc>
                        <a:spcAft>
                          <a:spcPts val="0"/>
                        </a:spcAft>
                      </a:pPr>
                      <a:r>
                        <a:rPr lang="es-ES" sz="1100" dirty="0">
                          <a:solidFill>
                            <a:schemeClr val="tx1"/>
                          </a:solidFill>
                          <a:effectLst/>
                        </a:rPr>
                        <a:t>W </a:t>
                      </a:r>
                      <a:r>
                        <a:rPr lang="es-ES" sz="1100" baseline="-25000" dirty="0">
                          <a:solidFill>
                            <a:schemeClr val="tx1"/>
                          </a:solidFill>
                          <a:effectLst/>
                        </a:rPr>
                        <a:t>18</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S" sz="1100" dirty="0">
                          <a:solidFill>
                            <a:schemeClr val="tx1"/>
                          </a:solidFill>
                          <a:effectLst/>
                        </a:rPr>
                        <a:t>número previsto de ESAL de 80 </a:t>
                      </a:r>
                      <a:r>
                        <a:rPr lang="es-ES" sz="1100" dirty="0" err="1">
                          <a:solidFill>
                            <a:schemeClr val="tx1"/>
                          </a:solidFill>
                          <a:effectLst/>
                        </a:rPr>
                        <a:t>kN</a:t>
                      </a:r>
                      <a:r>
                        <a:rPr lang="es-ES" sz="1100" dirty="0">
                          <a:solidFill>
                            <a:schemeClr val="tx1"/>
                          </a:solidFill>
                          <a:effectLst/>
                        </a:rPr>
                        <a:t> (18,000 lb.)</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83156304"/>
                  </a:ext>
                </a:extLst>
              </a:tr>
              <a:tr h="240030">
                <a:tc>
                  <a:txBody>
                    <a:bodyPr/>
                    <a:lstStyle/>
                    <a:p>
                      <a:pPr algn="ctr">
                        <a:lnSpc>
                          <a:spcPct val="150000"/>
                        </a:lnSpc>
                        <a:spcAft>
                          <a:spcPts val="0"/>
                        </a:spcAft>
                      </a:pPr>
                      <a:r>
                        <a:rPr lang="es-ES" sz="1100">
                          <a:effectLst/>
                        </a:rPr>
                        <a:t>Z </a:t>
                      </a:r>
                      <a:r>
                        <a:rPr lang="es-ES" sz="1100" baseline="-25000">
                          <a:effectLst/>
                        </a:rPr>
                        <a:t>R</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S" sz="1100">
                          <a:effectLst/>
                        </a:rPr>
                        <a:t>estándar normal desviado</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241183706"/>
                  </a:ext>
                </a:extLst>
              </a:tr>
              <a:tr h="383005">
                <a:tc>
                  <a:txBody>
                    <a:bodyPr/>
                    <a:lstStyle/>
                    <a:p>
                      <a:pPr algn="ctr">
                        <a:lnSpc>
                          <a:spcPct val="150000"/>
                        </a:lnSpc>
                        <a:spcAft>
                          <a:spcPts val="0"/>
                        </a:spcAft>
                      </a:pPr>
                      <a:r>
                        <a:rPr lang="es-ES" sz="1100">
                          <a:effectLst/>
                        </a:rPr>
                        <a:t>S </a:t>
                      </a:r>
                      <a:r>
                        <a:rPr lang="es-ES" sz="1100" baseline="-25000">
                          <a:effectLst/>
                        </a:rPr>
                        <a:t>o</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S" sz="1100" dirty="0">
                          <a:effectLst/>
                        </a:rPr>
                        <a:t>error estándar combinado de la predicción del tráfico y la predicción del rendimiento</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189089194"/>
                  </a:ext>
                </a:extLst>
              </a:tr>
              <a:tr h="480060">
                <a:tc>
                  <a:txBody>
                    <a:bodyPr/>
                    <a:lstStyle/>
                    <a:p>
                      <a:pPr algn="ctr">
                        <a:lnSpc>
                          <a:spcPct val="150000"/>
                        </a:lnSpc>
                        <a:spcAft>
                          <a:spcPts val="0"/>
                        </a:spcAft>
                      </a:pPr>
                      <a:r>
                        <a:rPr lang="es-ES" sz="1100">
                          <a:effectLst/>
                        </a:rPr>
                        <a:t>ΔPSI</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S" sz="1100" dirty="0">
                          <a:effectLst/>
                        </a:rPr>
                        <a:t>diferencia entre el índice de capacidad de servicio de diseño inicial, </a:t>
                      </a:r>
                      <a:r>
                        <a:rPr lang="es-ES" sz="1100" dirty="0" err="1">
                          <a:effectLst/>
                        </a:rPr>
                        <a:t>po</a:t>
                      </a:r>
                      <a:r>
                        <a:rPr lang="es-ES" sz="1100" dirty="0">
                          <a:effectLst/>
                        </a:rPr>
                        <a:t>, y el índice de capacidad de servicio del terminal de diseño, pt</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642297525"/>
                  </a:ext>
                </a:extLst>
              </a:tr>
              <a:tr h="240030">
                <a:tc>
                  <a:txBody>
                    <a:bodyPr/>
                    <a:lstStyle/>
                    <a:p>
                      <a:pPr algn="ctr">
                        <a:lnSpc>
                          <a:spcPct val="150000"/>
                        </a:lnSpc>
                        <a:spcAft>
                          <a:spcPts val="0"/>
                        </a:spcAft>
                      </a:pPr>
                      <a:r>
                        <a:rPr lang="es-ES" sz="1100">
                          <a:effectLst/>
                        </a:rPr>
                        <a:t>M </a:t>
                      </a:r>
                      <a:r>
                        <a:rPr lang="es-ES" sz="1100" baseline="-25000">
                          <a:effectLst/>
                        </a:rPr>
                        <a:t>R</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S" sz="1100" dirty="0">
                          <a:effectLst/>
                        </a:rPr>
                        <a:t>módulo </a:t>
                      </a:r>
                      <a:r>
                        <a:rPr lang="es-ES" sz="1100" dirty="0" smtClean="0">
                          <a:effectLst/>
                        </a:rPr>
                        <a:t>de resiliencia </a:t>
                      </a:r>
                      <a:r>
                        <a:rPr lang="es-ES" sz="1100" dirty="0">
                          <a:effectLst/>
                        </a:rPr>
                        <a:t>de </a:t>
                      </a:r>
                      <a:r>
                        <a:rPr lang="es-ES" sz="1100" dirty="0" smtClean="0">
                          <a:effectLst/>
                        </a:rPr>
                        <a:t> la subrasante</a:t>
                      </a:r>
                      <a:r>
                        <a:rPr lang="es-ES" sz="1100" dirty="0">
                          <a:effectLst/>
                        </a:rPr>
                        <a:t> (en psi)</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788430358"/>
                  </a:ext>
                </a:extLst>
              </a:tr>
              <a:tr h="346110">
                <a:tc>
                  <a:txBody>
                    <a:bodyPr/>
                    <a:lstStyle/>
                    <a:p>
                      <a:pPr algn="ctr">
                        <a:lnSpc>
                          <a:spcPct val="150000"/>
                        </a:lnSpc>
                        <a:spcAft>
                          <a:spcPts val="0"/>
                        </a:spcAft>
                      </a:pPr>
                      <a:r>
                        <a:rPr lang="es-ES" sz="1100">
                          <a:effectLst/>
                        </a:rPr>
                        <a:t>SN</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S" sz="1100" dirty="0">
                          <a:effectLst/>
                        </a:rPr>
                        <a:t>Número estructural (un índice que es indicativo del espesor total del pavimento requerido)</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301609699"/>
                  </a:ext>
                </a:extLst>
              </a:tr>
            </a:tbl>
          </a:graphicData>
        </a:graphic>
      </p:graphicFrame>
      <p:pic>
        <p:nvPicPr>
          <p:cNvPr id="6"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83456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404664"/>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Tramo 2 – Sentido E-O </a:t>
            </a:r>
            <a:endParaRPr lang="es-EC" sz="6000" dirty="0">
              <a:ln w="0"/>
              <a:effectLst>
                <a:outerShdw blurRad="38100" dist="19050" dir="2700000" algn="tl" rotWithShape="0">
                  <a:schemeClr val="dk1">
                    <a:alpha val="40000"/>
                  </a:schemeClr>
                </a:outerShdw>
              </a:effectLst>
            </a:endParaRPr>
          </a:p>
        </p:txBody>
      </p:sp>
      <p:graphicFrame>
        <p:nvGraphicFramePr>
          <p:cNvPr id="13" name="Marcador de contenido 12"/>
          <p:cNvGraphicFramePr>
            <a:graphicFrameLocks noGrp="1"/>
          </p:cNvGraphicFramePr>
          <p:nvPr>
            <p:ph idx="1"/>
            <p:extLst>
              <p:ext uri="{D42A27DB-BD31-4B8C-83A1-F6EECF244321}">
                <p14:modId xmlns:p14="http://schemas.microsoft.com/office/powerpoint/2010/main" val="3970285454"/>
              </p:ext>
            </p:extLst>
          </p:nvPr>
        </p:nvGraphicFramePr>
        <p:xfrm>
          <a:off x="138687" y="1526817"/>
          <a:ext cx="8866627" cy="3804367"/>
        </p:xfrm>
        <a:graphic>
          <a:graphicData uri="http://schemas.openxmlformats.org/drawingml/2006/table">
            <a:tbl>
              <a:tblPr>
                <a:tableStyleId>{0E3FDE45-AF77-4B5C-9715-49D594BDF05E}</a:tableStyleId>
              </a:tblPr>
              <a:tblGrid>
                <a:gridCol w="751428">
                  <a:extLst>
                    <a:ext uri="{9D8B030D-6E8A-4147-A177-3AD203B41FA5}">
                      <a16:colId xmlns:a16="http://schemas.microsoft.com/office/drawing/2014/main" val="2547214565"/>
                    </a:ext>
                  </a:extLst>
                </a:gridCol>
                <a:gridCol w="751428">
                  <a:extLst>
                    <a:ext uri="{9D8B030D-6E8A-4147-A177-3AD203B41FA5}">
                      <a16:colId xmlns:a16="http://schemas.microsoft.com/office/drawing/2014/main" val="2832667605"/>
                    </a:ext>
                  </a:extLst>
                </a:gridCol>
                <a:gridCol w="425507">
                  <a:extLst>
                    <a:ext uri="{9D8B030D-6E8A-4147-A177-3AD203B41FA5}">
                      <a16:colId xmlns:a16="http://schemas.microsoft.com/office/drawing/2014/main" val="1320731566"/>
                    </a:ext>
                  </a:extLst>
                </a:gridCol>
                <a:gridCol w="362134">
                  <a:extLst>
                    <a:ext uri="{9D8B030D-6E8A-4147-A177-3AD203B41FA5}">
                      <a16:colId xmlns:a16="http://schemas.microsoft.com/office/drawing/2014/main" val="4061812061"/>
                    </a:ext>
                  </a:extLst>
                </a:gridCol>
                <a:gridCol w="380240">
                  <a:extLst>
                    <a:ext uri="{9D8B030D-6E8A-4147-A177-3AD203B41FA5}">
                      <a16:colId xmlns:a16="http://schemas.microsoft.com/office/drawing/2014/main" val="3630298534"/>
                    </a:ext>
                  </a:extLst>
                </a:gridCol>
                <a:gridCol w="362134">
                  <a:extLst>
                    <a:ext uri="{9D8B030D-6E8A-4147-A177-3AD203B41FA5}">
                      <a16:colId xmlns:a16="http://schemas.microsoft.com/office/drawing/2014/main" val="3772942759"/>
                    </a:ext>
                  </a:extLst>
                </a:gridCol>
                <a:gridCol w="362134">
                  <a:extLst>
                    <a:ext uri="{9D8B030D-6E8A-4147-A177-3AD203B41FA5}">
                      <a16:colId xmlns:a16="http://schemas.microsoft.com/office/drawing/2014/main" val="2830797113"/>
                    </a:ext>
                  </a:extLst>
                </a:gridCol>
                <a:gridCol w="362134">
                  <a:extLst>
                    <a:ext uri="{9D8B030D-6E8A-4147-A177-3AD203B41FA5}">
                      <a16:colId xmlns:a16="http://schemas.microsoft.com/office/drawing/2014/main" val="3395792561"/>
                    </a:ext>
                  </a:extLst>
                </a:gridCol>
                <a:gridCol w="534532">
                  <a:extLst>
                    <a:ext uri="{9D8B030D-6E8A-4147-A177-3AD203B41FA5}">
                      <a16:colId xmlns:a16="http://schemas.microsoft.com/office/drawing/2014/main" val="4033589527"/>
                    </a:ext>
                  </a:extLst>
                </a:gridCol>
                <a:gridCol w="425507">
                  <a:extLst>
                    <a:ext uri="{9D8B030D-6E8A-4147-A177-3AD203B41FA5}">
                      <a16:colId xmlns:a16="http://schemas.microsoft.com/office/drawing/2014/main" val="3094385286"/>
                    </a:ext>
                  </a:extLst>
                </a:gridCol>
                <a:gridCol w="298760">
                  <a:extLst>
                    <a:ext uri="{9D8B030D-6E8A-4147-A177-3AD203B41FA5}">
                      <a16:colId xmlns:a16="http://schemas.microsoft.com/office/drawing/2014/main" val="3825236652"/>
                    </a:ext>
                  </a:extLst>
                </a:gridCol>
                <a:gridCol w="362134">
                  <a:extLst>
                    <a:ext uri="{9D8B030D-6E8A-4147-A177-3AD203B41FA5}">
                      <a16:colId xmlns:a16="http://schemas.microsoft.com/office/drawing/2014/main" val="3748507263"/>
                    </a:ext>
                  </a:extLst>
                </a:gridCol>
                <a:gridCol w="362134">
                  <a:extLst>
                    <a:ext uri="{9D8B030D-6E8A-4147-A177-3AD203B41FA5}">
                      <a16:colId xmlns:a16="http://schemas.microsoft.com/office/drawing/2014/main" val="884881342"/>
                    </a:ext>
                  </a:extLst>
                </a:gridCol>
                <a:gridCol w="380240">
                  <a:extLst>
                    <a:ext uri="{9D8B030D-6E8A-4147-A177-3AD203B41FA5}">
                      <a16:colId xmlns:a16="http://schemas.microsoft.com/office/drawing/2014/main" val="594512561"/>
                    </a:ext>
                  </a:extLst>
                </a:gridCol>
                <a:gridCol w="298760">
                  <a:extLst>
                    <a:ext uri="{9D8B030D-6E8A-4147-A177-3AD203B41FA5}">
                      <a16:colId xmlns:a16="http://schemas.microsoft.com/office/drawing/2014/main" val="3435401873"/>
                    </a:ext>
                  </a:extLst>
                </a:gridCol>
                <a:gridCol w="425507">
                  <a:extLst>
                    <a:ext uri="{9D8B030D-6E8A-4147-A177-3AD203B41FA5}">
                      <a16:colId xmlns:a16="http://schemas.microsoft.com/office/drawing/2014/main" val="1186170916"/>
                    </a:ext>
                  </a:extLst>
                </a:gridCol>
                <a:gridCol w="362134">
                  <a:extLst>
                    <a:ext uri="{9D8B030D-6E8A-4147-A177-3AD203B41FA5}">
                      <a16:colId xmlns:a16="http://schemas.microsoft.com/office/drawing/2014/main" val="1522212417"/>
                    </a:ext>
                  </a:extLst>
                </a:gridCol>
                <a:gridCol w="362134">
                  <a:extLst>
                    <a:ext uri="{9D8B030D-6E8A-4147-A177-3AD203B41FA5}">
                      <a16:colId xmlns:a16="http://schemas.microsoft.com/office/drawing/2014/main" val="4140661632"/>
                    </a:ext>
                  </a:extLst>
                </a:gridCol>
                <a:gridCol w="362134">
                  <a:extLst>
                    <a:ext uri="{9D8B030D-6E8A-4147-A177-3AD203B41FA5}">
                      <a16:colId xmlns:a16="http://schemas.microsoft.com/office/drawing/2014/main" val="2955727135"/>
                    </a:ext>
                  </a:extLst>
                </a:gridCol>
                <a:gridCol w="935512">
                  <a:extLst>
                    <a:ext uri="{9D8B030D-6E8A-4147-A177-3AD203B41FA5}">
                      <a16:colId xmlns:a16="http://schemas.microsoft.com/office/drawing/2014/main" val="1172458480"/>
                    </a:ext>
                  </a:extLst>
                </a:gridCol>
              </a:tblGrid>
              <a:tr h="165975">
                <a:tc gridSpan="2">
                  <a:txBody>
                    <a:bodyPr/>
                    <a:lstStyle/>
                    <a:p>
                      <a:pPr algn="ctr" fontAlgn="ctr"/>
                      <a:r>
                        <a:rPr lang="es-EC" sz="1050" b="1" u="none" strike="noStrike" dirty="0">
                          <a:solidFill>
                            <a:schemeClr val="bg1"/>
                          </a:solidFill>
                          <a:effectLst/>
                        </a:rPr>
                        <a:t>Abscisa</a:t>
                      </a:r>
                      <a:endParaRPr lang="es-EC" sz="1050" b="1" i="0" u="none" strike="noStrike" dirty="0">
                        <a:solidFill>
                          <a:schemeClr val="bg1"/>
                        </a:solidFill>
                        <a:effectLst/>
                        <a:latin typeface="Calibri" panose="020F0502020204030204" pitchFamily="34" charset="0"/>
                      </a:endParaRPr>
                    </a:p>
                  </a:txBody>
                  <a:tcPr marL="6916" marR="6916" marT="6916" marB="0" anchor="ctr">
                    <a:solidFill>
                      <a:schemeClr val="accent6"/>
                    </a:solidFill>
                  </a:tcPr>
                </a:tc>
                <a:tc hMerge="1">
                  <a:txBody>
                    <a:bodyPr/>
                    <a:lstStyle/>
                    <a:p>
                      <a:endParaRPr lang="es-EC"/>
                    </a:p>
                  </a:txBody>
                  <a:tcPr/>
                </a:tc>
                <a:tc gridSpan="18">
                  <a:txBody>
                    <a:bodyPr/>
                    <a:lstStyle/>
                    <a:p>
                      <a:pPr algn="ctr" fontAlgn="ctr"/>
                      <a:r>
                        <a:rPr lang="es-EC" sz="1050" b="1" u="none" strike="noStrike" dirty="0">
                          <a:solidFill>
                            <a:schemeClr val="bg1"/>
                          </a:solidFill>
                          <a:effectLst/>
                        </a:rPr>
                        <a:t>Área afectada según el tipo de daño del pavimento (m</a:t>
                      </a:r>
                      <a:r>
                        <a:rPr lang="es-EC" sz="1050" b="1" baseline="30000" dirty="0">
                          <a:solidFill>
                            <a:schemeClr val="bg1"/>
                          </a:solidFill>
                        </a:rPr>
                        <a:t>2</a:t>
                      </a:r>
                      <a:r>
                        <a:rPr lang="es-EC" sz="1050" b="1" u="none" strike="noStrike" dirty="0">
                          <a:solidFill>
                            <a:schemeClr val="bg1"/>
                          </a:solidFill>
                          <a:effectLst/>
                        </a:rPr>
                        <a:t>)</a:t>
                      </a:r>
                      <a:endParaRPr lang="es-EC" sz="1050" b="1" i="0" u="none" strike="noStrike" dirty="0">
                        <a:solidFill>
                          <a:schemeClr val="bg1"/>
                        </a:solidFill>
                        <a:effectLst/>
                        <a:latin typeface="Calibri" panose="020F0502020204030204" pitchFamily="34" charset="0"/>
                      </a:endParaRPr>
                    </a:p>
                  </a:txBody>
                  <a:tcPr marL="6916" marR="6916" marT="6916" marB="0" anchor="ctr">
                    <a:solidFill>
                      <a:schemeClr val="accent6"/>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588039561"/>
                  </a:ext>
                </a:extLst>
              </a:tr>
              <a:tr h="705394">
                <a:tc rowSpan="2">
                  <a:txBody>
                    <a:bodyPr/>
                    <a:lstStyle/>
                    <a:p>
                      <a:pPr algn="ctr" fontAlgn="ctr"/>
                      <a:r>
                        <a:rPr lang="es-EC" sz="1050" b="1" u="none" strike="noStrike" dirty="0">
                          <a:effectLst/>
                        </a:rPr>
                        <a:t>Desde</a:t>
                      </a:r>
                      <a:endParaRPr lang="es-EC" sz="1050" b="1" i="0" u="none" strike="noStrike" dirty="0">
                        <a:solidFill>
                          <a:srgbClr val="000000"/>
                        </a:solidFill>
                        <a:effectLst/>
                        <a:latin typeface="Calibri" panose="020F0502020204030204" pitchFamily="34" charset="0"/>
                      </a:endParaRPr>
                    </a:p>
                  </a:txBody>
                  <a:tcPr marL="6916" marR="6916" marT="6916" marB="0" anchor="ctr"/>
                </a:tc>
                <a:tc rowSpan="2">
                  <a:txBody>
                    <a:bodyPr/>
                    <a:lstStyle/>
                    <a:p>
                      <a:pPr algn="ctr" fontAlgn="ctr"/>
                      <a:r>
                        <a:rPr lang="es-EC" sz="1050" b="1" u="none" strike="noStrike" dirty="0">
                          <a:effectLst/>
                        </a:rPr>
                        <a:t>Hasta</a:t>
                      </a:r>
                      <a:endParaRPr lang="es-EC" sz="1050" b="1" i="0" u="none" strike="noStrike" dirty="0">
                        <a:solidFill>
                          <a:srgbClr val="000000"/>
                        </a:solidFill>
                        <a:effectLst/>
                        <a:latin typeface="Calibri" panose="020F0502020204030204" pitchFamily="34" charset="0"/>
                      </a:endParaRPr>
                    </a:p>
                  </a:txBody>
                  <a:tcPr marL="6916" marR="6916" marT="6916" marB="0" anchor="ctr"/>
                </a:tc>
                <a:tc gridSpan="8">
                  <a:txBody>
                    <a:bodyPr/>
                    <a:lstStyle/>
                    <a:p>
                      <a:pPr algn="ctr" fontAlgn="ctr"/>
                      <a:r>
                        <a:rPr lang="es-EC" sz="1050" b="1" u="none" strike="noStrike" dirty="0">
                          <a:effectLst/>
                        </a:rPr>
                        <a:t>Fisuras</a:t>
                      </a:r>
                      <a:endParaRPr lang="es-EC" sz="1050" b="1" i="0" u="none" strike="noStrike" dirty="0">
                        <a:solidFill>
                          <a:srgbClr val="000000"/>
                        </a:solidFill>
                        <a:effectLst/>
                        <a:latin typeface="Calibri" panose="020F0502020204030204" pitchFamily="34" charset="0"/>
                      </a:endParaRPr>
                    </a:p>
                  </a:txBody>
                  <a:tcPr marL="6916" marR="6916" marT="6916"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pPr algn="ctr" fontAlgn="ctr"/>
                      <a:endParaRPr lang="es-EC" sz="1000" b="1" i="0" u="none" strike="noStrike" dirty="0">
                        <a:solidFill>
                          <a:srgbClr val="000000"/>
                        </a:solidFill>
                        <a:effectLst/>
                        <a:latin typeface="Calibri" panose="020F0502020204030204" pitchFamily="34" charset="0"/>
                      </a:endParaRPr>
                    </a:p>
                  </a:txBody>
                  <a:tcPr marL="6916" marR="6916" marT="6916" marB="0" anchor="ctr"/>
                </a:tc>
                <a:tc gridSpan="3">
                  <a:txBody>
                    <a:bodyPr/>
                    <a:lstStyle/>
                    <a:p>
                      <a:pPr algn="ctr" fontAlgn="ctr"/>
                      <a:r>
                        <a:rPr lang="es-EC" sz="1050" b="1" u="none" strike="noStrike" dirty="0">
                          <a:effectLst/>
                        </a:rPr>
                        <a:t>Deformaciones</a:t>
                      </a:r>
                      <a:endParaRPr lang="es-EC" sz="1050" b="1" i="0" u="none" strike="noStrike" dirty="0">
                        <a:solidFill>
                          <a:srgbClr val="000000"/>
                        </a:solidFill>
                        <a:effectLst/>
                        <a:latin typeface="Calibri" panose="020F0502020204030204" pitchFamily="34" charset="0"/>
                      </a:endParaRPr>
                    </a:p>
                  </a:txBody>
                  <a:tcPr marL="6916" marR="6916" marT="6916" marB="0" anchor="ctr"/>
                </a:tc>
                <a:tc hMerge="1">
                  <a:txBody>
                    <a:bodyPr/>
                    <a:lstStyle/>
                    <a:p>
                      <a:endParaRPr lang="es-EC"/>
                    </a:p>
                  </a:txBody>
                  <a:tcPr/>
                </a:tc>
                <a:tc hMerge="1">
                  <a:txBody>
                    <a:bodyPr/>
                    <a:lstStyle/>
                    <a:p>
                      <a:endParaRPr lang="es-EC"/>
                    </a:p>
                  </a:txBody>
                  <a:tcPr/>
                </a:tc>
                <a:tc gridSpan="3">
                  <a:txBody>
                    <a:bodyPr/>
                    <a:lstStyle/>
                    <a:p>
                      <a:pPr algn="ctr" fontAlgn="ctr"/>
                      <a:r>
                        <a:rPr lang="es-EC" sz="1050" b="1" u="none" strike="noStrike" dirty="0">
                          <a:effectLst/>
                        </a:rPr>
                        <a:t>Pérdida de capas estructurales</a:t>
                      </a:r>
                      <a:endParaRPr lang="es-EC" sz="1050" b="1" i="0" u="none" strike="noStrike" dirty="0">
                        <a:solidFill>
                          <a:srgbClr val="000000"/>
                        </a:solidFill>
                        <a:effectLst/>
                        <a:latin typeface="Calibri" panose="020F0502020204030204" pitchFamily="34" charset="0"/>
                      </a:endParaRPr>
                    </a:p>
                  </a:txBody>
                  <a:tcPr marL="6916" marR="6916" marT="6916" marB="0" anchor="ctr"/>
                </a:tc>
                <a:tc hMerge="1">
                  <a:txBody>
                    <a:bodyPr/>
                    <a:lstStyle/>
                    <a:p>
                      <a:endParaRPr lang="es-EC"/>
                    </a:p>
                  </a:txBody>
                  <a:tcPr/>
                </a:tc>
                <a:tc hMerge="1">
                  <a:txBody>
                    <a:bodyPr/>
                    <a:lstStyle/>
                    <a:p>
                      <a:endParaRPr lang="es-EC"/>
                    </a:p>
                  </a:txBody>
                  <a:tcPr/>
                </a:tc>
                <a:tc gridSpan="3">
                  <a:txBody>
                    <a:bodyPr/>
                    <a:lstStyle/>
                    <a:p>
                      <a:pPr algn="ctr" fontAlgn="ctr"/>
                      <a:r>
                        <a:rPr lang="es-EC" sz="1050" b="1" u="none" strike="noStrike" dirty="0">
                          <a:effectLst/>
                        </a:rPr>
                        <a:t>Daños Superficiales</a:t>
                      </a:r>
                      <a:endParaRPr lang="es-EC" sz="1050" b="1" i="0" u="none" strike="noStrike" dirty="0">
                        <a:solidFill>
                          <a:srgbClr val="000000"/>
                        </a:solidFill>
                        <a:effectLst/>
                        <a:latin typeface="Calibri" panose="020F0502020204030204" pitchFamily="34" charset="0"/>
                      </a:endParaRPr>
                    </a:p>
                  </a:txBody>
                  <a:tcPr marL="6916" marR="6916" marT="6916" marB="0" anchor="ctr"/>
                </a:tc>
                <a:tc hMerge="1">
                  <a:txBody>
                    <a:bodyPr/>
                    <a:lstStyle/>
                    <a:p>
                      <a:endParaRPr lang="es-EC"/>
                    </a:p>
                  </a:txBody>
                  <a:tcPr/>
                </a:tc>
                <a:tc hMerge="1">
                  <a:txBody>
                    <a:bodyPr/>
                    <a:lstStyle/>
                    <a:p>
                      <a:endParaRPr lang="es-EC"/>
                    </a:p>
                  </a:txBody>
                  <a:tcPr/>
                </a:tc>
                <a:tc rowSpan="2">
                  <a:txBody>
                    <a:bodyPr/>
                    <a:lstStyle/>
                    <a:p>
                      <a:pPr algn="ctr" fontAlgn="ctr"/>
                      <a:r>
                        <a:rPr lang="es-EC" sz="1050" b="1" u="none" strike="noStrike" dirty="0">
                          <a:effectLst/>
                        </a:rPr>
                        <a:t>Área Total Afectada (m</a:t>
                      </a:r>
                      <a:r>
                        <a:rPr lang="es-EC" sz="1050" b="1" baseline="30000" dirty="0">
                          <a:solidFill>
                            <a:schemeClr val="tx1"/>
                          </a:solidFill>
                        </a:rPr>
                        <a:t>2</a:t>
                      </a:r>
                      <a:r>
                        <a:rPr lang="es-EC" sz="1050" b="1" u="none" strike="noStrike" dirty="0">
                          <a:effectLst/>
                        </a:rPr>
                        <a:t>)</a:t>
                      </a:r>
                      <a:endParaRPr lang="es-EC" sz="1050" b="1" i="0" u="none" strike="noStrike" dirty="0">
                        <a:solidFill>
                          <a:srgbClr val="000000"/>
                        </a:solidFill>
                        <a:effectLst/>
                        <a:latin typeface="Calibri" panose="020F0502020204030204" pitchFamily="34" charset="0"/>
                      </a:endParaRPr>
                    </a:p>
                  </a:txBody>
                  <a:tcPr marL="6916" marR="6916" marT="6916" marB="0" anchor="ctr"/>
                </a:tc>
                <a:extLst>
                  <a:ext uri="{0D108BD9-81ED-4DB2-BD59-A6C34878D82A}">
                    <a16:rowId xmlns:a16="http://schemas.microsoft.com/office/drawing/2014/main" val="1446059883"/>
                  </a:ext>
                </a:extLst>
              </a:tr>
              <a:tr h="1763485">
                <a:tc vMerge="1">
                  <a:txBody>
                    <a:bodyPr/>
                    <a:lstStyle/>
                    <a:p>
                      <a:endParaRPr lang="es-EC"/>
                    </a:p>
                  </a:txBody>
                  <a:tcPr/>
                </a:tc>
                <a:tc vMerge="1">
                  <a:txBody>
                    <a:bodyPr/>
                    <a:lstStyle/>
                    <a:p>
                      <a:endParaRPr lang="es-EC"/>
                    </a:p>
                  </a:txBody>
                  <a:tcPr/>
                </a:tc>
                <a:tc>
                  <a:txBody>
                    <a:bodyPr/>
                    <a:lstStyle/>
                    <a:p>
                      <a:pPr algn="ctr" fontAlgn="b"/>
                      <a:r>
                        <a:rPr lang="es-EC" sz="1050" b="1" u="none" strike="noStrike" dirty="0">
                          <a:effectLst/>
                        </a:rPr>
                        <a:t>Fisura Longitudinal</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Fisura Transversal</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Fisura en junta de construcción</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Fisura por deslizamiento de capas</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Fisura de borde</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Fisura en media luna</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Piel de cocodrilo</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Fisuras en bloque</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Abultamiento</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Hundimiento</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Ahuellamiento</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Descascaramiento</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Baches</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Parches</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Desgaste superficial</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Pérdida de agregados</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Surcos</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vMerge="1">
                  <a:txBody>
                    <a:bodyPr/>
                    <a:lstStyle/>
                    <a:p>
                      <a:endParaRPr lang="es-EC"/>
                    </a:p>
                  </a:txBody>
                  <a:tcPr/>
                </a:tc>
                <a:extLst>
                  <a:ext uri="{0D108BD9-81ED-4DB2-BD59-A6C34878D82A}">
                    <a16:rowId xmlns:a16="http://schemas.microsoft.com/office/drawing/2014/main" val="1209743354"/>
                  </a:ext>
                </a:extLst>
              </a:tr>
              <a:tr h="165975">
                <a:tc>
                  <a:txBody>
                    <a:bodyPr/>
                    <a:lstStyle/>
                    <a:p>
                      <a:pPr algn="ctr" fontAlgn="ctr"/>
                      <a:r>
                        <a:rPr lang="es-EC" sz="1050" u="none" strike="noStrike" dirty="0">
                          <a:effectLst/>
                          <a:latin typeface="+mj-lt"/>
                        </a:rPr>
                        <a:t>0+000,00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0+100,00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17,30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9,40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15,00</a:t>
                      </a:r>
                      <a:endParaRPr lang="es-EC" sz="1050" b="0" i="0" u="none" strike="noStrike" dirty="0">
                        <a:solidFill>
                          <a:srgbClr val="000000"/>
                        </a:solidFill>
                        <a:effectLst/>
                        <a:latin typeface="+mj-lt"/>
                      </a:endParaRP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algn="ctr" fontAlgn="ctr"/>
                      <a:r>
                        <a:rPr lang="es-EC" sz="1050" u="none" strike="noStrike" dirty="0">
                          <a:effectLst/>
                          <a:latin typeface="+mj-lt"/>
                        </a:rPr>
                        <a:t>489,31</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2,80</a:t>
                      </a:r>
                      <a:endParaRPr lang="es-EC" sz="1050" b="0" i="0" u="none" strike="noStrike" dirty="0">
                        <a:solidFill>
                          <a:srgbClr val="000000"/>
                        </a:solidFill>
                        <a:effectLst/>
                        <a:latin typeface="+mj-lt"/>
                      </a:endParaRP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algn="ctr" fontAlgn="ctr"/>
                      <a:r>
                        <a:rPr lang="es-EC" sz="1050" u="none" strike="noStrike" dirty="0">
                          <a:effectLst/>
                          <a:latin typeface="+mj-lt"/>
                        </a:rPr>
                        <a:t>8,01</a:t>
                      </a:r>
                      <a:endParaRPr lang="es-EC" sz="1050" b="0" i="0" u="none" strike="noStrike" dirty="0">
                        <a:solidFill>
                          <a:srgbClr val="000000"/>
                        </a:solidFill>
                        <a:effectLst/>
                        <a:latin typeface="+mj-lt"/>
                      </a:endParaRP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050" b="0" i="0" u="none" strike="noStrike" dirty="0">
                          <a:solidFill>
                            <a:srgbClr val="000000"/>
                          </a:solidFill>
                          <a:effectLst/>
                          <a:latin typeface="+mj-lt"/>
                        </a:rPr>
                        <a:t>-</a:t>
                      </a:r>
                    </a:p>
                  </a:txBody>
                  <a:tcPr marL="6916" marR="6916" marT="6916" marB="0" anchor="ctr"/>
                </a:tc>
                <a:tc>
                  <a:txBody>
                    <a:bodyPr/>
                    <a:lstStyle/>
                    <a:p>
                      <a:pPr algn="ctr" fontAlgn="ctr"/>
                      <a:r>
                        <a:rPr lang="es-EC" sz="1050" u="none" strike="noStrike" dirty="0">
                          <a:effectLst/>
                          <a:latin typeface="+mj-lt"/>
                        </a:rPr>
                        <a:t>6,20</a:t>
                      </a:r>
                      <a:endParaRPr lang="es-EC" sz="1050" b="0" i="0" u="none" strike="noStrike" dirty="0">
                        <a:solidFill>
                          <a:srgbClr val="000000"/>
                        </a:solidFill>
                        <a:effectLst/>
                        <a:latin typeface="+mj-lt"/>
                      </a:endParaRP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algn="ctr" fontAlgn="ctr"/>
                      <a:r>
                        <a:rPr lang="es-EC" sz="1050" u="none" strike="noStrike" dirty="0">
                          <a:effectLst/>
                          <a:latin typeface="+mj-lt"/>
                        </a:rPr>
                        <a:t>17,54</a:t>
                      </a:r>
                      <a:endParaRPr lang="es-EC" sz="1050" b="0" i="0" u="none" strike="noStrike" dirty="0">
                        <a:solidFill>
                          <a:srgbClr val="000000"/>
                        </a:solidFill>
                        <a:effectLst/>
                        <a:latin typeface="+mj-lt"/>
                      </a:endParaRP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algn="ctr" fontAlgn="ctr"/>
                      <a:r>
                        <a:rPr lang="es-EC" sz="1050" u="none" strike="noStrike" dirty="0">
                          <a:effectLst/>
                          <a:latin typeface="+mj-lt"/>
                        </a:rPr>
                        <a:t>3,40</a:t>
                      </a:r>
                      <a:endParaRPr lang="es-EC" sz="1050" b="0" i="0" u="none" strike="noStrike" dirty="0">
                        <a:solidFill>
                          <a:srgbClr val="000000"/>
                        </a:solidFill>
                        <a:effectLst/>
                        <a:latin typeface="+mj-lt"/>
                      </a:endParaRP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algn="ctr" fontAlgn="ctr"/>
                      <a:r>
                        <a:rPr lang="es-EC" sz="1050" b="1" u="none" strike="noStrike" dirty="0">
                          <a:effectLst/>
                          <a:latin typeface="+mj-lt"/>
                        </a:rPr>
                        <a:t>568,96</a:t>
                      </a:r>
                      <a:endParaRPr lang="es-EC" sz="1050" b="1" i="0" u="none" strike="noStrike" dirty="0">
                        <a:solidFill>
                          <a:srgbClr val="000000"/>
                        </a:solidFill>
                        <a:effectLst/>
                        <a:latin typeface="+mj-lt"/>
                      </a:endParaRPr>
                    </a:p>
                  </a:txBody>
                  <a:tcPr marL="6916" marR="6916" marT="6916" marB="0" anchor="ctr"/>
                </a:tc>
                <a:extLst>
                  <a:ext uri="{0D108BD9-81ED-4DB2-BD59-A6C34878D82A}">
                    <a16:rowId xmlns:a16="http://schemas.microsoft.com/office/drawing/2014/main" val="844389694"/>
                  </a:ext>
                </a:extLst>
              </a:tr>
              <a:tr h="165975">
                <a:tc>
                  <a:txBody>
                    <a:bodyPr/>
                    <a:lstStyle/>
                    <a:p>
                      <a:pPr algn="ctr" fontAlgn="ctr"/>
                      <a:r>
                        <a:rPr lang="es-EC" sz="1050" u="none" strike="noStrike" dirty="0">
                          <a:effectLst/>
                          <a:latin typeface="+mj-lt"/>
                        </a:rPr>
                        <a:t>0+100,00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0+200,00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21,00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2,50</a:t>
                      </a:r>
                      <a:endParaRPr lang="es-EC" sz="1050" b="0" i="0" u="none" strike="noStrike" dirty="0">
                        <a:solidFill>
                          <a:srgbClr val="000000"/>
                        </a:solidFill>
                        <a:effectLst/>
                        <a:latin typeface="+mj-lt"/>
                      </a:endParaRP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algn="ctr" fontAlgn="ctr"/>
                      <a:r>
                        <a:rPr lang="es-EC" sz="1050" u="none" strike="noStrike" dirty="0">
                          <a:effectLst/>
                          <a:latin typeface="+mj-lt"/>
                        </a:rPr>
                        <a:t>576,50</a:t>
                      </a:r>
                      <a:endParaRPr lang="es-EC" sz="1050" b="0" i="0" u="none" strike="noStrike" dirty="0">
                        <a:solidFill>
                          <a:srgbClr val="000000"/>
                        </a:solidFill>
                        <a:effectLst/>
                        <a:latin typeface="+mj-lt"/>
                      </a:endParaRP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050" b="0" i="0" u="none" strike="noStrike" dirty="0">
                          <a:solidFill>
                            <a:srgbClr val="000000"/>
                          </a:solidFill>
                          <a:effectLst/>
                          <a:latin typeface="+mj-lt"/>
                        </a:rPr>
                        <a:t>-</a:t>
                      </a: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algn="ctr" fontAlgn="ctr"/>
                      <a:r>
                        <a:rPr lang="es-EC" sz="1050" u="none" strike="noStrike" dirty="0">
                          <a:effectLst/>
                          <a:latin typeface="+mj-lt"/>
                        </a:rPr>
                        <a:t>0,63</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0,90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0,90</a:t>
                      </a:r>
                      <a:endParaRPr lang="es-EC" sz="1050" b="0" i="0" u="none" strike="noStrike" dirty="0">
                        <a:solidFill>
                          <a:srgbClr val="000000"/>
                        </a:solidFill>
                        <a:effectLst/>
                        <a:latin typeface="+mj-lt"/>
                      </a:endParaRP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algn="ctr" fontAlgn="ctr"/>
                      <a:r>
                        <a:rPr lang="es-EC" sz="1050" u="none" strike="noStrike" dirty="0">
                          <a:effectLst/>
                          <a:latin typeface="+mj-lt"/>
                        </a:rPr>
                        <a:t>20,32</a:t>
                      </a:r>
                      <a:endParaRPr lang="es-EC" sz="1050" b="0" i="0" u="none" strike="noStrike" dirty="0">
                        <a:solidFill>
                          <a:srgbClr val="000000"/>
                        </a:solidFill>
                        <a:effectLst/>
                        <a:latin typeface="+mj-lt"/>
                      </a:endParaRP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050" b="0" i="0" u="none" strike="noStrike" dirty="0">
                          <a:solidFill>
                            <a:srgbClr val="000000"/>
                          </a:solidFill>
                          <a:effectLst/>
                          <a:latin typeface="+mj-lt"/>
                        </a:rPr>
                        <a:t>-</a:t>
                      </a: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algn="ctr" fontAlgn="ctr"/>
                      <a:r>
                        <a:rPr lang="es-EC" sz="1050" b="1" u="none" strike="noStrike" dirty="0">
                          <a:effectLst/>
                          <a:latin typeface="+mj-lt"/>
                        </a:rPr>
                        <a:t>622,75</a:t>
                      </a:r>
                      <a:endParaRPr lang="es-EC" sz="1050" b="1" i="0" u="none" strike="noStrike" dirty="0">
                        <a:solidFill>
                          <a:srgbClr val="000000"/>
                        </a:solidFill>
                        <a:effectLst/>
                        <a:latin typeface="+mj-lt"/>
                      </a:endParaRPr>
                    </a:p>
                  </a:txBody>
                  <a:tcPr marL="6916" marR="6916" marT="6916" marB="0" anchor="ctr"/>
                </a:tc>
                <a:extLst>
                  <a:ext uri="{0D108BD9-81ED-4DB2-BD59-A6C34878D82A}">
                    <a16:rowId xmlns:a16="http://schemas.microsoft.com/office/drawing/2014/main" val="4197499727"/>
                  </a:ext>
                </a:extLst>
              </a:tr>
              <a:tr h="165975">
                <a:tc>
                  <a:txBody>
                    <a:bodyPr/>
                    <a:lstStyle/>
                    <a:p>
                      <a:pPr algn="ctr" fontAlgn="ctr"/>
                      <a:r>
                        <a:rPr lang="es-EC" sz="1050" u="none" strike="noStrike" dirty="0">
                          <a:effectLst/>
                          <a:latin typeface="+mj-lt"/>
                        </a:rPr>
                        <a:t>0+200,00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0+300,00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b="0" i="0" u="none" strike="noStrike" dirty="0">
                          <a:solidFill>
                            <a:srgbClr val="000000"/>
                          </a:solidFill>
                          <a:effectLst/>
                          <a:latin typeface="+mj-lt"/>
                        </a:rPr>
                        <a:t>-</a:t>
                      </a:r>
                    </a:p>
                  </a:txBody>
                  <a:tcPr marL="6916" marR="6916" marT="6916" marB="0" anchor="ctr"/>
                </a:tc>
                <a:tc>
                  <a:txBody>
                    <a:bodyPr/>
                    <a:lstStyle/>
                    <a:p>
                      <a:pPr algn="ctr" fontAlgn="ctr"/>
                      <a:r>
                        <a:rPr lang="es-EC" sz="1050" u="none" strike="noStrike" dirty="0">
                          <a:effectLst/>
                          <a:latin typeface="+mj-lt"/>
                        </a:rPr>
                        <a:t>3,00</a:t>
                      </a:r>
                      <a:endParaRPr lang="es-EC" sz="1050" b="0" i="0" u="none" strike="noStrike" dirty="0">
                        <a:solidFill>
                          <a:srgbClr val="000000"/>
                        </a:solidFill>
                        <a:effectLst/>
                        <a:latin typeface="+mj-lt"/>
                      </a:endParaRP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algn="ctr" fontAlgn="ctr"/>
                      <a:r>
                        <a:rPr lang="es-EC" sz="1050" u="none" strike="noStrike" dirty="0">
                          <a:effectLst/>
                          <a:latin typeface="+mj-lt"/>
                        </a:rPr>
                        <a:t>263,00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68,30</a:t>
                      </a:r>
                      <a:endParaRPr lang="es-EC" sz="1050" b="0" i="0" u="none" strike="noStrike" dirty="0">
                        <a:solidFill>
                          <a:srgbClr val="000000"/>
                        </a:solidFill>
                        <a:effectLst/>
                        <a:latin typeface="+mj-lt"/>
                      </a:endParaRP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algn="ctr" fontAlgn="ctr"/>
                      <a:r>
                        <a:rPr lang="es-EC" sz="1050" u="none" strike="noStrike" dirty="0">
                          <a:effectLst/>
                          <a:latin typeface="+mj-lt"/>
                        </a:rPr>
                        <a:t>10,80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0,36</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0,70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26,66</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33,00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20,00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426,82</a:t>
                      </a:r>
                      <a:endParaRPr lang="es-EC" sz="1050" b="1" i="0" u="none" strike="noStrike" dirty="0">
                        <a:solidFill>
                          <a:srgbClr val="000000"/>
                        </a:solidFill>
                        <a:effectLst/>
                        <a:latin typeface="+mj-lt"/>
                      </a:endParaRPr>
                    </a:p>
                  </a:txBody>
                  <a:tcPr marL="6916" marR="6916" marT="6916" marB="0" anchor="ctr"/>
                </a:tc>
                <a:extLst>
                  <a:ext uri="{0D108BD9-81ED-4DB2-BD59-A6C34878D82A}">
                    <a16:rowId xmlns:a16="http://schemas.microsoft.com/office/drawing/2014/main" val="3514165434"/>
                  </a:ext>
                </a:extLst>
              </a:tr>
              <a:tr h="165975">
                <a:tc>
                  <a:txBody>
                    <a:bodyPr/>
                    <a:lstStyle/>
                    <a:p>
                      <a:pPr algn="ctr" fontAlgn="ctr"/>
                      <a:r>
                        <a:rPr lang="es-EC" sz="1050" u="none" strike="noStrike" dirty="0">
                          <a:effectLst/>
                          <a:latin typeface="+mj-lt"/>
                        </a:rPr>
                        <a:t>0+300,00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0+400,00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b="0" i="0" u="none" strike="noStrike" dirty="0">
                          <a:solidFill>
                            <a:srgbClr val="000000"/>
                          </a:solidFill>
                          <a:effectLst/>
                          <a:latin typeface="+mj-lt"/>
                        </a:rPr>
                        <a:t>-</a:t>
                      </a:r>
                    </a:p>
                  </a:txBody>
                  <a:tcPr marL="6916" marR="6916" marT="6916" marB="0" anchor="ctr"/>
                </a:tc>
                <a:tc>
                  <a:txBody>
                    <a:bodyPr/>
                    <a:lstStyle/>
                    <a:p>
                      <a:pPr algn="ctr" fontAlgn="ctr"/>
                      <a:r>
                        <a:rPr lang="es-EC" sz="1050" u="none" strike="noStrike" dirty="0">
                          <a:effectLst/>
                          <a:latin typeface="+mj-lt"/>
                        </a:rPr>
                        <a:t>3,00</a:t>
                      </a:r>
                      <a:endParaRPr lang="es-EC" sz="1050" b="0" i="0" u="none" strike="noStrike" dirty="0">
                        <a:solidFill>
                          <a:srgbClr val="000000"/>
                        </a:solidFill>
                        <a:effectLst/>
                        <a:latin typeface="+mj-lt"/>
                      </a:endParaRP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algn="ctr" fontAlgn="ctr"/>
                      <a:r>
                        <a:rPr lang="es-EC" sz="1050" u="none" strike="noStrike" dirty="0">
                          <a:effectLst/>
                          <a:latin typeface="+mj-lt"/>
                        </a:rPr>
                        <a:t>258,00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178,00</a:t>
                      </a:r>
                      <a:endParaRPr lang="es-EC" sz="1050" b="0" i="0" u="none" strike="noStrike" dirty="0">
                        <a:solidFill>
                          <a:srgbClr val="000000"/>
                        </a:solidFill>
                        <a:effectLst/>
                        <a:latin typeface="+mj-lt"/>
                      </a:endParaRP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6916" marR="6916" marT="6916" marB="0" anchor="ctr"/>
                </a:tc>
                <a:tc>
                  <a:txBody>
                    <a:bodyPr/>
                    <a:lstStyle/>
                    <a:p>
                      <a:pPr algn="ctr" fontAlgn="ctr"/>
                      <a:r>
                        <a:rPr lang="es-EC" sz="1050" u="none" strike="noStrike" dirty="0">
                          <a:effectLst/>
                          <a:latin typeface="+mj-lt"/>
                        </a:rPr>
                        <a:t>9,60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0,34</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3,50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42,60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13,00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36,00</a:t>
                      </a:r>
                      <a:endParaRPr lang="es-EC" sz="1050" b="0" i="0" u="none" strike="noStrike" dirty="0">
                        <a:solidFill>
                          <a:srgbClr val="000000"/>
                        </a:solidFill>
                        <a:effectLst/>
                        <a:latin typeface="+mj-lt"/>
                      </a:endParaRPr>
                    </a:p>
                  </a:txBody>
                  <a:tcPr marL="6916" marR="6916" marT="6916"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050" b="0" i="0" u="none" strike="noStrike" dirty="0">
                          <a:solidFill>
                            <a:srgbClr val="000000"/>
                          </a:solidFill>
                          <a:effectLst/>
                          <a:latin typeface="+mj-lt"/>
                        </a:rPr>
                        <a:t>-</a:t>
                      </a:r>
                    </a:p>
                  </a:txBody>
                  <a:tcPr marL="6916" marR="6916" marT="6916" marB="0" anchor="ctr"/>
                </a:tc>
                <a:tc>
                  <a:txBody>
                    <a:bodyPr/>
                    <a:lstStyle/>
                    <a:p>
                      <a:pPr algn="ctr" fontAlgn="ctr"/>
                      <a:r>
                        <a:rPr lang="es-EC" sz="1050" b="1" u="none" strike="noStrike" dirty="0">
                          <a:effectLst/>
                          <a:latin typeface="+mj-lt"/>
                        </a:rPr>
                        <a:t>544,04</a:t>
                      </a:r>
                      <a:endParaRPr lang="es-EC" sz="1050" b="1" i="0" u="none" strike="noStrike" dirty="0">
                        <a:solidFill>
                          <a:srgbClr val="000000"/>
                        </a:solidFill>
                        <a:effectLst/>
                        <a:latin typeface="+mj-lt"/>
                      </a:endParaRPr>
                    </a:p>
                  </a:txBody>
                  <a:tcPr marL="6916" marR="6916" marT="6916" marB="0" anchor="ctr"/>
                </a:tc>
                <a:extLst>
                  <a:ext uri="{0D108BD9-81ED-4DB2-BD59-A6C34878D82A}">
                    <a16:rowId xmlns:a16="http://schemas.microsoft.com/office/drawing/2014/main" val="1610918693"/>
                  </a:ext>
                </a:extLst>
              </a:tr>
              <a:tr h="165975">
                <a:tc>
                  <a:txBody>
                    <a:bodyPr/>
                    <a:lstStyle/>
                    <a:p>
                      <a:pPr algn="ctr" fontAlgn="ctr"/>
                      <a:r>
                        <a:rPr lang="es-EC" sz="1050" u="none" strike="noStrike" dirty="0">
                          <a:effectLst/>
                          <a:latin typeface="+mj-lt"/>
                        </a:rPr>
                        <a:t>0+400,00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0+500,00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34,00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18,00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7,00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10,00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21,00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5,00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5,00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21,00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0,60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9,60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21,00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1,20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10,00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15,84</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5,00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5,00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190,24</a:t>
                      </a:r>
                      <a:endParaRPr lang="es-EC" sz="1050" b="1" i="0" u="none" strike="noStrike" dirty="0">
                        <a:solidFill>
                          <a:srgbClr val="000000"/>
                        </a:solidFill>
                        <a:effectLst/>
                        <a:latin typeface="+mj-lt"/>
                      </a:endParaRPr>
                    </a:p>
                  </a:txBody>
                  <a:tcPr marL="6916" marR="6916" marT="6916" marB="0" anchor="ctr"/>
                </a:tc>
                <a:extLst>
                  <a:ext uri="{0D108BD9-81ED-4DB2-BD59-A6C34878D82A}">
                    <a16:rowId xmlns:a16="http://schemas.microsoft.com/office/drawing/2014/main" val="1615109145"/>
                  </a:ext>
                </a:extLst>
              </a:tr>
              <a:tr h="165975">
                <a:tc>
                  <a:txBody>
                    <a:bodyPr/>
                    <a:lstStyle/>
                    <a:p>
                      <a:pPr algn="ctr" fontAlgn="ctr"/>
                      <a:r>
                        <a:rPr lang="es-EC" sz="1050" u="none" strike="noStrike" dirty="0">
                          <a:effectLst/>
                          <a:latin typeface="+mj-lt"/>
                        </a:rPr>
                        <a:t>0+500,00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0+600,00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21,00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12,00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4,00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5,00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17,00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6,00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4,00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19,00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1,30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3,60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4,00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0,60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2,20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13,00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12,80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4,00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u="none" strike="noStrike" dirty="0">
                          <a:effectLst/>
                          <a:latin typeface="+mj-lt"/>
                        </a:rPr>
                        <a:t>7,00</a:t>
                      </a:r>
                      <a:endParaRPr lang="es-EC" sz="1050" b="0"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136,50</a:t>
                      </a:r>
                      <a:endParaRPr lang="es-EC" sz="1050" b="1" i="0" u="none" strike="noStrike" dirty="0">
                        <a:solidFill>
                          <a:srgbClr val="000000"/>
                        </a:solidFill>
                        <a:effectLst/>
                        <a:latin typeface="+mj-lt"/>
                      </a:endParaRPr>
                    </a:p>
                  </a:txBody>
                  <a:tcPr marL="6916" marR="6916" marT="6916" marB="0" anchor="ctr"/>
                </a:tc>
                <a:extLst>
                  <a:ext uri="{0D108BD9-81ED-4DB2-BD59-A6C34878D82A}">
                    <a16:rowId xmlns:a16="http://schemas.microsoft.com/office/drawing/2014/main" val="1399963037"/>
                  </a:ext>
                </a:extLst>
              </a:tr>
              <a:tr h="165975">
                <a:tc gridSpan="2">
                  <a:txBody>
                    <a:bodyPr/>
                    <a:lstStyle/>
                    <a:p>
                      <a:pPr algn="ctr" fontAlgn="ctr"/>
                      <a:r>
                        <a:rPr lang="es-EC" sz="1050" b="1" u="none" strike="noStrike" dirty="0">
                          <a:effectLst/>
                          <a:latin typeface="+mj-lt"/>
                        </a:rPr>
                        <a:t>Total</a:t>
                      </a:r>
                      <a:endParaRPr lang="es-EC" sz="1050" b="1" i="0" u="none" strike="noStrike" dirty="0">
                        <a:solidFill>
                          <a:srgbClr val="000000"/>
                        </a:solidFill>
                        <a:effectLst/>
                        <a:latin typeface="+mj-lt"/>
                      </a:endParaRPr>
                    </a:p>
                  </a:txBody>
                  <a:tcPr marL="6916" marR="6916" marT="6916" marB="0" anchor="ctr"/>
                </a:tc>
                <a:tc hMerge="1">
                  <a:txBody>
                    <a:bodyPr/>
                    <a:lstStyle/>
                    <a:p>
                      <a:endParaRPr lang="es-EC"/>
                    </a:p>
                  </a:txBody>
                  <a:tcPr/>
                </a:tc>
                <a:tc>
                  <a:txBody>
                    <a:bodyPr/>
                    <a:lstStyle/>
                    <a:p>
                      <a:pPr algn="ctr" fontAlgn="ctr"/>
                      <a:r>
                        <a:rPr lang="es-EC" sz="1050" b="1" u="none" strike="noStrike" dirty="0">
                          <a:effectLst/>
                          <a:latin typeface="+mj-lt"/>
                        </a:rPr>
                        <a:t>93,30</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47,90</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26,00</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15,00</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38,00</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11,00</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1595,81</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289,10</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1,90</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21,84</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46,30</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9,60</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7,40</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130,12</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74,64</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68,40</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13,00</a:t>
                      </a:r>
                      <a:endParaRPr lang="es-EC" sz="1050" b="1" i="0" u="none" strike="noStrike" dirty="0">
                        <a:solidFill>
                          <a:srgbClr val="000000"/>
                        </a:solidFill>
                        <a:effectLst/>
                        <a:latin typeface="+mj-lt"/>
                      </a:endParaRPr>
                    </a:p>
                  </a:txBody>
                  <a:tcPr marL="6916" marR="6916" marT="6916" marB="0" anchor="ctr"/>
                </a:tc>
                <a:tc>
                  <a:txBody>
                    <a:bodyPr/>
                    <a:lstStyle/>
                    <a:p>
                      <a:pPr algn="ctr" fontAlgn="ctr"/>
                      <a:r>
                        <a:rPr lang="es-EC" sz="1050" b="1" u="none" strike="noStrike" dirty="0">
                          <a:effectLst/>
                          <a:latin typeface="+mj-lt"/>
                        </a:rPr>
                        <a:t>2489,31</a:t>
                      </a:r>
                      <a:endParaRPr lang="es-EC" sz="1050" b="1" i="0" u="none" strike="noStrike" dirty="0">
                        <a:solidFill>
                          <a:srgbClr val="000000"/>
                        </a:solidFill>
                        <a:effectLst/>
                        <a:latin typeface="+mj-lt"/>
                      </a:endParaRPr>
                    </a:p>
                  </a:txBody>
                  <a:tcPr marL="6916" marR="6916" marT="6916" marB="0" anchor="ctr"/>
                </a:tc>
                <a:extLst>
                  <a:ext uri="{0D108BD9-81ED-4DB2-BD59-A6C34878D82A}">
                    <a16:rowId xmlns:a16="http://schemas.microsoft.com/office/drawing/2014/main" val="3408261071"/>
                  </a:ext>
                </a:extLst>
              </a:tr>
            </a:tbl>
          </a:graphicData>
        </a:graphic>
      </p:graphicFrame>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79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1520" y="857251"/>
            <a:ext cx="8229600" cy="450668"/>
          </a:xfrm>
        </p:spPr>
        <p:txBody>
          <a:bodyPr/>
          <a:lstStyle/>
          <a:p>
            <a:r>
              <a:rPr lang="en-US" sz="2100" dirty="0">
                <a:solidFill>
                  <a:schemeClr val="tx1"/>
                </a:solidFill>
              </a:rPr>
              <a:t>Parámetros del diseño</a:t>
            </a:r>
          </a:p>
        </p:txBody>
      </p:sp>
      <p:sp>
        <p:nvSpPr>
          <p:cNvPr id="3" name="Marcador de contenido 2"/>
          <p:cNvSpPr>
            <a:spLocks noGrp="1"/>
          </p:cNvSpPr>
          <p:nvPr>
            <p:ph idx="1"/>
          </p:nvPr>
        </p:nvSpPr>
        <p:spPr>
          <a:xfrm>
            <a:off x="476794" y="2313760"/>
            <a:ext cx="4565468" cy="2677886"/>
          </a:xfrm>
        </p:spPr>
        <p:txBody>
          <a:bodyPr/>
          <a:lstStyle/>
          <a:p>
            <a:pPr algn="just"/>
            <a:r>
              <a:rPr lang="es-MX" sz="1350" b="1" dirty="0">
                <a:solidFill>
                  <a:schemeClr val="tx1"/>
                </a:solidFill>
              </a:rPr>
              <a:t>ESAL</a:t>
            </a:r>
            <a:r>
              <a:rPr lang="es-MX" sz="1350" dirty="0">
                <a:solidFill>
                  <a:schemeClr val="tx1"/>
                </a:solidFill>
              </a:rPr>
              <a:t>: Para el diseño de la propuesta es de 2702682.115; calculado. </a:t>
            </a:r>
            <a:endParaRPr lang="en-US" sz="1350" dirty="0">
              <a:solidFill>
                <a:schemeClr val="tx1"/>
              </a:solidFill>
            </a:endParaRPr>
          </a:p>
          <a:p>
            <a:pPr algn="just"/>
            <a:r>
              <a:rPr lang="es-MX" sz="1350" b="1" dirty="0">
                <a:solidFill>
                  <a:schemeClr val="tx1"/>
                </a:solidFill>
              </a:rPr>
              <a:t>R: </a:t>
            </a:r>
            <a:r>
              <a:rPr lang="es-MX" sz="1350" dirty="0">
                <a:solidFill>
                  <a:schemeClr val="tx1"/>
                </a:solidFill>
              </a:rPr>
              <a:t>Confiabilidad,</a:t>
            </a:r>
            <a:r>
              <a:rPr lang="es-MX" sz="1350" b="1" dirty="0">
                <a:solidFill>
                  <a:schemeClr val="tx1"/>
                </a:solidFill>
              </a:rPr>
              <a:t> </a:t>
            </a:r>
            <a:r>
              <a:rPr lang="es-MX" sz="1350" dirty="0">
                <a:solidFill>
                  <a:schemeClr val="tx1"/>
                </a:solidFill>
              </a:rPr>
              <a:t>se toma un valor de 75%, en base a la tabla de niveles recomendados por la Guía de AASHTO para el diseño de estructuras de pavimento.</a:t>
            </a:r>
            <a:r>
              <a:rPr lang="es-MX" sz="1350" b="1" dirty="0">
                <a:solidFill>
                  <a:schemeClr val="tx1"/>
                </a:solidFill>
              </a:rPr>
              <a:t> </a:t>
            </a:r>
            <a:endParaRPr lang="en-US" sz="1350" dirty="0">
              <a:solidFill>
                <a:schemeClr val="tx1"/>
              </a:solidFill>
            </a:endParaRPr>
          </a:p>
          <a:p>
            <a:pPr algn="just"/>
            <a:r>
              <a:rPr lang="es-MX" sz="1350" b="1" dirty="0">
                <a:solidFill>
                  <a:schemeClr val="tx1"/>
                </a:solidFill>
              </a:rPr>
              <a:t>ZR</a:t>
            </a:r>
            <a:r>
              <a:rPr lang="es-MX" sz="1350" dirty="0">
                <a:solidFill>
                  <a:schemeClr val="tx1"/>
                </a:solidFill>
              </a:rPr>
              <a:t>: Estándar normal desviado</a:t>
            </a:r>
            <a:r>
              <a:rPr lang="es-MX" sz="1350" b="1" dirty="0">
                <a:solidFill>
                  <a:schemeClr val="tx1"/>
                </a:solidFill>
              </a:rPr>
              <a:t> </a:t>
            </a:r>
            <a:r>
              <a:rPr lang="es-MX" sz="1350" dirty="0">
                <a:solidFill>
                  <a:schemeClr val="tx1"/>
                </a:solidFill>
              </a:rPr>
              <a:t>depende de la confiabilidad R, considera la tabla de valore de ZR, para diversos grados de Confiabilidad propuestos en la Guía de AASHTO para el diseño de estructuras de pavimento, se toma R de 75% por lo tanto el ZR de -0.674</a:t>
            </a:r>
            <a:endParaRPr lang="en-US" sz="1350" dirty="0">
              <a:solidFill>
                <a:schemeClr val="tx1"/>
              </a:solidFill>
            </a:endParaRPr>
          </a:p>
        </p:txBody>
      </p:sp>
      <p:pic>
        <p:nvPicPr>
          <p:cNvPr id="4" name="Imagen 3"/>
          <p:cNvPicPr/>
          <p:nvPr/>
        </p:nvPicPr>
        <p:blipFill rotWithShape="1">
          <a:blip r:embed="rId2"/>
          <a:srcRect l="4895" t="29419" r="2873" b="6077"/>
          <a:stretch/>
        </p:blipFill>
        <p:spPr bwMode="auto">
          <a:xfrm>
            <a:off x="5439352" y="1623060"/>
            <a:ext cx="3380423" cy="971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Imagen 4"/>
          <p:cNvPicPr/>
          <p:nvPr/>
        </p:nvPicPr>
        <p:blipFill rotWithShape="1">
          <a:blip r:embed="rId3"/>
          <a:srcRect l="22236" t="18371" r="11354" b="2247"/>
          <a:stretch/>
        </p:blipFill>
        <p:spPr bwMode="auto">
          <a:xfrm>
            <a:off x="6311366" y="2721564"/>
            <a:ext cx="1636395" cy="2577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218424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nvPr>
        </p:nvGraphicFramePr>
        <p:xfrm>
          <a:off x="5408091" y="3122047"/>
          <a:ext cx="3637938" cy="642820"/>
        </p:xfrm>
        <a:graphic>
          <a:graphicData uri="http://schemas.openxmlformats.org/drawingml/2006/table">
            <a:tbl>
              <a:tblPr firstRow="1" firstCol="1" bandRow="1">
                <a:tableStyleId>{35758FB7-9AC5-4552-8A53-C91805E547FA}</a:tableStyleId>
              </a:tblPr>
              <a:tblGrid>
                <a:gridCol w="1818969">
                  <a:extLst>
                    <a:ext uri="{9D8B030D-6E8A-4147-A177-3AD203B41FA5}">
                      <a16:colId xmlns:a16="http://schemas.microsoft.com/office/drawing/2014/main" val="1994645928"/>
                    </a:ext>
                  </a:extLst>
                </a:gridCol>
                <a:gridCol w="1818969">
                  <a:extLst>
                    <a:ext uri="{9D8B030D-6E8A-4147-A177-3AD203B41FA5}">
                      <a16:colId xmlns:a16="http://schemas.microsoft.com/office/drawing/2014/main" val="1957222602"/>
                    </a:ext>
                  </a:extLst>
                </a:gridCol>
              </a:tblGrid>
              <a:tr h="321410">
                <a:tc>
                  <a:txBody>
                    <a:bodyPr/>
                    <a:lstStyle/>
                    <a:p>
                      <a:pPr indent="226695" algn="ctr">
                        <a:lnSpc>
                          <a:spcPct val="150000"/>
                        </a:lnSpc>
                        <a:spcAft>
                          <a:spcPts val="0"/>
                        </a:spcAft>
                      </a:pPr>
                      <a:r>
                        <a:rPr lang="es-ES" sz="1200" b="0" dirty="0">
                          <a:solidFill>
                            <a:schemeClr val="tx1"/>
                          </a:solidFill>
                          <a:effectLst/>
                        </a:rPr>
                        <a:t>Serviciabilidad Inicial</a:t>
                      </a:r>
                      <a:endPar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9647" marR="29647" marT="0" marB="0"/>
                </a:tc>
                <a:tc>
                  <a:txBody>
                    <a:bodyPr/>
                    <a:lstStyle/>
                    <a:p>
                      <a:pPr indent="226695" algn="ctr">
                        <a:lnSpc>
                          <a:spcPct val="150000"/>
                        </a:lnSpc>
                        <a:spcAft>
                          <a:spcPts val="0"/>
                        </a:spcAft>
                      </a:pPr>
                      <a:r>
                        <a:rPr lang="es-ES" sz="1200" b="0" dirty="0">
                          <a:solidFill>
                            <a:schemeClr val="tx1"/>
                          </a:solidFill>
                          <a:effectLst/>
                        </a:rPr>
                        <a:t>Serviciabilidad Final</a:t>
                      </a:r>
                      <a:endPar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9647" marR="29647" marT="0" marB="0"/>
                </a:tc>
                <a:extLst>
                  <a:ext uri="{0D108BD9-81ED-4DB2-BD59-A6C34878D82A}">
                    <a16:rowId xmlns:a16="http://schemas.microsoft.com/office/drawing/2014/main" val="888342124"/>
                  </a:ext>
                </a:extLst>
              </a:tr>
              <a:tr h="321410">
                <a:tc>
                  <a:txBody>
                    <a:bodyPr/>
                    <a:lstStyle/>
                    <a:p>
                      <a:pPr indent="226695" algn="ctr">
                        <a:lnSpc>
                          <a:spcPct val="150000"/>
                        </a:lnSpc>
                        <a:spcAft>
                          <a:spcPts val="0"/>
                        </a:spcAft>
                      </a:pPr>
                      <a:r>
                        <a:rPr lang="es-ES" sz="1200" b="0" dirty="0">
                          <a:solidFill>
                            <a:schemeClr val="tx1"/>
                          </a:solidFill>
                          <a:effectLst/>
                        </a:rPr>
                        <a:t>4.2</a:t>
                      </a:r>
                      <a:endPar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9647" marR="29647" marT="0" marB="0"/>
                </a:tc>
                <a:tc>
                  <a:txBody>
                    <a:bodyPr/>
                    <a:lstStyle/>
                    <a:p>
                      <a:pPr indent="226695" algn="ctr">
                        <a:lnSpc>
                          <a:spcPct val="150000"/>
                        </a:lnSpc>
                        <a:spcAft>
                          <a:spcPts val="0"/>
                        </a:spcAft>
                      </a:pPr>
                      <a:r>
                        <a:rPr lang="es-ES" sz="1200" b="0" dirty="0">
                          <a:solidFill>
                            <a:schemeClr val="tx1"/>
                          </a:solidFill>
                          <a:effectLst/>
                        </a:rPr>
                        <a:t>2.0</a:t>
                      </a:r>
                      <a:endParaRPr lang="en-US"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9647" marR="29647" marT="0" marB="0"/>
                </a:tc>
                <a:extLst>
                  <a:ext uri="{0D108BD9-81ED-4DB2-BD59-A6C34878D82A}">
                    <a16:rowId xmlns:a16="http://schemas.microsoft.com/office/drawing/2014/main" val="622914644"/>
                  </a:ext>
                </a:extLst>
              </a:tr>
            </a:tbl>
          </a:graphicData>
        </a:graphic>
      </p:graphicFrame>
      <p:sp>
        <p:nvSpPr>
          <p:cNvPr id="4" name="Título 1"/>
          <p:cNvSpPr>
            <a:spLocks noGrp="1"/>
          </p:cNvSpPr>
          <p:nvPr>
            <p:ph type="title"/>
          </p:nvPr>
        </p:nvSpPr>
        <p:spPr>
          <a:xfrm>
            <a:off x="816429" y="919538"/>
            <a:ext cx="8229600" cy="857250"/>
          </a:xfrm>
        </p:spPr>
        <p:txBody>
          <a:bodyPr/>
          <a:lstStyle/>
          <a:p>
            <a:r>
              <a:rPr lang="en-US" sz="2100" dirty="0">
                <a:solidFill>
                  <a:schemeClr val="tx1"/>
                </a:solidFill>
              </a:rPr>
              <a:t>Parámetros del diseño</a:t>
            </a:r>
          </a:p>
        </p:txBody>
      </p:sp>
      <p:pic>
        <p:nvPicPr>
          <p:cNvPr id="5" name="Imagen 4"/>
          <p:cNvPicPr/>
          <p:nvPr/>
        </p:nvPicPr>
        <p:blipFill rotWithShape="1">
          <a:blip r:embed="rId2"/>
          <a:srcRect l="1438" t="18821" r="2830" b="5889"/>
          <a:stretch/>
        </p:blipFill>
        <p:spPr bwMode="auto">
          <a:xfrm>
            <a:off x="5408091" y="1706234"/>
            <a:ext cx="3422401" cy="11987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Rectángulo 6"/>
          <p:cNvSpPr/>
          <p:nvPr/>
        </p:nvSpPr>
        <p:spPr>
          <a:xfrm>
            <a:off x="150223" y="1522062"/>
            <a:ext cx="4572000" cy="4108817"/>
          </a:xfrm>
          <a:prstGeom prst="rect">
            <a:avLst/>
          </a:prstGeom>
        </p:spPr>
        <p:txBody>
          <a:bodyPr>
            <a:spAutoFit/>
          </a:bodyPr>
          <a:lstStyle/>
          <a:p>
            <a:pPr marL="666750" indent="-323850" algn="just" defTabSz="685800" eaLnBrk="1" fontAlgn="auto" hangingPunct="1">
              <a:lnSpc>
                <a:spcPct val="150000"/>
              </a:lnSpc>
              <a:spcBef>
                <a:spcPts val="0"/>
              </a:spcBef>
              <a:spcAft>
                <a:spcPts val="0"/>
              </a:spcAft>
            </a:pPr>
            <a:r>
              <a:rPr lang="es-MX" sz="1500" b="1" dirty="0">
                <a:solidFill>
                  <a:srgbClr val="000000"/>
                </a:solidFill>
                <a:latin typeface="Calibri" panose="020F0502020204030204" pitchFamily="34" charset="0"/>
                <a:ea typeface="Calibri" panose="020F0502020204030204" pitchFamily="34" charset="0"/>
                <a:cs typeface="Calibri" panose="020F0502020204030204" pitchFamily="34" charset="0"/>
              </a:rPr>
              <a:t>So:	</a:t>
            </a:r>
            <a:r>
              <a:rPr lang="es-MX" sz="1350" dirty="0">
                <a:solidFill>
                  <a:srgbClr val="000000"/>
                </a:solidFill>
                <a:latin typeface="Arial"/>
                <a:ea typeface="Calibri" panose="020F0502020204030204" pitchFamily="34" charset="0"/>
                <a:cs typeface="Calibri" panose="020F0502020204030204" pitchFamily="34" charset="0"/>
              </a:rPr>
              <a:t>Desviación estándar</a:t>
            </a:r>
            <a:r>
              <a:rPr lang="es-MX" sz="1350" b="1" dirty="0">
                <a:solidFill>
                  <a:srgbClr val="000000"/>
                </a:solidFill>
                <a:latin typeface="Arial"/>
                <a:ea typeface="Calibri" panose="020F0502020204030204" pitchFamily="34" charset="0"/>
                <a:cs typeface="Calibri" panose="020F0502020204030204" pitchFamily="34" charset="0"/>
              </a:rPr>
              <a:t> </a:t>
            </a:r>
            <a:r>
              <a:rPr lang="es-MX" sz="1350" dirty="0">
                <a:solidFill>
                  <a:srgbClr val="000000"/>
                </a:solidFill>
                <a:latin typeface="Arial"/>
                <a:ea typeface="Calibri" panose="020F0502020204030204" pitchFamily="34" charset="0"/>
                <a:cs typeface="Calibri" panose="020F0502020204030204" pitchFamily="34" charset="0"/>
              </a:rPr>
              <a:t>total de la distribución normal de </a:t>
            </a:r>
            <a:r>
              <a:rPr lang="es-MX" sz="1200" dirty="0">
                <a:solidFill>
                  <a:srgbClr val="000000"/>
                </a:solidFill>
                <a:latin typeface="Arial"/>
                <a:ea typeface="Calibri" panose="020F0502020204030204" pitchFamily="34" charset="0"/>
                <a:cs typeface="Calibri" panose="020F0502020204030204" pitchFamily="34" charset="0"/>
              </a:rPr>
              <a:t>los errores asociados con las predicciones de tránsito y de comportamiento del pavimento. Para el diseño de la propuesta se toma un valor de 0.45.</a:t>
            </a:r>
          </a:p>
          <a:p>
            <a:pPr marL="666750" indent="-323850" algn="just" defTabSz="685800" eaLnBrk="1" fontAlgn="auto" hangingPunct="1">
              <a:lnSpc>
                <a:spcPct val="150000"/>
              </a:lnSpc>
              <a:spcBef>
                <a:spcPts val="0"/>
              </a:spcBef>
              <a:spcAft>
                <a:spcPts val="0"/>
              </a:spcAft>
            </a:pPr>
            <a:endParaRPr lang="es-MX" sz="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666750" indent="-323850" algn="just" defTabSz="685800" eaLnBrk="1" fontAlgn="auto" hangingPunct="1">
              <a:lnSpc>
                <a:spcPct val="150000"/>
              </a:lnSpc>
              <a:spcBef>
                <a:spcPts val="0"/>
              </a:spcBef>
              <a:spcAft>
                <a:spcPts val="0"/>
              </a:spcAft>
            </a:pPr>
            <a:r>
              <a:rPr lang="es-MX" sz="1200" b="1" dirty="0">
                <a:solidFill>
                  <a:srgbClr val="000000"/>
                </a:solidFill>
                <a:latin typeface="Arial"/>
              </a:rPr>
              <a:t>ΔPSI: </a:t>
            </a:r>
            <a:r>
              <a:rPr lang="es-MX" sz="1200" dirty="0">
                <a:solidFill>
                  <a:srgbClr val="000000"/>
                </a:solidFill>
                <a:latin typeface="Arial"/>
              </a:rPr>
              <a:t>Diferencia entre el índice de capacidad de servicio de diseño inicial, </a:t>
            </a:r>
            <a:r>
              <a:rPr lang="es-MX" sz="1200" dirty="0" err="1">
                <a:solidFill>
                  <a:srgbClr val="000000"/>
                </a:solidFill>
                <a:latin typeface="Arial"/>
              </a:rPr>
              <a:t>po</a:t>
            </a:r>
            <a:r>
              <a:rPr lang="es-MX" sz="1200" dirty="0">
                <a:solidFill>
                  <a:srgbClr val="000000"/>
                </a:solidFill>
                <a:latin typeface="Arial"/>
              </a:rPr>
              <a:t>, y el índice de capacidad de servicio del terminal de diseño, pt.</a:t>
            </a:r>
            <a:endParaRPr lang="en-US" sz="1200" dirty="0">
              <a:solidFill>
                <a:srgbClr val="000000"/>
              </a:solidFill>
              <a:latin typeface="Arial"/>
            </a:endParaRPr>
          </a:p>
          <a:p>
            <a:pPr marL="666750" indent="-323850" algn="just" defTabSz="685800" eaLnBrk="1" fontAlgn="auto" hangingPunct="1">
              <a:lnSpc>
                <a:spcPct val="150000"/>
              </a:lnSpc>
              <a:spcBef>
                <a:spcPts val="0"/>
              </a:spcBef>
              <a:spcAft>
                <a:spcPts val="0"/>
              </a:spcAft>
            </a:pPr>
            <a:r>
              <a:rPr lang="es-MX" sz="1200" b="1" dirty="0">
                <a:solidFill>
                  <a:srgbClr val="000000"/>
                </a:solidFill>
                <a:latin typeface="Arial"/>
              </a:rPr>
              <a:t>MR, </a:t>
            </a:r>
            <a:r>
              <a:rPr lang="es-MX" sz="1200" dirty="0">
                <a:solidFill>
                  <a:srgbClr val="000000"/>
                </a:solidFill>
                <a:latin typeface="Arial"/>
              </a:rPr>
              <a:t>MÓDULO RESILIENTE: En la ecuación empírica el </a:t>
            </a:r>
            <a:r>
              <a:rPr lang="es-MX" sz="1200" dirty="0" err="1">
                <a:solidFill>
                  <a:srgbClr val="000000"/>
                </a:solidFill>
                <a:latin typeface="Arial"/>
              </a:rPr>
              <a:t>Mr</a:t>
            </a:r>
            <a:r>
              <a:rPr lang="es-MX" sz="1200" dirty="0">
                <a:solidFill>
                  <a:srgbClr val="000000"/>
                </a:solidFill>
                <a:latin typeface="Arial"/>
              </a:rPr>
              <a:t> se refiere al módulo de la capa de apoyo de la capa a analizarse, para lo cual es necesario calcular el número estructural de la capa asfáltica; entonces, va el módulo de resiliencia de la base granular.</a:t>
            </a:r>
            <a:endParaRPr lang="en-US" sz="1200" dirty="0">
              <a:solidFill>
                <a:srgbClr val="000000"/>
              </a:solidFill>
              <a:latin typeface="Arial"/>
            </a:endParaRPr>
          </a:p>
          <a:p>
            <a:pPr marL="666750" indent="-323850" algn="just" defTabSz="685800" eaLnBrk="1" fontAlgn="auto" hangingPunct="1">
              <a:lnSpc>
                <a:spcPct val="150000"/>
              </a:lnSpc>
              <a:spcBef>
                <a:spcPts val="0"/>
              </a:spcBef>
              <a:spcAft>
                <a:spcPts val="0"/>
              </a:spcAft>
            </a:pPr>
            <a:endParaRPr lang="en-US" sz="135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CuadroTexto 7"/>
          <p:cNvSpPr txBox="1"/>
          <p:nvPr/>
        </p:nvSpPr>
        <p:spPr>
          <a:xfrm>
            <a:off x="5509294" y="3981958"/>
            <a:ext cx="3219995" cy="1246495"/>
          </a:xfrm>
          <a:prstGeom prst="rect">
            <a:avLst/>
          </a:prstGeom>
          <a:noFill/>
        </p:spPr>
        <p:txBody>
          <a:bodyPr wrap="square" rtlCol="0">
            <a:spAutoFit/>
          </a:bodyPr>
          <a:lstStyle/>
          <a:p>
            <a:pPr algn="ctr" defTabSz="685800" eaLnBrk="1" fontAlgn="auto" hangingPunct="1">
              <a:spcBef>
                <a:spcPts val="0"/>
              </a:spcBef>
              <a:spcAft>
                <a:spcPts val="0"/>
              </a:spcAft>
            </a:pPr>
            <a:r>
              <a:rPr lang="es-EC" sz="1500" dirty="0">
                <a:solidFill>
                  <a:srgbClr val="000000"/>
                </a:solidFill>
                <a:latin typeface="Arial"/>
              </a:rPr>
              <a:t>7,2%≤ 𝐶𝐵𝑅 ≤20,0%.</a:t>
            </a:r>
          </a:p>
          <a:p>
            <a:pPr algn="ctr" defTabSz="685800" eaLnBrk="1" fontAlgn="auto" hangingPunct="1">
              <a:spcBef>
                <a:spcPts val="0"/>
              </a:spcBef>
              <a:spcAft>
                <a:spcPts val="0"/>
              </a:spcAft>
            </a:pPr>
            <a:endParaRPr lang="es-EC" sz="1500" dirty="0">
              <a:solidFill>
                <a:srgbClr val="000000"/>
              </a:solidFill>
              <a:latin typeface="Arial"/>
            </a:endParaRPr>
          </a:p>
          <a:p>
            <a:pPr algn="ctr" defTabSz="685800" eaLnBrk="1" fontAlgn="auto" hangingPunct="1">
              <a:spcBef>
                <a:spcPts val="0"/>
              </a:spcBef>
              <a:spcAft>
                <a:spcPts val="0"/>
              </a:spcAft>
            </a:pPr>
            <a:r>
              <a:rPr lang="es-EC" sz="1500" dirty="0">
                <a:solidFill>
                  <a:srgbClr val="000000"/>
                </a:solidFill>
                <a:latin typeface="Arial"/>
              </a:rPr>
              <a:t>Ecuación de correlación </a:t>
            </a:r>
          </a:p>
          <a:p>
            <a:pPr algn="ctr" defTabSz="685800" eaLnBrk="1" fontAlgn="auto" hangingPunct="1">
              <a:spcBef>
                <a:spcPts val="0"/>
              </a:spcBef>
              <a:spcAft>
                <a:spcPts val="0"/>
              </a:spcAft>
            </a:pPr>
            <a:endParaRPr lang="es-EC" sz="1500" dirty="0">
              <a:solidFill>
                <a:srgbClr val="000000"/>
              </a:solidFill>
              <a:latin typeface="Arial"/>
            </a:endParaRPr>
          </a:p>
          <a:p>
            <a:pPr algn="ctr" defTabSz="685800" eaLnBrk="1" fontAlgn="auto" hangingPunct="1">
              <a:spcBef>
                <a:spcPts val="0"/>
              </a:spcBef>
              <a:spcAft>
                <a:spcPts val="0"/>
              </a:spcAft>
            </a:pPr>
            <a:r>
              <a:rPr lang="es-EC" sz="1500" b="1" dirty="0">
                <a:solidFill>
                  <a:srgbClr val="000000"/>
                </a:solidFill>
                <a:latin typeface="Arial"/>
              </a:rPr>
              <a:t>𝑀𝑅=2,555∗(𝐶𝐵𝑅)∧0,64.</a:t>
            </a:r>
            <a:endParaRPr lang="en-US" sz="1500" dirty="0">
              <a:solidFill>
                <a:srgbClr val="000000"/>
              </a:solidFill>
              <a:latin typeface="Arial"/>
            </a:endParaRPr>
          </a:p>
        </p:txBody>
      </p:sp>
      <p:pic>
        <p:nvPicPr>
          <p:cNvPr id="9"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05635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1" y="1497331"/>
            <a:ext cx="3918857" cy="3954543"/>
          </a:xfrm>
        </p:spPr>
        <p:txBody>
          <a:bodyPr/>
          <a:lstStyle/>
          <a:p>
            <a:r>
              <a:rPr lang="es-EC" sz="1500" dirty="0">
                <a:solidFill>
                  <a:schemeClr val="tx1"/>
                </a:solidFill>
              </a:rPr>
              <a:t>Para el diseño de pavimento estructural debemos tomar en cuenta los siguientes parámetros:</a:t>
            </a:r>
            <a:endParaRPr lang="en-US" sz="1500" dirty="0">
              <a:solidFill>
                <a:schemeClr val="tx1"/>
              </a:solidFill>
            </a:endParaRPr>
          </a:p>
          <a:p>
            <a:pPr lvl="0"/>
            <a:r>
              <a:rPr lang="es-EC" sz="1500" dirty="0">
                <a:solidFill>
                  <a:schemeClr val="tx1"/>
                </a:solidFill>
              </a:rPr>
              <a:t>Período de diseño = 6 años</a:t>
            </a:r>
            <a:endParaRPr lang="en-US" sz="1500" dirty="0">
              <a:solidFill>
                <a:schemeClr val="tx1"/>
              </a:solidFill>
            </a:endParaRPr>
          </a:p>
          <a:p>
            <a:pPr lvl="0"/>
            <a:r>
              <a:rPr lang="es-EC" sz="1500" dirty="0">
                <a:solidFill>
                  <a:schemeClr val="tx1"/>
                </a:solidFill>
              </a:rPr>
              <a:t>Tráfico de diseño = 2.70 x10^6</a:t>
            </a:r>
            <a:endParaRPr lang="en-US" sz="1500" dirty="0">
              <a:solidFill>
                <a:schemeClr val="tx1"/>
              </a:solidFill>
            </a:endParaRPr>
          </a:p>
          <a:p>
            <a:pPr lvl="0"/>
            <a:r>
              <a:rPr lang="es-EC" sz="1500" dirty="0">
                <a:solidFill>
                  <a:schemeClr val="tx1"/>
                </a:solidFill>
              </a:rPr>
              <a:t>CBR = 7.56%</a:t>
            </a:r>
            <a:endParaRPr lang="en-US" sz="1500" dirty="0">
              <a:solidFill>
                <a:schemeClr val="tx1"/>
              </a:solidFill>
            </a:endParaRPr>
          </a:p>
          <a:p>
            <a:pPr lvl="0"/>
            <a:r>
              <a:rPr lang="es-EC" sz="1500" dirty="0">
                <a:solidFill>
                  <a:schemeClr val="tx1"/>
                </a:solidFill>
              </a:rPr>
              <a:t>Temperatura Promedio = 15°C</a:t>
            </a:r>
            <a:endParaRPr lang="en-US" sz="1500" dirty="0">
              <a:solidFill>
                <a:schemeClr val="tx1"/>
              </a:solidFill>
            </a:endParaRPr>
          </a:p>
          <a:p>
            <a:pPr lvl="0"/>
            <a:r>
              <a:rPr lang="es-EC" sz="1500" dirty="0">
                <a:solidFill>
                  <a:schemeClr val="tx1"/>
                </a:solidFill>
              </a:rPr>
              <a:t>Días promedio que llueve al año = 288</a:t>
            </a:r>
            <a:endParaRPr lang="en-US" sz="1500" dirty="0">
              <a:solidFill>
                <a:schemeClr val="tx1"/>
              </a:solidFill>
            </a:endParaRPr>
          </a:p>
          <a:p>
            <a:pPr lvl="0"/>
            <a:r>
              <a:rPr lang="es-EC" sz="1500" dirty="0">
                <a:solidFill>
                  <a:schemeClr val="tx1"/>
                </a:solidFill>
              </a:rPr>
              <a:t>Velocidad Media de circulación = 35 Km/h</a:t>
            </a:r>
            <a:endParaRPr lang="en-US" sz="1500" dirty="0">
              <a:solidFill>
                <a:schemeClr val="tx1"/>
              </a:solidFill>
            </a:endParaRPr>
          </a:p>
          <a:p>
            <a:pPr lvl="0"/>
            <a:r>
              <a:rPr lang="es-EC" sz="1500" dirty="0">
                <a:solidFill>
                  <a:schemeClr val="tx1"/>
                </a:solidFill>
              </a:rPr>
              <a:t>R = 75%</a:t>
            </a:r>
            <a:endParaRPr lang="en-US" sz="1500" dirty="0">
              <a:solidFill>
                <a:schemeClr val="tx1"/>
              </a:solidFill>
            </a:endParaRPr>
          </a:p>
          <a:p>
            <a:pPr lvl="0"/>
            <a:r>
              <a:rPr lang="es-EC" sz="1500" dirty="0">
                <a:solidFill>
                  <a:schemeClr val="tx1"/>
                </a:solidFill>
              </a:rPr>
              <a:t>Zr = -0.674</a:t>
            </a:r>
            <a:endParaRPr lang="en-US" sz="1500" dirty="0">
              <a:solidFill>
                <a:schemeClr val="tx1"/>
              </a:solidFill>
            </a:endParaRPr>
          </a:p>
          <a:p>
            <a:pPr lvl="0"/>
            <a:r>
              <a:rPr lang="es-EC" sz="1500" dirty="0">
                <a:solidFill>
                  <a:schemeClr val="tx1"/>
                </a:solidFill>
              </a:rPr>
              <a:t>So = 0.45</a:t>
            </a:r>
            <a:endParaRPr lang="en-US" sz="1500" dirty="0">
              <a:solidFill>
                <a:schemeClr val="tx1"/>
              </a:solidFill>
            </a:endParaRPr>
          </a:p>
          <a:p>
            <a:pPr lvl="0"/>
            <a:r>
              <a:rPr lang="es-EC" sz="1500" dirty="0">
                <a:solidFill>
                  <a:schemeClr val="tx1"/>
                </a:solidFill>
              </a:rPr>
              <a:t>Po = 4.2</a:t>
            </a:r>
            <a:endParaRPr lang="en-US" sz="1500" dirty="0">
              <a:solidFill>
                <a:schemeClr val="tx1"/>
              </a:solidFill>
            </a:endParaRPr>
          </a:p>
          <a:p>
            <a:pPr lvl="0"/>
            <a:r>
              <a:rPr lang="es-EC" sz="1500" dirty="0">
                <a:solidFill>
                  <a:schemeClr val="tx1"/>
                </a:solidFill>
              </a:rPr>
              <a:t>Pf = 2.0</a:t>
            </a:r>
            <a:endParaRPr lang="en-US" sz="1500" dirty="0">
              <a:solidFill>
                <a:schemeClr val="tx1"/>
              </a:solidFill>
            </a:endParaRPr>
          </a:p>
          <a:p>
            <a:endParaRPr lang="en-US" dirty="0"/>
          </a:p>
        </p:txBody>
      </p:sp>
      <p:sp>
        <p:nvSpPr>
          <p:cNvPr id="4" name="Título 1"/>
          <p:cNvSpPr>
            <a:spLocks noGrp="1"/>
          </p:cNvSpPr>
          <p:nvPr>
            <p:ph type="title"/>
          </p:nvPr>
        </p:nvSpPr>
        <p:spPr>
          <a:xfrm>
            <a:off x="816429" y="919538"/>
            <a:ext cx="8229600" cy="857250"/>
          </a:xfrm>
        </p:spPr>
        <p:txBody>
          <a:bodyPr/>
          <a:lstStyle/>
          <a:p>
            <a:r>
              <a:rPr lang="en-US" sz="2100" dirty="0">
                <a:solidFill>
                  <a:schemeClr val="tx1"/>
                </a:solidFill>
              </a:rPr>
              <a:t>Parámetros del diseño</a:t>
            </a:r>
          </a:p>
        </p:txBody>
      </p:sp>
      <p:graphicFrame>
        <p:nvGraphicFramePr>
          <p:cNvPr id="5" name="Tabla 4"/>
          <p:cNvGraphicFramePr>
            <a:graphicFrameLocks noGrp="1"/>
          </p:cNvGraphicFramePr>
          <p:nvPr>
            <p:extLst/>
          </p:nvPr>
        </p:nvGraphicFramePr>
        <p:xfrm>
          <a:off x="4782911" y="1776786"/>
          <a:ext cx="4110990" cy="1013768"/>
        </p:xfrm>
        <a:graphic>
          <a:graphicData uri="http://schemas.openxmlformats.org/drawingml/2006/table">
            <a:tbl>
              <a:tblPr firstRow="1" firstCol="1" bandRow="1">
                <a:tableStyleId>{35758FB7-9AC5-4552-8A53-C91805E547FA}</a:tableStyleId>
              </a:tblPr>
              <a:tblGrid>
                <a:gridCol w="1370171">
                  <a:extLst>
                    <a:ext uri="{9D8B030D-6E8A-4147-A177-3AD203B41FA5}">
                      <a16:colId xmlns:a16="http://schemas.microsoft.com/office/drawing/2014/main" val="3069198329"/>
                    </a:ext>
                  </a:extLst>
                </a:gridCol>
                <a:gridCol w="1370171">
                  <a:extLst>
                    <a:ext uri="{9D8B030D-6E8A-4147-A177-3AD203B41FA5}">
                      <a16:colId xmlns:a16="http://schemas.microsoft.com/office/drawing/2014/main" val="163086122"/>
                    </a:ext>
                  </a:extLst>
                </a:gridCol>
                <a:gridCol w="1370648">
                  <a:extLst>
                    <a:ext uri="{9D8B030D-6E8A-4147-A177-3AD203B41FA5}">
                      <a16:colId xmlns:a16="http://schemas.microsoft.com/office/drawing/2014/main" val="2428032783"/>
                    </a:ext>
                  </a:extLst>
                </a:gridCol>
              </a:tblGrid>
              <a:tr h="253442">
                <a:tc>
                  <a:txBody>
                    <a:bodyPr/>
                    <a:lstStyle/>
                    <a:p>
                      <a:pPr algn="ctr">
                        <a:lnSpc>
                          <a:spcPct val="150000"/>
                        </a:lnSpc>
                        <a:spcAft>
                          <a:spcPts val="0"/>
                        </a:spcAft>
                      </a:pPr>
                      <a:r>
                        <a:rPr lang="es-EC" sz="800">
                          <a:solidFill>
                            <a:schemeClr val="tx1"/>
                          </a:solidFill>
                          <a:effectLst/>
                        </a:rPr>
                        <a:t>TRAMO</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800">
                          <a:solidFill>
                            <a:schemeClr val="tx1"/>
                          </a:solidFill>
                          <a:effectLst/>
                        </a:rPr>
                        <a:t>CBR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800">
                          <a:solidFill>
                            <a:schemeClr val="tx1"/>
                          </a:solidFill>
                          <a:effectLst/>
                        </a:rPr>
                        <a:t>TIPO</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889445586"/>
                  </a:ext>
                </a:extLst>
              </a:tr>
              <a:tr h="253442">
                <a:tc>
                  <a:txBody>
                    <a:bodyPr/>
                    <a:lstStyle/>
                    <a:p>
                      <a:pPr algn="ctr">
                        <a:lnSpc>
                          <a:spcPct val="150000"/>
                        </a:lnSpc>
                        <a:spcAft>
                          <a:spcPts val="0"/>
                        </a:spcAft>
                      </a:pPr>
                      <a:r>
                        <a:rPr lang="es-EC" sz="800">
                          <a:solidFill>
                            <a:schemeClr val="tx1"/>
                          </a:solidFill>
                          <a:effectLst/>
                        </a:rPr>
                        <a:t>1</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800">
                          <a:solidFill>
                            <a:schemeClr val="tx1"/>
                          </a:solidFill>
                          <a:effectLst/>
                        </a:rPr>
                        <a:t>8.3</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800">
                          <a:solidFill>
                            <a:schemeClr val="tx1"/>
                          </a:solidFill>
                          <a:effectLst/>
                        </a:rPr>
                        <a:t>S1</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845258949"/>
                  </a:ext>
                </a:extLst>
              </a:tr>
              <a:tr h="253442">
                <a:tc>
                  <a:txBody>
                    <a:bodyPr/>
                    <a:lstStyle/>
                    <a:p>
                      <a:pPr algn="ctr">
                        <a:lnSpc>
                          <a:spcPct val="150000"/>
                        </a:lnSpc>
                        <a:spcAft>
                          <a:spcPts val="0"/>
                        </a:spcAft>
                      </a:pPr>
                      <a:r>
                        <a:rPr lang="es-EC" sz="800">
                          <a:solidFill>
                            <a:schemeClr val="tx1"/>
                          </a:solidFill>
                          <a:effectLst/>
                        </a:rPr>
                        <a:t>2</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800" dirty="0">
                          <a:solidFill>
                            <a:schemeClr val="tx1"/>
                          </a:solidFill>
                          <a:effectLst/>
                        </a:rPr>
                        <a:t>8.55</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800">
                          <a:solidFill>
                            <a:schemeClr val="tx1"/>
                          </a:solidFill>
                          <a:effectLst/>
                        </a:rPr>
                        <a:t>S1</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454376207"/>
                  </a:ext>
                </a:extLst>
              </a:tr>
              <a:tr h="253442">
                <a:tc>
                  <a:txBody>
                    <a:bodyPr/>
                    <a:lstStyle/>
                    <a:p>
                      <a:pPr algn="ctr">
                        <a:lnSpc>
                          <a:spcPct val="150000"/>
                        </a:lnSpc>
                        <a:spcAft>
                          <a:spcPts val="0"/>
                        </a:spcAft>
                      </a:pPr>
                      <a:r>
                        <a:rPr lang="es-EC" sz="800">
                          <a:solidFill>
                            <a:schemeClr val="tx1"/>
                          </a:solidFill>
                          <a:effectLst/>
                        </a:rPr>
                        <a:t>3</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800">
                          <a:solidFill>
                            <a:schemeClr val="tx1"/>
                          </a:solidFill>
                          <a:effectLst/>
                        </a:rPr>
                        <a:t>7.6</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800" dirty="0">
                          <a:solidFill>
                            <a:schemeClr val="tx1"/>
                          </a:solidFill>
                          <a:effectLst/>
                        </a:rPr>
                        <a:t>S1</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012020019"/>
                  </a:ext>
                </a:extLst>
              </a:tr>
            </a:tbl>
          </a:graphicData>
        </a:graphic>
      </p:graphicFrame>
      <p:graphicFrame>
        <p:nvGraphicFramePr>
          <p:cNvPr id="6" name="Tabla 5"/>
          <p:cNvGraphicFramePr>
            <a:graphicFrameLocks noGrp="1"/>
          </p:cNvGraphicFramePr>
          <p:nvPr>
            <p:extLst/>
          </p:nvPr>
        </p:nvGraphicFramePr>
        <p:xfrm>
          <a:off x="4782911" y="3474601"/>
          <a:ext cx="4110990" cy="1334164"/>
        </p:xfrm>
        <a:graphic>
          <a:graphicData uri="http://schemas.openxmlformats.org/drawingml/2006/table">
            <a:tbl>
              <a:tblPr firstRow="1" firstCol="1" bandRow="1">
                <a:tableStyleId>{35758FB7-9AC5-4552-8A53-C91805E547FA}</a:tableStyleId>
              </a:tblPr>
              <a:tblGrid>
                <a:gridCol w="1370171">
                  <a:extLst>
                    <a:ext uri="{9D8B030D-6E8A-4147-A177-3AD203B41FA5}">
                      <a16:colId xmlns:a16="http://schemas.microsoft.com/office/drawing/2014/main" val="2400055292"/>
                    </a:ext>
                  </a:extLst>
                </a:gridCol>
                <a:gridCol w="1370171">
                  <a:extLst>
                    <a:ext uri="{9D8B030D-6E8A-4147-A177-3AD203B41FA5}">
                      <a16:colId xmlns:a16="http://schemas.microsoft.com/office/drawing/2014/main" val="3154157005"/>
                    </a:ext>
                  </a:extLst>
                </a:gridCol>
                <a:gridCol w="1370648">
                  <a:extLst>
                    <a:ext uri="{9D8B030D-6E8A-4147-A177-3AD203B41FA5}">
                      <a16:colId xmlns:a16="http://schemas.microsoft.com/office/drawing/2014/main" val="214882810"/>
                    </a:ext>
                  </a:extLst>
                </a:gridCol>
              </a:tblGrid>
              <a:tr h="333541">
                <a:tc>
                  <a:txBody>
                    <a:bodyPr/>
                    <a:lstStyle/>
                    <a:p>
                      <a:pPr algn="ctr">
                        <a:lnSpc>
                          <a:spcPct val="150000"/>
                        </a:lnSpc>
                        <a:spcAft>
                          <a:spcPts val="0"/>
                        </a:spcAft>
                      </a:pPr>
                      <a:r>
                        <a:rPr lang="es-EC" sz="800">
                          <a:solidFill>
                            <a:schemeClr val="tx1"/>
                          </a:solidFill>
                          <a:effectLst/>
                        </a:rPr>
                        <a:t>CAPA</a:t>
                      </a:r>
                      <a:endParaRPr lang="en-US" sz="80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800">
                          <a:solidFill>
                            <a:schemeClr val="tx1"/>
                          </a:solidFill>
                          <a:effectLst/>
                        </a:rPr>
                        <a:t>𝑀𝑅=2,555∗(𝐶𝐵𝑅)∧0,64</a:t>
                      </a:r>
                      <a:endParaRPr lang="en-US" sz="80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800">
                          <a:solidFill>
                            <a:schemeClr val="tx1"/>
                          </a:solidFill>
                          <a:effectLst/>
                        </a:rPr>
                        <a:t> </a:t>
                      </a:r>
                      <a:endParaRPr lang="en-US" sz="80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98298575"/>
                  </a:ext>
                </a:extLst>
              </a:tr>
              <a:tr h="333541">
                <a:tc>
                  <a:txBody>
                    <a:bodyPr/>
                    <a:lstStyle/>
                    <a:p>
                      <a:pPr algn="ctr">
                        <a:lnSpc>
                          <a:spcPct val="150000"/>
                        </a:lnSpc>
                        <a:spcAft>
                          <a:spcPts val="0"/>
                        </a:spcAft>
                      </a:pPr>
                      <a:r>
                        <a:rPr lang="es-EC" sz="800">
                          <a:solidFill>
                            <a:schemeClr val="tx1"/>
                          </a:solidFill>
                          <a:effectLst/>
                        </a:rPr>
                        <a:t>Subrasante</a:t>
                      </a:r>
                      <a:endParaRPr lang="en-US" sz="80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800">
                          <a:solidFill>
                            <a:schemeClr val="tx1"/>
                          </a:solidFill>
                          <a:effectLst/>
                        </a:rPr>
                        <a:t>MR1</a:t>
                      </a:r>
                      <a:endParaRPr lang="en-US" sz="80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800">
                          <a:solidFill>
                            <a:schemeClr val="tx1"/>
                          </a:solidFill>
                          <a:effectLst/>
                        </a:rPr>
                        <a:t>9899.21</a:t>
                      </a:r>
                      <a:endParaRPr lang="en-US" sz="80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260607550"/>
                  </a:ext>
                </a:extLst>
              </a:tr>
              <a:tr h="333541">
                <a:tc>
                  <a:txBody>
                    <a:bodyPr/>
                    <a:lstStyle/>
                    <a:p>
                      <a:pPr algn="ctr">
                        <a:lnSpc>
                          <a:spcPct val="150000"/>
                        </a:lnSpc>
                        <a:spcAft>
                          <a:spcPts val="0"/>
                        </a:spcAft>
                      </a:pPr>
                      <a:r>
                        <a:rPr lang="es-EC" sz="800">
                          <a:solidFill>
                            <a:schemeClr val="tx1"/>
                          </a:solidFill>
                          <a:effectLst/>
                        </a:rPr>
                        <a:t>Subrasante</a:t>
                      </a:r>
                      <a:endParaRPr lang="en-US" sz="80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800">
                          <a:solidFill>
                            <a:schemeClr val="tx1"/>
                          </a:solidFill>
                          <a:effectLst/>
                        </a:rPr>
                        <a:t>MR2</a:t>
                      </a:r>
                      <a:endParaRPr lang="en-US" sz="80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800">
                          <a:solidFill>
                            <a:schemeClr val="tx1"/>
                          </a:solidFill>
                          <a:effectLst/>
                        </a:rPr>
                        <a:t>10089.02</a:t>
                      </a:r>
                      <a:endParaRPr lang="en-US" sz="80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07188888"/>
                  </a:ext>
                </a:extLst>
              </a:tr>
              <a:tr h="333541">
                <a:tc>
                  <a:txBody>
                    <a:bodyPr/>
                    <a:lstStyle/>
                    <a:p>
                      <a:pPr algn="ctr">
                        <a:lnSpc>
                          <a:spcPct val="150000"/>
                        </a:lnSpc>
                        <a:spcAft>
                          <a:spcPts val="0"/>
                        </a:spcAft>
                      </a:pPr>
                      <a:r>
                        <a:rPr lang="es-EC" sz="800">
                          <a:solidFill>
                            <a:schemeClr val="tx1"/>
                          </a:solidFill>
                          <a:effectLst/>
                        </a:rPr>
                        <a:t>Subrasante</a:t>
                      </a:r>
                      <a:endParaRPr lang="en-US" sz="80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800">
                          <a:solidFill>
                            <a:schemeClr val="tx1"/>
                          </a:solidFill>
                          <a:effectLst/>
                        </a:rPr>
                        <a:t>MR3</a:t>
                      </a:r>
                      <a:endParaRPr lang="en-US" sz="80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s-EC" sz="800" dirty="0">
                          <a:solidFill>
                            <a:schemeClr val="tx1"/>
                          </a:solidFill>
                          <a:effectLst/>
                        </a:rPr>
                        <a:t>9356.46</a:t>
                      </a:r>
                      <a:endParaRPr lang="en-US" sz="8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696305468"/>
                  </a:ext>
                </a:extLst>
              </a:tr>
            </a:tbl>
          </a:graphicData>
        </a:graphic>
      </p:graphicFrame>
      <p:pic>
        <p:nvPicPr>
          <p:cNvPr id="7"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584405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88721" y="1719400"/>
            <a:ext cx="3233057" cy="1103811"/>
          </a:xfrm>
        </p:spPr>
        <p:txBody>
          <a:bodyPr/>
          <a:lstStyle/>
          <a:p>
            <a:pPr algn="just"/>
            <a:r>
              <a:rPr lang="es-EC" sz="1350" dirty="0">
                <a:solidFill>
                  <a:schemeClr val="tx1"/>
                </a:solidFill>
              </a:rPr>
              <a:t>Para un diseño más depurado realizamos la aplicación de diseño de pavimento flexible por el método aashto-93 mediante el software aashto-93</a:t>
            </a:r>
            <a:r>
              <a:rPr lang="es-EC" sz="1500" dirty="0">
                <a:solidFill>
                  <a:schemeClr val="tx1"/>
                </a:solidFill>
              </a:rPr>
              <a:t>.</a:t>
            </a:r>
            <a:endParaRPr lang="en-US" sz="1500" dirty="0">
              <a:solidFill>
                <a:schemeClr val="tx1"/>
              </a:solidFill>
            </a:endParaRPr>
          </a:p>
        </p:txBody>
      </p:sp>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5505450" y="1405891"/>
            <a:ext cx="3345180" cy="2480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Objeto 4"/>
          <p:cNvGraphicFramePr>
            <a:graphicFrameLocks noChangeAspect="1"/>
          </p:cNvGraphicFramePr>
          <p:nvPr>
            <p:extLst/>
          </p:nvPr>
        </p:nvGraphicFramePr>
        <p:xfrm>
          <a:off x="698898" y="3274219"/>
          <a:ext cx="4220765" cy="1577579"/>
        </p:xfrm>
        <a:graphic>
          <a:graphicData uri="http://schemas.openxmlformats.org/presentationml/2006/ole">
            <mc:AlternateContent xmlns:mc="http://schemas.openxmlformats.org/markup-compatibility/2006">
              <mc:Choice xmlns:v="urn:schemas-microsoft-com:vml" Requires="v">
                <p:oleObj spid="_x0000_s8198" name="Hoja de cálculo" r:id="rId4" imgW="4791265" imgH="1723910" progId="Excel.Sheet.12">
                  <p:embed/>
                </p:oleObj>
              </mc:Choice>
              <mc:Fallback>
                <p:oleObj name="Hoja de cálculo" r:id="rId4" imgW="4791265" imgH="1723910" progId="Excel.Sheet.12">
                  <p:embed/>
                  <p:pic>
                    <p:nvPicPr>
                      <p:cNvPr id="5" name="Objeto 4"/>
                      <p:cNvPicPr/>
                      <p:nvPr/>
                    </p:nvPicPr>
                    <p:blipFill>
                      <a:blip r:embed="rId5"/>
                      <a:stretch>
                        <a:fillRect/>
                      </a:stretch>
                    </p:blipFill>
                    <p:spPr>
                      <a:xfrm>
                        <a:off x="698898" y="3274219"/>
                        <a:ext cx="4220765" cy="1577579"/>
                      </a:xfrm>
                      <a:prstGeom prst="rect">
                        <a:avLst/>
                      </a:prstGeom>
                    </p:spPr>
                  </p:pic>
                </p:oleObj>
              </mc:Fallback>
            </mc:AlternateContent>
          </a:graphicData>
        </a:graphic>
      </p:graphicFrame>
      <p:pic>
        <p:nvPicPr>
          <p:cNvPr id="6" name="Imagen 5"/>
          <p:cNvPicPr/>
          <p:nvPr/>
        </p:nvPicPr>
        <p:blipFill>
          <a:blip r:embed="rId6">
            <a:extLst>
              <a:ext uri="{28A0092B-C50C-407E-A947-70E740481C1C}">
                <a14:useLocalDpi xmlns:a14="http://schemas.microsoft.com/office/drawing/2010/main" val="0"/>
              </a:ext>
            </a:extLst>
          </a:blip>
          <a:srcRect/>
          <a:stretch>
            <a:fillRect/>
          </a:stretch>
        </p:blipFill>
        <p:spPr bwMode="auto">
          <a:xfrm>
            <a:off x="5857161" y="4097247"/>
            <a:ext cx="2641759" cy="988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26662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010841" y="1318005"/>
            <a:ext cx="2641759" cy="9886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5" name="Rectángulo 4"/>
              <p:cNvSpPr/>
              <p:nvPr/>
            </p:nvSpPr>
            <p:spPr>
              <a:xfrm>
                <a:off x="674054" y="2439542"/>
                <a:ext cx="3347711" cy="276999"/>
              </a:xfrm>
              <a:prstGeom prst="rect">
                <a:avLst/>
              </a:prstGeom>
            </p:spPr>
            <p:txBody>
              <a:bodyPr wrap="none">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1200" i="1">
                          <a:solidFill>
                            <a:srgbClr val="000000"/>
                          </a:solidFill>
                          <a:latin typeface="Cambria Math" panose="02040503050406030204" pitchFamily="18" charset="0"/>
                        </a:rPr>
                        <m:t>𝑆𝑁</m:t>
                      </m:r>
                      <m:r>
                        <a:rPr lang="en-US" sz="1200">
                          <a:solidFill>
                            <a:srgbClr val="000000"/>
                          </a:solidFill>
                          <a:latin typeface="Cambria Math" panose="02040503050406030204" pitchFamily="18" charset="0"/>
                        </a:rPr>
                        <m:t> = </m:t>
                      </m:r>
                      <m:r>
                        <a:rPr lang="en-US" sz="1200" i="1">
                          <a:solidFill>
                            <a:srgbClr val="000000"/>
                          </a:solidFill>
                          <a:latin typeface="Cambria Math" panose="02040503050406030204" pitchFamily="18" charset="0"/>
                        </a:rPr>
                        <m:t>𝑎</m:t>
                      </m:r>
                      <m:r>
                        <a:rPr lang="en-US" sz="1200">
                          <a:solidFill>
                            <a:srgbClr val="000000"/>
                          </a:solidFill>
                          <a:latin typeface="Cambria Math" panose="02040503050406030204" pitchFamily="18" charset="0"/>
                        </a:rPr>
                        <m:t>1∗</m:t>
                      </m:r>
                      <m:r>
                        <a:rPr lang="en-US" sz="1200" i="1">
                          <a:solidFill>
                            <a:srgbClr val="000000"/>
                          </a:solidFill>
                          <a:latin typeface="Cambria Math" panose="02040503050406030204" pitchFamily="18" charset="0"/>
                        </a:rPr>
                        <m:t>𝐷</m:t>
                      </m:r>
                      <m:r>
                        <a:rPr lang="en-US" sz="1200">
                          <a:solidFill>
                            <a:srgbClr val="000000"/>
                          </a:solidFill>
                          <a:latin typeface="Cambria Math" panose="02040503050406030204" pitchFamily="18" charset="0"/>
                        </a:rPr>
                        <m:t>1+ </m:t>
                      </m:r>
                      <m:r>
                        <a:rPr lang="en-US" sz="1200" i="1">
                          <a:solidFill>
                            <a:srgbClr val="000000"/>
                          </a:solidFill>
                          <a:latin typeface="Cambria Math" panose="02040503050406030204" pitchFamily="18" charset="0"/>
                        </a:rPr>
                        <m:t>𝑎</m:t>
                      </m:r>
                      <m:r>
                        <a:rPr lang="en-US" sz="1200">
                          <a:solidFill>
                            <a:srgbClr val="000000"/>
                          </a:solidFill>
                          <a:latin typeface="Cambria Math" panose="02040503050406030204" pitchFamily="18" charset="0"/>
                        </a:rPr>
                        <m:t>2∗</m:t>
                      </m:r>
                      <m:r>
                        <a:rPr lang="en-US" sz="1200" i="1">
                          <a:solidFill>
                            <a:srgbClr val="000000"/>
                          </a:solidFill>
                          <a:latin typeface="Cambria Math" panose="02040503050406030204" pitchFamily="18" charset="0"/>
                        </a:rPr>
                        <m:t>𝐷</m:t>
                      </m:r>
                      <m:r>
                        <a:rPr lang="en-US" sz="1200">
                          <a:solidFill>
                            <a:srgbClr val="000000"/>
                          </a:solidFill>
                          <a:latin typeface="Cambria Math" panose="02040503050406030204" pitchFamily="18" charset="0"/>
                        </a:rPr>
                        <m:t>2∗</m:t>
                      </m:r>
                      <m:r>
                        <a:rPr lang="en-US" sz="1200" i="1">
                          <a:solidFill>
                            <a:srgbClr val="000000"/>
                          </a:solidFill>
                          <a:latin typeface="Cambria Math" panose="02040503050406030204" pitchFamily="18" charset="0"/>
                        </a:rPr>
                        <m:t>𝑚</m:t>
                      </m:r>
                      <m:r>
                        <a:rPr lang="en-US" sz="1200">
                          <a:solidFill>
                            <a:srgbClr val="000000"/>
                          </a:solidFill>
                          <a:latin typeface="Cambria Math" panose="02040503050406030204" pitchFamily="18" charset="0"/>
                        </a:rPr>
                        <m:t>2+ </m:t>
                      </m:r>
                      <m:r>
                        <a:rPr lang="en-US" sz="1200" i="1">
                          <a:solidFill>
                            <a:srgbClr val="000000"/>
                          </a:solidFill>
                          <a:latin typeface="Cambria Math" panose="02040503050406030204" pitchFamily="18" charset="0"/>
                        </a:rPr>
                        <m:t>𝑎</m:t>
                      </m:r>
                      <m:r>
                        <a:rPr lang="en-US" sz="1200">
                          <a:solidFill>
                            <a:srgbClr val="000000"/>
                          </a:solidFill>
                          <a:latin typeface="Cambria Math" panose="02040503050406030204" pitchFamily="18" charset="0"/>
                        </a:rPr>
                        <m:t>3∗</m:t>
                      </m:r>
                      <m:r>
                        <a:rPr lang="en-US" sz="1200" i="1">
                          <a:solidFill>
                            <a:srgbClr val="000000"/>
                          </a:solidFill>
                          <a:latin typeface="Cambria Math" panose="02040503050406030204" pitchFamily="18" charset="0"/>
                        </a:rPr>
                        <m:t>𝐷</m:t>
                      </m:r>
                      <m:r>
                        <a:rPr lang="en-US" sz="1200">
                          <a:solidFill>
                            <a:srgbClr val="000000"/>
                          </a:solidFill>
                          <a:latin typeface="Cambria Math" panose="02040503050406030204" pitchFamily="18" charset="0"/>
                        </a:rPr>
                        <m:t>3∗</m:t>
                      </m:r>
                      <m:r>
                        <a:rPr lang="en-US" sz="1200" i="1">
                          <a:solidFill>
                            <a:srgbClr val="000000"/>
                          </a:solidFill>
                          <a:latin typeface="Cambria Math" panose="02040503050406030204" pitchFamily="18" charset="0"/>
                        </a:rPr>
                        <m:t>𝑚</m:t>
                      </m:r>
                      <m:r>
                        <a:rPr lang="en-US" sz="1200">
                          <a:solidFill>
                            <a:srgbClr val="000000"/>
                          </a:solidFill>
                          <a:latin typeface="Cambria Math" panose="02040503050406030204" pitchFamily="18" charset="0"/>
                        </a:rPr>
                        <m:t>3</m:t>
                      </m:r>
                    </m:oMath>
                  </m:oMathPara>
                </a14:m>
                <a:endParaRPr lang="en-US" sz="1200" dirty="0">
                  <a:solidFill>
                    <a:srgbClr val="000000"/>
                  </a:solidFill>
                  <a:latin typeface="Arial"/>
                </a:endParaRPr>
              </a:p>
            </p:txBody>
          </p:sp>
        </mc:Choice>
        <mc:Fallback xmlns="">
          <p:sp>
            <p:nvSpPr>
              <p:cNvPr id="5" name="Rectángulo 4"/>
              <p:cNvSpPr>
                <a:spLocks noRot="1" noChangeAspect="1" noMove="1" noResize="1" noEditPoints="1" noAdjustHandles="1" noChangeArrowheads="1" noChangeShapeType="1" noTextEdit="1"/>
              </p:cNvSpPr>
              <p:nvPr/>
            </p:nvSpPr>
            <p:spPr>
              <a:xfrm>
                <a:off x="674054" y="2439542"/>
                <a:ext cx="3347711" cy="276999"/>
              </a:xfrm>
              <a:prstGeom prst="rect">
                <a:avLst/>
              </a:prstGeom>
              <a:blipFill>
                <a:blip r:embed="rId3"/>
                <a:stretch>
                  <a:fillRect/>
                </a:stretch>
              </a:blipFill>
            </p:spPr>
            <p:txBody>
              <a:bodyPr/>
              <a:lstStyle/>
              <a:p>
                <a:r>
                  <a:rPr lang="en-US">
                    <a:noFill/>
                  </a:rPr>
                  <a:t> </a:t>
                </a:r>
              </a:p>
            </p:txBody>
          </p:sp>
        </mc:Fallback>
      </mc:AlternateContent>
      <p:sp>
        <p:nvSpPr>
          <p:cNvPr id="6" name="Rectángulo 5"/>
          <p:cNvSpPr/>
          <p:nvPr/>
        </p:nvSpPr>
        <p:spPr>
          <a:xfrm>
            <a:off x="4807132" y="1419361"/>
            <a:ext cx="4225834" cy="3416320"/>
          </a:xfrm>
          <a:prstGeom prst="rect">
            <a:avLst/>
          </a:prstGeom>
        </p:spPr>
        <p:txBody>
          <a:bodyPr wrap="square">
            <a:spAutoFit/>
          </a:bodyPr>
          <a:lstStyle/>
          <a:p>
            <a:pPr marL="647700" indent="-304800" algn="just" defTabSz="685800" eaLnBrk="1" fontAlgn="auto" hangingPunct="1">
              <a:lnSpc>
                <a:spcPct val="150000"/>
              </a:lnSpc>
              <a:spcBef>
                <a:spcPts val="0"/>
              </a:spcBef>
              <a:spcAft>
                <a:spcPts val="0"/>
              </a:spcAft>
            </a:pPr>
            <a:r>
              <a:rPr lang="es-MX" sz="1200" b="1" dirty="0">
                <a:solidFill>
                  <a:srgbClr val="000000"/>
                </a:solidFill>
                <a:latin typeface="Arial"/>
                <a:ea typeface="Calibri" panose="020F0502020204030204" pitchFamily="34" charset="0"/>
                <a:cs typeface="Calibri" panose="020F0502020204030204" pitchFamily="34" charset="0"/>
              </a:rPr>
              <a:t>D</a:t>
            </a:r>
            <a:r>
              <a:rPr lang="es-MX" sz="1200" b="1" baseline="-25000" dirty="0">
                <a:solidFill>
                  <a:srgbClr val="000000"/>
                </a:solidFill>
                <a:latin typeface="Arial"/>
                <a:ea typeface="Calibri" panose="020F0502020204030204" pitchFamily="34" charset="0"/>
                <a:cs typeface="Calibri" panose="020F0502020204030204" pitchFamily="34" charset="0"/>
              </a:rPr>
              <a:t>1,2,3</a:t>
            </a:r>
            <a:r>
              <a:rPr lang="es-MX" sz="1200" dirty="0">
                <a:solidFill>
                  <a:srgbClr val="000000"/>
                </a:solidFill>
                <a:latin typeface="Arial"/>
                <a:ea typeface="Calibri" panose="020F0502020204030204" pitchFamily="34" charset="0"/>
                <a:cs typeface="Calibri" panose="020F0502020204030204" pitchFamily="34" charset="0"/>
              </a:rPr>
              <a:t>:</a:t>
            </a:r>
            <a:r>
              <a:rPr lang="es-MX" sz="1200" baseline="-25000" dirty="0">
                <a:solidFill>
                  <a:srgbClr val="000000"/>
                </a:solidFill>
                <a:latin typeface="Arial"/>
                <a:ea typeface="Calibri" panose="020F0502020204030204" pitchFamily="34" charset="0"/>
                <a:cs typeface="Calibri" panose="020F0502020204030204" pitchFamily="34" charset="0"/>
              </a:rPr>
              <a:t> </a:t>
            </a:r>
            <a:r>
              <a:rPr lang="es-MX" sz="1200" dirty="0">
                <a:solidFill>
                  <a:srgbClr val="000000"/>
                </a:solidFill>
                <a:latin typeface="Arial"/>
                <a:ea typeface="Calibri" panose="020F0502020204030204" pitchFamily="34" charset="0"/>
                <a:cs typeface="Calibri" panose="020F0502020204030204" pitchFamily="34" charset="0"/>
              </a:rPr>
              <a:t>Espesores de capas asfálticas, base y </a:t>
            </a:r>
            <a:r>
              <a:rPr lang="es-MX" sz="1200" dirty="0" err="1">
                <a:solidFill>
                  <a:srgbClr val="000000"/>
                </a:solidFill>
                <a:latin typeface="Arial"/>
                <a:ea typeface="Calibri" panose="020F0502020204030204" pitchFamily="34" charset="0"/>
                <a:cs typeface="Calibri" panose="020F0502020204030204" pitchFamily="34" charset="0"/>
              </a:rPr>
              <a:t>subbase</a:t>
            </a:r>
            <a:r>
              <a:rPr lang="es-MX" sz="1200" dirty="0">
                <a:solidFill>
                  <a:srgbClr val="000000"/>
                </a:solidFill>
                <a:latin typeface="Arial"/>
                <a:ea typeface="Calibri" panose="020F0502020204030204" pitchFamily="34" charset="0"/>
                <a:cs typeface="Calibri" panose="020F0502020204030204" pitchFamily="34" charset="0"/>
              </a:rPr>
              <a:t> respectivamente (pulgadas)</a:t>
            </a:r>
            <a:endParaRPr lang="en-US" sz="1200" dirty="0">
              <a:solidFill>
                <a:srgbClr val="000000"/>
              </a:solidFill>
              <a:latin typeface="Arial"/>
              <a:ea typeface="Calibri" panose="020F0502020204030204" pitchFamily="34" charset="0"/>
              <a:cs typeface="Times New Roman" panose="02020603050405020304" pitchFamily="18" charset="0"/>
            </a:endParaRPr>
          </a:p>
          <a:p>
            <a:pPr marL="647700" indent="-304800" algn="just" defTabSz="685800" eaLnBrk="1" fontAlgn="auto" hangingPunct="1">
              <a:lnSpc>
                <a:spcPct val="150000"/>
              </a:lnSpc>
              <a:spcBef>
                <a:spcPts val="0"/>
              </a:spcBef>
              <a:spcAft>
                <a:spcPts val="0"/>
              </a:spcAft>
            </a:pPr>
            <a:r>
              <a:rPr lang="es-MX" sz="1200" b="1" dirty="0" err="1">
                <a:solidFill>
                  <a:srgbClr val="000000"/>
                </a:solidFill>
                <a:latin typeface="Arial"/>
                <a:ea typeface="Calibri" panose="020F0502020204030204" pitchFamily="34" charset="0"/>
                <a:cs typeface="Calibri" panose="020F0502020204030204" pitchFamily="34" charset="0"/>
              </a:rPr>
              <a:t>a</a:t>
            </a:r>
            <a:r>
              <a:rPr lang="es-MX" sz="1200" b="1" baseline="-25000" dirty="0" err="1">
                <a:solidFill>
                  <a:srgbClr val="000000"/>
                </a:solidFill>
                <a:latin typeface="Arial"/>
                <a:ea typeface="Calibri" panose="020F0502020204030204" pitchFamily="34" charset="0"/>
                <a:cs typeface="Calibri" panose="020F0502020204030204" pitchFamily="34" charset="0"/>
              </a:rPr>
              <a:t>i</a:t>
            </a:r>
            <a:r>
              <a:rPr lang="es-MX" sz="1200" dirty="0">
                <a:solidFill>
                  <a:srgbClr val="000000"/>
                </a:solidFill>
                <a:latin typeface="Arial"/>
                <a:ea typeface="Calibri" panose="020F0502020204030204" pitchFamily="34" charset="0"/>
                <a:cs typeface="Calibri" panose="020F0502020204030204" pitchFamily="34" charset="0"/>
              </a:rPr>
              <a:t>: Coeficiente estructural de </a:t>
            </a:r>
            <a:r>
              <a:rPr lang="es-MX" sz="1200" dirty="0" err="1">
                <a:solidFill>
                  <a:srgbClr val="000000"/>
                </a:solidFill>
                <a:latin typeface="Arial"/>
                <a:ea typeface="Calibri" panose="020F0502020204030204" pitchFamily="34" charset="0"/>
                <a:cs typeface="Calibri" panose="020F0502020204030204" pitchFamily="34" charset="0"/>
              </a:rPr>
              <a:t>capa</a:t>
            </a:r>
            <a:r>
              <a:rPr lang="es-MX" sz="1200" baseline="-25000" dirty="0" err="1">
                <a:solidFill>
                  <a:srgbClr val="000000"/>
                </a:solidFill>
                <a:latin typeface="Arial"/>
                <a:ea typeface="Calibri" panose="020F0502020204030204" pitchFamily="34" charset="0"/>
                <a:cs typeface="Calibri" panose="020F0502020204030204" pitchFamily="34" charset="0"/>
              </a:rPr>
              <a:t>i</a:t>
            </a:r>
            <a:r>
              <a:rPr lang="es-MX" sz="1200" dirty="0">
                <a:solidFill>
                  <a:srgbClr val="000000"/>
                </a:solidFill>
                <a:latin typeface="Arial"/>
                <a:ea typeface="Calibri" panose="020F0502020204030204" pitchFamily="34" charset="0"/>
                <a:cs typeface="Calibri" panose="020F0502020204030204" pitchFamily="34" charset="0"/>
              </a:rPr>
              <a:t>, dependiente de su módulo, Valores promedio de coeficientes estructurales</a:t>
            </a:r>
            <a:endParaRPr lang="en-US" sz="1200" dirty="0">
              <a:solidFill>
                <a:srgbClr val="000000"/>
              </a:solidFill>
              <a:latin typeface="Arial"/>
              <a:ea typeface="Calibri" panose="020F0502020204030204" pitchFamily="34" charset="0"/>
              <a:cs typeface="Times New Roman" panose="02020603050405020304" pitchFamily="18" charset="0"/>
            </a:endParaRPr>
          </a:p>
          <a:p>
            <a:pPr marL="600075" lvl="1" indent="-257175" algn="just" defTabSz="685800" eaLnBrk="1" fontAlgn="auto" hangingPunct="1">
              <a:lnSpc>
                <a:spcPct val="150000"/>
              </a:lnSpc>
              <a:spcBef>
                <a:spcPts val="0"/>
              </a:spcBef>
              <a:spcAft>
                <a:spcPts val="0"/>
              </a:spcAft>
              <a:buFont typeface="Matura MT Script Capitals" panose="03020802060602070202" pitchFamily="66" charset="0"/>
              <a:buChar char="–"/>
            </a:pPr>
            <a:r>
              <a:rPr lang="es-EC" sz="1200" dirty="0">
                <a:solidFill>
                  <a:srgbClr val="000000"/>
                </a:solidFill>
                <a:latin typeface="Arial"/>
                <a:ea typeface="Calibri" panose="020F0502020204030204" pitchFamily="34" charset="0"/>
                <a:cs typeface="Calibri" panose="020F0502020204030204" pitchFamily="34" charset="0"/>
              </a:rPr>
              <a:t>Mezcla asfáltica densa en caliente: 0.44/pulgada</a:t>
            </a:r>
            <a:endParaRPr lang="en-US" sz="1200" dirty="0">
              <a:solidFill>
                <a:srgbClr val="000000"/>
              </a:solidFill>
              <a:latin typeface="Arial"/>
              <a:ea typeface="Calibri" panose="020F0502020204030204" pitchFamily="34" charset="0"/>
              <a:cs typeface="Times New Roman" panose="02020603050405020304" pitchFamily="18" charset="0"/>
            </a:endParaRPr>
          </a:p>
          <a:p>
            <a:pPr marL="600075" lvl="1" indent="-257175" algn="just" defTabSz="685800" eaLnBrk="1" fontAlgn="auto" hangingPunct="1">
              <a:lnSpc>
                <a:spcPct val="150000"/>
              </a:lnSpc>
              <a:spcBef>
                <a:spcPts val="0"/>
              </a:spcBef>
              <a:spcAft>
                <a:spcPts val="0"/>
              </a:spcAft>
              <a:buFont typeface="Matura MT Script Capitals" panose="03020802060602070202" pitchFamily="66" charset="0"/>
              <a:buChar char="–"/>
            </a:pPr>
            <a:r>
              <a:rPr lang="es-EC" sz="1200" dirty="0">
                <a:solidFill>
                  <a:srgbClr val="000000"/>
                </a:solidFill>
                <a:latin typeface="Arial"/>
                <a:ea typeface="Calibri" panose="020F0502020204030204" pitchFamily="34" charset="0"/>
                <a:cs typeface="Calibri" panose="020F0502020204030204" pitchFamily="34" charset="0"/>
              </a:rPr>
              <a:t>Base de grava y piedra partida: 0.07/pulgada</a:t>
            </a:r>
            <a:endParaRPr lang="en-US" sz="1200" dirty="0">
              <a:solidFill>
                <a:srgbClr val="000000"/>
              </a:solidFill>
              <a:latin typeface="Arial"/>
              <a:ea typeface="Calibri" panose="020F0502020204030204" pitchFamily="34" charset="0"/>
              <a:cs typeface="Times New Roman" panose="02020603050405020304" pitchFamily="18" charset="0"/>
            </a:endParaRPr>
          </a:p>
          <a:p>
            <a:pPr marL="600075" lvl="1" indent="-257175" algn="just" defTabSz="685800" eaLnBrk="1" fontAlgn="auto" hangingPunct="1">
              <a:lnSpc>
                <a:spcPct val="150000"/>
              </a:lnSpc>
              <a:spcBef>
                <a:spcPts val="0"/>
              </a:spcBef>
              <a:spcAft>
                <a:spcPts val="0"/>
              </a:spcAft>
              <a:buFont typeface="Matura MT Script Capitals" panose="03020802060602070202" pitchFamily="66" charset="0"/>
              <a:buChar char="–"/>
            </a:pPr>
            <a:r>
              <a:rPr lang="es-EC" sz="1200" dirty="0" err="1">
                <a:solidFill>
                  <a:srgbClr val="000000"/>
                </a:solidFill>
                <a:latin typeface="Arial"/>
                <a:ea typeface="Calibri" panose="020F0502020204030204" pitchFamily="34" charset="0"/>
                <a:cs typeface="Calibri" panose="020F0502020204030204" pitchFamily="34" charset="0"/>
              </a:rPr>
              <a:t>Subbase</a:t>
            </a:r>
            <a:r>
              <a:rPr lang="es-EC" sz="1200" dirty="0">
                <a:solidFill>
                  <a:srgbClr val="000000"/>
                </a:solidFill>
                <a:latin typeface="Arial"/>
                <a:ea typeface="Calibri" panose="020F0502020204030204" pitchFamily="34" charset="0"/>
                <a:cs typeface="Calibri" panose="020F0502020204030204" pitchFamily="34" charset="0"/>
              </a:rPr>
              <a:t> granular: 0.097/pulgada</a:t>
            </a:r>
            <a:endParaRPr lang="en-US" sz="1200" dirty="0">
              <a:solidFill>
                <a:srgbClr val="000000"/>
              </a:solidFill>
              <a:latin typeface="Arial"/>
              <a:ea typeface="Calibri" panose="020F0502020204030204" pitchFamily="34" charset="0"/>
              <a:cs typeface="Times New Roman" panose="02020603050405020304" pitchFamily="18" charset="0"/>
            </a:endParaRPr>
          </a:p>
          <a:p>
            <a:pPr marL="647700" indent="-304800" algn="just" defTabSz="685800" eaLnBrk="1" fontAlgn="auto" hangingPunct="1">
              <a:lnSpc>
                <a:spcPct val="150000"/>
              </a:lnSpc>
              <a:spcBef>
                <a:spcPts val="0"/>
              </a:spcBef>
              <a:spcAft>
                <a:spcPts val="0"/>
              </a:spcAft>
            </a:pPr>
            <a:r>
              <a:rPr lang="es-MX" sz="1200" b="1" dirty="0">
                <a:solidFill>
                  <a:srgbClr val="000000"/>
                </a:solidFill>
                <a:latin typeface="Arial"/>
                <a:ea typeface="Calibri" panose="020F0502020204030204" pitchFamily="34" charset="0"/>
                <a:cs typeface="Calibri" panose="020F0502020204030204" pitchFamily="34" charset="0"/>
              </a:rPr>
              <a:t>m</a:t>
            </a:r>
            <a:r>
              <a:rPr lang="es-MX" sz="1200" b="1" baseline="-25000" dirty="0">
                <a:solidFill>
                  <a:srgbClr val="000000"/>
                </a:solidFill>
                <a:latin typeface="Arial"/>
                <a:ea typeface="Calibri" panose="020F0502020204030204" pitchFamily="34" charset="0"/>
                <a:cs typeface="Calibri" panose="020F0502020204030204" pitchFamily="34" charset="0"/>
              </a:rPr>
              <a:t>i</a:t>
            </a:r>
            <a:r>
              <a:rPr lang="es-MX" sz="1200" dirty="0">
                <a:solidFill>
                  <a:srgbClr val="000000"/>
                </a:solidFill>
                <a:latin typeface="Arial"/>
                <a:ea typeface="Calibri" panose="020F0502020204030204" pitchFamily="34" charset="0"/>
                <a:cs typeface="Calibri" panose="020F0502020204030204" pitchFamily="34" charset="0"/>
              </a:rPr>
              <a:t>: Coeficientes de drenaje para capas no estabilizadas, dependiente del tiempo requerido para drenar y del tiempo en que la humedad se encuentre en niveles cercanos a la saturación.</a:t>
            </a:r>
            <a:endParaRPr lang="en-US" sz="1200" dirty="0">
              <a:solidFill>
                <a:srgbClr val="000000"/>
              </a:solidFill>
              <a:latin typeface="Arial"/>
              <a:ea typeface="Calibri" panose="020F0502020204030204" pitchFamily="34" charset="0"/>
              <a:cs typeface="Times New Roman" panose="02020603050405020304" pitchFamily="18" charset="0"/>
            </a:endParaRPr>
          </a:p>
        </p:txBody>
      </p:sp>
      <p:pic>
        <p:nvPicPr>
          <p:cNvPr id="7" name="Imagen 6" descr="Consideraciones de drenaje en el diseño de pavimentos según AASHTO II |  Pavimentos"/>
          <p:cNvPicPr/>
          <p:nvPr/>
        </p:nvPicPr>
        <p:blipFill>
          <a:blip r:embed="rId4">
            <a:extLst>
              <a:ext uri="{28A0092B-C50C-407E-A947-70E740481C1C}">
                <a14:useLocalDpi xmlns:a14="http://schemas.microsoft.com/office/drawing/2010/main" val="0"/>
              </a:ext>
            </a:extLst>
          </a:blip>
          <a:srcRect/>
          <a:stretch>
            <a:fillRect/>
          </a:stretch>
        </p:blipFill>
        <p:spPr bwMode="auto">
          <a:xfrm>
            <a:off x="302078" y="2886836"/>
            <a:ext cx="4263390" cy="1102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ángulo 7"/>
          <p:cNvSpPr/>
          <p:nvPr/>
        </p:nvSpPr>
        <p:spPr>
          <a:xfrm>
            <a:off x="302078" y="4084762"/>
            <a:ext cx="4263390" cy="1200329"/>
          </a:xfrm>
          <a:prstGeom prst="rect">
            <a:avLst/>
          </a:prstGeom>
        </p:spPr>
        <p:txBody>
          <a:bodyPr wrap="square">
            <a:spAutoFit/>
          </a:bodyPr>
          <a:lstStyle/>
          <a:p>
            <a:pPr indent="202883" algn="just" defTabSz="685800" eaLnBrk="1" fontAlgn="auto" hangingPunct="1">
              <a:lnSpc>
                <a:spcPct val="150000"/>
              </a:lnSpc>
              <a:spcBef>
                <a:spcPts val="0"/>
              </a:spcBef>
              <a:spcAft>
                <a:spcPts val="0"/>
              </a:spcAft>
            </a:pPr>
            <a:r>
              <a:rPr lang="es-MX" sz="1200" dirty="0">
                <a:solidFill>
                  <a:srgbClr val="000000"/>
                </a:solidFill>
                <a:latin typeface="Calibri" panose="020F0502020204030204" pitchFamily="34" charset="0"/>
                <a:ea typeface="Calibri" panose="020F0502020204030204" pitchFamily="34" charset="0"/>
                <a:cs typeface="Calibri" panose="020F0502020204030204" pitchFamily="34" charset="0"/>
              </a:rPr>
              <a:t>Para la propuesta se indica que es un pavimento diseñado con drenaje normal (la humedad drena en una semana) y durante dos meses del año (3/12=0.25=25%) está sometido a condiciones cercanas a la saturación; por lo tanto, el m</a:t>
            </a:r>
            <a:r>
              <a:rPr lang="es-MX" sz="1200" baseline="-25000" dirty="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es-MX" sz="1200" dirty="0">
                <a:solidFill>
                  <a:srgbClr val="000000"/>
                </a:solidFill>
                <a:latin typeface="Calibri" panose="020F0502020204030204" pitchFamily="34" charset="0"/>
                <a:ea typeface="Calibri" panose="020F0502020204030204" pitchFamily="34" charset="0"/>
                <a:cs typeface="Calibri" panose="020F0502020204030204" pitchFamily="34" charset="0"/>
              </a:rPr>
              <a:t> se considera de 0.9</a:t>
            </a:r>
            <a:endPar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522839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9897" y="857250"/>
            <a:ext cx="8229600" cy="857250"/>
          </a:xfrm>
        </p:spPr>
        <p:txBody>
          <a:bodyPr/>
          <a:lstStyle/>
          <a:p>
            <a:r>
              <a:rPr lang="es-EC" dirty="0" smtClean="0">
                <a:solidFill>
                  <a:schemeClr val="tx1"/>
                </a:solidFill>
              </a:rPr>
              <a:t>Estructura de Pavimento Propuesta</a:t>
            </a:r>
            <a:endParaRPr lang="en-US" dirty="0">
              <a:solidFill>
                <a:schemeClr val="tx1"/>
              </a:solidFill>
            </a:endParaRPr>
          </a:p>
        </p:txBody>
      </p:sp>
      <p:pic>
        <p:nvPicPr>
          <p:cNvPr id="4" name="Imagen 3"/>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259874" y="2424793"/>
            <a:ext cx="4565468" cy="1802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7585" y="4586696"/>
            <a:ext cx="723272" cy="506957"/>
          </a:xfrm>
          <a:prstGeom prst="rect">
            <a:avLst/>
          </a:prstGeom>
        </p:spPr>
      </p:pic>
      <p:pic>
        <p:nvPicPr>
          <p:cNvPr id="6"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08988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502920" y="2470512"/>
            <a:ext cx="8229600" cy="1030496"/>
          </a:xfrm>
        </p:spPr>
        <p:txBody>
          <a:bodyPr/>
          <a:lstStyle/>
          <a:p>
            <a:pPr algn="ctr"/>
            <a:r>
              <a:rPr lang="es-ES" dirty="0" smtClean="0">
                <a:solidFill>
                  <a:schemeClr val="tx1"/>
                </a:solidFill>
              </a:rPr>
              <a:t>ELABORACIÓN </a:t>
            </a:r>
            <a:r>
              <a:rPr lang="es-ES" dirty="0">
                <a:solidFill>
                  <a:schemeClr val="tx1"/>
                </a:solidFill>
              </a:rPr>
              <a:t>DE UN PLAN DE </a:t>
            </a:r>
            <a:r>
              <a:rPr lang="es-ES" dirty="0" smtClean="0">
                <a:solidFill>
                  <a:schemeClr val="tx1"/>
                </a:solidFill>
              </a:rPr>
              <a:t>CONSERVACIÓN </a:t>
            </a:r>
            <a:r>
              <a:rPr lang="es-ES" dirty="0">
                <a:solidFill>
                  <a:schemeClr val="tx1"/>
                </a:solidFill>
              </a:rPr>
              <a:t>VIAL</a:t>
            </a:r>
          </a:p>
        </p:txBody>
      </p:sp>
      <p:pic>
        <p:nvPicPr>
          <p:cNvPr id="3"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357827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74320" y="1668651"/>
            <a:ext cx="2416629" cy="3342588"/>
          </a:xfrm>
        </p:spPr>
        <p:txBody>
          <a:bodyPr/>
          <a:lstStyle/>
          <a:p>
            <a:pPr algn="just"/>
            <a:r>
              <a:rPr lang="es-MX" sz="1350" dirty="0">
                <a:solidFill>
                  <a:schemeClr val="tx1"/>
                </a:solidFill>
              </a:rPr>
              <a:t>Las más recientes investigaciones demuestran que en los pavimentos las intervenciones que dan óptimos resultados, son las que se aplican oportunamente, utilizando las técnicas adecuadas al tipo y características de las fallas que se requiere solucionar. Ello define dos conceptos importantes que son: la oportunidad en que se interviene y la técnica que se utiliza.</a:t>
            </a:r>
            <a:endParaRPr lang="en-US" sz="1350" dirty="0">
              <a:solidFill>
                <a:schemeClr val="tx1"/>
              </a:solidFill>
            </a:endParaRPr>
          </a:p>
          <a:p>
            <a:endParaRPr lang="en-US" dirty="0">
              <a:solidFill>
                <a:schemeClr val="tx1"/>
              </a:solidFill>
            </a:endParaRPr>
          </a:p>
        </p:txBody>
      </p:sp>
      <p:graphicFrame>
        <p:nvGraphicFramePr>
          <p:cNvPr id="6" name="Tabla 5"/>
          <p:cNvGraphicFramePr>
            <a:graphicFrameLocks noGrp="1"/>
          </p:cNvGraphicFramePr>
          <p:nvPr>
            <p:extLst/>
          </p:nvPr>
        </p:nvGraphicFramePr>
        <p:xfrm>
          <a:off x="3298372" y="1524960"/>
          <a:ext cx="2592977" cy="3739976"/>
        </p:xfrm>
        <a:graphic>
          <a:graphicData uri="http://schemas.openxmlformats.org/drawingml/2006/table">
            <a:tbl>
              <a:tblPr firstRow="1" firstCol="1" lastRow="1" lastCol="1" bandRow="1" bandCol="1">
                <a:tableStyleId>{35758FB7-9AC5-4552-8A53-C91805E547FA}</a:tableStyleId>
              </a:tblPr>
              <a:tblGrid>
                <a:gridCol w="2592977">
                  <a:extLst>
                    <a:ext uri="{9D8B030D-6E8A-4147-A177-3AD203B41FA5}">
                      <a16:colId xmlns:a16="http://schemas.microsoft.com/office/drawing/2014/main" val="1756342182"/>
                    </a:ext>
                  </a:extLst>
                </a:gridCol>
              </a:tblGrid>
              <a:tr h="297040">
                <a:tc>
                  <a:txBody>
                    <a:bodyPr/>
                    <a:lstStyle/>
                    <a:p>
                      <a:pPr marL="836930" algn="l">
                        <a:lnSpc>
                          <a:spcPct val="150000"/>
                        </a:lnSpc>
                        <a:spcAft>
                          <a:spcPts val="0"/>
                        </a:spcAft>
                      </a:pPr>
                      <a:r>
                        <a:rPr lang="es-ES" sz="800" dirty="0" smtClean="0">
                          <a:solidFill>
                            <a:schemeClr val="tx1"/>
                          </a:solidFill>
                          <a:effectLst/>
                        </a:rPr>
                        <a:t>         TIPO </a:t>
                      </a:r>
                      <a:r>
                        <a:rPr lang="es-ES" sz="800" dirty="0">
                          <a:solidFill>
                            <a:schemeClr val="tx1"/>
                          </a:solidFill>
                          <a:effectLst/>
                        </a:rPr>
                        <a:t>DE FALLA</a:t>
                      </a:r>
                      <a:endParaRPr lang="en-US" sz="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176042130"/>
                  </a:ext>
                </a:extLst>
              </a:tr>
              <a:tr h="431077">
                <a:tc>
                  <a:txBody>
                    <a:bodyPr/>
                    <a:lstStyle/>
                    <a:p>
                      <a:pPr marL="67945" algn="ctr">
                        <a:lnSpc>
                          <a:spcPct val="150000"/>
                        </a:lnSpc>
                        <a:spcAft>
                          <a:spcPts val="0"/>
                        </a:spcAft>
                      </a:pPr>
                      <a:r>
                        <a:rPr lang="es-ES" sz="800" dirty="0">
                          <a:solidFill>
                            <a:schemeClr val="tx1"/>
                          </a:solidFill>
                          <a:effectLst/>
                        </a:rPr>
                        <a:t>Agrietamiento por Fatiga Bacheo</a:t>
                      </a:r>
                      <a:endParaRPr lang="en-US" sz="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681387147"/>
                  </a:ext>
                </a:extLst>
              </a:tr>
              <a:tr h="429941">
                <a:tc>
                  <a:txBody>
                    <a:bodyPr/>
                    <a:lstStyle/>
                    <a:p>
                      <a:pPr marL="67945" algn="ctr">
                        <a:lnSpc>
                          <a:spcPct val="150000"/>
                        </a:lnSpc>
                        <a:spcAft>
                          <a:spcPts val="0"/>
                        </a:spcAft>
                      </a:pPr>
                      <a:r>
                        <a:rPr lang="es-ES" sz="800" dirty="0">
                          <a:solidFill>
                            <a:schemeClr val="tx1"/>
                          </a:solidFill>
                          <a:effectLst/>
                        </a:rPr>
                        <a:t>Ahuellamiento</a:t>
                      </a:r>
                      <a:endParaRPr lang="en-US" sz="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58396352"/>
                  </a:ext>
                </a:extLst>
              </a:tr>
              <a:tr h="715054">
                <a:tc>
                  <a:txBody>
                    <a:bodyPr/>
                    <a:lstStyle/>
                    <a:p>
                      <a:pPr marL="67945" algn="ctr">
                        <a:lnSpc>
                          <a:spcPct val="150000"/>
                        </a:lnSpc>
                        <a:spcAft>
                          <a:spcPts val="0"/>
                        </a:spcAft>
                      </a:pPr>
                      <a:r>
                        <a:rPr lang="es-ES" sz="800" dirty="0">
                          <a:solidFill>
                            <a:schemeClr val="tx1"/>
                          </a:solidFill>
                          <a:effectLst/>
                        </a:rPr>
                        <a:t>Baches</a:t>
                      </a:r>
                      <a:endParaRPr lang="en-US" sz="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34895618"/>
                  </a:ext>
                </a:extLst>
              </a:tr>
              <a:tr h="431077">
                <a:tc>
                  <a:txBody>
                    <a:bodyPr/>
                    <a:lstStyle/>
                    <a:p>
                      <a:pPr marL="67945" algn="ctr">
                        <a:lnSpc>
                          <a:spcPct val="150000"/>
                        </a:lnSpc>
                        <a:spcAft>
                          <a:spcPts val="0"/>
                        </a:spcAft>
                      </a:pPr>
                      <a:r>
                        <a:rPr lang="es-ES" sz="800" dirty="0">
                          <a:solidFill>
                            <a:schemeClr val="tx1"/>
                          </a:solidFill>
                          <a:effectLst/>
                        </a:rPr>
                        <a:t>Pulimiento de la Superficie</a:t>
                      </a:r>
                      <a:endParaRPr lang="en-US" sz="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781461404"/>
                  </a:ext>
                </a:extLst>
              </a:tr>
              <a:tr h="429941">
                <a:tc>
                  <a:txBody>
                    <a:bodyPr/>
                    <a:lstStyle/>
                    <a:p>
                      <a:pPr marL="67945" algn="ctr">
                        <a:lnSpc>
                          <a:spcPct val="150000"/>
                        </a:lnSpc>
                        <a:spcAft>
                          <a:spcPts val="0"/>
                        </a:spcAft>
                      </a:pPr>
                      <a:r>
                        <a:rPr lang="es-ES" sz="800" dirty="0">
                          <a:solidFill>
                            <a:schemeClr val="tx1"/>
                          </a:solidFill>
                          <a:effectLst/>
                        </a:rPr>
                        <a:t>Meteorización Superficial</a:t>
                      </a:r>
                      <a:endParaRPr lang="en-US" sz="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099561795"/>
                  </a:ext>
                </a:extLst>
              </a:tr>
              <a:tr h="574769">
                <a:tc>
                  <a:txBody>
                    <a:bodyPr/>
                    <a:lstStyle/>
                    <a:p>
                      <a:pPr marL="67945" algn="ctr">
                        <a:lnSpc>
                          <a:spcPct val="150000"/>
                        </a:lnSpc>
                        <a:spcAft>
                          <a:spcPts val="0"/>
                        </a:spcAft>
                      </a:pPr>
                      <a:r>
                        <a:rPr lang="es-ES" sz="800" dirty="0">
                          <a:solidFill>
                            <a:schemeClr val="tx1"/>
                          </a:solidFill>
                          <a:effectLst/>
                        </a:rPr>
                        <a:t>Desprendimiento del Árido</a:t>
                      </a:r>
                      <a:endParaRPr lang="en-US" sz="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334770996"/>
                  </a:ext>
                </a:extLst>
              </a:tr>
              <a:tr h="431077">
                <a:tc>
                  <a:txBody>
                    <a:bodyPr/>
                    <a:lstStyle/>
                    <a:p>
                      <a:pPr marL="67945" algn="ctr">
                        <a:lnSpc>
                          <a:spcPct val="150000"/>
                        </a:lnSpc>
                        <a:spcAft>
                          <a:spcPts val="0"/>
                        </a:spcAft>
                      </a:pPr>
                      <a:r>
                        <a:rPr lang="es-ES" sz="800" dirty="0">
                          <a:solidFill>
                            <a:schemeClr val="tx1"/>
                          </a:solidFill>
                          <a:effectLst/>
                        </a:rPr>
                        <a:t>Deficiencia Estructural</a:t>
                      </a:r>
                      <a:endParaRPr lang="en-US" sz="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590970542"/>
                  </a:ext>
                </a:extLst>
              </a:tr>
            </a:tbl>
          </a:graphicData>
        </a:graphic>
      </p:graphicFrame>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5377" y="1524960"/>
            <a:ext cx="2203269" cy="1652452"/>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377" y="3517779"/>
            <a:ext cx="2203269" cy="1747157"/>
          </a:xfrm>
          <a:prstGeom prst="rect">
            <a:avLst/>
          </a:prstGeom>
        </p:spPr>
      </p:pic>
      <p:pic>
        <p:nvPicPr>
          <p:cNvPr id="7"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666279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7240" y="873817"/>
            <a:ext cx="8229600" cy="857250"/>
          </a:xfrm>
        </p:spPr>
        <p:txBody>
          <a:bodyPr/>
          <a:lstStyle/>
          <a:p>
            <a:r>
              <a:rPr lang="es-MX" sz="2100" dirty="0">
                <a:solidFill>
                  <a:schemeClr val="tx1"/>
                </a:solidFill>
                <a:effectLst/>
              </a:rPr>
              <a:t>Tratamiento Superficial Localizado</a:t>
            </a:r>
            <a:r>
              <a:rPr lang="en-US" dirty="0">
                <a:effectLst/>
              </a:rPr>
              <a:t/>
            </a:r>
            <a:br>
              <a:rPr lang="en-US" dirty="0">
                <a:effectLst/>
              </a:rPr>
            </a:br>
            <a:endParaRPr lang="en-US" dirty="0">
              <a:solidFill>
                <a:schemeClr val="tx1"/>
              </a:solidFill>
            </a:endParaRPr>
          </a:p>
        </p:txBody>
      </p:sp>
      <p:sp>
        <p:nvSpPr>
          <p:cNvPr id="3" name="Marcador de contenido 2"/>
          <p:cNvSpPr>
            <a:spLocks noGrp="1"/>
          </p:cNvSpPr>
          <p:nvPr>
            <p:ph idx="1"/>
          </p:nvPr>
        </p:nvSpPr>
        <p:spPr>
          <a:xfrm>
            <a:off x="202474" y="1547949"/>
            <a:ext cx="4225835" cy="3946616"/>
          </a:xfrm>
        </p:spPr>
        <p:txBody>
          <a:bodyPr/>
          <a:lstStyle/>
          <a:p>
            <a:pPr algn="just"/>
            <a:r>
              <a:rPr lang="es-MX" sz="1350" dirty="0">
                <a:solidFill>
                  <a:schemeClr val="tx1"/>
                </a:solidFill>
              </a:rPr>
              <a:t>Materiales </a:t>
            </a:r>
            <a:endParaRPr lang="en-US" sz="1350" dirty="0">
              <a:solidFill>
                <a:schemeClr val="tx1"/>
              </a:solidFill>
            </a:endParaRPr>
          </a:p>
          <a:p>
            <a:pPr lvl="1" algn="just"/>
            <a:r>
              <a:rPr lang="es-MX" sz="1350" dirty="0">
                <a:solidFill>
                  <a:schemeClr val="tx1"/>
                </a:solidFill>
              </a:rPr>
              <a:t>Emulsión asfáltica Se debe utilizar emulsiones en frio de rompimiento lento o controlado. </a:t>
            </a:r>
            <a:endParaRPr lang="en-US" sz="1350" dirty="0">
              <a:solidFill>
                <a:schemeClr val="tx1"/>
              </a:solidFill>
            </a:endParaRPr>
          </a:p>
          <a:p>
            <a:pPr lvl="1" algn="just"/>
            <a:r>
              <a:rPr lang="es-MX" sz="1350" dirty="0">
                <a:solidFill>
                  <a:schemeClr val="tx1"/>
                </a:solidFill>
              </a:rPr>
              <a:t>Agregados Pétreos Los agregados a utilizar están en función del tipo de lechada a utilizar y de las condiciones de la vía, en base a las siguientes consideraciones recomendadas por la AASHTO. En la Tabla 27 se indica el tipo de lechada asfáltica a utilizar para una determinada actividad.</a:t>
            </a:r>
            <a:endParaRPr lang="en-US" sz="1350" dirty="0">
              <a:solidFill>
                <a:schemeClr val="tx1"/>
              </a:solidFill>
            </a:endParaRPr>
          </a:p>
          <a:p>
            <a:pPr algn="just"/>
            <a:endParaRPr lang="en-US" sz="1350" dirty="0">
              <a:solidFill>
                <a:schemeClr val="tx1"/>
              </a:solidFill>
            </a:endParaRPr>
          </a:p>
        </p:txBody>
      </p:sp>
      <p:pic>
        <p:nvPicPr>
          <p:cNvPr id="4" name="Imagen 3"/>
          <p:cNvPicPr/>
          <p:nvPr/>
        </p:nvPicPr>
        <p:blipFill>
          <a:blip r:embed="rId2">
            <a:grayscl/>
            <a:extLst>
              <a:ext uri="{28A0092B-C50C-407E-A947-70E740481C1C}">
                <a14:useLocalDpi xmlns:a14="http://schemas.microsoft.com/office/drawing/2010/main" val="0"/>
              </a:ext>
            </a:extLst>
          </a:blip>
          <a:stretch>
            <a:fillRect/>
          </a:stretch>
        </p:blipFill>
        <p:spPr>
          <a:xfrm>
            <a:off x="4785903" y="1731066"/>
            <a:ext cx="3943138" cy="1302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309876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3143" y="857250"/>
            <a:ext cx="8229600" cy="857250"/>
          </a:xfrm>
        </p:spPr>
        <p:txBody>
          <a:bodyPr/>
          <a:lstStyle/>
          <a:p>
            <a:pPr algn="ctr"/>
            <a:r>
              <a:rPr lang="es-ES" sz="1500" dirty="0">
                <a:solidFill>
                  <a:schemeClr val="tx1"/>
                </a:solidFill>
                <a:effectLst/>
              </a:rPr>
              <a:t>PROPUESTA DEL MANTENIMIENTO VIAL DE LA CAPA DE RODADURA EN LOS TRES TRAMOS COMPRENDIDOS EN LA </a:t>
            </a:r>
            <a:r>
              <a:rPr lang="es-ES" sz="1500" dirty="0" smtClean="0">
                <a:solidFill>
                  <a:schemeClr val="tx1"/>
                </a:solidFill>
                <a:effectLst/>
              </a:rPr>
              <a:t>VÍA </a:t>
            </a:r>
            <a:r>
              <a:rPr lang="es-ES" sz="1500" dirty="0">
                <a:solidFill>
                  <a:schemeClr val="tx1"/>
                </a:solidFill>
                <a:effectLst/>
              </a:rPr>
              <a:t>DEL FUERTE MILITAR GRAD </a:t>
            </a:r>
            <a:r>
              <a:rPr lang="es-ES" sz="1500" dirty="0" smtClean="0">
                <a:solidFill>
                  <a:schemeClr val="tx1"/>
                </a:solidFill>
                <a:effectLst/>
              </a:rPr>
              <a:t>“MARCO </a:t>
            </a:r>
            <a:r>
              <a:rPr lang="es-ES" sz="1500" dirty="0">
                <a:solidFill>
                  <a:schemeClr val="tx1"/>
                </a:solidFill>
                <a:effectLst/>
              </a:rPr>
              <a:t>AURELIO </a:t>
            </a:r>
            <a:r>
              <a:rPr lang="es-ES" sz="1500" dirty="0" smtClean="0">
                <a:solidFill>
                  <a:schemeClr val="tx1"/>
                </a:solidFill>
                <a:effectLst/>
              </a:rPr>
              <a:t>SUBÍA MARTINEZ”</a:t>
            </a:r>
            <a:endParaRPr lang="en-US" sz="1500" dirty="0">
              <a:solidFill>
                <a:schemeClr val="tx1"/>
              </a:solidFill>
            </a:endParaRPr>
          </a:p>
        </p:txBody>
      </p:sp>
      <p:pic>
        <p:nvPicPr>
          <p:cNvPr id="3" name="Imagen 2"/>
          <p:cNvPicPr>
            <a:picLocks noChangeAspect="1"/>
          </p:cNvPicPr>
          <p:nvPr/>
        </p:nvPicPr>
        <p:blipFill>
          <a:blip r:embed="rId2"/>
          <a:stretch>
            <a:fillRect/>
          </a:stretch>
        </p:blipFill>
        <p:spPr>
          <a:xfrm>
            <a:off x="1741939" y="1947999"/>
            <a:ext cx="4534764" cy="2810387"/>
          </a:xfrm>
          <a:prstGeom prst="rect">
            <a:avLst/>
          </a:prstGeom>
        </p:spPr>
      </p:pic>
      <p:sp>
        <p:nvSpPr>
          <p:cNvPr id="5" name="Flecha derecha 4"/>
          <p:cNvSpPr/>
          <p:nvPr/>
        </p:nvSpPr>
        <p:spPr>
          <a:xfrm>
            <a:off x="6786155" y="3659233"/>
            <a:ext cx="1293221" cy="6335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a:endParaRPr>
          </a:p>
        </p:txBody>
      </p:sp>
      <p:pic>
        <p:nvPicPr>
          <p:cNvPr id="6"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7197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406405"/>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Tramo 2 – Sentido O-E </a:t>
            </a:r>
            <a:endParaRPr lang="es-EC" sz="6000" dirty="0">
              <a:ln w="0"/>
              <a:effectLst>
                <a:outerShdw blurRad="38100" dist="19050" dir="2700000" algn="tl" rotWithShape="0">
                  <a:schemeClr val="dk1">
                    <a:alpha val="40000"/>
                  </a:schemeClr>
                </a:outerShdw>
              </a:effectLst>
            </a:endParaRPr>
          </a:p>
        </p:txBody>
      </p:sp>
      <p:graphicFrame>
        <p:nvGraphicFramePr>
          <p:cNvPr id="13" name="Marcador de contenido 12"/>
          <p:cNvGraphicFramePr>
            <a:graphicFrameLocks noGrp="1"/>
          </p:cNvGraphicFramePr>
          <p:nvPr>
            <p:ph idx="1"/>
            <p:extLst>
              <p:ext uri="{D42A27DB-BD31-4B8C-83A1-F6EECF244321}">
                <p14:modId xmlns:p14="http://schemas.microsoft.com/office/powerpoint/2010/main" val="1637494971"/>
              </p:ext>
            </p:extLst>
          </p:nvPr>
        </p:nvGraphicFramePr>
        <p:xfrm>
          <a:off x="140832" y="1524353"/>
          <a:ext cx="8862337" cy="3809295"/>
        </p:xfrm>
        <a:graphic>
          <a:graphicData uri="http://schemas.openxmlformats.org/drawingml/2006/table">
            <a:tbl>
              <a:tblPr>
                <a:tableStyleId>{0E3FDE45-AF77-4B5C-9715-49D594BDF05E}</a:tableStyleId>
              </a:tblPr>
              <a:tblGrid>
                <a:gridCol w="626426">
                  <a:extLst>
                    <a:ext uri="{9D8B030D-6E8A-4147-A177-3AD203B41FA5}">
                      <a16:colId xmlns:a16="http://schemas.microsoft.com/office/drawing/2014/main" val="2547214565"/>
                    </a:ext>
                  </a:extLst>
                </a:gridCol>
                <a:gridCol w="626426">
                  <a:extLst>
                    <a:ext uri="{9D8B030D-6E8A-4147-A177-3AD203B41FA5}">
                      <a16:colId xmlns:a16="http://schemas.microsoft.com/office/drawing/2014/main" val="2832667605"/>
                    </a:ext>
                  </a:extLst>
                </a:gridCol>
                <a:gridCol w="470873">
                  <a:extLst>
                    <a:ext uri="{9D8B030D-6E8A-4147-A177-3AD203B41FA5}">
                      <a16:colId xmlns:a16="http://schemas.microsoft.com/office/drawing/2014/main" val="1320731566"/>
                    </a:ext>
                  </a:extLst>
                </a:gridCol>
                <a:gridCol w="365101">
                  <a:extLst>
                    <a:ext uri="{9D8B030D-6E8A-4147-A177-3AD203B41FA5}">
                      <a16:colId xmlns:a16="http://schemas.microsoft.com/office/drawing/2014/main" val="4061812061"/>
                    </a:ext>
                  </a:extLst>
                </a:gridCol>
                <a:gridCol w="383355">
                  <a:extLst>
                    <a:ext uri="{9D8B030D-6E8A-4147-A177-3AD203B41FA5}">
                      <a16:colId xmlns:a16="http://schemas.microsoft.com/office/drawing/2014/main" val="3630298534"/>
                    </a:ext>
                  </a:extLst>
                </a:gridCol>
                <a:gridCol w="365101">
                  <a:extLst>
                    <a:ext uri="{9D8B030D-6E8A-4147-A177-3AD203B41FA5}">
                      <a16:colId xmlns:a16="http://schemas.microsoft.com/office/drawing/2014/main" val="3772942759"/>
                    </a:ext>
                  </a:extLst>
                </a:gridCol>
                <a:gridCol w="365101">
                  <a:extLst>
                    <a:ext uri="{9D8B030D-6E8A-4147-A177-3AD203B41FA5}">
                      <a16:colId xmlns:a16="http://schemas.microsoft.com/office/drawing/2014/main" val="2830797113"/>
                    </a:ext>
                  </a:extLst>
                </a:gridCol>
                <a:gridCol w="365101">
                  <a:extLst>
                    <a:ext uri="{9D8B030D-6E8A-4147-A177-3AD203B41FA5}">
                      <a16:colId xmlns:a16="http://schemas.microsoft.com/office/drawing/2014/main" val="3395792561"/>
                    </a:ext>
                  </a:extLst>
                </a:gridCol>
                <a:gridCol w="547028">
                  <a:extLst>
                    <a:ext uri="{9D8B030D-6E8A-4147-A177-3AD203B41FA5}">
                      <a16:colId xmlns:a16="http://schemas.microsoft.com/office/drawing/2014/main" val="4033589527"/>
                    </a:ext>
                  </a:extLst>
                </a:gridCol>
                <a:gridCol w="470873">
                  <a:extLst>
                    <a:ext uri="{9D8B030D-6E8A-4147-A177-3AD203B41FA5}">
                      <a16:colId xmlns:a16="http://schemas.microsoft.com/office/drawing/2014/main" val="3094385286"/>
                    </a:ext>
                  </a:extLst>
                </a:gridCol>
                <a:gridCol w="394716">
                  <a:extLst>
                    <a:ext uri="{9D8B030D-6E8A-4147-A177-3AD203B41FA5}">
                      <a16:colId xmlns:a16="http://schemas.microsoft.com/office/drawing/2014/main" val="3825236652"/>
                    </a:ext>
                  </a:extLst>
                </a:gridCol>
                <a:gridCol w="365101">
                  <a:extLst>
                    <a:ext uri="{9D8B030D-6E8A-4147-A177-3AD203B41FA5}">
                      <a16:colId xmlns:a16="http://schemas.microsoft.com/office/drawing/2014/main" val="3748507263"/>
                    </a:ext>
                  </a:extLst>
                </a:gridCol>
                <a:gridCol w="365101">
                  <a:extLst>
                    <a:ext uri="{9D8B030D-6E8A-4147-A177-3AD203B41FA5}">
                      <a16:colId xmlns:a16="http://schemas.microsoft.com/office/drawing/2014/main" val="884881342"/>
                    </a:ext>
                  </a:extLst>
                </a:gridCol>
                <a:gridCol w="383355">
                  <a:extLst>
                    <a:ext uri="{9D8B030D-6E8A-4147-A177-3AD203B41FA5}">
                      <a16:colId xmlns:a16="http://schemas.microsoft.com/office/drawing/2014/main" val="594512561"/>
                    </a:ext>
                  </a:extLst>
                </a:gridCol>
                <a:gridCol w="301208">
                  <a:extLst>
                    <a:ext uri="{9D8B030D-6E8A-4147-A177-3AD203B41FA5}">
                      <a16:colId xmlns:a16="http://schemas.microsoft.com/office/drawing/2014/main" val="3435401873"/>
                    </a:ext>
                  </a:extLst>
                </a:gridCol>
                <a:gridCol w="428993">
                  <a:extLst>
                    <a:ext uri="{9D8B030D-6E8A-4147-A177-3AD203B41FA5}">
                      <a16:colId xmlns:a16="http://schemas.microsoft.com/office/drawing/2014/main" val="1186170916"/>
                    </a:ext>
                  </a:extLst>
                </a:gridCol>
                <a:gridCol w="365101">
                  <a:extLst>
                    <a:ext uri="{9D8B030D-6E8A-4147-A177-3AD203B41FA5}">
                      <a16:colId xmlns:a16="http://schemas.microsoft.com/office/drawing/2014/main" val="1522212417"/>
                    </a:ext>
                  </a:extLst>
                </a:gridCol>
                <a:gridCol w="365101">
                  <a:extLst>
                    <a:ext uri="{9D8B030D-6E8A-4147-A177-3AD203B41FA5}">
                      <a16:colId xmlns:a16="http://schemas.microsoft.com/office/drawing/2014/main" val="4140661632"/>
                    </a:ext>
                  </a:extLst>
                </a:gridCol>
                <a:gridCol w="365101">
                  <a:extLst>
                    <a:ext uri="{9D8B030D-6E8A-4147-A177-3AD203B41FA5}">
                      <a16:colId xmlns:a16="http://schemas.microsoft.com/office/drawing/2014/main" val="2955727135"/>
                    </a:ext>
                  </a:extLst>
                </a:gridCol>
                <a:gridCol w="943175">
                  <a:extLst>
                    <a:ext uri="{9D8B030D-6E8A-4147-A177-3AD203B41FA5}">
                      <a16:colId xmlns:a16="http://schemas.microsoft.com/office/drawing/2014/main" val="1172458480"/>
                    </a:ext>
                  </a:extLst>
                </a:gridCol>
              </a:tblGrid>
              <a:tr h="165975">
                <a:tc gridSpan="2">
                  <a:txBody>
                    <a:bodyPr/>
                    <a:lstStyle/>
                    <a:p>
                      <a:pPr algn="ctr" fontAlgn="ctr"/>
                      <a:r>
                        <a:rPr lang="es-EC" sz="1050" b="1" u="none" strike="noStrike" dirty="0">
                          <a:solidFill>
                            <a:schemeClr val="bg1"/>
                          </a:solidFill>
                          <a:effectLst/>
                        </a:rPr>
                        <a:t>Abscisa</a:t>
                      </a:r>
                      <a:endParaRPr lang="es-EC" sz="1050" b="1" i="0" u="none" strike="noStrike" dirty="0">
                        <a:solidFill>
                          <a:schemeClr val="bg1"/>
                        </a:solidFill>
                        <a:effectLst/>
                        <a:latin typeface="Calibri" panose="020F0502020204030204" pitchFamily="34" charset="0"/>
                      </a:endParaRPr>
                    </a:p>
                  </a:txBody>
                  <a:tcPr marL="6916" marR="6916" marT="6916" marB="0" anchor="ctr">
                    <a:solidFill>
                      <a:schemeClr val="accent6"/>
                    </a:solidFill>
                  </a:tcPr>
                </a:tc>
                <a:tc hMerge="1">
                  <a:txBody>
                    <a:bodyPr/>
                    <a:lstStyle/>
                    <a:p>
                      <a:endParaRPr lang="es-EC"/>
                    </a:p>
                  </a:txBody>
                  <a:tcPr/>
                </a:tc>
                <a:tc gridSpan="18">
                  <a:txBody>
                    <a:bodyPr/>
                    <a:lstStyle/>
                    <a:p>
                      <a:pPr algn="ctr" fontAlgn="ctr"/>
                      <a:r>
                        <a:rPr lang="es-EC" sz="1050" b="1" u="none" strike="noStrike" dirty="0">
                          <a:solidFill>
                            <a:schemeClr val="bg1"/>
                          </a:solidFill>
                          <a:effectLst/>
                        </a:rPr>
                        <a:t>Área afectada según el tipo de daño del pavimento (m</a:t>
                      </a:r>
                      <a:r>
                        <a:rPr lang="es-EC" sz="1050" b="1" baseline="30000" dirty="0">
                          <a:solidFill>
                            <a:schemeClr val="bg1"/>
                          </a:solidFill>
                        </a:rPr>
                        <a:t>2</a:t>
                      </a:r>
                      <a:r>
                        <a:rPr lang="es-EC" sz="1050" b="1" u="none" strike="noStrike" dirty="0">
                          <a:solidFill>
                            <a:schemeClr val="bg1"/>
                          </a:solidFill>
                          <a:effectLst/>
                        </a:rPr>
                        <a:t>)</a:t>
                      </a:r>
                      <a:endParaRPr lang="es-EC" sz="1050" b="1" i="0" u="none" strike="noStrike" dirty="0">
                        <a:solidFill>
                          <a:schemeClr val="bg1"/>
                        </a:solidFill>
                        <a:effectLst/>
                        <a:latin typeface="Calibri" panose="020F0502020204030204" pitchFamily="34" charset="0"/>
                      </a:endParaRPr>
                    </a:p>
                  </a:txBody>
                  <a:tcPr marL="6916" marR="6916" marT="6916" marB="0" anchor="ctr">
                    <a:solidFill>
                      <a:schemeClr val="accent6"/>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588039561"/>
                  </a:ext>
                </a:extLst>
              </a:tr>
              <a:tr h="705394">
                <a:tc rowSpan="2">
                  <a:txBody>
                    <a:bodyPr/>
                    <a:lstStyle/>
                    <a:p>
                      <a:pPr algn="ctr" fontAlgn="ctr"/>
                      <a:r>
                        <a:rPr lang="es-EC" sz="1050" b="1" u="none" strike="noStrike" dirty="0">
                          <a:effectLst/>
                        </a:rPr>
                        <a:t>Desde</a:t>
                      </a:r>
                      <a:endParaRPr lang="es-EC" sz="1050" b="1" i="0" u="none" strike="noStrike" dirty="0">
                        <a:solidFill>
                          <a:srgbClr val="000000"/>
                        </a:solidFill>
                        <a:effectLst/>
                        <a:latin typeface="Calibri" panose="020F0502020204030204" pitchFamily="34" charset="0"/>
                      </a:endParaRPr>
                    </a:p>
                  </a:txBody>
                  <a:tcPr marL="6916" marR="6916" marT="6916" marB="0" anchor="ctr"/>
                </a:tc>
                <a:tc rowSpan="2">
                  <a:txBody>
                    <a:bodyPr/>
                    <a:lstStyle/>
                    <a:p>
                      <a:pPr algn="ctr" fontAlgn="ctr"/>
                      <a:r>
                        <a:rPr lang="es-EC" sz="1050" b="1" u="none" strike="noStrike" dirty="0">
                          <a:effectLst/>
                        </a:rPr>
                        <a:t>Hasta</a:t>
                      </a:r>
                      <a:endParaRPr lang="es-EC" sz="1050" b="1" i="0" u="none" strike="noStrike" dirty="0">
                        <a:solidFill>
                          <a:srgbClr val="000000"/>
                        </a:solidFill>
                        <a:effectLst/>
                        <a:latin typeface="Calibri" panose="020F0502020204030204" pitchFamily="34" charset="0"/>
                      </a:endParaRPr>
                    </a:p>
                  </a:txBody>
                  <a:tcPr marL="6916" marR="6916" marT="6916" marB="0" anchor="ctr"/>
                </a:tc>
                <a:tc gridSpan="8">
                  <a:txBody>
                    <a:bodyPr/>
                    <a:lstStyle/>
                    <a:p>
                      <a:pPr algn="ctr" fontAlgn="ctr"/>
                      <a:r>
                        <a:rPr lang="es-EC" sz="1050" b="1" u="none" strike="noStrike" dirty="0">
                          <a:effectLst/>
                        </a:rPr>
                        <a:t>Fisuras</a:t>
                      </a:r>
                      <a:endParaRPr lang="es-EC" sz="1050" b="1" i="0" u="none" strike="noStrike" dirty="0">
                        <a:solidFill>
                          <a:srgbClr val="000000"/>
                        </a:solidFill>
                        <a:effectLst/>
                        <a:latin typeface="Calibri" panose="020F0502020204030204" pitchFamily="34" charset="0"/>
                      </a:endParaRPr>
                    </a:p>
                  </a:txBody>
                  <a:tcPr marL="6916" marR="6916" marT="6916"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pPr algn="ctr" fontAlgn="ctr"/>
                      <a:endParaRPr lang="es-EC" sz="1000" b="1" i="0" u="none" strike="noStrike" dirty="0">
                        <a:solidFill>
                          <a:srgbClr val="000000"/>
                        </a:solidFill>
                        <a:effectLst/>
                        <a:latin typeface="Calibri" panose="020F0502020204030204" pitchFamily="34" charset="0"/>
                      </a:endParaRPr>
                    </a:p>
                  </a:txBody>
                  <a:tcPr marL="6916" marR="6916" marT="6916" marB="0" anchor="ctr"/>
                </a:tc>
                <a:tc gridSpan="3">
                  <a:txBody>
                    <a:bodyPr/>
                    <a:lstStyle/>
                    <a:p>
                      <a:pPr algn="ctr" fontAlgn="ctr"/>
                      <a:r>
                        <a:rPr lang="es-EC" sz="1050" b="1" u="none" strike="noStrike" dirty="0">
                          <a:effectLst/>
                        </a:rPr>
                        <a:t>Deformaciones</a:t>
                      </a:r>
                      <a:endParaRPr lang="es-EC" sz="1050" b="1" i="0" u="none" strike="noStrike" dirty="0">
                        <a:solidFill>
                          <a:srgbClr val="000000"/>
                        </a:solidFill>
                        <a:effectLst/>
                        <a:latin typeface="Calibri" panose="020F0502020204030204" pitchFamily="34" charset="0"/>
                      </a:endParaRPr>
                    </a:p>
                  </a:txBody>
                  <a:tcPr marL="6916" marR="6916" marT="6916" marB="0" anchor="ctr"/>
                </a:tc>
                <a:tc hMerge="1">
                  <a:txBody>
                    <a:bodyPr/>
                    <a:lstStyle/>
                    <a:p>
                      <a:endParaRPr lang="es-EC"/>
                    </a:p>
                  </a:txBody>
                  <a:tcPr/>
                </a:tc>
                <a:tc hMerge="1">
                  <a:txBody>
                    <a:bodyPr/>
                    <a:lstStyle/>
                    <a:p>
                      <a:endParaRPr lang="es-EC"/>
                    </a:p>
                  </a:txBody>
                  <a:tcPr/>
                </a:tc>
                <a:tc gridSpan="3">
                  <a:txBody>
                    <a:bodyPr/>
                    <a:lstStyle/>
                    <a:p>
                      <a:pPr algn="ctr" fontAlgn="ctr"/>
                      <a:r>
                        <a:rPr lang="es-EC" sz="1050" b="1" u="none" strike="noStrike" dirty="0">
                          <a:effectLst/>
                        </a:rPr>
                        <a:t>Pérdida de capas estructurales</a:t>
                      </a:r>
                      <a:endParaRPr lang="es-EC" sz="1050" b="1" i="0" u="none" strike="noStrike" dirty="0">
                        <a:solidFill>
                          <a:srgbClr val="000000"/>
                        </a:solidFill>
                        <a:effectLst/>
                        <a:latin typeface="Calibri" panose="020F0502020204030204" pitchFamily="34" charset="0"/>
                      </a:endParaRPr>
                    </a:p>
                  </a:txBody>
                  <a:tcPr marL="6916" marR="6916" marT="6916" marB="0" anchor="ctr"/>
                </a:tc>
                <a:tc hMerge="1">
                  <a:txBody>
                    <a:bodyPr/>
                    <a:lstStyle/>
                    <a:p>
                      <a:endParaRPr lang="es-EC"/>
                    </a:p>
                  </a:txBody>
                  <a:tcPr/>
                </a:tc>
                <a:tc hMerge="1">
                  <a:txBody>
                    <a:bodyPr/>
                    <a:lstStyle/>
                    <a:p>
                      <a:endParaRPr lang="es-EC"/>
                    </a:p>
                  </a:txBody>
                  <a:tcPr/>
                </a:tc>
                <a:tc gridSpan="3">
                  <a:txBody>
                    <a:bodyPr/>
                    <a:lstStyle/>
                    <a:p>
                      <a:pPr algn="ctr" fontAlgn="ctr"/>
                      <a:r>
                        <a:rPr lang="es-EC" sz="1050" b="1" u="none" strike="noStrike" dirty="0">
                          <a:effectLst/>
                        </a:rPr>
                        <a:t>Daños Superficiales</a:t>
                      </a:r>
                      <a:endParaRPr lang="es-EC" sz="1050" b="1" i="0" u="none" strike="noStrike" dirty="0">
                        <a:solidFill>
                          <a:srgbClr val="000000"/>
                        </a:solidFill>
                        <a:effectLst/>
                        <a:latin typeface="Calibri" panose="020F0502020204030204" pitchFamily="34" charset="0"/>
                      </a:endParaRPr>
                    </a:p>
                  </a:txBody>
                  <a:tcPr marL="6916" marR="6916" marT="6916" marB="0" anchor="ctr"/>
                </a:tc>
                <a:tc hMerge="1">
                  <a:txBody>
                    <a:bodyPr/>
                    <a:lstStyle/>
                    <a:p>
                      <a:endParaRPr lang="es-EC"/>
                    </a:p>
                  </a:txBody>
                  <a:tcPr/>
                </a:tc>
                <a:tc hMerge="1">
                  <a:txBody>
                    <a:bodyPr/>
                    <a:lstStyle/>
                    <a:p>
                      <a:endParaRPr lang="es-EC"/>
                    </a:p>
                  </a:txBody>
                  <a:tcPr/>
                </a:tc>
                <a:tc rowSpan="2">
                  <a:txBody>
                    <a:bodyPr/>
                    <a:lstStyle/>
                    <a:p>
                      <a:pPr algn="ctr" fontAlgn="ctr"/>
                      <a:r>
                        <a:rPr lang="es-EC" sz="1050" b="1" u="none" strike="noStrike" dirty="0">
                          <a:effectLst/>
                        </a:rPr>
                        <a:t>Área Total Afectada (</a:t>
                      </a:r>
                      <a:r>
                        <a:rPr lang="es-EC" sz="1050" b="1" u="none" strike="noStrike" dirty="0">
                          <a:solidFill>
                            <a:schemeClr val="tx1"/>
                          </a:solidFill>
                          <a:effectLst/>
                        </a:rPr>
                        <a:t>m</a:t>
                      </a:r>
                      <a:r>
                        <a:rPr lang="es-EC" sz="1050" b="1" baseline="30000" dirty="0">
                          <a:solidFill>
                            <a:schemeClr val="tx1"/>
                          </a:solidFill>
                        </a:rPr>
                        <a:t>2</a:t>
                      </a:r>
                      <a:r>
                        <a:rPr lang="es-EC" sz="1050" b="1" u="none" strike="noStrike" dirty="0">
                          <a:solidFill>
                            <a:schemeClr val="tx1"/>
                          </a:solidFill>
                          <a:effectLst/>
                        </a:rPr>
                        <a:t>)</a:t>
                      </a:r>
                      <a:endParaRPr lang="es-EC" sz="1050" b="1" i="0" u="none" strike="noStrike" dirty="0">
                        <a:solidFill>
                          <a:schemeClr val="tx1"/>
                        </a:solidFill>
                        <a:effectLst/>
                        <a:latin typeface="Calibri" panose="020F0502020204030204" pitchFamily="34" charset="0"/>
                      </a:endParaRPr>
                    </a:p>
                  </a:txBody>
                  <a:tcPr marL="6916" marR="6916" marT="6916" marB="0" anchor="ctr"/>
                </a:tc>
                <a:extLst>
                  <a:ext uri="{0D108BD9-81ED-4DB2-BD59-A6C34878D82A}">
                    <a16:rowId xmlns:a16="http://schemas.microsoft.com/office/drawing/2014/main" val="1446059883"/>
                  </a:ext>
                </a:extLst>
              </a:tr>
              <a:tr h="1763485">
                <a:tc vMerge="1">
                  <a:txBody>
                    <a:bodyPr/>
                    <a:lstStyle/>
                    <a:p>
                      <a:endParaRPr lang="es-EC"/>
                    </a:p>
                  </a:txBody>
                  <a:tcPr/>
                </a:tc>
                <a:tc vMerge="1">
                  <a:txBody>
                    <a:bodyPr/>
                    <a:lstStyle/>
                    <a:p>
                      <a:endParaRPr lang="es-EC"/>
                    </a:p>
                  </a:txBody>
                  <a:tcPr/>
                </a:tc>
                <a:tc>
                  <a:txBody>
                    <a:bodyPr/>
                    <a:lstStyle/>
                    <a:p>
                      <a:pPr algn="ctr" fontAlgn="b"/>
                      <a:r>
                        <a:rPr lang="es-EC" sz="1050" b="1" u="none" strike="noStrike" dirty="0">
                          <a:effectLst/>
                        </a:rPr>
                        <a:t>Fisura Longitudinal</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Fisura Transversal</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Fisura en junta de construcción</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Fisura por deslizamiento de capas</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Fisura de borde</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Fisura en media luna</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Piel de cocodrilo</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Fisuras en bloque</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Abultamiento</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Hundimiento</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Ahuellamiento</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Descascaramiento</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Baches</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Parches</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Desgaste superficial</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Pérdida de agregados</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a:txBody>
                    <a:bodyPr/>
                    <a:lstStyle/>
                    <a:p>
                      <a:pPr algn="ctr" fontAlgn="b"/>
                      <a:r>
                        <a:rPr lang="es-EC" sz="1050" b="1" u="none" strike="noStrike" dirty="0">
                          <a:effectLst/>
                        </a:rPr>
                        <a:t>Surcos</a:t>
                      </a:r>
                      <a:endParaRPr lang="es-EC" sz="1050" b="1" i="0" u="none" strike="noStrike" dirty="0">
                        <a:solidFill>
                          <a:srgbClr val="000000"/>
                        </a:solidFill>
                        <a:effectLst/>
                        <a:latin typeface="Calibri" panose="020F0502020204030204" pitchFamily="34" charset="0"/>
                      </a:endParaRPr>
                    </a:p>
                  </a:txBody>
                  <a:tcPr marL="6916" marR="6916" marT="6916" marB="0" vert="vert270" anchor="b"/>
                </a:tc>
                <a:tc vMerge="1">
                  <a:txBody>
                    <a:bodyPr/>
                    <a:lstStyle/>
                    <a:p>
                      <a:endParaRPr lang="es-EC"/>
                    </a:p>
                  </a:txBody>
                  <a:tcPr/>
                </a:tc>
                <a:extLst>
                  <a:ext uri="{0D108BD9-81ED-4DB2-BD59-A6C34878D82A}">
                    <a16:rowId xmlns:a16="http://schemas.microsoft.com/office/drawing/2014/main" val="1209743354"/>
                  </a:ext>
                </a:extLst>
              </a:tr>
              <a:tr h="165975">
                <a:tc>
                  <a:txBody>
                    <a:bodyPr/>
                    <a:lstStyle/>
                    <a:p>
                      <a:pPr algn="ctr" fontAlgn="ctr"/>
                      <a:r>
                        <a:rPr lang="es-EC" sz="1050" b="0" i="0" u="none" strike="noStrike" dirty="0">
                          <a:solidFill>
                            <a:srgbClr val="000000"/>
                          </a:solidFill>
                          <a:effectLst/>
                          <a:latin typeface="+mj-lt"/>
                        </a:rPr>
                        <a:t>0+000,00</a:t>
                      </a:r>
                    </a:p>
                  </a:txBody>
                  <a:tcPr marL="7620" marR="7620" marT="7620" marB="0" anchor="ctr"/>
                </a:tc>
                <a:tc>
                  <a:txBody>
                    <a:bodyPr/>
                    <a:lstStyle/>
                    <a:p>
                      <a:pPr algn="ctr" fontAlgn="ctr"/>
                      <a:r>
                        <a:rPr lang="es-EC" sz="1050" b="0" i="0" u="none" strike="noStrike" dirty="0">
                          <a:solidFill>
                            <a:srgbClr val="000000"/>
                          </a:solidFill>
                          <a:effectLst/>
                          <a:latin typeface="+mj-lt"/>
                        </a:rPr>
                        <a:t>0+100,00</a:t>
                      </a:r>
                    </a:p>
                  </a:txBody>
                  <a:tcPr marL="7620" marR="7620" marT="7620" marB="0" anchor="ctr"/>
                </a:tc>
                <a:tc>
                  <a:txBody>
                    <a:bodyPr/>
                    <a:lstStyle/>
                    <a:p>
                      <a:pPr algn="ctr" fontAlgn="ctr"/>
                      <a:r>
                        <a:rPr lang="es-EC" sz="1050" b="0" i="0" u="none" strike="noStrike" dirty="0">
                          <a:solidFill>
                            <a:srgbClr val="000000"/>
                          </a:solidFill>
                          <a:effectLst/>
                          <a:latin typeface="+mj-lt"/>
                        </a:rPr>
                        <a:t>17,00</a:t>
                      </a:r>
                    </a:p>
                  </a:txBody>
                  <a:tcPr marL="7620" marR="7620" marT="7620" marB="0" anchor="ctr"/>
                </a:tc>
                <a:tc>
                  <a:txBody>
                    <a:bodyPr/>
                    <a:lstStyle/>
                    <a:p>
                      <a:pPr algn="ctr" fontAlgn="ctr"/>
                      <a:r>
                        <a:rPr lang="es-EC" sz="1050" b="0" i="0" u="none" strike="noStrike" dirty="0">
                          <a:solidFill>
                            <a:srgbClr val="000000"/>
                          </a:solidFill>
                          <a:effectLst/>
                          <a:latin typeface="+mj-lt"/>
                        </a:rPr>
                        <a:t>7,30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0" i="0" u="none" strike="noStrike" dirty="0">
                          <a:solidFill>
                            <a:srgbClr val="000000"/>
                          </a:solidFill>
                          <a:effectLst/>
                          <a:latin typeface="+mj-lt"/>
                        </a:rPr>
                        <a:t>0,40</a:t>
                      </a:r>
                    </a:p>
                  </a:txBody>
                  <a:tcPr marL="7620" marR="7620" marT="7620" marB="0" anchor="ctr"/>
                </a:tc>
                <a:tc>
                  <a:txBody>
                    <a:bodyPr/>
                    <a:lstStyle/>
                    <a:p>
                      <a:pPr algn="ctr" fontAlgn="ctr"/>
                      <a:r>
                        <a:rPr lang="es-EC" sz="1050" b="0" i="0" u="none" strike="noStrike" dirty="0">
                          <a:solidFill>
                            <a:srgbClr val="000000"/>
                          </a:solidFill>
                          <a:effectLst/>
                          <a:latin typeface="+mj-lt"/>
                        </a:rPr>
                        <a:t>314,00</a:t>
                      </a:r>
                    </a:p>
                  </a:txBody>
                  <a:tcPr marL="7620" marR="7620" marT="7620" marB="0" anchor="ctr"/>
                </a:tc>
                <a:tc>
                  <a:txBody>
                    <a:bodyPr/>
                    <a:lstStyle/>
                    <a:p>
                      <a:pPr algn="ctr" fontAlgn="ctr"/>
                      <a:r>
                        <a:rPr lang="es-EC" sz="1050" b="0" i="0" u="none" strike="noStrike" dirty="0">
                          <a:solidFill>
                            <a:srgbClr val="000000"/>
                          </a:solidFill>
                          <a:effectLst/>
                          <a:latin typeface="+mj-lt"/>
                        </a:rPr>
                        <a:t>101,00</a:t>
                      </a:r>
                    </a:p>
                  </a:txBody>
                  <a:tcPr marL="7620" marR="7620" marT="7620" marB="0" anchor="ctr"/>
                </a:tc>
                <a:tc>
                  <a:txBody>
                    <a:bodyPr/>
                    <a:lstStyle/>
                    <a:p>
                      <a:pPr algn="ctr" fontAlgn="ctr"/>
                      <a:r>
                        <a:rPr lang="es-EC" sz="1050" b="0" i="0" u="none" strike="noStrike" dirty="0">
                          <a:solidFill>
                            <a:srgbClr val="000000"/>
                          </a:solidFill>
                          <a:effectLst/>
                          <a:latin typeface="+mj-lt"/>
                        </a:rPr>
                        <a:t>8,70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0" i="0" u="none" strike="noStrike" dirty="0">
                          <a:solidFill>
                            <a:srgbClr val="000000"/>
                          </a:solidFill>
                          <a:effectLst/>
                          <a:latin typeface="+mj-lt"/>
                        </a:rPr>
                        <a:t>0,90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0" i="0" u="none" strike="noStrike" dirty="0">
                          <a:solidFill>
                            <a:srgbClr val="000000"/>
                          </a:solidFill>
                          <a:effectLst/>
                          <a:latin typeface="+mj-lt"/>
                        </a:rPr>
                        <a:t>50,30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0" i="0" u="none" strike="noStrike" dirty="0">
                          <a:solidFill>
                            <a:srgbClr val="000000"/>
                          </a:solidFill>
                          <a:effectLst/>
                          <a:latin typeface="+mj-lt"/>
                        </a:rPr>
                        <a:t>12,50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1" i="0" u="none" strike="noStrike" dirty="0">
                          <a:solidFill>
                            <a:srgbClr val="000000"/>
                          </a:solidFill>
                          <a:effectLst/>
                          <a:latin typeface="+mj-lt"/>
                        </a:rPr>
                        <a:t>512,10</a:t>
                      </a:r>
                    </a:p>
                  </a:txBody>
                  <a:tcPr marL="7620" marR="7620" marT="7620" marB="0" anchor="ctr"/>
                </a:tc>
                <a:extLst>
                  <a:ext uri="{0D108BD9-81ED-4DB2-BD59-A6C34878D82A}">
                    <a16:rowId xmlns:a16="http://schemas.microsoft.com/office/drawing/2014/main" val="844389694"/>
                  </a:ext>
                </a:extLst>
              </a:tr>
              <a:tr h="165975">
                <a:tc>
                  <a:txBody>
                    <a:bodyPr/>
                    <a:lstStyle/>
                    <a:p>
                      <a:pPr algn="ctr" fontAlgn="ctr"/>
                      <a:r>
                        <a:rPr lang="es-EC" sz="1050" b="0" i="0" u="none" strike="noStrike" dirty="0">
                          <a:solidFill>
                            <a:srgbClr val="000000"/>
                          </a:solidFill>
                          <a:effectLst/>
                          <a:latin typeface="+mj-lt"/>
                        </a:rPr>
                        <a:t>0+100,00</a:t>
                      </a:r>
                    </a:p>
                  </a:txBody>
                  <a:tcPr marL="7620" marR="7620" marT="7620" marB="0" anchor="ctr"/>
                </a:tc>
                <a:tc>
                  <a:txBody>
                    <a:bodyPr/>
                    <a:lstStyle/>
                    <a:p>
                      <a:pPr algn="ctr" fontAlgn="ctr"/>
                      <a:r>
                        <a:rPr lang="es-EC" sz="1050" b="0" i="0" u="none" strike="noStrike" dirty="0">
                          <a:solidFill>
                            <a:srgbClr val="000000"/>
                          </a:solidFill>
                          <a:effectLst/>
                          <a:latin typeface="+mj-lt"/>
                        </a:rPr>
                        <a:t>0+200,00</a:t>
                      </a:r>
                    </a:p>
                  </a:txBody>
                  <a:tcPr marL="7620" marR="7620" marT="7620" marB="0" anchor="ctr"/>
                </a:tc>
                <a:tc>
                  <a:txBody>
                    <a:bodyPr/>
                    <a:lstStyle/>
                    <a:p>
                      <a:pPr algn="ctr" fontAlgn="ctr"/>
                      <a:r>
                        <a:rPr lang="es-EC" sz="1050" b="0" i="0" u="none" strike="noStrike" dirty="0">
                          <a:solidFill>
                            <a:srgbClr val="000000"/>
                          </a:solidFill>
                          <a:effectLst/>
                          <a:latin typeface="+mj-lt"/>
                        </a:rPr>
                        <a:t>14,60</a:t>
                      </a:r>
                    </a:p>
                  </a:txBody>
                  <a:tcPr marL="7620" marR="7620" marT="7620" marB="0" anchor="ctr"/>
                </a:tc>
                <a:tc>
                  <a:txBody>
                    <a:bodyPr/>
                    <a:lstStyle/>
                    <a:p>
                      <a:pPr algn="ctr" fontAlgn="ctr"/>
                      <a:r>
                        <a:rPr lang="es-EC" sz="1050" b="0" i="0" u="none" strike="noStrike" dirty="0">
                          <a:solidFill>
                            <a:srgbClr val="000000"/>
                          </a:solidFill>
                          <a:effectLst/>
                          <a:latin typeface="+mj-lt"/>
                        </a:rPr>
                        <a:t>12,10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0" i="0" u="none" strike="noStrike" dirty="0">
                          <a:solidFill>
                            <a:srgbClr val="000000"/>
                          </a:solidFill>
                          <a:effectLst/>
                          <a:latin typeface="+mj-lt"/>
                        </a:rPr>
                        <a:t>-</a:t>
                      </a:r>
                    </a:p>
                  </a:txBody>
                  <a:tcPr marL="7620" marR="7620" marT="7620" marB="0" anchor="ctr"/>
                </a:tc>
                <a:tc>
                  <a:txBody>
                    <a:bodyPr/>
                    <a:lstStyle/>
                    <a:p>
                      <a:pPr algn="ctr" fontAlgn="ctr"/>
                      <a:r>
                        <a:rPr lang="es-EC" sz="1050" b="0" i="0" u="none" strike="noStrike" dirty="0">
                          <a:solidFill>
                            <a:srgbClr val="000000"/>
                          </a:solidFill>
                          <a:effectLst/>
                          <a:latin typeface="+mj-lt"/>
                        </a:rPr>
                        <a:t>231,50</a:t>
                      </a:r>
                    </a:p>
                  </a:txBody>
                  <a:tcPr marL="7620" marR="7620" marT="7620" marB="0" anchor="ctr"/>
                </a:tc>
                <a:tc>
                  <a:txBody>
                    <a:bodyPr/>
                    <a:lstStyle/>
                    <a:p>
                      <a:pPr algn="ctr" fontAlgn="ctr"/>
                      <a:r>
                        <a:rPr lang="es-EC" sz="1050" b="0" i="0" u="none" strike="noStrike" dirty="0">
                          <a:solidFill>
                            <a:srgbClr val="000000"/>
                          </a:solidFill>
                          <a:effectLst/>
                          <a:latin typeface="+mj-lt"/>
                        </a:rPr>
                        <a:t>54,00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050" b="0" i="0" u="none" strike="noStrike" dirty="0">
                          <a:solidFill>
                            <a:srgbClr val="000000"/>
                          </a:solidFill>
                          <a:effectLst/>
                          <a:latin typeface="+mj-lt"/>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0" i="0" u="none" strike="noStrike" dirty="0">
                          <a:solidFill>
                            <a:srgbClr val="000000"/>
                          </a:solidFill>
                          <a:effectLst/>
                          <a:latin typeface="+mj-lt"/>
                        </a:rPr>
                        <a:t>0,10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0" i="0" u="none" strike="noStrike" dirty="0">
                          <a:solidFill>
                            <a:srgbClr val="000000"/>
                          </a:solidFill>
                          <a:effectLst/>
                          <a:latin typeface="+mj-lt"/>
                        </a:rPr>
                        <a:t>14,30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1" i="0" u="none" strike="noStrike" dirty="0">
                          <a:solidFill>
                            <a:srgbClr val="000000"/>
                          </a:solidFill>
                          <a:effectLst/>
                          <a:latin typeface="+mj-lt"/>
                        </a:rPr>
                        <a:t>326,60</a:t>
                      </a:r>
                    </a:p>
                  </a:txBody>
                  <a:tcPr marL="7620" marR="7620" marT="7620" marB="0" anchor="ctr"/>
                </a:tc>
                <a:extLst>
                  <a:ext uri="{0D108BD9-81ED-4DB2-BD59-A6C34878D82A}">
                    <a16:rowId xmlns:a16="http://schemas.microsoft.com/office/drawing/2014/main" val="4197499727"/>
                  </a:ext>
                </a:extLst>
              </a:tr>
              <a:tr h="165975">
                <a:tc>
                  <a:txBody>
                    <a:bodyPr/>
                    <a:lstStyle/>
                    <a:p>
                      <a:pPr algn="ctr" fontAlgn="ctr"/>
                      <a:r>
                        <a:rPr lang="es-EC" sz="1050" b="0" i="0" u="none" strike="noStrike" dirty="0">
                          <a:solidFill>
                            <a:srgbClr val="000000"/>
                          </a:solidFill>
                          <a:effectLst/>
                          <a:latin typeface="+mj-lt"/>
                        </a:rPr>
                        <a:t>0+200,00</a:t>
                      </a:r>
                    </a:p>
                  </a:txBody>
                  <a:tcPr marL="7620" marR="7620" marT="7620" marB="0" anchor="ctr"/>
                </a:tc>
                <a:tc>
                  <a:txBody>
                    <a:bodyPr/>
                    <a:lstStyle/>
                    <a:p>
                      <a:pPr algn="ctr" fontAlgn="ctr"/>
                      <a:r>
                        <a:rPr lang="es-EC" sz="1050" b="0" i="0" u="none" strike="noStrike" dirty="0">
                          <a:solidFill>
                            <a:srgbClr val="000000"/>
                          </a:solidFill>
                          <a:effectLst/>
                          <a:latin typeface="+mj-lt"/>
                        </a:rPr>
                        <a:t>0+300,00</a:t>
                      </a:r>
                    </a:p>
                  </a:txBody>
                  <a:tcPr marL="7620" marR="7620" marT="7620" marB="0" anchor="ctr"/>
                </a:tc>
                <a:tc>
                  <a:txBody>
                    <a:bodyPr/>
                    <a:lstStyle/>
                    <a:p>
                      <a:pPr algn="ctr" fontAlgn="ctr"/>
                      <a:r>
                        <a:rPr lang="es-EC" sz="1050" b="0" i="0" u="none" strike="noStrike" dirty="0">
                          <a:solidFill>
                            <a:srgbClr val="000000"/>
                          </a:solidFill>
                          <a:effectLst/>
                          <a:latin typeface="+mj-lt"/>
                        </a:rPr>
                        <a:t>18,47</a:t>
                      </a:r>
                    </a:p>
                  </a:txBody>
                  <a:tcPr marL="7620" marR="7620" marT="7620" marB="0" anchor="ctr"/>
                </a:tc>
                <a:tc>
                  <a:txBody>
                    <a:bodyPr/>
                    <a:lstStyle/>
                    <a:p>
                      <a:pPr algn="ctr" fontAlgn="ctr"/>
                      <a:r>
                        <a:rPr lang="es-EC" sz="1050" b="0" i="0" u="none" strike="noStrike" dirty="0">
                          <a:solidFill>
                            <a:srgbClr val="000000"/>
                          </a:solidFill>
                          <a:effectLst/>
                          <a:latin typeface="+mj-lt"/>
                        </a:rPr>
                        <a:t>33,95</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0" i="0" u="none" strike="noStrike" dirty="0">
                          <a:solidFill>
                            <a:srgbClr val="000000"/>
                          </a:solidFill>
                          <a:effectLst/>
                          <a:latin typeface="+mj-lt"/>
                        </a:rPr>
                        <a:t>2,25</a:t>
                      </a:r>
                    </a:p>
                  </a:txBody>
                  <a:tcPr marL="7620" marR="7620" marT="7620" marB="0" anchor="ctr"/>
                </a:tc>
                <a:tc>
                  <a:txBody>
                    <a:bodyPr/>
                    <a:lstStyle/>
                    <a:p>
                      <a:pPr algn="ctr" fontAlgn="ctr"/>
                      <a:r>
                        <a:rPr lang="es-EC" sz="1050" b="0" i="0" u="none" strike="noStrike" dirty="0">
                          <a:solidFill>
                            <a:srgbClr val="000000"/>
                          </a:solidFill>
                          <a:effectLst/>
                          <a:latin typeface="+mj-lt"/>
                        </a:rPr>
                        <a:t>356,70</a:t>
                      </a:r>
                    </a:p>
                  </a:txBody>
                  <a:tcPr marL="7620" marR="7620" marT="7620" marB="0" anchor="ctr"/>
                </a:tc>
                <a:tc>
                  <a:txBody>
                    <a:bodyPr/>
                    <a:lstStyle/>
                    <a:p>
                      <a:pPr algn="ctr" fontAlgn="ctr"/>
                      <a:r>
                        <a:rPr lang="es-EC" sz="1050" b="0" i="0" u="none" strike="noStrike" dirty="0">
                          <a:solidFill>
                            <a:srgbClr val="000000"/>
                          </a:solidFill>
                          <a:effectLst/>
                          <a:latin typeface="+mj-lt"/>
                        </a:rPr>
                        <a:t>-</a:t>
                      </a:r>
                    </a:p>
                  </a:txBody>
                  <a:tcPr marL="7620" marR="7620" marT="7620" marB="0" anchor="ctr"/>
                </a:tc>
                <a:tc>
                  <a:txBody>
                    <a:bodyPr/>
                    <a:lstStyle/>
                    <a:p>
                      <a:pPr algn="ctr" fontAlgn="ctr"/>
                      <a:r>
                        <a:rPr lang="es-EC" sz="1050" b="0" i="0" u="none" strike="noStrike" dirty="0">
                          <a:solidFill>
                            <a:srgbClr val="000000"/>
                          </a:solidFill>
                          <a:effectLst/>
                          <a:latin typeface="+mj-lt"/>
                        </a:rPr>
                        <a:t>13,80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0" i="0" u="none" strike="noStrike" dirty="0">
                          <a:solidFill>
                            <a:srgbClr val="000000"/>
                          </a:solidFill>
                          <a:effectLst/>
                          <a:latin typeface="+mj-lt"/>
                        </a:rPr>
                        <a:t>3,40</a:t>
                      </a:r>
                    </a:p>
                  </a:txBody>
                  <a:tcPr marL="7620" marR="7620" marT="7620" marB="0" anchor="ctr"/>
                </a:tc>
                <a:tc>
                  <a:txBody>
                    <a:bodyPr/>
                    <a:lstStyle/>
                    <a:p>
                      <a:pPr algn="ctr" fontAlgn="ctr"/>
                      <a:r>
                        <a:rPr lang="es-EC" sz="1050" b="0" i="0" u="none" strike="noStrike" dirty="0">
                          <a:solidFill>
                            <a:srgbClr val="000000"/>
                          </a:solidFill>
                          <a:effectLst/>
                          <a:latin typeface="+mj-lt"/>
                        </a:rPr>
                        <a:t>0,70</a:t>
                      </a:r>
                    </a:p>
                  </a:txBody>
                  <a:tcPr marL="7620" marR="7620" marT="7620" marB="0" anchor="ctr"/>
                </a:tc>
                <a:tc>
                  <a:txBody>
                    <a:bodyPr/>
                    <a:lstStyle/>
                    <a:p>
                      <a:pPr algn="ctr" fontAlgn="ctr"/>
                      <a:r>
                        <a:rPr lang="es-EC" sz="1050" b="0" i="0" u="none" strike="noStrike" dirty="0">
                          <a:solidFill>
                            <a:srgbClr val="000000"/>
                          </a:solidFill>
                          <a:effectLst/>
                          <a:latin typeface="+mj-lt"/>
                        </a:rPr>
                        <a:t>28,91</a:t>
                      </a:r>
                    </a:p>
                  </a:txBody>
                  <a:tcPr marL="7620" marR="7620" marT="7620" marB="0" anchor="ctr"/>
                </a:tc>
                <a:tc>
                  <a:txBody>
                    <a:bodyPr/>
                    <a:lstStyle/>
                    <a:p>
                      <a:pPr algn="ctr" fontAlgn="ctr"/>
                      <a:r>
                        <a:rPr lang="es-EC" sz="1050" b="0" i="0" u="none" strike="noStrike" dirty="0">
                          <a:solidFill>
                            <a:srgbClr val="000000"/>
                          </a:solidFill>
                          <a:effectLst/>
                          <a:latin typeface="+mj-lt"/>
                        </a:rPr>
                        <a:t>88,70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1" i="0" u="none" strike="noStrike" dirty="0">
                          <a:solidFill>
                            <a:srgbClr val="000000"/>
                          </a:solidFill>
                          <a:effectLst/>
                          <a:latin typeface="+mj-lt"/>
                        </a:rPr>
                        <a:t>546,88</a:t>
                      </a:r>
                    </a:p>
                  </a:txBody>
                  <a:tcPr marL="7620" marR="7620" marT="7620" marB="0" anchor="ctr"/>
                </a:tc>
                <a:extLst>
                  <a:ext uri="{0D108BD9-81ED-4DB2-BD59-A6C34878D82A}">
                    <a16:rowId xmlns:a16="http://schemas.microsoft.com/office/drawing/2014/main" val="3514165434"/>
                  </a:ext>
                </a:extLst>
              </a:tr>
              <a:tr h="165975">
                <a:tc>
                  <a:txBody>
                    <a:bodyPr/>
                    <a:lstStyle/>
                    <a:p>
                      <a:pPr algn="ctr" fontAlgn="ctr"/>
                      <a:r>
                        <a:rPr lang="es-EC" sz="1050" b="0" i="0" u="none" strike="noStrike" dirty="0">
                          <a:solidFill>
                            <a:srgbClr val="000000"/>
                          </a:solidFill>
                          <a:effectLst/>
                          <a:latin typeface="+mj-lt"/>
                        </a:rPr>
                        <a:t>0+300,00</a:t>
                      </a:r>
                    </a:p>
                  </a:txBody>
                  <a:tcPr marL="7620" marR="7620" marT="7620" marB="0" anchor="ctr"/>
                </a:tc>
                <a:tc>
                  <a:txBody>
                    <a:bodyPr/>
                    <a:lstStyle/>
                    <a:p>
                      <a:pPr algn="ctr" fontAlgn="ctr"/>
                      <a:r>
                        <a:rPr lang="es-EC" sz="1050" b="0" i="0" u="none" strike="noStrike" dirty="0">
                          <a:solidFill>
                            <a:srgbClr val="000000"/>
                          </a:solidFill>
                          <a:effectLst/>
                          <a:latin typeface="+mj-lt"/>
                        </a:rPr>
                        <a:t>0+400,00</a:t>
                      </a:r>
                    </a:p>
                  </a:txBody>
                  <a:tcPr marL="7620" marR="7620" marT="7620" marB="0" anchor="ctr"/>
                </a:tc>
                <a:tc>
                  <a:txBody>
                    <a:bodyPr/>
                    <a:lstStyle/>
                    <a:p>
                      <a:pPr algn="ctr" fontAlgn="ctr"/>
                      <a:r>
                        <a:rPr lang="es-EC" sz="1050" b="0" i="0" u="none" strike="noStrike" dirty="0">
                          <a:solidFill>
                            <a:srgbClr val="000000"/>
                          </a:solidFill>
                          <a:effectLst/>
                          <a:latin typeface="+mj-lt"/>
                        </a:rPr>
                        <a:t>6,70</a:t>
                      </a:r>
                    </a:p>
                  </a:txBody>
                  <a:tcPr marL="7620" marR="7620" marT="7620" marB="0" anchor="ctr"/>
                </a:tc>
                <a:tc>
                  <a:txBody>
                    <a:bodyPr/>
                    <a:lstStyle/>
                    <a:p>
                      <a:pPr algn="ctr" fontAlgn="ctr"/>
                      <a:r>
                        <a:rPr lang="es-EC" sz="1050" b="0" i="0" u="none" strike="noStrike" dirty="0">
                          <a:solidFill>
                            <a:srgbClr val="000000"/>
                          </a:solidFill>
                          <a:effectLst/>
                          <a:latin typeface="+mj-lt"/>
                        </a:rPr>
                        <a:t>14,80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0" i="0" u="none" strike="noStrike" dirty="0">
                          <a:solidFill>
                            <a:srgbClr val="000000"/>
                          </a:solidFill>
                          <a:effectLst/>
                          <a:latin typeface="+mj-lt"/>
                        </a:rPr>
                        <a:t>106,63</a:t>
                      </a:r>
                    </a:p>
                  </a:txBody>
                  <a:tcPr marL="7620" marR="7620" marT="7620" marB="0" anchor="ctr"/>
                </a:tc>
                <a:tc>
                  <a:txBody>
                    <a:bodyPr/>
                    <a:lstStyle/>
                    <a:p>
                      <a:pPr algn="ctr" fontAlgn="ctr"/>
                      <a:r>
                        <a:rPr lang="es-EC" sz="1050" b="0" i="0" u="none" strike="noStrike" dirty="0">
                          <a:solidFill>
                            <a:srgbClr val="000000"/>
                          </a:solidFill>
                          <a:effectLst/>
                          <a:latin typeface="+mj-lt"/>
                        </a:rPr>
                        <a:t>122,75</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050" b="0" i="0" u="none" strike="noStrike" dirty="0">
                          <a:solidFill>
                            <a:srgbClr val="000000"/>
                          </a:solidFill>
                          <a:effectLst/>
                          <a:latin typeface="+mj-lt"/>
                        </a:rPr>
                        <a:t>-</a:t>
                      </a:r>
                    </a:p>
                  </a:txBody>
                  <a:tcPr marL="7620" marR="7620" marT="7620" marB="0" anchor="ctr"/>
                </a:tc>
                <a:tc>
                  <a:txBody>
                    <a:bodyPr/>
                    <a:lstStyle/>
                    <a:p>
                      <a:pPr algn="ctr" fontAlgn="ctr"/>
                      <a:r>
                        <a:rPr lang="es-EC" sz="1050" b="0" i="0" u="none" strike="noStrike" dirty="0">
                          <a:solidFill>
                            <a:srgbClr val="000000"/>
                          </a:solidFill>
                          <a:effectLst/>
                          <a:latin typeface="+mj-lt"/>
                        </a:rPr>
                        <a:t>0,28</a:t>
                      </a:r>
                    </a:p>
                  </a:txBody>
                  <a:tcPr marL="7620" marR="7620" marT="7620" marB="0" anchor="ctr"/>
                </a:tc>
                <a:tc>
                  <a:txBody>
                    <a:bodyPr/>
                    <a:lstStyle/>
                    <a:p>
                      <a:pPr algn="ctr" fontAlgn="ctr"/>
                      <a:r>
                        <a:rPr lang="es-EC" sz="1050" b="0" i="0" u="none" strike="noStrike" dirty="0">
                          <a:solidFill>
                            <a:srgbClr val="000000"/>
                          </a:solidFill>
                          <a:effectLst/>
                          <a:latin typeface="+mj-lt"/>
                        </a:rPr>
                        <a:t>81,5</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1" i="0" u="none" strike="noStrike" dirty="0">
                          <a:solidFill>
                            <a:srgbClr val="000000"/>
                          </a:solidFill>
                          <a:effectLst/>
                          <a:latin typeface="+mj-lt"/>
                        </a:rPr>
                        <a:t>332,66</a:t>
                      </a:r>
                    </a:p>
                  </a:txBody>
                  <a:tcPr marL="7620" marR="7620" marT="7620" marB="0" anchor="ctr"/>
                </a:tc>
                <a:extLst>
                  <a:ext uri="{0D108BD9-81ED-4DB2-BD59-A6C34878D82A}">
                    <a16:rowId xmlns:a16="http://schemas.microsoft.com/office/drawing/2014/main" val="1610918693"/>
                  </a:ext>
                </a:extLst>
              </a:tr>
              <a:tr h="165975">
                <a:tc>
                  <a:txBody>
                    <a:bodyPr/>
                    <a:lstStyle/>
                    <a:p>
                      <a:pPr algn="ctr" fontAlgn="ctr"/>
                      <a:r>
                        <a:rPr lang="es-EC" sz="1050" b="0" i="0" u="none" strike="noStrike" dirty="0">
                          <a:solidFill>
                            <a:srgbClr val="000000"/>
                          </a:solidFill>
                          <a:effectLst/>
                          <a:latin typeface="+mj-lt"/>
                        </a:rPr>
                        <a:t>0+400,00</a:t>
                      </a:r>
                    </a:p>
                  </a:txBody>
                  <a:tcPr marL="7620" marR="7620" marT="7620" marB="0" anchor="ctr"/>
                </a:tc>
                <a:tc>
                  <a:txBody>
                    <a:bodyPr/>
                    <a:lstStyle/>
                    <a:p>
                      <a:pPr algn="ctr" fontAlgn="ctr"/>
                      <a:r>
                        <a:rPr lang="es-EC" sz="1050" b="0" i="0" u="none" strike="noStrike" dirty="0">
                          <a:solidFill>
                            <a:srgbClr val="000000"/>
                          </a:solidFill>
                          <a:effectLst/>
                          <a:latin typeface="+mj-lt"/>
                        </a:rPr>
                        <a:t>0+500,00</a:t>
                      </a:r>
                    </a:p>
                  </a:txBody>
                  <a:tcPr marL="7620" marR="7620" marT="7620" marB="0" anchor="ctr"/>
                </a:tc>
                <a:tc>
                  <a:txBody>
                    <a:bodyPr/>
                    <a:lstStyle/>
                    <a:p>
                      <a:pPr algn="ctr" fontAlgn="ctr"/>
                      <a:r>
                        <a:rPr lang="es-EC" sz="1050" b="0" i="0" u="none" strike="noStrike" dirty="0">
                          <a:solidFill>
                            <a:srgbClr val="000000"/>
                          </a:solidFill>
                          <a:effectLst/>
                          <a:latin typeface="+mj-lt"/>
                        </a:rPr>
                        <a:t>202,10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050" b="0" i="0" u="none" strike="noStrike" dirty="0">
                          <a:solidFill>
                            <a:srgbClr val="000000"/>
                          </a:solidFill>
                          <a:effectLst/>
                          <a:latin typeface="+mj-lt"/>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0" i="0" u="none" strike="noStrike" dirty="0">
                          <a:solidFill>
                            <a:srgbClr val="000000"/>
                          </a:solidFill>
                          <a:effectLst/>
                          <a:latin typeface="+mj-lt"/>
                        </a:rPr>
                        <a:t>75,59</a:t>
                      </a:r>
                    </a:p>
                  </a:txBody>
                  <a:tcPr marL="7620" marR="7620" marT="7620" marB="0" anchor="ctr"/>
                </a:tc>
                <a:tc>
                  <a:txBody>
                    <a:bodyPr/>
                    <a:lstStyle/>
                    <a:p>
                      <a:pPr algn="ctr" fontAlgn="ctr"/>
                      <a:r>
                        <a:rPr lang="es-EC" sz="1050" b="0" i="0" u="none" strike="noStrike" dirty="0">
                          <a:solidFill>
                            <a:srgbClr val="000000"/>
                          </a:solidFill>
                          <a:effectLst/>
                          <a:latin typeface="+mj-lt"/>
                        </a:rPr>
                        <a:t>4,10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0" i="0" u="none" strike="noStrike" dirty="0">
                          <a:solidFill>
                            <a:srgbClr val="000000"/>
                          </a:solidFill>
                          <a:effectLst/>
                          <a:latin typeface="+mj-lt"/>
                        </a:rPr>
                        <a:t>0,79</a:t>
                      </a:r>
                    </a:p>
                  </a:txBody>
                  <a:tcPr marL="7620" marR="7620" marT="7620" marB="0" anchor="ctr"/>
                </a:tc>
                <a:tc>
                  <a:txBody>
                    <a:bodyPr/>
                    <a:lstStyle/>
                    <a:p>
                      <a:pPr algn="ctr" fontAlgn="ctr"/>
                      <a:r>
                        <a:rPr lang="es-EC" sz="1050" b="0" i="0" u="none" strike="noStrike" dirty="0">
                          <a:solidFill>
                            <a:srgbClr val="000000"/>
                          </a:solidFill>
                          <a:effectLst/>
                          <a:latin typeface="+mj-lt"/>
                        </a:rPr>
                        <a:t>-</a:t>
                      </a:r>
                    </a:p>
                  </a:txBody>
                  <a:tcPr marL="7620" marR="7620" marT="7620" marB="0" anchor="ctr"/>
                </a:tc>
                <a:tc>
                  <a:txBody>
                    <a:bodyPr/>
                    <a:lstStyle/>
                    <a:p>
                      <a:pPr algn="ctr" fontAlgn="ctr"/>
                      <a:r>
                        <a:rPr lang="es-EC" sz="1050" b="0" i="0" u="none" strike="noStrike" dirty="0">
                          <a:solidFill>
                            <a:srgbClr val="000000"/>
                          </a:solidFill>
                          <a:effectLst/>
                          <a:latin typeface="+mj-lt"/>
                        </a:rPr>
                        <a:t>1,79</a:t>
                      </a:r>
                    </a:p>
                  </a:txBody>
                  <a:tcPr marL="7620" marR="7620" marT="7620" marB="0" anchor="ctr"/>
                </a:tc>
                <a:tc>
                  <a:txBody>
                    <a:bodyPr/>
                    <a:lstStyle/>
                    <a:p>
                      <a:pPr algn="ctr" fontAlgn="ctr"/>
                      <a:r>
                        <a:rPr lang="es-EC" sz="1050" b="0" i="0" u="none" strike="noStrike" dirty="0">
                          <a:solidFill>
                            <a:srgbClr val="000000"/>
                          </a:solidFill>
                          <a:effectLst/>
                          <a:latin typeface="+mj-lt"/>
                        </a:rPr>
                        <a:t>0,80</a:t>
                      </a:r>
                    </a:p>
                  </a:txBody>
                  <a:tcPr marL="7620" marR="7620" marT="7620" marB="0" anchor="ctr"/>
                </a:tc>
                <a:tc>
                  <a:txBody>
                    <a:bodyPr/>
                    <a:lstStyle/>
                    <a:p>
                      <a:pPr algn="ctr" fontAlgn="ctr"/>
                      <a:r>
                        <a:rPr lang="es-EC" sz="1050" b="0" i="0" u="none" strike="noStrike" dirty="0">
                          <a:solidFill>
                            <a:srgbClr val="000000"/>
                          </a:solidFill>
                          <a:effectLst/>
                          <a:latin typeface="+mj-lt"/>
                        </a:rPr>
                        <a:t>21,90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1" i="0" u="none" strike="noStrike" dirty="0">
                          <a:solidFill>
                            <a:srgbClr val="000000"/>
                          </a:solidFill>
                          <a:effectLst/>
                          <a:latin typeface="+mj-lt"/>
                        </a:rPr>
                        <a:t>307,07</a:t>
                      </a:r>
                    </a:p>
                  </a:txBody>
                  <a:tcPr marL="7620" marR="7620" marT="7620" marB="0" anchor="ctr"/>
                </a:tc>
                <a:extLst>
                  <a:ext uri="{0D108BD9-81ED-4DB2-BD59-A6C34878D82A}">
                    <a16:rowId xmlns:a16="http://schemas.microsoft.com/office/drawing/2014/main" val="1615109145"/>
                  </a:ext>
                </a:extLst>
              </a:tr>
              <a:tr h="165975">
                <a:tc>
                  <a:txBody>
                    <a:bodyPr/>
                    <a:lstStyle/>
                    <a:p>
                      <a:pPr algn="ctr" fontAlgn="ctr"/>
                      <a:r>
                        <a:rPr lang="es-EC" sz="1050" b="0" i="0" u="none" strike="noStrike" dirty="0">
                          <a:solidFill>
                            <a:srgbClr val="000000"/>
                          </a:solidFill>
                          <a:effectLst/>
                          <a:latin typeface="+mj-lt"/>
                        </a:rPr>
                        <a:t>0+500,00</a:t>
                      </a:r>
                    </a:p>
                  </a:txBody>
                  <a:tcPr marL="7620" marR="7620" marT="7620" marB="0" anchor="ctr"/>
                </a:tc>
                <a:tc>
                  <a:txBody>
                    <a:bodyPr/>
                    <a:lstStyle/>
                    <a:p>
                      <a:pPr algn="ctr" fontAlgn="ctr"/>
                      <a:r>
                        <a:rPr lang="es-EC" sz="1050" b="0" i="0" u="none" strike="noStrike" dirty="0">
                          <a:solidFill>
                            <a:srgbClr val="000000"/>
                          </a:solidFill>
                          <a:effectLst/>
                          <a:latin typeface="+mj-lt"/>
                        </a:rPr>
                        <a:t>0+600,00</a:t>
                      </a:r>
                    </a:p>
                  </a:txBody>
                  <a:tcPr marL="7620" marR="7620" marT="7620" marB="0" anchor="ctr"/>
                </a:tc>
                <a:tc>
                  <a:txBody>
                    <a:bodyPr/>
                    <a:lstStyle/>
                    <a:p>
                      <a:pPr algn="ctr" fontAlgn="ctr"/>
                      <a:r>
                        <a:rPr lang="es-EC" sz="1050" b="0" i="0" u="none" strike="noStrike" dirty="0">
                          <a:solidFill>
                            <a:srgbClr val="000000"/>
                          </a:solidFill>
                          <a:effectLst/>
                          <a:latin typeface="+mj-lt"/>
                        </a:rPr>
                        <a:t>48,90</a:t>
                      </a:r>
                    </a:p>
                  </a:txBody>
                  <a:tcPr marL="7620" marR="7620" marT="7620" marB="0" anchor="ctr"/>
                </a:tc>
                <a:tc>
                  <a:txBody>
                    <a:bodyPr/>
                    <a:lstStyle/>
                    <a:p>
                      <a:pPr algn="ctr" fontAlgn="ctr"/>
                      <a:r>
                        <a:rPr lang="es-EC" sz="1050" b="0" i="0" u="none" strike="noStrike" dirty="0">
                          <a:solidFill>
                            <a:srgbClr val="000000"/>
                          </a:solidFill>
                          <a:effectLst/>
                          <a:latin typeface="+mj-lt"/>
                        </a:rPr>
                        <a:t>9,70</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0" i="0" u="none" strike="noStrike" dirty="0">
                          <a:solidFill>
                            <a:srgbClr val="000000"/>
                          </a:solidFill>
                          <a:effectLst/>
                          <a:latin typeface="+mj-lt"/>
                        </a:rPr>
                        <a:t>47,76</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0" i="0" u="none" strike="noStrike" dirty="0">
                          <a:solidFill>
                            <a:srgbClr val="000000"/>
                          </a:solidFill>
                          <a:effectLst/>
                          <a:latin typeface="+mj-lt"/>
                        </a:rPr>
                        <a:t>1,16</a:t>
                      </a:r>
                    </a:p>
                  </a:txBody>
                  <a:tcPr marL="7620" marR="7620" marT="7620" marB="0" anchor="ctr"/>
                </a:tc>
                <a:tc>
                  <a:txBody>
                    <a:bodyPr/>
                    <a:lstStyle/>
                    <a:p>
                      <a:pPr algn="ctr" fontAlgn="ctr"/>
                      <a:r>
                        <a:rPr lang="es-EC" sz="1050" b="0" i="0" u="none" strike="noStrike" dirty="0">
                          <a:solidFill>
                            <a:srgbClr val="000000"/>
                          </a:solidFill>
                          <a:effectLst/>
                          <a:latin typeface="+mj-lt"/>
                        </a:rPr>
                        <a:t>74,51</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s-EC" sz="1050" b="0" i="0" u="none" strike="noStrike" kern="1200" cap="none" spc="0" normalizeH="0" baseline="0" noProof="0" dirty="0">
                          <a:ln>
                            <a:noFill/>
                          </a:ln>
                          <a:solidFill>
                            <a:srgbClr val="000000"/>
                          </a:solidFill>
                          <a:effectLst/>
                          <a:uLnTx/>
                          <a:uFillTx/>
                          <a:latin typeface="+mj-lt"/>
                          <a:ea typeface="+mn-ea"/>
                          <a:cs typeface="+mn-cs"/>
                        </a:rPr>
                        <a:t>-</a:t>
                      </a:r>
                    </a:p>
                  </a:txBody>
                  <a:tcPr marL="7620" marR="7620" marT="7620" marB="0" anchor="ctr"/>
                </a:tc>
                <a:tc>
                  <a:txBody>
                    <a:bodyPr/>
                    <a:lstStyle/>
                    <a:p>
                      <a:pPr algn="ctr" fontAlgn="ctr"/>
                      <a:r>
                        <a:rPr lang="es-EC" sz="1050" b="1" i="0" u="none" strike="noStrike" dirty="0">
                          <a:solidFill>
                            <a:srgbClr val="000000"/>
                          </a:solidFill>
                          <a:effectLst/>
                          <a:latin typeface="+mj-lt"/>
                        </a:rPr>
                        <a:t>182,03</a:t>
                      </a:r>
                    </a:p>
                  </a:txBody>
                  <a:tcPr marL="7620" marR="7620" marT="7620" marB="0" anchor="ctr"/>
                </a:tc>
                <a:extLst>
                  <a:ext uri="{0D108BD9-81ED-4DB2-BD59-A6C34878D82A}">
                    <a16:rowId xmlns:a16="http://schemas.microsoft.com/office/drawing/2014/main" val="1399963037"/>
                  </a:ext>
                </a:extLst>
              </a:tr>
              <a:tr h="165975">
                <a:tc gridSpan="2">
                  <a:txBody>
                    <a:bodyPr/>
                    <a:lstStyle/>
                    <a:p>
                      <a:pPr algn="ctr" fontAlgn="ctr"/>
                      <a:r>
                        <a:rPr lang="es-EC" sz="1050" b="1" i="0" u="none" strike="noStrike" dirty="0">
                          <a:solidFill>
                            <a:srgbClr val="000000"/>
                          </a:solidFill>
                          <a:effectLst/>
                          <a:latin typeface="+mj-lt"/>
                        </a:rPr>
                        <a:t>Total</a:t>
                      </a:r>
                    </a:p>
                  </a:txBody>
                  <a:tcPr marL="7620" marR="7620" marT="7620" marB="0" anchor="ctr"/>
                </a:tc>
                <a:tc hMerge="1">
                  <a:txBody>
                    <a:bodyPr/>
                    <a:lstStyle/>
                    <a:p>
                      <a:endParaRPr lang="es-EC"/>
                    </a:p>
                  </a:txBody>
                  <a:tcPr/>
                </a:tc>
                <a:tc>
                  <a:txBody>
                    <a:bodyPr/>
                    <a:lstStyle/>
                    <a:p>
                      <a:pPr algn="ctr" fontAlgn="ctr"/>
                      <a:r>
                        <a:rPr lang="es-EC" sz="1050" b="1" i="0" u="none" strike="noStrike" dirty="0">
                          <a:solidFill>
                            <a:srgbClr val="000000"/>
                          </a:solidFill>
                          <a:effectLst/>
                          <a:latin typeface="+mj-lt"/>
                        </a:rPr>
                        <a:t>307,77</a:t>
                      </a:r>
                    </a:p>
                  </a:txBody>
                  <a:tcPr marL="7620" marR="7620" marT="7620" marB="0" anchor="ctr"/>
                </a:tc>
                <a:tc>
                  <a:txBody>
                    <a:bodyPr/>
                    <a:lstStyle/>
                    <a:p>
                      <a:pPr algn="ctr" fontAlgn="ctr"/>
                      <a:r>
                        <a:rPr lang="es-EC" sz="1050" b="1" i="0" u="none" strike="noStrike" dirty="0">
                          <a:solidFill>
                            <a:srgbClr val="000000"/>
                          </a:solidFill>
                          <a:effectLst/>
                          <a:latin typeface="+mj-lt"/>
                        </a:rPr>
                        <a:t>77,85</a:t>
                      </a:r>
                    </a:p>
                  </a:txBody>
                  <a:tcPr marL="7620" marR="7620" marT="7620" marB="0" anchor="ctr"/>
                </a:tc>
                <a:tc>
                  <a:txBody>
                    <a:bodyPr/>
                    <a:lstStyle/>
                    <a:p>
                      <a:pPr algn="ctr" fontAlgn="ctr"/>
                      <a:r>
                        <a:rPr lang="es-EC" sz="1050" b="1"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2,65</a:t>
                      </a:r>
                    </a:p>
                  </a:txBody>
                  <a:tcPr marL="7620" marR="7620" marT="7620" marB="0" anchor="ctr"/>
                </a:tc>
                <a:tc>
                  <a:txBody>
                    <a:bodyPr/>
                    <a:lstStyle/>
                    <a:p>
                      <a:pPr algn="ctr" fontAlgn="ctr"/>
                      <a:r>
                        <a:rPr lang="es-EC" sz="1050" b="1" i="0" u="none" strike="noStrike" dirty="0">
                          <a:solidFill>
                            <a:srgbClr val="000000"/>
                          </a:solidFill>
                          <a:effectLst/>
                          <a:latin typeface="+mj-lt"/>
                        </a:rPr>
                        <a:t>1132,18</a:t>
                      </a:r>
                    </a:p>
                  </a:txBody>
                  <a:tcPr marL="7620" marR="7620" marT="7620" marB="0" anchor="ctr"/>
                </a:tc>
                <a:tc>
                  <a:txBody>
                    <a:bodyPr/>
                    <a:lstStyle/>
                    <a:p>
                      <a:pPr algn="ctr" fontAlgn="ctr"/>
                      <a:r>
                        <a:rPr lang="es-EC" sz="1050" b="1" i="0" u="none" strike="noStrike" dirty="0">
                          <a:solidFill>
                            <a:srgbClr val="000000"/>
                          </a:solidFill>
                          <a:effectLst/>
                          <a:latin typeface="+mj-lt"/>
                        </a:rPr>
                        <a:t>281,85</a:t>
                      </a:r>
                    </a:p>
                  </a:txBody>
                  <a:tcPr marL="7620" marR="7620" marT="7620" marB="0" anchor="ctr"/>
                </a:tc>
                <a:tc>
                  <a:txBody>
                    <a:bodyPr/>
                    <a:lstStyle/>
                    <a:p>
                      <a:pPr algn="ctr" fontAlgn="ctr"/>
                      <a:r>
                        <a:rPr lang="es-EC" sz="1050" b="1" i="0" u="none" strike="noStrike" dirty="0">
                          <a:solidFill>
                            <a:srgbClr val="000000"/>
                          </a:solidFill>
                          <a:effectLst/>
                          <a:latin typeface="+mj-lt"/>
                        </a:rPr>
                        <a:t>22,50</a:t>
                      </a:r>
                    </a:p>
                  </a:txBody>
                  <a:tcPr marL="7620" marR="7620" marT="7620" marB="0" anchor="ctr"/>
                </a:tc>
                <a:tc>
                  <a:txBody>
                    <a:bodyPr/>
                    <a:lstStyle/>
                    <a:p>
                      <a:pPr algn="ctr" fontAlgn="ctr"/>
                      <a:r>
                        <a:rPr lang="es-EC" sz="1050" b="1" i="0" u="none" strike="noStrike" dirty="0">
                          <a:solidFill>
                            <a:srgbClr val="000000"/>
                          </a:solidFill>
                          <a:effectLst/>
                          <a:latin typeface="+mj-lt"/>
                        </a:rPr>
                        <a:t>0,79</a:t>
                      </a:r>
                    </a:p>
                  </a:txBody>
                  <a:tcPr marL="7620" marR="7620" marT="7620" marB="0" anchor="ctr"/>
                </a:tc>
                <a:tc>
                  <a:txBody>
                    <a:bodyPr/>
                    <a:lstStyle/>
                    <a:p>
                      <a:pPr algn="ctr" fontAlgn="ctr"/>
                      <a:r>
                        <a:rPr lang="es-EC" sz="1050" b="1"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6,19</a:t>
                      </a:r>
                    </a:p>
                  </a:txBody>
                  <a:tcPr marL="7620" marR="7620" marT="7620" marB="0" anchor="ctr"/>
                </a:tc>
                <a:tc>
                  <a:txBody>
                    <a:bodyPr/>
                    <a:lstStyle/>
                    <a:p>
                      <a:pPr algn="ctr" fontAlgn="ctr"/>
                      <a:r>
                        <a:rPr lang="es-EC" sz="1050" b="1" i="0" u="none" strike="noStrike" dirty="0">
                          <a:solidFill>
                            <a:srgbClr val="000000"/>
                          </a:solidFill>
                          <a:effectLst/>
                          <a:latin typeface="+mj-lt"/>
                        </a:rPr>
                        <a:t>2,94</a:t>
                      </a:r>
                    </a:p>
                  </a:txBody>
                  <a:tcPr marL="7620" marR="7620" marT="7620" marB="0" anchor="ctr"/>
                </a:tc>
                <a:tc>
                  <a:txBody>
                    <a:bodyPr/>
                    <a:lstStyle/>
                    <a:p>
                      <a:pPr algn="ctr" fontAlgn="ctr"/>
                      <a:r>
                        <a:rPr lang="es-EC" sz="1050" b="1" i="0" u="none" strike="noStrike" dirty="0">
                          <a:solidFill>
                            <a:srgbClr val="000000"/>
                          </a:solidFill>
                          <a:effectLst/>
                          <a:latin typeface="+mj-lt"/>
                        </a:rPr>
                        <a:t>271,42</a:t>
                      </a:r>
                    </a:p>
                  </a:txBody>
                  <a:tcPr marL="7620" marR="7620" marT="7620" marB="0" anchor="ctr"/>
                </a:tc>
                <a:tc>
                  <a:txBody>
                    <a:bodyPr/>
                    <a:lstStyle/>
                    <a:p>
                      <a:pPr algn="ctr" fontAlgn="ctr"/>
                      <a:r>
                        <a:rPr lang="es-EC" sz="1050" b="1" i="0" u="none" strike="noStrike" dirty="0">
                          <a:solidFill>
                            <a:srgbClr val="000000"/>
                          </a:solidFill>
                          <a:effectLst/>
                          <a:latin typeface="+mj-lt"/>
                        </a:rPr>
                        <a:t>88,70</a:t>
                      </a:r>
                    </a:p>
                  </a:txBody>
                  <a:tcPr marL="7620" marR="7620" marT="7620" marB="0" anchor="ctr"/>
                </a:tc>
                <a:tc>
                  <a:txBody>
                    <a:bodyPr/>
                    <a:lstStyle/>
                    <a:p>
                      <a:pPr algn="ctr" fontAlgn="ctr"/>
                      <a:r>
                        <a:rPr lang="es-EC" sz="1050" b="1" i="0" u="none" strike="noStrike" dirty="0">
                          <a:solidFill>
                            <a:srgbClr val="000000"/>
                          </a:solidFill>
                          <a:effectLst/>
                          <a:latin typeface="+mj-lt"/>
                        </a:rPr>
                        <a:t>12,50</a:t>
                      </a:r>
                    </a:p>
                  </a:txBody>
                  <a:tcPr marL="7620" marR="7620" marT="7620" marB="0" anchor="ctr"/>
                </a:tc>
                <a:tc>
                  <a:txBody>
                    <a:bodyPr/>
                    <a:lstStyle/>
                    <a:p>
                      <a:pPr algn="ctr" fontAlgn="ctr"/>
                      <a:r>
                        <a:rPr lang="es-EC" sz="1050" b="1"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2207,34</a:t>
                      </a:r>
                    </a:p>
                  </a:txBody>
                  <a:tcPr marL="7620" marR="7620" marT="7620" marB="0" anchor="ctr"/>
                </a:tc>
                <a:extLst>
                  <a:ext uri="{0D108BD9-81ED-4DB2-BD59-A6C34878D82A}">
                    <a16:rowId xmlns:a16="http://schemas.microsoft.com/office/drawing/2014/main" val="3408261071"/>
                  </a:ext>
                </a:extLst>
              </a:tr>
            </a:tbl>
          </a:graphicData>
        </a:graphic>
      </p:graphicFrame>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726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10304" y="1337572"/>
            <a:ext cx="4687269" cy="3627947"/>
          </a:xfrm>
          <a:prstGeom prst="rect">
            <a:avLst/>
          </a:prstGeom>
        </p:spPr>
      </p:pic>
      <p:sp>
        <p:nvSpPr>
          <p:cNvPr id="5" name="Flecha derecha 4"/>
          <p:cNvSpPr/>
          <p:nvPr/>
        </p:nvSpPr>
        <p:spPr>
          <a:xfrm>
            <a:off x="6786155" y="3659233"/>
            <a:ext cx="1293221" cy="6335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Arial"/>
            </a:endParaRPr>
          </a:p>
        </p:txBody>
      </p:sp>
      <p:pic>
        <p:nvPicPr>
          <p:cNvPr id="6"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616429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775216" y="1941467"/>
            <a:ext cx="5366388" cy="2854235"/>
          </a:xfrm>
          <a:prstGeom prst="rect">
            <a:avLst/>
          </a:prstGeom>
        </p:spPr>
      </p:pic>
      <p:pic>
        <p:nvPicPr>
          <p:cNvPr id="5" name="Imagen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7087" y="4422818"/>
            <a:ext cx="770707" cy="540206"/>
          </a:xfrm>
          <a:prstGeom prst="rect">
            <a:avLst/>
          </a:prstGeom>
        </p:spPr>
      </p:pic>
      <p:pic>
        <p:nvPicPr>
          <p:cNvPr id="6"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85127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502920" y="2470512"/>
            <a:ext cx="8229600" cy="1561012"/>
          </a:xfrm>
        </p:spPr>
        <p:txBody>
          <a:bodyPr/>
          <a:lstStyle/>
          <a:p>
            <a:pPr algn="ctr"/>
            <a:r>
              <a:rPr lang="es-ES" sz="2700" dirty="0">
                <a:solidFill>
                  <a:schemeClr val="tx1"/>
                </a:solidFill>
              </a:rPr>
              <a:t/>
            </a:r>
            <a:br>
              <a:rPr lang="es-ES" sz="2700" dirty="0">
                <a:solidFill>
                  <a:schemeClr val="tx1"/>
                </a:solidFill>
              </a:rPr>
            </a:br>
            <a:r>
              <a:rPr lang="es-ES" dirty="0">
                <a:solidFill>
                  <a:schemeClr val="tx1"/>
                </a:solidFill>
              </a:rPr>
              <a:t>ESTIMACIÓN DE COSTOS DE MANTENIMIENTO VIAL</a:t>
            </a:r>
          </a:p>
        </p:txBody>
      </p:sp>
      <p:pic>
        <p:nvPicPr>
          <p:cNvPr id="3"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79972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nvPr>
        </p:nvGraphicFramePr>
        <p:xfrm>
          <a:off x="594359" y="1758586"/>
          <a:ext cx="7961815" cy="3095898"/>
        </p:xfrm>
        <a:graphic>
          <a:graphicData uri="http://schemas.openxmlformats.org/drawingml/2006/table">
            <a:tbl>
              <a:tblPr firstRow="1" firstCol="1" bandRow="1">
                <a:tableStyleId>{35758FB7-9AC5-4552-8A53-C91805E547FA}</a:tableStyleId>
              </a:tblPr>
              <a:tblGrid>
                <a:gridCol w="601913">
                  <a:extLst>
                    <a:ext uri="{9D8B030D-6E8A-4147-A177-3AD203B41FA5}">
                      <a16:colId xmlns:a16="http://schemas.microsoft.com/office/drawing/2014/main" val="2368746702"/>
                    </a:ext>
                  </a:extLst>
                </a:gridCol>
                <a:gridCol w="689492">
                  <a:extLst>
                    <a:ext uri="{9D8B030D-6E8A-4147-A177-3AD203B41FA5}">
                      <a16:colId xmlns:a16="http://schemas.microsoft.com/office/drawing/2014/main" val="1770764281"/>
                    </a:ext>
                  </a:extLst>
                </a:gridCol>
                <a:gridCol w="843955">
                  <a:extLst>
                    <a:ext uri="{9D8B030D-6E8A-4147-A177-3AD203B41FA5}">
                      <a16:colId xmlns:a16="http://schemas.microsoft.com/office/drawing/2014/main" val="3293044454"/>
                    </a:ext>
                  </a:extLst>
                </a:gridCol>
                <a:gridCol w="592361">
                  <a:extLst>
                    <a:ext uri="{9D8B030D-6E8A-4147-A177-3AD203B41FA5}">
                      <a16:colId xmlns:a16="http://schemas.microsoft.com/office/drawing/2014/main" val="2483644682"/>
                    </a:ext>
                  </a:extLst>
                </a:gridCol>
                <a:gridCol w="796180">
                  <a:extLst>
                    <a:ext uri="{9D8B030D-6E8A-4147-A177-3AD203B41FA5}">
                      <a16:colId xmlns:a16="http://schemas.microsoft.com/office/drawing/2014/main" val="3434999630"/>
                    </a:ext>
                  </a:extLst>
                </a:gridCol>
                <a:gridCol w="707009">
                  <a:extLst>
                    <a:ext uri="{9D8B030D-6E8A-4147-A177-3AD203B41FA5}">
                      <a16:colId xmlns:a16="http://schemas.microsoft.com/office/drawing/2014/main" val="591009396"/>
                    </a:ext>
                  </a:extLst>
                </a:gridCol>
                <a:gridCol w="1143316">
                  <a:extLst>
                    <a:ext uri="{9D8B030D-6E8A-4147-A177-3AD203B41FA5}">
                      <a16:colId xmlns:a16="http://schemas.microsoft.com/office/drawing/2014/main" val="4157072009"/>
                    </a:ext>
                  </a:extLst>
                </a:gridCol>
                <a:gridCol w="816881">
                  <a:extLst>
                    <a:ext uri="{9D8B030D-6E8A-4147-A177-3AD203B41FA5}">
                      <a16:colId xmlns:a16="http://schemas.microsoft.com/office/drawing/2014/main" val="528634791"/>
                    </a:ext>
                  </a:extLst>
                </a:gridCol>
                <a:gridCol w="624206">
                  <a:extLst>
                    <a:ext uri="{9D8B030D-6E8A-4147-A177-3AD203B41FA5}">
                      <a16:colId xmlns:a16="http://schemas.microsoft.com/office/drawing/2014/main" val="4089517668"/>
                    </a:ext>
                  </a:extLst>
                </a:gridCol>
                <a:gridCol w="1146502">
                  <a:extLst>
                    <a:ext uri="{9D8B030D-6E8A-4147-A177-3AD203B41FA5}">
                      <a16:colId xmlns:a16="http://schemas.microsoft.com/office/drawing/2014/main" val="257936213"/>
                    </a:ext>
                  </a:extLst>
                </a:gridCol>
              </a:tblGrid>
              <a:tr h="874626">
                <a:tc>
                  <a:txBody>
                    <a:bodyPr/>
                    <a:lstStyle/>
                    <a:p>
                      <a:pPr algn="ctr">
                        <a:lnSpc>
                          <a:spcPct val="150000"/>
                        </a:lnSpc>
                        <a:spcAft>
                          <a:spcPts val="0"/>
                        </a:spcAft>
                      </a:pPr>
                      <a:r>
                        <a:rPr lang="en-US" sz="800" dirty="0">
                          <a:solidFill>
                            <a:schemeClr val="tx1"/>
                          </a:solidFill>
                          <a:effectLst/>
                        </a:rPr>
                        <a:t>TRAMO</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ABSCISA</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LONGUITUD (m)</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ANCHO (m)</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PENDIENTE (%)</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TRAZADO VIAL</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ALCANTARILLADO</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CAPA DE RODADURA</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ESTADO</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MANTENIMIENTO</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804714636"/>
                  </a:ext>
                </a:extLst>
              </a:tr>
              <a:tr h="472020">
                <a:tc>
                  <a:txBody>
                    <a:bodyPr/>
                    <a:lstStyle/>
                    <a:p>
                      <a:pPr algn="ctr">
                        <a:lnSpc>
                          <a:spcPct val="150000"/>
                        </a:lnSpc>
                        <a:spcAft>
                          <a:spcPts val="0"/>
                        </a:spcAft>
                      </a:pPr>
                      <a:r>
                        <a:rPr lang="en-US" sz="800">
                          <a:solidFill>
                            <a:schemeClr val="tx1"/>
                          </a:solidFill>
                          <a:effectLst/>
                        </a:rPr>
                        <a:t>1</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0+677.00</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931.2</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6</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0.8</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Si</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Si</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dirty="0" smtClean="0">
                          <a:solidFill>
                            <a:schemeClr val="tx1"/>
                          </a:solidFill>
                          <a:effectLst/>
                        </a:rPr>
                        <a:t>Pavimento Asfáltico</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Bueno</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No aplica</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158161785"/>
                  </a:ext>
                </a:extLst>
              </a:tr>
              <a:tr h="874626">
                <a:tc>
                  <a:txBody>
                    <a:bodyPr/>
                    <a:lstStyle/>
                    <a:p>
                      <a:pPr algn="ctr">
                        <a:lnSpc>
                          <a:spcPct val="150000"/>
                        </a:lnSpc>
                        <a:spcAft>
                          <a:spcPts val="0"/>
                        </a:spcAft>
                      </a:pPr>
                      <a:r>
                        <a:rPr lang="en-US" sz="800" dirty="0">
                          <a:solidFill>
                            <a:schemeClr val="tx1"/>
                          </a:solidFill>
                          <a:effectLst/>
                        </a:rPr>
                        <a:t>2</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0+311.00</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599.5</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8</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1.2</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Si</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Si</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dirty="0" smtClean="0">
                          <a:solidFill>
                            <a:schemeClr val="tx1"/>
                          </a:solidFill>
                          <a:effectLst/>
                        </a:rPr>
                        <a:t>Pavimento Asfáltico</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Regular</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dirty="0">
                          <a:solidFill>
                            <a:schemeClr val="tx1"/>
                          </a:solidFill>
                          <a:effectLst/>
                        </a:rPr>
                        <a:t>M. Rutinario (Bacheo)</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679968219"/>
                  </a:ext>
                </a:extLst>
              </a:tr>
              <a:tr h="874626">
                <a:tc>
                  <a:txBody>
                    <a:bodyPr/>
                    <a:lstStyle/>
                    <a:p>
                      <a:pPr algn="ctr">
                        <a:lnSpc>
                          <a:spcPct val="150000"/>
                        </a:lnSpc>
                        <a:spcAft>
                          <a:spcPts val="0"/>
                        </a:spcAft>
                      </a:pPr>
                      <a:r>
                        <a:rPr lang="en-US" sz="800" dirty="0">
                          <a:solidFill>
                            <a:schemeClr val="tx1"/>
                          </a:solidFill>
                          <a:effectLst/>
                        </a:rPr>
                        <a:t>3</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0+824.00</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1226.0</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8</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4.8</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dirty="0">
                          <a:solidFill>
                            <a:schemeClr val="tx1"/>
                          </a:solidFill>
                          <a:effectLst/>
                        </a:rPr>
                        <a:t>No</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Si</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dirty="0" smtClean="0">
                          <a:solidFill>
                            <a:schemeClr val="tx1"/>
                          </a:solidFill>
                          <a:effectLst/>
                        </a:rPr>
                        <a:t>Pavimento Asfáltico</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a:solidFill>
                            <a:schemeClr val="tx1"/>
                          </a:solidFill>
                          <a:effectLst/>
                        </a:rPr>
                        <a:t>Malo</a:t>
                      </a:r>
                      <a:endParaRPr lang="en-US" sz="15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50000"/>
                        </a:lnSpc>
                        <a:spcAft>
                          <a:spcPts val="0"/>
                        </a:spcAft>
                      </a:pPr>
                      <a:r>
                        <a:rPr lang="en-US" sz="800" dirty="0">
                          <a:solidFill>
                            <a:schemeClr val="tx1"/>
                          </a:solidFill>
                          <a:effectLst/>
                        </a:rPr>
                        <a:t>M. Rutinario (Bacheo)</a:t>
                      </a:r>
                      <a:endParaRPr lang="en-US"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509545612"/>
                  </a:ext>
                </a:extLst>
              </a:tr>
            </a:tbl>
          </a:graphicData>
        </a:graphic>
      </p:graphicFrame>
      <p:pic>
        <p:nvPicPr>
          <p:cNvPr id="3"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7499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nvPr>
        </p:nvGraphicFramePr>
        <p:xfrm>
          <a:off x="46315" y="981347"/>
          <a:ext cx="7263244" cy="4689239"/>
        </p:xfrm>
        <a:graphic>
          <a:graphicData uri="http://schemas.openxmlformats.org/drawingml/2006/table">
            <a:tbl>
              <a:tblPr firstRow="1" firstCol="1" bandRow="1">
                <a:tableStyleId>{35758FB7-9AC5-4552-8A53-C91805E547FA}</a:tableStyleId>
              </a:tblPr>
              <a:tblGrid>
                <a:gridCol w="660602">
                  <a:extLst>
                    <a:ext uri="{9D8B030D-6E8A-4147-A177-3AD203B41FA5}">
                      <a16:colId xmlns:a16="http://schemas.microsoft.com/office/drawing/2014/main" val="3487706589"/>
                    </a:ext>
                  </a:extLst>
                </a:gridCol>
                <a:gridCol w="454419">
                  <a:extLst>
                    <a:ext uri="{9D8B030D-6E8A-4147-A177-3AD203B41FA5}">
                      <a16:colId xmlns:a16="http://schemas.microsoft.com/office/drawing/2014/main" val="2274878482"/>
                    </a:ext>
                  </a:extLst>
                </a:gridCol>
                <a:gridCol w="2472179">
                  <a:extLst>
                    <a:ext uri="{9D8B030D-6E8A-4147-A177-3AD203B41FA5}">
                      <a16:colId xmlns:a16="http://schemas.microsoft.com/office/drawing/2014/main" val="1101298156"/>
                    </a:ext>
                  </a:extLst>
                </a:gridCol>
                <a:gridCol w="530381">
                  <a:extLst>
                    <a:ext uri="{9D8B030D-6E8A-4147-A177-3AD203B41FA5}">
                      <a16:colId xmlns:a16="http://schemas.microsoft.com/office/drawing/2014/main" val="2225244742"/>
                    </a:ext>
                  </a:extLst>
                </a:gridCol>
                <a:gridCol w="952245">
                  <a:extLst>
                    <a:ext uri="{9D8B030D-6E8A-4147-A177-3AD203B41FA5}">
                      <a16:colId xmlns:a16="http://schemas.microsoft.com/office/drawing/2014/main" val="2900362945"/>
                    </a:ext>
                  </a:extLst>
                </a:gridCol>
                <a:gridCol w="1096709">
                  <a:extLst>
                    <a:ext uri="{9D8B030D-6E8A-4147-A177-3AD203B41FA5}">
                      <a16:colId xmlns:a16="http://schemas.microsoft.com/office/drawing/2014/main" val="3527292149"/>
                    </a:ext>
                  </a:extLst>
                </a:gridCol>
                <a:gridCol w="1096709">
                  <a:extLst>
                    <a:ext uri="{9D8B030D-6E8A-4147-A177-3AD203B41FA5}">
                      <a16:colId xmlns:a16="http://schemas.microsoft.com/office/drawing/2014/main" val="1122205861"/>
                    </a:ext>
                  </a:extLst>
                </a:gridCol>
              </a:tblGrid>
              <a:tr h="228879">
                <a:tc gridSpan="7">
                  <a:txBody>
                    <a:bodyPr/>
                    <a:lstStyle/>
                    <a:p>
                      <a:pPr algn="ctr">
                        <a:lnSpc>
                          <a:spcPct val="150000"/>
                        </a:lnSpc>
                        <a:spcAft>
                          <a:spcPts val="0"/>
                        </a:spcAft>
                      </a:pPr>
                      <a:r>
                        <a:rPr lang="es-ES" sz="800" dirty="0">
                          <a:solidFill>
                            <a:schemeClr val="tx1"/>
                          </a:solidFill>
                          <a:effectLst/>
                        </a:rPr>
                        <a:t>PROYECTO: Mantenimiento Vial en la zona comprendida en las proximidades al Fuerte GRAD Marco Aurelio Subía Martínez</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71346662"/>
                  </a:ext>
                </a:extLst>
              </a:tr>
              <a:tr h="171450">
                <a:tc gridSpan="7">
                  <a:txBody>
                    <a:bodyPr/>
                    <a:lstStyle/>
                    <a:p>
                      <a:pPr algn="ctr">
                        <a:lnSpc>
                          <a:spcPct val="150000"/>
                        </a:lnSpc>
                        <a:spcAft>
                          <a:spcPts val="0"/>
                        </a:spcAft>
                      </a:pPr>
                      <a:r>
                        <a:rPr lang="en-US" sz="800" dirty="0">
                          <a:solidFill>
                            <a:schemeClr val="tx1"/>
                          </a:solidFill>
                          <a:effectLst/>
                        </a:rPr>
                        <a:t>PRESUPUESTO REFERENCIAL</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86717293"/>
                  </a:ext>
                </a:extLst>
              </a:tr>
              <a:tr h="171450">
                <a:tc rowSpan="2">
                  <a:txBody>
                    <a:bodyPr/>
                    <a:lstStyle/>
                    <a:p>
                      <a:pPr algn="ctr">
                        <a:lnSpc>
                          <a:spcPct val="150000"/>
                        </a:lnSpc>
                        <a:spcAft>
                          <a:spcPts val="0"/>
                        </a:spcAft>
                      </a:pPr>
                      <a:r>
                        <a:rPr lang="en-US" sz="800" dirty="0">
                          <a:solidFill>
                            <a:schemeClr val="tx1"/>
                          </a:solidFill>
                          <a:effectLst/>
                        </a:rPr>
                        <a:t>COD</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rowSpan="2">
                  <a:txBody>
                    <a:bodyPr/>
                    <a:lstStyle/>
                    <a:p>
                      <a:pPr algn="ctr">
                        <a:lnSpc>
                          <a:spcPct val="150000"/>
                        </a:lnSpc>
                        <a:spcAft>
                          <a:spcPts val="0"/>
                        </a:spcAft>
                      </a:pPr>
                      <a:r>
                        <a:rPr lang="en-US" sz="800" dirty="0">
                          <a:solidFill>
                            <a:schemeClr val="tx1"/>
                          </a:solidFill>
                          <a:effectLst/>
                        </a:rPr>
                        <a:t>ID</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rowSpan="2">
                  <a:txBody>
                    <a:bodyPr/>
                    <a:lstStyle/>
                    <a:p>
                      <a:pPr algn="ctr">
                        <a:lnSpc>
                          <a:spcPct val="150000"/>
                        </a:lnSpc>
                        <a:spcAft>
                          <a:spcPts val="0"/>
                        </a:spcAft>
                      </a:pPr>
                      <a:r>
                        <a:rPr lang="en-US" sz="800">
                          <a:solidFill>
                            <a:schemeClr val="tx1"/>
                          </a:solidFill>
                          <a:effectLst/>
                        </a:rPr>
                        <a:t>RUBRO DESCRIPCION</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rowSpan="2">
                  <a:txBody>
                    <a:bodyPr/>
                    <a:lstStyle/>
                    <a:p>
                      <a:pPr algn="ctr">
                        <a:lnSpc>
                          <a:spcPct val="150000"/>
                        </a:lnSpc>
                        <a:spcAft>
                          <a:spcPts val="0"/>
                        </a:spcAft>
                      </a:pPr>
                      <a:r>
                        <a:rPr lang="en-US" sz="800">
                          <a:solidFill>
                            <a:schemeClr val="tx1"/>
                          </a:solidFill>
                          <a:effectLst/>
                        </a:rPr>
                        <a:t>UNIDAD</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gridSpan="3">
                  <a:txBody>
                    <a:bodyPr/>
                    <a:lstStyle/>
                    <a:p>
                      <a:pPr algn="ctr">
                        <a:lnSpc>
                          <a:spcPct val="150000"/>
                        </a:lnSpc>
                        <a:spcAft>
                          <a:spcPts val="0"/>
                        </a:spcAft>
                      </a:pPr>
                      <a:r>
                        <a:rPr lang="en-US" sz="800">
                          <a:solidFill>
                            <a:schemeClr val="tx1"/>
                          </a:solidFill>
                          <a:effectLst/>
                        </a:rPr>
                        <a:t>CONTRATADO</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41130572"/>
                  </a:ext>
                </a:extLst>
              </a:tr>
              <a:tr h="22887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50000"/>
                        </a:lnSpc>
                        <a:spcAft>
                          <a:spcPts val="0"/>
                        </a:spcAft>
                      </a:pPr>
                      <a:r>
                        <a:rPr lang="en-US" sz="800">
                          <a:solidFill>
                            <a:schemeClr val="tx1"/>
                          </a:solidFill>
                          <a:effectLst/>
                        </a:rPr>
                        <a:t>CANTIDAD</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PRECIO UNITARIO</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effectLst/>
                        </a:rPr>
                        <a:t> PRECIO TOTAL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2724166700"/>
                  </a:ext>
                </a:extLst>
              </a:tr>
              <a:tr h="171450">
                <a:tc>
                  <a:txBody>
                    <a:bodyPr/>
                    <a:lstStyle/>
                    <a:p>
                      <a:pPr algn="ctr">
                        <a:lnSpc>
                          <a:spcPct val="150000"/>
                        </a:lnSpc>
                        <a:spcAft>
                          <a:spcPts val="0"/>
                        </a:spcAft>
                      </a:pPr>
                      <a:r>
                        <a:rPr lang="en-US" sz="800" dirty="0">
                          <a:solidFill>
                            <a:schemeClr val="tx1"/>
                          </a:solidFill>
                          <a:effectLst/>
                        </a:rPr>
                        <a:t> </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OBRAS PRELIMINARES</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effectLst/>
                        </a:rPr>
                        <a:t>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2140003669"/>
                  </a:ext>
                </a:extLst>
              </a:tr>
              <a:tr h="228879">
                <a:tc>
                  <a:txBody>
                    <a:bodyPr/>
                    <a:lstStyle/>
                    <a:p>
                      <a:pPr algn="ctr">
                        <a:lnSpc>
                          <a:spcPct val="150000"/>
                        </a:lnSpc>
                        <a:spcAft>
                          <a:spcPts val="0"/>
                        </a:spcAft>
                      </a:pPr>
                      <a:r>
                        <a:rPr lang="en-US" sz="800" dirty="0">
                          <a:solidFill>
                            <a:schemeClr val="tx1"/>
                          </a:solidFill>
                          <a:effectLst/>
                        </a:rPr>
                        <a:t>1</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OP001</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SELLO ASFALTICO INC. IMPRIMACION</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m2</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638,00</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                      8,60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effectLst/>
                        </a:rPr>
                        <a:t>                   5.489,48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917113529"/>
                  </a:ext>
                </a:extLst>
              </a:tr>
              <a:tr h="228879">
                <a:tc>
                  <a:txBody>
                    <a:bodyPr/>
                    <a:lstStyle/>
                    <a:p>
                      <a:pPr algn="ctr">
                        <a:lnSpc>
                          <a:spcPct val="150000"/>
                        </a:lnSpc>
                        <a:spcAft>
                          <a:spcPts val="0"/>
                        </a:spcAft>
                      </a:pPr>
                      <a:r>
                        <a:rPr lang="en-US" sz="800" dirty="0">
                          <a:solidFill>
                            <a:schemeClr val="tx1"/>
                          </a:solidFill>
                          <a:effectLst/>
                        </a:rPr>
                        <a:t>2</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OP002</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dirty="0">
                          <a:solidFill>
                            <a:schemeClr val="tx1"/>
                          </a:solidFill>
                          <a:effectLst/>
                        </a:rPr>
                        <a:t>BACHEO</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m2</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51,00</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                      9,84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effectLst/>
                        </a:rPr>
                        <a:t>                       502,00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1503803762"/>
                  </a:ext>
                </a:extLst>
              </a:tr>
              <a:tr h="228879">
                <a:tc>
                  <a:txBody>
                    <a:bodyPr/>
                    <a:lstStyle/>
                    <a:p>
                      <a:pPr algn="ctr">
                        <a:lnSpc>
                          <a:spcPct val="150000"/>
                        </a:lnSpc>
                        <a:spcAft>
                          <a:spcPts val="0"/>
                        </a:spcAft>
                      </a:pPr>
                      <a:r>
                        <a:rPr lang="en-US" sz="800" dirty="0">
                          <a:solidFill>
                            <a:schemeClr val="tx1"/>
                          </a:solidFill>
                          <a:effectLst/>
                        </a:rPr>
                        <a:t>3</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OP003</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RECAPEO</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m2</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1.312,00</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                    14,96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effectLst/>
                        </a:rPr>
                        <a:t>                 19.627,52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1056516529"/>
                  </a:ext>
                </a:extLst>
              </a:tr>
              <a:tr h="228879">
                <a:tc>
                  <a:txBody>
                    <a:bodyPr/>
                    <a:lstStyle/>
                    <a:p>
                      <a:pPr algn="ctr">
                        <a:lnSpc>
                          <a:spcPct val="150000"/>
                        </a:lnSpc>
                        <a:spcAft>
                          <a:spcPts val="0"/>
                        </a:spcAft>
                      </a:pPr>
                      <a:r>
                        <a:rPr lang="en-US" sz="800" dirty="0">
                          <a:solidFill>
                            <a:schemeClr val="tx1"/>
                          </a:solidFill>
                          <a:effectLst/>
                        </a:rPr>
                        <a:t>4</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OP004</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CEPILLADO</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m2</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1.312,00</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                      4,96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effectLst/>
                        </a:rPr>
                        <a:t>                   6.507,52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2663191364"/>
                  </a:ext>
                </a:extLst>
              </a:tr>
              <a:tr h="228879">
                <a:tc>
                  <a:txBody>
                    <a:bodyPr/>
                    <a:lstStyle/>
                    <a:p>
                      <a:pPr algn="ctr">
                        <a:lnSpc>
                          <a:spcPct val="150000"/>
                        </a:lnSpc>
                        <a:spcAft>
                          <a:spcPts val="0"/>
                        </a:spcAft>
                      </a:pPr>
                      <a:r>
                        <a:rPr lang="en-US" sz="800" dirty="0">
                          <a:solidFill>
                            <a:schemeClr val="tx1"/>
                          </a:solidFill>
                          <a:effectLst/>
                        </a:rPr>
                        <a:t>5</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OP005</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RECONSTRUCCIÓN TRATAMIENTO SUPERFICIAL</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m2</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1.825,50</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                    10,20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effectLst/>
                        </a:rPr>
                        <a:t>                 18.620,10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1336132933"/>
                  </a:ext>
                </a:extLst>
              </a:tr>
              <a:tr h="342900">
                <a:tc>
                  <a:txBody>
                    <a:bodyPr/>
                    <a:lstStyle/>
                    <a:p>
                      <a:pPr algn="ctr">
                        <a:lnSpc>
                          <a:spcPct val="150000"/>
                        </a:lnSpc>
                        <a:spcAft>
                          <a:spcPts val="0"/>
                        </a:spcAft>
                      </a:pPr>
                      <a:r>
                        <a:rPr lang="en-US" sz="800" dirty="0">
                          <a:solidFill>
                            <a:schemeClr val="tx1"/>
                          </a:solidFill>
                          <a:effectLst/>
                        </a:rPr>
                        <a:t>6</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OP006</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LIMPIEZA DE TALUD</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m2</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8,00</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dirty="0">
                          <a:solidFill>
                            <a:schemeClr val="tx1"/>
                          </a:solidFill>
                          <a:effectLst/>
                        </a:rPr>
                        <a:t>                    39,57   </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dirty="0">
                          <a:effectLst/>
                        </a:rPr>
                        <a:t>                       </a:t>
                      </a:r>
                      <a:r>
                        <a:rPr lang="en-US" sz="800" dirty="0" smtClean="0">
                          <a:effectLst/>
                        </a:rPr>
                        <a:t>       316,56   </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3831308553"/>
                  </a:ext>
                </a:extLst>
              </a:tr>
              <a:tr h="228879">
                <a:tc>
                  <a:txBody>
                    <a:bodyPr/>
                    <a:lstStyle/>
                    <a:p>
                      <a:pPr algn="ctr">
                        <a:lnSpc>
                          <a:spcPct val="150000"/>
                        </a:lnSpc>
                        <a:spcAft>
                          <a:spcPts val="0"/>
                        </a:spcAft>
                      </a:pPr>
                      <a:r>
                        <a:rPr lang="en-US" sz="800" dirty="0">
                          <a:solidFill>
                            <a:schemeClr val="tx1"/>
                          </a:solidFill>
                          <a:effectLst/>
                        </a:rPr>
                        <a:t>7</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dirty="0">
                          <a:solidFill>
                            <a:schemeClr val="tx1"/>
                          </a:solidFill>
                          <a:effectLst/>
                        </a:rPr>
                        <a:t>OP007</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MANTENIMIENTO SUBDRENES</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dirty="0">
                          <a:solidFill>
                            <a:schemeClr val="tx1"/>
                          </a:solidFill>
                          <a:effectLst/>
                        </a:rPr>
                        <a:t>Km</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0,30</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            13.425,00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effectLst/>
                        </a:rPr>
                        <a:t>                   4.027,50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1148211839"/>
                  </a:ext>
                </a:extLst>
              </a:tr>
              <a:tr h="228879">
                <a:tc>
                  <a:txBody>
                    <a:bodyPr/>
                    <a:lstStyle/>
                    <a:p>
                      <a:pPr algn="ctr">
                        <a:lnSpc>
                          <a:spcPct val="150000"/>
                        </a:lnSpc>
                        <a:spcAft>
                          <a:spcPts val="0"/>
                        </a:spcAft>
                      </a:pPr>
                      <a:r>
                        <a:rPr lang="en-US" sz="800" dirty="0">
                          <a:solidFill>
                            <a:schemeClr val="tx1"/>
                          </a:solidFill>
                          <a:effectLst/>
                        </a:rPr>
                        <a:t>8</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OP008</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REPAVIMENTACIÓN</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m2</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1.312,00</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                    19,73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effectLst/>
                        </a:rPr>
                        <a:t>                 25.885,76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2311502294"/>
                  </a:ext>
                </a:extLst>
              </a:tr>
              <a:tr h="228879">
                <a:tc>
                  <a:txBody>
                    <a:bodyPr/>
                    <a:lstStyle/>
                    <a:p>
                      <a:pPr algn="ctr">
                        <a:lnSpc>
                          <a:spcPct val="150000"/>
                        </a:lnSpc>
                        <a:spcAft>
                          <a:spcPts val="0"/>
                        </a:spcAft>
                      </a:pPr>
                      <a:r>
                        <a:rPr lang="en-US" sz="800" dirty="0">
                          <a:solidFill>
                            <a:schemeClr val="tx1"/>
                          </a:solidFill>
                          <a:effectLst/>
                        </a:rPr>
                        <a:t>9</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OP009</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SELLO ELASTOMETRICO DE JUNTAS</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m</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8,00</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                      3,66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effectLst/>
                        </a:rPr>
                        <a:t>                         29,28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1499981641"/>
                  </a:ext>
                </a:extLst>
              </a:tr>
              <a:tr h="228879">
                <a:tc>
                  <a:txBody>
                    <a:bodyPr/>
                    <a:lstStyle/>
                    <a:p>
                      <a:pPr algn="ctr">
                        <a:lnSpc>
                          <a:spcPct val="150000"/>
                        </a:lnSpc>
                        <a:spcAft>
                          <a:spcPts val="0"/>
                        </a:spcAft>
                      </a:pPr>
                      <a:r>
                        <a:rPr lang="en-US" sz="800" dirty="0">
                          <a:solidFill>
                            <a:schemeClr val="tx1"/>
                          </a:solidFill>
                          <a:effectLst/>
                        </a:rPr>
                        <a:t>10</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OP010</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DESBROCE</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Ha</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14,80</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                  188,50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effectLst/>
                        </a:rPr>
                        <a:t>                   2.789,80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979433935"/>
                  </a:ext>
                </a:extLst>
              </a:tr>
              <a:tr h="228879">
                <a:tc>
                  <a:txBody>
                    <a:bodyPr/>
                    <a:lstStyle/>
                    <a:p>
                      <a:pPr algn="ctr">
                        <a:lnSpc>
                          <a:spcPct val="150000"/>
                        </a:lnSpc>
                        <a:spcAft>
                          <a:spcPts val="0"/>
                        </a:spcAft>
                      </a:pPr>
                      <a:r>
                        <a:rPr lang="en-US" sz="800" dirty="0">
                          <a:solidFill>
                            <a:schemeClr val="tx1"/>
                          </a:solidFill>
                          <a:effectLst/>
                        </a:rPr>
                        <a:t>11</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OP011</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s-ES" sz="800">
                          <a:solidFill>
                            <a:schemeClr val="tx1"/>
                          </a:solidFill>
                          <a:effectLst/>
                        </a:rPr>
                        <a:t>SEÑALES AL LADO DE LA CARRETERA</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UNIDAD</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30,00</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                  110,70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effectLst/>
                        </a:rPr>
                        <a:t>                   3.321,00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2666895559"/>
                  </a:ext>
                </a:extLst>
              </a:tr>
              <a:tr h="228879">
                <a:tc>
                  <a:txBody>
                    <a:bodyPr/>
                    <a:lstStyle/>
                    <a:p>
                      <a:pPr algn="ctr">
                        <a:lnSpc>
                          <a:spcPct val="150000"/>
                        </a:lnSpc>
                        <a:spcAft>
                          <a:spcPts val="0"/>
                        </a:spcAft>
                      </a:pPr>
                      <a:r>
                        <a:rPr lang="en-US" sz="800" dirty="0">
                          <a:solidFill>
                            <a:schemeClr val="tx1"/>
                          </a:solidFill>
                          <a:effectLst/>
                        </a:rPr>
                        <a:t>12</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OP012</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dirty="0">
                          <a:solidFill>
                            <a:schemeClr val="tx1"/>
                          </a:solidFill>
                          <a:effectLst/>
                        </a:rPr>
                        <a:t>MARCAS DE PAVIMENTO</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m</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1.200,00</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                      1,11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effectLst/>
                        </a:rPr>
                        <a:t>                   1.332,00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2955045108"/>
                  </a:ext>
                </a:extLst>
              </a:tr>
              <a:tr h="228879">
                <a:tc>
                  <a:txBody>
                    <a:bodyPr/>
                    <a:lstStyle/>
                    <a:p>
                      <a:pPr algn="ctr">
                        <a:lnSpc>
                          <a:spcPct val="150000"/>
                        </a:lnSpc>
                        <a:spcAft>
                          <a:spcPts val="0"/>
                        </a:spcAft>
                      </a:pPr>
                      <a:r>
                        <a:rPr lang="en-US" sz="800" dirty="0">
                          <a:solidFill>
                            <a:schemeClr val="tx1"/>
                          </a:solidFill>
                          <a:effectLst/>
                        </a:rPr>
                        <a:t>13</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OP013</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HORMIGON SIMPLE PARA BORDILLOS</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m</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150,00</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solidFill>
                            <a:schemeClr val="tx1"/>
                          </a:solidFill>
                          <a:effectLst/>
                        </a:rPr>
                        <a:t>                    65,60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lnSpc>
                          <a:spcPct val="150000"/>
                        </a:lnSpc>
                        <a:spcAft>
                          <a:spcPts val="0"/>
                        </a:spcAft>
                      </a:pPr>
                      <a:r>
                        <a:rPr lang="en-US" sz="800">
                          <a:effectLst/>
                        </a:rPr>
                        <a:t>                   9.840,00   </a:t>
                      </a:r>
                      <a:endParaRPr lang="en-US" sz="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3108068463"/>
                  </a:ext>
                </a:extLst>
              </a:tr>
              <a:tr h="228879">
                <a:tc gridSpan="6">
                  <a:txBody>
                    <a:bodyPr/>
                    <a:lstStyle/>
                    <a:p>
                      <a:pPr algn="ctr">
                        <a:lnSpc>
                          <a:spcPct val="150000"/>
                        </a:lnSpc>
                        <a:spcAft>
                          <a:spcPts val="0"/>
                        </a:spcAft>
                      </a:pPr>
                      <a:r>
                        <a:rPr lang="en-US" sz="800" dirty="0">
                          <a:solidFill>
                            <a:schemeClr val="tx1"/>
                          </a:solidFill>
                          <a:effectLst/>
                        </a:rPr>
                        <a:t>PRESUPUESTO REFERENCIAL (USD)</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lnSpc>
                          <a:spcPct val="150000"/>
                        </a:lnSpc>
                        <a:spcAft>
                          <a:spcPts val="0"/>
                        </a:spcAft>
                      </a:pPr>
                      <a:r>
                        <a:rPr lang="en-US" sz="800" dirty="0">
                          <a:effectLst/>
                        </a:rPr>
                        <a:t>           98.288,52   </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614453668"/>
                  </a:ext>
                </a:extLst>
              </a:tr>
              <a:tr h="204773">
                <a:tc gridSpan="7">
                  <a:txBody>
                    <a:bodyPr/>
                    <a:lstStyle/>
                    <a:p>
                      <a:pPr algn="ctr">
                        <a:lnSpc>
                          <a:spcPct val="150000"/>
                        </a:lnSpc>
                        <a:spcAft>
                          <a:spcPts val="0"/>
                        </a:spcAft>
                      </a:pPr>
                      <a:r>
                        <a:rPr lang="es-ES" sz="800" dirty="0">
                          <a:solidFill>
                            <a:schemeClr val="tx1"/>
                          </a:solidFill>
                          <a:effectLst/>
                        </a:rPr>
                        <a:t>Son: noventa y ocho mil doscientos ochenta y ocho con cincuenta y dos centavos de dólares americanos</a:t>
                      </a:r>
                      <a:endParaRPr lang="en-US" sz="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4039338"/>
                  </a:ext>
                </a:extLst>
              </a:tr>
            </a:tbl>
          </a:graphicData>
        </a:graphic>
      </p:graphicFrame>
      <p:pic>
        <p:nvPicPr>
          <p:cNvPr id="3"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95784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470263" y="857250"/>
            <a:ext cx="6296297" cy="4990012"/>
          </a:xfrm>
          <a:prstGeom prst="rect">
            <a:avLst/>
          </a:prstGeom>
        </p:spPr>
      </p:pic>
      <p:pic>
        <p:nvPicPr>
          <p:cNvPr id="3"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18046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1520" y="857250"/>
            <a:ext cx="8229600" cy="857250"/>
          </a:xfrm>
        </p:spPr>
        <p:txBody>
          <a:bodyPr/>
          <a:lstStyle/>
          <a:p>
            <a:r>
              <a:rPr lang="es-ES" dirty="0" smtClean="0">
                <a:solidFill>
                  <a:schemeClr val="tx1"/>
                </a:solidFill>
              </a:rPr>
              <a:t>CONCLUSIONES</a:t>
            </a:r>
            <a:endParaRPr lang="en-US" dirty="0">
              <a:solidFill>
                <a:schemeClr val="tx1"/>
              </a:solidFill>
            </a:endParaRPr>
          </a:p>
        </p:txBody>
      </p:sp>
      <p:sp>
        <p:nvSpPr>
          <p:cNvPr id="3" name="Marcador de contenido 2"/>
          <p:cNvSpPr>
            <a:spLocks noGrp="1"/>
          </p:cNvSpPr>
          <p:nvPr>
            <p:ph idx="1"/>
          </p:nvPr>
        </p:nvSpPr>
        <p:spPr>
          <a:xfrm>
            <a:off x="457201" y="1595302"/>
            <a:ext cx="5205548" cy="3856571"/>
          </a:xfrm>
        </p:spPr>
        <p:txBody>
          <a:bodyPr/>
          <a:lstStyle/>
          <a:p>
            <a:pPr algn="just"/>
            <a:r>
              <a:rPr lang="es-ES" sz="1350" dirty="0">
                <a:solidFill>
                  <a:schemeClr val="tx1"/>
                </a:solidFill>
              </a:rPr>
              <a:t>Se puede concluir que en base a estos análisis se puede llegar a realizar una propuesta de un presupuesto referencial para cada tramo tomando en cuenta que indistintamente de que cada tramo posea sus propias características y daños, al final, forman parte de una misma arteria vial y van a compartir el mismo tipo de tratamiento vial de mantenimiento y readecuación.</a:t>
            </a:r>
          </a:p>
          <a:p>
            <a:pPr algn="just"/>
            <a:endParaRPr lang="es-ES" sz="1350" dirty="0">
              <a:solidFill>
                <a:schemeClr val="tx1"/>
              </a:solidFill>
            </a:endParaRPr>
          </a:p>
          <a:p>
            <a:pPr algn="just"/>
            <a:r>
              <a:rPr lang="es-ES" sz="1350" dirty="0">
                <a:solidFill>
                  <a:schemeClr val="tx1"/>
                </a:solidFill>
              </a:rPr>
              <a:t>El mantenimiento vial preventivo y consecutivo, prolongan la vida útil de la calzada evitando así incurrir en gastos que no se encuentren dentro de un presupuesto asignado.</a:t>
            </a:r>
          </a:p>
          <a:p>
            <a:pPr algn="just"/>
            <a:endParaRPr lang="es-ES" sz="1350" dirty="0">
              <a:solidFill>
                <a:schemeClr val="tx1"/>
              </a:solidFill>
            </a:endParaRPr>
          </a:p>
          <a:p>
            <a:pPr algn="just"/>
            <a:r>
              <a:rPr lang="es-ES" sz="1350" dirty="0">
                <a:solidFill>
                  <a:schemeClr val="tx1"/>
                </a:solidFill>
              </a:rPr>
              <a:t>Se ha cumplido a cabalidad con el análisis del medio ambiente, la evaluación del tipo de subrasante y el CBR de diseño, los parámetros de resistencia de las distintas capas, lo que nos permitió realizar el diseño de rehabilitación en base a su numero estructural y se elaboró un plan de conservación vial y la estimación de sus costos.</a:t>
            </a:r>
            <a:endParaRPr lang="en-US" sz="1350" dirty="0">
              <a:solidFill>
                <a:schemeClr val="tx1"/>
              </a:solidFill>
            </a:endParaRPr>
          </a:p>
        </p:txBody>
      </p:sp>
      <p:pic>
        <p:nvPicPr>
          <p:cNvPr id="4" name="Google Shape;195;p6"/>
          <p:cNvPicPr preferRelativeResize="0"/>
          <p:nvPr/>
        </p:nvPicPr>
        <p:blipFill rotWithShape="1">
          <a:blip r:embed="rId2">
            <a:alphaModFix/>
          </a:blip>
          <a:srcRect t="16470" r="2513" b="16428"/>
          <a:stretch/>
        </p:blipFill>
        <p:spPr>
          <a:xfrm>
            <a:off x="6103620" y="1714501"/>
            <a:ext cx="2416628" cy="1718360"/>
          </a:xfrm>
          <a:prstGeom prst="rect">
            <a:avLst/>
          </a:prstGeom>
          <a:noFill/>
          <a:ln>
            <a:noFill/>
          </a:ln>
        </p:spPr>
      </p:pic>
      <p:pic>
        <p:nvPicPr>
          <p:cNvPr id="5" name="Google Shape;210;p8"/>
          <p:cNvPicPr preferRelativeResize="0"/>
          <p:nvPr/>
        </p:nvPicPr>
        <p:blipFill rotWithShape="1">
          <a:blip r:embed="rId3">
            <a:alphaModFix/>
          </a:blip>
          <a:srcRect l="18232" t="3821" r="18450" b="6268"/>
          <a:stretch/>
        </p:blipFill>
        <p:spPr>
          <a:xfrm>
            <a:off x="6691716" y="3736422"/>
            <a:ext cx="1240435" cy="1523787"/>
          </a:xfrm>
          <a:prstGeom prst="rect">
            <a:avLst/>
          </a:prstGeom>
          <a:noFill/>
          <a:ln>
            <a:noFill/>
          </a:ln>
        </p:spPr>
      </p:pic>
      <p:pic>
        <p:nvPicPr>
          <p:cNvPr id="6"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299158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0303" y="913005"/>
            <a:ext cx="8229600" cy="857250"/>
          </a:xfrm>
        </p:spPr>
        <p:txBody>
          <a:bodyPr/>
          <a:lstStyle/>
          <a:p>
            <a:r>
              <a:rPr lang="es-ES" dirty="0" smtClean="0">
                <a:solidFill>
                  <a:schemeClr val="tx1"/>
                </a:solidFill>
              </a:rPr>
              <a:t>RECOMENDACIONES</a:t>
            </a:r>
            <a:endParaRPr lang="en-US" dirty="0">
              <a:solidFill>
                <a:schemeClr val="tx1"/>
              </a:solidFill>
            </a:endParaRPr>
          </a:p>
        </p:txBody>
      </p:sp>
      <p:sp>
        <p:nvSpPr>
          <p:cNvPr id="3" name="Marcador de contenido 2"/>
          <p:cNvSpPr>
            <a:spLocks noGrp="1"/>
          </p:cNvSpPr>
          <p:nvPr>
            <p:ph idx="1"/>
          </p:nvPr>
        </p:nvSpPr>
        <p:spPr>
          <a:xfrm>
            <a:off x="457200" y="1569176"/>
            <a:ext cx="5225143" cy="3882698"/>
          </a:xfrm>
        </p:spPr>
        <p:txBody>
          <a:bodyPr/>
          <a:lstStyle/>
          <a:p>
            <a:pPr algn="just"/>
            <a:r>
              <a:rPr lang="es-ES" sz="1350" dirty="0">
                <a:solidFill>
                  <a:schemeClr val="tx1"/>
                </a:solidFill>
              </a:rPr>
              <a:t>Los cálculos y diseños se encuentran a nivel de prefactibilidad, por lo tanto se debe cotejar con las pruebas de laboratorio de los módulos de resiliencia y números estructurales adoptados de tal forma que se pueda reducir el margen de error constructivo.</a:t>
            </a:r>
          </a:p>
          <a:p>
            <a:pPr algn="just"/>
            <a:endParaRPr lang="es-ES" sz="1350" dirty="0">
              <a:solidFill>
                <a:schemeClr val="tx1"/>
              </a:solidFill>
            </a:endParaRPr>
          </a:p>
          <a:p>
            <a:pPr algn="just"/>
            <a:r>
              <a:rPr lang="es-ES" sz="1350" dirty="0">
                <a:solidFill>
                  <a:schemeClr val="tx1"/>
                </a:solidFill>
              </a:rPr>
              <a:t>La estimación de costos fue realizada con base a datos obtenidos del CEE del 2019, por lo tanto los valores para el presupuesto referencial y el análisis de valores unitarios debe ser actualizada a la fecha de la fase construcción.</a:t>
            </a:r>
          </a:p>
          <a:p>
            <a:pPr algn="just"/>
            <a:endParaRPr lang="es-ES" sz="1350" dirty="0">
              <a:solidFill>
                <a:schemeClr val="tx1"/>
              </a:solidFill>
            </a:endParaRPr>
          </a:p>
          <a:p>
            <a:pPr algn="just"/>
            <a:r>
              <a:rPr lang="es-ES" sz="1350" dirty="0">
                <a:solidFill>
                  <a:schemeClr val="tx1"/>
                </a:solidFill>
              </a:rPr>
              <a:t>Es recomendable que se siga un flujograma de actividades, para que el proceso de rehabilitación y mantenimiento vial, pueda tener una retroalimentación continua, ayudando así a prever los sucesos ocurridos, para futuros proyectos viales.</a:t>
            </a:r>
            <a:endParaRPr lang="en-US" sz="1350" dirty="0">
              <a:solidFill>
                <a:schemeClr val="tx1"/>
              </a:solidFill>
            </a:endParaRPr>
          </a:p>
        </p:txBody>
      </p:sp>
      <p:pic>
        <p:nvPicPr>
          <p:cNvPr id="4" name="Google Shape;157;gdfd4b5fcf1_0_2012"/>
          <p:cNvPicPr preferRelativeResize="0"/>
          <p:nvPr/>
        </p:nvPicPr>
        <p:blipFill rotWithShape="1">
          <a:blip r:embed="rId2">
            <a:alphaModFix/>
          </a:blip>
          <a:srcRect/>
          <a:stretch/>
        </p:blipFill>
        <p:spPr>
          <a:xfrm>
            <a:off x="6871063" y="1569176"/>
            <a:ext cx="1348319" cy="14499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oogle Shape;325;p27"/>
          <p:cNvPicPr preferRelativeResize="0"/>
          <p:nvPr/>
        </p:nvPicPr>
        <p:blipFill rotWithShape="1">
          <a:blip r:embed="rId3">
            <a:alphaModFix/>
          </a:blip>
          <a:srcRect/>
          <a:stretch/>
        </p:blipFill>
        <p:spPr>
          <a:xfrm>
            <a:off x="6026232" y="3561064"/>
            <a:ext cx="1360813" cy="1169324"/>
          </a:xfrm>
          <a:prstGeom prst="rect">
            <a:avLst/>
          </a:prstGeom>
          <a:noFill/>
          <a:ln>
            <a:noFill/>
          </a:ln>
        </p:spPr>
      </p:pic>
      <p:pic>
        <p:nvPicPr>
          <p:cNvPr id="6" name="Google Shape;360;p2"/>
          <p:cNvPicPr preferRelativeResize="0"/>
          <p:nvPr/>
        </p:nvPicPr>
        <p:blipFill rotWithShape="1">
          <a:blip r:embed="rId4">
            <a:alphaModFix/>
          </a:blip>
          <a:srcRect/>
          <a:stretch/>
        </p:blipFill>
        <p:spPr>
          <a:xfrm>
            <a:off x="7681068" y="3561064"/>
            <a:ext cx="1338835" cy="1169324"/>
          </a:xfrm>
          <a:prstGeom prst="rect">
            <a:avLst/>
          </a:prstGeom>
          <a:noFill/>
          <a:ln>
            <a:noFill/>
          </a:ln>
        </p:spPr>
      </p:pic>
      <p:pic>
        <p:nvPicPr>
          <p:cNvPr id="7"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76485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311839" y="3102346"/>
            <a:ext cx="2533387" cy="692497"/>
          </a:xfrm>
          <a:prstGeom prst="rect">
            <a:avLst/>
          </a:prstGeom>
        </p:spPr>
        <p:style>
          <a:lnRef idx="2">
            <a:schemeClr val="accent4"/>
          </a:lnRef>
          <a:fillRef idx="1">
            <a:schemeClr val="lt1"/>
          </a:fillRef>
          <a:effectRef idx="0">
            <a:schemeClr val="accent4"/>
          </a:effectRef>
          <a:fontRef idx="minor">
            <a:schemeClr val="dk1"/>
          </a:fontRef>
        </p:style>
        <p:txBody>
          <a:bodyPr wrap="none" lIns="68580" tIns="34290" rIns="68580" bIns="34290">
            <a:spAutoFit/>
            <a:scene3d>
              <a:camera prst="orthographicFront"/>
              <a:lightRig rig="threePt" dir="t"/>
            </a:scene3d>
            <a:sp3d extrusionH="57150">
              <a:bevelT h="25400" prst="softRound"/>
            </a:sp3d>
          </a:bodyPr>
          <a:lstStyle/>
          <a:p>
            <a:pPr algn="ctr" defTabSz="685800" eaLnBrk="1" fontAlgn="auto" hangingPunct="1">
              <a:spcBef>
                <a:spcPts val="0"/>
              </a:spcBef>
              <a:spcAft>
                <a:spcPts val="0"/>
              </a:spcAft>
            </a:pPr>
            <a:r>
              <a:rPr lang="es-ES" sz="4050" b="1" dirty="0">
                <a:ln w="12700" cmpd="sng">
                  <a:solidFill>
                    <a:srgbClr val="000000">
                      <a:lumMod val="95000"/>
                      <a:lumOff val="5000"/>
                    </a:srgbClr>
                  </a:solidFill>
                  <a:prstDash val="solid"/>
                </a:ln>
                <a:gradFill>
                  <a:gsLst>
                    <a:gs pos="0">
                      <a:srgbClr val="000000"/>
                    </a:gs>
                    <a:gs pos="4000">
                      <a:srgbClr val="000000">
                        <a:lumMod val="60000"/>
                        <a:lumOff val="40000"/>
                      </a:srgbClr>
                    </a:gs>
                    <a:gs pos="87000">
                      <a:srgbClr val="000000">
                        <a:lumMod val="20000"/>
                        <a:lumOff val="80000"/>
                      </a:srgbClr>
                    </a:gs>
                  </a:gsLst>
                  <a:lin ang="5400000"/>
                </a:gradFill>
                <a:latin typeface="Arial"/>
              </a:rPr>
              <a:t>GRACIAS</a:t>
            </a:r>
          </a:p>
        </p:txBody>
      </p:sp>
      <p:pic>
        <p:nvPicPr>
          <p:cNvPr id="3"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422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404664"/>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Tramo 2</a:t>
            </a:r>
            <a:endParaRPr lang="es-EC" sz="6000" dirty="0">
              <a:ln w="0"/>
              <a:effectLst>
                <a:outerShdw blurRad="38100" dist="19050" dir="2700000" algn="tl" rotWithShape="0">
                  <a:schemeClr val="dk1">
                    <a:alpha val="40000"/>
                  </a:schemeClr>
                </a:outerShdw>
              </a:effectLst>
            </a:endParaRPr>
          </a:p>
        </p:txBody>
      </p:sp>
      <p:sp>
        <p:nvSpPr>
          <p:cNvPr id="15" name="Rectángulo 14"/>
          <p:cNvSpPr/>
          <p:nvPr/>
        </p:nvSpPr>
        <p:spPr>
          <a:xfrm>
            <a:off x="539552" y="4814847"/>
            <a:ext cx="8064896" cy="646331"/>
          </a:xfrm>
          <a:prstGeom prst="rect">
            <a:avLst/>
          </a:prstGeom>
        </p:spPr>
        <p:txBody>
          <a:bodyPr wrap="square">
            <a:spAutoFit/>
          </a:bodyPr>
          <a:lstStyle/>
          <a:p>
            <a:pPr algn="ctr" fontAlgn="ctr"/>
            <a:r>
              <a:rPr lang="es-EC" dirty="0"/>
              <a:t>El promedio de afectación en el Tramo 2 es de 51,40% en 9312,0 m</a:t>
            </a:r>
            <a:r>
              <a:rPr lang="es-EC" baseline="30000" dirty="0"/>
              <a:t>2 </a:t>
            </a:r>
            <a:r>
              <a:rPr lang="es-EC" dirty="0"/>
              <a:t>de área.</a:t>
            </a:r>
          </a:p>
          <a:p>
            <a:pPr algn="ctr" fontAlgn="ctr"/>
            <a:endParaRPr lang="es-EC" dirty="0">
              <a:solidFill>
                <a:srgbClr val="000000"/>
              </a:solidFill>
              <a:latin typeface="Calibri" panose="020F0502020204030204" pitchFamily="34" charset="0"/>
            </a:endParaRP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502683991"/>
              </p:ext>
            </p:extLst>
          </p:nvPr>
        </p:nvGraphicFramePr>
        <p:xfrm>
          <a:off x="719571" y="1664191"/>
          <a:ext cx="7704858" cy="2537460"/>
        </p:xfrm>
        <a:graphic>
          <a:graphicData uri="http://schemas.openxmlformats.org/drawingml/2006/table">
            <a:tbl>
              <a:tblPr>
                <a:tableStyleId>{0E3FDE45-AF77-4B5C-9715-49D594BDF05E}</a:tableStyleId>
              </a:tblPr>
              <a:tblGrid>
                <a:gridCol w="1219650">
                  <a:extLst>
                    <a:ext uri="{9D8B030D-6E8A-4147-A177-3AD203B41FA5}">
                      <a16:colId xmlns:a16="http://schemas.microsoft.com/office/drawing/2014/main" val="4175916005"/>
                    </a:ext>
                  </a:extLst>
                </a:gridCol>
                <a:gridCol w="1219650">
                  <a:extLst>
                    <a:ext uri="{9D8B030D-6E8A-4147-A177-3AD203B41FA5}">
                      <a16:colId xmlns:a16="http://schemas.microsoft.com/office/drawing/2014/main" val="2665953582"/>
                    </a:ext>
                  </a:extLst>
                </a:gridCol>
                <a:gridCol w="1518440">
                  <a:extLst>
                    <a:ext uri="{9D8B030D-6E8A-4147-A177-3AD203B41FA5}">
                      <a16:colId xmlns:a16="http://schemas.microsoft.com/office/drawing/2014/main" val="2699596982"/>
                    </a:ext>
                  </a:extLst>
                </a:gridCol>
                <a:gridCol w="1518440">
                  <a:extLst>
                    <a:ext uri="{9D8B030D-6E8A-4147-A177-3AD203B41FA5}">
                      <a16:colId xmlns:a16="http://schemas.microsoft.com/office/drawing/2014/main" val="3003330690"/>
                    </a:ext>
                  </a:extLst>
                </a:gridCol>
                <a:gridCol w="2228678">
                  <a:extLst>
                    <a:ext uri="{9D8B030D-6E8A-4147-A177-3AD203B41FA5}">
                      <a16:colId xmlns:a16="http://schemas.microsoft.com/office/drawing/2014/main" val="2413923414"/>
                    </a:ext>
                  </a:extLst>
                </a:gridCol>
              </a:tblGrid>
              <a:tr h="182880">
                <a:tc gridSpan="2">
                  <a:txBody>
                    <a:bodyPr/>
                    <a:lstStyle/>
                    <a:p>
                      <a:pPr algn="ctr" fontAlgn="ctr"/>
                      <a:r>
                        <a:rPr lang="es-EC" sz="1800" b="1" i="0" u="none" strike="noStrike" dirty="0">
                          <a:solidFill>
                            <a:schemeClr val="bg1"/>
                          </a:solidFill>
                          <a:effectLst/>
                          <a:latin typeface="+mn-lt"/>
                        </a:rPr>
                        <a:t>Abscisa</a:t>
                      </a:r>
                    </a:p>
                  </a:txBody>
                  <a:tcPr marL="7620" marR="7620" marT="7620" marB="0" anchor="ctr">
                    <a:solidFill>
                      <a:schemeClr val="accent6"/>
                    </a:solidFill>
                  </a:tcPr>
                </a:tc>
                <a:tc hMerge="1">
                  <a:txBody>
                    <a:bodyPr/>
                    <a:lstStyle/>
                    <a:p>
                      <a:endParaRPr lang="es-EC"/>
                    </a:p>
                  </a:txBody>
                  <a:tcPr/>
                </a:tc>
                <a:tc rowSpan="2">
                  <a:txBody>
                    <a:bodyPr/>
                    <a:lstStyle/>
                    <a:p>
                      <a:pPr algn="ctr" fontAlgn="ctr"/>
                      <a:r>
                        <a:rPr lang="es-EC" sz="1800" b="1" i="0" u="none" strike="noStrike" dirty="0">
                          <a:solidFill>
                            <a:schemeClr val="bg1"/>
                          </a:solidFill>
                          <a:effectLst/>
                          <a:latin typeface="+mn-lt"/>
                        </a:rPr>
                        <a:t>Área (m</a:t>
                      </a:r>
                      <a:r>
                        <a:rPr lang="es-EC" sz="1800" b="1" baseline="30000" dirty="0">
                          <a:solidFill>
                            <a:schemeClr val="bg1"/>
                          </a:solidFill>
                        </a:rPr>
                        <a:t>2</a:t>
                      </a:r>
                      <a:r>
                        <a:rPr lang="es-EC" sz="1800" b="1" i="0" u="none" strike="noStrike" dirty="0">
                          <a:solidFill>
                            <a:schemeClr val="bg1"/>
                          </a:solidFill>
                          <a:effectLst/>
                          <a:latin typeface="+mn-lt"/>
                        </a:rPr>
                        <a:t>)</a:t>
                      </a:r>
                    </a:p>
                  </a:txBody>
                  <a:tcPr marL="7620" marR="7620" marT="7620" marB="0" anchor="ctr">
                    <a:solidFill>
                      <a:schemeClr val="accent6"/>
                    </a:solidFill>
                  </a:tcPr>
                </a:tc>
                <a:tc rowSpan="2">
                  <a:txBody>
                    <a:bodyPr/>
                    <a:lstStyle/>
                    <a:p>
                      <a:pPr algn="ctr" fontAlgn="ctr"/>
                      <a:r>
                        <a:rPr lang="es-EC" sz="1800" b="1" i="0" u="none" strike="noStrike" dirty="0">
                          <a:solidFill>
                            <a:schemeClr val="bg1"/>
                          </a:solidFill>
                          <a:effectLst/>
                          <a:latin typeface="+mn-lt"/>
                        </a:rPr>
                        <a:t>Área afectada (m</a:t>
                      </a:r>
                      <a:r>
                        <a:rPr lang="es-EC" sz="1800" b="1" baseline="30000" dirty="0">
                          <a:solidFill>
                            <a:schemeClr val="bg1"/>
                          </a:solidFill>
                        </a:rPr>
                        <a:t>2</a:t>
                      </a:r>
                      <a:r>
                        <a:rPr lang="es-EC" sz="1800" b="1" i="0" u="none" strike="noStrike" dirty="0">
                          <a:solidFill>
                            <a:schemeClr val="bg1"/>
                          </a:solidFill>
                          <a:effectLst/>
                          <a:latin typeface="+mn-lt"/>
                        </a:rPr>
                        <a:t>)</a:t>
                      </a:r>
                    </a:p>
                  </a:txBody>
                  <a:tcPr marL="7620" marR="7620" marT="7620" marB="0" anchor="ctr">
                    <a:solidFill>
                      <a:schemeClr val="accent6"/>
                    </a:solidFill>
                  </a:tcPr>
                </a:tc>
                <a:tc rowSpan="2">
                  <a:txBody>
                    <a:bodyPr/>
                    <a:lstStyle/>
                    <a:p>
                      <a:pPr algn="ctr" fontAlgn="ctr"/>
                      <a:r>
                        <a:rPr lang="es-EC" sz="1800" b="1" i="0" u="none" strike="noStrike" dirty="0">
                          <a:solidFill>
                            <a:schemeClr val="bg1"/>
                          </a:solidFill>
                          <a:effectLst/>
                          <a:latin typeface="+mn-lt"/>
                        </a:rPr>
                        <a:t>Porcentaje de afectación (%)</a:t>
                      </a:r>
                    </a:p>
                  </a:txBody>
                  <a:tcPr marL="7620" marR="7620" marT="7620" marB="0" anchor="ctr">
                    <a:solidFill>
                      <a:schemeClr val="accent6"/>
                    </a:solidFill>
                  </a:tcPr>
                </a:tc>
                <a:extLst>
                  <a:ext uri="{0D108BD9-81ED-4DB2-BD59-A6C34878D82A}">
                    <a16:rowId xmlns:a16="http://schemas.microsoft.com/office/drawing/2014/main" val="1530978596"/>
                  </a:ext>
                </a:extLst>
              </a:tr>
              <a:tr h="182880">
                <a:tc>
                  <a:txBody>
                    <a:bodyPr/>
                    <a:lstStyle/>
                    <a:p>
                      <a:pPr algn="ctr" fontAlgn="ctr"/>
                      <a:r>
                        <a:rPr lang="es-EC" sz="1800" b="1" i="0" u="none" strike="noStrike" dirty="0">
                          <a:solidFill>
                            <a:schemeClr val="bg1"/>
                          </a:solidFill>
                          <a:effectLst/>
                          <a:latin typeface="+mn-lt"/>
                        </a:rPr>
                        <a:t>Desde</a:t>
                      </a:r>
                    </a:p>
                  </a:txBody>
                  <a:tcPr marL="7620" marR="7620" marT="7620" marB="0" anchor="ctr">
                    <a:solidFill>
                      <a:schemeClr val="accent6"/>
                    </a:solidFill>
                  </a:tcPr>
                </a:tc>
                <a:tc>
                  <a:txBody>
                    <a:bodyPr/>
                    <a:lstStyle/>
                    <a:p>
                      <a:pPr algn="ctr" fontAlgn="ctr"/>
                      <a:r>
                        <a:rPr lang="es-EC" sz="1800" b="1" i="0" u="none" strike="noStrike" dirty="0">
                          <a:solidFill>
                            <a:schemeClr val="bg1"/>
                          </a:solidFill>
                          <a:effectLst/>
                          <a:latin typeface="+mn-lt"/>
                        </a:rPr>
                        <a:t>Hasta</a:t>
                      </a:r>
                    </a:p>
                  </a:txBody>
                  <a:tcPr marL="7620" marR="7620" marT="7620" marB="0" anchor="ctr">
                    <a:solidFill>
                      <a:schemeClr val="accent6"/>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531552946"/>
                  </a:ext>
                </a:extLst>
              </a:tr>
              <a:tr h="182880">
                <a:tc>
                  <a:txBody>
                    <a:bodyPr/>
                    <a:lstStyle/>
                    <a:p>
                      <a:pPr algn="ctr" fontAlgn="ctr"/>
                      <a:r>
                        <a:rPr lang="es-EC" sz="1800" b="0" i="0" u="none" strike="noStrike" dirty="0">
                          <a:solidFill>
                            <a:srgbClr val="000000"/>
                          </a:solidFill>
                          <a:effectLst/>
                          <a:latin typeface="+mn-lt"/>
                        </a:rPr>
                        <a:t>0+000,00</a:t>
                      </a:r>
                    </a:p>
                  </a:txBody>
                  <a:tcPr marL="7620" marR="7620" marT="7620" marB="0" anchor="ctr"/>
                </a:tc>
                <a:tc>
                  <a:txBody>
                    <a:bodyPr/>
                    <a:lstStyle/>
                    <a:p>
                      <a:pPr algn="ctr" fontAlgn="ctr"/>
                      <a:r>
                        <a:rPr lang="es-EC" sz="1800" b="0" i="0" u="none" strike="noStrike" dirty="0">
                          <a:solidFill>
                            <a:srgbClr val="000000"/>
                          </a:solidFill>
                          <a:effectLst/>
                          <a:latin typeface="+mn-lt"/>
                        </a:rPr>
                        <a:t>0+100,00</a:t>
                      </a:r>
                    </a:p>
                  </a:txBody>
                  <a:tcPr marL="7620" marR="7620" marT="7620" marB="0" anchor="ctr"/>
                </a:tc>
                <a:tc>
                  <a:txBody>
                    <a:bodyPr/>
                    <a:lstStyle/>
                    <a:p>
                      <a:pPr algn="ctr" fontAlgn="b"/>
                      <a:r>
                        <a:rPr lang="es-EC" sz="1800" b="0" i="0" u="none" strike="noStrike" dirty="0">
                          <a:solidFill>
                            <a:srgbClr val="000000"/>
                          </a:solidFill>
                          <a:effectLst/>
                          <a:latin typeface="+mn-lt"/>
                        </a:rPr>
                        <a:t>1312,00</a:t>
                      </a:r>
                    </a:p>
                  </a:txBody>
                  <a:tcPr marL="7620" marR="7620" marT="7620" marB="0" anchor="b"/>
                </a:tc>
                <a:tc>
                  <a:txBody>
                    <a:bodyPr/>
                    <a:lstStyle/>
                    <a:p>
                      <a:pPr algn="ctr" fontAlgn="b"/>
                      <a:r>
                        <a:rPr lang="es-EC" sz="1800" b="0" i="0" u="none" strike="noStrike" dirty="0">
                          <a:solidFill>
                            <a:srgbClr val="000000"/>
                          </a:solidFill>
                          <a:effectLst/>
                          <a:latin typeface="+mn-lt"/>
                        </a:rPr>
                        <a:t>1081,06</a:t>
                      </a:r>
                    </a:p>
                  </a:txBody>
                  <a:tcPr marL="7620" marR="7620" marT="7620" marB="0" anchor="b"/>
                </a:tc>
                <a:tc>
                  <a:txBody>
                    <a:bodyPr/>
                    <a:lstStyle/>
                    <a:p>
                      <a:pPr algn="ctr" fontAlgn="b"/>
                      <a:r>
                        <a:rPr lang="es-EC" sz="1800" b="0" i="0" u="none" strike="noStrike" dirty="0">
                          <a:solidFill>
                            <a:srgbClr val="000000"/>
                          </a:solidFill>
                          <a:effectLst/>
                          <a:latin typeface="+mn-lt"/>
                        </a:rPr>
                        <a:t>82,40%</a:t>
                      </a:r>
                    </a:p>
                  </a:txBody>
                  <a:tcPr marL="7620" marR="7620" marT="7620" marB="0" anchor="b"/>
                </a:tc>
                <a:extLst>
                  <a:ext uri="{0D108BD9-81ED-4DB2-BD59-A6C34878D82A}">
                    <a16:rowId xmlns:a16="http://schemas.microsoft.com/office/drawing/2014/main" val="2134669251"/>
                  </a:ext>
                </a:extLst>
              </a:tr>
              <a:tr h="182880">
                <a:tc>
                  <a:txBody>
                    <a:bodyPr/>
                    <a:lstStyle/>
                    <a:p>
                      <a:pPr algn="ctr" fontAlgn="ctr"/>
                      <a:r>
                        <a:rPr lang="es-EC" sz="1800" b="0" i="0" u="none" strike="noStrike" dirty="0">
                          <a:solidFill>
                            <a:srgbClr val="000000"/>
                          </a:solidFill>
                          <a:effectLst/>
                          <a:latin typeface="+mn-lt"/>
                        </a:rPr>
                        <a:t>0+100,00</a:t>
                      </a:r>
                    </a:p>
                  </a:txBody>
                  <a:tcPr marL="7620" marR="7620" marT="7620" marB="0" anchor="ctr"/>
                </a:tc>
                <a:tc>
                  <a:txBody>
                    <a:bodyPr/>
                    <a:lstStyle/>
                    <a:p>
                      <a:pPr algn="ctr" fontAlgn="ctr"/>
                      <a:r>
                        <a:rPr lang="es-EC" sz="1800" b="0" i="0" u="none" strike="noStrike" dirty="0">
                          <a:solidFill>
                            <a:srgbClr val="000000"/>
                          </a:solidFill>
                          <a:effectLst/>
                          <a:latin typeface="+mn-lt"/>
                        </a:rPr>
                        <a:t>0+200,00</a:t>
                      </a:r>
                    </a:p>
                  </a:txBody>
                  <a:tcPr marL="7620" marR="7620" marT="7620" marB="0" anchor="ctr"/>
                </a:tc>
                <a:tc>
                  <a:txBody>
                    <a:bodyPr/>
                    <a:lstStyle/>
                    <a:p>
                      <a:pPr algn="ctr" fontAlgn="b"/>
                      <a:r>
                        <a:rPr lang="es-EC" sz="1800" b="0" i="0" u="none" strike="noStrike" dirty="0">
                          <a:solidFill>
                            <a:srgbClr val="000000"/>
                          </a:solidFill>
                          <a:effectLst/>
                          <a:latin typeface="+mn-lt"/>
                        </a:rPr>
                        <a:t>1600,00</a:t>
                      </a:r>
                    </a:p>
                  </a:txBody>
                  <a:tcPr marL="7620" marR="7620" marT="7620" marB="0" anchor="b"/>
                </a:tc>
                <a:tc>
                  <a:txBody>
                    <a:bodyPr/>
                    <a:lstStyle/>
                    <a:p>
                      <a:pPr algn="ctr" fontAlgn="b"/>
                      <a:r>
                        <a:rPr lang="es-EC" sz="1800" b="0" i="0" u="none" strike="noStrike" dirty="0">
                          <a:solidFill>
                            <a:srgbClr val="000000"/>
                          </a:solidFill>
                          <a:effectLst/>
                          <a:latin typeface="+mn-lt"/>
                        </a:rPr>
                        <a:t>949,35</a:t>
                      </a:r>
                    </a:p>
                  </a:txBody>
                  <a:tcPr marL="7620" marR="7620" marT="7620" marB="0" anchor="b"/>
                </a:tc>
                <a:tc>
                  <a:txBody>
                    <a:bodyPr/>
                    <a:lstStyle/>
                    <a:p>
                      <a:pPr algn="ctr" fontAlgn="b"/>
                      <a:r>
                        <a:rPr lang="es-EC" sz="1800" b="0" i="0" u="none" strike="noStrike" dirty="0">
                          <a:solidFill>
                            <a:srgbClr val="000000"/>
                          </a:solidFill>
                          <a:effectLst/>
                          <a:latin typeface="+mn-lt"/>
                        </a:rPr>
                        <a:t>59,33%</a:t>
                      </a:r>
                    </a:p>
                  </a:txBody>
                  <a:tcPr marL="7620" marR="7620" marT="7620" marB="0" anchor="b"/>
                </a:tc>
                <a:extLst>
                  <a:ext uri="{0D108BD9-81ED-4DB2-BD59-A6C34878D82A}">
                    <a16:rowId xmlns:a16="http://schemas.microsoft.com/office/drawing/2014/main" val="2400357790"/>
                  </a:ext>
                </a:extLst>
              </a:tr>
              <a:tr h="182880">
                <a:tc>
                  <a:txBody>
                    <a:bodyPr/>
                    <a:lstStyle/>
                    <a:p>
                      <a:pPr algn="ctr" fontAlgn="ctr"/>
                      <a:r>
                        <a:rPr lang="es-EC" sz="1800" b="0" i="0" u="none" strike="noStrike" dirty="0">
                          <a:solidFill>
                            <a:srgbClr val="000000"/>
                          </a:solidFill>
                          <a:effectLst/>
                          <a:latin typeface="+mn-lt"/>
                        </a:rPr>
                        <a:t>0+200,00</a:t>
                      </a:r>
                    </a:p>
                  </a:txBody>
                  <a:tcPr marL="7620" marR="7620" marT="7620" marB="0" anchor="ctr"/>
                </a:tc>
                <a:tc>
                  <a:txBody>
                    <a:bodyPr/>
                    <a:lstStyle/>
                    <a:p>
                      <a:pPr algn="ctr" fontAlgn="ctr"/>
                      <a:r>
                        <a:rPr lang="es-EC" sz="1800" b="0" i="0" u="none" strike="noStrike" dirty="0">
                          <a:solidFill>
                            <a:srgbClr val="000000"/>
                          </a:solidFill>
                          <a:effectLst/>
                          <a:latin typeface="+mn-lt"/>
                        </a:rPr>
                        <a:t>0+300,00</a:t>
                      </a:r>
                    </a:p>
                  </a:txBody>
                  <a:tcPr marL="7620" marR="7620" marT="7620" marB="0" anchor="ctr"/>
                </a:tc>
                <a:tc>
                  <a:txBody>
                    <a:bodyPr/>
                    <a:lstStyle/>
                    <a:p>
                      <a:pPr algn="ctr" fontAlgn="b"/>
                      <a:r>
                        <a:rPr lang="es-EC" sz="1800" b="0" i="0" u="none" strike="noStrike" dirty="0">
                          <a:solidFill>
                            <a:srgbClr val="000000"/>
                          </a:solidFill>
                          <a:effectLst/>
                          <a:latin typeface="+mn-lt"/>
                        </a:rPr>
                        <a:t>1600,00</a:t>
                      </a:r>
                    </a:p>
                  </a:txBody>
                  <a:tcPr marL="7620" marR="7620" marT="7620" marB="0" anchor="b"/>
                </a:tc>
                <a:tc>
                  <a:txBody>
                    <a:bodyPr/>
                    <a:lstStyle/>
                    <a:p>
                      <a:pPr algn="ctr" fontAlgn="b"/>
                      <a:r>
                        <a:rPr lang="es-EC" sz="1800" b="0" i="0" u="none" strike="noStrike" dirty="0">
                          <a:solidFill>
                            <a:srgbClr val="000000"/>
                          </a:solidFill>
                          <a:effectLst/>
                          <a:latin typeface="+mn-lt"/>
                        </a:rPr>
                        <a:t>973,70</a:t>
                      </a:r>
                    </a:p>
                  </a:txBody>
                  <a:tcPr marL="7620" marR="7620" marT="7620" marB="0" anchor="b"/>
                </a:tc>
                <a:tc>
                  <a:txBody>
                    <a:bodyPr/>
                    <a:lstStyle/>
                    <a:p>
                      <a:pPr algn="ctr" fontAlgn="b"/>
                      <a:r>
                        <a:rPr lang="es-EC" sz="1800" b="0" i="0" u="none" strike="noStrike" dirty="0">
                          <a:solidFill>
                            <a:srgbClr val="000000"/>
                          </a:solidFill>
                          <a:effectLst/>
                          <a:latin typeface="+mn-lt"/>
                        </a:rPr>
                        <a:t>60,86%</a:t>
                      </a:r>
                    </a:p>
                  </a:txBody>
                  <a:tcPr marL="7620" marR="7620" marT="7620" marB="0" anchor="b"/>
                </a:tc>
                <a:extLst>
                  <a:ext uri="{0D108BD9-81ED-4DB2-BD59-A6C34878D82A}">
                    <a16:rowId xmlns:a16="http://schemas.microsoft.com/office/drawing/2014/main" val="3911128259"/>
                  </a:ext>
                </a:extLst>
              </a:tr>
              <a:tr h="182880">
                <a:tc>
                  <a:txBody>
                    <a:bodyPr/>
                    <a:lstStyle/>
                    <a:p>
                      <a:pPr algn="ctr" fontAlgn="ctr"/>
                      <a:r>
                        <a:rPr lang="es-EC" sz="1800" b="0" i="0" u="none" strike="noStrike" dirty="0">
                          <a:solidFill>
                            <a:srgbClr val="000000"/>
                          </a:solidFill>
                          <a:effectLst/>
                          <a:latin typeface="+mn-lt"/>
                        </a:rPr>
                        <a:t>0+300,00</a:t>
                      </a:r>
                    </a:p>
                  </a:txBody>
                  <a:tcPr marL="7620" marR="7620" marT="7620" marB="0" anchor="ctr"/>
                </a:tc>
                <a:tc>
                  <a:txBody>
                    <a:bodyPr/>
                    <a:lstStyle/>
                    <a:p>
                      <a:pPr algn="ctr" fontAlgn="ctr"/>
                      <a:r>
                        <a:rPr lang="es-EC" sz="1800" b="0" i="0" u="none" strike="noStrike" dirty="0">
                          <a:solidFill>
                            <a:srgbClr val="000000"/>
                          </a:solidFill>
                          <a:effectLst/>
                          <a:latin typeface="+mn-lt"/>
                        </a:rPr>
                        <a:t>0+400,00</a:t>
                      </a:r>
                    </a:p>
                  </a:txBody>
                  <a:tcPr marL="7620" marR="7620" marT="7620" marB="0" anchor="ctr"/>
                </a:tc>
                <a:tc>
                  <a:txBody>
                    <a:bodyPr/>
                    <a:lstStyle/>
                    <a:p>
                      <a:pPr algn="ctr" fontAlgn="b"/>
                      <a:r>
                        <a:rPr lang="es-EC" sz="1800" b="0" i="0" u="none" strike="noStrike" dirty="0">
                          <a:solidFill>
                            <a:srgbClr val="000000"/>
                          </a:solidFill>
                          <a:effectLst/>
                          <a:latin typeface="+mn-lt"/>
                        </a:rPr>
                        <a:t>1600,00</a:t>
                      </a:r>
                    </a:p>
                  </a:txBody>
                  <a:tcPr marL="7620" marR="7620" marT="7620" marB="0" anchor="b"/>
                </a:tc>
                <a:tc>
                  <a:txBody>
                    <a:bodyPr/>
                    <a:lstStyle/>
                    <a:p>
                      <a:pPr algn="ctr" fontAlgn="b"/>
                      <a:r>
                        <a:rPr lang="es-EC" sz="1800" b="0" i="0" u="none" strike="noStrike" dirty="0">
                          <a:solidFill>
                            <a:srgbClr val="000000"/>
                          </a:solidFill>
                          <a:effectLst/>
                          <a:latin typeface="+mn-lt"/>
                        </a:rPr>
                        <a:t>876,70</a:t>
                      </a:r>
                    </a:p>
                  </a:txBody>
                  <a:tcPr marL="7620" marR="7620" marT="7620" marB="0" anchor="b"/>
                </a:tc>
                <a:tc>
                  <a:txBody>
                    <a:bodyPr/>
                    <a:lstStyle/>
                    <a:p>
                      <a:pPr algn="ctr" fontAlgn="b"/>
                      <a:r>
                        <a:rPr lang="es-EC" sz="1800" b="0" i="0" u="none" strike="noStrike" dirty="0">
                          <a:solidFill>
                            <a:srgbClr val="000000"/>
                          </a:solidFill>
                          <a:effectLst/>
                          <a:latin typeface="+mn-lt"/>
                        </a:rPr>
                        <a:t>54,79%</a:t>
                      </a:r>
                    </a:p>
                  </a:txBody>
                  <a:tcPr marL="7620" marR="7620" marT="7620" marB="0" anchor="b"/>
                </a:tc>
                <a:extLst>
                  <a:ext uri="{0D108BD9-81ED-4DB2-BD59-A6C34878D82A}">
                    <a16:rowId xmlns:a16="http://schemas.microsoft.com/office/drawing/2014/main" val="2306701640"/>
                  </a:ext>
                </a:extLst>
              </a:tr>
              <a:tr h="182880">
                <a:tc>
                  <a:txBody>
                    <a:bodyPr/>
                    <a:lstStyle/>
                    <a:p>
                      <a:pPr algn="ctr" fontAlgn="ctr"/>
                      <a:r>
                        <a:rPr lang="es-EC" sz="1800" b="0" i="0" u="none" strike="noStrike" dirty="0">
                          <a:solidFill>
                            <a:srgbClr val="000000"/>
                          </a:solidFill>
                          <a:effectLst/>
                          <a:latin typeface="+mn-lt"/>
                        </a:rPr>
                        <a:t>0+400,00</a:t>
                      </a:r>
                    </a:p>
                  </a:txBody>
                  <a:tcPr marL="7620" marR="7620" marT="7620" marB="0" anchor="ctr"/>
                </a:tc>
                <a:tc>
                  <a:txBody>
                    <a:bodyPr/>
                    <a:lstStyle/>
                    <a:p>
                      <a:pPr algn="ctr" fontAlgn="ctr"/>
                      <a:r>
                        <a:rPr lang="es-EC" sz="1800" b="0" i="0" u="none" strike="noStrike" dirty="0">
                          <a:solidFill>
                            <a:srgbClr val="000000"/>
                          </a:solidFill>
                          <a:effectLst/>
                          <a:latin typeface="+mn-lt"/>
                        </a:rPr>
                        <a:t>0+500,00</a:t>
                      </a:r>
                    </a:p>
                  </a:txBody>
                  <a:tcPr marL="7620" marR="7620" marT="7620" marB="0" anchor="ctr"/>
                </a:tc>
                <a:tc>
                  <a:txBody>
                    <a:bodyPr/>
                    <a:lstStyle/>
                    <a:p>
                      <a:pPr algn="ctr" fontAlgn="b"/>
                      <a:r>
                        <a:rPr lang="es-EC" sz="1800" b="0" i="0" u="none" strike="noStrike" dirty="0">
                          <a:solidFill>
                            <a:srgbClr val="000000"/>
                          </a:solidFill>
                          <a:effectLst/>
                          <a:latin typeface="+mn-lt"/>
                        </a:rPr>
                        <a:t>1600,00</a:t>
                      </a:r>
                    </a:p>
                  </a:txBody>
                  <a:tcPr marL="7620" marR="7620" marT="7620" marB="0" anchor="b"/>
                </a:tc>
                <a:tc>
                  <a:txBody>
                    <a:bodyPr/>
                    <a:lstStyle/>
                    <a:p>
                      <a:pPr algn="ctr" fontAlgn="b"/>
                      <a:r>
                        <a:rPr lang="es-EC" sz="1800" b="0" i="0" u="none" strike="noStrike" dirty="0">
                          <a:solidFill>
                            <a:srgbClr val="000000"/>
                          </a:solidFill>
                          <a:effectLst/>
                          <a:latin typeface="+mn-lt"/>
                        </a:rPr>
                        <a:t>497,31</a:t>
                      </a:r>
                    </a:p>
                  </a:txBody>
                  <a:tcPr marL="7620" marR="7620" marT="7620" marB="0" anchor="b"/>
                </a:tc>
                <a:tc>
                  <a:txBody>
                    <a:bodyPr/>
                    <a:lstStyle/>
                    <a:p>
                      <a:pPr algn="ctr" fontAlgn="b"/>
                      <a:r>
                        <a:rPr lang="es-EC" sz="1800" b="0" i="0" u="none" strike="noStrike" dirty="0">
                          <a:solidFill>
                            <a:srgbClr val="000000"/>
                          </a:solidFill>
                          <a:effectLst/>
                          <a:latin typeface="+mn-lt"/>
                        </a:rPr>
                        <a:t>31,08%</a:t>
                      </a:r>
                    </a:p>
                  </a:txBody>
                  <a:tcPr marL="7620" marR="7620" marT="7620" marB="0" anchor="b"/>
                </a:tc>
                <a:extLst>
                  <a:ext uri="{0D108BD9-81ED-4DB2-BD59-A6C34878D82A}">
                    <a16:rowId xmlns:a16="http://schemas.microsoft.com/office/drawing/2014/main" val="1155057090"/>
                  </a:ext>
                </a:extLst>
              </a:tr>
              <a:tr h="182880">
                <a:tc>
                  <a:txBody>
                    <a:bodyPr/>
                    <a:lstStyle/>
                    <a:p>
                      <a:pPr algn="ctr" fontAlgn="ctr"/>
                      <a:r>
                        <a:rPr lang="es-EC" sz="1800" b="0" i="0" u="none" strike="noStrike" dirty="0">
                          <a:solidFill>
                            <a:srgbClr val="000000"/>
                          </a:solidFill>
                          <a:effectLst/>
                          <a:latin typeface="+mn-lt"/>
                        </a:rPr>
                        <a:t>0+500,00</a:t>
                      </a:r>
                    </a:p>
                  </a:txBody>
                  <a:tcPr marL="7620" marR="7620" marT="7620" marB="0" anchor="ctr"/>
                </a:tc>
                <a:tc>
                  <a:txBody>
                    <a:bodyPr/>
                    <a:lstStyle/>
                    <a:p>
                      <a:pPr algn="ctr" fontAlgn="ctr"/>
                      <a:r>
                        <a:rPr lang="es-EC" sz="1800" b="0" i="0" u="none" strike="noStrike" dirty="0">
                          <a:solidFill>
                            <a:srgbClr val="000000"/>
                          </a:solidFill>
                          <a:effectLst/>
                          <a:latin typeface="+mn-lt"/>
                        </a:rPr>
                        <a:t>0+600,00</a:t>
                      </a:r>
                    </a:p>
                  </a:txBody>
                  <a:tcPr marL="7620" marR="7620" marT="7620" marB="0" anchor="ctr"/>
                </a:tc>
                <a:tc>
                  <a:txBody>
                    <a:bodyPr/>
                    <a:lstStyle/>
                    <a:p>
                      <a:pPr algn="ctr" fontAlgn="b"/>
                      <a:r>
                        <a:rPr lang="es-EC" sz="1800" b="0" i="0" u="none" strike="noStrike" dirty="0">
                          <a:solidFill>
                            <a:srgbClr val="000000"/>
                          </a:solidFill>
                          <a:effectLst/>
                          <a:latin typeface="+mn-lt"/>
                        </a:rPr>
                        <a:t>1600,00</a:t>
                      </a:r>
                    </a:p>
                  </a:txBody>
                  <a:tcPr marL="7620" marR="7620" marT="7620" marB="0" anchor="b"/>
                </a:tc>
                <a:tc>
                  <a:txBody>
                    <a:bodyPr/>
                    <a:lstStyle/>
                    <a:p>
                      <a:pPr algn="ctr" fontAlgn="b"/>
                      <a:r>
                        <a:rPr lang="es-EC" sz="1800" b="0" i="0" u="none" strike="noStrike" dirty="0">
                          <a:solidFill>
                            <a:srgbClr val="000000"/>
                          </a:solidFill>
                          <a:effectLst/>
                          <a:latin typeface="+mn-lt"/>
                        </a:rPr>
                        <a:t>318,53</a:t>
                      </a:r>
                    </a:p>
                  </a:txBody>
                  <a:tcPr marL="7620" marR="7620" marT="7620" marB="0" anchor="b"/>
                </a:tc>
                <a:tc>
                  <a:txBody>
                    <a:bodyPr/>
                    <a:lstStyle/>
                    <a:p>
                      <a:pPr algn="ctr" fontAlgn="b"/>
                      <a:r>
                        <a:rPr lang="es-EC" sz="1800" b="0" i="0" u="none" strike="noStrike" dirty="0">
                          <a:solidFill>
                            <a:srgbClr val="000000"/>
                          </a:solidFill>
                          <a:effectLst/>
                          <a:latin typeface="+mn-lt"/>
                        </a:rPr>
                        <a:t>19,91%</a:t>
                      </a:r>
                    </a:p>
                  </a:txBody>
                  <a:tcPr marL="7620" marR="7620" marT="7620" marB="0" anchor="b"/>
                </a:tc>
                <a:extLst>
                  <a:ext uri="{0D108BD9-81ED-4DB2-BD59-A6C34878D82A}">
                    <a16:rowId xmlns:a16="http://schemas.microsoft.com/office/drawing/2014/main" val="557383257"/>
                  </a:ext>
                </a:extLst>
              </a:tr>
              <a:tr h="182880">
                <a:tc>
                  <a:txBody>
                    <a:bodyPr/>
                    <a:lstStyle/>
                    <a:p>
                      <a:pPr algn="l" fontAlgn="b"/>
                      <a:endParaRPr lang="es-EC" sz="1800" b="0" i="0" u="none" strike="noStrike" dirty="0">
                        <a:solidFill>
                          <a:srgbClr val="000000"/>
                        </a:solidFill>
                        <a:effectLst/>
                        <a:latin typeface="+mn-lt"/>
                      </a:endParaRPr>
                    </a:p>
                  </a:txBody>
                  <a:tcPr marL="7620" marR="7620" marT="7620" marB="0" anchor="b"/>
                </a:tc>
                <a:tc>
                  <a:txBody>
                    <a:bodyPr/>
                    <a:lstStyle/>
                    <a:p>
                      <a:pPr algn="l" fontAlgn="b"/>
                      <a:endParaRPr lang="es-EC" sz="1800" b="0" i="0" u="none" strike="noStrike" dirty="0">
                        <a:solidFill>
                          <a:srgbClr val="000000"/>
                        </a:solidFill>
                        <a:effectLst/>
                        <a:latin typeface="+mn-lt"/>
                      </a:endParaRPr>
                    </a:p>
                  </a:txBody>
                  <a:tcPr marL="7620" marR="7620" marT="7620" marB="0" anchor="b"/>
                </a:tc>
                <a:tc>
                  <a:txBody>
                    <a:bodyPr/>
                    <a:lstStyle/>
                    <a:p>
                      <a:pPr algn="r" fontAlgn="b"/>
                      <a:endParaRPr lang="es-EC" sz="1800" b="0" i="0" u="none" strike="noStrike" dirty="0">
                        <a:solidFill>
                          <a:srgbClr val="000000"/>
                        </a:solidFill>
                        <a:effectLst/>
                        <a:latin typeface="+mn-lt"/>
                      </a:endParaRPr>
                    </a:p>
                  </a:txBody>
                  <a:tcPr marL="7620" marR="7620" marT="7620" marB="0" anchor="b"/>
                </a:tc>
                <a:tc>
                  <a:txBody>
                    <a:bodyPr/>
                    <a:lstStyle/>
                    <a:p>
                      <a:pPr algn="l" fontAlgn="b"/>
                      <a:r>
                        <a:rPr lang="es-EC" sz="1800" b="1" i="0" u="none" strike="noStrike" dirty="0">
                          <a:solidFill>
                            <a:srgbClr val="000000"/>
                          </a:solidFill>
                          <a:effectLst/>
                          <a:latin typeface="+mn-lt"/>
                        </a:rPr>
                        <a:t>Promedio:</a:t>
                      </a:r>
                    </a:p>
                  </a:txBody>
                  <a:tcPr marL="7620" marR="7620" marT="7620" marB="0" anchor="b"/>
                </a:tc>
                <a:tc>
                  <a:txBody>
                    <a:bodyPr/>
                    <a:lstStyle/>
                    <a:p>
                      <a:pPr algn="ctr" fontAlgn="b"/>
                      <a:r>
                        <a:rPr lang="es-EC" sz="1800" b="1" i="0" u="none" strike="noStrike" dirty="0">
                          <a:solidFill>
                            <a:srgbClr val="000000"/>
                          </a:solidFill>
                          <a:effectLst/>
                          <a:latin typeface="+mn-lt"/>
                        </a:rPr>
                        <a:t>51,40%</a:t>
                      </a:r>
                    </a:p>
                  </a:txBody>
                  <a:tcPr marL="7620" marR="7620" marT="7620" marB="0" anchor="b"/>
                </a:tc>
                <a:extLst>
                  <a:ext uri="{0D108BD9-81ED-4DB2-BD59-A6C34878D82A}">
                    <a16:rowId xmlns:a16="http://schemas.microsoft.com/office/drawing/2014/main" val="1228456732"/>
                  </a:ext>
                </a:extLst>
              </a:tr>
            </a:tbl>
          </a:graphicData>
        </a:graphic>
      </p:graphicFrame>
      <p:pic>
        <p:nvPicPr>
          <p:cNvPr id="5"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37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404664"/>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Tramo 3</a:t>
            </a:r>
            <a:endParaRPr lang="es-EC" sz="6000" dirty="0">
              <a:ln w="0"/>
              <a:effectLst>
                <a:outerShdw blurRad="38100" dist="19050" dir="2700000" algn="tl" rotWithShape="0">
                  <a:schemeClr val="dk1">
                    <a:alpha val="40000"/>
                  </a:schemeClr>
                </a:outerShdw>
              </a:effectLst>
            </a:endParaRPr>
          </a:p>
        </p:txBody>
      </p:sp>
      <p:graphicFrame>
        <p:nvGraphicFramePr>
          <p:cNvPr id="13" name="Marcador de contenido 12"/>
          <p:cNvGraphicFramePr>
            <a:graphicFrameLocks noGrp="1"/>
          </p:cNvGraphicFramePr>
          <p:nvPr>
            <p:ph idx="1"/>
            <p:extLst>
              <p:ext uri="{D42A27DB-BD31-4B8C-83A1-F6EECF244321}">
                <p14:modId xmlns:p14="http://schemas.microsoft.com/office/powerpoint/2010/main" val="1284995221"/>
              </p:ext>
            </p:extLst>
          </p:nvPr>
        </p:nvGraphicFramePr>
        <p:xfrm>
          <a:off x="143709" y="1412776"/>
          <a:ext cx="8856581" cy="3809295"/>
        </p:xfrm>
        <a:graphic>
          <a:graphicData uri="http://schemas.openxmlformats.org/drawingml/2006/table">
            <a:tbl>
              <a:tblPr>
                <a:tableStyleId>{0E3FDE45-AF77-4B5C-9715-49D594BDF05E}</a:tableStyleId>
              </a:tblPr>
              <a:tblGrid>
                <a:gridCol w="508952">
                  <a:extLst>
                    <a:ext uri="{9D8B030D-6E8A-4147-A177-3AD203B41FA5}">
                      <a16:colId xmlns:a16="http://schemas.microsoft.com/office/drawing/2014/main" val="2547214565"/>
                    </a:ext>
                  </a:extLst>
                </a:gridCol>
                <a:gridCol w="508952">
                  <a:extLst>
                    <a:ext uri="{9D8B030D-6E8A-4147-A177-3AD203B41FA5}">
                      <a16:colId xmlns:a16="http://schemas.microsoft.com/office/drawing/2014/main" val="2832667605"/>
                    </a:ext>
                  </a:extLst>
                </a:gridCol>
                <a:gridCol w="470873">
                  <a:extLst>
                    <a:ext uri="{9D8B030D-6E8A-4147-A177-3AD203B41FA5}">
                      <a16:colId xmlns:a16="http://schemas.microsoft.com/office/drawing/2014/main" val="1320731566"/>
                    </a:ext>
                  </a:extLst>
                </a:gridCol>
                <a:gridCol w="365101">
                  <a:extLst>
                    <a:ext uri="{9D8B030D-6E8A-4147-A177-3AD203B41FA5}">
                      <a16:colId xmlns:a16="http://schemas.microsoft.com/office/drawing/2014/main" val="4061812061"/>
                    </a:ext>
                  </a:extLst>
                </a:gridCol>
                <a:gridCol w="383355">
                  <a:extLst>
                    <a:ext uri="{9D8B030D-6E8A-4147-A177-3AD203B41FA5}">
                      <a16:colId xmlns:a16="http://schemas.microsoft.com/office/drawing/2014/main" val="3630298534"/>
                    </a:ext>
                  </a:extLst>
                </a:gridCol>
                <a:gridCol w="365101">
                  <a:extLst>
                    <a:ext uri="{9D8B030D-6E8A-4147-A177-3AD203B41FA5}">
                      <a16:colId xmlns:a16="http://schemas.microsoft.com/office/drawing/2014/main" val="3772942759"/>
                    </a:ext>
                  </a:extLst>
                </a:gridCol>
                <a:gridCol w="365101">
                  <a:extLst>
                    <a:ext uri="{9D8B030D-6E8A-4147-A177-3AD203B41FA5}">
                      <a16:colId xmlns:a16="http://schemas.microsoft.com/office/drawing/2014/main" val="2830797113"/>
                    </a:ext>
                  </a:extLst>
                </a:gridCol>
                <a:gridCol w="365101">
                  <a:extLst>
                    <a:ext uri="{9D8B030D-6E8A-4147-A177-3AD203B41FA5}">
                      <a16:colId xmlns:a16="http://schemas.microsoft.com/office/drawing/2014/main" val="3395792561"/>
                    </a:ext>
                  </a:extLst>
                </a:gridCol>
                <a:gridCol w="547028">
                  <a:extLst>
                    <a:ext uri="{9D8B030D-6E8A-4147-A177-3AD203B41FA5}">
                      <a16:colId xmlns:a16="http://schemas.microsoft.com/office/drawing/2014/main" val="4033589527"/>
                    </a:ext>
                  </a:extLst>
                </a:gridCol>
                <a:gridCol w="470873">
                  <a:extLst>
                    <a:ext uri="{9D8B030D-6E8A-4147-A177-3AD203B41FA5}">
                      <a16:colId xmlns:a16="http://schemas.microsoft.com/office/drawing/2014/main" val="3094385286"/>
                    </a:ext>
                  </a:extLst>
                </a:gridCol>
                <a:gridCol w="394716">
                  <a:extLst>
                    <a:ext uri="{9D8B030D-6E8A-4147-A177-3AD203B41FA5}">
                      <a16:colId xmlns:a16="http://schemas.microsoft.com/office/drawing/2014/main" val="3825236652"/>
                    </a:ext>
                  </a:extLst>
                </a:gridCol>
                <a:gridCol w="365101">
                  <a:extLst>
                    <a:ext uri="{9D8B030D-6E8A-4147-A177-3AD203B41FA5}">
                      <a16:colId xmlns:a16="http://schemas.microsoft.com/office/drawing/2014/main" val="3748507263"/>
                    </a:ext>
                  </a:extLst>
                </a:gridCol>
                <a:gridCol w="365101">
                  <a:extLst>
                    <a:ext uri="{9D8B030D-6E8A-4147-A177-3AD203B41FA5}">
                      <a16:colId xmlns:a16="http://schemas.microsoft.com/office/drawing/2014/main" val="884881342"/>
                    </a:ext>
                  </a:extLst>
                </a:gridCol>
                <a:gridCol w="383355">
                  <a:extLst>
                    <a:ext uri="{9D8B030D-6E8A-4147-A177-3AD203B41FA5}">
                      <a16:colId xmlns:a16="http://schemas.microsoft.com/office/drawing/2014/main" val="594512561"/>
                    </a:ext>
                  </a:extLst>
                </a:gridCol>
                <a:gridCol w="301208">
                  <a:extLst>
                    <a:ext uri="{9D8B030D-6E8A-4147-A177-3AD203B41FA5}">
                      <a16:colId xmlns:a16="http://schemas.microsoft.com/office/drawing/2014/main" val="3435401873"/>
                    </a:ext>
                  </a:extLst>
                </a:gridCol>
                <a:gridCol w="428993">
                  <a:extLst>
                    <a:ext uri="{9D8B030D-6E8A-4147-A177-3AD203B41FA5}">
                      <a16:colId xmlns:a16="http://schemas.microsoft.com/office/drawing/2014/main" val="1186170916"/>
                    </a:ext>
                  </a:extLst>
                </a:gridCol>
                <a:gridCol w="520292">
                  <a:extLst>
                    <a:ext uri="{9D8B030D-6E8A-4147-A177-3AD203B41FA5}">
                      <a16:colId xmlns:a16="http://schemas.microsoft.com/office/drawing/2014/main" val="1522212417"/>
                    </a:ext>
                  </a:extLst>
                </a:gridCol>
                <a:gridCol w="439102">
                  <a:extLst>
                    <a:ext uri="{9D8B030D-6E8A-4147-A177-3AD203B41FA5}">
                      <a16:colId xmlns:a16="http://schemas.microsoft.com/office/drawing/2014/main" val="4140661632"/>
                    </a:ext>
                  </a:extLst>
                </a:gridCol>
                <a:gridCol w="365101">
                  <a:extLst>
                    <a:ext uri="{9D8B030D-6E8A-4147-A177-3AD203B41FA5}">
                      <a16:colId xmlns:a16="http://schemas.microsoft.com/office/drawing/2014/main" val="2955727135"/>
                    </a:ext>
                  </a:extLst>
                </a:gridCol>
                <a:gridCol w="943175">
                  <a:extLst>
                    <a:ext uri="{9D8B030D-6E8A-4147-A177-3AD203B41FA5}">
                      <a16:colId xmlns:a16="http://schemas.microsoft.com/office/drawing/2014/main" val="1172458480"/>
                    </a:ext>
                  </a:extLst>
                </a:gridCol>
              </a:tblGrid>
              <a:tr h="165975">
                <a:tc gridSpan="2">
                  <a:txBody>
                    <a:bodyPr/>
                    <a:lstStyle/>
                    <a:p>
                      <a:pPr algn="ctr" fontAlgn="ctr"/>
                      <a:r>
                        <a:rPr lang="es-EC" sz="1050" b="1" u="none" strike="noStrike" dirty="0">
                          <a:solidFill>
                            <a:schemeClr val="bg1"/>
                          </a:solidFill>
                          <a:effectLst/>
                        </a:rPr>
                        <a:t>Abscisa</a:t>
                      </a:r>
                      <a:endParaRPr lang="es-EC" sz="1050" b="1" i="0" u="none" strike="noStrike" dirty="0">
                        <a:solidFill>
                          <a:schemeClr val="bg1"/>
                        </a:solidFill>
                        <a:effectLst/>
                        <a:latin typeface="Calibri" panose="020F0502020204030204" pitchFamily="34" charset="0"/>
                      </a:endParaRPr>
                    </a:p>
                  </a:txBody>
                  <a:tcPr marL="6916" marR="6916" marT="6916" marB="0" anchor="ctr">
                    <a:solidFill>
                      <a:schemeClr val="accent6"/>
                    </a:solidFill>
                  </a:tcPr>
                </a:tc>
                <a:tc hMerge="1">
                  <a:txBody>
                    <a:bodyPr/>
                    <a:lstStyle/>
                    <a:p>
                      <a:endParaRPr lang="es-EC"/>
                    </a:p>
                  </a:txBody>
                  <a:tcPr/>
                </a:tc>
                <a:tc gridSpan="18">
                  <a:txBody>
                    <a:bodyPr/>
                    <a:lstStyle/>
                    <a:p>
                      <a:pPr algn="ctr" fontAlgn="ctr"/>
                      <a:r>
                        <a:rPr lang="es-EC" sz="1050" b="1" u="none" strike="noStrike" dirty="0">
                          <a:solidFill>
                            <a:schemeClr val="bg1"/>
                          </a:solidFill>
                          <a:effectLst/>
                        </a:rPr>
                        <a:t>Área afectada según el tipo de daño del pavimento (m</a:t>
                      </a:r>
                      <a:r>
                        <a:rPr lang="es-EC" sz="1050" b="1" baseline="30000" dirty="0">
                          <a:solidFill>
                            <a:schemeClr val="bg1"/>
                          </a:solidFill>
                        </a:rPr>
                        <a:t>2</a:t>
                      </a:r>
                      <a:r>
                        <a:rPr lang="es-EC" sz="1050" b="1" u="none" strike="noStrike" dirty="0">
                          <a:solidFill>
                            <a:schemeClr val="bg1"/>
                          </a:solidFill>
                          <a:effectLst/>
                        </a:rPr>
                        <a:t>)</a:t>
                      </a:r>
                      <a:endParaRPr lang="es-EC" sz="1050" b="1" i="0" u="none" strike="noStrike" dirty="0">
                        <a:solidFill>
                          <a:schemeClr val="bg1"/>
                        </a:solidFill>
                        <a:effectLst/>
                        <a:latin typeface="Calibri" panose="020F0502020204030204" pitchFamily="34" charset="0"/>
                      </a:endParaRPr>
                    </a:p>
                  </a:txBody>
                  <a:tcPr marL="6916" marR="6916" marT="6916" marB="0" anchor="ctr">
                    <a:solidFill>
                      <a:schemeClr val="accent6"/>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588039561"/>
                  </a:ext>
                </a:extLst>
              </a:tr>
              <a:tr h="705394">
                <a:tc rowSpan="2">
                  <a:txBody>
                    <a:bodyPr/>
                    <a:lstStyle/>
                    <a:p>
                      <a:pPr algn="ctr" fontAlgn="ctr"/>
                      <a:r>
                        <a:rPr lang="es-EC" sz="1050" b="1" u="none" strike="noStrike" dirty="0">
                          <a:effectLst/>
                          <a:latin typeface="+mj-lt"/>
                        </a:rPr>
                        <a:t>Desde</a:t>
                      </a:r>
                      <a:endParaRPr lang="es-EC" sz="1050" b="1" i="0" u="none" strike="noStrike" dirty="0">
                        <a:solidFill>
                          <a:srgbClr val="000000"/>
                        </a:solidFill>
                        <a:effectLst/>
                        <a:latin typeface="+mj-lt"/>
                      </a:endParaRPr>
                    </a:p>
                  </a:txBody>
                  <a:tcPr marL="6916" marR="6916" marT="6916" marB="0" anchor="ctr"/>
                </a:tc>
                <a:tc rowSpan="2">
                  <a:txBody>
                    <a:bodyPr/>
                    <a:lstStyle/>
                    <a:p>
                      <a:pPr algn="ctr" fontAlgn="ctr"/>
                      <a:r>
                        <a:rPr lang="es-EC" sz="1050" b="1" u="none" strike="noStrike" dirty="0">
                          <a:effectLst/>
                          <a:latin typeface="+mj-lt"/>
                        </a:rPr>
                        <a:t>Hasta</a:t>
                      </a:r>
                      <a:endParaRPr lang="es-EC" sz="1050" b="1" i="0" u="none" strike="noStrike" dirty="0">
                        <a:solidFill>
                          <a:srgbClr val="000000"/>
                        </a:solidFill>
                        <a:effectLst/>
                        <a:latin typeface="+mj-lt"/>
                      </a:endParaRPr>
                    </a:p>
                  </a:txBody>
                  <a:tcPr marL="6916" marR="6916" marT="6916" marB="0" anchor="ctr"/>
                </a:tc>
                <a:tc gridSpan="8">
                  <a:txBody>
                    <a:bodyPr/>
                    <a:lstStyle/>
                    <a:p>
                      <a:pPr algn="ctr" fontAlgn="ctr"/>
                      <a:r>
                        <a:rPr lang="es-EC" sz="1050" b="1" u="none" strike="noStrike" dirty="0">
                          <a:effectLst/>
                          <a:latin typeface="+mj-lt"/>
                        </a:rPr>
                        <a:t>Fisuras</a:t>
                      </a:r>
                      <a:endParaRPr lang="es-EC" sz="1050" b="1" i="0" u="none" strike="noStrike" dirty="0">
                        <a:solidFill>
                          <a:srgbClr val="000000"/>
                        </a:solidFill>
                        <a:effectLst/>
                        <a:latin typeface="+mj-lt"/>
                      </a:endParaRPr>
                    </a:p>
                  </a:txBody>
                  <a:tcPr marL="6916" marR="6916" marT="6916"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pPr algn="ctr" fontAlgn="ctr"/>
                      <a:endParaRPr lang="es-EC" sz="1000" b="1" i="0" u="none" strike="noStrike" dirty="0">
                        <a:solidFill>
                          <a:srgbClr val="000000"/>
                        </a:solidFill>
                        <a:effectLst/>
                        <a:latin typeface="Calibri" panose="020F0502020204030204" pitchFamily="34" charset="0"/>
                      </a:endParaRPr>
                    </a:p>
                  </a:txBody>
                  <a:tcPr marL="6916" marR="6916" marT="6916" marB="0" anchor="ctr"/>
                </a:tc>
                <a:tc gridSpan="3">
                  <a:txBody>
                    <a:bodyPr/>
                    <a:lstStyle/>
                    <a:p>
                      <a:pPr algn="ctr" fontAlgn="ctr"/>
                      <a:r>
                        <a:rPr lang="es-EC" sz="1050" b="1" u="none" strike="noStrike" dirty="0">
                          <a:effectLst/>
                          <a:latin typeface="+mj-lt"/>
                        </a:rPr>
                        <a:t>Deformaciones</a:t>
                      </a:r>
                      <a:endParaRPr lang="es-EC" sz="1050" b="1" i="0" u="none" strike="noStrike" dirty="0">
                        <a:solidFill>
                          <a:srgbClr val="000000"/>
                        </a:solidFill>
                        <a:effectLst/>
                        <a:latin typeface="+mj-lt"/>
                      </a:endParaRPr>
                    </a:p>
                  </a:txBody>
                  <a:tcPr marL="6916" marR="6916" marT="6916" marB="0" anchor="ctr"/>
                </a:tc>
                <a:tc hMerge="1">
                  <a:txBody>
                    <a:bodyPr/>
                    <a:lstStyle/>
                    <a:p>
                      <a:endParaRPr lang="es-EC"/>
                    </a:p>
                  </a:txBody>
                  <a:tcPr/>
                </a:tc>
                <a:tc hMerge="1">
                  <a:txBody>
                    <a:bodyPr/>
                    <a:lstStyle/>
                    <a:p>
                      <a:endParaRPr lang="es-EC"/>
                    </a:p>
                  </a:txBody>
                  <a:tcPr/>
                </a:tc>
                <a:tc gridSpan="3">
                  <a:txBody>
                    <a:bodyPr/>
                    <a:lstStyle/>
                    <a:p>
                      <a:pPr algn="ctr" fontAlgn="ctr"/>
                      <a:r>
                        <a:rPr lang="es-EC" sz="1050" b="1" u="none" strike="noStrike" dirty="0">
                          <a:effectLst/>
                          <a:latin typeface="+mj-lt"/>
                        </a:rPr>
                        <a:t>Pérdida de capas estructurales</a:t>
                      </a:r>
                      <a:endParaRPr lang="es-EC" sz="1050" b="1" i="0" u="none" strike="noStrike" dirty="0">
                        <a:solidFill>
                          <a:srgbClr val="000000"/>
                        </a:solidFill>
                        <a:effectLst/>
                        <a:latin typeface="+mj-lt"/>
                      </a:endParaRPr>
                    </a:p>
                  </a:txBody>
                  <a:tcPr marL="6916" marR="6916" marT="6916" marB="0" anchor="ctr"/>
                </a:tc>
                <a:tc hMerge="1">
                  <a:txBody>
                    <a:bodyPr/>
                    <a:lstStyle/>
                    <a:p>
                      <a:endParaRPr lang="es-EC"/>
                    </a:p>
                  </a:txBody>
                  <a:tcPr/>
                </a:tc>
                <a:tc hMerge="1">
                  <a:txBody>
                    <a:bodyPr/>
                    <a:lstStyle/>
                    <a:p>
                      <a:endParaRPr lang="es-EC"/>
                    </a:p>
                  </a:txBody>
                  <a:tcPr/>
                </a:tc>
                <a:tc gridSpan="3">
                  <a:txBody>
                    <a:bodyPr/>
                    <a:lstStyle/>
                    <a:p>
                      <a:pPr algn="ctr" fontAlgn="ctr"/>
                      <a:r>
                        <a:rPr lang="es-EC" sz="1050" b="1" u="none" strike="noStrike" dirty="0">
                          <a:effectLst/>
                          <a:latin typeface="+mj-lt"/>
                        </a:rPr>
                        <a:t>Daños Superficiales</a:t>
                      </a:r>
                      <a:endParaRPr lang="es-EC" sz="1050" b="1" i="0" u="none" strike="noStrike" dirty="0">
                        <a:solidFill>
                          <a:srgbClr val="000000"/>
                        </a:solidFill>
                        <a:effectLst/>
                        <a:latin typeface="+mj-lt"/>
                      </a:endParaRPr>
                    </a:p>
                  </a:txBody>
                  <a:tcPr marL="6916" marR="6916" marT="6916" marB="0" anchor="ctr"/>
                </a:tc>
                <a:tc hMerge="1">
                  <a:txBody>
                    <a:bodyPr/>
                    <a:lstStyle/>
                    <a:p>
                      <a:endParaRPr lang="es-EC"/>
                    </a:p>
                  </a:txBody>
                  <a:tcPr/>
                </a:tc>
                <a:tc hMerge="1">
                  <a:txBody>
                    <a:bodyPr/>
                    <a:lstStyle/>
                    <a:p>
                      <a:endParaRPr lang="es-EC"/>
                    </a:p>
                  </a:txBody>
                  <a:tcPr/>
                </a:tc>
                <a:tc rowSpan="2">
                  <a:txBody>
                    <a:bodyPr/>
                    <a:lstStyle/>
                    <a:p>
                      <a:pPr algn="ctr" fontAlgn="ctr"/>
                      <a:r>
                        <a:rPr lang="es-EC" sz="1050" b="1" u="none" strike="noStrike" dirty="0">
                          <a:effectLst/>
                          <a:latin typeface="+mj-lt"/>
                        </a:rPr>
                        <a:t>Área Total Afectada (</a:t>
                      </a:r>
                      <a:r>
                        <a:rPr lang="es-EC" sz="1050" b="1" u="none" strike="noStrike" dirty="0">
                          <a:solidFill>
                            <a:schemeClr val="tx1"/>
                          </a:solidFill>
                          <a:effectLst/>
                          <a:latin typeface="+mj-lt"/>
                        </a:rPr>
                        <a:t>m</a:t>
                      </a:r>
                      <a:r>
                        <a:rPr lang="es-EC" sz="1050" b="1" baseline="30000" dirty="0">
                          <a:solidFill>
                            <a:schemeClr val="tx1"/>
                          </a:solidFill>
                        </a:rPr>
                        <a:t>2</a:t>
                      </a:r>
                      <a:r>
                        <a:rPr lang="es-EC" sz="1050" b="1" u="none" strike="noStrike" dirty="0">
                          <a:effectLst/>
                          <a:latin typeface="+mj-lt"/>
                        </a:rPr>
                        <a:t>)</a:t>
                      </a:r>
                      <a:endParaRPr lang="es-EC" sz="1050" b="1" i="0" u="none" strike="noStrike" dirty="0">
                        <a:solidFill>
                          <a:srgbClr val="000000"/>
                        </a:solidFill>
                        <a:effectLst/>
                        <a:latin typeface="+mj-lt"/>
                      </a:endParaRPr>
                    </a:p>
                  </a:txBody>
                  <a:tcPr marL="6916" marR="6916" marT="6916" marB="0" anchor="ctr"/>
                </a:tc>
                <a:extLst>
                  <a:ext uri="{0D108BD9-81ED-4DB2-BD59-A6C34878D82A}">
                    <a16:rowId xmlns:a16="http://schemas.microsoft.com/office/drawing/2014/main" val="1446059883"/>
                  </a:ext>
                </a:extLst>
              </a:tr>
              <a:tr h="1763485">
                <a:tc vMerge="1">
                  <a:txBody>
                    <a:bodyPr/>
                    <a:lstStyle/>
                    <a:p>
                      <a:endParaRPr lang="es-EC"/>
                    </a:p>
                  </a:txBody>
                  <a:tcPr/>
                </a:tc>
                <a:tc vMerge="1">
                  <a:txBody>
                    <a:bodyPr/>
                    <a:lstStyle/>
                    <a:p>
                      <a:endParaRPr lang="es-EC"/>
                    </a:p>
                  </a:txBody>
                  <a:tcPr/>
                </a:tc>
                <a:tc>
                  <a:txBody>
                    <a:bodyPr/>
                    <a:lstStyle/>
                    <a:p>
                      <a:pPr algn="ctr" fontAlgn="b"/>
                      <a:r>
                        <a:rPr lang="es-EC" sz="1050" b="1" u="none" strike="noStrike" dirty="0">
                          <a:effectLst/>
                          <a:latin typeface="+mj-lt"/>
                        </a:rPr>
                        <a:t>Fisura Longitudinal</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Fisura Transversal</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Fisura en junta de construcción</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Fisura por deslizamiento de capas</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Fisura de borde</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Fisura en media luna</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Piel de cocodrilo</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Fisuras en bloque</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Abultamiento</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Hundimiento</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Ahuellamiento</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Descascaramiento</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Baches</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Parches</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Desgaste superficial</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Pérdida de agregados</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Surcos</a:t>
                      </a:r>
                      <a:endParaRPr lang="es-EC" sz="1050" b="1" i="0" u="none" strike="noStrike" dirty="0">
                        <a:solidFill>
                          <a:srgbClr val="000000"/>
                        </a:solidFill>
                        <a:effectLst/>
                        <a:latin typeface="+mj-lt"/>
                      </a:endParaRPr>
                    </a:p>
                  </a:txBody>
                  <a:tcPr marL="6916" marR="6916" marT="6916" marB="0" vert="vert270" anchor="b"/>
                </a:tc>
                <a:tc vMerge="1">
                  <a:txBody>
                    <a:bodyPr/>
                    <a:lstStyle/>
                    <a:p>
                      <a:endParaRPr lang="es-EC"/>
                    </a:p>
                  </a:txBody>
                  <a:tcPr/>
                </a:tc>
                <a:extLst>
                  <a:ext uri="{0D108BD9-81ED-4DB2-BD59-A6C34878D82A}">
                    <a16:rowId xmlns:a16="http://schemas.microsoft.com/office/drawing/2014/main" val="1209743354"/>
                  </a:ext>
                </a:extLst>
              </a:tr>
              <a:tr h="165975">
                <a:tc>
                  <a:txBody>
                    <a:bodyPr/>
                    <a:lstStyle/>
                    <a:p>
                      <a:pPr algn="ctr" fontAlgn="ctr"/>
                      <a:r>
                        <a:rPr lang="es-EC" sz="1050" b="0" i="0" u="none" strike="noStrike" dirty="0">
                          <a:solidFill>
                            <a:srgbClr val="000000"/>
                          </a:solidFill>
                          <a:effectLst/>
                          <a:latin typeface="+mj-lt"/>
                        </a:rPr>
                        <a:t>0+000,0</a:t>
                      </a:r>
                    </a:p>
                  </a:txBody>
                  <a:tcPr marL="7620" marR="7620" marT="7620" marB="0" anchor="ctr"/>
                </a:tc>
                <a:tc>
                  <a:txBody>
                    <a:bodyPr/>
                    <a:lstStyle/>
                    <a:p>
                      <a:pPr algn="ctr" fontAlgn="ctr"/>
                      <a:r>
                        <a:rPr lang="es-EC" sz="1050" b="0" i="0" u="none" strike="noStrike" dirty="0">
                          <a:solidFill>
                            <a:srgbClr val="000000"/>
                          </a:solidFill>
                          <a:effectLst/>
                          <a:latin typeface="+mj-lt"/>
                        </a:rPr>
                        <a:t>0+100,0</a:t>
                      </a:r>
                    </a:p>
                  </a:txBody>
                  <a:tcPr marL="7620" marR="7620" marT="7620" marB="0" anchor="ctr"/>
                </a:tc>
                <a:tc>
                  <a:txBody>
                    <a:bodyPr/>
                    <a:lstStyle/>
                    <a:p>
                      <a:pPr algn="ctr" fontAlgn="ctr"/>
                      <a:r>
                        <a:rPr lang="es-EC" sz="1050" b="0" i="0" u="none" strike="noStrike" dirty="0">
                          <a:solidFill>
                            <a:srgbClr val="000000"/>
                          </a:solidFill>
                          <a:effectLst/>
                          <a:latin typeface="+mj-lt"/>
                        </a:rPr>
                        <a:t>8,10</a:t>
                      </a:r>
                    </a:p>
                  </a:txBody>
                  <a:tcPr marL="7620" marR="7620" marT="7620" marB="0" anchor="ctr"/>
                </a:tc>
                <a:tc>
                  <a:txBody>
                    <a:bodyPr/>
                    <a:lstStyle/>
                    <a:p>
                      <a:pPr algn="ctr" fontAlgn="ctr"/>
                      <a:r>
                        <a:rPr lang="es-EC" sz="1050" b="0" i="0" u="none" strike="noStrike" dirty="0">
                          <a:solidFill>
                            <a:srgbClr val="000000"/>
                          </a:solidFill>
                          <a:effectLst/>
                          <a:latin typeface="+mj-lt"/>
                        </a:rPr>
                        <a:t>5,30</a:t>
                      </a:r>
                    </a:p>
                  </a:txBody>
                  <a:tcPr marL="7620" marR="7620" marT="7620" marB="0" anchor="ctr"/>
                </a:tc>
                <a:tc>
                  <a:txBody>
                    <a:bodyPr/>
                    <a:lstStyle/>
                    <a:p>
                      <a:pPr algn="ctr" fontAlgn="ctr"/>
                      <a:r>
                        <a:rPr lang="es-EC" sz="1050" b="0" i="0" u="none" strike="noStrike" dirty="0">
                          <a:solidFill>
                            <a:srgbClr val="000000"/>
                          </a:solidFill>
                          <a:effectLst/>
                          <a:latin typeface="+mj-lt"/>
                        </a:rPr>
                        <a:t>7,50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44,27</a:t>
                      </a:r>
                    </a:p>
                  </a:txBody>
                  <a:tcPr marL="7620" marR="7620" marT="7620" marB="0" anchor="ctr"/>
                </a:tc>
                <a:tc>
                  <a:txBody>
                    <a:bodyPr/>
                    <a:lstStyle/>
                    <a:p>
                      <a:pPr algn="ctr" fontAlgn="ctr"/>
                      <a:r>
                        <a:rPr lang="es-EC" sz="1050" b="0" i="0" u="none" strike="noStrike" dirty="0">
                          <a:solidFill>
                            <a:srgbClr val="000000"/>
                          </a:solidFill>
                          <a:effectLst/>
                          <a:latin typeface="+mj-lt"/>
                        </a:rPr>
                        <a:t>53,50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4,03</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185,06</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307,76</a:t>
                      </a:r>
                    </a:p>
                  </a:txBody>
                  <a:tcPr marL="7620" marR="7620" marT="7620" marB="0" anchor="ctr"/>
                </a:tc>
                <a:extLst>
                  <a:ext uri="{0D108BD9-81ED-4DB2-BD59-A6C34878D82A}">
                    <a16:rowId xmlns:a16="http://schemas.microsoft.com/office/drawing/2014/main" val="844389694"/>
                  </a:ext>
                </a:extLst>
              </a:tr>
              <a:tr h="165975">
                <a:tc>
                  <a:txBody>
                    <a:bodyPr/>
                    <a:lstStyle/>
                    <a:p>
                      <a:pPr algn="ctr" fontAlgn="ctr"/>
                      <a:r>
                        <a:rPr lang="es-EC" sz="1050" b="0" i="0" u="none" strike="noStrike" dirty="0">
                          <a:solidFill>
                            <a:srgbClr val="000000"/>
                          </a:solidFill>
                          <a:effectLst/>
                          <a:latin typeface="+mj-lt"/>
                        </a:rPr>
                        <a:t>0+100,0</a:t>
                      </a:r>
                    </a:p>
                  </a:txBody>
                  <a:tcPr marL="7620" marR="7620" marT="7620" marB="0" anchor="ctr"/>
                </a:tc>
                <a:tc>
                  <a:txBody>
                    <a:bodyPr/>
                    <a:lstStyle/>
                    <a:p>
                      <a:pPr algn="ctr" fontAlgn="ctr"/>
                      <a:r>
                        <a:rPr lang="es-EC" sz="1050" b="0" i="0" u="none" strike="noStrike" dirty="0">
                          <a:solidFill>
                            <a:srgbClr val="000000"/>
                          </a:solidFill>
                          <a:effectLst/>
                          <a:latin typeface="+mj-lt"/>
                        </a:rPr>
                        <a:t>0+200,0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40,20</a:t>
                      </a:r>
                    </a:p>
                  </a:txBody>
                  <a:tcPr marL="7620" marR="7620" marT="7620" marB="0" anchor="ctr"/>
                </a:tc>
                <a:tc>
                  <a:txBody>
                    <a:bodyPr/>
                    <a:lstStyle/>
                    <a:p>
                      <a:pPr algn="ctr" fontAlgn="ctr"/>
                      <a:r>
                        <a:rPr lang="es-EC" sz="1050" b="0" i="0" u="none" strike="noStrike" dirty="0">
                          <a:solidFill>
                            <a:srgbClr val="000000"/>
                          </a:solidFill>
                          <a:effectLst/>
                          <a:latin typeface="+mj-lt"/>
                        </a:rPr>
                        <a:t>3,60</a:t>
                      </a:r>
                    </a:p>
                  </a:txBody>
                  <a:tcPr marL="7620" marR="7620" marT="7620" marB="0" anchor="ctr"/>
                </a:tc>
                <a:tc>
                  <a:txBody>
                    <a:bodyPr/>
                    <a:lstStyle/>
                    <a:p>
                      <a:pPr algn="ctr" fontAlgn="ctr"/>
                      <a:r>
                        <a:rPr lang="es-EC" sz="1050" b="0" i="0" u="none" strike="noStrike" dirty="0">
                          <a:solidFill>
                            <a:srgbClr val="000000"/>
                          </a:solidFill>
                          <a:effectLst/>
                          <a:latin typeface="+mj-lt"/>
                        </a:rPr>
                        <a:t>2,50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10,00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274,30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330,60</a:t>
                      </a:r>
                    </a:p>
                  </a:txBody>
                  <a:tcPr marL="7620" marR="7620" marT="7620" marB="0" anchor="ctr"/>
                </a:tc>
                <a:extLst>
                  <a:ext uri="{0D108BD9-81ED-4DB2-BD59-A6C34878D82A}">
                    <a16:rowId xmlns:a16="http://schemas.microsoft.com/office/drawing/2014/main" val="4197499727"/>
                  </a:ext>
                </a:extLst>
              </a:tr>
              <a:tr h="165975">
                <a:tc>
                  <a:txBody>
                    <a:bodyPr/>
                    <a:lstStyle/>
                    <a:p>
                      <a:pPr algn="ctr" fontAlgn="ctr"/>
                      <a:r>
                        <a:rPr lang="es-EC" sz="1050" b="0" i="0" u="none" strike="noStrike" dirty="0">
                          <a:solidFill>
                            <a:srgbClr val="000000"/>
                          </a:solidFill>
                          <a:effectLst/>
                          <a:latin typeface="+mj-lt"/>
                        </a:rPr>
                        <a:t>0+200,0</a:t>
                      </a:r>
                    </a:p>
                  </a:txBody>
                  <a:tcPr marL="7620" marR="7620" marT="7620" marB="0" anchor="ctr"/>
                </a:tc>
                <a:tc>
                  <a:txBody>
                    <a:bodyPr/>
                    <a:lstStyle/>
                    <a:p>
                      <a:pPr algn="ctr" fontAlgn="ctr"/>
                      <a:r>
                        <a:rPr lang="es-EC" sz="1050" b="0" i="0" u="none" strike="noStrike" dirty="0">
                          <a:solidFill>
                            <a:srgbClr val="000000"/>
                          </a:solidFill>
                          <a:effectLst/>
                          <a:latin typeface="+mj-lt"/>
                        </a:rPr>
                        <a:t>0+300,0</a:t>
                      </a:r>
                    </a:p>
                  </a:txBody>
                  <a:tcPr marL="7620" marR="7620" marT="7620" marB="0" anchor="ctr"/>
                </a:tc>
                <a:tc>
                  <a:txBody>
                    <a:bodyPr/>
                    <a:lstStyle/>
                    <a:p>
                      <a:pPr algn="ctr" fontAlgn="ctr"/>
                      <a:r>
                        <a:rPr lang="es-EC" sz="1050" b="0" i="0" u="none" strike="noStrike" dirty="0">
                          <a:solidFill>
                            <a:srgbClr val="000000"/>
                          </a:solidFill>
                          <a:effectLst/>
                          <a:latin typeface="+mj-lt"/>
                        </a:rPr>
                        <a:t>1,00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0,90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163,50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165,40</a:t>
                      </a:r>
                    </a:p>
                  </a:txBody>
                  <a:tcPr marL="7620" marR="7620" marT="7620" marB="0" anchor="ctr"/>
                </a:tc>
                <a:extLst>
                  <a:ext uri="{0D108BD9-81ED-4DB2-BD59-A6C34878D82A}">
                    <a16:rowId xmlns:a16="http://schemas.microsoft.com/office/drawing/2014/main" val="3514165434"/>
                  </a:ext>
                </a:extLst>
              </a:tr>
              <a:tr h="165975">
                <a:tc>
                  <a:txBody>
                    <a:bodyPr/>
                    <a:lstStyle/>
                    <a:p>
                      <a:pPr algn="ctr" fontAlgn="ctr"/>
                      <a:r>
                        <a:rPr lang="es-EC" sz="1050" b="0" i="0" u="none" strike="noStrike" dirty="0">
                          <a:solidFill>
                            <a:srgbClr val="000000"/>
                          </a:solidFill>
                          <a:effectLst/>
                          <a:latin typeface="+mj-lt"/>
                        </a:rPr>
                        <a:t>0+300,0</a:t>
                      </a:r>
                    </a:p>
                  </a:txBody>
                  <a:tcPr marL="7620" marR="7620" marT="7620" marB="0" anchor="ctr"/>
                </a:tc>
                <a:tc>
                  <a:txBody>
                    <a:bodyPr/>
                    <a:lstStyle/>
                    <a:p>
                      <a:pPr algn="ctr" fontAlgn="ctr"/>
                      <a:r>
                        <a:rPr lang="es-EC" sz="1050" b="0" i="0" u="none" strike="noStrike" dirty="0">
                          <a:solidFill>
                            <a:srgbClr val="000000"/>
                          </a:solidFill>
                          <a:effectLst/>
                          <a:latin typeface="+mj-lt"/>
                        </a:rPr>
                        <a:t>0+400,0</a:t>
                      </a:r>
                    </a:p>
                  </a:txBody>
                  <a:tcPr marL="7620" marR="7620" marT="7620" marB="0" anchor="ctr"/>
                </a:tc>
                <a:tc>
                  <a:txBody>
                    <a:bodyPr/>
                    <a:lstStyle/>
                    <a:p>
                      <a:pPr algn="ctr" fontAlgn="ctr"/>
                      <a:r>
                        <a:rPr lang="es-EC" sz="1050" b="0" i="0" u="none" strike="noStrike" dirty="0">
                          <a:solidFill>
                            <a:srgbClr val="000000"/>
                          </a:solidFill>
                          <a:effectLst/>
                          <a:latin typeface="+mj-lt"/>
                        </a:rPr>
                        <a:t>31,20</a:t>
                      </a:r>
                    </a:p>
                  </a:txBody>
                  <a:tcPr marL="7620" marR="7620" marT="7620" marB="0" anchor="ctr"/>
                </a:tc>
                <a:tc>
                  <a:txBody>
                    <a:bodyPr/>
                    <a:lstStyle/>
                    <a:p>
                      <a:pPr algn="ctr" fontAlgn="ctr"/>
                      <a:r>
                        <a:rPr lang="es-EC" sz="1050" b="0" i="0" u="none" strike="noStrike" dirty="0">
                          <a:solidFill>
                            <a:srgbClr val="000000"/>
                          </a:solidFill>
                          <a:effectLst/>
                          <a:latin typeface="+mj-lt"/>
                        </a:rPr>
                        <a:t>1,20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12,50</a:t>
                      </a:r>
                    </a:p>
                  </a:txBody>
                  <a:tcPr marL="7620" marR="7620" marT="7620" marB="0" anchor="ctr"/>
                </a:tc>
                <a:tc>
                  <a:txBody>
                    <a:bodyPr/>
                    <a:lstStyle/>
                    <a:p>
                      <a:pPr algn="ctr" fontAlgn="ctr"/>
                      <a:r>
                        <a:rPr lang="es-EC" sz="1050" b="0" i="0" u="none" strike="noStrike" dirty="0">
                          <a:solidFill>
                            <a:srgbClr val="000000"/>
                          </a:solidFill>
                          <a:effectLst/>
                          <a:latin typeface="+mj-lt"/>
                        </a:rPr>
                        <a:t>58,00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44,75</a:t>
                      </a:r>
                    </a:p>
                  </a:txBody>
                  <a:tcPr marL="7620" marR="7620" marT="7620" marB="0" anchor="ctr"/>
                </a:tc>
                <a:tc>
                  <a:txBody>
                    <a:bodyPr/>
                    <a:lstStyle/>
                    <a:p>
                      <a:pPr algn="ctr" fontAlgn="ctr"/>
                      <a:r>
                        <a:rPr lang="es-EC" sz="1050" b="0" i="0" u="none" strike="noStrike" dirty="0">
                          <a:solidFill>
                            <a:srgbClr val="000000"/>
                          </a:solidFill>
                          <a:effectLst/>
                          <a:latin typeface="+mj-lt"/>
                        </a:rPr>
                        <a:t>77,20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3,74</a:t>
                      </a:r>
                    </a:p>
                  </a:txBody>
                  <a:tcPr marL="7620" marR="7620" marT="7620" marB="0" anchor="ctr"/>
                </a:tc>
                <a:tc>
                  <a:txBody>
                    <a:bodyPr/>
                    <a:lstStyle/>
                    <a:p>
                      <a:pPr algn="ctr" fontAlgn="ctr"/>
                      <a:r>
                        <a:rPr lang="es-EC" sz="1050" b="0" i="0" u="none" strike="noStrike" dirty="0">
                          <a:solidFill>
                            <a:srgbClr val="000000"/>
                          </a:solidFill>
                          <a:effectLst/>
                          <a:latin typeface="+mj-lt"/>
                        </a:rPr>
                        <a:t>12,13</a:t>
                      </a:r>
                    </a:p>
                  </a:txBody>
                  <a:tcPr marL="7620" marR="7620" marT="7620" marB="0" anchor="ctr"/>
                </a:tc>
                <a:tc>
                  <a:txBody>
                    <a:bodyPr/>
                    <a:lstStyle/>
                    <a:p>
                      <a:pPr algn="ctr" fontAlgn="ctr"/>
                      <a:r>
                        <a:rPr lang="es-EC" sz="1050" b="0" i="0" u="none" strike="noStrike" dirty="0">
                          <a:solidFill>
                            <a:srgbClr val="000000"/>
                          </a:solidFill>
                          <a:effectLst/>
                          <a:latin typeface="+mj-lt"/>
                        </a:rPr>
                        <a:t>0,15</a:t>
                      </a:r>
                    </a:p>
                  </a:txBody>
                  <a:tcPr marL="7620" marR="7620" marT="7620" marB="0" anchor="ctr"/>
                </a:tc>
                <a:tc>
                  <a:txBody>
                    <a:bodyPr/>
                    <a:lstStyle/>
                    <a:p>
                      <a:pPr algn="ctr" fontAlgn="ctr"/>
                      <a:r>
                        <a:rPr lang="es-EC" sz="1050" b="0" i="0" u="none" strike="noStrike" dirty="0">
                          <a:solidFill>
                            <a:srgbClr val="000000"/>
                          </a:solidFill>
                          <a:effectLst/>
                          <a:latin typeface="+mj-lt"/>
                        </a:rPr>
                        <a:t>320,62</a:t>
                      </a:r>
                    </a:p>
                  </a:txBody>
                  <a:tcPr marL="7620" marR="7620" marT="7620" marB="0" anchor="ctr"/>
                </a:tc>
                <a:tc>
                  <a:txBody>
                    <a:bodyPr/>
                    <a:lstStyle/>
                    <a:p>
                      <a:pPr algn="ctr" fontAlgn="ctr"/>
                      <a:r>
                        <a:rPr lang="es-EC" sz="1050" b="0" i="0" u="none" strike="noStrike" dirty="0">
                          <a:solidFill>
                            <a:srgbClr val="000000"/>
                          </a:solidFill>
                          <a:effectLst/>
                          <a:latin typeface="+mj-lt"/>
                        </a:rPr>
                        <a:t>219,00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780,49</a:t>
                      </a:r>
                    </a:p>
                  </a:txBody>
                  <a:tcPr marL="7620" marR="7620" marT="7620" marB="0" anchor="ctr"/>
                </a:tc>
                <a:extLst>
                  <a:ext uri="{0D108BD9-81ED-4DB2-BD59-A6C34878D82A}">
                    <a16:rowId xmlns:a16="http://schemas.microsoft.com/office/drawing/2014/main" val="1610918693"/>
                  </a:ext>
                </a:extLst>
              </a:tr>
              <a:tr h="165975">
                <a:tc>
                  <a:txBody>
                    <a:bodyPr/>
                    <a:lstStyle/>
                    <a:p>
                      <a:pPr algn="ctr" fontAlgn="ctr"/>
                      <a:r>
                        <a:rPr lang="es-EC" sz="1050" b="0" i="0" u="none" strike="noStrike" dirty="0">
                          <a:solidFill>
                            <a:srgbClr val="000000"/>
                          </a:solidFill>
                          <a:effectLst/>
                          <a:latin typeface="+mj-lt"/>
                        </a:rPr>
                        <a:t>0+400,0</a:t>
                      </a:r>
                    </a:p>
                  </a:txBody>
                  <a:tcPr marL="7620" marR="7620" marT="7620" marB="0" anchor="ctr"/>
                </a:tc>
                <a:tc>
                  <a:txBody>
                    <a:bodyPr/>
                    <a:lstStyle/>
                    <a:p>
                      <a:pPr algn="ctr" fontAlgn="ctr"/>
                      <a:r>
                        <a:rPr lang="es-EC" sz="1050" b="0" i="0" u="none" strike="noStrike" dirty="0">
                          <a:solidFill>
                            <a:srgbClr val="000000"/>
                          </a:solidFill>
                          <a:effectLst/>
                          <a:latin typeface="+mj-lt"/>
                        </a:rPr>
                        <a:t>0+500,0</a:t>
                      </a:r>
                    </a:p>
                  </a:txBody>
                  <a:tcPr marL="7620" marR="7620" marT="7620" marB="0" anchor="ctr"/>
                </a:tc>
                <a:tc>
                  <a:txBody>
                    <a:bodyPr/>
                    <a:lstStyle/>
                    <a:p>
                      <a:pPr algn="ctr" fontAlgn="ctr"/>
                      <a:r>
                        <a:rPr lang="es-EC" sz="1050" b="0" i="0" u="none" strike="noStrike" dirty="0">
                          <a:solidFill>
                            <a:srgbClr val="000000"/>
                          </a:solidFill>
                          <a:effectLst/>
                          <a:latin typeface="+mj-lt"/>
                        </a:rPr>
                        <a:t>29,60</a:t>
                      </a:r>
                    </a:p>
                  </a:txBody>
                  <a:tcPr marL="7620" marR="7620" marT="7620" marB="0" anchor="ctr"/>
                </a:tc>
                <a:tc>
                  <a:txBody>
                    <a:bodyPr/>
                    <a:lstStyle/>
                    <a:p>
                      <a:pPr algn="ctr" fontAlgn="ctr"/>
                      <a:r>
                        <a:rPr lang="es-EC" sz="1050" b="0" i="0" u="none" strike="noStrike" dirty="0">
                          <a:solidFill>
                            <a:srgbClr val="000000"/>
                          </a:solidFill>
                          <a:effectLst/>
                          <a:latin typeface="+mj-lt"/>
                        </a:rPr>
                        <a:t>1,80</a:t>
                      </a:r>
                    </a:p>
                  </a:txBody>
                  <a:tcPr marL="7620" marR="7620" marT="7620" marB="0" anchor="ctr"/>
                </a:tc>
                <a:tc>
                  <a:txBody>
                    <a:bodyPr/>
                    <a:lstStyle/>
                    <a:p>
                      <a:pPr algn="ctr" fontAlgn="ctr"/>
                      <a:r>
                        <a:rPr lang="es-EC" sz="1050" b="0" i="0" u="none" strike="noStrike" dirty="0">
                          <a:solidFill>
                            <a:srgbClr val="000000"/>
                          </a:solidFill>
                          <a:effectLst/>
                          <a:latin typeface="+mj-lt"/>
                        </a:rPr>
                        <a:t>98,00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48,00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20,20</a:t>
                      </a:r>
                    </a:p>
                  </a:txBody>
                  <a:tcPr marL="7620" marR="7620" marT="7620" marB="0" anchor="ctr"/>
                </a:tc>
                <a:tc>
                  <a:txBody>
                    <a:bodyPr/>
                    <a:lstStyle/>
                    <a:p>
                      <a:pPr algn="ctr" fontAlgn="ctr"/>
                      <a:r>
                        <a:rPr lang="es-EC" sz="1050" b="0" i="0" u="none" strike="noStrike" dirty="0">
                          <a:solidFill>
                            <a:srgbClr val="000000"/>
                          </a:solidFill>
                          <a:effectLst/>
                          <a:latin typeface="+mj-lt"/>
                        </a:rPr>
                        <a:t>39,60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64,51</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300,15</a:t>
                      </a:r>
                    </a:p>
                  </a:txBody>
                  <a:tcPr marL="7620" marR="7620" marT="7620" marB="0" anchor="ctr"/>
                </a:tc>
                <a:tc>
                  <a:txBody>
                    <a:bodyPr/>
                    <a:lstStyle/>
                    <a:p>
                      <a:pPr algn="ctr" fontAlgn="ctr"/>
                      <a:r>
                        <a:rPr lang="es-EC" sz="1050" b="0" i="0" u="none" strike="noStrike" dirty="0">
                          <a:solidFill>
                            <a:srgbClr val="000000"/>
                          </a:solidFill>
                          <a:effectLst/>
                          <a:latin typeface="+mj-lt"/>
                        </a:rPr>
                        <a:t>18,70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620,56</a:t>
                      </a:r>
                    </a:p>
                  </a:txBody>
                  <a:tcPr marL="7620" marR="7620" marT="7620" marB="0" anchor="ctr"/>
                </a:tc>
                <a:extLst>
                  <a:ext uri="{0D108BD9-81ED-4DB2-BD59-A6C34878D82A}">
                    <a16:rowId xmlns:a16="http://schemas.microsoft.com/office/drawing/2014/main" val="1615109145"/>
                  </a:ext>
                </a:extLst>
              </a:tr>
              <a:tr h="165975">
                <a:tc>
                  <a:txBody>
                    <a:bodyPr/>
                    <a:lstStyle/>
                    <a:p>
                      <a:pPr algn="ctr" fontAlgn="ctr"/>
                      <a:r>
                        <a:rPr lang="es-EC" sz="1050" b="0" i="0" u="none" strike="noStrike" dirty="0">
                          <a:solidFill>
                            <a:srgbClr val="000000"/>
                          </a:solidFill>
                          <a:effectLst/>
                          <a:latin typeface="+mj-lt"/>
                        </a:rPr>
                        <a:t>0+500,0</a:t>
                      </a:r>
                    </a:p>
                  </a:txBody>
                  <a:tcPr marL="7620" marR="7620" marT="7620" marB="0" anchor="ctr"/>
                </a:tc>
                <a:tc>
                  <a:txBody>
                    <a:bodyPr/>
                    <a:lstStyle/>
                    <a:p>
                      <a:pPr algn="ctr" fontAlgn="ctr"/>
                      <a:r>
                        <a:rPr lang="es-EC" sz="1050" b="0" i="0" u="none" strike="noStrike" dirty="0">
                          <a:solidFill>
                            <a:srgbClr val="000000"/>
                          </a:solidFill>
                          <a:effectLst/>
                          <a:latin typeface="+mj-lt"/>
                        </a:rPr>
                        <a:t>0+600,0</a:t>
                      </a:r>
                    </a:p>
                  </a:txBody>
                  <a:tcPr marL="7620" marR="7620" marT="7620" marB="0" anchor="ctr"/>
                </a:tc>
                <a:tc>
                  <a:txBody>
                    <a:bodyPr/>
                    <a:lstStyle/>
                    <a:p>
                      <a:pPr algn="ctr" fontAlgn="ctr"/>
                      <a:r>
                        <a:rPr lang="es-EC" sz="1050" b="0" i="0" u="none" strike="noStrike" dirty="0">
                          <a:solidFill>
                            <a:srgbClr val="000000"/>
                          </a:solidFill>
                          <a:effectLst/>
                          <a:latin typeface="+mj-lt"/>
                        </a:rPr>
                        <a:t>92,00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480,00</a:t>
                      </a:r>
                    </a:p>
                  </a:txBody>
                  <a:tcPr marL="7620" marR="7620" marT="7620" marB="0" anchor="ctr"/>
                </a:tc>
                <a:tc>
                  <a:txBody>
                    <a:bodyPr/>
                    <a:lstStyle/>
                    <a:p>
                      <a:pPr algn="ctr" fontAlgn="ctr"/>
                      <a:r>
                        <a:rPr lang="es-EC" sz="1050" b="0" i="0" u="none" strike="noStrike" dirty="0">
                          <a:solidFill>
                            <a:srgbClr val="000000"/>
                          </a:solidFill>
                          <a:effectLst/>
                          <a:latin typeface="+mj-lt"/>
                        </a:rPr>
                        <a:t>58,50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39,40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144,00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813,90</a:t>
                      </a:r>
                    </a:p>
                  </a:txBody>
                  <a:tcPr marL="7620" marR="7620" marT="7620" marB="0" anchor="ctr"/>
                </a:tc>
                <a:extLst>
                  <a:ext uri="{0D108BD9-81ED-4DB2-BD59-A6C34878D82A}">
                    <a16:rowId xmlns:a16="http://schemas.microsoft.com/office/drawing/2014/main" val="1399963037"/>
                  </a:ext>
                </a:extLst>
              </a:tr>
              <a:tr h="165975">
                <a:tc>
                  <a:txBody>
                    <a:bodyPr/>
                    <a:lstStyle/>
                    <a:p>
                      <a:pPr algn="ctr" fontAlgn="ctr"/>
                      <a:r>
                        <a:rPr lang="es-EC" sz="1050" b="0" i="0" u="none" strike="noStrike" dirty="0">
                          <a:solidFill>
                            <a:srgbClr val="000000"/>
                          </a:solidFill>
                          <a:effectLst/>
                          <a:latin typeface="+mj-lt"/>
                        </a:rPr>
                        <a:t>0+600,0</a:t>
                      </a:r>
                    </a:p>
                  </a:txBody>
                  <a:tcPr marL="7620" marR="7620" marT="7620" marB="0" anchor="ctr"/>
                </a:tc>
                <a:tc>
                  <a:txBody>
                    <a:bodyPr/>
                    <a:lstStyle/>
                    <a:p>
                      <a:pPr algn="ctr" fontAlgn="ctr"/>
                      <a:r>
                        <a:rPr lang="es-EC" sz="1050" b="0" i="0" u="none" strike="noStrike" dirty="0">
                          <a:solidFill>
                            <a:srgbClr val="000000"/>
                          </a:solidFill>
                          <a:effectLst/>
                          <a:latin typeface="+mj-lt"/>
                        </a:rPr>
                        <a:t>0+700,0</a:t>
                      </a:r>
                    </a:p>
                  </a:txBody>
                  <a:tcPr marL="7620" marR="7620" marT="7620" marB="0" anchor="ctr"/>
                </a:tc>
                <a:tc>
                  <a:txBody>
                    <a:bodyPr/>
                    <a:lstStyle/>
                    <a:p>
                      <a:pPr algn="ctr" fontAlgn="ctr"/>
                      <a:r>
                        <a:rPr lang="es-EC" sz="1050" b="0" i="0" u="none" strike="noStrike" dirty="0">
                          <a:solidFill>
                            <a:srgbClr val="000000"/>
                          </a:solidFill>
                          <a:effectLst/>
                          <a:latin typeface="+mj-lt"/>
                        </a:rPr>
                        <a:t>18,00</a:t>
                      </a:r>
                    </a:p>
                  </a:txBody>
                  <a:tcPr marL="7620" marR="7620" marT="7620" marB="0" anchor="ctr"/>
                </a:tc>
                <a:tc>
                  <a:txBody>
                    <a:bodyPr/>
                    <a:lstStyle/>
                    <a:p>
                      <a:pPr algn="ctr" fontAlgn="ctr"/>
                      <a:r>
                        <a:rPr lang="es-EC" sz="1050" b="0" i="0" u="none" strike="noStrike" dirty="0">
                          <a:solidFill>
                            <a:srgbClr val="000000"/>
                          </a:solidFill>
                          <a:effectLst/>
                          <a:latin typeface="+mj-lt"/>
                        </a:rPr>
                        <a:t>2,25</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1,00</a:t>
                      </a:r>
                    </a:p>
                  </a:txBody>
                  <a:tcPr marL="7620" marR="7620" marT="7620" marB="0" anchor="ctr"/>
                </a:tc>
                <a:tc>
                  <a:txBody>
                    <a:bodyPr/>
                    <a:lstStyle/>
                    <a:p>
                      <a:pPr algn="ctr" fontAlgn="ctr"/>
                      <a:r>
                        <a:rPr lang="es-EC" sz="1050" b="0" i="0" u="none" strike="noStrike" dirty="0">
                          <a:solidFill>
                            <a:srgbClr val="000000"/>
                          </a:solidFill>
                          <a:effectLst/>
                          <a:latin typeface="+mj-lt"/>
                        </a:rPr>
                        <a:t>7,90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94,96</a:t>
                      </a:r>
                    </a:p>
                  </a:txBody>
                  <a:tcPr marL="7620" marR="7620" marT="7620" marB="0" anchor="ctr"/>
                </a:tc>
                <a:tc>
                  <a:txBody>
                    <a:bodyPr/>
                    <a:lstStyle/>
                    <a:p>
                      <a:pPr algn="ctr" fontAlgn="ctr"/>
                      <a:r>
                        <a:rPr lang="es-EC" sz="1050" b="0" i="0" u="none" strike="noStrike" dirty="0">
                          <a:solidFill>
                            <a:srgbClr val="000000"/>
                          </a:solidFill>
                          <a:effectLst/>
                          <a:latin typeface="+mj-lt"/>
                        </a:rPr>
                        <a:t>5,90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1,76</a:t>
                      </a:r>
                    </a:p>
                  </a:txBody>
                  <a:tcPr marL="7620" marR="7620" marT="7620" marB="0" anchor="ctr"/>
                </a:tc>
                <a:tc>
                  <a:txBody>
                    <a:bodyPr/>
                    <a:lstStyle/>
                    <a:p>
                      <a:pPr algn="ctr" fontAlgn="ctr"/>
                      <a:r>
                        <a:rPr lang="es-EC" sz="1050" b="0" i="0" u="none" strike="noStrike" dirty="0">
                          <a:solidFill>
                            <a:srgbClr val="000000"/>
                          </a:solidFill>
                          <a:effectLst/>
                          <a:latin typeface="+mj-lt"/>
                        </a:rPr>
                        <a:t>14,34</a:t>
                      </a:r>
                    </a:p>
                  </a:txBody>
                  <a:tcPr marL="7620" marR="7620" marT="7620" marB="0" anchor="ctr"/>
                </a:tc>
                <a:tc>
                  <a:txBody>
                    <a:bodyPr/>
                    <a:lstStyle/>
                    <a:p>
                      <a:pPr algn="ctr" fontAlgn="ctr"/>
                      <a:r>
                        <a:rPr lang="es-EC" sz="1050" b="0" i="0" u="none" strike="noStrike" dirty="0">
                          <a:solidFill>
                            <a:srgbClr val="000000"/>
                          </a:solidFill>
                          <a:effectLst/>
                          <a:latin typeface="+mj-lt"/>
                        </a:rPr>
                        <a:t>3,80</a:t>
                      </a:r>
                    </a:p>
                  </a:txBody>
                  <a:tcPr marL="7620" marR="7620" marT="7620" marB="0" anchor="ctr"/>
                </a:tc>
                <a:tc>
                  <a:txBody>
                    <a:bodyPr/>
                    <a:lstStyle/>
                    <a:p>
                      <a:pPr algn="ctr" fontAlgn="ctr"/>
                      <a:r>
                        <a:rPr lang="es-EC" sz="1050" b="0" i="0" u="none" strike="noStrike" dirty="0">
                          <a:solidFill>
                            <a:srgbClr val="000000"/>
                          </a:solidFill>
                          <a:effectLst/>
                          <a:latin typeface="+mj-lt"/>
                        </a:rPr>
                        <a:t>3,45</a:t>
                      </a:r>
                    </a:p>
                  </a:txBody>
                  <a:tcPr marL="7620" marR="7620" marT="7620" marB="0" anchor="ctr"/>
                </a:tc>
                <a:tc>
                  <a:txBody>
                    <a:bodyPr/>
                    <a:lstStyle/>
                    <a:p>
                      <a:pPr algn="ctr" fontAlgn="ctr"/>
                      <a:r>
                        <a:rPr lang="es-EC" sz="1050" b="0" i="0" u="none" strike="noStrike" dirty="0">
                          <a:solidFill>
                            <a:srgbClr val="000000"/>
                          </a:solidFill>
                          <a:effectLst/>
                          <a:latin typeface="+mj-lt"/>
                        </a:rPr>
                        <a:t>140,65</a:t>
                      </a:r>
                    </a:p>
                  </a:txBody>
                  <a:tcPr marL="7620" marR="7620" marT="7620" marB="0" anchor="ctr"/>
                </a:tc>
                <a:tc>
                  <a:txBody>
                    <a:bodyPr/>
                    <a:lstStyle/>
                    <a:p>
                      <a:pPr algn="ctr" fontAlgn="ctr"/>
                      <a:r>
                        <a:rPr lang="es-EC" sz="1050" b="0" i="0" u="none" strike="noStrike" dirty="0">
                          <a:solidFill>
                            <a:srgbClr val="000000"/>
                          </a:solidFill>
                          <a:effectLst/>
                          <a:latin typeface="+mj-lt"/>
                        </a:rPr>
                        <a:t>114,31</a:t>
                      </a:r>
                    </a:p>
                  </a:txBody>
                  <a:tcPr marL="7620" marR="7620" marT="7620" marB="0" anchor="ctr"/>
                </a:tc>
                <a:tc>
                  <a:txBody>
                    <a:bodyPr/>
                    <a:lstStyle/>
                    <a:p>
                      <a:pPr algn="ctr" fontAlgn="ctr"/>
                      <a:r>
                        <a:rPr lang="es-EC" sz="1050" b="0" i="0" u="none" strike="noStrike" dirty="0">
                          <a:solidFill>
                            <a:srgbClr val="000000"/>
                          </a:solidFill>
                          <a:effectLst/>
                          <a:latin typeface="+mj-lt"/>
                        </a:rPr>
                        <a:t>106,68</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515,00</a:t>
                      </a:r>
                    </a:p>
                  </a:txBody>
                  <a:tcPr marL="7620" marR="7620" marT="7620" marB="0" anchor="ctr"/>
                </a:tc>
                <a:extLst>
                  <a:ext uri="{0D108BD9-81ED-4DB2-BD59-A6C34878D82A}">
                    <a16:rowId xmlns:a16="http://schemas.microsoft.com/office/drawing/2014/main" val="1879181824"/>
                  </a:ext>
                </a:extLst>
              </a:tr>
            </a:tbl>
          </a:graphicData>
        </a:graphic>
      </p:graphicFrame>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10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404664"/>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Tramo 3</a:t>
            </a:r>
            <a:endParaRPr lang="es-EC" sz="6000" dirty="0">
              <a:ln w="0"/>
              <a:effectLst>
                <a:outerShdw blurRad="38100" dist="19050" dir="2700000" algn="tl" rotWithShape="0">
                  <a:schemeClr val="dk1">
                    <a:alpha val="40000"/>
                  </a:schemeClr>
                </a:outerShdw>
              </a:effectLst>
            </a:endParaRPr>
          </a:p>
        </p:txBody>
      </p:sp>
      <p:graphicFrame>
        <p:nvGraphicFramePr>
          <p:cNvPr id="13" name="Marcador de contenido 12"/>
          <p:cNvGraphicFramePr>
            <a:graphicFrameLocks noGrp="1"/>
          </p:cNvGraphicFramePr>
          <p:nvPr>
            <p:ph idx="1"/>
            <p:extLst>
              <p:ext uri="{D42A27DB-BD31-4B8C-83A1-F6EECF244321}">
                <p14:modId xmlns:p14="http://schemas.microsoft.com/office/powerpoint/2010/main" val="973326662"/>
              </p:ext>
            </p:extLst>
          </p:nvPr>
        </p:nvGraphicFramePr>
        <p:xfrm>
          <a:off x="107503" y="1412776"/>
          <a:ext cx="8928993" cy="3809295"/>
        </p:xfrm>
        <a:graphic>
          <a:graphicData uri="http://schemas.openxmlformats.org/drawingml/2006/table">
            <a:tbl>
              <a:tblPr>
                <a:tableStyleId>{0E3FDE45-AF77-4B5C-9715-49D594BDF05E}</a:tableStyleId>
              </a:tblPr>
              <a:tblGrid>
                <a:gridCol w="512222">
                  <a:extLst>
                    <a:ext uri="{9D8B030D-6E8A-4147-A177-3AD203B41FA5}">
                      <a16:colId xmlns:a16="http://schemas.microsoft.com/office/drawing/2014/main" val="2547214565"/>
                    </a:ext>
                  </a:extLst>
                </a:gridCol>
                <a:gridCol w="512222">
                  <a:extLst>
                    <a:ext uri="{9D8B030D-6E8A-4147-A177-3AD203B41FA5}">
                      <a16:colId xmlns:a16="http://schemas.microsoft.com/office/drawing/2014/main" val="2832667605"/>
                    </a:ext>
                  </a:extLst>
                </a:gridCol>
                <a:gridCol w="437130">
                  <a:extLst>
                    <a:ext uri="{9D8B030D-6E8A-4147-A177-3AD203B41FA5}">
                      <a16:colId xmlns:a16="http://schemas.microsoft.com/office/drawing/2014/main" val="1320731566"/>
                    </a:ext>
                  </a:extLst>
                </a:gridCol>
                <a:gridCol w="367446">
                  <a:extLst>
                    <a:ext uri="{9D8B030D-6E8A-4147-A177-3AD203B41FA5}">
                      <a16:colId xmlns:a16="http://schemas.microsoft.com/office/drawing/2014/main" val="4061812061"/>
                    </a:ext>
                  </a:extLst>
                </a:gridCol>
                <a:gridCol w="437130">
                  <a:extLst>
                    <a:ext uri="{9D8B030D-6E8A-4147-A177-3AD203B41FA5}">
                      <a16:colId xmlns:a16="http://schemas.microsoft.com/office/drawing/2014/main" val="3630298534"/>
                    </a:ext>
                  </a:extLst>
                </a:gridCol>
                <a:gridCol w="366831">
                  <a:extLst>
                    <a:ext uri="{9D8B030D-6E8A-4147-A177-3AD203B41FA5}">
                      <a16:colId xmlns:a16="http://schemas.microsoft.com/office/drawing/2014/main" val="3772942759"/>
                    </a:ext>
                  </a:extLst>
                </a:gridCol>
                <a:gridCol w="437130">
                  <a:extLst>
                    <a:ext uri="{9D8B030D-6E8A-4147-A177-3AD203B41FA5}">
                      <a16:colId xmlns:a16="http://schemas.microsoft.com/office/drawing/2014/main" val="2830797113"/>
                    </a:ext>
                  </a:extLst>
                </a:gridCol>
                <a:gridCol w="367446">
                  <a:extLst>
                    <a:ext uri="{9D8B030D-6E8A-4147-A177-3AD203B41FA5}">
                      <a16:colId xmlns:a16="http://schemas.microsoft.com/office/drawing/2014/main" val="3395792561"/>
                    </a:ext>
                  </a:extLst>
                </a:gridCol>
                <a:gridCol w="550541">
                  <a:extLst>
                    <a:ext uri="{9D8B030D-6E8A-4147-A177-3AD203B41FA5}">
                      <a16:colId xmlns:a16="http://schemas.microsoft.com/office/drawing/2014/main" val="4033589527"/>
                    </a:ext>
                  </a:extLst>
                </a:gridCol>
                <a:gridCol w="473897">
                  <a:extLst>
                    <a:ext uri="{9D8B030D-6E8A-4147-A177-3AD203B41FA5}">
                      <a16:colId xmlns:a16="http://schemas.microsoft.com/office/drawing/2014/main" val="3094385286"/>
                    </a:ext>
                  </a:extLst>
                </a:gridCol>
                <a:gridCol w="397251">
                  <a:extLst>
                    <a:ext uri="{9D8B030D-6E8A-4147-A177-3AD203B41FA5}">
                      <a16:colId xmlns:a16="http://schemas.microsoft.com/office/drawing/2014/main" val="3825236652"/>
                    </a:ext>
                  </a:extLst>
                </a:gridCol>
                <a:gridCol w="367446">
                  <a:extLst>
                    <a:ext uri="{9D8B030D-6E8A-4147-A177-3AD203B41FA5}">
                      <a16:colId xmlns:a16="http://schemas.microsoft.com/office/drawing/2014/main" val="3748507263"/>
                    </a:ext>
                  </a:extLst>
                </a:gridCol>
                <a:gridCol w="367446">
                  <a:extLst>
                    <a:ext uri="{9D8B030D-6E8A-4147-A177-3AD203B41FA5}">
                      <a16:colId xmlns:a16="http://schemas.microsoft.com/office/drawing/2014/main" val="884881342"/>
                    </a:ext>
                  </a:extLst>
                </a:gridCol>
                <a:gridCol w="385817">
                  <a:extLst>
                    <a:ext uri="{9D8B030D-6E8A-4147-A177-3AD203B41FA5}">
                      <a16:colId xmlns:a16="http://schemas.microsoft.com/office/drawing/2014/main" val="594512561"/>
                    </a:ext>
                  </a:extLst>
                </a:gridCol>
                <a:gridCol w="303142">
                  <a:extLst>
                    <a:ext uri="{9D8B030D-6E8A-4147-A177-3AD203B41FA5}">
                      <a16:colId xmlns:a16="http://schemas.microsoft.com/office/drawing/2014/main" val="3435401873"/>
                    </a:ext>
                  </a:extLst>
                </a:gridCol>
                <a:gridCol w="431748">
                  <a:extLst>
                    <a:ext uri="{9D8B030D-6E8A-4147-A177-3AD203B41FA5}">
                      <a16:colId xmlns:a16="http://schemas.microsoft.com/office/drawing/2014/main" val="1186170916"/>
                    </a:ext>
                  </a:extLst>
                </a:gridCol>
                <a:gridCol w="523634">
                  <a:extLst>
                    <a:ext uri="{9D8B030D-6E8A-4147-A177-3AD203B41FA5}">
                      <a16:colId xmlns:a16="http://schemas.microsoft.com/office/drawing/2014/main" val="1522212417"/>
                    </a:ext>
                  </a:extLst>
                </a:gridCol>
                <a:gridCol w="441922">
                  <a:extLst>
                    <a:ext uri="{9D8B030D-6E8A-4147-A177-3AD203B41FA5}">
                      <a16:colId xmlns:a16="http://schemas.microsoft.com/office/drawing/2014/main" val="4140661632"/>
                    </a:ext>
                  </a:extLst>
                </a:gridCol>
                <a:gridCol w="299360">
                  <a:extLst>
                    <a:ext uri="{9D8B030D-6E8A-4147-A177-3AD203B41FA5}">
                      <a16:colId xmlns:a16="http://schemas.microsoft.com/office/drawing/2014/main" val="2955727135"/>
                    </a:ext>
                  </a:extLst>
                </a:gridCol>
                <a:gridCol w="949232">
                  <a:extLst>
                    <a:ext uri="{9D8B030D-6E8A-4147-A177-3AD203B41FA5}">
                      <a16:colId xmlns:a16="http://schemas.microsoft.com/office/drawing/2014/main" val="1172458480"/>
                    </a:ext>
                  </a:extLst>
                </a:gridCol>
              </a:tblGrid>
              <a:tr h="165975">
                <a:tc gridSpan="2">
                  <a:txBody>
                    <a:bodyPr/>
                    <a:lstStyle/>
                    <a:p>
                      <a:pPr algn="ctr" fontAlgn="ctr"/>
                      <a:r>
                        <a:rPr lang="es-EC" sz="1050" b="1" u="none" strike="noStrike" dirty="0">
                          <a:solidFill>
                            <a:schemeClr val="bg1"/>
                          </a:solidFill>
                          <a:effectLst/>
                          <a:latin typeface="+mj-lt"/>
                        </a:rPr>
                        <a:t>Abscisa</a:t>
                      </a:r>
                      <a:endParaRPr lang="es-EC" sz="1050" b="1" i="0" u="none" strike="noStrike" dirty="0">
                        <a:solidFill>
                          <a:schemeClr val="bg1"/>
                        </a:solidFill>
                        <a:effectLst/>
                        <a:latin typeface="+mj-lt"/>
                      </a:endParaRPr>
                    </a:p>
                  </a:txBody>
                  <a:tcPr marL="6916" marR="6916" marT="6916" marB="0" anchor="ctr">
                    <a:solidFill>
                      <a:schemeClr val="accent6"/>
                    </a:solidFill>
                  </a:tcPr>
                </a:tc>
                <a:tc hMerge="1">
                  <a:txBody>
                    <a:bodyPr/>
                    <a:lstStyle/>
                    <a:p>
                      <a:endParaRPr lang="es-EC"/>
                    </a:p>
                  </a:txBody>
                  <a:tcPr/>
                </a:tc>
                <a:tc gridSpan="18">
                  <a:txBody>
                    <a:bodyPr/>
                    <a:lstStyle/>
                    <a:p>
                      <a:pPr algn="ctr" fontAlgn="ctr"/>
                      <a:r>
                        <a:rPr lang="es-EC" sz="1050" b="1" u="none" strike="noStrike" dirty="0">
                          <a:solidFill>
                            <a:schemeClr val="bg1"/>
                          </a:solidFill>
                          <a:effectLst/>
                          <a:latin typeface="+mj-lt"/>
                        </a:rPr>
                        <a:t>Área afectada según el tipo de daño del pavimento (m</a:t>
                      </a:r>
                      <a:r>
                        <a:rPr lang="es-EC" sz="1050" b="1" baseline="30000" dirty="0">
                          <a:solidFill>
                            <a:schemeClr val="bg1"/>
                          </a:solidFill>
                        </a:rPr>
                        <a:t>2</a:t>
                      </a:r>
                      <a:r>
                        <a:rPr lang="es-EC" sz="1050" b="1" u="none" strike="noStrike" dirty="0">
                          <a:solidFill>
                            <a:schemeClr val="bg1"/>
                          </a:solidFill>
                          <a:effectLst/>
                          <a:latin typeface="+mj-lt"/>
                        </a:rPr>
                        <a:t>)</a:t>
                      </a:r>
                      <a:endParaRPr lang="es-EC" sz="1050" b="1" i="0" u="none" strike="noStrike" dirty="0">
                        <a:solidFill>
                          <a:schemeClr val="bg1"/>
                        </a:solidFill>
                        <a:effectLst/>
                        <a:latin typeface="+mj-lt"/>
                      </a:endParaRPr>
                    </a:p>
                  </a:txBody>
                  <a:tcPr marL="6916" marR="6916" marT="6916" marB="0" anchor="ctr">
                    <a:solidFill>
                      <a:schemeClr val="accent6"/>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588039561"/>
                  </a:ext>
                </a:extLst>
              </a:tr>
              <a:tr h="705394">
                <a:tc rowSpan="2">
                  <a:txBody>
                    <a:bodyPr/>
                    <a:lstStyle/>
                    <a:p>
                      <a:pPr algn="ctr" fontAlgn="ctr"/>
                      <a:r>
                        <a:rPr lang="es-EC" sz="1050" b="1" u="none" strike="noStrike" dirty="0">
                          <a:effectLst/>
                          <a:latin typeface="+mj-lt"/>
                        </a:rPr>
                        <a:t>Desde</a:t>
                      </a:r>
                      <a:endParaRPr lang="es-EC" sz="1050" b="1" i="0" u="none" strike="noStrike" dirty="0">
                        <a:solidFill>
                          <a:srgbClr val="000000"/>
                        </a:solidFill>
                        <a:effectLst/>
                        <a:latin typeface="+mj-lt"/>
                      </a:endParaRPr>
                    </a:p>
                  </a:txBody>
                  <a:tcPr marL="6916" marR="6916" marT="6916" marB="0" anchor="ctr"/>
                </a:tc>
                <a:tc rowSpan="2">
                  <a:txBody>
                    <a:bodyPr/>
                    <a:lstStyle/>
                    <a:p>
                      <a:pPr algn="ctr" fontAlgn="ctr"/>
                      <a:r>
                        <a:rPr lang="es-EC" sz="1050" b="1" u="none" strike="noStrike" dirty="0">
                          <a:effectLst/>
                          <a:latin typeface="+mj-lt"/>
                        </a:rPr>
                        <a:t>Hasta</a:t>
                      </a:r>
                      <a:endParaRPr lang="es-EC" sz="1050" b="1" i="0" u="none" strike="noStrike" dirty="0">
                        <a:solidFill>
                          <a:srgbClr val="000000"/>
                        </a:solidFill>
                        <a:effectLst/>
                        <a:latin typeface="+mj-lt"/>
                      </a:endParaRPr>
                    </a:p>
                  </a:txBody>
                  <a:tcPr marL="6916" marR="6916" marT="6916" marB="0" anchor="ctr"/>
                </a:tc>
                <a:tc gridSpan="8">
                  <a:txBody>
                    <a:bodyPr/>
                    <a:lstStyle/>
                    <a:p>
                      <a:pPr algn="ctr" fontAlgn="ctr"/>
                      <a:r>
                        <a:rPr lang="es-EC" sz="1050" b="1" u="none" strike="noStrike" dirty="0">
                          <a:effectLst/>
                          <a:latin typeface="+mj-lt"/>
                        </a:rPr>
                        <a:t>Fisuras</a:t>
                      </a:r>
                      <a:endParaRPr lang="es-EC" sz="1050" b="1" i="0" u="none" strike="noStrike" dirty="0">
                        <a:solidFill>
                          <a:srgbClr val="000000"/>
                        </a:solidFill>
                        <a:effectLst/>
                        <a:latin typeface="+mj-lt"/>
                      </a:endParaRPr>
                    </a:p>
                  </a:txBody>
                  <a:tcPr marL="6916" marR="6916" marT="6916"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pPr algn="ctr" fontAlgn="ctr"/>
                      <a:endParaRPr lang="es-EC" sz="1000" b="1" i="0" u="none" strike="noStrike" dirty="0">
                        <a:solidFill>
                          <a:srgbClr val="000000"/>
                        </a:solidFill>
                        <a:effectLst/>
                        <a:latin typeface="Calibri" panose="020F0502020204030204" pitchFamily="34" charset="0"/>
                      </a:endParaRPr>
                    </a:p>
                  </a:txBody>
                  <a:tcPr marL="6916" marR="6916" marT="6916" marB="0" anchor="ctr"/>
                </a:tc>
                <a:tc gridSpan="3">
                  <a:txBody>
                    <a:bodyPr/>
                    <a:lstStyle/>
                    <a:p>
                      <a:pPr algn="ctr" fontAlgn="ctr"/>
                      <a:r>
                        <a:rPr lang="es-EC" sz="1050" b="1" u="none" strike="noStrike" dirty="0">
                          <a:effectLst/>
                          <a:latin typeface="+mj-lt"/>
                        </a:rPr>
                        <a:t>Deformaciones</a:t>
                      </a:r>
                      <a:endParaRPr lang="es-EC" sz="1050" b="1" i="0" u="none" strike="noStrike" dirty="0">
                        <a:solidFill>
                          <a:srgbClr val="000000"/>
                        </a:solidFill>
                        <a:effectLst/>
                        <a:latin typeface="+mj-lt"/>
                      </a:endParaRPr>
                    </a:p>
                  </a:txBody>
                  <a:tcPr marL="6916" marR="6916" marT="6916" marB="0" anchor="ctr"/>
                </a:tc>
                <a:tc hMerge="1">
                  <a:txBody>
                    <a:bodyPr/>
                    <a:lstStyle/>
                    <a:p>
                      <a:endParaRPr lang="es-EC"/>
                    </a:p>
                  </a:txBody>
                  <a:tcPr/>
                </a:tc>
                <a:tc hMerge="1">
                  <a:txBody>
                    <a:bodyPr/>
                    <a:lstStyle/>
                    <a:p>
                      <a:endParaRPr lang="es-EC"/>
                    </a:p>
                  </a:txBody>
                  <a:tcPr/>
                </a:tc>
                <a:tc gridSpan="3">
                  <a:txBody>
                    <a:bodyPr/>
                    <a:lstStyle/>
                    <a:p>
                      <a:pPr algn="ctr" fontAlgn="ctr"/>
                      <a:r>
                        <a:rPr lang="es-EC" sz="1050" b="1" u="none" strike="noStrike" dirty="0">
                          <a:effectLst/>
                          <a:latin typeface="+mj-lt"/>
                        </a:rPr>
                        <a:t>Pérdida de capas estructurales</a:t>
                      </a:r>
                      <a:endParaRPr lang="es-EC" sz="1050" b="1" i="0" u="none" strike="noStrike" dirty="0">
                        <a:solidFill>
                          <a:srgbClr val="000000"/>
                        </a:solidFill>
                        <a:effectLst/>
                        <a:latin typeface="+mj-lt"/>
                      </a:endParaRPr>
                    </a:p>
                  </a:txBody>
                  <a:tcPr marL="6916" marR="6916" marT="6916" marB="0" anchor="ctr"/>
                </a:tc>
                <a:tc hMerge="1">
                  <a:txBody>
                    <a:bodyPr/>
                    <a:lstStyle/>
                    <a:p>
                      <a:endParaRPr lang="es-EC"/>
                    </a:p>
                  </a:txBody>
                  <a:tcPr/>
                </a:tc>
                <a:tc hMerge="1">
                  <a:txBody>
                    <a:bodyPr/>
                    <a:lstStyle/>
                    <a:p>
                      <a:endParaRPr lang="es-EC"/>
                    </a:p>
                  </a:txBody>
                  <a:tcPr/>
                </a:tc>
                <a:tc gridSpan="3">
                  <a:txBody>
                    <a:bodyPr/>
                    <a:lstStyle/>
                    <a:p>
                      <a:pPr algn="ctr" fontAlgn="ctr"/>
                      <a:r>
                        <a:rPr lang="es-EC" sz="1050" b="1" u="none" strike="noStrike" dirty="0">
                          <a:effectLst/>
                          <a:latin typeface="+mj-lt"/>
                        </a:rPr>
                        <a:t>Daños Superficiales</a:t>
                      </a:r>
                      <a:endParaRPr lang="es-EC" sz="1050" b="1" i="0" u="none" strike="noStrike" dirty="0">
                        <a:solidFill>
                          <a:srgbClr val="000000"/>
                        </a:solidFill>
                        <a:effectLst/>
                        <a:latin typeface="+mj-lt"/>
                      </a:endParaRPr>
                    </a:p>
                  </a:txBody>
                  <a:tcPr marL="6916" marR="6916" marT="6916" marB="0" anchor="ctr"/>
                </a:tc>
                <a:tc hMerge="1">
                  <a:txBody>
                    <a:bodyPr/>
                    <a:lstStyle/>
                    <a:p>
                      <a:endParaRPr lang="es-EC"/>
                    </a:p>
                  </a:txBody>
                  <a:tcPr/>
                </a:tc>
                <a:tc hMerge="1">
                  <a:txBody>
                    <a:bodyPr/>
                    <a:lstStyle/>
                    <a:p>
                      <a:endParaRPr lang="es-EC"/>
                    </a:p>
                  </a:txBody>
                  <a:tcPr/>
                </a:tc>
                <a:tc rowSpan="2">
                  <a:txBody>
                    <a:bodyPr/>
                    <a:lstStyle/>
                    <a:p>
                      <a:pPr algn="ctr" fontAlgn="ctr"/>
                      <a:r>
                        <a:rPr lang="es-EC" sz="1050" b="1" u="none" strike="noStrike" dirty="0">
                          <a:effectLst/>
                          <a:latin typeface="+mj-lt"/>
                        </a:rPr>
                        <a:t>Área Total Afectada (</a:t>
                      </a:r>
                      <a:r>
                        <a:rPr lang="es-EC" sz="1050" b="1" u="none" strike="noStrike" dirty="0">
                          <a:solidFill>
                            <a:schemeClr val="tx1"/>
                          </a:solidFill>
                          <a:effectLst/>
                          <a:latin typeface="+mj-lt"/>
                        </a:rPr>
                        <a:t>m</a:t>
                      </a:r>
                      <a:r>
                        <a:rPr lang="es-EC" sz="1050" b="1" baseline="30000" dirty="0">
                          <a:solidFill>
                            <a:schemeClr val="tx1"/>
                          </a:solidFill>
                        </a:rPr>
                        <a:t>2</a:t>
                      </a:r>
                      <a:r>
                        <a:rPr lang="es-EC" sz="1050" b="1" u="none" strike="noStrike" dirty="0">
                          <a:solidFill>
                            <a:schemeClr val="tx1"/>
                          </a:solidFill>
                          <a:effectLst/>
                          <a:latin typeface="+mj-lt"/>
                        </a:rPr>
                        <a:t>)</a:t>
                      </a:r>
                      <a:endParaRPr lang="es-EC" sz="1050" b="1" i="0" u="none" strike="noStrike" dirty="0">
                        <a:solidFill>
                          <a:schemeClr val="tx1"/>
                        </a:solidFill>
                        <a:effectLst/>
                        <a:latin typeface="+mj-lt"/>
                      </a:endParaRPr>
                    </a:p>
                  </a:txBody>
                  <a:tcPr marL="6916" marR="6916" marT="6916" marB="0" anchor="ctr"/>
                </a:tc>
                <a:extLst>
                  <a:ext uri="{0D108BD9-81ED-4DB2-BD59-A6C34878D82A}">
                    <a16:rowId xmlns:a16="http://schemas.microsoft.com/office/drawing/2014/main" val="1446059883"/>
                  </a:ext>
                </a:extLst>
              </a:tr>
              <a:tr h="1763485">
                <a:tc vMerge="1">
                  <a:txBody>
                    <a:bodyPr/>
                    <a:lstStyle/>
                    <a:p>
                      <a:endParaRPr lang="es-EC"/>
                    </a:p>
                  </a:txBody>
                  <a:tcPr/>
                </a:tc>
                <a:tc vMerge="1">
                  <a:txBody>
                    <a:bodyPr/>
                    <a:lstStyle/>
                    <a:p>
                      <a:endParaRPr lang="es-EC"/>
                    </a:p>
                  </a:txBody>
                  <a:tcPr/>
                </a:tc>
                <a:tc>
                  <a:txBody>
                    <a:bodyPr/>
                    <a:lstStyle/>
                    <a:p>
                      <a:pPr algn="ctr" fontAlgn="b"/>
                      <a:r>
                        <a:rPr lang="es-EC" sz="1050" b="1" u="none" strike="noStrike" dirty="0">
                          <a:effectLst/>
                          <a:latin typeface="+mj-lt"/>
                        </a:rPr>
                        <a:t>Fisura Longitudinal</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Fisura Transversal</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Fisura en junta de construcción</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Fisura por deslizamiento de capas</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Fisura de borde</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Fisura en media luna</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Piel de cocodrilo</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Fisuras en bloque</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Abultamiento</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Hundimiento</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Ahuellamiento</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Descascaramiento</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Baches</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Parches</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Desgaste superficial</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Pérdida de agregados</a:t>
                      </a:r>
                      <a:endParaRPr lang="es-EC" sz="1050" b="1" i="0" u="none" strike="noStrike" dirty="0">
                        <a:solidFill>
                          <a:srgbClr val="000000"/>
                        </a:solidFill>
                        <a:effectLst/>
                        <a:latin typeface="+mj-lt"/>
                      </a:endParaRPr>
                    </a:p>
                  </a:txBody>
                  <a:tcPr marL="6916" marR="6916" marT="6916" marB="0" vert="vert270" anchor="b"/>
                </a:tc>
                <a:tc>
                  <a:txBody>
                    <a:bodyPr/>
                    <a:lstStyle/>
                    <a:p>
                      <a:pPr algn="ctr" fontAlgn="b"/>
                      <a:r>
                        <a:rPr lang="es-EC" sz="1050" b="1" u="none" strike="noStrike" dirty="0">
                          <a:effectLst/>
                          <a:latin typeface="+mj-lt"/>
                        </a:rPr>
                        <a:t>Surcos</a:t>
                      </a:r>
                      <a:endParaRPr lang="es-EC" sz="1050" b="1" i="0" u="none" strike="noStrike" dirty="0">
                        <a:solidFill>
                          <a:srgbClr val="000000"/>
                        </a:solidFill>
                        <a:effectLst/>
                        <a:latin typeface="+mj-lt"/>
                      </a:endParaRPr>
                    </a:p>
                  </a:txBody>
                  <a:tcPr marL="6916" marR="6916" marT="6916" marB="0" vert="vert270" anchor="b"/>
                </a:tc>
                <a:tc vMerge="1">
                  <a:txBody>
                    <a:bodyPr/>
                    <a:lstStyle/>
                    <a:p>
                      <a:endParaRPr lang="es-EC"/>
                    </a:p>
                  </a:txBody>
                  <a:tcPr/>
                </a:tc>
                <a:extLst>
                  <a:ext uri="{0D108BD9-81ED-4DB2-BD59-A6C34878D82A}">
                    <a16:rowId xmlns:a16="http://schemas.microsoft.com/office/drawing/2014/main" val="1209743354"/>
                  </a:ext>
                </a:extLst>
              </a:tr>
              <a:tr h="165975">
                <a:tc>
                  <a:txBody>
                    <a:bodyPr/>
                    <a:lstStyle/>
                    <a:p>
                      <a:pPr algn="ctr" fontAlgn="ctr"/>
                      <a:r>
                        <a:rPr lang="es-EC" sz="1050" b="0" i="0" u="none" strike="noStrike" dirty="0">
                          <a:solidFill>
                            <a:srgbClr val="000000"/>
                          </a:solidFill>
                          <a:effectLst/>
                          <a:latin typeface="+mj-lt"/>
                        </a:rPr>
                        <a:t>0+700,0</a:t>
                      </a:r>
                    </a:p>
                  </a:txBody>
                  <a:tcPr marL="7620" marR="7620" marT="7620" marB="0" anchor="ctr"/>
                </a:tc>
                <a:tc>
                  <a:txBody>
                    <a:bodyPr/>
                    <a:lstStyle/>
                    <a:p>
                      <a:pPr algn="ctr" fontAlgn="ctr"/>
                      <a:r>
                        <a:rPr lang="es-EC" sz="1050" b="0" i="0" u="none" strike="noStrike" dirty="0">
                          <a:solidFill>
                            <a:srgbClr val="000000"/>
                          </a:solidFill>
                          <a:effectLst/>
                          <a:latin typeface="+mj-lt"/>
                        </a:rPr>
                        <a:t>0+800,0</a:t>
                      </a:r>
                    </a:p>
                  </a:txBody>
                  <a:tcPr marL="7620" marR="7620" marT="7620" marB="0" anchor="ctr"/>
                </a:tc>
                <a:tc>
                  <a:txBody>
                    <a:bodyPr/>
                    <a:lstStyle/>
                    <a:p>
                      <a:pPr algn="ctr" fontAlgn="ctr"/>
                      <a:r>
                        <a:rPr lang="es-EC" sz="1050" b="0" i="0" u="none" strike="noStrike" dirty="0">
                          <a:solidFill>
                            <a:srgbClr val="000000"/>
                          </a:solidFill>
                          <a:effectLst/>
                          <a:latin typeface="+mj-lt"/>
                        </a:rPr>
                        <a:t>19,00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45,00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122,60</a:t>
                      </a:r>
                    </a:p>
                  </a:txBody>
                  <a:tcPr marL="7620" marR="7620" marT="7620" marB="0" anchor="ctr"/>
                </a:tc>
                <a:tc>
                  <a:txBody>
                    <a:bodyPr/>
                    <a:lstStyle/>
                    <a:p>
                      <a:pPr algn="ctr" fontAlgn="ctr"/>
                      <a:r>
                        <a:rPr lang="es-EC" sz="1050" b="0" i="0" u="none" strike="noStrike" dirty="0">
                          <a:solidFill>
                            <a:srgbClr val="000000"/>
                          </a:solidFill>
                          <a:effectLst/>
                          <a:latin typeface="+mj-lt"/>
                        </a:rPr>
                        <a:t>42,00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9,00</a:t>
                      </a:r>
                    </a:p>
                  </a:txBody>
                  <a:tcPr marL="7620" marR="7620" marT="7620" marB="0" anchor="ctr"/>
                </a:tc>
                <a:tc>
                  <a:txBody>
                    <a:bodyPr/>
                    <a:lstStyle/>
                    <a:p>
                      <a:pPr algn="ctr" fontAlgn="ctr"/>
                      <a:r>
                        <a:rPr lang="es-EC" sz="1050" b="0" i="0" u="none" strike="noStrike" dirty="0">
                          <a:solidFill>
                            <a:srgbClr val="000000"/>
                          </a:solidFill>
                          <a:effectLst/>
                          <a:latin typeface="+mj-lt"/>
                        </a:rPr>
                        <a:t>105,35</a:t>
                      </a:r>
                    </a:p>
                  </a:txBody>
                  <a:tcPr marL="7620" marR="7620" marT="7620" marB="0" anchor="ctr"/>
                </a:tc>
                <a:tc>
                  <a:txBody>
                    <a:bodyPr/>
                    <a:lstStyle/>
                    <a:p>
                      <a:pPr algn="ctr" fontAlgn="ctr"/>
                      <a:r>
                        <a:rPr lang="es-EC" sz="1050" b="0" i="0" u="none" strike="noStrike" dirty="0">
                          <a:solidFill>
                            <a:srgbClr val="000000"/>
                          </a:solidFill>
                          <a:effectLst/>
                          <a:latin typeface="+mj-lt"/>
                        </a:rPr>
                        <a:t>152,10</a:t>
                      </a:r>
                    </a:p>
                  </a:txBody>
                  <a:tcPr marL="7620" marR="7620" marT="7620" marB="0" anchor="ctr"/>
                </a:tc>
                <a:tc>
                  <a:txBody>
                    <a:bodyPr/>
                    <a:lstStyle/>
                    <a:p>
                      <a:pPr algn="ctr" fontAlgn="ctr"/>
                      <a:r>
                        <a:rPr lang="es-EC" sz="1050" b="0" i="0" u="none" strike="noStrike" dirty="0">
                          <a:solidFill>
                            <a:srgbClr val="000000"/>
                          </a:solidFill>
                          <a:effectLst/>
                          <a:latin typeface="+mj-lt"/>
                        </a:rPr>
                        <a:t>3,65</a:t>
                      </a:r>
                    </a:p>
                  </a:txBody>
                  <a:tcPr marL="7620" marR="7620" marT="7620" marB="0" anchor="ctr"/>
                </a:tc>
                <a:tc>
                  <a:txBody>
                    <a:bodyPr/>
                    <a:lstStyle/>
                    <a:p>
                      <a:pPr algn="ctr" fontAlgn="ctr"/>
                      <a:r>
                        <a:rPr lang="es-EC" sz="1050" b="1" i="0" u="none" strike="noStrike" dirty="0">
                          <a:solidFill>
                            <a:srgbClr val="000000"/>
                          </a:solidFill>
                          <a:effectLst/>
                          <a:latin typeface="+mj-lt"/>
                        </a:rPr>
                        <a:t>498,70</a:t>
                      </a:r>
                    </a:p>
                  </a:txBody>
                  <a:tcPr marL="7620" marR="7620" marT="7620" marB="0" anchor="ctr"/>
                </a:tc>
                <a:extLst>
                  <a:ext uri="{0D108BD9-81ED-4DB2-BD59-A6C34878D82A}">
                    <a16:rowId xmlns:a16="http://schemas.microsoft.com/office/drawing/2014/main" val="844389694"/>
                  </a:ext>
                </a:extLst>
              </a:tr>
              <a:tr h="165975">
                <a:tc>
                  <a:txBody>
                    <a:bodyPr/>
                    <a:lstStyle/>
                    <a:p>
                      <a:pPr algn="ctr" fontAlgn="ctr"/>
                      <a:r>
                        <a:rPr lang="es-EC" sz="1050" b="0" i="0" u="none" strike="noStrike" dirty="0">
                          <a:solidFill>
                            <a:srgbClr val="000000"/>
                          </a:solidFill>
                          <a:effectLst/>
                          <a:latin typeface="+mj-lt"/>
                        </a:rPr>
                        <a:t>0+800,0</a:t>
                      </a:r>
                    </a:p>
                  </a:txBody>
                  <a:tcPr marL="7620" marR="7620" marT="7620" marB="0" anchor="ctr"/>
                </a:tc>
                <a:tc>
                  <a:txBody>
                    <a:bodyPr/>
                    <a:lstStyle/>
                    <a:p>
                      <a:pPr algn="ctr" fontAlgn="ctr"/>
                      <a:r>
                        <a:rPr lang="es-EC" sz="1050" b="0" i="0" u="none" strike="noStrike" dirty="0">
                          <a:solidFill>
                            <a:srgbClr val="000000"/>
                          </a:solidFill>
                          <a:effectLst/>
                          <a:latin typeface="+mj-lt"/>
                        </a:rPr>
                        <a:t>0+900,0</a:t>
                      </a:r>
                    </a:p>
                  </a:txBody>
                  <a:tcPr marL="7620" marR="7620" marT="7620" marB="0" anchor="ctr"/>
                </a:tc>
                <a:tc>
                  <a:txBody>
                    <a:bodyPr/>
                    <a:lstStyle/>
                    <a:p>
                      <a:pPr algn="ctr" fontAlgn="ctr"/>
                      <a:r>
                        <a:rPr lang="es-EC" sz="1050" b="0" i="0" u="none" strike="noStrike" dirty="0">
                          <a:solidFill>
                            <a:srgbClr val="000000"/>
                          </a:solidFill>
                          <a:effectLst/>
                          <a:latin typeface="+mj-lt"/>
                        </a:rPr>
                        <a:t>16,00</a:t>
                      </a:r>
                    </a:p>
                  </a:txBody>
                  <a:tcPr marL="7620" marR="7620" marT="7620" marB="0" anchor="ctr"/>
                </a:tc>
                <a:tc>
                  <a:txBody>
                    <a:bodyPr/>
                    <a:lstStyle/>
                    <a:p>
                      <a:pPr algn="ctr" fontAlgn="ctr"/>
                      <a:r>
                        <a:rPr lang="es-EC" sz="1050" b="0" i="0" u="none" strike="noStrike" dirty="0">
                          <a:solidFill>
                            <a:srgbClr val="000000"/>
                          </a:solidFill>
                          <a:effectLst/>
                          <a:latin typeface="+mj-lt"/>
                        </a:rPr>
                        <a:t>5,45</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159,20</a:t>
                      </a:r>
                    </a:p>
                  </a:txBody>
                  <a:tcPr marL="7620" marR="7620" marT="7620" marB="0" anchor="ctr"/>
                </a:tc>
                <a:tc>
                  <a:txBody>
                    <a:bodyPr/>
                    <a:lstStyle/>
                    <a:p>
                      <a:pPr algn="ctr" fontAlgn="ctr"/>
                      <a:r>
                        <a:rPr lang="es-EC" sz="1050" b="0" i="0" u="none" strike="noStrike" dirty="0">
                          <a:solidFill>
                            <a:srgbClr val="000000"/>
                          </a:solidFill>
                          <a:effectLst/>
                          <a:latin typeface="+mj-lt"/>
                        </a:rPr>
                        <a:t>67,50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13,4</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38,00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299,50</a:t>
                      </a:r>
                    </a:p>
                  </a:txBody>
                  <a:tcPr marL="7620" marR="7620" marT="7620" marB="0" anchor="ctr"/>
                </a:tc>
                <a:extLst>
                  <a:ext uri="{0D108BD9-81ED-4DB2-BD59-A6C34878D82A}">
                    <a16:rowId xmlns:a16="http://schemas.microsoft.com/office/drawing/2014/main" val="4197499727"/>
                  </a:ext>
                </a:extLst>
              </a:tr>
              <a:tr h="165975">
                <a:tc>
                  <a:txBody>
                    <a:bodyPr/>
                    <a:lstStyle/>
                    <a:p>
                      <a:pPr algn="ctr" fontAlgn="ctr"/>
                      <a:r>
                        <a:rPr lang="es-EC" sz="1050" b="0" i="0" u="none" strike="noStrike" dirty="0">
                          <a:solidFill>
                            <a:srgbClr val="000000"/>
                          </a:solidFill>
                          <a:effectLst/>
                          <a:latin typeface="+mj-lt"/>
                        </a:rPr>
                        <a:t>0+900,0</a:t>
                      </a:r>
                    </a:p>
                  </a:txBody>
                  <a:tcPr marL="7620" marR="7620" marT="7620" marB="0" anchor="ctr"/>
                </a:tc>
                <a:tc>
                  <a:txBody>
                    <a:bodyPr/>
                    <a:lstStyle/>
                    <a:p>
                      <a:pPr algn="ctr" fontAlgn="ctr"/>
                      <a:r>
                        <a:rPr lang="es-EC" sz="1050" b="0" i="0" u="none" strike="noStrike" dirty="0">
                          <a:solidFill>
                            <a:srgbClr val="000000"/>
                          </a:solidFill>
                          <a:effectLst/>
                          <a:latin typeface="+mj-lt"/>
                        </a:rPr>
                        <a:t>1+000,0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407,53</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407,53</a:t>
                      </a:r>
                    </a:p>
                  </a:txBody>
                  <a:tcPr marL="7620" marR="7620" marT="7620" marB="0" anchor="ctr"/>
                </a:tc>
                <a:extLst>
                  <a:ext uri="{0D108BD9-81ED-4DB2-BD59-A6C34878D82A}">
                    <a16:rowId xmlns:a16="http://schemas.microsoft.com/office/drawing/2014/main" val="3514165434"/>
                  </a:ext>
                </a:extLst>
              </a:tr>
              <a:tr h="165975">
                <a:tc>
                  <a:txBody>
                    <a:bodyPr/>
                    <a:lstStyle/>
                    <a:p>
                      <a:pPr algn="ctr" fontAlgn="ctr"/>
                      <a:r>
                        <a:rPr lang="es-EC" sz="1050" b="0" i="0" u="none" strike="noStrike" dirty="0">
                          <a:solidFill>
                            <a:srgbClr val="000000"/>
                          </a:solidFill>
                          <a:effectLst/>
                          <a:latin typeface="+mj-lt"/>
                        </a:rPr>
                        <a:t>1+000,0</a:t>
                      </a:r>
                    </a:p>
                  </a:txBody>
                  <a:tcPr marL="7620" marR="7620" marT="7620" marB="0" anchor="ctr"/>
                </a:tc>
                <a:tc>
                  <a:txBody>
                    <a:bodyPr/>
                    <a:lstStyle/>
                    <a:p>
                      <a:pPr algn="ctr" fontAlgn="ctr"/>
                      <a:r>
                        <a:rPr lang="es-EC" sz="1050" b="0" i="0" u="none" strike="noStrike" dirty="0">
                          <a:solidFill>
                            <a:srgbClr val="000000"/>
                          </a:solidFill>
                          <a:effectLst/>
                          <a:latin typeface="+mj-lt"/>
                        </a:rPr>
                        <a:t>1+100,0</a:t>
                      </a:r>
                    </a:p>
                  </a:txBody>
                  <a:tcPr marL="7620" marR="7620" marT="7620" marB="0" anchor="ctr"/>
                </a:tc>
                <a:tc>
                  <a:txBody>
                    <a:bodyPr/>
                    <a:lstStyle/>
                    <a:p>
                      <a:pPr algn="ctr" fontAlgn="ctr"/>
                      <a:r>
                        <a:rPr lang="es-EC" sz="1050" b="0" i="0" u="none" strike="noStrike" dirty="0">
                          <a:solidFill>
                            <a:srgbClr val="000000"/>
                          </a:solidFill>
                          <a:effectLst/>
                          <a:latin typeface="+mj-lt"/>
                        </a:rPr>
                        <a:t>16,79</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15,90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266,78</a:t>
                      </a:r>
                    </a:p>
                  </a:txBody>
                  <a:tcPr marL="7620" marR="7620" marT="7620" marB="0" anchor="ctr"/>
                </a:tc>
                <a:tc>
                  <a:txBody>
                    <a:bodyPr/>
                    <a:lstStyle/>
                    <a:p>
                      <a:pPr algn="ctr" fontAlgn="ctr"/>
                      <a:r>
                        <a:rPr lang="es-EC" sz="1050" b="0" i="0" u="none" strike="noStrike" dirty="0">
                          <a:solidFill>
                            <a:srgbClr val="000000"/>
                          </a:solidFill>
                          <a:effectLst/>
                          <a:latin typeface="+mj-lt"/>
                        </a:rPr>
                        <a:t>7,02</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3,80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3,40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313,69</a:t>
                      </a:r>
                    </a:p>
                  </a:txBody>
                  <a:tcPr marL="7620" marR="7620" marT="7620" marB="0" anchor="ctr"/>
                </a:tc>
                <a:extLst>
                  <a:ext uri="{0D108BD9-81ED-4DB2-BD59-A6C34878D82A}">
                    <a16:rowId xmlns:a16="http://schemas.microsoft.com/office/drawing/2014/main" val="1610918693"/>
                  </a:ext>
                </a:extLst>
              </a:tr>
              <a:tr h="165975">
                <a:tc>
                  <a:txBody>
                    <a:bodyPr/>
                    <a:lstStyle/>
                    <a:p>
                      <a:pPr algn="ctr" fontAlgn="ctr"/>
                      <a:r>
                        <a:rPr lang="es-EC" sz="1050" b="0" i="0" u="none" strike="noStrike" dirty="0">
                          <a:solidFill>
                            <a:srgbClr val="000000"/>
                          </a:solidFill>
                          <a:effectLst/>
                          <a:latin typeface="+mj-lt"/>
                        </a:rPr>
                        <a:t>1+100,0</a:t>
                      </a:r>
                    </a:p>
                  </a:txBody>
                  <a:tcPr marL="7620" marR="7620" marT="7620" marB="0" anchor="ctr"/>
                </a:tc>
                <a:tc>
                  <a:txBody>
                    <a:bodyPr/>
                    <a:lstStyle/>
                    <a:p>
                      <a:pPr algn="ctr" fontAlgn="ctr"/>
                      <a:r>
                        <a:rPr lang="es-EC" sz="1050" b="0" i="0" u="none" strike="noStrike" dirty="0">
                          <a:solidFill>
                            <a:srgbClr val="000000"/>
                          </a:solidFill>
                          <a:effectLst/>
                          <a:latin typeface="+mj-lt"/>
                        </a:rPr>
                        <a:t>1+200,0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13,65</a:t>
                      </a:r>
                    </a:p>
                  </a:txBody>
                  <a:tcPr marL="7620" marR="7620" marT="7620" marB="0" anchor="ctr"/>
                </a:tc>
                <a:tc>
                  <a:txBody>
                    <a:bodyPr/>
                    <a:lstStyle/>
                    <a:p>
                      <a:pPr algn="ctr" fontAlgn="ctr"/>
                      <a:r>
                        <a:rPr lang="es-EC" sz="1050" b="0" i="0" u="none" strike="noStrike" dirty="0">
                          <a:solidFill>
                            <a:srgbClr val="000000"/>
                          </a:solidFill>
                          <a:effectLst/>
                          <a:latin typeface="+mj-lt"/>
                        </a:rPr>
                        <a:t>17,90</a:t>
                      </a:r>
                    </a:p>
                  </a:txBody>
                  <a:tcPr marL="7620" marR="7620" marT="7620" marB="0" anchor="ctr"/>
                </a:tc>
                <a:tc>
                  <a:txBody>
                    <a:bodyPr/>
                    <a:lstStyle/>
                    <a:p>
                      <a:pPr algn="ctr" fontAlgn="ctr"/>
                      <a:r>
                        <a:rPr lang="es-EC" sz="1050" b="0" i="0" u="none" strike="noStrike" dirty="0">
                          <a:solidFill>
                            <a:srgbClr val="000000"/>
                          </a:solidFill>
                          <a:effectLst/>
                          <a:latin typeface="+mj-lt"/>
                        </a:rPr>
                        <a:t>276,50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0,60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93,60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402,25</a:t>
                      </a:r>
                    </a:p>
                  </a:txBody>
                  <a:tcPr marL="7620" marR="7620" marT="7620" marB="0" anchor="ctr"/>
                </a:tc>
                <a:extLst>
                  <a:ext uri="{0D108BD9-81ED-4DB2-BD59-A6C34878D82A}">
                    <a16:rowId xmlns:a16="http://schemas.microsoft.com/office/drawing/2014/main" val="1615109145"/>
                  </a:ext>
                </a:extLst>
              </a:tr>
              <a:tr h="165975">
                <a:tc>
                  <a:txBody>
                    <a:bodyPr/>
                    <a:lstStyle/>
                    <a:p>
                      <a:pPr algn="ctr" fontAlgn="ctr"/>
                      <a:r>
                        <a:rPr lang="es-EC" sz="1050" b="0" i="0" u="none" strike="noStrike" dirty="0">
                          <a:solidFill>
                            <a:srgbClr val="000000"/>
                          </a:solidFill>
                          <a:effectLst/>
                          <a:latin typeface="+mj-lt"/>
                        </a:rPr>
                        <a:t>1+200,0</a:t>
                      </a:r>
                    </a:p>
                  </a:txBody>
                  <a:tcPr marL="7620" marR="7620" marT="7620" marB="0" anchor="ctr"/>
                </a:tc>
                <a:tc>
                  <a:txBody>
                    <a:bodyPr/>
                    <a:lstStyle/>
                    <a:p>
                      <a:pPr algn="ctr" fontAlgn="ctr"/>
                      <a:r>
                        <a:rPr lang="es-EC" sz="1050" b="0" i="0" u="none" strike="noStrike" dirty="0">
                          <a:solidFill>
                            <a:srgbClr val="000000"/>
                          </a:solidFill>
                          <a:effectLst/>
                          <a:latin typeface="+mj-lt"/>
                        </a:rPr>
                        <a:t>1+226,0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25,68</a:t>
                      </a:r>
                    </a:p>
                  </a:txBody>
                  <a:tcPr marL="7620" marR="7620" marT="7620" marB="0" anchor="ctr"/>
                </a:tc>
                <a:tc>
                  <a:txBody>
                    <a:bodyPr/>
                    <a:lstStyle/>
                    <a:p>
                      <a:pPr algn="ctr" fontAlgn="ctr"/>
                      <a:r>
                        <a:rPr lang="es-EC" sz="1050" b="0" i="0" u="none" strike="noStrike" dirty="0">
                          <a:solidFill>
                            <a:srgbClr val="000000"/>
                          </a:solidFill>
                          <a:effectLst/>
                          <a:latin typeface="+mj-lt"/>
                        </a:rPr>
                        <a:t>26,76</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0" i="0" u="none" strike="noStrike" dirty="0">
                          <a:solidFill>
                            <a:srgbClr val="000000"/>
                          </a:solidFill>
                          <a:effectLst/>
                          <a:latin typeface="+mj-lt"/>
                        </a:rPr>
                        <a:t>0,00</a:t>
                      </a:r>
                    </a:p>
                  </a:txBody>
                  <a:tcPr marL="7620" marR="7620" marT="7620" marB="0" anchor="ctr"/>
                </a:tc>
                <a:tc>
                  <a:txBody>
                    <a:bodyPr/>
                    <a:lstStyle/>
                    <a:p>
                      <a:pPr algn="ctr" fontAlgn="ctr"/>
                      <a:r>
                        <a:rPr lang="es-EC" sz="1050" b="1" i="0" u="none" strike="noStrike" dirty="0">
                          <a:solidFill>
                            <a:srgbClr val="000000"/>
                          </a:solidFill>
                          <a:effectLst/>
                          <a:latin typeface="+mj-lt"/>
                        </a:rPr>
                        <a:t>52,44</a:t>
                      </a:r>
                    </a:p>
                  </a:txBody>
                  <a:tcPr marL="7620" marR="7620" marT="7620" marB="0" anchor="ctr"/>
                </a:tc>
                <a:extLst>
                  <a:ext uri="{0D108BD9-81ED-4DB2-BD59-A6C34878D82A}">
                    <a16:rowId xmlns:a16="http://schemas.microsoft.com/office/drawing/2014/main" val="1399963037"/>
                  </a:ext>
                </a:extLst>
              </a:tr>
              <a:tr h="165975">
                <a:tc gridSpan="2">
                  <a:txBody>
                    <a:bodyPr/>
                    <a:lstStyle/>
                    <a:p>
                      <a:pPr algn="ctr" fontAlgn="ctr"/>
                      <a:r>
                        <a:rPr lang="es-EC" sz="1050" b="1" i="0" u="none" strike="noStrike" dirty="0">
                          <a:solidFill>
                            <a:srgbClr val="000000"/>
                          </a:solidFill>
                          <a:effectLst/>
                          <a:latin typeface="+mj-lt"/>
                        </a:rPr>
                        <a:t>Total</a:t>
                      </a:r>
                    </a:p>
                  </a:txBody>
                  <a:tcPr marL="7620" marR="7620" marT="7620" marB="0" anchor="ctr"/>
                </a:tc>
                <a:tc hMerge="1">
                  <a:txBody>
                    <a:bodyPr/>
                    <a:lstStyle/>
                    <a:p>
                      <a:endParaRPr lang="es-EC"/>
                    </a:p>
                  </a:txBody>
                  <a:tcPr/>
                </a:tc>
                <a:tc>
                  <a:txBody>
                    <a:bodyPr/>
                    <a:lstStyle/>
                    <a:p>
                      <a:pPr algn="ctr" fontAlgn="ctr"/>
                      <a:r>
                        <a:rPr lang="es-EC" sz="1050" b="1" i="0" u="none" strike="noStrike" dirty="0">
                          <a:solidFill>
                            <a:srgbClr val="000000"/>
                          </a:solidFill>
                          <a:effectLst/>
                          <a:latin typeface="+mj-lt"/>
                        </a:rPr>
                        <a:t>231,69</a:t>
                      </a:r>
                    </a:p>
                  </a:txBody>
                  <a:tcPr marL="7620" marR="7620" marT="7620" marB="0" anchor="ctr"/>
                </a:tc>
                <a:tc>
                  <a:txBody>
                    <a:bodyPr/>
                    <a:lstStyle/>
                    <a:p>
                      <a:pPr algn="ctr" fontAlgn="ctr"/>
                      <a:r>
                        <a:rPr lang="es-EC" sz="1050" b="1" i="0" u="none" strike="noStrike" dirty="0">
                          <a:solidFill>
                            <a:srgbClr val="000000"/>
                          </a:solidFill>
                          <a:effectLst/>
                          <a:latin typeface="+mj-lt"/>
                        </a:rPr>
                        <a:t>16,00</a:t>
                      </a:r>
                    </a:p>
                  </a:txBody>
                  <a:tcPr marL="7620" marR="7620" marT="7620" marB="0" anchor="ctr"/>
                </a:tc>
                <a:tc>
                  <a:txBody>
                    <a:bodyPr/>
                    <a:lstStyle/>
                    <a:p>
                      <a:pPr algn="ctr" fontAlgn="ctr"/>
                      <a:r>
                        <a:rPr lang="es-EC" sz="1050" b="1" i="0" u="none" strike="noStrike" dirty="0">
                          <a:solidFill>
                            <a:srgbClr val="000000"/>
                          </a:solidFill>
                          <a:effectLst/>
                          <a:latin typeface="+mj-lt"/>
                        </a:rPr>
                        <a:t>121,40</a:t>
                      </a:r>
                    </a:p>
                  </a:txBody>
                  <a:tcPr marL="7620" marR="7620" marT="7620" marB="0" anchor="ctr"/>
                </a:tc>
                <a:tc>
                  <a:txBody>
                    <a:bodyPr/>
                    <a:lstStyle/>
                    <a:p>
                      <a:pPr algn="ctr" fontAlgn="ctr"/>
                      <a:r>
                        <a:rPr lang="es-EC" sz="1050" b="1" i="0" u="none" strike="noStrike" dirty="0">
                          <a:solidFill>
                            <a:srgbClr val="000000"/>
                          </a:solidFill>
                          <a:effectLst/>
                          <a:latin typeface="+mj-lt"/>
                        </a:rPr>
                        <a:t>13,50</a:t>
                      </a:r>
                    </a:p>
                  </a:txBody>
                  <a:tcPr marL="7620" marR="7620" marT="7620" marB="0" anchor="ctr"/>
                </a:tc>
                <a:tc>
                  <a:txBody>
                    <a:bodyPr/>
                    <a:lstStyle/>
                    <a:p>
                      <a:pPr algn="ctr" fontAlgn="ctr"/>
                      <a:r>
                        <a:rPr lang="es-EC" sz="1050" b="1" i="0" u="none" strike="noStrike" dirty="0">
                          <a:solidFill>
                            <a:srgbClr val="000000"/>
                          </a:solidFill>
                          <a:effectLst/>
                          <a:latin typeface="+mj-lt"/>
                        </a:rPr>
                        <a:t>158,90</a:t>
                      </a:r>
                    </a:p>
                  </a:txBody>
                  <a:tcPr marL="7620" marR="7620" marT="7620" marB="0" anchor="ctr"/>
                </a:tc>
                <a:tc>
                  <a:txBody>
                    <a:bodyPr/>
                    <a:lstStyle/>
                    <a:p>
                      <a:pPr algn="ctr" fontAlgn="ctr"/>
                      <a:r>
                        <a:rPr lang="es-EC" sz="1050" b="1" i="0" u="none" strike="noStrike" dirty="0">
                          <a:solidFill>
                            <a:srgbClr val="000000"/>
                          </a:solidFill>
                          <a:effectLst/>
                          <a:latin typeface="+mj-lt"/>
                        </a:rPr>
                        <a:t>13,65</a:t>
                      </a:r>
                    </a:p>
                  </a:txBody>
                  <a:tcPr marL="7620" marR="7620" marT="7620" marB="0" anchor="ctr"/>
                </a:tc>
                <a:tc>
                  <a:txBody>
                    <a:bodyPr/>
                    <a:lstStyle/>
                    <a:p>
                      <a:pPr algn="ctr" fontAlgn="ctr"/>
                      <a:r>
                        <a:rPr lang="es-EC" sz="1050" b="1" i="0" u="none" strike="noStrike" dirty="0">
                          <a:solidFill>
                            <a:srgbClr val="000000"/>
                          </a:solidFill>
                          <a:effectLst/>
                          <a:latin typeface="+mj-lt"/>
                        </a:rPr>
                        <a:t>1724,07</a:t>
                      </a:r>
                    </a:p>
                  </a:txBody>
                  <a:tcPr marL="7620" marR="7620" marT="7620" marB="0" anchor="ctr"/>
                </a:tc>
                <a:tc>
                  <a:txBody>
                    <a:bodyPr/>
                    <a:lstStyle/>
                    <a:p>
                      <a:pPr algn="ctr" fontAlgn="ctr"/>
                      <a:r>
                        <a:rPr lang="es-EC" sz="1050" b="1" i="0" u="none" strike="noStrike" dirty="0">
                          <a:solidFill>
                            <a:srgbClr val="000000"/>
                          </a:solidFill>
                          <a:effectLst/>
                          <a:latin typeface="+mj-lt"/>
                        </a:rPr>
                        <a:t>658,08</a:t>
                      </a:r>
                    </a:p>
                  </a:txBody>
                  <a:tcPr marL="7620" marR="7620" marT="7620" marB="0" anchor="ctr"/>
                </a:tc>
                <a:tc>
                  <a:txBody>
                    <a:bodyPr/>
                    <a:lstStyle/>
                    <a:p>
                      <a:pPr algn="ctr" fontAlgn="ctr"/>
                      <a:r>
                        <a:rPr lang="es-EC" sz="1050" b="1" i="0" u="none" strike="noStrike" dirty="0">
                          <a:solidFill>
                            <a:srgbClr val="000000"/>
                          </a:solidFill>
                          <a:effectLst/>
                          <a:latin typeface="+mj-lt"/>
                        </a:rPr>
                        <a:t>2,50</a:t>
                      </a:r>
                    </a:p>
                  </a:txBody>
                  <a:tcPr marL="7620" marR="7620" marT="7620" marB="0" anchor="ctr"/>
                </a:tc>
                <a:tc>
                  <a:txBody>
                    <a:bodyPr/>
                    <a:lstStyle/>
                    <a:p>
                      <a:pPr algn="ctr" fontAlgn="ctr"/>
                      <a:r>
                        <a:rPr lang="es-EC" sz="1050" b="1" i="0" u="none" strike="noStrike" dirty="0">
                          <a:solidFill>
                            <a:srgbClr val="000000"/>
                          </a:solidFill>
                          <a:effectLst/>
                          <a:latin typeface="+mj-lt"/>
                        </a:rPr>
                        <a:t>1,76</a:t>
                      </a:r>
                    </a:p>
                  </a:txBody>
                  <a:tcPr marL="7620" marR="7620" marT="7620" marB="0" anchor="ctr"/>
                </a:tc>
                <a:tc>
                  <a:txBody>
                    <a:bodyPr/>
                    <a:lstStyle/>
                    <a:p>
                      <a:pPr algn="ctr" fontAlgn="ctr"/>
                      <a:r>
                        <a:rPr lang="es-EC" sz="1050" b="1" i="0" u="none" strike="noStrike" dirty="0">
                          <a:solidFill>
                            <a:srgbClr val="000000"/>
                          </a:solidFill>
                          <a:effectLst/>
                          <a:latin typeface="+mj-lt"/>
                        </a:rPr>
                        <a:t>22,11</a:t>
                      </a:r>
                    </a:p>
                  </a:txBody>
                  <a:tcPr marL="7620" marR="7620" marT="7620" marB="0" anchor="ctr"/>
                </a:tc>
                <a:tc>
                  <a:txBody>
                    <a:bodyPr/>
                    <a:lstStyle/>
                    <a:p>
                      <a:pPr algn="ctr" fontAlgn="ctr"/>
                      <a:r>
                        <a:rPr lang="es-EC" sz="1050" b="1" i="0" u="none" strike="noStrike" dirty="0">
                          <a:solidFill>
                            <a:srgbClr val="000000"/>
                          </a:solidFill>
                          <a:effectLst/>
                          <a:latin typeface="+mj-lt"/>
                        </a:rPr>
                        <a:t>135,1</a:t>
                      </a:r>
                    </a:p>
                  </a:txBody>
                  <a:tcPr marL="7620" marR="7620" marT="7620" marB="0" anchor="ctr"/>
                </a:tc>
                <a:tc>
                  <a:txBody>
                    <a:bodyPr/>
                    <a:lstStyle/>
                    <a:p>
                      <a:pPr algn="ctr" fontAlgn="ctr"/>
                      <a:r>
                        <a:rPr lang="es-EC" sz="1050" b="1" i="0" u="none" strike="noStrike" dirty="0">
                          <a:solidFill>
                            <a:srgbClr val="000000"/>
                          </a:solidFill>
                          <a:effectLst/>
                          <a:latin typeface="+mj-lt"/>
                        </a:rPr>
                        <a:t>17,0</a:t>
                      </a:r>
                    </a:p>
                  </a:txBody>
                  <a:tcPr marL="7620" marR="7620" marT="7620" marB="0" anchor="ctr"/>
                </a:tc>
                <a:tc>
                  <a:txBody>
                    <a:bodyPr/>
                    <a:lstStyle/>
                    <a:p>
                      <a:pPr algn="ctr" fontAlgn="ctr"/>
                      <a:r>
                        <a:rPr lang="es-EC" sz="1050" b="1" i="0" u="none" strike="noStrike" dirty="0">
                          <a:solidFill>
                            <a:srgbClr val="000000"/>
                          </a:solidFill>
                          <a:effectLst/>
                          <a:latin typeface="+mj-lt"/>
                        </a:rPr>
                        <a:t>1630,9</a:t>
                      </a:r>
                    </a:p>
                  </a:txBody>
                  <a:tcPr marL="7620" marR="7620" marT="7620" marB="0" anchor="ctr"/>
                </a:tc>
                <a:tc>
                  <a:txBody>
                    <a:bodyPr/>
                    <a:lstStyle/>
                    <a:p>
                      <a:pPr algn="ctr" fontAlgn="ctr"/>
                      <a:r>
                        <a:rPr lang="es-EC" sz="1050" b="1" i="0" u="none" strike="noStrike" dirty="0">
                          <a:solidFill>
                            <a:srgbClr val="000000"/>
                          </a:solidFill>
                          <a:effectLst/>
                          <a:latin typeface="+mj-lt"/>
                        </a:rPr>
                        <a:t>495,36</a:t>
                      </a:r>
                    </a:p>
                  </a:txBody>
                  <a:tcPr marL="7620" marR="7620" marT="7620" marB="0" anchor="ctr"/>
                </a:tc>
                <a:tc>
                  <a:txBody>
                    <a:bodyPr/>
                    <a:lstStyle/>
                    <a:p>
                      <a:pPr algn="ctr" fontAlgn="ctr"/>
                      <a:r>
                        <a:rPr lang="es-EC" sz="1050" b="1" i="0" u="none" strike="noStrike" dirty="0">
                          <a:solidFill>
                            <a:srgbClr val="000000"/>
                          </a:solidFill>
                          <a:effectLst/>
                          <a:latin typeface="+mj-lt"/>
                        </a:rPr>
                        <a:t>262,18</a:t>
                      </a:r>
                    </a:p>
                  </a:txBody>
                  <a:tcPr marL="7620" marR="7620" marT="7620" marB="0" anchor="ctr"/>
                </a:tc>
                <a:tc>
                  <a:txBody>
                    <a:bodyPr/>
                    <a:lstStyle/>
                    <a:p>
                      <a:pPr algn="ctr" fontAlgn="ctr"/>
                      <a:r>
                        <a:rPr lang="es-EC" sz="1050" b="1" i="0" u="none" strike="noStrike" dirty="0">
                          <a:solidFill>
                            <a:srgbClr val="000000"/>
                          </a:solidFill>
                          <a:effectLst/>
                          <a:latin typeface="+mj-lt"/>
                        </a:rPr>
                        <a:t>3,65</a:t>
                      </a:r>
                    </a:p>
                  </a:txBody>
                  <a:tcPr marL="7620" marR="7620" marT="7620" marB="0" anchor="ctr"/>
                </a:tc>
                <a:tc>
                  <a:txBody>
                    <a:bodyPr/>
                    <a:lstStyle/>
                    <a:p>
                      <a:pPr algn="ctr" fontAlgn="ctr"/>
                      <a:r>
                        <a:rPr lang="es-EC" sz="1050" b="1" i="0" u="none" strike="noStrike" dirty="0">
                          <a:solidFill>
                            <a:srgbClr val="000000"/>
                          </a:solidFill>
                          <a:effectLst/>
                          <a:latin typeface="+mj-lt"/>
                        </a:rPr>
                        <a:t>5507,82</a:t>
                      </a:r>
                    </a:p>
                  </a:txBody>
                  <a:tcPr marL="7620" marR="7620" marT="7620" marB="0" anchor="ctr"/>
                </a:tc>
                <a:extLst>
                  <a:ext uri="{0D108BD9-81ED-4DB2-BD59-A6C34878D82A}">
                    <a16:rowId xmlns:a16="http://schemas.microsoft.com/office/drawing/2014/main" val="1879181824"/>
                  </a:ext>
                </a:extLst>
              </a:tr>
            </a:tbl>
          </a:graphicData>
        </a:graphic>
      </p:graphicFrame>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509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404664"/>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Tramo 3</a:t>
            </a:r>
            <a:endParaRPr lang="es-EC" sz="6000" dirty="0">
              <a:ln w="0"/>
              <a:effectLst>
                <a:outerShdw blurRad="38100" dist="19050" dir="2700000" algn="tl" rotWithShape="0">
                  <a:schemeClr val="dk1">
                    <a:alpha val="40000"/>
                  </a:schemeClr>
                </a:outerShdw>
              </a:effectLst>
            </a:endParaRP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3877796552"/>
              </p:ext>
            </p:extLst>
          </p:nvPr>
        </p:nvGraphicFramePr>
        <p:xfrm>
          <a:off x="971600" y="1205136"/>
          <a:ext cx="7200800" cy="4023360"/>
        </p:xfrm>
        <a:graphic>
          <a:graphicData uri="http://schemas.openxmlformats.org/drawingml/2006/table">
            <a:tbl>
              <a:tblPr>
                <a:tableStyleId>{0E3FDE45-AF77-4B5C-9715-49D594BDF05E}</a:tableStyleId>
              </a:tblPr>
              <a:tblGrid>
                <a:gridCol w="1139860">
                  <a:extLst>
                    <a:ext uri="{9D8B030D-6E8A-4147-A177-3AD203B41FA5}">
                      <a16:colId xmlns:a16="http://schemas.microsoft.com/office/drawing/2014/main" val="1627146816"/>
                    </a:ext>
                  </a:extLst>
                </a:gridCol>
                <a:gridCol w="1139860">
                  <a:extLst>
                    <a:ext uri="{9D8B030D-6E8A-4147-A177-3AD203B41FA5}">
                      <a16:colId xmlns:a16="http://schemas.microsoft.com/office/drawing/2014/main" val="3701306097"/>
                    </a:ext>
                  </a:extLst>
                </a:gridCol>
                <a:gridCol w="1419102">
                  <a:extLst>
                    <a:ext uri="{9D8B030D-6E8A-4147-A177-3AD203B41FA5}">
                      <a16:colId xmlns:a16="http://schemas.microsoft.com/office/drawing/2014/main" val="668876010"/>
                    </a:ext>
                  </a:extLst>
                </a:gridCol>
                <a:gridCol w="1419102">
                  <a:extLst>
                    <a:ext uri="{9D8B030D-6E8A-4147-A177-3AD203B41FA5}">
                      <a16:colId xmlns:a16="http://schemas.microsoft.com/office/drawing/2014/main" val="2597246840"/>
                    </a:ext>
                  </a:extLst>
                </a:gridCol>
                <a:gridCol w="2082876">
                  <a:extLst>
                    <a:ext uri="{9D8B030D-6E8A-4147-A177-3AD203B41FA5}">
                      <a16:colId xmlns:a16="http://schemas.microsoft.com/office/drawing/2014/main" val="1103027101"/>
                    </a:ext>
                  </a:extLst>
                </a:gridCol>
              </a:tblGrid>
              <a:tr h="182880">
                <a:tc gridSpan="2">
                  <a:txBody>
                    <a:bodyPr/>
                    <a:lstStyle/>
                    <a:p>
                      <a:pPr algn="ctr" fontAlgn="ctr"/>
                      <a:r>
                        <a:rPr lang="es-EC" sz="1600" b="1" u="none" strike="noStrike" dirty="0">
                          <a:solidFill>
                            <a:schemeClr val="bg1"/>
                          </a:solidFill>
                          <a:effectLst/>
                          <a:latin typeface="+mj-lt"/>
                        </a:rPr>
                        <a:t>Abscisa</a:t>
                      </a:r>
                      <a:endParaRPr lang="es-EC" sz="1600" b="1" i="0" u="none" strike="noStrike" dirty="0">
                        <a:solidFill>
                          <a:schemeClr val="bg1"/>
                        </a:solidFill>
                        <a:effectLst/>
                        <a:latin typeface="+mj-lt"/>
                      </a:endParaRPr>
                    </a:p>
                  </a:txBody>
                  <a:tcPr marL="7620" marR="7620" marT="7620" marB="0" anchor="ctr">
                    <a:solidFill>
                      <a:schemeClr val="accent6"/>
                    </a:solidFill>
                  </a:tcPr>
                </a:tc>
                <a:tc hMerge="1">
                  <a:txBody>
                    <a:bodyPr/>
                    <a:lstStyle/>
                    <a:p>
                      <a:endParaRPr lang="es-EC"/>
                    </a:p>
                  </a:txBody>
                  <a:tcPr/>
                </a:tc>
                <a:tc rowSpan="2">
                  <a:txBody>
                    <a:bodyPr/>
                    <a:lstStyle/>
                    <a:p>
                      <a:pPr algn="ctr" fontAlgn="ctr"/>
                      <a:r>
                        <a:rPr lang="es-EC" sz="1600" b="1" u="none" strike="noStrike" dirty="0">
                          <a:solidFill>
                            <a:schemeClr val="bg1"/>
                          </a:solidFill>
                          <a:effectLst/>
                          <a:latin typeface="+mj-lt"/>
                        </a:rPr>
                        <a:t>Área (m</a:t>
                      </a:r>
                      <a:r>
                        <a:rPr lang="es-EC" sz="1600" b="1" baseline="30000" dirty="0">
                          <a:solidFill>
                            <a:schemeClr val="bg1"/>
                          </a:solidFill>
                        </a:rPr>
                        <a:t>2</a:t>
                      </a:r>
                      <a:r>
                        <a:rPr lang="es-EC" sz="1600" b="1" u="none" strike="noStrike" dirty="0">
                          <a:solidFill>
                            <a:schemeClr val="bg1"/>
                          </a:solidFill>
                          <a:effectLst/>
                          <a:latin typeface="+mj-lt"/>
                        </a:rPr>
                        <a:t>)</a:t>
                      </a:r>
                      <a:endParaRPr lang="es-EC" sz="1600" b="1" i="0" u="none" strike="noStrike" dirty="0">
                        <a:solidFill>
                          <a:schemeClr val="bg1"/>
                        </a:solidFill>
                        <a:effectLst/>
                        <a:latin typeface="+mj-lt"/>
                      </a:endParaRPr>
                    </a:p>
                  </a:txBody>
                  <a:tcPr marL="7620" marR="7620" marT="7620" marB="0" anchor="ctr">
                    <a:solidFill>
                      <a:schemeClr val="accent6"/>
                    </a:solidFill>
                  </a:tcPr>
                </a:tc>
                <a:tc rowSpan="2">
                  <a:txBody>
                    <a:bodyPr/>
                    <a:lstStyle/>
                    <a:p>
                      <a:pPr algn="ctr" fontAlgn="ctr"/>
                      <a:r>
                        <a:rPr lang="es-EC" sz="1600" b="1" u="none" strike="noStrike" dirty="0">
                          <a:solidFill>
                            <a:schemeClr val="bg1"/>
                          </a:solidFill>
                          <a:effectLst/>
                          <a:latin typeface="+mj-lt"/>
                        </a:rPr>
                        <a:t>Área afectada (m</a:t>
                      </a:r>
                      <a:r>
                        <a:rPr lang="es-EC" sz="1600" b="1" baseline="30000" dirty="0">
                          <a:solidFill>
                            <a:schemeClr val="bg1"/>
                          </a:solidFill>
                        </a:rPr>
                        <a:t>2</a:t>
                      </a:r>
                      <a:r>
                        <a:rPr lang="es-EC" sz="1600" b="1" u="none" strike="noStrike" dirty="0">
                          <a:solidFill>
                            <a:schemeClr val="bg1"/>
                          </a:solidFill>
                          <a:effectLst/>
                          <a:latin typeface="+mj-lt"/>
                        </a:rPr>
                        <a:t>)</a:t>
                      </a:r>
                      <a:endParaRPr lang="es-EC" sz="1600" b="1" i="0" u="none" strike="noStrike" dirty="0">
                        <a:solidFill>
                          <a:schemeClr val="bg1"/>
                        </a:solidFill>
                        <a:effectLst/>
                        <a:latin typeface="+mj-lt"/>
                      </a:endParaRPr>
                    </a:p>
                  </a:txBody>
                  <a:tcPr marL="7620" marR="7620" marT="7620" marB="0" anchor="ctr">
                    <a:solidFill>
                      <a:schemeClr val="accent6"/>
                    </a:solidFill>
                  </a:tcPr>
                </a:tc>
                <a:tc rowSpan="2">
                  <a:txBody>
                    <a:bodyPr/>
                    <a:lstStyle/>
                    <a:p>
                      <a:pPr algn="ctr" fontAlgn="ctr"/>
                      <a:r>
                        <a:rPr lang="es-EC" sz="1600" b="1" u="none" strike="noStrike" dirty="0">
                          <a:solidFill>
                            <a:schemeClr val="bg1"/>
                          </a:solidFill>
                          <a:effectLst/>
                          <a:latin typeface="+mj-lt"/>
                        </a:rPr>
                        <a:t>Porcentaje de afectación (%)</a:t>
                      </a:r>
                      <a:endParaRPr lang="es-EC" sz="1600" b="1" i="0" u="none" strike="noStrike" dirty="0">
                        <a:solidFill>
                          <a:schemeClr val="bg1"/>
                        </a:solidFill>
                        <a:effectLst/>
                        <a:latin typeface="+mj-lt"/>
                      </a:endParaRPr>
                    </a:p>
                  </a:txBody>
                  <a:tcPr marL="7620" marR="7620" marT="7620" marB="0" anchor="ctr">
                    <a:solidFill>
                      <a:schemeClr val="accent6"/>
                    </a:solidFill>
                  </a:tcPr>
                </a:tc>
                <a:extLst>
                  <a:ext uri="{0D108BD9-81ED-4DB2-BD59-A6C34878D82A}">
                    <a16:rowId xmlns:a16="http://schemas.microsoft.com/office/drawing/2014/main" val="2234206033"/>
                  </a:ext>
                </a:extLst>
              </a:tr>
              <a:tr h="182880">
                <a:tc>
                  <a:txBody>
                    <a:bodyPr/>
                    <a:lstStyle/>
                    <a:p>
                      <a:pPr algn="ctr" fontAlgn="ctr"/>
                      <a:r>
                        <a:rPr lang="es-EC" sz="1600" b="1" u="none" strike="noStrike" dirty="0">
                          <a:solidFill>
                            <a:schemeClr val="bg1"/>
                          </a:solidFill>
                          <a:effectLst/>
                          <a:latin typeface="+mj-lt"/>
                        </a:rPr>
                        <a:t>Desde</a:t>
                      </a:r>
                      <a:endParaRPr lang="es-EC" sz="1600" b="1" i="0" u="none" strike="noStrike" dirty="0">
                        <a:solidFill>
                          <a:schemeClr val="bg1"/>
                        </a:solidFill>
                        <a:effectLst/>
                        <a:latin typeface="+mj-lt"/>
                      </a:endParaRPr>
                    </a:p>
                  </a:txBody>
                  <a:tcPr marL="7620" marR="7620" marT="7620" marB="0" anchor="ctr">
                    <a:solidFill>
                      <a:schemeClr val="accent6"/>
                    </a:solidFill>
                  </a:tcPr>
                </a:tc>
                <a:tc>
                  <a:txBody>
                    <a:bodyPr/>
                    <a:lstStyle/>
                    <a:p>
                      <a:pPr algn="ctr" fontAlgn="ctr"/>
                      <a:r>
                        <a:rPr lang="es-EC" sz="1600" b="1" u="none" strike="noStrike" dirty="0">
                          <a:solidFill>
                            <a:schemeClr val="bg1"/>
                          </a:solidFill>
                          <a:effectLst/>
                          <a:latin typeface="+mj-lt"/>
                        </a:rPr>
                        <a:t>Hasta</a:t>
                      </a:r>
                      <a:endParaRPr lang="es-EC" sz="1600" b="1" i="0" u="none" strike="noStrike" dirty="0">
                        <a:solidFill>
                          <a:schemeClr val="bg1"/>
                        </a:solidFill>
                        <a:effectLst/>
                        <a:latin typeface="+mj-lt"/>
                      </a:endParaRPr>
                    </a:p>
                  </a:txBody>
                  <a:tcPr marL="7620" marR="7620" marT="7620" marB="0" anchor="ctr">
                    <a:solidFill>
                      <a:schemeClr val="accent6"/>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712719125"/>
                  </a:ext>
                </a:extLst>
              </a:tr>
              <a:tr h="182880">
                <a:tc>
                  <a:txBody>
                    <a:bodyPr/>
                    <a:lstStyle/>
                    <a:p>
                      <a:pPr algn="ctr" fontAlgn="ctr"/>
                      <a:r>
                        <a:rPr lang="es-EC" sz="1600" u="none" strike="noStrike" dirty="0">
                          <a:effectLst/>
                          <a:latin typeface="+mj-lt"/>
                        </a:rPr>
                        <a:t>0+000,00</a:t>
                      </a:r>
                      <a:endParaRPr lang="es-EC" sz="1600" b="0" i="0" u="none" strike="noStrike" dirty="0">
                        <a:solidFill>
                          <a:srgbClr val="000000"/>
                        </a:solidFill>
                        <a:effectLst/>
                        <a:latin typeface="+mj-lt"/>
                      </a:endParaRPr>
                    </a:p>
                  </a:txBody>
                  <a:tcPr marL="7620" marR="7620" marT="7620" marB="0" anchor="ctr"/>
                </a:tc>
                <a:tc>
                  <a:txBody>
                    <a:bodyPr/>
                    <a:lstStyle/>
                    <a:p>
                      <a:pPr algn="ctr" fontAlgn="ctr"/>
                      <a:r>
                        <a:rPr lang="es-EC" sz="1600" u="none" strike="noStrike" dirty="0">
                          <a:effectLst/>
                          <a:latin typeface="+mj-lt"/>
                        </a:rPr>
                        <a:t>0+100,00</a:t>
                      </a:r>
                      <a:endParaRPr lang="es-EC" sz="1600" b="0" i="0" u="none" strike="noStrike" dirty="0">
                        <a:solidFill>
                          <a:srgbClr val="000000"/>
                        </a:solidFill>
                        <a:effectLst/>
                        <a:latin typeface="+mj-lt"/>
                      </a:endParaRPr>
                    </a:p>
                  </a:txBody>
                  <a:tcPr marL="7620" marR="7620" marT="7620" marB="0" anchor="ctr"/>
                </a:tc>
                <a:tc>
                  <a:txBody>
                    <a:bodyPr/>
                    <a:lstStyle/>
                    <a:p>
                      <a:pPr algn="ctr" fontAlgn="b"/>
                      <a:r>
                        <a:rPr lang="es-EC" sz="1600" u="none" strike="noStrike" dirty="0">
                          <a:effectLst/>
                          <a:latin typeface="+mj-lt"/>
                        </a:rPr>
                        <a:t>600,00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307,76</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51,29%</a:t>
                      </a:r>
                      <a:endParaRPr lang="es-EC" sz="1600" b="0"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3366650664"/>
                  </a:ext>
                </a:extLst>
              </a:tr>
              <a:tr h="182880">
                <a:tc>
                  <a:txBody>
                    <a:bodyPr/>
                    <a:lstStyle/>
                    <a:p>
                      <a:pPr algn="ctr" fontAlgn="ctr"/>
                      <a:r>
                        <a:rPr lang="es-EC" sz="1600" u="none" strike="noStrike" dirty="0">
                          <a:effectLst/>
                          <a:latin typeface="+mj-lt"/>
                        </a:rPr>
                        <a:t>0+100,00</a:t>
                      </a:r>
                      <a:endParaRPr lang="es-EC" sz="1600" b="0" i="0" u="none" strike="noStrike" dirty="0">
                        <a:solidFill>
                          <a:srgbClr val="000000"/>
                        </a:solidFill>
                        <a:effectLst/>
                        <a:latin typeface="+mj-lt"/>
                      </a:endParaRPr>
                    </a:p>
                  </a:txBody>
                  <a:tcPr marL="7620" marR="7620" marT="7620" marB="0" anchor="ctr"/>
                </a:tc>
                <a:tc>
                  <a:txBody>
                    <a:bodyPr/>
                    <a:lstStyle/>
                    <a:p>
                      <a:pPr algn="ctr" fontAlgn="ctr"/>
                      <a:r>
                        <a:rPr lang="es-EC" sz="1600" u="none" strike="noStrike" dirty="0">
                          <a:effectLst/>
                          <a:latin typeface="+mj-lt"/>
                        </a:rPr>
                        <a:t>0+200,00</a:t>
                      </a:r>
                      <a:endParaRPr lang="es-EC" sz="1600" b="0" i="0" u="none" strike="noStrike" dirty="0">
                        <a:solidFill>
                          <a:srgbClr val="000000"/>
                        </a:solidFill>
                        <a:effectLst/>
                        <a:latin typeface="+mj-lt"/>
                      </a:endParaRPr>
                    </a:p>
                  </a:txBody>
                  <a:tcPr marL="7620" marR="7620" marT="7620" marB="0" anchor="ctr"/>
                </a:tc>
                <a:tc>
                  <a:txBody>
                    <a:bodyPr/>
                    <a:lstStyle/>
                    <a:p>
                      <a:pPr algn="ctr" fontAlgn="b"/>
                      <a:r>
                        <a:rPr lang="es-EC" sz="1600" u="none" strike="noStrike" dirty="0">
                          <a:effectLst/>
                          <a:latin typeface="+mj-lt"/>
                        </a:rPr>
                        <a:t>600,00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330,60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55,10%</a:t>
                      </a:r>
                      <a:endParaRPr lang="es-EC" sz="1600" b="0"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1561996517"/>
                  </a:ext>
                </a:extLst>
              </a:tr>
              <a:tr h="182880">
                <a:tc>
                  <a:txBody>
                    <a:bodyPr/>
                    <a:lstStyle/>
                    <a:p>
                      <a:pPr algn="ctr" fontAlgn="ctr"/>
                      <a:r>
                        <a:rPr lang="es-EC" sz="1600" u="none" strike="noStrike" dirty="0">
                          <a:effectLst/>
                          <a:latin typeface="+mj-lt"/>
                        </a:rPr>
                        <a:t>0+200,00</a:t>
                      </a:r>
                      <a:endParaRPr lang="es-EC" sz="1600" b="0" i="0" u="none" strike="noStrike" dirty="0">
                        <a:solidFill>
                          <a:srgbClr val="000000"/>
                        </a:solidFill>
                        <a:effectLst/>
                        <a:latin typeface="+mj-lt"/>
                      </a:endParaRPr>
                    </a:p>
                  </a:txBody>
                  <a:tcPr marL="7620" marR="7620" marT="7620" marB="0" anchor="ctr"/>
                </a:tc>
                <a:tc>
                  <a:txBody>
                    <a:bodyPr/>
                    <a:lstStyle/>
                    <a:p>
                      <a:pPr algn="ctr" fontAlgn="ctr"/>
                      <a:r>
                        <a:rPr lang="es-EC" sz="1600" u="none" strike="noStrike" dirty="0">
                          <a:effectLst/>
                          <a:latin typeface="+mj-lt"/>
                        </a:rPr>
                        <a:t>0+300,00</a:t>
                      </a:r>
                      <a:endParaRPr lang="es-EC" sz="1600" b="0" i="0" u="none" strike="noStrike" dirty="0">
                        <a:solidFill>
                          <a:srgbClr val="000000"/>
                        </a:solidFill>
                        <a:effectLst/>
                        <a:latin typeface="+mj-lt"/>
                      </a:endParaRPr>
                    </a:p>
                  </a:txBody>
                  <a:tcPr marL="7620" marR="7620" marT="7620" marB="0" anchor="ctr"/>
                </a:tc>
                <a:tc>
                  <a:txBody>
                    <a:bodyPr/>
                    <a:lstStyle/>
                    <a:p>
                      <a:pPr algn="ctr" fontAlgn="b"/>
                      <a:r>
                        <a:rPr lang="es-EC" sz="1600" u="none" strike="noStrike" dirty="0">
                          <a:effectLst/>
                          <a:latin typeface="+mj-lt"/>
                        </a:rPr>
                        <a:t>600,00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165,40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27,57%</a:t>
                      </a:r>
                      <a:endParaRPr lang="es-EC" sz="1600" b="0"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3192098392"/>
                  </a:ext>
                </a:extLst>
              </a:tr>
              <a:tr h="182880">
                <a:tc>
                  <a:txBody>
                    <a:bodyPr/>
                    <a:lstStyle/>
                    <a:p>
                      <a:pPr algn="ctr" fontAlgn="ctr"/>
                      <a:r>
                        <a:rPr lang="es-EC" sz="1600" u="none" strike="noStrike" dirty="0">
                          <a:effectLst/>
                          <a:latin typeface="+mj-lt"/>
                        </a:rPr>
                        <a:t>0+300,00</a:t>
                      </a:r>
                      <a:endParaRPr lang="es-EC" sz="1600" b="0" i="0" u="none" strike="noStrike" dirty="0">
                        <a:solidFill>
                          <a:srgbClr val="000000"/>
                        </a:solidFill>
                        <a:effectLst/>
                        <a:latin typeface="+mj-lt"/>
                      </a:endParaRPr>
                    </a:p>
                  </a:txBody>
                  <a:tcPr marL="7620" marR="7620" marT="7620" marB="0" anchor="ctr"/>
                </a:tc>
                <a:tc>
                  <a:txBody>
                    <a:bodyPr/>
                    <a:lstStyle/>
                    <a:p>
                      <a:pPr algn="ctr" fontAlgn="ctr"/>
                      <a:r>
                        <a:rPr lang="es-EC" sz="1600" u="none" strike="noStrike" dirty="0">
                          <a:effectLst/>
                          <a:latin typeface="+mj-lt"/>
                        </a:rPr>
                        <a:t>0+400,00</a:t>
                      </a:r>
                      <a:endParaRPr lang="es-EC" sz="1600" b="0" i="0" u="none" strike="noStrike" dirty="0">
                        <a:solidFill>
                          <a:srgbClr val="000000"/>
                        </a:solidFill>
                        <a:effectLst/>
                        <a:latin typeface="+mj-lt"/>
                      </a:endParaRPr>
                    </a:p>
                  </a:txBody>
                  <a:tcPr marL="7620" marR="7620" marT="7620" marB="0" anchor="ctr"/>
                </a:tc>
                <a:tc>
                  <a:txBody>
                    <a:bodyPr/>
                    <a:lstStyle/>
                    <a:p>
                      <a:pPr algn="ctr" fontAlgn="b"/>
                      <a:r>
                        <a:rPr lang="es-EC" sz="1600" u="none" strike="noStrike" dirty="0">
                          <a:effectLst/>
                          <a:latin typeface="+mj-lt"/>
                        </a:rPr>
                        <a:t>731,25</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780,49</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106,73%</a:t>
                      </a:r>
                      <a:endParaRPr lang="es-EC" sz="1600" b="0"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69946569"/>
                  </a:ext>
                </a:extLst>
              </a:tr>
              <a:tr h="182880">
                <a:tc>
                  <a:txBody>
                    <a:bodyPr/>
                    <a:lstStyle/>
                    <a:p>
                      <a:pPr algn="ctr" fontAlgn="ctr"/>
                      <a:r>
                        <a:rPr lang="es-EC" sz="1600" u="none" strike="noStrike" dirty="0">
                          <a:effectLst/>
                          <a:latin typeface="+mj-lt"/>
                        </a:rPr>
                        <a:t>0+400,00</a:t>
                      </a:r>
                      <a:endParaRPr lang="es-EC" sz="1600" b="0" i="0" u="none" strike="noStrike" dirty="0">
                        <a:solidFill>
                          <a:srgbClr val="000000"/>
                        </a:solidFill>
                        <a:effectLst/>
                        <a:latin typeface="+mj-lt"/>
                      </a:endParaRPr>
                    </a:p>
                  </a:txBody>
                  <a:tcPr marL="7620" marR="7620" marT="7620" marB="0" anchor="ctr"/>
                </a:tc>
                <a:tc>
                  <a:txBody>
                    <a:bodyPr/>
                    <a:lstStyle/>
                    <a:p>
                      <a:pPr algn="ctr" fontAlgn="ctr"/>
                      <a:r>
                        <a:rPr lang="es-EC" sz="1600" u="none" strike="noStrike" dirty="0">
                          <a:effectLst/>
                          <a:latin typeface="+mj-lt"/>
                        </a:rPr>
                        <a:t>0+500,00</a:t>
                      </a:r>
                      <a:endParaRPr lang="es-EC" sz="1600" b="0" i="0" u="none" strike="noStrike" dirty="0">
                        <a:solidFill>
                          <a:srgbClr val="000000"/>
                        </a:solidFill>
                        <a:effectLst/>
                        <a:latin typeface="+mj-lt"/>
                      </a:endParaRPr>
                    </a:p>
                  </a:txBody>
                  <a:tcPr marL="7620" marR="7620" marT="7620" marB="0" anchor="ctr"/>
                </a:tc>
                <a:tc>
                  <a:txBody>
                    <a:bodyPr/>
                    <a:lstStyle/>
                    <a:p>
                      <a:pPr algn="ctr" fontAlgn="b"/>
                      <a:r>
                        <a:rPr lang="es-EC" sz="1600" u="none" strike="noStrike" dirty="0">
                          <a:effectLst/>
                          <a:latin typeface="+mj-lt"/>
                        </a:rPr>
                        <a:t>1125,00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620,56</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55,16%</a:t>
                      </a:r>
                      <a:endParaRPr lang="es-EC" sz="1600" b="0"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3518138741"/>
                  </a:ext>
                </a:extLst>
              </a:tr>
              <a:tr h="182880">
                <a:tc>
                  <a:txBody>
                    <a:bodyPr/>
                    <a:lstStyle/>
                    <a:p>
                      <a:pPr algn="ctr" fontAlgn="ctr"/>
                      <a:r>
                        <a:rPr lang="es-EC" sz="1600" u="none" strike="noStrike" dirty="0">
                          <a:effectLst/>
                          <a:latin typeface="+mj-lt"/>
                        </a:rPr>
                        <a:t>0+500,00</a:t>
                      </a:r>
                      <a:endParaRPr lang="es-EC" sz="1600" b="0" i="0" u="none" strike="noStrike" dirty="0">
                        <a:solidFill>
                          <a:srgbClr val="000000"/>
                        </a:solidFill>
                        <a:effectLst/>
                        <a:latin typeface="+mj-lt"/>
                      </a:endParaRPr>
                    </a:p>
                  </a:txBody>
                  <a:tcPr marL="7620" marR="7620" marT="7620" marB="0" anchor="ctr"/>
                </a:tc>
                <a:tc>
                  <a:txBody>
                    <a:bodyPr/>
                    <a:lstStyle/>
                    <a:p>
                      <a:pPr algn="ctr" fontAlgn="ctr"/>
                      <a:r>
                        <a:rPr lang="es-EC" sz="1600" u="none" strike="noStrike" dirty="0">
                          <a:effectLst/>
                          <a:latin typeface="+mj-lt"/>
                        </a:rPr>
                        <a:t>0+600,00</a:t>
                      </a:r>
                      <a:endParaRPr lang="es-EC" sz="1600" b="0" i="0" u="none" strike="noStrike" dirty="0">
                        <a:solidFill>
                          <a:srgbClr val="000000"/>
                        </a:solidFill>
                        <a:effectLst/>
                        <a:latin typeface="+mj-lt"/>
                      </a:endParaRPr>
                    </a:p>
                  </a:txBody>
                  <a:tcPr marL="7620" marR="7620" marT="7620" marB="0" anchor="ctr"/>
                </a:tc>
                <a:tc>
                  <a:txBody>
                    <a:bodyPr/>
                    <a:lstStyle/>
                    <a:p>
                      <a:pPr algn="ctr" fontAlgn="b"/>
                      <a:r>
                        <a:rPr lang="es-EC" sz="1600" u="none" strike="noStrike" dirty="0">
                          <a:effectLst/>
                          <a:latin typeface="+mj-lt"/>
                        </a:rPr>
                        <a:t>1071,00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813,90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75,99%</a:t>
                      </a:r>
                      <a:endParaRPr lang="es-EC" sz="1600" b="0"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2758150216"/>
                  </a:ext>
                </a:extLst>
              </a:tr>
              <a:tr h="182880">
                <a:tc>
                  <a:txBody>
                    <a:bodyPr/>
                    <a:lstStyle/>
                    <a:p>
                      <a:pPr algn="ctr" fontAlgn="ctr"/>
                      <a:r>
                        <a:rPr lang="es-EC" sz="1600" u="none" strike="noStrike" dirty="0">
                          <a:effectLst/>
                          <a:latin typeface="+mj-lt"/>
                        </a:rPr>
                        <a:t>0+600,00</a:t>
                      </a:r>
                      <a:endParaRPr lang="es-EC" sz="1600" b="0" i="0" u="none" strike="noStrike" dirty="0">
                        <a:solidFill>
                          <a:srgbClr val="000000"/>
                        </a:solidFill>
                        <a:effectLst/>
                        <a:latin typeface="+mj-lt"/>
                      </a:endParaRPr>
                    </a:p>
                  </a:txBody>
                  <a:tcPr marL="7620" marR="7620" marT="7620" marB="0" anchor="ctr"/>
                </a:tc>
                <a:tc>
                  <a:txBody>
                    <a:bodyPr/>
                    <a:lstStyle/>
                    <a:p>
                      <a:pPr algn="ctr" fontAlgn="ctr"/>
                      <a:r>
                        <a:rPr lang="es-EC" sz="1600" u="none" strike="noStrike" dirty="0">
                          <a:effectLst/>
                          <a:latin typeface="+mj-lt"/>
                        </a:rPr>
                        <a:t>0+700,00</a:t>
                      </a:r>
                      <a:endParaRPr lang="es-EC" sz="1600" b="0" i="0" u="none" strike="noStrike" dirty="0">
                        <a:solidFill>
                          <a:srgbClr val="000000"/>
                        </a:solidFill>
                        <a:effectLst/>
                        <a:latin typeface="+mj-lt"/>
                      </a:endParaRPr>
                    </a:p>
                  </a:txBody>
                  <a:tcPr marL="7620" marR="7620" marT="7620" marB="0" anchor="ctr"/>
                </a:tc>
                <a:tc>
                  <a:txBody>
                    <a:bodyPr/>
                    <a:lstStyle/>
                    <a:p>
                      <a:pPr algn="ctr" fontAlgn="b"/>
                      <a:r>
                        <a:rPr lang="es-EC" sz="1600" u="none" strike="noStrike" dirty="0">
                          <a:effectLst/>
                          <a:latin typeface="+mj-lt"/>
                        </a:rPr>
                        <a:t>990,00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515,00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52,02%</a:t>
                      </a:r>
                      <a:endParaRPr lang="es-EC" sz="1600" b="0"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214291769"/>
                  </a:ext>
                </a:extLst>
              </a:tr>
              <a:tr h="182880">
                <a:tc>
                  <a:txBody>
                    <a:bodyPr/>
                    <a:lstStyle/>
                    <a:p>
                      <a:pPr algn="ctr" fontAlgn="ctr"/>
                      <a:r>
                        <a:rPr lang="es-EC" sz="1600" u="none" strike="noStrike" dirty="0">
                          <a:effectLst/>
                          <a:latin typeface="+mj-lt"/>
                        </a:rPr>
                        <a:t>0+700,00</a:t>
                      </a:r>
                      <a:endParaRPr lang="es-EC" sz="1600" b="0" i="0" u="none" strike="noStrike" dirty="0">
                        <a:solidFill>
                          <a:srgbClr val="000000"/>
                        </a:solidFill>
                        <a:effectLst/>
                        <a:latin typeface="+mj-lt"/>
                      </a:endParaRPr>
                    </a:p>
                  </a:txBody>
                  <a:tcPr marL="7620" marR="7620" marT="7620" marB="0" anchor="ctr"/>
                </a:tc>
                <a:tc>
                  <a:txBody>
                    <a:bodyPr/>
                    <a:lstStyle/>
                    <a:p>
                      <a:pPr algn="ctr" fontAlgn="ctr"/>
                      <a:r>
                        <a:rPr lang="es-EC" sz="1600" u="none" strike="noStrike" dirty="0">
                          <a:effectLst/>
                          <a:latin typeface="+mj-lt"/>
                        </a:rPr>
                        <a:t>0+800,00</a:t>
                      </a:r>
                      <a:endParaRPr lang="es-EC" sz="1600" b="0" i="0" u="none" strike="noStrike" dirty="0">
                        <a:solidFill>
                          <a:srgbClr val="000000"/>
                        </a:solidFill>
                        <a:effectLst/>
                        <a:latin typeface="+mj-lt"/>
                      </a:endParaRPr>
                    </a:p>
                  </a:txBody>
                  <a:tcPr marL="7620" marR="7620" marT="7620" marB="0" anchor="ctr"/>
                </a:tc>
                <a:tc>
                  <a:txBody>
                    <a:bodyPr/>
                    <a:lstStyle/>
                    <a:p>
                      <a:pPr algn="ctr" fontAlgn="b"/>
                      <a:r>
                        <a:rPr lang="es-EC" sz="1600" u="none" strike="noStrike" dirty="0">
                          <a:effectLst/>
                          <a:latin typeface="+mj-lt"/>
                        </a:rPr>
                        <a:t>990,00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498,70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50,37%</a:t>
                      </a:r>
                      <a:endParaRPr lang="es-EC" sz="1600" b="0"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1320962891"/>
                  </a:ext>
                </a:extLst>
              </a:tr>
              <a:tr h="182880">
                <a:tc>
                  <a:txBody>
                    <a:bodyPr/>
                    <a:lstStyle/>
                    <a:p>
                      <a:pPr algn="ctr" fontAlgn="ctr"/>
                      <a:r>
                        <a:rPr lang="es-EC" sz="1600" u="none" strike="noStrike" dirty="0">
                          <a:effectLst/>
                          <a:latin typeface="+mj-lt"/>
                        </a:rPr>
                        <a:t>0+800,00</a:t>
                      </a:r>
                      <a:endParaRPr lang="es-EC" sz="1600" b="0" i="0" u="none" strike="noStrike" dirty="0">
                        <a:solidFill>
                          <a:srgbClr val="000000"/>
                        </a:solidFill>
                        <a:effectLst/>
                        <a:latin typeface="+mj-lt"/>
                      </a:endParaRPr>
                    </a:p>
                  </a:txBody>
                  <a:tcPr marL="7620" marR="7620" marT="7620" marB="0" anchor="ctr"/>
                </a:tc>
                <a:tc>
                  <a:txBody>
                    <a:bodyPr/>
                    <a:lstStyle/>
                    <a:p>
                      <a:pPr algn="ctr" fontAlgn="ctr"/>
                      <a:r>
                        <a:rPr lang="es-EC" sz="1600" u="none" strike="noStrike" dirty="0">
                          <a:effectLst/>
                          <a:latin typeface="+mj-lt"/>
                        </a:rPr>
                        <a:t>0+900,00</a:t>
                      </a:r>
                      <a:endParaRPr lang="es-EC" sz="1600" b="0" i="0" u="none" strike="noStrike" dirty="0">
                        <a:solidFill>
                          <a:srgbClr val="000000"/>
                        </a:solidFill>
                        <a:effectLst/>
                        <a:latin typeface="+mj-lt"/>
                      </a:endParaRPr>
                    </a:p>
                  </a:txBody>
                  <a:tcPr marL="7620" marR="7620" marT="7620" marB="0" anchor="ctr"/>
                </a:tc>
                <a:tc>
                  <a:txBody>
                    <a:bodyPr/>
                    <a:lstStyle/>
                    <a:p>
                      <a:pPr algn="ctr" fontAlgn="b"/>
                      <a:r>
                        <a:rPr lang="es-EC" sz="1600" u="none" strike="noStrike" dirty="0">
                          <a:effectLst/>
                          <a:latin typeface="+mj-lt"/>
                        </a:rPr>
                        <a:t>990,00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299,50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30,25%</a:t>
                      </a:r>
                      <a:endParaRPr lang="es-EC" sz="1600" b="0"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2933706022"/>
                  </a:ext>
                </a:extLst>
              </a:tr>
              <a:tr h="182880">
                <a:tc>
                  <a:txBody>
                    <a:bodyPr/>
                    <a:lstStyle/>
                    <a:p>
                      <a:pPr algn="ctr" fontAlgn="ctr"/>
                      <a:r>
                        <a:rPr lang="es-EC" sz="1600" u="none" strike="noStrike" dirty="0">
                          <a:effectLst/>
                          <a:latin typeface="+mj-lt"/>
                        </a:rPr>
                        <a:t>0+900,00</a:t>
                      </a:r>
                      <a:endParaRPr lang="es-EC" sz="1600" b="0" i="0" u="none" strike="noStrike" dirty="0">
                        <a:solidFill>
                          <a:srgbClr val="000000"/>
                        </a:solidFill>
                        <a:effectLst/>
                        <a:latin typeface="+mj-lt"/>
                      </a:endParaRPr>
                    </a:p>
                  </a:txBody>
                  <a:tcPr marL="7620" marR="7620" marT="7620" marB="0" anchor="ctr"/>
                </a:tc>
                <a:tc>
                  <a:txBody>
                    <a:bodyPr/>
                    <a:lstStyle/>
                    <a:p>
                      <a:pPr algn="ctr" fontAlgn="ctr"/>
                      <a:r>
                        <a:rPr lang="es-EC" sz="1600" u="none" strike="noStrike" dirty="0">
                          <a:effectLst/>
                          <a:latin typeface="+mj-lt"/>
                        </a:rPr>
                        <a:t>1+000,00</a:t>
                      </a:r>
                      <a:endParaRPr lang="es-EC" sz="1600" b="0" i="0" u="none" strike="noStrike" dirty="0">
                        <a:solidFill>
                          <a:srgbClr val="000000"/>
                        </a:solidFill>
                        <a:effectLst/>
                        <a:latin typeface="+mj-lt"/>
                      </a:endParaRPr>
                    </a:p>
                  </a:txBody>
                  <a:tcPr marL="7620" marR="7620" marT="7620" marB="0" anchor="ctr"/>
                </a:tc>
                <a:tc>
                  <a:txBody>
                    <a:bodyPr/>
                    <a:lstStyle/>
                    <a:p>
                      <a:pPr algn="ctr" fontAlgn="b"/>
                      <a:r>
                        <a:rPr lang="es-EC" sz="1600" u="none" strike="noStrike" dirty="0">
                          <a:effectLst/>
                          <a:latin typeface="+mj-lt"/>
                        </a:rPr>
                        <a:t>990,00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407,53</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41,16%</a:t>
                      </a:r>
                      <a:endParaRPr lang="es-EC" sz="1600" b="0"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2076380421"/>
                  </a:ext>
                </a:extLst>
              </a:tr>
              <a:tr h="182880">
                <a:tc>
                  <a:txBody>
                    <a:bodyPr/>
                    <a:lstStyle/>
                    <a:p>
                      <a:pPr algn="ctr" fontAlgn="ctr"/>
                      <a:r>
                        <a:rPr lang="es-EC" sz="1600" u="none" strike="noStrike" dirty="0">
                          <a:effectLst/>
                          <a:latin typeface="+mj-lt"/>
                        </a:rPr>
                        <a:t>1+000,00</a:t>
                      </a:r>
                      <a:endParaRPr lang="es-EC" sz="1600" b="0" i="0" u="none" strike="noStrike" dirty="0">
                        <a:solidFill>
                          <a:srgbClr val="000000"/>
                        </a:solidFill>
                        <a:effectLst/>
                        <a:latin typeface="+mj-lt"/>
                      </a:endParaRPr>
                    </a:p>
                  </a:txBody>
                  <a:tcPr marL="7620" marR="7620" marT="7620" marB="0" anchor="ctr"/>
                </a:tc>
                <a:tc>
                  <a:txBody>
                    <a:bodyPr/>
                    <a:lstStyle/>
                    <a:p>
                      <a:pPr algn="ctr" fontAlgn="ctr"/>
                      <a:r>
                        <a:rPr lang="es-EC" sz="1600" u="none" strike="noStrike" dirty="0">
                          <a:effectLst/>
                          <a:latin typeface="+mj-lt"/>
                        </a:rPr>
                        <a:t>1+100,00</a:t>
                      </a:r>
                      <a:endParaRPr lang="es-EC" sz="1600" b="0" i="0" u="none" strike="noStrike" dirty="0">
                        <a:solidFill>
                          <a:srgbClr val="000000"/>
                        </a:solidFill>
                        <a:effectLst/>
                        <a:latin typeface="+mj-lt"/>
                      </a:endParaRPr>
                    </a:p>
                  </a:txBody>
                  <a:tcPr marL="7620" marR="7620" marT="7620" marB="0" anchor="ctr"/>
                </a:tc>
                <a:tc>
                  <a:txBody>
                    <a:bodyPr/>
                    <a:lstStyle/>
                    <a:p>
                      <a:pPr algn="ctr" fontAlgn="b"/>
                      <a:r>
                        <a:rPr lang="es-EC" sz="1600" u="none" strike="noStrike" dirty="0">
                          <a:effectLst/>
                          <a:latin typeface="+mj-lt"/>
                        </a:rPr>
                        <a:t>990,00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313,69</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31,69%</a:t>
                      </a:r>
                      <a:endParaRPr lang="es-EC" sz="1600" b="0"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3556557460"/>
                  </a:ext>
                </a:extLst>
              </a:tr>
              <a:tr h="182880">
                <a:tc>
                  <a:txBody>
                    <a:bodyPr/>
                    <a:lstStyle/>
                    <a:p>
                      <a:pPr algn="ctr" fontAlgn="ctr"/>
                      <a:r>
                        <a:rPr lang="es-EC" sz="1600" u="none" strike="noStrike" dirty="0">
                          <a:effectLst/>
                          <a:latin typeface="+mj-lt"/>
                        </a:rPr>
                        <a:t>1+100,00</a:t>
                      </a:r>
                      <a:endParaRPr lang="es-EC" sz="1600" b="0" i="0" u="none" strike="noStrike" dirty="0">
                        <a:solidFill>
                          <a:srgbClr val="000000"/>
                        </a:solidFill>
                        <a:effectLst/>
                        <a:latin typeface="+mj-lt"/>
                      </a:endParaRPr>
                    </a:p>
                  </a:txBody>
                  <a:tcPr marL="7620" marR="7620" marT="7620" marB="0" anchor="ctr"/>
                </a:tc>
                <a:tc>
                  <a:txBody>
                    <a:bodyPr/>
                    <a:lstStyle/>
                    <a:p>
                      <a:pPr algn="ctr" fontAlgn="ctr"/>
                      <a:r>
                        <a:rPr lang="es-EC" sz="1600" u="none" strike="noStrike" dirty="0">
                          <a:effectLst/>
                          <a:latin typeface="+mj-lt"/>
                        </a:rPr>
                        <a:t>1+200,00</a:t>
                      </a:r>
                      <a:endParaRPr lang="es-EC" sz="1600" b="0" i="0" u="none" strike="noStrike" dirty="0">
                        <a:solidFill>
                          <a:srgbClr val="000000"/>
                        </a:solidFill>
                        <a:effectLst/>
                        <a:latin typeface="+mj-lt"/>
                      </a:endParaRPr>
                    </a:p>
                  </a:txBody>
                  <a:tcPr marL="7620" marR="7620" marT="7620" marB="0" anchor="ctr"/>
                </a:tc>
                <a:tc>
                  <a:txBody>
                    <a:bodyPr/>
                    <a:lstStyle/>
                    <a:p>
                      <a:pPr algn="ctr" fontAlgn="b"/>
                      <a:r>
                        <a:rPr lang="es-EC" sz="1600" u="none" strike="noStrike" dirty="0">
                          <a:effectLst/>
                          <a:latin typeface="+mj-lt"/>
                        </a:rPr>
                        <a:t>990,00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402,25</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40,63%</a:t>
                      </a:r>
                      <a:endParaRPr lang="es-EC" sz="1600" b="0"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82584590"/>
                  </a:ext>
                </a:extLst>
              </a:tr>
              <a:tr h="182880">
                <a:tc>
                  <a:txBody>
                    <a:bodyPr/>
                    <a:lstStyle/>
                    <a:p>
                      <a:pPr algn="ctr" fontAlgn="ctr"/>
                      <a:r>
                        <a:rPr lang="es-EC" sz="1600" u="none" strike="noStrike" dirty="0">
                          <a:effectLst/>
                          <a:latin typeface="+mj-lt"/>
                        </a:rPr>
                        <a:t>1+200,00</a:t>
                      </a:r>
                      <a:endParaRPr lang="es-EC" sz="1600" b="0" i="0" u="none" strike="noStrike" dirty="0">
                        <a:solidFill>
                          <a:srgbClr val="000000"/>
                        </a:solidFill>
                        <a:effectLst/>
                        <a:latin typeface="+mj-lt"/>
                      </a:endParaRPr>
                    </a:p>
                  </a:txBody>
                  <a:tcPr marL="7620" marR="7620" marT="7620" marB="0" anchor="ctr"/>
                </a:tc>
                <a:tc>
                  <a:txBody>
                    <a:bodyPr/>
                    <a:lstStyle/>
                    <a:p>
                      <a:pPr algn="ctr" fontAlgn="ctr"/>
                      <a:r>
                        <a:rPr lang="es-EC" sz="1600" u="none" strike="noStrike" dirty="0">
                          <a:effectLst/>
                          <a:latin typeface="+mj-lt"/>
                        </a:rPr>
                        <a:t>1+226,00</a:t>
                      </a:r>
                      <a:endParaRPr lang="es-EC" sz="1600" b="0" i="0" u="none" strike="noStrike" dirty="0">
                        <a:solidFill>
                          <a:srgbClr val="000000"/>
                        </a:solidFill>
                        <a:effectLst/>
                        <a:latin typeface="+mj-lt"/>
                      </a:endParaRPr>
                    </a:p>
                  </a:txBody>
                  <a:tcPr marL="7620" marR="7620" marT="7620" marB="0" anchor="ctr"/>
                </a:tc>
                <a:tc>
                  <a:txBody>
                    <a:bodyPr/>
                    <a:lstStyle/>
                    <a:p>
                      <a:pPr algn="ctr" fontAlgn="b"/>
                      <a:r>
                        <a:rPr lang="es-EC" sz="1600" u="none" strike="noStrike" dirty="0">
                          <a:effectLst/>
                          <a:latin typeface="+mj-lt"/>
                        </a:rPr>
                        <a:t>253,50</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52,44</a:t>
                      </a:r>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u="none" strike="noStrike" dirty="0">
                          <a:effectLst/>
                          <a:latin typeface="+mj-lt"/>
                        </a:rPr>
                        <a:t>20,69%</a:t>
                      </a:r>
                      <a:endParaRPr lang="es-EC" sz="1600" b="0"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879939289"/>
                  </a:ext>
                </a:extLst>
              </a:tr>
              <a:tr h="182880">
                <a:tc>
                  <a:txBody>
                    <a:bodyPr/>
                    <a:lstStyle/>
                    <a:p>
                      <a:pPr algn="l" fontAlgn="b"/>
                      <a:endParaRPr lang="es-EC" sz="1600" b="0" i="0" u="none" strike="noStrike" dirty="0">
                        <a:solidFill>
                          <a:srgbClr val="000000"/>
                        </a:solidFill>
                        <a:effectLst/>
                        <a:latin typeface="+mj-lt"/>
                      </a:endParaRPr>
                    </a:p>
                  </a:txBody>
                  <a:tcPr marL="7620" marR="7620" marT="7620" marB="0" anchor="b"/>
                </a:tc>
                <a:tc>
                  <a:txBody>
                    <a:bodyPr/>
                    <a:lstStyle/>
                    <a:p>
                      <a:pPr algn="l" fontAlgn="b"/>
                      <a:endParaRPr lang="es-EC" sz="1600" b="0" i="0" u="none" strike="noStrike" dirty="0">
                        <a:solidFill>
                          <a:srgbClr val="000000"/>
                        </a:solidFill>
                        <a:effectLst/>
                        <a:latin typeface="+mj-lt"/>
                      </a:endParaRPr>
                    </a:p>
                  </a:txBody>
                  <a:tcPr marL="7620" marR="7620" marT="7620" marB="0" anchor="b"/>
                </a:tc>
                <a:tc>
                  <a:txBody>
                    <a:bodyPr/>
                    <a:lstStyle/>
                    <a:p>
                      <a:pPr algn="r" fontAlgn="b"/>
                      <a:endParaRPr lang="es-EC" sz="1600" b="0" i="0" u="none" strike="noStrike" dirty="0">
                        <a:solidFill>
                          <a:srgbClr val="000000"/>
                        </a:solidFill>
                        <a:effectLst/>
                        <a:latin typeface="+mj-lt"/>
                      </a:endParaRPr>
                    </a:p>
                  </a:txBody>
                  <a:tcPr marL="7620" marR="7620" marT="7620" marB="0" anchor="b"/>
                </a:tc>
                <a:tc>
                  <a:txBody>
                    <a:bodyPr/>
                    <a:lstStyle/>
                    <a:p>
                      <a:pPr algn="ctr" fontAlgn="b"/>
                      <a:r>
                        <a:rPr lang="es-EC" sz="1600" b="1" u="none" strike="noStrike" dirty="0">
                          <a:effectLst/>
                          <a:latin typeface="+mj-lt"/>
                        </a:rPr>
                        <a:t>Promedio</a:t>
                      </a:r>
                      <a:endParaRPr lang="es-EC" sz="1600" b="1" i="0" u="none" strike="noStrike" dirty="0">
                        <a:solidFill>
                          <a:srgbClr val="000000"/>
                        </a:solidFill>
                        <a:effectLst/>
                        <a:latin typeface="+mj-lt"/>
                      </a:endParaRPr>
                    </a:p>
                  </a:txBody>
                  <a:tcPr marL="7620" marR="7620" marT="7620" marB="0" anchor="b"/>
                </a:tc>
                <a:tc>
                  <a:txBody>
                    <a:bodyPr/>
                    <a:lstStyle/>
                    <a:p>
                      <a:pPr algn="ctr" fontAlgn="b"/>
                      <a:r>
                        <a:rPr lang="es-EC" sz="1600" b="1" u="none" strike="noStrike" dirty="0">
                          <a:effectLst/>
                          <a:latin typeface="+mj-lt"/>
                        </a:rPr>
                        <a:t>49,13%</a:t>
                      </a:r>
                      <a:endParaRPr lang="es-EC" sz="1600" b="1" i="0" u="none" strike="noStrike" dirty="0">
                        <a:solidFill>
                          <a:srgbClr val="000000"/>
                        </a:solidFill>
                        <a:effectLst/>
                        <a:latin typeface="+mj-lt"/>
                      </a:endParaRPr>
                    </a:p>
                  </a:txBody>
                  <a:tcPr marL="7620" marR="7620" marT="7620" marB="0" anchor="b"/>
                </a:tc>
                <a:extLst>
                  <a:ext uri="{0D108BD9-81ED-4DB2-BD59-A6C34878D82A}">
                    <a16:rowId xmlns:a16="http://schemas.microsoft.com/office/drawing/2014/main" val="2322850950"/>
                  </a:ext>
                </a:extLst>
              </a:tr>
            </a:tbl>
          </a:graphicData>
        </a:graphic>
      </p:graphicFrame>
      <p:sp>
        <p:nvSpPr>
          <p:cNvPr id="6" name="Rectángulo 5"/>
          <p:cNvSpPr/>
          <p:nvPr/>
        </p:nvSpPr>
        <p:spPr>
          <a:xfrm>
            <a:off x="408366" y="5382637"/>
            <a:ext cx="8327268" cy="646331"/>
          </a:xfrm>
          <a:prstGeom prst="rect">
            <a:avLst/>
          </a:prstGeom>
        </p:spPr>
        <p:txBody>
          <a:bodyPr wrap="square">
            <a:spAutoFit/>
          </a:bodyPr>
          <a:lstStyle/>
          <a:p>
            <a:r>
              <a:rPr lang="es-EC" dirty="0"/>
              <a:t>El promedio de afectación en el Tramo 3 es de 43,13% en 10920,75 m</a:t>
            </a:r>
            <a:r>
              <a:rPr lang="es-EC" baseline="30000" dirty="0"/>
              <a:t>2 </a:t>
            </a:r>
            <a:r>
              <a:rPr lang="es-EC" dirty="0"/>
              <a:t>de área.</a:t>
            </a:r>
          </a:p>
          <a:p>
            <a:pPr algn="ctr" fontAlgn="ctr"/>
            <a:endParaRPr lang="es-EC" dirty="0">
              <a:solidFill>
                <a:srgbClr val="000000"/>
              </a:solidFill>
              <a:latin typeface="Calibri" panose="020F0502020204030204" pitchFamily="34" charset="0"/>
            </a:endParaRPr>
          </a:p>
        </p:txBody>
      </p:sp>
      <p:pic>
        <p:nvPicPr>
          <p:cNvPr id="5"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26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sz="half" idx="1"/>
          </p:nvPr>
        </p:nvSpPr>
        <p:spPr>
          <a:xfrm>
            <a:off x="455315" y="1772816"/>
            <a:ext cx="4402832" cy="4525963"/>
          </a:xfrm>
        </p:spPr>
        <p:txBody>
          <a:bodyPr/>
          <a:lstStyle/>
          <a:p>
            <a:pPr algn="just"/>
            <a:r>
              <a:rPr lang="es-EC" sz="2000" dirty="0">
                <a:solidFill>
                  <a:schemeClr val="tx1"/>
                </a:solidFill>
              </a:rPr>
              <a:t>Es un indicador del estado de la estructura del pavimento y del nivel de servicio que ofrece la capa de rodadura al usuario. </a:t>
            </a:r>
          </a:p>
          <a:p>
            <a:pPr marL="0" indent="0" algn="just">
              <a:buNone/>
            </a:pPr>
            <a:endParaRPr lang="es-EC" sz="2000" dirty="0">
              <a:solidFill>
                <a:schemeClr val="tx1"/>
              </a:solidFill>
            </a:endParaRPr>
          </a:p>
          <a:p>
            <a:pPr algn="just"/>
            <a:r>
              <a:rPr lang="es-EC" sz="2000" dirty="0">
                <a:solidFill>
                  <a:schemeClr val="tx1"/>
                </a:solidFill>
              </a:rPr>
              <a:t>El procedimiento para determinarlo (ASTM D6433-03) consiste en realizar una inspección visual, y a través de un factor de ponderación conocido como “Valor Deducido” indicar el grado en que las fallas afectan al pavimento.</a:t>
            </a:r>
          </a:p>
        </p:txBody>
      </p:sp>
      <p:sp>
        <p:nvSpPr>
          <p:cNvPr id="9" name="CuadroTexto 8"/>
          <p:cNvSpPr txBox="1"/>
          <p:nvPr/>
        </p:nvSpPr>
        <p:spPr>
          <a:xfrm>
            <a:off x="457200" y="332656"/>
            <a:ext cx="8229600" cy="1200329"/>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Índice de Condición de Pavimentos (PCI)</a:t>
            </a:r>
          </a:p>
        </p:txBody>
      </p:sp>
      <p:graphicFrame>
        <p:nvGraphicFramePr>
          <p:cNvPr id="3" name="Marcador de contenido 2"/>
          <p:cNvGraphicFramePr>
            <a:graphicFrameLocks noGrp="1"/>
          </p:cNvGraphicFramePr>
          <p:nvPr>
            <p:ph sz="half" idx="2"/>
            <p:extLst>
              <p:ext uri="{D42A27DB-BD31-4B8C-83A1-F6EECF244321}">
                <p14:modId xmlns:p14="http://schemas.microsoft.com/office/powerpoint/2010/main" val="957567857"/>
              </p:ext>
            </p:extLst>
          </p:nvPr>
        </p:nvGraphicFramePr>
        <p:xfrm>
          <a:off x="5148064" y="1889938"/>
          <a:ext cx="3672408" cy="3291840"/>
        </p:xfrm>
        <a:graphic>
          <a:graphicData uri="http://schemas.openxmlformats.org/drawingml/2006/table">
            <a:tbl>
              <a:tblPr firstRow="1" firstCol="1" bandRow="1">
                <a:tableStyleId>{0660B408-B3CF-4A94-85FC-2B1E0A45F4A2}</a:tableStyleId>
              </a:tblPr>
              <a:tblGrid>
                <a:gridCol w="1325407">
                  <a:extLst>
                    <a:ext uri="{9D8B030D-6E8A-4147-A177-3AD203B41FA5}">
                      <a16:colId xmlns:a16="http://schemas.microsoft.com/office/drawing/2014/main" val="1088680451"/>
                    </a:ext>
                  </a:extLst>
                </a:gridCol>
                <a:gridCol w="2347001">
                  <a:extLst>
                    <a:ext uri="{9D8B030D-6E8A-4147-A177-3AD203B41FA5}">
                      <a16:colId xmlns:a16="http://schemas.microsoft.com/office/drawing/2014/main" val="2617906874"/>
                    </a:ext>
                  </a:extLst>
                </a:gridCol>
              </a:tblGrid>
              <a:tr h="0">
                <a:tc>
                  <a:txBody>
                    <a:bodyPr/>
                    <a:lstStyle/>
                    <a:p>
                      <a:pPr marL="0" indent="0" algn="ctr">
                        <a:lnSpc>
                          <a:spcPct val="150000"/>
                        </a:lnSpc>
                        <a:spcAft>
                          <a:spcPts val="0"/>
                        </a:spcAft>
                      </a:pPr>
                      <a:r>
                        <a:rPr lang="es-EC" sz="1800" dirty="0">
                          <a:effectLst/>
                        </a:rPr>
                        <a:t>Rango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800" dirty="0">
                          <a:effectLst/>
                        </a:rPr>
                        <a:t>Grado de Condición</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7841590"/>
                  </a:ext>
                </a:extLst>
              </a:tr>
              <a:tr h="0">
                <a:tc>
                  <a:txBody>
                    <a:bodyPr/>
                    <a:lstStyle/>
                    <a:p>
                      <a:pPr marL="0" indent="0" algn="ctr">
                        <a:lnSpc>
                          <a:spcPct val="150000"/>
                        </a:lnSpc>
                        <a:spcAft>
                          <a:spcPts val="0"/>
                        </a:spcAft>
                      </a:pPr>
                      <a:r>
                        <a:rPr lang="es-EC" sz="1800" b="0" dirty="0">
                          <a:effectLst/>
                        </a:rPr>
                        <a:t>100 – 85</a:t>
                      </a:r>
                      <a:endParaRPr lang="es-EC"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indent="0" algn="ctr">
                        <a:lnSpc>
                          <a:spcPct val="150000"/>
                        </a:lnSpc>
                        <a:spcAft>
                          <a:spcPts val="0"/>
                        </a:spcAft>
                      </a:pPr>
                      <a:r>
                        <a:rPr lang="es-EC" sz="1800" dirty="0">
                          <a:effectLst/>
                        </a:rPr>
                        <a:t>Excelente</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180874822"/>
                  </a:ext>
                </a:extLst>
              </a:tr>
              <a:tr h="0">
                <a:tc>
                  <a:txBody>
                    <a:bodyPr/>
                    <a:lstStyle/>
                    <a:p>
                      <a:pPr marL="0" indent="0" algn="ctr">
                        <a:lnSpc>
                          <a:spcPct val="150000"/>
                        </a:lnSpc>
                        <a:spcAft>
                          <a:spcPts val="0"/>
                        </a:spcAft>
                      </a:pPr>
                      <a:r>
                        <a:rPr lang="es-EC" sz="1800" b="0" kern="1200" dirty="0">
                          <a:solidFill>
                            <a:schemeClr val="dk1"/>
                          </a:solidFill>
                          <a:effectLst/>
                          <a:latin typeface="+mn-lt"/>
                          <a:ea typeface="+mn-ea"/>
                          <a:cs typeface="+mn-cs"/>
                        </a:rPr>
                        <a:t>85 – 70</a:t>
                      </a:r>
                    </a:p>
                  </a:txBody>
                  <a:tcPr marL="68580" marR="68580" marT="0" marB="0" anchor="ctr">
                    <a:solidFill>
                      <a:schemeClr val="bg1"/>
                    </a:solidFill>
                  </a:tcPr>
                </a:tc>
                <a:tc>
                  <a:txBody>
                    <a:bodyPr/>
                    <a:lstStyle/>
                    <a:p>
                      <a:pPr marL="0" indent="0" algn="ctr">
                        <a:lnSpc>
                          <a:spcPct val="150000"/>
                        </a:lnSpc>
                        <a:spcAft>
                          <a:spcPts val="0"/>
                        </a:spcAft>
                      </a:pPr>
                      <a:r>
                        <a:rPr lang="es-EC" sz="1800" dirty="0">
                          <a:effectLst/>
                        </a:rPr>
                        <a:t>Muy Bueno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728466001"/>
                  </a:ext>
                </a:extLst>
              </a:tr>
              <a:tr h="0">
                <a:tc>
                  <a:txBody>
                    <a:bodyPr/>
                    <a:lstStyle/>
                    <a:p>
                      <a:pPr marL="0" indent="0" algn="ctr">
                        <a:lnSpc>
                          <a:spcPct val="150000"/>
                        </a:lnSpc>
                        <a:spcAft>
                          <a:spcPts val="0"/>
                        </a:spcAft>
                      </a:pPr>
                      <a:r>
                        <a:rPr lang="es-EC" sz="1800" b="0" kern="1200" dirty="0">
                          <a:solidFill>
                            <a:schemeClr val="dk1"/>
                          </a:solidFill>
                          <a:effectLst/>
                          <a:latin typeface="+mn-lt"/>
                          <a:ea typeface="+mn-ea"/>
                          <a:cs typeface="+mn-cs"/>
                        </a:rPr>
                        <a:t>70 – 55</a:t>
                      </a:r>
                    </a:p>
                  </a:txBody>
                  <a:tcPr marL="68580" marR="68580" marT="0" marB="0" anchor="ctr">
                    <a:solidFill>
                      <a:schemeClr val="bg1"/>
                    </a:solidFill>
                  </a:tcPr>
                </a:tc>
                <a:tc>
                  <a:txBody>
                    <a:bodyPr/>
                    <a:lstStyle/>
                    <a:p>
                      <a:pPr marL="0" indent="0" algn="ctr">
                        <a:lnSpc>
                          <a:spcPct val="150000"/>
                        </a:lnSpc>
                        <a:spcAft>
                          <a:spcPts val="0"/>
                        </a:spcAft>
                      </a:pPr>
                      <a:r>
                        <a:rPr lang="es-EC" sz="1800" dirty="0">
                          <a:effectLst/>
                        </a:rPr>
                        <a:t>Bueno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867011596"/>
                  </a:ext>
                </a:extLst>
              </a:tr>
              <a:tr h="0">
                <a:tc>
                  <a:txBody>
                    <a:bodyPr/>
                    <a:lstStyle/>
                    <a:p>
                      <a:pPr marL="0" indent="0" algn="ctr">
                        <a:lnSpc>
                          <a:spcPct val="150000"/>
                        </a:lnSpc>
                        <a:spcAft>
                          <a:spcPts val="0"/>
                        </a:spcAft>
                      </a:pPr>
                      <a:r>
                        <a:rPr lang="es-EC" sz="1800" b="0" kern="1200" dirty="0">
                          <a:solidFill>
                            <a:schemeClr val="dk1"/>
                          </a:solidFill>
                          <a:effectLst/>
                          <a:latin typeface="+mn-lt"/>
                          <a:ea typeface="+mn-ea"/>
                          <a:cs typeface="+mn-cs"/>
                        </a:rPr>
                        <a:t>55 – 40</a:t>
                      </a:r>
                    </a:p>
                  </a:txBody>
                  <a:tcPr marL="68580" marR="68580" marT="0" marB="0" anchor="ctr">
                    <a:solidFill>
                      <a:schemeClr val="bg1"/>
                    </a:solidFill>
                  </a:tcPr>
                </a:tc>
                <a:tc>
                  <a:txBody>
                    <a:bodyPr/>
                    <a:lstStyle/>
                    <a:p>
                      <a:pPr marL="0" indent="0" algn="ctr">
                        <a:lnSpc>
                          <a:spcPct val="150000"/>
                        </a:lnSpc>
                        <a:spcAft>
                          <a:spcPts val="0"/>
                        </a:spcAft>
                      </a:pPr>
                      <a:r>
                        <a:rPr lang="es-EC" sz="1800" dirty="0">
                          <a:effectLst/>
                        </a:rPr>
                        <a:t>Regular</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159265551"/>
                  </a:ext>
                </a:extLst>
              </a:tr>
              <a:tr h="0">
                <a:tc>
                  <a:txBody>
                    <a:bodyPr/>
                    <a:lstStyle/>
                    <a:p>
                      <a:pPr marL="0" indent="0" algn="ctr">
                        <a:lnSpc>
                          <a:spcPct val="150000"/>
                        </a:lnSpc>
                        <a:spcAft>
                          <a:spcPts val="0"/>
                        </a:spcAft>
                      </a:pPr>
                      <a:r>
                        <a:rPr lang="es-EC" sz="1800" b="0" kern="1200" dirty="0">
                          <a:solidFill>
                            <a:schemeClr val="dk1"/>
                          </a:solidFill>
                          <a:effectLst/>
                          <a:latin typeface="+mn-lt"/>
                          <a:ea typeface="+mn-ea"/>
                          <a:cs typeface="+mn-cs"/>
                        </a:rPr>
                        <a:t>40 – 25</a:t>
                      </a:r>
                    </a:p>
                  </a:txBody>
                  <a:tcPr marL="68580" marR="68580" marT="0" marB="0" anchor="ctr">
                    <a:solidFill>
                      <a:schemeClr val="bg1"/>
                    </a:solidFill>
                  </a:tcPr>
                </a:tc>
                <a:tc>
                  <a:txBody>
                    <a:bodyPr/>
                    <a:lstStyle/>
                    <a:p>
                      <a:pPr marL="0" indent="0" algn="ctr">
                        <a:lnSpc>
                          <a:spcPct val="150000"/>
                        </a:lnSpc>
                        <a:spcAft>
                          <a:spcPts val="0"/>
                        </a:spcAft>
                      </a:pPr>
                      <a:r>
                        <a:rPr lang="es-EC" sz="1800" dirty="0">
                          <a:effectLst/>
                        </a:rPr>
                        <a:t>Malo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4012913299"/>
                  </a:ext>
                </a:extLst>
              </a:tr>
              <a:tr h="0">
                <a:tc>
                  <a:txBody>
                    <a:bodyPr/>
                    <a:lstStyle/>
                    <a:p>
                      <a:pPr marL="0" indent="0" algn="ctr">
                        <a:lnSpc>
                          <a:spcPct val="150000"/>
                        </a:lnSpc>
                        <a:spcAft>
                          <a:spcPts val="0"/>
                        </a:spcAft>
                      </a:pPr>
                      <a:r>
                        <a:rPr lang="es-EC" sz="1800" b="0" kern="1200" dirty="0">
                          <a:solidFill>
                            <a:schemeClr val="dk1"/>
                          </a:solidFill>
                          <a:effectLst/>
                          <a:latin typeface="+mn-lt"/>
                          <a:ea typeface="+mn-ea"/>
                          <a:cs typeface="+mn-cs"/>
                        </a:rPr>
                        <a:t>25 – 10</a:t>
                      </a:r>
                    </a:p>
                  </a:txBody>
                  <a:tcPr marL="68580" marR="68580" marT="0" marB="0" anchor="ctr">
                    <a:solidFill>
                      <a:schemeClr val="bg1"/>
                    </a:solidFill>
                  </a:tcPr>
                </a:tc>
                <a:tc>
                  <a:txBody>
                    <a:bodyPr/>
                    <a:lstStyle/>
                    <a:p>
                      <a:pPr marL="0" indent="0" algn="ctr">
                        <a:lnSpc>
                          <a:spcPct val="150000"/>
                        </a:lnSpc>
                        <a:spcAft>
                          <a:spcPts val="0"/>
                        </a:spcAft>
                      </a:pPr>
                      <a:r>
                        <a:rPr lang="es-EC" sz="1800" dirty="0">
                          <a:effectLst/>
                        </a:rPr>
                        <a:t>Muy Malo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892203714"/>
                  </a:ext>
                </a:extLst>
              </a:tr>
              <a:tr h="0">
                <a:tc>
                  <a:txBody>
                    <a:bodyPr/>
                    <a:lstStyle/>
                    <a:p>
                      <a:pPr marL="0" indent="0" algn="ctr">
                        <a:lnSpc>
                          <a:spcPct val="150000"/>
                        </a:lnSpc>
                        <a:spcAft>
                          <a:spcPts val="0"/>
                        </a:spcAft>
                      </a:pPr>
                      <a:r>
                        <a:rPr lang="es-EC" sz="1800" b="0" kern="1200" dirty="0">
                          <a:solidFill>
                            <a:schemeClr val="dk1"/>
                          </a:solidFill>
                          <a:effectLst/>
                          <a:latin typeface="+mn-lt"/>
                          <a:ea typeface="+mn-ea"/>
                          <a:cs typeface="+mn-cs"/>
                        </a:rPr>
                        <a:t>10 – 0</a:t>
                      </a:r>
                    </a:p>
                  </a:txBody>
                  <a:tcPr marL="68580" marR="68580" marT="0" marB="0" anchor="ctr">
                    <a:solidFill>
                      <a:schemeClr val="bg1"/>
                    </a:solidFill>
                  </a:tcPr>
                </a:tc>
                <a:tc>
                  <a:txBody>
                    <a:bodyPr/>
                    <a:lstStyle/>
                    <a:p>
                      <a:pPr marL="0" indent="0" algn="ctr">
                        <a:lnSpc>
                          <a:spcPct val="150000"/>
                        </a:lnSpc>
                        <a:spcAft>
                          <a:spcPts val="0"/>
                        </a:spcAft>
                      </a:pPr>
                      <a:r>
                        <a:rPr lang="es-EC" sz="1800" dirty="0">
                          <a:effectLst/>
                        </a:rPr>
                        <a:t>Colapsado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719802131"/>
                  </a:ext>
                </a:extLst>
              </a:tr>
            </a:tbl>
          </a:graphicData>
        </a:graphic>
      </p:graphicFrame>
      <p:sp>
        <p:nvSpPr>
          <p:cNvPr id="4" name="CuadroTexto 3"/>
          <p:cNvSpPr txBox="1"/>
          <p:nvPr/>
        </p:nvSpPr>
        <p:spPr>
          <a:xfrm>
            <a:off x="5394920" y="5354065"/>
            <a:ext cx="3178696" cy="369332"/>
          </a:xfrm>
          <a:prstGeom prst="rect">
            <a:avLst/>
          </a:prstGeom>
          <a:noFill/>
        </p:spPr>
        <p:txBody>
          <a:bodyPr wrap="square" rtlCol="0">
            <a:spAutoFit/>
          </a:bodyPr>
          <a:lstStyle/>
          <a:p>
            <a:r>
              <a:rPr lang="es-EC" i="1" dirty="0"/>
              <a:t>Grados de Condición del PCI</a:t>
            </a:r>
            <a:endParaRPr lang="es-EC" b="1" dirty="0"/>
          </a:p>
        </p:txBody>
      </p:sp>
      <p:pic>
        <p:nvPicPr>
          <p:cNvPr id="6"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06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404664"/>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Tramo 2 – Sentido E-O </a:t>
            </a:r>
            <a:endParaRPr lang="es-EC" sz="6000" dirty="0">
              <a:ln w="0"/>
              <a:effectLst>
                <a:outerShdw blurRad="38100" dist="19050" dir="2700000" algn="tl" rotWithShape="0">
                  <a:schemeClr val="dk1">
                    <a:alpha val="40000"/>
                  </a:schemeClr>
                </a:outerShdw>
              </a:effectLst>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93861813"/>
              </p:ext>
            </p:extLst>
          </p:nvPr>
        </p:nvGraphicFramePr>
        <p:xfrm>
          <a:off x="438522" y="1124744"/>
          <a:ext cx="8525968" cy="4848594"/>
        </p:xfrm>
        <a:graphic>
          <a:graphicData uri="http://schemas.openxmlformats.org/drawingml/2006/table">
            <a:tbl>
              <a:tblPr>
                <a:tableStyleId>{0E3FDE45-AF77-4B5C-9715-49D594BDF05E}</a:tableStyleId>
              </a:tblPr>
              <a:tblGrid>
                <a:gridCol w="1389964">
                  <a:extLst>
                    <a:ext uri="{9D8B030D-6E8A-4147-A177-3AD203B41FA5}">
                      <a16:colId xmlns:a16="http://schemas.microsoft.com/office/drawing/2014/main" val="2090122191"/>
                    </a:ext>
                  </a:extLst>
                </a:gridCol>
                <a:gridCol w="446949">
                  <a:extLst>
                    <a:ext uri="{9D8B030D-6E8A-4147-A177-3AD203B41FA5}">
                      <a16:colId xmlns:a16="http://schemas.microsoft.com/office/drawing/2014/main" val="582478924"/>
                    </a:ext>
                  </a:extLst>
                </a:gridCol>
                <a:gridCol w="767876">
                  <a:extLst>
                    <a:ext uri="{9D8B030D-6E8A-4147-A177-3AD203B41FA5}">
                      <a16:colId xmlns:a16="http://schemas.microsoft.com/office/drawing/2014/main" val="710647519"/>
                    </a:ext>
                  </a:extLst>
                </a:gridCol>
                <a:gridCol w="767876">
                  <a:extLst>
                    <a:ext uri="{9D8B030D-6E8A-4147-A177-3AD203B41FA5}">
                      <a16:colId xmlns:a16="http://schemas.microsoft.com/office/drawing/2014/main" val="4175948419"/>
                    </a:ext>
                  </a:extLst>
                </a:gridCol>
                <a:gridCol w="767876">
                  <a:extLst>
                    <a:ext uri="{9D8B030D-6E8A-4147-A177-3AD203B41FA5}">
                      <a16:colId xmlns:a16="http://schemas.microsoft.com/office/drawing/2014/main" val="571981633"/>
                    </a:ext>
                  </a:extLst>
                </a:gridCol>
                <a:gridCol w="767876">
                  <a:extLst>
                    <a:ext uri="{9D8B030D-6E8A-4147-A177-3AD203B41FA5}">
                      <a16:colId xmlns:a16="http://schemas.microsoft.com/office/drawing/2014/main" val="2891378980"/>
                    </a:ext>
                  </a:extLst>
                </a:gridCol>
                <a:gridCol w="861777">
                  <a:extLst>
                    <a:ext uri="{9D8B030D-6E8A-4147-A177-3AD203B41FA5}">
                      <a16:colId xmlns:a16="http://schemas.microsoft.com/office/drawing/2014/main" val="2103993305"/>
                    </a:ext>
                  </a:extLst>
                </a:gridCol>
                <a:gridCol w="767876">
                  <a:extLst>
                    <a:ext uri="{9D8B030D-6E8A-4147-A177-3AD203B41FA5}">
                      <a16:colId xmlns:a16="http://schemas.microsoft.com/office/drawing/2014/main" val="4243919123"/>
                    </a:ext>
                  </a:extLst>
                </a:gridCol>
                <a:gridCol w="612609">
                  <a:extLst>
                    <a:ext uri="{9D8B030D-6E8A-4147-A177-3AD203B41FA5}">
                      <a16:colId xmlns:a16="http://schemas.microsoft.com/office/drawing/2014/main" val="4081149148"/>
                    </a:ext>
                  </a:extLst>
                </a:gridCol>
                <a:gridCol w="513512">
                  <a:extLst>
                    <a:ext uri="{9D8B030D-6E8A-4147-A177-3AD203B41FA5}">
                      <a16:colId xmlns:a16="http://schemas.microsoft.com/office/drawing/2014/main" val="2746959414"/>
                    </a:ext>
                  </a:extLst>
                </a:gridCol>
                <a:gridCol w="861777">
                  <a:extLst>
                    <a:ext uri="{9D8B030D-6E8A-4147-A177-3AD203B41FA5}">
                      <a16:colId xmlns:a16="http://schemas.microsoft.com/office/drawing/2014/main" val="3361683196"/>
                    </a:ext>
                  </a:extLst>
                </a:gridCol>
              </a:tblGrid>
              <a:tr h="864096">
                <a:tc>
                  <a:txBody>
                    <a:bodyPr/>
                    <a:lstStyle/>
                    <a:p>
                      <a:pPr algn="ctr" fontAlgn="b"/>
                      <a:r>
                        <a:rPr lang="es-EC" sz="1200" b="1" u="none" strike="noStrike" dirty="0">
                          <a:solidFill>
                            <a:schemeClr val="bg1"/>
                          </a:solidFill>
                          <a:effectLst/>
                          <a:latin typeface="+mj-lt"/>
                        </a:rPr>
                        <a:t>Tipo de Daño</a:t>
                      </a:r>
                      <a:endParaRPr lang="es-EC" sz="1200" b="1" i="0" u="none" strike="noStrike" dirty="0">
                        <a:solidFill>
                          <a:schemeClr val="bg1"/>
                        </a:solidFill>
                        <a:effectLst/>
                        <a:latin typeface="+mj-lt"/>
                      </a:endParaRPr>
                    </a:p>
                  </a:txBody>
                  <a:tcPr marL="6858" marR="6858" marT="6858" marB="0" vert="vert270" anchor="ctr">
                    <a:solidFill>
                      <a:schemeClr val="accent6"/>
                    </a:solidFill>
                  </a:tcPr>
                </a:tc>
                <a:tc>
                  <a:txBody>
                    <a:bodyPr/>
                    <a:lstStyle/>
                    <a:p>
                      <a:pPr algn="ctr" fontAlgn="b"/>
                      <a:r>
                        <a:rPr lang="es-EC" sz="1200" b="1" u="none" strike="noStrike" dirty="0">
                          <a:solidFill>
                            <a:schemeClr val="bg1"/>
                          </a:solidFill>
                          <a:effectLst/>
                          <a:latin typeface="+mj-lt"/>
                        </a:rPr>
                        <a:t>Nivel de Gravedad</a:t>
                      </a:r>
                      <a:endParaRPr lang="es-EC" sz="1200" b="1" i="0" u="none" strike="noStrike" dirty="0">
                        <a:solidFill>
                          <a:schemeClr val="bg1"/>
                        </a:solidFill>
                        <a:effectLst/>
                        <a:latin typeface="+mj-lt"/>
                      </a:endParaRPr>
                    </a:p>
                  </a:txBody>
                  <a:tcPr marL="6858" marR="6858" marT="6858" marB="0" vert="vert270" anchor="ctr">
                    <a:solidFill>
                      <a:schemeClr val="accent6"/>
                    </a:solidFill>
                  </a:tcPr>
                </a:tc>
                <a:tc>
                  <a:txBody>
                    <a:bodyPr/>
                    <a:lstStyle/>
                    <a:p>
                      <a:pPr marL="0" indent="0" algn="ctr">
                        <a:lnSpc>
                          <a:spcPct val="150000"/>
                        </a:lnSpc>
                        <a:spcAft>
                          <a:spcPts val="0"/>
                        </a:spcAft>
                      </a:pPr>
                      <a:r>
                        <a:rPr lang="es-EC" sz="1200" b="1" u="none" strike="noStrike" kern="1200" dirty="0">
                          <a:solidFill>
                            <a:schemeClr val="bg1"/>
                          </a:solidFill>
                          <a:effectLst/>
                          <a:latin typeface="+mj-lt"/>
                          <a:ea typeface="+mn-ea"/>
                          <a:cs typeface="+mn-cs"/>
                        </a:rPr>
                        <a:t>0+000,0-0+100,0</a:t>
                      </a:r>
                    </a:p>
                  </a:txBody>
                  <a:tcPr marL="68580" marR="68580" marT="0" marB="0" vert="vert270" anchor="ctr">
                    <a:solidFill>
                      <a:schemeClr val="accent6"/>
                    </a:solidFill>
                  </a:tcPr>
                </a:tc>
                <a:tc>
                  <a:txBody>
                    <a:bodyPr/>
                    <a:lstStyle/>
                    <a:p>
                      <a:pPr marL="0" indent="0" algn="ctr">
                        <a:lnSpc>
                          <a:spcPct val="150000"/>
                        </a:lnSpc>
                        <a:spcAft>
                          <a:spcPts val="0"/>
                        </a:spcAft>
                      </a:pPr>
                      <a:r>
                        <a:rPr lang="es-EC" sz="1200" b="1" u="none" strike="noStrike" kern="1200" dirty="0">
                          <a:solidFill>
                            <a:schemeClr val="bg1"/>
                          </a:solidFill>
                          <a:effectLst/>
                          <a:latin typeface="+mj-lt"/>
                          <a:ea typeface="+mn-ea"/>
                          <a:cs typeface="+mn-cs"/>
                        </a:rPr>
                        <a:t>0+100,00- 0+200,00</a:t>
                      </a:r>
                    </a:p>
                  </a:txBody>
                  <a:tcPr marL="68580" marR="68580" marT="0" marB="0" vert="vert270" anchor="ctr">
                    <a:solidFill>
                      <a:schemeClr val="accent6"/>
                    </a:solidFill>
                  </a:tcPr>
                </a:tc>
                <a:tc>
                  <a:txBody>
                    <a:bodyPr/>
                    <a:lstStyle/>
                    <a:p>
                      <a:pPr marL="0" indent="0" algn="ctr">
                        <a:lnSpc>
                          <a:spcPct val="150000"/>
                        </a:lnSpc>
                        <a:spcAft>
                          <a:spcPts val="0"/>
                        </a:spcAft>
                      </a:pPr>
                      <a:r>
                        <a:rPr lang="es-EC" sz="1200" b="1" u="none" strike="noStrike" kern="1200" dirty="0">
                          <a:solidFill>
                            <a:schemeClr val="bg1"/>
                          </a:solidFill>
                          <a:effectLst/>
                          <a:latin typeface="+mj-lt"/>
                          <a:ea typeface="+mn-ea"/>
                          <a:cs typeface="+mn-cs"/>
                        </a:rPr>
                        <a:t>0+200,00- 0+300,00</a:t>
                      </a:r>
                    </a:p>
                  </a:txBody>
                  <a:tcPr marL="68580" marR="68580" marT="0" marB="0" vert="vert270" anchor="ctr">
                    <a:solidFill>
                      <a:schemeClr val="accent6"/>
                    </a:solidFill>
                  </a:tcPr>
                </a:tc>
                <a:tc>
                  <a:txBody>
                    <a:bodyPr/>
                    <a:lstStyle/>
                    <a:p>
                      <a:pPr marL="0" indent="0" algn="ctr">
                        <a:lnSpc>
                          <a:spcPct val="150000"/>
                        </a:lnSpc>
                        <a:spcAft>
                          <a:spcPts val="0"/>
                        </a:spcAft>
                      </a:pPr>
                      <a:r>
                        <a:rPr lang="es-EC" sz="1200" b="1" u="none" strike="noStrike" kern="1200" dirty="0">
                          <a:solidFill>
                            <a:schemeClr val="bg1"/>
                          </a:solidFill>
                          <a:effectLst/>
                          <a:latin typeface="+mj-lt"/>
                          <a:ea typeface="+mn-ea"/>
                          <a:cs typeface="+mn-cs"/>
                        </a:rPr>
                        <a:t>0+300,00- 0+400,00</a:t>
                      </a:r>
                    </a:p>
                  </a:txBody>
                  <a:tcPr marL="68580" marR="68580" marT="0" marB="0" vert="vert270" anchor="ctr">
                    <a:solidFill>
                      <a:schemeClr val="accent6"/>
                    </a:solidFill>
                  </a:tcPr>
                </a:tc>
                <a:tc>
                  <a:txBody>
                    <a:bodyPr/>
                    <a:lstStyle/>
                    <a:p>
                      <a:pPr marL="0" indent="0" algn="ctr">
                        <a:lnSpc>
                          <a:spcPct val="150000"/>
                        </a:lnSpc>
                        <a:spcAft>
                          <a:spcPts val="0"/>
                        </a:spcAft>
                      </a:pPr>
                      <a:r>
                        <a:rPr lang="es-EC" sz="1200" b="1" u="none" strike="noStrike" kern="1200" dirty="0">
                          <a:solidFill>
                            <a:schemeClr val="bg1"/>
                          </a:solidFill>
                          <a:effectLst/>
                          <a:latin typeface="+mj-lt"/>
                          <a:ea typeface="+mn-ea"/>
                          <a:cs typeface="+mn-cs"/>
                        </a:rPr>
                        <a:t>0+400,00-0+500,00</a:t>
                      </a:r>
                    </a:p>
                  </a:txBody>
                  <a:tcPr marL="68580" marR="68580" marT="0" marB="0" vert="vert270" anchor="ctr">
                    <a:solidFill>
                      <a:schemeClr val="accent6"/>
                    </a:solidFill>
                  </a:tcPr>
                </a:tc>
                <a:tc>
                  <a:txBody>
                    <a:bodyPr/>
                    <a:lstStyle/>
                    <a:p>
                      <a:pPr marL="0" indent="0" algn="ctr">
                        <a:lnSpc>
                          <a:spcPct val="150000"/>
                        </a:lnSpc>
                        <a:spcAft>
                          <a:spcPts val="0"/>
                        </a:spcAft>
                      </a:pPr>
                      <a:r>
                        <a:rPr lang="es-EC" sz="1200" b="1" u="none" strike="noStrike" kern="1200" dirty="0">
                          <a:solidFill>
                            <a:schemeClr val="bg1"/>
                          </a:solidFill>
                          <a:effectLst/>
                          <a:latin typeface="+mj-lt"/>
                          <a:ea typeface="+mn-ea"/>
                          <a:cs typeface="+mn-cs"/>
                        </a:rPr>
                        <a:t>0+500,00-0+600,00</a:t>
                      </a:r>
                    </a:p>
                  </a:txBody>
                  <a:tcPr marL="68580" marR="68580" marT="0" marB="0" vert="vert270" anchor="ctr">
                    <a:solidFill>
                      <a:schemeClr val="accent6"/>
                    </a:solidFill>
                  </a:tcPr>
                </a:tc>
                <a:tc>
                  <a:txBody>
                    <a:bodyPr/>
                    <a:lstStyle/>
                    <a:p>
                      <a:pPr algn="ctr" fontAlgn="b"/>
                      <a:r>
                        <a:rPr lang="es-EC" sz="1200" b="1" u="none" strike="noStrike" dirty="0">
                          <a:solidFill>
                            <a:schemeClr val="bg1"/>
                          </a:solidFill>
                          <a:effectLst/>
                          <a:latin typeface="+mj-lt"/>
                        </a:rPr>
                        <a:t>Total</a:t>
                      </a:r>
                      <a:endParaRPr lang="es-EC" sz="1200" b="1" i="0" u="none" strike="noStrike" dirty="0">
                        <a:solidFill>
                          <a:schemeClr val="bg1"/>
                        </a:solidFill>
                        <a:effectLst/>
                        <a:latin typeface="+mj-lt"/>
                      </a:endParaRPr>
                    </a:p>
                  </a:txBody>
                  <a:tcPr marL="6858" marR="6858" marT="6858" marB="0" vert="vert270" anchor="ctr">
                    <a:solidFill>
                      <a:schemeClr val="accent6"/>
                    </a:solidFill>
                  </a:tcPr>
                </a:tc>
                <a:tc>
                  <a:txBody>
                    <a:bodyPr/>
                    <a:lstStyle/>
                    <a:p>
                      <a:pPr algn="ctr" fontAlgn="b"/>
                      <a:r>
                        <a:rPr lang="es-EC" sz="1200" b="1" u="none" strike="noStrike" dirty="0">
                          <a:solidFill>
                            <a:schemeClr val="bg1"/>
                          </a:solidFill>
                          <a:effectLst/>
                          <a:latin typeface="+mj-lt"/>
                        </a:rPr>
                        <a:t>Densidad</a:t>
                      </a:r>
                      <a:endParaRPr lang="es-EC" sz="1200" b="1" i="0" u="none" strike="noStrike" dirty="0">
                        <a:solidFill>
                          <a:schemeClr val="bg1"/>
                        </a:solidFill>
                        <a:effectLst/>
                        <a:latin typeface="+mj-lt"/>
                      </a:endParaRPr>
                    </a:p>
                  </a:txBody>
                  <a:tcPr marL="6858" marR="6858" marT="6858" marB="0" vert="vert270" anchor="ctr">
                    <a:solidFill>
                      <a:schemeClr val="accent6"/>
                    </a:solidFill>
                  </a:tcPr>
                </a:tc>
                <a:tc>
                  <a:txBody>
                    <a:bodyPr/>
                    <a:lstStyle/>
                    <a:p>
                      <a:pPr algn="ctr" fontAlgn="b"/>
                      <a:r>
                        <a:rPr lang="es-EC" sz="1200" b="1" u="none" strike="noStrike" dirty="0">
                          <a:solidFill>
                            <a:schemeClr val="bg1"/>
                          </a:solidFill>
                          <a:effectLst/>
                          <a:latin typeface="+mj-lt"/>
                        </a:rPr>
                        <a:t>Valor Deducido</a:t>
                      </a:r>
                      <a:endParaRPr lang="es-EC" sz="1200" b="1" i="0" u="none" strike="noStrike" dirty="0">
                        <a:solidFill>
                          <a:schemeClr val="bg1"/>
                        </a:solidFill>
                        <a:effectLst/>
                        <a:latin typeface="+mj-lt"/>
                      </a:endParaRPr>
                    </a:p>
                  </a:txBody>
                  <a:tcPr marL="6858" marR="6858" marT="6858" marB="0" vert="vert270" anchor="ctr">
                    <a:solidFill>
                      <a:schemeClr val="accent6"/>
                    </a:solidFill>
                  </a:tcPr>
                </a:tc>
                <a:extLst>
                  <a:ext uri="{0D108BD9-81ED-4DB2-BD59-A6C34878D82A}">
                    <a16:rowId xmlns:a16="http://schemas.microsoft.com/office/drawing/2014/main" val="2839028028"/>
                  </a:ext>
                </a:extLst>
              </a:tr>
              <a:tr h="164592">
                <a:tc rowSpan="3">
                  <a:txBody>
                    <a:bodyPr/>
                    <a:lstStyle/>
                    <a:p>
                      <a:pPr algn="ctr" fontAlgn="ctr"/>
                      <a:r>
                        <a:rPr lang="es-EC" sz="1200" b="1" u="none" strike="noStrike" dirty="0">
                          <a:effectLst/>
                          <a:latin typeface="+mj-lt"/>
                        </a:rPr>
                        <a:t>Fisura Longitudinal (m)</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B</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7,0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1,0</a:t>
                      </a:r>
                      <a:endParaRPr lang="es-EC" sz="1200" b="0"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u="none" strike="noStrike" dirty="0">
                          <a:effectLst/>
                          <a:latin typeface="+mj-lt"/>
                        </a:rPr>
                        <a:t>13,0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10,0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31,0</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0,67</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2647766519"/>
                  </a:ext>
                </a:extLst>
              </a:tr>
              <a:tr h="164592">
                <a:tc vMerge="1">
                  <a:txBody>
                    <a:bodyPr/>
                    <a:lstStyle/>
                    <a:p>
                      <a:endParaRPr lang="es-EC"/>
                    </a:p>
                  </a:txBody>
                  <a:tcPr/>
                </a:tc>
                <a:tc>
                  <a:txBody>
                    <a:bodyPr/>
                    <a:lstStyle/>
                    <a:p>
                      <a:pPr algn="ctr" fontAlgn="b"/>
                      <a:r>
                        <a:rPr lang="es-EC" sz="1200" b="1" u="none" strike="noStrike" dirty="0">
                          <a:effectLst/>
                          <a:latin typeface="+mj-lt"/>
                        </a:rPr>
                        <a:t>M</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2,3</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14,0</a:t>
                      </a:r>
                      <a:endParaRPr lang="es-EC" sz="1200" b="0"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u="none" strike="noStrike" dirty="0">
                          <a:effectLst/>
                          <a:latin typeface="+mj-lt"/>
                        </a:rPr>
                        <a:t>8,0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5,0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29,3</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0,63</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1,5</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1446918456"/>
                  </a:ext>
                </a:extLst>
              </a:tr>
              <a:tr h="164592">
                <a:tc vMerge="1">
                  <a:txBody>
                    <a:bodyPr/>
                    <a:lstStyle/>
                    <a:p>
                      <a:endParaRPr lang="es-EC"/>
                    </a:p>
                  </a:txBody>
                  <a:tcPr/>
                </a:tc>
                <a:tc>
                  <a:txBody>
                    <a:bodyPr/>
                    <a:lstStyle/>
                    <a:p>
                      <a:pPr algn="ctr" fontAlgn="b"/>
                      <a:r>
                        <a:rPr lang="es-EC" sz="1200" b="1" u="none" strike="noStrike" dirty="0">
                          <a:effectLst/>
                          <a:latin typeface="+mj-lt"/>
                        </a:rPr>
                        <a:t>A</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8,0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5,0</a:t>
                      </a:r>
                      <a:endParaRPr lang="es-EC" sz="1200" b="0"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u="none" strike="noStrike" dirty="0">
                          <a:effectLst/>
                          <a:latin typeface="+mj-lt"/>
                        </a:rPr>
                        <a:t>5,2</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6,3</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24,5</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0,53</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6,0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3221272870"/>
                  </a:ext>
                </a:extLst>
              </a:tr>
              <a:tr h="164592">
                <a:tc rowSpan="3">
                  <a:txBody>
                    <a:bodyPr/>
                    <a:lstStyle/>
                    <a:p>
                      <a:pPr algn="ctr" fontAlgn="ctr"/>
                      <a:r>
                        <a:rPr lang="es-EC" sz="1200" b="1" u="none" strike="noStrike" dirty="0">
                          <a:effectLst/>
                          <a:latin typeface="+mj-lt"/>
                        </a:rPr>
                        <a:t>Fisura Transversal </a:t>
                      </a:r>
                      <a:r>
                        <a:rPr lang="es-EC" sz="1200" b="1" u="none" strike="noStrike" kern="1200" dirty="0">
                          <a:solidFill>
                            <a:schemeClr val="tx1"/>
                          </a:solidFill>
                          <a:effectLst/>
                          <a:latin typeface="+mn-lt"/>
                          <a:ea typeface="+mn-ea"/>
                          <a:cs typeface="+mn-cs"/>
                        </a:rPr>
                        <a:t>(m)</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B</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9,4</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2,5</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3,0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0,2</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6,0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4,0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25,1</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0,54</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3194836310"/>
                  </a:ext>
                </a:extLst>
              </a:tr>
              <a:tr h="164592">
                <a:tc vMerge="1">
                  <a:txBody>
                    <a:bodyPr/>
                    <a:lstStyle/>
                    <a:p>
                      <a:endParaRPr lang="es-EC"/>
                    </a:p>
                  </a:txBody>
                  <a:tcPr/>
                </a:tc>
                <a:tc>
                  <a:txBody>
                    <a:bodyPr/>
                    <a:lstStyle/>
                    <a:p>
                      <a:pPr algn="ctr" fontAlgn="b"/>
                      <a:r>
                        <a:rPr lang="es-EC" sz="1200" b="1" u="none" strike="noStrike" dirty="0">
                          <a:effectLst/>
                          <a:latin typeface="+mj-lt"/>
                        </a:rPr>
                        <a:t>M</a:t>
                      </a:r>
                      <a:endParaRPr lang="es-EC" sz="1200" b="1"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u="none" strike="noStrike" dirty="0">
                          <a:effectLst/>
                          <a:latin typeface="+mj-lt"/>
                        </a:rPr>
                        <a:t>6,0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4,0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10,0</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0,21</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1043542267"/>
                  </a:ext>
                </a:extLst>
              </a:tr>
              <a:tr h="164592">
                <a:tc vMerge="1">
                  <a:txBody>
                    <a:bodyPr/>
                    <a:lstStyle/>
                    <a:p>
                      <a:endParaRPr lang="es-EC"/>
                    </a:p>
                  </a:txBody>
                  <a:tcPr/>
                </a:tc>
                <a:tc>
                  <a:txBody>
                    <a:bodyPr/>
                    <a:lstStyle/>
                    <a:p>
                      <a:pPr algn="ctr" fontAlgn="b"/>
                      <a:r>
                        <a:rPr lang="es-EC" sz="1200" b="1" u="none" strike="noStrike" dirty="0">
                          <a:effectLst/>
                          <a:latin typeface="+mj-lt"/>
                        </a:rPr>
                        <a:t>A</a:t>
                      </a:r>
                      <a:endParaRPr lang="es-EC" sz="1200" b="1"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u="none" strike="noStrike" dirty="0">
                          <a:effectLst/>
                          <a:latin typeface="+mj-lt"/>
                        </a:rPr>
                        <a:t>6,0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3,0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9,0</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0,19</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4,0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1805583536"/>
                  </a:ext>
                </a:extLst>
              </a:tr>
              <a:tr h="164592">
                <a:tc rowSpan="3">
                  <a:txBody>
                    <a:bodyPr/>
                    <a:lstStyle/>
                    <a:p>
                      <a:pPr algn="ctr" fontAlgn="ctr"/>
                      <a:r>
                        <a:rPr lang="es-EC" sz="1200" b="1" u="none" strike="noStrike" dirty="0">
                          <a:effectLst/>
                          <a:latin typeface="+mj-lt"/>
                        </a:rPr>
                        <a:t>Fisura por deslizamiento de capas </a:t>
                      </a:r>
                      <a:r>
                        <a:rPr lang="es-EC" sz="1200" b="1" u="none" strike="noStrike" kern="1200" dirty="0">
                          <a:solidFill>
                            <a:schemeClr val="tx1"/>
                          </a:solidFill>
                          <a:effectLst/>
                          <a:latin typeface="+mn-lt"/>
                          <a:ea typeface="+mn-ea"/>
                          <a:cs typeface="+mn-cs"/>
                        </a:rPr>
                        <a:t>(m</a:t>
                      </a:r>
                      <a:r>
                        <a:rPr lang="es-EC" sz="1200" kern="1200" baseline="30000" dirty="0">
                          <a:solidFill>
                            <a:schemeClr val="tx1"/>
                          </a:solidFill>
                          <a:effectLst/>
                          <a:latin typeface="+mn-lt"/>
                          <a:ea typeface="+mn-ea"/>
                          <a:cs typeface="+mn-cs"/>
                        </a:rPr>
                        <a:t>2</a:t>
                      </a:r>
                      <a:r>
                        <a:rPr lang="es-EC" sz="1200" b="1" u="none" strike="noStrike" kern="1200" dirty="0">
                          <a:solidFill>
                            <a:schemeClr val="tx1"/>
                          </a:solidFill>
                          <a:effectLst/>
                          <a:latin typeface="+mn-lt"/>
                          <a:ea typeface="+mn-ea"/>
                          <a:cs typeface="+mn-cs"/>
                        </a:rPr>
                        <a:t>)</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B</a:t>
                      </a:r>
                      <a:endParaRPr lang="es-EC" sz="1200" b="1"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b="1" u="none" strike="noStrike" dirty="0">
                          <a:effectLst/>
                          <a:latin typeface="+mj-lt"/>
                        </a:rPr>
                        <a:t>0,0</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0,00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679979422"/>
                  </a:ext>
                </a:extLst>
              </a:tr>
              <a:tr h="164592">
                <a:tc vMerge="1">
                  <a:txBody>
                    <a:bodyPr/>
                    <a:lstStyle/>
                    <a:p>
                      <a:endParaRPr lang="es-EC"/>
                    </a:p>
                  </a:txBody>
                  <a:tcPr/>
                </a:tc>
                <a:tc>
                  <a:txBody>
                    <a:bodyPr/>
                    <a:lstStyle/>
                    <a:p>
                      <a:pPr algn="ctr" fontAlgn="b"/>
                      <a:r>
                        <a:rPr lang="es-EC" sz="1200" b="1" u="none" strike="noStrike" dirty="0">
                          <a:effectLst/>
                          <a:latin typeface="+mj-lt"/>
                        </a:rPr>
                        <a:t>M</a:t>
                      </a:r>
                      <a:endParaRPr lang="es-EC" sz="1200" b="1"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u="none" strike="noStrike" dirty="0">
                          <a:effectLst/>
                          <a:latin typeface="+mj-lt"/>
                        </a:rPr>
                        <a:t>10,0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20,0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30,0</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0,64</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9,0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287212610"/>
                  </a:ext>
                </a:extLst>
              </a:tr>
              <a:tr h="164592">
                <a:tc vMerge="1">
                  <a:txBody>
                    <a:bodyPr/>
                    <a:lstStyle/>
                    <a:p>
                      <a:endParaRPr lang="es-EC"/>
                    </a:p>
                  </a:txBody>
                  <a:tcPr/>
                </a:tc>
                <a:tc>
                  <a:txBody>
                    <a:bodyPr/>
                    <a:lstStyle/>
                    <a:p>
                      <a:pPr algn="ctr" fontAlgn="b"/>
                      <a:r>
                        <a:rPr lang="es-EC" sz="1200" b="1" u="none" strike="noStrike" dirty="0">
                          <a:effectLst/>
                          <a:latin typeface="+mj-lt"/>
                        </a:rPr>
                        <a:t>A</a:t>
                      </a:r>
                      <a:endParaRPr lang="es-EC" sz="1200" b="1"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b="1" u="none" strike="noStrike" dirty="0">
                          <a:effectLst/>
                          <a:latin typeface="+mj-lt"/>
                        </a:rPr>
                        <a:t>0,0</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0,00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4021068829"/>
                  </a:ext>
                </a:extLst>
              </a:tr>
              <a:tr h="164592">
                <a:tc rowSpan="3">
                  <a:txBody>
                    <a:bodyPr/>
                    <a:lstStyle/>
                    <a:p>
                      <a:pPr algn="ctr" fontAlgn="ctr"/>
                      <a:r>
                        <a:rPr lang="es-EC" sz="1200" b="1" u="none" strike="noStrike" dirty="0">
                          <a:effectLst/>
                          <a:latin typeface="+mj-lt"/>
                        </a:rPr>
                        <a:t>Fisura de borde </a:t>
                      </a:r>
                      <a:r>
                        <a:rPr lang="es-EC" sz="1200" b="1" u="none" strike="noStrike" kern="1200" dirty="0">
                          <a:solidFill>
                            <a:schemeClr val="tx1"/>
                          </a:solidFill>
                          <a:effectLst/>
                          <a:latin typeface="+mn-lt"/>
                          <a:ea typeface="+mn-ea"/>
                          <a:cs typeface="+mn-cs"/>
                        </a:rPr>
                        <a:t>(m</a:t>
                      </a:r>
                      <a:r>
                        <a:rPr lang="es-EC" sz="1200" kern="1200" baseline="30000" dirty="0">
                          <a:solidFill>
                            <a:schemeClr val="tx1"/>
                          </a:solidFill>
                          <a:effectLst/>
                          <a:latin typeface="+mn-lt"/>
                          <a:ea typeface="+mn-ea"/>
                          <a:cs typeface="+mn-cs"/>
                        </a:rPr>
                        <a:t>2</a:t>
                      </a:r>
                      <a:r>
                        <a:rPr lang="es-EC" sz="1200" b="1" u="none" strike="noStrike" kern="1200" dirty="0">
                          <a:solidFill>
                            <a:schemeClr val="tx1"/>
                          </a:solidFill>
                          <a:effectLst/>
                          <a:latin typeface="+mn-lt"/>
                          <a:ea typeface="+mn-ea"/>
                          <a:cs typeface="+mn-cs"/>
                        </a:rPr>
                        <a:t>)</a:t>
                      </a:r>
                      <a:endParaRPr lang="es-EC" sz="1200" b="1" i="0" u="none" strike="noStrike" kern="1200" dirty="0">
                        <a:solidFill>
                          <a:srgbClr val="000000"/>
                        </a:solidFill>
                        <a:effectLst/>
                        <a:latin typeface="+mn-lt"/>
                        <a:ea typeface="+mn-ea"/>
                        <a:cs typeface="+mn-cs"/>
                      </a:endParaRPr>
                    </a:p>
                  </a:txBody>
                  <a:tcPr marL="6858" marR="6858" marT="6858" marB="0" anchor="ctr"/>
                </a:tc>
                <a:tc>
                  <a:txBody>
                    <a:bodyPr/>
                    <a:lstStyle/>
                    <a:p>
                      <a:pPr algn="ctr" fontAlgn="b"/>
                      <a:r>
                        <a:rPr lang="es-EC" sz="1200" b="1" u="none" strike="noStrike" dirty="0">
                          <a:effectLst/>
                          <a:latin typeface="+mj-lt"/>
                        </a:rPr>
                        <a:t>B</a:t>
                      </a:r>
                      <a:endParaRPr lang="es-EC" sz="1200" b="1"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u="none" strike="noStrike" dirty="0">
                          <a:effectLst/>
                          <a:latin typeface="+mj-lt"/>
                        </a:rPr>
                        <a:t>13,0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15,0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28,0</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0,60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3378955145"/>
                  </a:ext>
                </a:extLst>
              </a:tr>
              <a:tr h="164592">
                <a:tc vMerge="1">
                  <a:txBody>
                    <a:bodyPr/>
                    <a:lstStyle/>
                    <a:p>
                      <a:endParaRPr lang="es-EC"/>
                    </a:p>
                  </a:txBody>
                  <a:tcPr/>
                </a:tc>
                <a:tc>
                  <a:txBody>
                    <a:bodyPr/>
                    <a:lstStyle/>
                    <a:p>
                      <a:pPr algn="ctr" fontAlgn="b"/>
                      <a:r>
                        <a:rPr lang="es-EC" sz="1200" b="1" u="none" strike="noStrike" dirty="0">
                          <a:effectLst/>
                          <a:latin typeface="+mj-lt"/>
                        </a:rPr>
                        <a:t>M</a:t>
                      </a:r>
                      <a:endParaRPr lang="es-EC" sz="1200" b="1"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u="none" strike="noStrike" dirty="0">
                          <a:effectLst/>
                          <a:latin typeface="+mj-lt"/>
                        </a:rPr>
                        <a:t>4,0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6,0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10,0</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0,21</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5,0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3755131318"/>
                  </a:ext>
                </a:extLst>
              </a:tr>
              <a:tr h="164592">
                <a:tc vMerge="1">
                  <a:txBody>
                    <a:bodyPr/>
                    <a:lstStyle/>
                    <a:p>
                      <a:endParaRPr lang="es-EC"/>
                    </a:p>
                  </a:txBody>
                  <a:tcPr/>
                </a:tc>
                <a:tc>
                  <a:txBody>
                    <a:bodyPr/>
                    <a:lstStyle/>
                    <a:p>
                      <a:pPr algn="ctr" fontAlgn="b"/>
                      <a:r>
                        <a:rPr lang="es-EC" sz="1200" b="1" u="none" strike="noStrike" dirty="0">
                          <a:effectLst/>
                          <a:latin typeface="+mj-lt"/>
                        </a:rPr>
                        <a:t>A</a:t>
                      </a:r>
                      <a:endParaRPr lang="es-EC" sz="1200" b="1"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u="none" strike="noStrike" dirty="0">
                          <a:effectLst/>
                          <a:latin typeface="+mj-lt"/>
                        </a:rPr>
                        <a:t>4,0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7,0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11,0</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0,24</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9,0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1296928160"/>
                  </a:ext>
                </a:extLst>
              </a:tr>
              <a:tr h="164592">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200" b="1" u="none" strike="noStrike" dirty="0">
                          <a:effectLst/>
                          <a:latin typeface="+mj-lt"/>
                        </a:rPr>
                        <a:t>Fisura en media luna </a:t>
                      </a:r>
                      <a:r>
                        <a:rPr lang="es-EC" sz="1200" b="1" u="none" strike="noStrike" kern="1200" dirty="0">
                          <a:solidFill>
                            <a:schemeClr val="tx1"/>
                          </a:solidFill>
                          <a:effectLst/>
                          <a:latin typeface="+mn-lt"/>
                          <a:ea typeface="+mn-ea"/>
                          <a:cs typeface="+mn-cs"/>
                        </a:rPr>
                        <a:t>(m</a:t>
                      </a:r>
                      <a:r>
                        <a:rPr lang="es-EC" sz="1200" kern="1200" baseline="30000" dirty="0">
                          <a:solidFill>
                            <a:schemeClr val="tx1"/>
                          </a:solidFill>
                          <a:effectLst/>
                          <a:latin typeface="+mn-lt"/>
                          <a:ea typeface="+mn-ea"/>
                          <a:cs typeface="+mn-cs"/>
                        </a:rPr>
                        <a:t>2</a:t>
                      </a:r>
                      <a:r>
                        <a:rPr lang="es-EC" sz="1200" b="1" u="none" strike="noStrike" kern="1200" dirty="0">
                          <a:solidFill>
                            <a:schemeClr val="tx1"/>
                          </a:solidFill>
                          <a:effectLst/>
                          <a:latin typeface="+mn-lt"/>
                          <a:ea typeface="+mn-ea"/>
                          <a:cs typeface="+mn-cs"/>
                        </a:rPr>
                        <a:t>)</a:t>
                      </a:r>
                      <a:endParaRPr lang="es-EC" sz="1200" b="1" i="0" u="none" strike="noStrike" kern="1200" dirty="0">
                        <a:solidFill>
                          <a:srgbClr val="000000"/>
                        </a:solidFill>
                        <a:effectLst/>
                        <a:latin typeface="+mn-lt"/>
                        <a:ea typeface="+mn-ea"/>
                        <a:cs typeface="+mn-cs"/>
                      </a:endParaRPr>
                    </a:p>
                    <a:p>
                      <a:pPr algn="ctr" fontAlgn="ct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B</a:t>
                      </a:r>
                      <a:endParaRPr lang="es-EC" sz="1200" b="1"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b="1" u="none" strike="noStrike" dirty="0">
                          <a:effectLst/>
                          <a:latin typeface="+mj-lt"/>
                        </a:rPr>
                        <a:t>0,0</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0,00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3876460577"/>
                  </a:ext>
                </a:extLst>
              </a:tr>
              <a:tr h="164592">
                <a:tc vMerge="1">
                  <a:txBody>
                    <a:bodyPr/>
                    <a:lstStyle/>
                    <a:p>
                      <a:endParaRPr lang="es-EC"/>
                    </a:p>
                  </a:txBody>
                  <a:tcPr/>
                </a:tc>
                <a:tc>
                  <a:txBody>
                    <a:bodyPr/>
                    <a:lstStyle/>
                    <a:p>
                      <a:pPr algn="ctr" fontAlgn="b"/>
                      <a:r>
                        <a:rPr lang="es-EC" sz="1200" b="1" u="none" strike="noStrike" dirty="0">
                          <a:effectLst/>
                          <a:latin typeface="+mj-lt"/>
                        </a:rPr>
                        <a:t>M</a:t>
                      </a:r>
                      <a:endParaRPr lang="es-EC" sz="1200" b="1"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u="none" strike="noStrike" dirty="0">
                          <a:effectLst/>
                          <a:latin typeface="+mj-lt"/>
                        </a:rPr>
                        <a:t>5,0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2,0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7,0</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0,15</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3,0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462006294"/>
                  </a:ext>
                </a:extLst>
              </a:tr>
              <a:tr h="164592">
                <a:tc vMerge="1">
                  <a:txBody>
                    <a:bodyPr/>
                    <a:lstStyle/>
                    <a:p>
                      <a:endParaRPr lang="es-EC"/>
                    </a:p>
                  </a:txBody>
                  <a:tcPr/>
                </a:tc>
                <a:tc>
                  <a:txBody>
                    <a:bodyPr/>
                    <a:lstStyle/>
                    <a:p>
                      <a:pPr algn="ctr" fontAlgn="b"/>
                      <a:r>
                        <a:rPr lang="es-EC" sz="1200" b="1" u="none" strike="noStrike" dirty="0">
                          <a:effectLst/>
                          <a:latin typeface="+mj-lt"/>
                        </a:rPr>
                        <a:t>A</a:t>
                      </a:r>
                      <a:endParaRPr lang="es-EC" sz="1200" b="1"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b="1" u="none" strike="noStrike" dirty="0">
                          <a:effectLst/>
                          <a:latin typeface="+mj-lt"/>
                        </a:rPr>
                        <a:t>0,0</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0,00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280475209"/>
                  </a:ext>
                </a:extLst>
              </a:tr>
              <a:tr h="164592">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200" b="1" u="none" strike="noStrike" dirty="0">
                          <a:effectLst/>
                          <a:latin typeface="+mj-lt"/>
                        </a:rPr>
                        <a:t>Piel de cocodrilo </a:t>
                      </a:r>
                      <a:r>
                        <a:rPr lang="es-EC" sz="1200" b="1" u="none" strike="noStrike" kern="1200" dirty="0">
                          <a:solidFill>
                            <a:schemeClr val="tx1"/>
                          </a:solidFill>
                          <a:effectLst/>
                          <a:latin typeface="+mn-lt"/>
                          <a:ea typeface="+mn-ea"/>
                          <a:cs typeface="+mn-cs"/>
                        </a:rPr>
                        <a:t>(m</a:t>
                      </a:r>
                      <a:r>
                        <a:rPr lang="es-EC" sz="1200" kern="1200" baseline="30000" dirty="0">
                          <a:solidFill>
                            <a:schemeClr val="tx1"/>
                          </a:solidFill>
                          <a:effectLst/>
                          <a:latin typeface="+mn-lt"/>
                          <a:ea typeface="+mn-ea"/>
                          <a:cs typeface="+mn-cs"/>
                        </a:rPr>
                        <a:t>2</a:t>
                      </a:r>
                      <a:r>
                        <a:rPr lang="es-EC" sz="1200" b="1" u="none" strike="noStrike" kern="1200" dirty="0">
                          <a:solidFill>
                            <a:schemeClr val="tx1"/>
                          </a:solidFill>
                          <a:effectLst/>
                          <a:latin typeface="+mn-lt"/>
                          <a:ea typeface="+mn-ea"/>
                          <a:cs typeface="+mn-cs"/>
                        </a:rPr>
                        <a:t>)</a:t>
                      </a:r>
                      <a:endParaRPr lang="es-EC" sz="1200" b="1" i="0" u="none" strike="noStrike" kern="1200" dirty="0">
                        <a:solidFill>
                          <a:srgbClr val="000000"/>
                        </a:solidFill>
                        <a:effectLst/>
                        <a:latin typeface="+mn-lt"/>
                        <a:ea typeface="+mn-ea"/>
                        <a:cs typeface="+mn-cs"/>
                      </a:endParaRPr>
                    </a:p>
                  </a:txBody>
                  <a:tcPr marL="6858" marR="6858" marT="6858" marB="0" anchor="ctr"/>
                </a:tc>
                <a:tc>
                  <a:txBody>
                    <a:bodyPr/>
                    <a:lstStyle/>
                    <a:p>
                      <a:pPr algn="ctr" fontAlgn="b"/>
                      <a:r>
                        <a:rPr lang="es-EC" sz="1200" b="1" u="none" strike="noStrike" dirty="0">
                          <a:effectLst/>
                          <a:latin typeface="+mj-lt"/>
                        </a:rPr>
                        <a:t>B</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105,4</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365,7</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170,0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276,0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5,0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3,0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925,1</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19,87</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40,0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3264588982"/>
                  </a:ext>
                </a:extLst>
              </a:tr>
              <a:tr h="164592">
                <a:tc vMerge="1">
                  <a:txBody>
                    <a:bodyPr/>
                    <a:lstStyle/>
                    <a:p>
                      <a:endParaRPr lang="es-EC"/>
                    </a:p>
                  </a:txBody>
                  <a:tcPr/>
                </a:tc>
                <a:tc>
                  <a:txBody>
                    <a:bodyPr/>
                    <a:lstStyle/>
                    <a:p>
                      <a:pPr algn="ctr" fontAlgn="b"/>
                      <a:r>
                        <a:rPr lang="es-EC" sz="1200" b="1" u="none" strike="noStrike" dirty="0">
                          <a:effectLst/>
                          <a:latin typeface="+mj-lt"/>
                        </a:rPr>
                        <a:t>M</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357,7</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105,4</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93,0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182,0</a:t>
                      </a:r>
                      <a:endParaRPr lang="es-EC" sz="1200" b="0"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b="1" u="none" strike="noStrike" dirty="0">
                          <a:effectLst/>
                          <a:latin typeface="+mj-lt"/>
                        </a:rPr>
                        <a:t>738,05</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15,85</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52,0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1110654894"/>
                  </a:ext>
                </a:extLst>
              </a:tr>
              <a:tr h="164592">
                <a:tc vMerge="1">
                  <a:txBody>
                    <a:bodyPr/>
                    <a:lstStyle/>
                    <a:p>
                      <a:endParaRPr lang="es-EC"/>
                    </a:p>
                  </a:txBody>
                  <a:tcPr/>
                </a:tc>
                <a:tc>
                  <a:txBody>
                    <a:bodyPr/>
                    <a:lstStyle/>
                    <a:p>
                      <a:pPr algn="ctr" fontAlgn="b"/>
                      <a:r>
                        <a:rPr lang="es-EC" sz="1200" b="1" u="none" strike="noStrike" dirty="0">
                          <a:effectLst/>
                          <a:latin typeface="+mj-lt"/>
                        </a:rPr>
                        <a:t>A</a:t>
                      </a:r>
                      <a:endParaRPr lang="es-EC" sz="1200" b="1"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b="1" u="none" strike="noStrike" dirty="0">
                          <a:effectLst/>
                          <a:latin typeface="+mj-lt"/>
                        </a:rPr>
                        <a:t>0,0</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0,00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928728340"/>
                  </a:ext>
                </a:extLst>
              </a:tr>
              <a:tr h="164592">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200" b="1" u="none" strike="noStrike" dirty="0">
                          <a:effectLst/>
                          <a:latin typeface="+mj-lt"/>
                        </a:rPr>
                        <a:t>Fisuras en bloque </a:t>
                      </a:r>
                      <a:r>
                        <a:rPr lang="es-EC" sz="1200" b="1" u="none" strike="noStrike" kern="1200" dirty="0">
                          <a:solidFill>
                            <a:schemeClr val="tx1"/>
                          </a:solidFill>
                          <a:effectLst/>
                          <a:latin typeface="+mn-lt"/>
                          <a:ea typeface="+mn-ea"/>
                          <a:cs typeface="+mn-cs"/>
                        </a:rPr>
                        <a:t>(m</a:t>
                      </a:r>
                      <a:r>
                        <a:rPr lang="es-EC" sz="1200" kern="1200" baseline="30000" dirty="0">
                          <a:solidFill>
                            <a:schemeClr val="tx1"/>
                          </a:solidFill>
                          <a:effectLst/>
                          <a:latin typeface="+mn-lt"/>
                          <a:ea typeface="+mn-ea"/>
                          <a:cs typeface="+mn-cs"/>
                        </a:rPr>
                        <a:t>2</a:t>
                      </a:r>
                      <a:r>
                        <a:rPr lang="es-EC" sz="1200" b="1" u="none" strike="noStrike" kern="1200" dirty="0">
                          <a:solidFill>
                            <a:schemeClr val="tx1"/>
                          </a:solidFill>
                          <a:effectLst/>
                          <a:latin typeface="+mn-lt"/>
                          <a:ea typeface="+mn-ea"/>
                          <a:cs typeface="+mn-cs"/>
                        </a:rPr>
                        <a:t>)</a:t>
                      </a:r>
                      <a:endParaRPr lang="es-EC" sz="1200" b="1" i="0" u="none" strike="noStrike" kern="1200" dirty="0">
                        <a:solidFill>
                          <a:srgbClr val="000000"/>
                        </a:solidFill>
                        <a:effectLst/>
                        <a:latin typeface="+mn-lt"/>
                        <a:ea typeface="+mn-ea"/>
                        <a:cs typeface="+mn-cs"/>
                      </a:endParaRPr>
                    </a:p>
                  </a:txBody>
                  <a:tcPr marL="6858" marR="6858" marT="6858" marB="0" anchor="ctr"/>
                </a:tc>
                <a:tc>
                  <a:txBody>
                    <a:bodyPr/>
                    <a:lstStyle/>
                    <a:p>
                      <a:pPr algn="ctr" fontAlgn="b"/>
                      <a:r>
                        <a:rPr lang="es-EC" sz="1200" b="1" u="none" strike="noStrike" dirty="0">
                          <a:effectLst/>
                          <a:latin typeface="+mj-lt"/>
                        </a:rPr>
                        <a:t>B</a:t>
                      </a:r>
                      <a:endParaRPr lang="es-EC" sz="1200" b="1"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u="none" strike="noStrike" dirty="0">
                          <a:effectLst/>
                          <a:latin typeface="+mj-lt"/>
                        </a:rPr>
                        <a:t>12,0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30,0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21,0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22,0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b="1" u="none" strike="noStrike" dirty="0">
                          <a:effectLst/>
                          <a:latin typeface="+mj-lt"/>
                        </a:rPr>
                        <a:t>85,0</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1,83</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2766961081"/>
                  </a:ext>
                </a:extLst>
              </a:tr>
              <a:tr h="164592">
                <a:tc vMerge="1">
                  <a:txBody>
                    <a:bodyPr/>
                    <a:lstStyle/>
                    <a:p>
                      <a:endParaRPr lang="es-EC"/>
                    </a:p>
                  </a:txBody>
                  <a:tcPr/>
                </a:tc>
                <a:tc>
                  <a:txBody>
                    <a:bodyPr/>
                    <a:lstStyle/>
                    <a:p>
                      <a:pPr algn="ctr" fontAlgn="b"/>
                      <a:r>
                        <a:rPr lang="es-EC" sz="1200" b="1" u="none" strike="noStrike" dirty="0">
                          <a:effectLst/>
                          <a:latin typeface="+mj-lt"/>
                        </a:rPr>
                        <a:t>M</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2,8</a:t>
                      </a:r>
                      <a:endParaRPr lang="es-EC" sz="1200" b="0"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200" b="0" i="0" u="none" strike="noStrike" kern="1200" dirty="0">
                          <a:solidFill>
                            <a:srgbClr val="000000"/>
                          </a:solidFill>
                          <a:effectLst/>
                          <a:latin typeface="+mj-lt"/>
                          <a:ea typeface="+mn-ea"/>
                          <a:cs typeface="+mn-cs"/>
                        </a:rPr>
                        <a:t>-</a:t>
                      </a:r>
                    </a:p>
                  </a:txBody>
                  <a:tcPr marL="6858" marR="6858" marT="6858" marB="0" anchor="ctr"/>
                </a:tc>
                <a:tc>
                  <a:txBody>
                    <a:bodyPr/>
                    <a:lstStyle/>
                    <a:p>
                      <a:pPr algn="ctr" fontAlgn="b"/>
                      <a:r>
                        <a:rPr lang="es-EC" sz="1200" u="none" strike="noStrike" dirty="0">
                          <a:effectLst/>
                          <a:latin typeface="+mj-lt"/>
                        </a:rPr>
                        <a:t>11,3</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18,0</a:t>
                      </a:r>
                      <a:endParaRPr lang="es-EC" sz="1200" b="0"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b="1" u="none" strike="noStrike" dirty="0">
                          <a:effectLst/>
                          <a:latin typeface="+mj-lt"/>
                        </a:rPr>
                        <a:t>32,1</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0,69</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2,0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1647805481"/>
                  </a:ext>
                </a:extLst>
              </a:tr>
              <a:tr h="164592">
                <a:tc vMerge="1">
                  <a:txBody>
                    <a:bodyPr/>
                    <a:lstStyle/>
                    <a:p>
                      <a:endParaRPr lang="es-EC"/>
                    </a:p>
                  </a:txBody>
                  <a:tcPr/>
                </a:tc>
                <a:tc>
                  <a:txBody>
                    <a:bodyPr/>
                    <a:lstStyle/>
                    <a:p>
                      <a:pPr algn="ctr" fontAlgn="b"/>
                      <a:r>
                        <a:rPr lang="es-EC" sz="1200" b="1" u="none" strike="noStrike" dirty="0">
                          <a:effectLst/>
                          <a:latin typeface="+mj-lt"/>
                        </a:rPr>
                        <a:t>A</a:t>
                      </a:r>
                      <a:endParaRPr lang="es-EC" sz="1200" b="1" i="0" u="none" strike="noStrike" dirty="0">
                        <a:solidFill>
                          <a:srgbClr val="000000"/>
                        </a:solidFill>
                        <a:effectLst/>
                        <a:latin typeface="+mj-lt"/>
                      </a:endParaRP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mj-lt"/>
                          <a:ea typeface="+mn-ea"/>
                          <a:cs typeface="+mn-cs"/>
                        </a:rPr>
                        <a:t>-</a:t>
                      </a:r>
                    </a:p>
                  </a:txBody>
                  <a:tcPr marL="6858" marR="6858" marT="6858" marB="0" anchor="ctr"/>
                </a:tc>
                <a:tc>
                  <a:txBody>
                    <a:bodyPr/>
                    <a:lstStyle/>
                    <a:p>
                      <a:pPr algn="ctr" fontAlgn="b"/>
                      <a:r>
                        <a:rPr lang="es-EC" sz="1200" b="1" u="none" strike="noStrike" dirty="0">
                          <a:effectLst/>
                          <a:latin typeface="+mj-lt"/>
                        </a:rPr>
                        <a:t>0,0</a:t>
                      </a:r>
                      <a:endParaRPr lang="es-EC" sz="1200" b="1"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0,00</a:t>
                      </a:r>
                      <a:endParaRPr lang="es-EC" sz="1200" b="0" i="0" u="none" strike="noStrike" dirty="0">
                        <a:solidFill>
                          <a:srgbClr val="000000"/>
                        </a:solidFill>
                        <a:effectLst/>
                        <a:latin typeface="+mj-lt"/>
                      </a:endParaRPr>
                    </a:p>
                  </a:txBody>
                  <a:tcPr marL="6858" marR="6858" marT="6858" marB="0" anchor="ctr"/>
                </a:tc>
                <a:tc>
                  <a:txBody>
                    <a:bodyPr/>
                    <a:lstStyle/>
                    <a:p>
                      <a:pPr algn="ctr" fontAlgn="b"/>
                      <a:r>
                        <a:rPr lang="es-EC" sz="1200" u="none" strike="noStrike" dirty="0">
                          <a:effectLst/>
                          <a:latin typeface="+mj-lt"/>
                        </a:rPr>
                        <a:t>6,0</a:t>
                      </a:r>
                      <a:endParaRPr lang="es-EC" sz="1200" b="0" i="0" u="none" strike="noStrike" dirty="0">
                        <a:solidFill>
                          <a:srgbClr val="000000"/>
                        </a:solidFill>
                        <a:effectLst/>
                        <a:latin typeface="+mj-lt"/>
                      </a:endParaRPr>
                    </a:p>
                  </a:txBody>
                  <a:tcPr marL="6858" marR="6858" marT="6858" marB="0" anchor="ctr"/>
                </a:tc>
                <a:extLst>
                  <a:ext uri="{0D108BD9-81ED-4DB2-BD59-A6C34878D82A}">
                    <a16:rowId xmlns:a16="http://schemas.microsoft.com/office/drawing/2014/main" val="1153873705"/>
                  </a:ext>
                </a:extLst>
              </a:tr>
            </a:tbl>
          </a:graphicData>
        </a:graphic>
      </p:graphicFrame>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077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1">
            <a:extLst>
              <a:ext uri="{FF2B5EF4-FFF2-40B4-BE49-F238E27FC236}">
                <a16:creationId xmlns:a16="http://schemas.microsoft.com/office/drawing/2014/main" id="{28A9E50E-6E5D-49DB-9788-A97170E39824}"/>
              </a:ext>
            </a:extLst>
          </p:cNvPr>
          <p:cNvSpPr txBox="1"/>
          <p:nvPr/>
        </p:nvSpPr>
        <p:spPr>
          <a:xfrm>
            <a:off x="363137" y="194270"/>
            <a:ext cx="7975712" cy="1384995"/>
          </a:xfrm>
          <a:prstGeom prst="rect">
            <a:avLst/>
          </a:prstGeom>
          <a:noFill/>
        </p:spPr>
        <p:txBody>
          <a:bodyPr wrap="square" lIns="91440" tIns="45720" rIns="91440" bIns="45720" rtlCol="0" anchor="t">
            <a:spAutoFit/>
          </a:bodyPr>
          <a:lstStyle/>
          <a:p>
            <a:r>
              <a:rPr lang="es-EC" sz="2400" b="1" dirty="0" smtClean="0">
                <a:ln w="0"/>
                <a:effectLst>
                  <a:outerShdw blurRad="38100" dist="19050" dir="2700000" algn="tl" rotWithShape="0">
                    <a:srgbClr val="000000">
                      <a:alpha val="40000"/>
                    </a:srgbClr>
                  </a:outerShdw>
                </a:effectLst>
                <a:latin typeface="Arial"/>
                <a:cs typeface="Arial"/>
              </a:rPr>
              <a:t>Introducción</a:t>
            </a:r>
            <a:endParaRPr lang="es-EC" sz="2400" b="1" dirty="0">
              <a:ln w="0"/>
              <a:effectLst>
                <a:outerShdw blurRad="38100" dist="19050" dir="2700000" algn="tl" rotWithShape="0">
                  <a:srgbClr val="000000">
                    <a:alpha val="40000"/>
                  </a:srgbClr>
                </a:outerShdw>
              </a:effectLst>
              <a:cs typeface="Arial" panose="020B0604020202020204" pitchFamily="34" charset="0"/>
            </a:endParaRPr>
          </a:p>
          <a:p>
            <a:pPr algn="just"/>
            <a:endParaRPr lang="es-EC" sz="2400" dirty="0">
              <a:ln w="0"/>
              <a:effectLst>
                <a:outerShdw blurRad="38100" dist="19050" dir="2700000" algn="tl" rotWithShape="0">
                  <a:schemeClr val="dk1">
                    <a:alpha val="40000"/>
                  </a:schemeClr>
                </a:outerShdw>
              </a:effectLst>
              <a:latin typeface="Arial"/>
              <a:cs typeface="Arial"/>
            </a:endParaRPr>
          </a:p>
          <a:p>
            <a:pPr algn="just"/>
            <a:endParaRPr lang="es-EC" sz="2000" dirty="0">
              <a:ln w="0"/>
              <a:effectLst>
                <a:outerShdw blurRad="38100" dist="19050" dir="2700000" algn="tl" rotWithShape="0">
                  <a:srgbClr val="000000">
                    <a:alpha val="40000"/>
                  </a:srgbClr>
                </a:outerShdw>
              </a:effectLst>
              <a:cs typeface="Arial" panose="020B0604020202020204" pitchFamily="34" charset="0"/>
            </a:endParaRPr>
          </a:p>
          <a:p>
            <a:endParaRPr lang="es-EC" sz="1600" dirty="0"/>
          </a:p>
        </p:txBody>
      </p:sp>
      <p:pic>
        <p:nvPicPr>
          <p:cNvPr id="2" name="Picture 2">
            <a:extLst>
              <a:ext uri="{FF2B5EF4-FFF2-40B4-BE49-F238E27FC236}">
                <a16:creationId xmlns:a16="http://schemas.microsoft.com/office/drawing/2014/main" id="{49A81147-637B-45E0-98AE-52639F5DE430}"/>
              </a:ext>
            </a:extLst>
          </p:cNvPr>
          <p:cNvPicPr>
            <a:picLocks noChangeAspect="1"/>
          </p:cNvPicPr>
          <p:nvPr/>
        </p:nvPicPr>
        <p:blipFill>
          <a:blip r:embed="rId2"/>
          <a:stretch>
            <a:fillRect/>
          </a:stretch>
        </p:blipFill>
        <p:spPr>
          <a:xfrm>
            <a:off x="439948" y="833168"/>
            <a:ext cx="4784784" cy="3595776"/>
          </a:xfrm>
          <a:prstGeom prst="rect">
            <a:avLst/>
          </a:prstGeom>
        </p:spPr>
      </p:pic>
      <p:pic>
        <p:nvPicPr>
          <p:cNvPr id="3" name="Picture 3">
            <a:extLst>
              <a:ext uri="{FF2B5EF4-FFF2-40B4-BE49-F238E27FC236}">
                <a16:creationId xmlns:a16="http://schemas.microsoft.com/office/drawing/2014/main" id="{EB2451F4-1F33-4FD8-8168-3527BE9E2D50}"/>
              </a:ext>
            </a:extLst>
          </p:cNvPr>
          <p:cNvPicPr>
            <a:picLocks noChangeAspect="1"/>
          </p:cNvPicPr>
          <p:nvPr/>
        </p:nvPicPr>
        <p:blipFill>
          <a:blip r:embed="rId3"/>
          <a:stretch>
            <a:fillRect/>
          </a:stretch>
        </p:blipFill>
        <p:spPr>
          <a:xfrm>
            <a:off x="4106173" y="2400300"/>
            <a:ext cx="4612256" cy="3466381"/>
          </a:xfrm>
          <a:prstGeom prst="rect">
            <a:avLst/>
          </a:prstGeom>
        </p:spPr>
      </p:pic>
      <p:pic>
        <p:nvPicPr>
          <p:cNvPr id="5"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368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404664"/>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Tramo 2 – Sentido E-O </a:t>
            </a:r>
            <a:endParaRPr lang="es-EC" sz="6000" dirty="0">
              <a:ln w="0"/>
              <a:effectLst>
                <a:outerShdw blurRad="38100" dist="19050" dir="2700000" algn="tl" rotWithShape="0">
                  <a:schemeClr val="dk1">
                    <a:alpha val="40000"/>
                  </a:schemeClr>
                </a:outerShdw>
              </a:effectLst>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263477026"/>
              </p:ext>
            </p:extLst>
          </p:nvPr>
        </p:nvGraphicFramePr>
        <p:xfrm>
          <a:off x="179511" y="1037819"/>
          <a:ext cx="8784977" cy="5032236"/>
        </p:xfrm>
        <a:graphic>
          <a:graphicData uri="http://schemas.openxmlformats.org/drawingml/2006/table">
            <a:tbl>
              <a:tblPr>
                <a:tableStyleId>{0E3FDE45-AF77-4B5C-9715-49D594BDF05E}</a:tableStyleId>
              </a:tblPr>
              <a:tblGrid>
                <a:gridCol w="1432190">
                  <a:extLst>
                    <a:ext uri="{9D8B030D-6E8A-4147-A177-3AD203B41FA5}">
                      <a16:colId xmlns:a16="http://schemas.microsoft.com/office/drawing/2014/main" val="2090122191"/>
                    </a:ext>
                  </a:extLst>
                </a:gridCol>
                <a:gridCol w="460527">
                  <a:extLst>
                    <a:ext uri="{9D8B030D-6E8A-4147-A177-3AD203B41FA5}">
                      <a16:colId xmlns:a16="http://schemas.microsoft.com/office/drawing/2014/main" val="582478924"/>
                    </a:ext>
                  </a:extLst>
                </a:gridCol>
                <a:gridCol w="791203">
                  <a:extLst>
                    <a:ext uri="{9D8B030D-6E8A-4147-A177-3AD203B41FA5}">
                      <a16:colId xmlns:a16="http://schemas.microsoft.com/office/drawing/2014/main" val="710647519"/>
                    </a:ext>
                  </a:extLst>
                </a:gridCol>
                <a:gridCol w="791203">
                  <a:extLst>
                    <a:ext uri="{9D8B030D-6E8A-4147-A177-3AD203B41FA5}">
                      <a16:colId xmlns:a16="http://schemas.microsoft.com/office/drawing/2014/main" val="4175948419"/>
                    </a:ext>
                  </a:extLst>
                </a:gridCol>
                <a:gridCol w="791203">
                  <a:extLst>
                    <a:ext uri="{9D8B030D-6E8A-4147-A177-3AD203B41FA5}">
                      <a16:colId xmlns:a16="http://schemas.microsoft.com/office/drawing/2014/main" val="571981633"/>
                    </a:ext>
                  </a:extLst>
                </a:gridCol>
                <a:gridCol w="791203">
                  <a:extLst>
                    <a:ext uri="{9D8B030D-6E8A-4147-A177-3AD203B41FA5}">
                      <a16:colId xmlns:a16="http://schemas.microsoft.com/office/drawing/2014/main" val="2891378980"/>
                    </a:ext>
                  </a:extLst>
                </a:gridCol>
                <a:gridCol w="887957">
                  <a:extLst>
                    <a:ext uri="{9D8B030D-6E8A-4147-A177-3AD203B41FA5}">
                      <a16:colId xmlns:a16="http://schemas.microsoft.com/office/drawing/2014/main" val="2103993305"/>
                    </a:ext>
                  </a:extLst>
                </a:gridCol>
                <a:gridCol w="791203">
                  <a:extLst>
                    <a:ext uri="{9D8B030D-6E8A-4147-A177-3AD203B41FA5}">
                      <a16:colId xmlns:a16="http://schemas.microsoft.com/office/drawing/2014/main" val="4243919123"/>
                    </a:ext>
                  </a:extLst>
                </a:gridCol>
                <a:gridCol w="631219">
                  <a:extLst>
                    <a:ext uri="{9D8B030D-6E8A-4147-A177-3AD203B41FA5}">
                      <a16:colId xmlns:a16="http://schemas.microsoft.com/office/drawing/2014/main" val="4081149148"/>
                    </a:ext>
                  </a:extLst>
                </a:gridCol>
                <a:gridCol w="529112">
                  <a:extLst>
                    <a:ext uri="{9D8B030D-6E8A-4147-A177-3AD203B41FA5}">
                      <a16:colId xmlns:a16="http://schemas.microsoft.com/office/drawing/2014/main" val="2746959414"/>
                    </a:ext>
                  </a:extLst>
                </a:gridCol>
                <a:gridCol w="887957">
                  <a:extLst>
                    <a:ext uri="{9D8B030D-6E8A-4147-A177-3AD203B41FA5}">
                      <a16:colId xmlns:a16="http://schemas.microsoft.com/office/drawing/2014/main" val="3361683196"/>
                    </a:ext>
                  </a:extLst>
                </a:gridCol>
              </a:tblGrid>
              <a:tr h="864096">
                <a:tc>
                  <a:txBody>
                    <a:bodyPr/>
                    <a:lstStyle/>
                    <a:p>
                      <a:pPr algn="ctr" fontAlgn="b"/>
                      <a:r>
                        <a:rPr lang="es-EC" sz="1200" b="1" u="none" strike="noStrike" dirty="0">
                          <a:solidFill>
                            <a:schemeClr val="bg1"/>
                          </a:solidFill>
                          <a:effectLst/>
                          <a:latin typeface="+mj-lt"/>
                        </a:rPr>
                        <a:t>Tipo de Daño</a:t>
                      </a:r>
                      <a:endParaRPr lang="es-EC" sz="1200" b="1" i="0" u="none" strike="noStrike" dirty="0">
                        <a:solidFill>
                          <a:schemeClr val="bg1"/>
                        </a:solidFill>
                        <a:effectLst/>
                        <a:latin typeface="+mj-lt"/>
                      </a:endParaRPr>
                    </a:p>
                  </a:txBody>
                  <a:tcPr marL="6858" marR="6858" marT="6858" marB="0" vert="vert270" anchor="ctr">
                    <a:solidFill>
                      <a:schemeClr val="accent6"/>
                    </a:solidFill>
                  </a:tcPr>
                </a:tc>
                <a:tc>
                  <a:txBody>
                    <a:bodyPr/>
                    <a:lstStyle/>
                    <a:p>
                      <a:pPr algn="ctr" fontAlgn="b"/>
                      <a:r>
                        <a:rPr lang="es-EC" sz="1200" b="1" u="none" strike="noStrike" dirty="0">
                          <a:solidFill>
                            <a:schemeClr val="bg1"/>
                          </a:solidFill>
                          <a:effectLst/>
                          <a:latin typeface="+mj-lt"/>
                        </a:rPr>
                        <a:t>Nivel de Gravedad</a:t>
                      </a:r>
                      <a:endParaRPr lang="es-EC" sz="1200" b="1" i="0" u="none" strike="noStrike" dirty="0">
                        <a:solidFill>
                          <a:schemeClr val="bg1"/>
                        </a:solidFill>
                        <a:effectLst/>
                        <a:latin typeface="+mj-lt"/>
                      </a:endParaRPr>
                    </a:p>
                  </a:txBody>
                  <a:tcPr marL="6858" marR="6858" marT="6858" marB="0" vert="vert270" anchor="ctr">
                    <a:solidFill>
                      <a:schemeClr val="accent6"/>
                    </a:solidFill>
                  </a:tcPr>
                </a:tc>
                <a:tc>
                  <a:txBody>
                    <a:bodyPr/>
                    <a:lstStyle/>
                    <a:p>
                      <a:pPr marL="0" indent="0" algn="ctr">
                        <a:lnSpc>
                          <a:spcPct val="150000"/>
                        </a:lnSpc>
                        <a:spcAft>
                          <a:spcPts val="0"/>
                        </a:spcAft>
                      </a:pPr>
                      <a:r>
                        <a:rPr lang="es-EC" sz="1200" b="1" u="none" strike="noStrike" kern="1200" dirty="0">
                          <a:solidFill>
                            <a:schemeClr val="bg1"/>
                          </a:solidFill>
                          <a:effectLst/>
                          <a:latin typeface="+mj-lt"/>
                          <a:ea typeface="+mn-ea"/>
                          <a:cs typeface="+mn-cs"/>
                        </a:rPr>
                        <a:t>0+000,0-0+100,0</a:t>
                      </a:r>
                    </a:p>
                  </a:txBody>
                  <a:tcPr marL="68580" marR="68580" marT="0" marB="0" vert="vert270" anchor="ctr">
                    <a:solidFill>
                      <a:schemeClr val="accent6"/>
                    </a:solidFill>
                  </a:tcPr>
                </a:tc>
                <a:tc>
                  <a:txBody>
                    <a:bodyPr/>
                    <a:lstStyle/>
                    <a:p>
                      <a:pPr marL="0" indent="0" algn="ctr">
                        <a:lnSpc>
                          <a:spcPct val="150000"/>
                        </a:lnSpc>
                        <a:spcAft>
                          <a:spcPts val="0"/>
                        </a:spcAft>
                      </a:pPr>
                      <a:r>
                        <a:rPr lang="es-EC" sz="1200" b="1" u="none" strike="noStrike" kern="1200" dirty="0">
                          <a:solidFill>
                            <a:schemeClr val="bg1"/>
                          </a:solidFill>
                          <a:effectLst/>
                          <a:latin typeface="+mj-lt"/>
                          <a:ea typeface="+mn-ea"/>
                          <a:cs typeface="+mn-cs"/>
                        </a:rPr>
                        <a:t>0+100,00- 0+200,00</a:t>
                      </a:r>
                    </a:p>
                  </a:txBody>
                  <a:tcPr marL="68580" marR="68580" marT="0" marB="0" vert="vert270" anchor="ctr">
                    <a:solidFill>
                      <a:schemeClr val="accent6"/>
                    </a:solidFill>
                  </a:tcPr>
                </a:tc>
                <a:tc>
                  <a:txBody>
                    <a:bodyPr/>
                    <a:lstStyle/>
                    <a:p>
                      <a:pPr marL="0" indent="0" algn="ctr">
                        <a:lnSpc>
                          <a:spcPct val="150000"/>
                        </a:lnSpc>
                        <a:spcAft>
                          <a:spcPts val="0"/>
                        </a:spcAft>
                      </a:pPr>
                      <a:r>
                        <a:rPr lang="es-EC" sz="1200" b="1" u="none" strike="noStrike" kern="1200" dirty="0">
                          <a:solidFill>
                            <a:schemeClr val="bg1"/>
                          </a:solidFill>
                          <a:effectLst/>
                          <a:latin typeface="+mj-lt"/>
                          <a:ea typeface="+mn-ea"/>
                          <a:cs typeface="+mn-cs"/>
                        </a:rPr>
                        <a:t>0+200,00- 0+300,00</a:t>
                      </a:r>
                    </a:p>
                  </a:txBody>
                  <a:tcPr marL="68580" marR="68580" marT="0" marB="0" vert="vert270" anchor="ctr">
                    <a:solidFill>
                      <a:schemeClr val="accent6"/>
                    </a:solidFill>
                  </a:tcPr>
                </a:tc>
                <a:tc>
                  <a:txBody>
                    <a:bodyPr/>
                    <a:lstStyle/>
                    <a:p>
                      <a:pPr marL="0" indent="0" algn="ctr">
                        <a:lnSpc>
                          <a:spcPct val="150000"/>
                        </a:lnSpc>
                        <a:spcAft>
                          <a:spcPts val="0"/>
                        </a:spcAft>
                      </a:pPr>
                      <a:r>
                        <a:rPr lang="es-EC" sz="1200" b="1" u="none" strike="noStrike" kern="1200" dirty="0">
                          <a:solidFill>
                            <a:schemeClr val="bg1"/>
                          </a:solidFill>
                          <a:effectLst/>
                          <a:latin typeface="+mj-lt"/>
                          <a:ea typeface="+mn-ea"/>
                          <a:cs typeface="+mn-cs"/>
                        </a:rPr>
                        <a:t>0+300,00- 0+400,00</a:t>
                      </a:r>
                    </a:p>
                  </a:txBody>
                  <a:tcPr marL="68580" marR="68580" marT="0" marB="0" vert="vert270" anchor="ctr">
                    <a:solidFill>
                      <a:schemeClr val="accent6"/>
                    </a:solidFill>
                  </a:tcPr>
                </a:tc>
                <a:tc>
                  <a:txBody>
                    <a:bodyPr/>
                    <a:lstStyle/>
                    <a:p>
                      <a:pPr marL="0" indent="0" algn="ctr">
                        <a:lnSpc>
                          <a:spcPct val="150000"/>
                        </a:lnSpc>
                        <a:spcAft>
                          <a:spcPts val="0"/>
                        </a:spcAft>
                      </a:pPr>
                      <a:r>
                        <a:rPr lang="es-EC" sz="1200" b="1" u="none" strike="noStrike" kern="1200" dirty="0">
                          <a:solidFill>
                            <a:schemeClr val="bg1"/>
                          </a:solidFill>
                          <a:effectLst/>
                          <a:latin typeface="+mj-lt"/>
                          <a:ea typeface="+mn-ea"/>
                          <a:cs typeface="+mn-cs"/>
                        </a:rPr>
                        <a:t>0+400,00-0+500,00</a:t>
                      </a:r>
                    </a:p>
                  </a:txBody>
                  <a:tcPr marL="68580" marR="68580" marT="0" marB="0" vert="vert270" anchor="ctr">
                    <a:solidFill>
                      <a:schemeClr val="accent6"/>
                    </a:solidFill>
                  </a:tcPr>
                </a:tc>
                <a:tc>
                  <a:txBody>
                    <a:bodyPr/>
                    <a:lstStyle/>
                    <a:p>
                      <a:pPr marL="0" indent="0" algn="ctr">
                        <a:lnSpc>
                          <a:spcPct val="150000"/>
                        </a:lnSpc>
                        <a:spcAft>
                          <a:spcPts val="0"/>
                        </a:spcAft>
                      </a:pPr>
                      <a:r>
                        <a:rPr lang="es-EC" sz="1200" b="1" u="none" strike="noStrike" kern="1200" dirty="0">
                          <a:solidFill>
                            <a:schemeClr val="bg1"/>
                          </a:solidFill>
                          <a:effectLst/>
                          <a:latin typeface="+mj-lt"/>
                          <a:ea typeface="+mn-ea"/>
                          <a:cs typeface="+mn-cs"/>
                        </a:rPr>
                        <a:t>0+500,00-0+600,00</a:t>
                      </a:r>
                    </a:p>
                  </a:txBody>
                  <a:tcPr marL="68580" marR="68580" marT="0" marB="0" vert="vert270" anchor="ctr">
                    <a:solidFill>
                      <a:schemeClr val="accent6"/>
                    </a:solidFill>
                  </a:tcPr>
                </a:tc>
                <a:tc>
                  <a:txBody>
                    <a:bodyPr/>
                    <a:lstStyle/>
                    <a:p>
                      <a:pPr algn="ctr" fontAlgn="b"/>
                      <a:r>
                        <a:rPr lang="es-EC" sz="1200" b="1" u="none" strike="noStrike" dirty="0">
                          <a:solidFill>
                            <a:schemeClr val="bg1"/>
                          </a:solidFill>
                          <a:effectLst/>
                          <a:latin typeface="+mj-lt"/>
                        </a:rPr>
                        <a:t>Total</a:t>
                      </a:r>
                      <a:endParaRPr lang="es-EC" sz="1200" b="1" i="0" u="none" strike="noStrike" dirty="0">
                        <a:solidFill>
                          <a:schemeClr val="bg1"/>
                        </a:solidFill>
                        <a:effectLst/>
                        <a:latin typeface="+mj-lt"/>
                      </a:endParaRPr>
                    </a:p>
                  </a:txBody>
                  <a:tcPr marL="6858" marR="6858" marT="6858" marB="0" vert="vert270" anchor="ctr">
                    <a:solidFill>
                      <a:schemeClr val="accent6"/>
                    </a:solidFill>
                  </a:tcPr>
                </a:tc>
                <a:tc>
                  <a:txBody>
                    <a:bodyPr/>
                    <a:lstStyle/>
                    <a:p>
                      <a:pPr algn="ctr" fontAlgn="b"/>
                      <a:r>
                        <a:rPr lang="es-EC" sz="1200" b="1" u="none" strike="noStrike" dirty="0">
                          <a:solidFill>
                            <a:schemeClr val="bg1"/>
                          </a:solidFill>
                          <a:effectLst/>
                          <a:latin typeface="+mj-lt"/>
                        </a:rPr>
                        <a:t>Densidad</a:t>
                      </a:r>
                      <a:endParaRPr lang="es-EC" sz="1200" b="1" i="0" u="none" strike="noStrike" dirty="0">
                        <a:solidFill>
                          <a:schemeClr val="bg1"/>
                        </a:solidFill>
                        <a:effectLst/>
                        <a:latin typeface="+mj-lt"/>
                      </a:endParaRPr>
                    </a:p>
                  </a:txBody>
                  <a:tcPr marL="6858" marR="6858" marT="6858" marB="0" vert="vert270" anchor="ctr">
                    <a:solidFill>
                      <a:schemeClr val="accent6"/>
                    </a:solidFill>
                  </a:tcPr>
                </a:tc>
                <a:tc>
                  <a:txBody>
                    <a:bodyPr/>
                    <a:lstStyle/>
                    <a:p>
                      <a:pPr algn="ctr" fontAlgn="b"/>
                      <a:r>
                        <a:rPr lang="es-EC" sz="1200" b="1" u="none" strike="noStrike" dirty="0">
                          <a:solidFill>
                            <a:schemeClr val="bg1"/>
                          </a:solidFill>
                          <a:effectLst/>
                          <a:latin typeface="+mj-lt"/>
                        </a:rPr>
                        <a:t>Valor Deducido</a:t>
                      </a:r>
                      <a:endParaRPr lang="es-EC" sz="1200" b="1" i="0" u="none" strike="noStrike" dirty="0">
                        <a:solidFill>
                          <a:schemeClr val="bg1"/>
                        </a:solidFill>
                        <a:effectLst/>
                        <a:latin typeface="+mj-lt"/>
                      </a:endParaRPr>
                    </a:p>
                  </a:txBody>
                  <a:tcPr marL="6858" marR="6858" marT="6858" marB="0" vert="vert270" anchor="ctr">
                    <a:solidFill>
                      <a:schemeClr val="accent6"/>
                    </a:solidFill>
                  </a:tcPr>
                </a:tc>
                <a:extLst>
                  <a:ext uri="{0D108BD9-81ED-4DB2-BD59-A6C34878D82A}">
                    <a16:rowId xmlns:a16="http://schemas.microsoft.com/office/drawing/2014/main" val="2839028028"/>
                  </a:ext>
                </a:extLst>
              </a:tr>
              <a:tr h="164592">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200" b="1" i="0" u="none" strike="noStrike" dirty="0">
                          <a:solidFill>
                            <a:srgbClr val="000000"/>
                          </a:solidFill>
                          <a:effectLst/>
                          <a:latin typeface="+mj-lt"/>
                        </a:rPr>
                        <a:t>Abultamiento </a:t>
                      </a:r>
                      <a:r>
                        <a:rPr lang="es-EC" sz="1200" b="1" u="none" strike="noStrike" kern="1200" dirty="0">
                          <a:solidFill>
                            <a:schemeClr val="tx1"/>
                          </a:solidFill>
                          <a:effectLst/>
                          <a:latin typeface="+mn-lt"/>
                          <a:ea typeface="+mn-ea"/>
                          <a:cs typeface="+mn-cs"/>
                        </a:rPr>
                        <a:t>(m</a:t>
                      </a:r>
                      <a:r>
                        <a:rPr lang="es-EC" sz="1200" kern="1200" baseline="30000" dirty="0">
                          <a:solidFill>
                            <a:schemeClr val="tx1"/>
                          </a:solidFill>
                          <a:effectLst/>
                          <a:latin typeface="+mn-lt"/>
                          <a:ea typeface="+mn-ea"/>
                          <a:cs typeface="+mn-cs"/>
                        </a:rPr>
                        <a:t>2</a:t>
                      </a:r>
                      <a:r>
                        <a:rPr lang="es-EC" sz="1200" b="1" u="none" strike="noStrike" kern="1200" dirty="0">
                          <a:solidFill>
                            <a:schemeClr val="tx1"/>
                          </a:solidFill>
                          <a:effectLst/>
                          <a:latin typeface="+mn-lt"/>
                          <a:ea typeface="+mn-ea"/>
                          <a:cs typeface="+mn-cs"/>
                        </a:rPr>
                        <a:t>)</a:t>
                      </a:r>
                      <a:endParaRPr lang="es-EC" sz="1200" b="1" i="0" u="none" strike="noStrike" kern="1200" dirty="0">
                        <a:solidFill>
                          <a:srgbClr val="000000"/>
                        </a:solidFill>
                        <a:effectLst/>
                        <a:latin typeface="+mn-lt"/>
                        <a:ea typeface="+mn-ea"/>
                        <a:cs typeface="+mn-cs"/>
                      </a:endParaRPr>
                    </a:p>
                  </a:txBody>
                  <a:tcPr marL="7620" marR="7620" marT="7620" marB="0" anchor="ctr"/>
                </a:tc>
                <a:tc>
                  <a:txBody>
                    <a:bodyPr/>
                    <a:lstStyle/>
                    <a:p>
                      <a:pPr algn="ctr" fontAlgn="b"/>
                      <a:r>
                        <a:rPr lang="es-EC" sz="1200" b="1" i="0" u="none" strike="noStrike" dirty="0">
                          <a:solidFill>
                            <a:srgbClr val="000000"/>
                          </a:solidFill>
                          <a:effectLst/>
                          <a:latin typeface="+mj-lt"/>
                        </a:rPr>
                        <a:t>B</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0" i="0" u="none" strike="noStrike" dirty="0">
                          <a:solidFill>
                            <a:srgbClr val="000000"/>
                          </a:solidFill>
                          <a:effectLst/>
                          <a:latin typeface="+mj-lt"/>
                        </a:rPr>
                        <a:t>0,6</a:t>
                      </a:r>
                    </a:p>
                  </a:txBody>
                  <a:tcPr marL="7620" marR="7620" marT="7620" marB="0" anchor="ctr"/>
                </a:tc>
                <a:tc>
                  <a:txBody>
                    <a:bodyPr/>
                    <a:lstStyle/>
                    <a:p>
                      <a:pPr algn="ctr" fontAlgn="b"/>
                      <a:r>
                        <a:rPr lang="es-EC" sz="1200" b="0" i="0" u="none" strike="noStrike" dirty="0">
                          <a:solidFill>
                            <a:srgbClr val="000000"/>
                          </a:solidFill>
                          <a:effectLst/>
                          <a:latin typeface="+mj-lt"/>
                        </a:rPr>
                        <a:t>0,9</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1,50</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0,03</a:t>
                      </a:r>
                    </a:p>
                  </a:txBody>
                  <a:tcPr marL="7620" marR="7620" marT="7620" marB="0" anchor="ctr"/>
                </a:tc>
                <a:tc>
                  <a:txBody>
                    <a:bodyPr/>
                    <a:lstStyle/>
                    <a:p>
                      <a:pPr algn="ctr" fontAlgn="b"/>
                      <a:r>
                        <a:rPr lang="es-EC" sz="1200" b="0" i="0" u="none" strike="noStrike" dirty="0">
                          <a:solidFill>
                            <a:srgbClr val="000000"/>
                          </a:solidFill>
                          <a:effectLst/>
                          <a:latin typeface="+mj-lt"/>
                        </a:rPr>
                        <a:t>1,0</a:t>
                      </a:r>
                    </a:p>
                  </a:txBody>
                  <a:tcPr marL="7620" marR="7620" marT="7620" marB="0" anchor="ctr"/>
                </a:tc>
                <a:extLst>
                  <a:ext uri="{0D108BD9-81ED-4DB2-BD59-A6C34878D82A}">
                    <a16:rowId xmlns:a16="http://schemas.microsoft.com/office/drawing/2014/main" val="2647766519"/>
                  </a:ext>
                </a:extLst>
              </a:tr>
              <a:tr h="164592">
                <a:tc vMerge="1">
                  <a:txBody>
                    <a:bodyPr/>
                    <a:lstStyle/>
                    <a:p>
                      <a:endParaRPr lang="es-EC"/>
                    </a:p>
                  </a:txBody>
                  <a:tcPr/>
                </a:tc>
                <a:tc>
                  <a:txBody>
                    <a:bodyPr/>
                    <a:lstStyle/>
                    <a:p>
                      <a:pPr algn="ctr" fontAlgn="b"/>
                      <a:r>
                        <a:rPr lang="es-EC" sz="1200" b="1" i="0" u="none" strike="noStrike" dirty="0">
                          <a:solidFill>
                            <a:srgbClr val="000000"/>
                          </a:solidFill>
                          <a:effectLst/>
                          <a:latin typeface="+mj-lt"/>
                        </a:rPr>
                        <a:t>M</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0,00</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0,00</a:t>
                      </a:r>
                    </a:p>
                  </a:txBody>
                  <a:tcPr marL="7620" marR="7620" marT="7620" marB="0" anchor="ctr"/>
                </a:tc>
                <a:tc>
                  <a:txBody>
                    <a:bodyPr/>
                    <a:lstStyle/>
                    <a:p>
                      <a:pPr algn="ctr" fontAlgn="b"/>
                      <a:r>
                        <a:rPr lang="es-EC" sz="1200" b="0" i="0" u="none" strike="noStrike" dirty="0">
                          <a:solidFill>
                            <a:srgbClr val="000000"/>
                          </a:solidFill>
                          <a:effectLst/>
                          <a:latin typeface="+mj-lt"/>
                        </a:rPr>
                        <a:t>0,0</a:t>
                      </a:r>
                    </a:p>
                  </a:txBody>
                  <a:tcPr marL="7620" marR="7620" marT="7620" marB="0" anchor="ctr"/>
                </a:tc>
                <a:extLst>
                  <a:ext uri="{0D108BD9-81ED-4DB2-BD59-A6C34878D82A}">
                    <a16:rowId xmlns:a16="http://schemas.microsoft.com/office/drawing/2014/main" val="1446918456"/>
                  </a:ext>
                </a:extLst>
              </a:tr>
              <a:tr h="164592">
                <a:tc vMerge="1">
                  <a:txBody>
                    <a:bodyPr/>
                    <a:lstStyle/>
                    <a:p>
                      <a:endParaRPr lang="es-EC"/>
                    </a:p>
                  </a:txBody>
                  <a:tcPr/>
                </a:tc>
                <a:tc>
                  <a:txBody>
                    <a:bodyPr/>
                    <a:lstStyle/>
                    <a:p>
                      <a:pPr algn="ctr" fontAlgn="b"/>
                      <a:r>
                        <a:rPr lang="es-EC" sz="1200" b="1" i="0" u="none" strike="noStrike" dirty="0">
                          <a:solidFill>
                            <a:srgbClr val="000000"/>
                          </a:solidFill>
                          <a:effectLst/>
                          <a:latin typeface="+mj-lt"/>
                        </a:rPr>
                        <a:t>A</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0,00</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0,00</a:t>
                      </a:r>
                    </a:p>
                  </a:txBody>
                  <a:tcPr marL="7620" marR="7620" marT="7620" marB="0" anchor="ctr"/>
                </a:tc>
                <a:tc>
                  <a:txBody>
                    <a:bodyPr/>
                    <a:lstStyle/>
                    <a:p>
                      <a:pPr algn="ctr" fontAlgn="b"/>
                      <a:r>
                        <a:rPr lang="es-EC" sz="1200" b="0" i="0" u="none" strike="noStrike" dirty="0">
                          <a:solidFill>
                            <a:srgbClr val="000000"/>
                          </a:solidFill>
                          <a:effectLst/>
                          <a:latin typeface="+mj-lt"/>
                        </a:rPr>
                        <a:t>0,0</a:t>
                      </a:r>
                    </a:p>
                  </a:txBody>
                  <a:tcPr marL="7620" marR="7620" marT="7620" marB="0" anchor="ctr"/>
                </a:tc>
                <a:extLst>
                  <a:ext uri="{0D108BD9-81ED-4DB2-BD59-A6C34878D82A}">
                    <a16:rowId xmlns:a16="http://schemas.microsoft.com/office/drawing/2014/main" val="3221272870"/>
                  </a:ext>
                </a:extLst>
              </a:tr>
              <a:tr h="164592">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200" b="1" i="0" u="none" strike="noStrike" dirty="0">
                          <a:solidFill>
                            <a:srgbClr val="000000"/>
                          </a:solidFill>
                          <a:effectLst/>
                          <a:latin typeface="+mj-lt"/>
                        </a:rPr>
                        <a:t>Hundimiento </a:t>
                      </a:r>
                      <a:r>
                        <a:rPr lang="es-EC" sz="1200" b="1" u="none" strike="noStrike" kern="1200" dirty="0">
                          <a:solidFill>
                            <a:schemeClr val="tx1"/>
                          </a:solidFill>
                          <a:effectLst/>
                          <a:latin typeface="+mn-lt"/>
                          <a:ea typeface="+mn-ea"/>
                          <a:cs typeface="+mn-cs"/>
                        </a:rPr>
                        <a:t>(m</a:t>
                      </a:r>
                      <a:r>
                        <a:rPr lang="es-EC" sz="1200" kern="1200" baseline="30000" dirty="0">
                          <a:solidFill>
                            <a:schemeClr val="tx1"/>
                          </a:solidFill>
                          <a:effectLst/>
                          <a:latin typeface="+mn-lt"/>
                          <a:ea typeface="+mn-ea"/>
                          <a:cs typeface="+mn-cs"/>
                        </a:rPr>
                        <a:t>2</a:t>
                      </a:r>
                      <a:r>
                        <a:rPr lang="es-EC" sz="1200" b="1" u="none" strike="noStrike" kern="1200" dirty="0">
                          <a:solidFill>
                            <a:schemeClr val="tx1"/>
                          </a:solidFill>
                          <a:effectLst/>
                          <a:latin typeface="+mn-lt"/>
                          <a:ea typeface="+mn-ea"/>
                          <a:cs typeface="+mn-cs"/>
                        </a:rPr>
                        <a:t>)</a:t>
                      </a:r>
                      <a:endParaRPr lang="es-EC" sz="1200" b="1" i="0" u="none" strike="noStrike" kern="1200" dirty="0">
                        <a:solidFill>
                          <a:srgbClr val="000000"/>
                        </a:solidFill>
                        <a:effectLst/>
                        <a:latin typeface="+mn-lt"/>
                        <a:ea typeface="+mn-ea"/>
                        <a:cs typeface="+mn-cs"/>
                      </a:endParaRPr>
                    </a:p>
                  </a:txBody>
                  <a:tcPr marL="7620" marR="7620" marT="7620" marB="0" anchor="ctr"/>
                </a:tc>
                <a:tc>
                  <a:txBody>
                    <a:bodyPr/>
                    <a:lstStyle/>
                    <a:p>
                      <a:pPr algn="ctr" fontAlgn="b"/>
                      <a:r>
                        <a:rPr lang="es-EC" sz="1200" b="1" i="0" u="none" strike="noStrike" dirty="0">
                          <a:solidFill>
                            <a:srgbClr val="000000"/>
                          </a:solidFill>
                          <a:effectLst/>
                          <a:latin typeface="+mj-lt"/>
                        </a:rPr>
                        <a:t>B</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0" i="0" u="none" strike="noStrike" dirty="0">
                          <a:solidFill>
                            <a:srgbClr val="000000"/>
                          </a:solidFill>
                          <a:effectLst/>
                          <a:latin typeface="+mj-lt"/>
                        </a:rPr>
                        <a:t>1,5</a:t>
                      </a:r>
                    </a:p>
                  </a:txBody>
                  <a:tcPr marL="7620" marR="7620" marT="7620" marB="0" anchor="ctr"/>
                </a:tc>
                <a:tc>
                  <a:txBody>
                    <a:bodyPr/>
                    <a:lstStyle/>
                    <a:p>
                      <a:pPr algn="ctr" fontAlgn="b"/>
                      <a:r>
                        <a:rPr lang="es-EC" sz="1200" b="0" i="0" u="none" strike="noStrike" dirty="0">
                          <a:solidFill>
                            <a:srgbClr val="000000"/>
                          </a:solidFill>
                          <a:effectLst/>
                          <a:latin typeface="+mj-lt"/>
                        </a:rPr>
                        <a:t>1,6</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3,10</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0,07</a:t>
                      </a:r>
                    </a:p>
                  </a:txBody>
                  <a:tcPr marL="7620" marR="7620" marT="7620" marB="0" anchor="ctr"/>
                </a:tc>
                <a:tc>
                  <a:txBody>
                    <a:bodyPr/>
                    <a:lstStyle/>
                    <a:p>
                      <a:pPr algn="ctr" fontAlgn="b"/>
                      <a:r>
                        <a:rPr lang="es-EC" sz="1200" b="0" i="0" u="none" strike="noStrike" dirty="0">
                          <a:solidFill>
                            <a:srgbClr val="000000"/>
                          </a:solidFill>
                          <a:effectLst/>
                          <a:latin typeface="+mj-lt"/>
                        </a:rPr>
                        <a:t>4,0</a:t>
                      </a:r>
                    </a:p>
                  </a:txBody>
                  <a:tcPr marL="7620" marR="7620" marT="7620" marB="0" anchor="ctr"/>
                </a:tc>
                <a:extLst>
                  <a:ext uri="{0D108BD9-81ED-4DB2-BD59-A6C34878D82A}">
                    <a16:rowId xmlns:a16="http://schemas.microsoft.com/office/drawing/2014/main" val="3194836310"/>
                  </a:ext>
                </a:extLst>
              </a:tr>
              <a:tr h="164592">
                <a:tc vMerge="1">
                  <a:txBody>
                    <a:bodyPr/>
                    <a:lstStyle/>
                    <a:p>
                      <a:endParaRPr lang="es-EC"/>
                    </a:p>
                  </a:txBody>
                  <a:tcPr/>
                </a:tc>
                <a:tc>
                  <a:txBody>
                    <a:bodyPr/>
                    <a:lstStyle/>
                    <a:p>
                      <a:pPr algn="ctr" fontAlgn="b"/>
                      <a:r>
                        <a:rPr lang="es-EC" sz="1200" b="1" i="0" u="none" strike="noStrike" dirty="0">
                          <a:solidFill>
                            <a:srgbClr val="000000"/>
                          </a:solidFill>
                          <a:effectLst/>
                          <a:latin typeface="+mj-lt"/>
                        </a:rPr>
                        <a:t>M</a:t>
                      </a:r>
                    </a:p>
                  </a:txBody>
                  <a:tcPr marL="7620" marR="7620" marT="7620" marB="0" anchor="ctr"/>
                </a:tc>
                <a:tc>
                  <a:txBody>
                    <a:bodyPr/>
                    <a:lstStyle/>
                    <a:p>
                      <a:pPr algn="ctr" fontAlgn="b"/>
                      <a:r>
                        <a:rPr lang="es-EC" sz="1200" b="0" i="0" u="none" strike="noStrike" dirty="0">
                          <a:solidFill>
                            <a:srgbClr val="000000"/>
                          </a:solidFill>
                          <a:effectLst/>
                          <a:latin typeface="+mj-lt"/>
                        </a:rPr>
                        <a:t>44,0</a:t>
                      </a:r>
                    </a:p>
                  </a:txBody>
                  <a:tcPr marL="7620" marR="7620" marT="7620" marB="0" anchor="ctr"/>
                </a:tc>
                <a:tc>
                  <a:txBody>
                    <a:bodyPr/>
                    <a:lstStyle/>
                    <a:p>
                      <a:pPr algn="ctr" fontAlgn="b"/>
                      <a:r>
                        <a:rPr lang="es-EC" sz="1200" b="0" i="0" u="none" strike="noStrike" dirty="0">
                          <a:solidFill>
                            <a:srgbClr val="000000"/>
                          </a:solidFill>
                          <a:effectLst/>
                          <a:latin typeface="+mj-lt"/>
                        </a:rPr>
                        <a:t>0,9</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0" i="0" u="none" strike="noStrike" dirty="0">
                          <a:solidFill>
                            <a:srgbClr val="000000"/>
                          </a:solidFill>
                          <a:effectLst/>
                          <a:latin typeface="+mj-lt"/>
                        </a:rPr>
                        <a:t>1,5</a:t>
                      </a:r>
                    </a:p>
                  </a:txBody>
                  <a:tcPr marL="7620" marR="7620" marT="7620" marB="0" anchor="ctr"/>
                </a:tc>
                <a:tc>
                  <a:txBody>
                    <a:bodyPr/>
                    <a:lstStyle/>
                    <a:p>
                      <a:pPr algn="ctr" fontAlgn="b"/>
                      <a:r>
                        <a:rPr lang="es-EC" sz="1200" b="0" i="0" u="none" strike="noStrike" dirty="0">
                          <a:solidFill>
                            <a:srgbClr val="000000"/>
                          </a:solidFill>
                          <a:effectLst/>
                          <a:latin typeface="+mj-lt"/>
                        </a:rPr>
                        <a:t>1,4</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47,81</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1,03</a:t>
                      </a:r>
                    </a:p>
                  </a:txBody>
                  <a:tcPr marL="7620" marR="7620" marT="7620" marB="0" anchor="ctr"/>
                </a:tc>
                <a:tc>
                  <a:txBody>
                    <a:bodyPr/>
                    <a:lstStyle/>
                    <a:p>
                      <a:pPr algn="ctr" fontAlgn="b"/>
                      <a:r>
                        <a:rPr lang="es-EC" sz="1200" b="0" i="0" u="none" strike="noStrike" dirty="0">
                          <a:solidFill>
                            <a:srgbClr val="000000"/>
                          </a:solidFill>
                          <a:effectLst/>
                          <a:latin typeface="+mj-lt"/>
                        </a:rPr>
                        <a:t>9,8</a:t>
                      </a:r>
                    </a:p>
                  </a:txBody>
                  <a:tcPr marL="7620" marR="7620" marT="7620" marB="0" anchor="ctr"/>
                </a:tc>
                <a:extLst>
                  <a:ext uri="{0D108BD9-81ED-4DB2-BD59-A6C34878D82A}">
                    <a16:rowId xmlns:a16="http://schemas.microsoft.com/office/drawing/2014/main" val="1043542267"/>
                  </a:ext>
                </a:extLst>
              </a:tr>
              <a:tr h="164592">
                <a:tc vMerge="1">
                  <a:txBody>
                    <a:bodyPr/>
                    <a:lstStyle/>
                    <a:p>
                      <a:endParaRPr lang="es-EC"/>
                    </a:p>
                  </a:txBody>
                  <a:tcPr/>
                </a:tc>
                <a:tc>
                  <a:txBody>
                    <a:bodyPr/>
                    <a:lstStyle/>
                    <a:p>
                      <a:pPr algn="ctr" fontAlgn="b"/>
                      <a:r>
                        <a:rPr lang="es-EC" sz="1200" b="1" i="0" u="none" strike="noStrike" dirty="0">
                          <a:solidFill>
                            <a:srgbClr val="000000"/>
                          </a:solidFill>
                          <a:effectLst/>
                          <a:latin typeface="+mj-lt"/>
                        </a:rPr>
                        <a:t>A</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0" i="0" u="none" strike="noStrike" dirty="0">
                          <a:solidFill>
                            <a:srgbClr val="000000"/>
                          </a:solidFill>
                          <a:effectLst/>
                          <a:latin typeface="+mj-lt"/>
                        </a:rPr>
                        <a:t>0,6</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0" i="0" u="none" strike="noStrike" dirty="0">
                          <a:solidFill>
                            <a:srgbClr val="000000"/>
                          </a:solidFill>
                          <a:effectLst/>
                          <a:latin typeface="+mj-lt"/>
                        </a:rPr>
                        <a:t>1,5</a:t>
                      </a:r>
                    </a:p>
                  </a:txBody>
                  <a:tcPr marL="7620" marR="7620" marT="7620" marB="0" anchor="ctr"/>
                </a:tc>
                <a:tc>
                  <a:txBody>
                    <a:bodyPr/>
                    <a:lstStyle/>
                    <a:p>
                      <a:pPr algn="ctr" fontAlgn="b"/>
                      <a:r>
                        <a:rPr lang="es-EC" sz="1200" b="0" i="0" u="none" strike="noStrike" dirty="0">
                          <a:solidFill>
                            <a:srgbClr val="000000"/>
                          </a:solidFill>
                          <a:effectLst/>
                          <a:latin typeface="+mj-lt"/>
                        </a:rPr>
                        <a:t>2,1</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4,23</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0,09</a:t>
                      </a:r>
                    </a:p>
                  </a:txBody>
                  <a:tcPr marL="7620" marR="7620" marT="7620" marB="0" anchor="ctr"/>
                </a:tc>
                <a:tc>
                  <a:txBody>
                    <a:bodyPr/>
                    <a:lstStyle/>
                    <a:p>
                      <a:pPr algn="ctr" fontAlgn="b"/>
                      <a:r>
                        <a:rPr lang="es-EC" sz="1200" b="0" i="0" u="none" strike="noStrike" dirty="0">
                          <a:solidFill>
                            <a:srgbClr val="000000"/>
                          </a:solidFill>
                          <a:effectLst/>
                          <a:latin typeface="+mj-lt"/>
                        </a:rPr>
                        <a:t>12,0</a:t>
                      </a:r>
                    </a:p>
                  </a:txBody>
                  <a:tcPr marL="7620" marR="7620" marT="7620" marB="0" anchor="ctr"/>
                </a:tc>
                <a:extLst>
                  <a:ext uri="{0D108BD9-81ED-4DB2-BD59-A6C34878D82A}">
                    <a16:rowId xmlns:a16="http://schemas.microsoft.com/office/drawing/2014/main" val="1805583536"/>
                  </a:ext>
                </a:extLst>
              </a:tr>
              <a:tr h="164592">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200" b="1" i="0" u="none" strike="noStrike" dirty="0">
                          <a:solidFill>
                            <a:srgbClr val="000000"/>
                          </a:solidFill>
                          <a:effectLst/>
                          <a:latin typeface="+mj-lt"/>
                        </a:rPr>
                        <a:t>Ahuellamiento </a:t>
                      </a:r>
                      <a:r>
                        <a:rPr lang="es-EC" sz="1200" b="1" u="none" strike="noStrike" kern="1200" dirty="0">
                          <a:solidFill>
                            <a:schemeClr val="tx1"/>
                          </a:solidFill>
                          <a:effectLst/>
                          <a:latin typeface="+mn-lt"/>
                          <a:ea typeface="+mn-ea"/>
                          <a:cs typeface="+mn-cs"/>
                        </a:rPr>
                        <a:t>(m</a:t>
                      </a:r>
                      <a:r>
                        <a:rPr lang="es-EC" sz="1200" kern="1200" baseline="30000" dirty="0">
                          <a:solidFill>
                            <a:schemeClr val="tx1"/>
                          </a:solidFill>
                          <a:effectLst/>
                          <a:latin typeface="+mn-lt"/>
                          <a:ea typeface="+mn-ea"/>
                          <a:cs typeface="+mn-cs"/>
                        </a:rPr>
                        <a:t>2</a:t>
                      </a:r>
                      <a:r>
                        <a:rPr lang="es-EC" sz="1200" b="1" u="none" strike="noStrike" kern="1200" dirty="0">
                          <a:solidFill>
                            <a:schemeClr val="tx1"/>
                          </a:solidFill>
                          <a:effectLst/>
                          <a:latin typeface="+mn-lt"/>
                          <a:ea typeface="+mn-ea"/>
                          <a:cs typeface="+mn-cs"/>
                        </a:rPr>
                        <a:t>)</a:t>
                      </a:r>
                      <a:endParaRPr lang="es-EC" sz="1200" b="1" i="0" u="none" strike="noStrike" kern="1200" dirty="0">
                        <a:solidFill>
                          <a:srgbClr val="000000"/>
                        </a:solidFill>
                        <a:effectLst/>
                        <a:latin typeface="+mn-lt"/>
                        <a:ea typeface="+mn-ea"/>
                        <a:cs typeface="+mn-cs"/>
                      </a:endParaRPr>
                    </a:p>
                  </a:txBody>
                  <a:tcPr marL="7620" marR="7620" marT="7620" marB="0" anchor="ctr"/>
                </a:tc>
                <a:tc>
                  <a:txBody>
                    <a:bodyPr/>
                    <a:lstStyle/>
                    <a:p>
                      <a:pPr algn="ctr" fontAlgn="b"/>
                      <a:r>
                        <a:rPr lang="es-EC" sz="1200" b="1" i="0" u="none" strike="noStrike" dirty="0">
                          <a:solidFill>
                            <a:srgbClr val="000000"/>
                          </a:solidFill>
                          <a:effectLst/>
                          <a:latin typeface="+mj-lt"/>
                        </a:rPr>
                        <a:t>B</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0" i="0" u="none" strike="noStrike" dirty="0">
                          <a:solidFill>
                            <a:srgbClr val="000000"/>
                          </a:solidFill>
                          <a:effectLst/>
                          <a:latin typeface="+mj-lt"/>
                        </a:rPr>
                        <a:t>10,8</a:t>
                      </a:r>
                    </a:p>
                  </a:txBody>
                  <a:tcPr marL="7620" marR="7620" marT="7620" marB="0" anchor="ctr"/>
                </a:tc>
                <a:tc>
                  <a:txBody>
                    <a:bodyPr/>
                    <a:lstStyle/>
                    <a:p>
                      <a:pPr algn="ctr" fontAlgn="b"/>
                      <a:r>
                        <a:rPr lang="es-EC" sz="1200" b="0" i="0" u="none" strike="noStrike" dirty="0">
                          <a:solidFill>
                            <a:srgbClr val="000000"/>
                          </a:solidFill>
                          <a:effectLst/>
                          <a:latin typeface="+mj-lt"/>
                        </a:rPr>
                        <a:t>9,6</a:t>
                      </a:r>
                    </a:p>
                  </a:txBody>
                  <a:tcPr marL="7620" marR="7620" marT="7620" marB="0" anchor="ctr"/>
                </a:tc>
                <a:tc>
                  <a:txBody>
                    <a:bodyPr/>
                    <a:lstStyle/>
                    <a:p>
                      <a:pPr algn="ctr" fontAlgn="b"/>
                      <a:r>
                        <a:rPr lang="es-EC" sz="1200" b="0" i="0" u="none" strike="noStrike" dirty="0">
                          <a:solidFill>
                            <a:srgbClr val="000000"/>
                          </a:solidFill>
                          <a:effectLst/>
                          <a:latin typeface="+mj-lt"/>
                        </a:rPr>
                        <a:t>3,9</a:t>
                      </a:r>
                    </a:p>
                  </a:txBody>
                  <a:tcPr marL="7620" marR="7620" marT="7620" marB="0" anchor="ctr"/>
                </a:tc>
                <a:tc>
                  <a:txBody>
                    <a:bodyPr/>
                    <a:lstStyle/>
                    <a:p>
                      <a:pPr algn="ctr" fontAlgn="b"/>
                      <a:r>
                        <a:rPr lang="es-EC" sz="1200" b="0" i="0" u="none" strike="noStrike" dirty="0">
                          <a:solidFill>
                            <a:srgbClr val="000000"/>
                          </a:solidFill>
                          <a:effectLst/>
                          <a:latin typeface="+mj-lt"/>
                        </a:rPr>
                        <a:t>4,0</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28,30</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0,61</a:t>
                      </a:r>
                    </a:p>
                  </a:txBody>
                  <a:tcPr marL="7620" marR="7620" marT="7620" marB="0" anchor="ctr"/>
                </a:tc>
                <a:tc>
                  <a:txBody>
                    <a:bodyPr/>
                    <a:lstStyle/>
                    <a:p>
                      <a:pPr algn="ctr" fontAlgn="b"/>
                      <a:r>
                        <a:rPr lang="es-EC" sz="1200" b="0" i="0" u="none" strike="noStrike" dirty="0">
                          <a:solidFill>
                            <a:srgbClr val="000000"/>
                          </a:solidFill>
                          <a:effectLst/>
                          <a:latin typeface="+mj-lt"/>
                        </a:rPr>
                        <a:t>6,0</a:t>
                      </a:r>
                    </a:p>
                  </a:txBody>
                  <a:tcPr marL="7620" marR="7620" marT="7620" marB="0" anchor="ctr"/>
                </a:tc>
                <a:extLst>
                  <a:ext uri="{0D108BD9-81ED-4DB2-BD59-A6C34878D82A}">
                    <a16:rowId xmlns:a16="http://schemas.microsoft.com/office/drawing/2014/main" val="679979422"/>
                  </a:ext>
                </a:extLst>
              </a:tr>
              <a:tr h="164592">
                <a:tc vMerge="1">
                  <a:txBody>
                    <a:bodyPr/>
                    <a:lstStyle/>
                    <a:p>
                      <a:endParaRPr lang="es-EC"/>
                    </a:p>
                  </a:txBody>
                  <a:tcPr/>
                </a:tc>
                <a:tc>
                  <a:txBody>
                    <a:bodyPr/>
                    <a:lstStyle/>
                    <a:p>
                      <a:pPr algn="ctr" fontAlgn="b"/>
                      <a:r>
                        <a:rPr lang="es-EC" sz="1200" b="1" i="0" u="none" strike="noStrike" dirty="0">
                          <a:solidFill>
                            <a:srgbClr val="000000"/>
                          </a:solidFill>
                          <a:effectLst/>
                          <a:latin typeface="+mj-lt"/>
                        </a:rPr>
                        <a:t>M</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0" i="0" u="none" strike="noStrike" dirty="0">
                          <a:solidFill>
                            <a:srgbClr val="000000"/>
                          </a:solidFill>
                          <a:effectLst/>
                          <a:latin typeface="+mj-lt"/>
                        </a:rPr>
                        <a:t>2,0</a:t>
                      </a:r>
                    </a:p>
                  </a:txBody>
                  <a:tcPr marL="7620" marR="7620" marT="7620" marB="0" anchor="ctr"/>
                </a:tc>
                <a:tc>
                  <a:txBody>
                    <a:bodyPr/>
                    <a:lstStyle/>
                    <a:p>
                      <a:pPr algn="ctr" fontAlgn="b"/>
                      <a:r>
                        <a:rPr lang="es-EC" sz="1200" b="0" i="0" u="none" strike="noStrike" dirty="0">
                          <a:solidFill>
                            <a:srgbClr val="000000"/>
                          </a:solidFill>
                          <a:effectLst/>
                          <a:latin typeface="+mj-lt"/>
                        </a:rPr>
                        <a:t>9,0</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11,00</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0,24</a:t>
                      </a:r>
                    </a:p>
                  </a:txBody>
                  <a:tcPr marL="7620" marR="7620" marT="7620" marB="0" anchor="ctr"/>
                </a:tc>
                <a:tc>
                  <a:txBody>
                    <a:bodyPr/>
                    <a:lstStyle/>
                    <a:p>
                      <a:pPr algn="ctr" fontAlgn="b"/>
                      <a:r>
                        <a:rPr lang="es-EC" sz="1200" b="0" i="0" u="none" strike="noStrike" dirty="0">
                          <a:solidFill>
                            <a:srgbClr val="000000"/>
                          </a:solidFill>
                          <a:effectLst/>
                          <a:latin typeface="+mj-lt"/>
                        </a:rPr>
                        <a:t>8,5</a:t>
                      </a:r>
                    </a:p>
                  </a:txBody>
                  <a:tcPr marL="7620" marR="7620" marT="7620" marB="0" anchor="ctr"/>
                </a:tc>
                <a:extLst>
                  <a:ext uri="{0D108BD9-81ED-4DB2-BD59-A6C34878D82A}">
                    <a16:rowId xmlns:a16="http://schemas.microsoft.com/office/drawing/2014/main" val="287212610"/>
                  </a:ext>
                </a:extLst>
              </a:tr>
              <a:tr h="164592">
                <a:tc vMerge="1">
                  <a:txBody>
                    <a:bodyPr/>
                    <a:lstStyle/>
                    <a:p>
                      <a:endParaRPr lang="es-EC"/>
                    </a:p>
                  </a:txBody>
                  <a:tcPr/>
                </a:tc>
                <a:tc>
                  <a:txBody>
                    <a:bodyPr/>
                    <a:lstStyle/>
                    <a:p>
                      <a:pPr algn="ctr" fontAlgn="b"/>
                      <a:r>
                        <a:rPr lang="es-EC" sz="1200" b="1" i="0" u="none" strike="noStrike" dirty="0">
                          <a:solidFill>
                            <a:srgbClr val="000000"/>
                          </a:solidFill>
                          <a:effectLst/>
                          <a:latin typeface="+mj-lt"/>
                        </a:rPr>
                        <a:t>A</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0" i="0" u="none" strike="noStrike" dirty="0">
                          <a:solidFill>
                            <a:srgbClr val="000000"/>
                          </a:solidFill>
                          <a:effectLst/>
                          <a:latin typeface="+mj-lt"/>
                        </a:rPr>
                        <a:t>3,2</a:t>
                      </a:r>
                    </a:p>
                  </a:txBody>
                  <a:tcPr marL="7620" marR="7620" marT="7620" marB="0" anchor="ctr"/>
                </a:tc>
                <a:tc>
                  <a:txBody>
                    <a:bodyPr/>
                    <a:lstStyle/>
                    <a:p>
                      <a:pPr algn="ctr" fontAlgn="b"/>
                      <a:r>
                        <a:rPr lang="es-EC" sz="1200" b="0" i="0" u="none" strike="noStrike" dirty="0">
                          <a:solidFill>
                            <a:srgbClr val="000000"/>
                          </a:solidFill>
                          <a:effectLst/>
                          <a:latin typeface="+mj-lt"/>
                        </a:rPr>
                        <a:t>3,2</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6,40</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0,14</a:t>
                      </a:r>
                    </a:p>
                  </a:txBody>
                  <a:tcPr marL="7620" marR="7620" marT="7620" marB="0" anchor="ctr"/>
                </a:tc>
                <a:tc>
                  <a:txBody>
                    <a:bodyPr/>
                    <a:lstStyle/>
                    <a:p>
                      <a:pPr algn="ctr" fontAlgn="b"/>
                      <a:r>
                        <a:rPr lang="es-EC" sz="1200" b="0" i="0" u="none" strike="noStrike" dirty="0">
                          <a:solidFill>
                            <a:srgbClr val="000000"/>
                          </a:solidFill>
                          <a:effectLst/>
                          <a:latin typeface="+mj-lt"/>
                        </a:rPr>
                        <a:t>10,5</a:t>
                      </a:r>
                    </a:p>
                  </a:txBody>
                  <a:tcPr marL="7620" marR="7620" marT="7620" marB="0" anchor="ctr"/>
                </a:tc>
                <a:extLst>
                  <a:ext uri="{0D108BD9-81ED-4DB2-BD59-A6C34878D82A}">
                    <a16:rowId xmlns:a16="http://schemas.microsoft.com/office/drawing/2014/main" val="4021068829"/>
                  </a:ext>
                </a:extLst>
              </a:tr>
              <a:tr h="164592">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200" b="1" i="0" u="none" strike="noStrike" dirty="0">
                          <a:solidFill>
                            <a:srgbClr val="000000"/>
                          </a:solidFill>
                          <a:effectLst/>
                          <a:latin typeface="+mj-lt"/>
                        </a:rPr>
                        <a:t>Baches </a:t>
                      </a:r>
                      <a:r>
                        <a:rPr lang="es-EC" sz="1200" b="1" u="none" strike="noStrike" kern="1200" dirty="0">
                          <a:solidFill>
                            <a:schemeClr val="tx1"/>
                          </a:solidFill>
                          <a:effectLst/>
                          <a:latin typeface="+mn-lt"/>
                          <a:ea typeface="+mn-ea"/>
                          <a:cs typeface="+mn-cs"/>
                        </a:rPr>
                        <a:t>(m</a:t>
                      </a:r>
                      <a:r>
                        <a:rPr lang="es-EC" sz="1200" kern="1200" baseline="30000" dirty="0">
                          <a:solidFill>
                            <a:schemeClr val="tx1"/>
                          </a:solidFill>
                          <a:effectLst/>
                          <a:latin typeface="+mn-lt"/>
                          <a:ea typeface="+mn-ea"/>
                          <a:cs typeface="+mn-cs"/>
                        </a:rPr>
                        <a:t>2</a:t>
                      </a:r>
                      <a:r>
                        <a:rPr lang="es-EC" sz="1200" b="1" u="none" strike="noStrike" kern="1200" dirty="0">
                          <a:solidFill>
                            <a:schemeClr val="tx1"/>
                          </a:solidFill>
                          <a:effectLst/>
                          <a:latin typeface="+mn-lt"/>
                          <a:ea typeface="+mn-ea"/>
                          <a:cs typeface="+mn-cs"/>
                        </a:rPr>
                        <a:t>)</a:t>
                      </a:r>
                      <a:endParaRPr lang="es-EC" sz="1200" b="1" i="0" u="none" strike="noStrike" kern="1200" dirty="0">
                        <a:solidFill>
                          <a:srgbClr val="000000"/>
                        </a:solidFill>
                        <a:effectLst/>
                        <a:latin typeface="+mn-lt"/>
                        <a:ea typeface="+mn-ea"/>
                        <a:cs typeface="+mn-cs"/>
                      </a:endParaRPr>
                    </a:p>
                  </a:txBody>
                  <a:tcPr marL="7620" marR="7620" marT="7620" marB="0" anchor="ctr"/>
                </a:tc>
                <a:tc>
                  <a:txBody>
                    <a:bodyPr/>
                    <a:lstStyle/>
                    <a:p>
                      <a:pPr algn="ctr" fontAlgn="b"/>
                      <a:r>
                        <a:rPr lang="es-EC" sz="1200" b="1" i="0" u="none" strike="noStrike" dirty="0">
                          <a:solidFill>
                            <a:srgbClr val="000000"/>
                          </a:solidFill>
                          <a:effectLst/>
                          <a:latin typeface="+mj-lt"/>
                        </a:rPr>
                        <a:t>B</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0" i="0" u="none" strike="noStrike" dirty="0">
                          <a:solidFill>
                            <a:srgbClr val="000000"/>
                          </a:solidFill>
                          <a:effectLst/>
                          <a:latin typeface="+mj-lt"/>
                        </a:rPr>
                        <a:t>0,7</a:t>
                      </a:r>
                    </a:p>
                  </a:txBody>
                  <a:tcPr marL="7620" marR="7620" marT="7620" marB="0" anchor="ctr"/>
                </a:tc>
                <a:tc>
                  <a:txBody>
                    <a:bodyPr/>
                    <a:lstStyle/>
                    <a:p>
                      <a:pPr algn="ctr" fontAlgn="b"/>
                      <a:r>
                        <a:rPr lang="es-EC" sz="1200" b="0" i="0" u="none" strike="noStrike" dirty="0">
                          <a:solidFill>
                            <a:srgbClr val="000000"/>
                          </a:solidFill>
                          <a:effectLst/>
                          <a:latin typeface="+mj-lt"/>
                        </a:rPr>
                        <a:t>3,5</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4,20</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0,09</a:t>
                      </a:r>
                    </a:p>
                  </a:txBody>
                  <a:tcPr marL="7620" marR="7620" marT="7620" marB="0" anchor="ctr"/>
                </a:tc>
                <a:tc>
                  <a:txBody>
                    <a:bodyPr/>
                    <a:lstStyle/>
                    <a:p>
                      <a:pPr algn="ctr" fontAlgn="b"/>
                      <a:r>
                        <a:rPr lang="es-EC" sz="1200" b="0" i="0" u="none" strike="noStrike" dirty="0">
                          <a:solidFill>
                            <a:srgbClr val="000000"/>
                          </a:solidFill>
                          <a:effectLst/>
                          <a:latin typeface="+mj-lt"/>
                        </a:rPr>
                        <a:t>2,0</a:t>
                      </a:r>
                    </a:p>
                  </a:txBody>
                  <a:tcPr marL="7620" marR="7620" marT="7620" marB="0" anchor="ctr"/>
                </a:tc>
                <a:extLst>
                  <a:ext uri="{0D108BD9-81ED-4DB2-BD59-A6C34878D82A}">
                    <a16:rowId xmlns:a16="http://schemas.microsoft.com/office/drawing/2014/main" val="3378955145"/>
                  </a:ext>
                </a:extLst>
              </a:tr>
              <a:tr h="164592">
                <a:tc vMerge="1">
                  <a:txBody>
                    <a:bodyPr/>
                    <a:lstStyle/>
                    <a:p>
                      <a:endParaRPr lang="es-EC"/>
                    </a:p>
                  </a:txBody>
                  <a:tcPr/>
                </a:tc>
                <a:tc>
                  <a:txBody>
                    <a:bodyPr/>
                    <a:lstStyle/>
                    <a:p>
                      <a:pPr algn="ctr" fontAlgn="b"/>
                      <a:r>
                        <a:rPr lang="es-EC" sz="1200" b="1" i="0" u="none" strike="noStrike" dirty="0">
                          <a:solidFill>
                            <a:srgbClr val="000000"/>
                          </a:solidFill>
                          <a:effectLst/>
                          <a:latin typeface="+mj-lt"/>
                        </a:rPr>
                        <a:t>M</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0,00</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0,00</a:t>
                      </a:r>
                    </a:p>
                  </a:txBody>
                  <a:tcPr marL="7620" marR="7620" marT="7620" marB="0" anchor="ctr"/>
                </a:tc>
                <a:tc>
                  <a:txBody>
                    <a:bodyPr/>
                    <a:lstStyle/>
                    <a:p>
                      <a:pPr algn="ctr" fontAlgn="b"/>
                      <a:r>
                        <a:rPr lang="es-EC" sz="1200" b="0" i="0" u="none" strike="noStrike" dirty="0">
                          <a:solidFill>
                            <a:srgbClr val="000000"/>
                          </a:solidFill>
                          <a:effectLst/>
                          <a:latin typeface="+mj-lt"/>
                        </a:rPr>
                        <a:t>0,0</a:t>
                      </a:r>
                    </a:p>
                  </a:txBody>
                  <a:tcPr marL="7620" marR="7620" marT="7620" marB="0" anchor="ctr"/>
                </a:tc>
                <a:extLst>
                  <a:ext uri="{0D108BD9-81ED-4DB2-BD59-A6C34878D82A}">
                    <a16:rowId xmlns:a16="http://schemas.microsoft.com/office/drawing/2014/main" val="3755131318"/>
                  </a:ext>
                </a:extLst>
              </a:tr>
              <a:tr h="164592">
                <a:tc vMerge="1">
                  <a:txBody>
                    <a:bodyPr/>
                    <a:lstStyle/>
                    <a:p>
                      <a:endParaRPr lang="es-EC"/>
                    </a:p>
                  </a:txBody>
                  <a:tcPr/>
                </a:tc>
                <a:tc>
                  <a:txBody>
                    <a:bodyPr/>
                    <a:lstStyle/>
                    <a:p>
                      <a:pPr algn="ctr" fontAlgn="b"/>
                      <a:r>
                        <a:rPr lang="es-EC" sz="1200" b="1" i="0" u="none" strike="noStrike" dirty="0">
                          <a:solidFill>
                            <a:srgbClr val="000000"/>
                          </a:solidFill>
                          <a:effectLst/>
                          <a:latin typeface="+mj-lt"/>
                        </a:rPr>
                        <a:t>A</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0" i="0" u="none" strike="noStrike" dirty="0">
                          <a:solidFill>
                            <a:srgbClr val="000000"/>
                          </a:solidFill>
                          <a:effectLst/>
                          <a:latin typeface="+mj-lt"/>
                        </a:rPr>
                        <a:t>1,0</a:t>
                      </a:r>
                    </a:p>
                  </a:txBody>
                  <a:tcPr marL="7620" marR="7620" marT="7620" marB="0" anchor="ctr"/>
                </a:tc>
                <a:tc>
                  <a:txBody>
                    <a:bodyPr/>
                    <a:lstStyle/>
                    <a:p>
                      <a:pPr algn="ctr" fontAlgn="b"/>
                      <a:r>
                        <a:rPr lang="es-EC" sz="1200" b="0" i="0" u="none" strike="noStrike" dirty="0">
                          <a:solidFill>
                            <a:srgbClr val="000000"/>
                          </a:solidFill>
                          <a:effectLst/>
                          <a:latin typeface="+mj-lt"/>
                        </a:rPr>
                        <a:t>1,5</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2,50</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0,05</a:t>
                      </a:r>
                    </a:p>
                  </a:txBody>
                  <a:tcPr marL="7620" marR="7620" marT="7620" marB="0" anchor="ctr"/>
                </a:tc>
                <a:tc>
                  <a:txBody>
                    <a:bodyPr/>
                    <a:lstStyle/>
                    <a:p>
                      <a:pPr algn="ctr" fontAlgn="b"/>
                      <a:r>
                        <a:rPr lang="es-EC" sz="1200" b="0" i="0" u="none" strike="noStrike" dirty="0">
                          <a:solidFill>
                            <a:srgbClr val="000000"/>
                          </a:solidFill>
                          <a:effectLst/>
                          <a:latin typeface="+mj-lt"/>
                        </a:rPr>
                        <a:t>20,0</a:t>
                      </a:r>
                    </a:p>
                  </a:txBody>
                  <a:tcPr marL="7620" marR="7620" marT="7620" marB="0" anchor="ctr"/>
                </a:tc>
                <a:extLst>
                  <a:ext uri="{0D108BD9-81ED-4DB2-BD59-A6C34878D82A}">
                    <a16:rowId xmlns:a16="http://schemas.microsoft.com/office/drawing/2014/main" val="1296928160"/>
                  </a:ext>
                </a:extLst>
              </a:tr>
              <a:tr h="164592">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200" b="1" i="0" u="none" strike="noStrike" dirty="0">
                          <a:solidFill>
                            <a:srgbClr val="000000"/>
                          </a:solidFill>
                          <a:effectLst/>
                          <a:latin typeface="+mj-lt"/>
                        </a:rPr>
                        <a:t>Parches </a:t>
                      </a:r>
                      <a:r>
                        <a:rPr lang="es-EC" sz="1200" b="1" u="none" strike="noStrike" kern="1200" dirty="0">
                          <a:solidFill>
                            <a:schemeClr val="tx1"/>
                          </a:solidFill>
                          <a:effectLst/>
                          <a:latin typeface="+mn-lt"/>
                          <a:ea typeface="+mn-ea"/>
                          <a:cs typeface="+mn-cs"/>
                        </a:rPr>
                        <a:t>(m</a:t>
                      </a:r>
                      <a:r>
                        <a:rPr lang="es-EC" sz="1200" kern="1200" baseline="30000" dirty="0">
                          <a:solidFill>
                            <a:schemeClr val="tx1"/>
                          </a:solidFill>
                          <a:effectLst/>
                          <a:latin typeface="+mn-lt"/>
                          <a:ea typeface="+mn-ea"/>
                          <a:cs typeface="+mn-cs"/>
                        </a:rPr>
                        <a:t>2</a:t>
                      </a:r>
                      <a:r>
                        <a:rPr lang="es-EC" sz="1200" b="1" u="none" strike="noStrike" kern="1200" dirty="0">
                          <a:solidFill>
                            <a:schemeClr val="tx1"/>
                          </a:solidFill>
                          <a:effectLst/>
                          <a:latin typeface="+mn-lt"/>
                          <a:ea typeface="+mn-ea"/>
                          <a:cs typeface="+mn-cs"/>
                        </a:rPr>
                        <a:t>)</a:t>
                      </a:r>
                      <a:endParaRPr lang="es-EC" sz="1200" b="1" i="0" u="none" strike="noStrike" kern="1200" dirty="0">
                        <a:solidFill>
                          <a:srgbClr val="000000"/>
                        </a:solidFill>
                        <a:effectLst/>
                        <a:latin typeface="+mn-lt"/>
                        <a:ea typeface="+mn-ea"/>
                        <a:cs typeface="+mn-cs"/>
                      </a:endParaRPr>
                    </a:p>
                  </a:txBody>
                  <a:tcPr marL="7620" marR="7620" marT="7620" marB="0" anchor="ctr"/>
                </a:tc>
                <a:tc>
                  <a:txBody>
                    <a:bodyPr/>
                    <a:lstStyle/>
                    <a:p>
                      <a:pPr algn="ctr" fontAlgn="b"/>
                      <a:r>
                        <a:rPr lang="es-EC" sz="1200" b="1" i="0" u="none" strike="noStrike" dirty="0">
                          <a:solidFill>
                            <a:srgbClr val="000000"/>
                          </a:solidFill>
                          <a:effectLst/>
                          <a:latin typeface="+mj-lt"/>
                        </a:rPr>
                        <a:t>B</a:t>
                      </a:r>
                    </a:p>
                  </a:txBody>
                  <a:tcPr marL="7620" marR="7620" marT="7620" marB="0" anchor="ctr"/>
                </a:tc>
                <a:tc>
                  <a:txBody>
                    <a:bodyPr/>
                    <a:lstStyle/>
                    <a:p>
                      <a:pPr algn="ctr" fontAlgn="b"/>
                      <a:r>
                        <a:rPr lang="es-EC" sz="1200" b="0" i="0" u="none" strike="noStrike" dirty="0">
                          <a:solidFill>
                            <a:srgbClr val="000000"/>
                          </a:solidFill>
                          <a:effectLst/>
                          <a:latin typeface="+mj-lt"/>
                        </a:rPr>
                        <a:t>15,7</a:t>
                      </a:r>
                    </a:p>
                  </a:txBody>
                  <a:tcPr marL="7620" marR="7620" marT="7620" marB="0" anchor="ctr"/>
                </a:tc>
                <a:tc>
                  <a:txBody>
                    <a:bodyPr/>
                    <a:lstStyle/>
                    <a:p>
                      <a:pPr algn="ctr" fontAlgn="b"/>
                      <a:r>
                        <a:rPr lang="es-EC" sz="1200" b="0" i="0" u="none" strike="noStrike" dirty="0">
                          <a:solidFill>
                            <a:srgbClr val="000000"/>
                          </a:solidFill>
                          <a:effectLst/>
                          <a:latin typeface="+mj-lt"/>
                        </a:rPr>
                        <a:t>20,3</a:t>
                      </a:r>
                    </a:p>
                  </a:txBody>
                  <a:tcPr marL="7620" marR="7620" marT="7620" marB="0" anchor="ctr"/>
                </a:tc>
                <a:tc>
                  <a:txBody>
                    <a:bodyPr/>
                    <a:lstStyle/>
                    <a:p>
                      <a:pPr algn="ctr" fontAlgn="b"/>
                      <a:r>
                        <a:rPr lang="es-EC" sz="1200" b="0" i="0" u="none" strike="noStrike" dirty="0">
                          <a:solidFill>
                            <a:srgbClr val="000000"/>
                          </a:solidFill>
                          <a:effectLst/>
                          <a:latin typeface="+mj-lt"/>
                        </a:rPr>
                        <a:t>12,6</a:t>
                      </a:r>
                    </a:p>
                  </a:txBody>
                  <a:tcPr marL="7620" marR="7620" marT="7620" marB="0" anchor="ctr"/>
                </a:tc>
                <a:tc>
                  <a:txBody>
                    <a:bodyPr/>
                    <a:lstStyle/>
                    <a:p>
                      <a:pPr algn="ctr" fontAlgn="b"/>
                      <a:r>
                        <a:rPr lang="es-EC" sz="1200" b="0" i="0" u="none" strike="noStrike" dirty="0">
                          <a:solidFill>
                            <a:srgbClr val="000000"/>
                          </a:solidFill>
                          <a:effectLst/>
                          <a:latin typeface="+mj-lt"/>
                        </a:rPr>
                        <a:t>13,6</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62,26</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1,34</a:t>
                      </a:r>
                    </a:p>
                  </a:txBody>
                  <a:tcPr marL="7620" marR="7620" marT="7620" marB="0" anchor="ctr"/>
                </a:tc>
                <a:tc>
                  <a:txBody>
                    <a:bodyPr/>
                    <a:lstStyle/>
                    <a:p>
                      <a:pPr algn="ctr" fontAlgn="b"/>
                      <a:r>
                        <a:rPr lang="es-EC" sz="1200" b="0" i="0" u="none" strike="noStrike" dirty="0">
                          <a:solidFill>
                            <a:srgbClr val="000000"/>
                          </a:solidFill>
                          <a:effectLst/>
                          <a:latin typeface="+mj-lt"/>
                        </a:rPr>
                        <a:t>1,0</a:t>
                      </a:r>
                    </a:p>
                  </a:txBody>
                  <a:tcPr marL="7620" marR="7620" marT="7620" marB="0" anchor="ctr"/>
                </a:tc>
                <a:extLst>
                  <a:ext uri="{0D108BD9-81ED-4DB2-BD59-A6C34878D82A}">
                    <a16:rowId xmlns:a16="http://schemas.microsoft.com/office/drawing/2014/main" val="3876460577"/>
                  </a:ext>
                </a:extLst>
              </a:tr>
              <a:tr h="164592">
                <a:tc vMerge="1">
                  <a:txBody>
                    <a:bodyPr/>
                    <a:lstStyle/>
                    <a:p>
                      <a:endParaRPr lang="es-EC"/>
                    </a:p>
                  </a:txBody>
                  <a:tcPr/>
                </a:tc>
                <a:tc>
                  <a:txBody>
                    <a:bodyPr/>
                    <a:lstStyle/>
                    <a:p>
                      <a:pPr algn="ctr" fontAlgn="b"/>
                      <a:r>
                        <a:rPr lang="es-EC" sz="1200" b="1" i="0" u="none" strike="noStrike" dirty="0">
                          <a:solidFill>
                            <a:srgbClr val="000000"/>
                          </a:solidFill>
                          <a:effectLst/>
                          <a:latin typeface="+mj-lt"/>
                        </a:rPr>
                        <a:t>M</a:t>
                      </a:r>
                    </a:p>
                  </a:txBody>
                  <a:tcPr marL="7620" marR="7620" marT="7620" marB="0" anchor="ctr"/>
                </a:tc>
                <a:tc>
                  <a:txBody>
                    <a:bodyPr/>
                    <a:lstStyle/>
                    <a:p>
                      <a:pPr algn="ctr" fontAlgn="b"/>
                      <a:r>
                        <a:rPr lang="es-EC" sz="1200" b="0" i="0" u="none" strike="noStrike" dirty="0">
                          <a:solidFill>
                            <a:srgbClr val="000000"/>
                          </a:solidFill>
                          <a:effectLst/>
                          <a:latin typeface="+mj-lt"/>
                        </a:rPr>
                        <a:t>1,8</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0" i="0" u="none" strike="noStrike" dirty="0">
                          <a:solidFill>
                            <a:srgbClr val="000000"/>
                          </a:solidFill>
                          <a:effectLst/>
                          <a:latin typeface="+mj-lt"/>
                        </a:rPr>
                        <a:t>3,8</a:t>
                      </a:r>
                    </a:p>
                  </a:txBody>
                  <a:tcPr marL="7620" marR="7620" marT="7620" marB="0" anchor="ctr"/>
                </a:tc>
                <a:tc>
                  <a:txBody>
                    <a:bodyPr/>
                    <a:lstStyle/>
                    <a:p>
                      <a:pPr algn="ctr" fontAlgn="b"/>
                      <a:r>
                        <a:rPr lang="es-EC" sz="1200" b="0" i="0" u="none" strike="noStrike" dirty="0">
                          <a:solidFill>
                            <a:srgbClr val="000000"/>
                          </a:solidFill>
                          <a:effectLst/>
                          <a:latin typeface="+mj-lt"/>
                        </a:rPr>
                        <a:t>7,0</a:t>
                      </a:r>
                    </a:p>
                  </a:txBody>
                  <a:tcPr marL="7620" marR="7620" marT="7620" marB="0" anchor="ctr"/>
                </a:tc>
                <a:tc>
                  <a:txBody>
                    <a:bodyPr/>
                    <a:lstStyle/>
                    <a:p>
                      <a:pPr algn="ctr" fontAlgn="b"/>
                      <a:r>
                        <a:rPr lang="es-EC" sz="1200" b="0" i="0" u="none" strike="noStrike" dirty="0">
                          <a:solidFill>
                            <a:srgbClr val="000000"/>
                          </a:solidFill>
                          <a:effectLst/>
                          <a:latin typeface="+mj-lt"/>
                        </a:rPr>
                        <a:t>10,0</a:t>
                      </a:r>
                    </a:p>
                  </a:txBody>
                  <a:tcPr marL="7620" marR="7620" marT="7620" marB="0" anchor="ctr"/>
                </a:tc>
                <a:tc>
                  <a:txBody>
                    <a:bodyPr/>
                    <a:lstStyle/>
                    <a:p>
                      <a:pPr algn="ctr" fontAlgn="b"/>
                      <a:r>
                        <a:rPr lang="es-EC" sz="1200" b="0" i="0" u="none" strike="noStrike" dirty="0">
                          <a:solidFill>
                            <a:srgbClr val="000000"/>
                          </a:solidFill>
                          <a:effectLst/>
                          <a:latin typeface="+mj-lt"/>
                        </a:rPr>
                        <a:t>12,0</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34,60</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0,74</a:t>
                      </a:r>
                    </a:p>
                  </a:txBody>
                  <a:tcPr marL="7620" marR="7620" marT="7620" marB="0" anchor="ctr"/>
                </a:tc>
                <a:tc>
                  <a:txBody>
                    <a:bodyPr/>
                    <a:lstStyle/>
                    <a:p>
                      <a:pPr algn="ctr" fontAlgn="b"/>
                      <a:r>
                        <a:rPr lang="es-EC" sz="1200" b="0" i="0" u="none" strike="noStrike" dirty="0">
                          <a:solidFill>
                            <a:srgbClr val="000000"/>
                          </a:solidFill>
                          <a:effectLst/>
                          <a:latin typeface="+mj-lt"/>
                        </a:rPr>
                        <a:t>12,0</a:t>
                      </a:r>
                    </a:p>
                  </a:txBody>
                  <a:tcPr marL="7620" marR="7620" marT="7620" marB="0" anchor="ctr"/>
                </a:tc>
                <a:extLst>
                  <a:ext uri="{0D108BD9-81ED-4DB2-BD59-A6C34878D82A}">
                    <a16:rowId xmlns:a16="http://schemas.microsoft.com/office/drawing/2014/main" val="462006294"/>
                  </a:ext>
                </a:extLst>
              </a:tr>
              <a:tr h="164592">
                <a:tc vMerge="1">
                  <a:txBody>
                    <a:bodyPr/>
                    <a:lstStyle/>
                    <a:p>
                      <a:endParaRPr lang="es-EC"/>
                    </a:p>
                  </a:txBody>
                  <a:tcPr/>
                </a:tc>
                <a:tc>
                  <a:txBody>
                    <a:bodyPr/>
                    <a:lstStyle/>
                    <a:p>
                      <a:pPr algn="ctr" fontAlgn="b"/>
                      <a:r>
                        <a:rPr lang="es-EC" sz="1200" b="1" i="0" u="none" strike="noStrike" dirty="0">
                          <a:solidFill>
                            <a:srgbClr val="000000"/>
                          </a:solidFill>
                          <a:effectLst/>
                          <a:latin typeface="+mj-lt"/>
                        </a:rPr>
                        <a:t>A</a:t>
                      </a:r>
                    </a:p>
                  </a:txBody>
                  <a:tcPr marL="7620" marR="7620" marT="7620" marB="0" anchor="ctr"/>
                </a:tc>
                <a:tc>
                  <a:txBody>
                    <a:bodyPr/>
                    <a:lstStyle/>
                    <a:p>
                      <a:pPr algn="ctr" fontAlgn="b"/>
                      <a:r>
                        <a:rPr lang="es-EC" sz="1200" b="0" i="0" u="none" strike="noStrike" dirty="0">
                          <a:solidFill>
                            <a:srgbClr val="000000"/>
                          </a:solidFill>
                          <a:effectLst/>
                          <a:latin typeface="+mj-lt"/>
                        </a:rPr>
                        <a:t>1,8</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0" i="0" u="none" strike="noStrike" dirty="0">
                          <a:solidFill>
                            <a:srgbClr val="000000"/>
                          </a:solidFill>
                          <a:effectLst/>
                          <a:latin typeface="+mj-lt"/>
                        </a:rPr>
                        <a:t>3,8</a:t>
                      </a:r>
                    </a:p>
                  </a:txBody>
                  <a:tcPr marL="7620" marR="7620" marT="7620" marB="0" anchor="ctr"/>
                </a:tc>
                <a:tc>
                  <a:txBody>
                    <a:bodyPr/>
                    <a:lstStyle/>
                    <a:p>
                      <a:pPr algn="ctr" fontAlgn="b"/>
                      <a:r>
                        <a:rPr lang="es-EC" sz="1200" b="0" i="0" u="none" strike="noStrike" dirty="0">
                          <a:solidFill>
                            <a:srgbClr val="000000"/>
                          </a:solidFill>
                          <a:effectLst/>
                          <a:latin typeface="+mj-lt"/>
                        </a:rPr>
                        <a:t>7,0</a:t>
                      </a:r>
                    </a:p>
                  </a:txBody>
                  <a:tcPr marL="7620" marR="7620" marT="7620" marB="0" anchor="ctr"/>
                </a:tc>
                <a:tc>
                  <a:txBody>
                    <a:bodyPr/>
                    <a:lstStyle/>
                    <a:p>
                      <a:pPr algn="ctr" fontAlgn="b"/>
                      <a:r>
                        <a:rPr lang="es-EC" sz="1200" b="0" i="0" u="none" strike="noStrike" dirty="0">
                          <a:solidFill>
                            <a:srgbClr val="000000"/>
                          </a:solidFill>
                          <a:effectLst/>
                          <a:latin typeface="+mj-lt"/>
                        </a:rPr>
                        <a:t>10,0</a:t>
                      </a:r>
                    </a:p>
                  </a:txBody>
                  <a:tcPr marL="7620" marR="7620" marT="7620" marB="0" anchor="ctr"/>
                </a:tc>
                <a:tc>
                  <a:txBody>
                    <a:bodyPr/>
                    <a:lstStyle/>
                    <a:p>
                      <a:pPr algn="ctr" fontAlgn="b"/>
                      <a:r>
                        <a:rPr lang="es-EC" sz="1200" b="0" i="0" u="none" strike="noStrike" dirty="0">
                          <a:solidFill>
                            <a:srgbClr val="000000"/>
                          </a:solidFill>
                          <a:effectLst/>
                          <a:latin typeface="+mj-lt"/>
                        </a:rPr>
                        <a:t>12,0</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34,60</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0,74</a:t>
                      </a:r>
                    </a:p>
                  </a:txBody>
                  <a:tcPr marL="7620" marR="7620" marT="7620" marB="0" anchor="ctr"/>
                </a:tc>
                <a:tc>
                  <a:txBody>
                    <a:bodyPr/>
                    <a:lstStyle/>
                    <a:p>
                      <a:pPr algn="ctr" fontAlgn="b"/>
                      <a:r>
                        <a:rPr lang="es-EC" sz="1200" b="0" i="0" u="none" strike="noStrike" dirty="0">
                          <a:solidFill>
                            <a:srgbClr val="000000"/>
                          </a:solidFill>
                          <a:effectLst/>
                          <a:latin typeface="+mj-lt"/>
                        </a:rPr>
                        <a:t>19,0</a:t>
                      </a:r>
                    </a:p>
                  </a:txBody>
                  <a:tcPr marL="7620" marR="7620" marT="7620" marB="0" anchor="ctr"/>
                </a:tc>
                <a:extLst>
                  <a:ext uri="{0D108BD9-81ED-4DB2-BD59-A6C34878D82A}">
                    <a16:rowId xmlns:a16="http://schemas.microsoft.com/office/drawing/2014/main" val="280475209"/>
                  </a:ext>
                </a:extLst>
              </a:tr>
              <a:tr h="164592">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200" b="1" i="0" u="none" strike="noStrike" dirty="0">
                          <a:solidFill>
                            <a:srgbClr val="000000"/>
                          </a:solidFill>
                          <a:effectLst/>
                          <a:latin typeface="+mj-lt"/>
                        </a:rPr>
                        <a:t>Desgaste superficial y Pérdida de agregados </a:t>
                      </a:r>
                      <a:r>
                        <a:rPr lang="es-EC" sz="1200" b="1" u="none" strike="noStrike" kern="1200" dirty="0">
                          <a:solidFill>
                            <a:schemeClr val="tx1"/>
                          </a:solidFill>
                          <a:effectLst/>
                          <a:latin typeface="+mn-lt"/>
                          <a:ea typeface="+mn-ea"/>
                          <a:cs typeface="+mn-cs"/>
                        </a:rPr>
                        <a:t>(m</a:t>
                      </a:r>
                      <a:r>
                        <a:rPr lang="es-EC" sz="1200" kern="1200" baseline="30000" dirty="0">
                          <a:solidFill>
                            <a:schemeClr val="tx1"/>
                          </a:solidFill>
                          <a:effectLst/>
                          <a:latin typeface="+mn-lt"/>
                          <a:ea typeface="+mn-ea"/>
                          <a:cs typeface="+mn-cs"/>
                        </a:rPr>
                        <a:t>2</a:t>
                      </a:r>
                      <a:r>
                        <a:rPr lang="es-EC" sz="1200" b="1" u="none" strike="noStrike" kern="1200" dirty="0">
                          <a:solidFill>
                            <a:schemeClr val="tx1"/>
                          </a:solidFill>
                          <a:effectLst/>
                          <a:latin typeface="+mn-lt"/>
                          <a:ea typeface="+mn-ea"/>
                          <a:cs typeface="+mn-cs"/>
                        </a:rPr>
                        <a:t>)</a:t>
                      </a:r>
                      <a:endParaRPr lang="es-EC" sz="1200" b="1" i="0" u="none" strike="noStrike" kern="1200" dirty="0">
                        <a:solidFill>
                          <a:srgbClr val="000000"/>
                        </a:solidFill>
                        <a:effectLst/>
                        <a:latin typeface="+mn-lt"/>
                        <a:ea typeface="+mn-ea"/>
                        <a:cs typeface="+mn-cs"/>
                      </a:endParaRPr>
                    </a:p>
                  </a:txBody>
                  <a:tcPr marL="7620" marR="7620" marT="7620" marB="0" anchor="ctr"/>
                </a:tc>
                <a:tc>
                  <a:txBody>
                    <a:bodyPr/>
                    <a:lstStyle/>
                    <a:p>
                      <a:pPr algn="ctr" fontAlgn="b"/>
                      <a:r>
                        <a:rPr lang="es-EC" sz="1200" b="1" i="0" u="none" strike="noStrike" dirty="0">
                          <a:solidFill>
                            <a:srgbClr val="000000"/>
                          </a:solidFill>
                          <a:effectLst/>
                          <a:latin typeface="+mj-lt"/>
                        </a:rPr>
                        <a:t>B</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0" i="0" u="none" strike="noStrike" dirty="0">
                          <a:solidFill>
                            <a:srgbClr val="000000"/>
                          </a:solidFill>
                          <a:effectLst/>
                          <a:latin typeface="+mj-lt"/>
                        </a:rPr>
                        <a:t>10,3</a:t>
                      </a:r>
                    </a:p>
                  </a:txBody>
                  <a:tcPr marL="7620" marR="7620" marT="7620" marB="0" anchor="ctr"/>
                </a:tc>
                <a:tc>
                  <a:txBody>
                    <a:bodyPr/>
                    <a:lstStyle/>
                    <a:p>
                      <a:pPr algn="ctr" fontAlgn="b"/>
                      <a:r>
                        <a:rPr lang="es-EC" sz="1200" b="0" i="0" u="none" strike="noStrike" dirty="0">
                          <a:solidFill>
                            <a:srgbClr val="000000"/>
                          </a:solidFill>
                          <a:effectLst/>
                          <a:latin typeface="+mj-lt"/>
                        </a:rPr>
                        <a:t>23,0</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33,26</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0,71</a:t>
                      </a:r>
                    </a:p>
                  </a:txBody>
                  <a:tcPr marL="7620" marR="7620" marT="7620" marB="0" anchor="ctr"/>
                </a:tc>
                <a:tc>
                  <a:txBody>
                    <a:bodyPr/>
                    <a:lstStyle/>
                    <a:p>
                      <a:pPr algn="ctr" fontAlgn="b"/>
                      <a:r>
                        <a:rPr lang="es-EC" sz="1200" b="0" i="0" u="none" strike="noStrike" dirty="0">
                          <a:solidFill>
                            <a:srgbClr val="000000"/>
                          </a:solidFill>
                          <a:effectLst/>
                          <a:latin typeface="+mj-lt"/>
                        </a:rPr>
                        <a:t>1,5</a:t>
                      </a:r>
                    </a:p>
                  </a:txBody>
                  <a:tcPr marL="7620" marR="7620" marT="7620" marB="0" anchor="ctr"/>
                </a:tc>
                <a:extLst>
                  <a:ext uri="{0D108BD9-81ED-4DB2-BD59-A6C34878D82A}">
                    <a16:rowId xmlns:a16="http://schemas.microsoft.com/office/drawing/2014/main" val="3264588982"/>
                  </a:ext>
                </a:extLst>
              </a:tr>
              <a:tr h="164592">
                <a:tc vMerge="1">
                  <a:txBody>
                    <a:bodyPr/>
                    <a:lstStyle/>
                    <a:p>
                      <a:endParaRPr lang="es-EC"/>
                    </a:p>
                  </a:txBody>
                  <a:tcPr/>
                </a:tc>
                <a:tc>
                  <a:txBody>
                    <a:bodyPr/>
                    <a:lstStyle/>
                    <a:p>
                      <a:pPr algn="ctr" fontAlgn="b"/>
                      <a:r>
                        <a:rPr lang="es-EC" sz="1200" b="1" i="0" u="none" strike="noStrike" dirty="0">
                          <a:solidFill>
                            <a:srgbClr val="000000"/>
                          </a:solidFill>
                          <a:effectLst/>
                          <a:latin typeface="+mj-lt"/>
                        </a:rPr>
                        <a:t>M</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0" i="0" u="none" strike="noStrike" dirty="0">
                          <a:solidFill>
                            <a:srgbClr val="000000"/>
                          </a:solidFill>
                          <a:effectLst/>
                          <a:latin typeface="+mj-lt"/>
                        </a:rPr>
                        <a:t>20,0</a:t>
                      </a:r>
                    </a:p>
                  </a:txBody>
                  <a:tcPr marL="7620" marR="7620" marT="7620" marB="0" anchor="ctr"/>
                </a:tc>
                <a:tc>
                  <a:txBody>
                    <a:bodyPr/>
                    <a:lstStyle/>
                    <a:p>
                      <a:pPr algn="ctr" fontAlgn="b"/>
                      <a:r>
                        <a:rPr lang="es-EC" sz="1200" b="0" i="0" u="none" strike="noStrike" dirty="0">
                          <a:solidFill>
                            <a:srgbClr val="000000"/>
                          </a:solidFill>
                          <a:effectLst/>
                          <a:latin typeface="+mj-lt"/>
                        </a:rPr>
                        <a:t>36,0</a:t>
                      </a:r>
                    </a:p>
                  </a:txBody>
                  <a:tcPr marL="7620" marR="7620" marT="7620" marB="0" anchor="ctr"/>
                </a:tc>
                <a:tc>
                  <a:txBody>
                    <a:bodyPr/>
                    <a:lstStyle/>
                    <a:p>
                      <a:pPr algn="ctr" fontAlgn="b"/>
                      <a:r>
                        <a:rPr lang="es-EC" sz="1200" b="0" i="0" u="none" strike="noStrike" dirty="0">
                          <a:solidFill>
                            <a:srgbClr val="000000"/>
                          </a:solidFill>
                          <a:effectLst/>
                          <a:latin typeface="+mj-lt"/>
                        </a:rPr>
                        <a:t>18,0</a:t>
                      </a:r>
                    </a:p>
                  </a:txBody>
                  <a:tcPr marL="7620" marR="7620" marT="7620" marB="0" anchor="ctr"/>
                </a:tc>
                <a:tc>
                  <a:txBody>
                    <a:bodyPr/>
                    <a:lstStyle/>
                    <a:p>
                      <a:pPr algn="ctr" fontAlgn="b"/>
                      <a:r>
                        <a:rPr lang="es-EC" sz="1200" b="0" i="0" u="none" strike="noStrike" dirty="0">
                          <a:solidFill>
                            <a:srgbClr val="000000"/>
                          </a:solidFill>
                          <a:effectLst/>
                          <a:latin typeface="+mj-lt"/>
                        </a:rPr>
                        <a:t>15,0</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89,00</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1,91</a:t>
                      </a:r>
                    </a:p>
                  </a:txBody>
                  <a:tcPr marL="7620" marR="7620" marT="7620" marB="0" anchor="ctr"/>
                </a:tc>
                <a:tc>
                  <a:txBody>
                    <a:bodyPr/>
                    <a:lstStyle/>
                    <a:p>
                      <a:pPr algn="ctr" fontAlgn="b"/>
                      <a:r>
                        <a:rPr lang="es-EC" sz="1200" b="0" i="0" u="none" strike="noStrike" dirty="0">
                          <a:solidFill>
                            <a:srgbClr val="000000"/>
                          </a:solidFill>
                          <a:effectLst/>
                          <a:latin typeface="+mj-lt"/>
                        </a:rPr>
                        <a:t>9,9</a:t>
                      </a:r>
                    </a:p>
                  </a:txBody>
                  <a:tcPr marL="7620" marR="7620" marT="7620" marB="0" anchor="ctr"/>
                </a:tc>
                <a:extLst>
                  <a:ext uri="{0D108BD9-81ED-4DB2-BD59-A6C34878D82A}">
                    <a16:rowId xmlns:a16="http://schemas.microsoft.com/office/drawing/2014/main" val="1110654894"/>
                  </a:ext>
                </a:extLst>
              </a:tr>
              <a:tr h="164592">
                <a:tc vMerge="1">
                  <a:txBody>
                    <a:bodyPr/>
                    <a:lstStyle/>
                    <a:p>
                      <a:endParaRPr lang="es-EC"/>
                    </a:p>
                  </a:txBody>
                  <a:tcPr/>
                </a:tc>
                <a:tc>
                  <a:txBody>
                    <a:bodyPr/>
                    <a:lstStyle/>
                    <a:p>
                      <a:pPr algn="ctr" fontAlgn="b"/>
                      <a:r>
                        <a:rPr lang="es-EC" sz="1200" b="1" i="0" u="none" strike="noStrike" dirty="0">
                          <a:solidFill>
                            <a:srgbClr val="000000"/>
                          </a:solidFill>
                          <a:effectLst/>
                          <a:latin typeface="+mj-lt"/>
                        </a:rPr>
                        <a:t>A</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0" i="0" u="none" strike="noStrike" dirty="0">
                          <a:solidFill>
                            <a:srgbClr val="000000"/>
                          </a:solidFill>
                          <a:effectLst/>
                          <a:latin typeface="+mj-lt"/>
                        </a:rPr>
                        <a:t>21,0</a:t>
                      </a:r>
                    </a:p>
                  </a:txBody>
                  <a:tcPr marL="7620" marR="7620" marT="7620" marB="0" anchor="ctr"/>
                </a:tc>
                <a:tc>
                  <a:txBody>
                    <a:bodyPr/>
                    <a:lstStyle/>
                    <a:p>
                      <a:pPr algn="ctr" fontAlgn="b"/>
                      <a:r>
                        <a:rPr lang="es-EC" sz="1200" b="0" i="0" u="none" strike="noStrike" dirty="0">
                          <a:solidFill>
                            <a:srgbClr val="000000"/>
                          </a:solidFill>
                          <a:effectLst/>
                          <a:latin typeface="+mj-lt"/>
                        </a:rPr>
                        <a:t>25,0</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46,00</a:t>
                      </a:r>
                    </a:p>
                  </a:txBody>
                  <a:tcPr marL="7620" marR="7620" marT="7620" marB="0" anchor="ctr"/>
                </a:tc>
                <a:tc>
                  <a:txBody>
                    <a:bodyPr/>
                    <a:lstStyle/>
                    <a:p>
                      <a:pPr algn="ctr" fontAlgn="b"/>
                      <a:r>
                        <a:rPr lang="es-EC" sz="1200" b="0" i="0" u="none" strike="noStrike" kern="1200" dirty="0">
                          <a:solidFill>
                            <a:srgbClr val="000000"/>
                          </a:solidFill>
                          <a:effectLst/>
                          <a:latin typeface="+mj-lt"/>
                          <a:ea typeface="+mn-ea"/>
                          <a:cs typeface="+mn-cs"/>
                        </a:rPr>
                        <a:t>0,99</a:t>
                      </a:r>
                    </a:p>
                  </a:txBody>
                  <a:tcPr marL="7620" marR="7620" marT="7620" marB="0" anchor="ctr"/>
                </a:tc>
                <a:tc>
                  <a:txBody>
                    <a:bodyPr/>
                    <a:lstStyle/>
                    <a:p>
                      <a:pPr algn="ctr" fontAlgn="b"/>
                      <a:r>
                        <a:rPr lang="es-EC" sz="1200" b="0" i="0" u="none" strike="noStrike" dirty="0">
                          <a:solidFill>
                            <a:srgbClr val="000000"/>
                          </a:solidFill>
                          <a:effectLst/>
                          <a:latin typeface="+mj-lt"/>
                        </a:rPr>
                        <a:t>18,0</a:t>
                      </a:r>
                    </a:p>
                  </a:txBody>
                  <a:tcPr marL="7620" marR="7620" marT="7620" marB="0" anchor="ctr"/>
                </a:tc>
                <a:extLst>
                  <a:ext uri="{0D108BD9-81ED-4DB2-BD59-A6C34878D82A}">
                    <a16:rowId xmlns:a16="http://schemas.microsoft.com/office/drawing/2014/main" val="928728340"/>
                  </a:ext>
                </a:extLst>
              </a:tr>
              <a:tr h="164592">
                <a:tc row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200" b="1" i="0" u="none" strike="noStrike" dirty="0">
                          <a:solidFill>
                            <a:srgbClr val="000000"/>
                          </a:solidFill>
                          <a:effectLst/>
                          <a:latin typeface="+mj-lt"/>
                        </a:rPr>
                        <a:t>Abultamiento </a:t>
                      </a:r>
                      <a:r>
                        <a:rPr lang="es-EC" sz="1200" b="1" u="none" strike="noStrike" kern="1200" dirty="0">
                          <a:solidFill>
                            <a:schemeClr val="tx1"/>
                          </a:solidFill>
                          <a:effectLst/>
                          <a:latin typeface="+mn-lt"/>
                          <a:ea typeface="+mn-ea"/>
                          <a:cs typeface="+mn-cs"/>
                        </a:rPr>
                        <a:t>(m</a:t>
                      </a:r>
                      <a:r>
                        <a:rPr lang="es-EC" sz="1200" kern="1200" baseline="30000" dirty="0">
                          <a:solidFill>
                            <a:schemeClr val="tx1"/>
                          </a:solidFill>
                          <a:effectLst/>
                          <a:latin typeface="+mn-lt"/>
                          <a:ea typeface="+mn-ea"/>
                          <a:cs typeface="+mn-cs"/>
                        </a:rPr>
                        <a:t>2</a:t>
                      </a:r>
                      <a:r>
                        <a:rPr lang="es-EC" sz="1200" b="1" u="none" strike="noStrike" kern="1200" dirty="0">
                          <a:solidFill>
                            <a:schemeClr val="tx1"/>
                          </a:solidFill>
                          <a:effectLst/>
                          <a:latin typeface="+mn-lt"/>
                          <a:ea typeface="+mn-ea"/>
                          <a:cs typeface="+mn-cs"/>
                        </a:rPr>
                        <a:t>)</a:t>
                      </a:r>
                      <a:endParaRPr lang="es-EC" sz="1200" b="1" i="0" u="none" strike="noStrike" kern="1200" dirty="0">
                        <a:solidFill>
                          <a:srgbClr val="000000"/>
                        </a:solidFill>
                        <a:effectLst/>
                        <a:latin typeface="+mn-lt"/>
                        <a:ea typeface="+mn-ea"/>
                        <a:cs typeface="+mn-cs"/>
                      </a:endParaRPr>
                    </a:p>
                  </a:txBody>
                  <a:tcPr marL="7620" marR="7620" marT="7620" marB="0" anchor="ctr"/>
                </a:tc>
                <a:tc>
                  <a:txBody>
                    <a:bodyPr/>
                    <a:lstStyle/>
                    <a:p>
                      <a:pPr algn="ctr" fontAlgn="b"/>
                      <a:r>
                        <a:rPr lang="es-EC" sz="1200" b="1" i="0" u="none" strike="noStrike" dirty="0">
                          <a:solidFill>
                            <a:srgbClr val="000000"/>
                          </a:solidFill>
                          <a:effectLst/>
                          <a:latin typeface="+mj-lt"/>
                        </a:rPr>
                        <a:t>B</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0" i="0" u="none" strike="noStrike" dirty="0">
                          <a:solidFill>
                            <a:srgbClr val="000000"/>
                          </a:solidFill>
                          <a:effectLst/>
                          <a:latin typeface="+mj-lt"/>
                        </a:rPr>
                        <a:t>0,6</a:t>
                      </a:r>
                    </a:p>
                  </a:txBody>
                  <a:tcPr marL="7620" marR="7620" marT="7620" marB="0" anchor="ctr"/>
                </a:tc>
                <a:tc>
                  <a:txBody>
                    <a:bodyPr/>
                    <a:lstStyle/>
                    <a:p>
                      <a:pPr algn="ctr" fontAlgn="b"/>
                      <a:r>
                        <a:rPr lang="es-EC" sz="1200" b="0" i="0" u="none" strike="noStrike" dirty="0">
                          <a:solidFill>
                            <a:srgbClr val="000000"/>
                          </a:solidFill>
                          <a:effectLst/>
                          <a:latin typeface="+mj-lt"/>
                        </a:rPr>
                        <a:t>0,9</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1,50</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0,03</a:t>
                      </a:r>
                    </a:p>
                  </a:txBody>
                  <a:tcPr marL="7620" marR="7620" marT="7620" marB="0" anchor="ctr"/>
                </a:tc>
                <a:tc>
                  <a:txBody>
                    <a:bodyPr/>
                    <a:lstStyle/>
                    <a:p>
                      <a:pPr algn="ctr" fontAlgn="b"/>
                      <a:r>
                        <a:rPr lang="es-EC" sz="1200" b="0" i="0" u="none" strike="noStrike" dirty="0">
                          <a:solidFill>
                            <a:srgbClr val="000000"/>
                          </a:solidFill>
                          <a:effectLst/>
                          <a:latin typeface="+mj-lt"/>
                        </a:rPr>
                        <a:t>1,0</a:t>
                      </a:r>
                    </a:p>
                  </a:txBody>
                  <a:tcPr marL="7620" marR="7620" marT="7620" marB="0" anchor="ctr"/>
                </a:tc>
                <a:extLst>
                  <a:ext uri="{0D108BD9-81ED-4DB2-BD59-A6C34878D82A}">
                    <a16:rowId xmlns:a16="http://schemas.microsoft.com/office/drawing/2014/main" val="2766961081"/>
                  </a:ext>
                </a:extLst>
              </a:tr>
              <a:tr h="164592">
                <a:tc vMerge="1">
                  <a:txBody>
                    <a:bodyPr/>
                    <a:lstStyle/>
                    <a:p>
                      <a:endParaRPr lang="es-EC"/>
                    </a:p>
                  </a:txBody>
                  <a:tcPr/>
                </a:tc>
                <a:tc>
                  <a:txBody>
                    <a:bodyPr/>
                    <a:lstStyle/>
                    <a:p>
                      <a:pPr algn="ctr" fontAlgn="b"/>
                      <a:r>
                        <a:rPr lang="es-EC" sz="1200" b="1" i="0" u="none" strike="noStrike" dirty="0">
                          <a:solidFill>
                            <a:srgbClr val="000000"/>
                          </a:solidFill>
                          <a:effectLst/>
                          <a:latin typeface="+mj-lt"/>
                        </a:rPr>
                        <a:t>M</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0,00</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0,00</a:t>
                      </a:r>
                    </a:p>
                  </a:txBody>
                  <a:tcPr marL="7620" marR="7620" marT="7620" marB="0" anchor="ctr"/>
                </a:tc>
                <a:tc>
                  <a:txBody>
                    <a:bodyPr/>
                    <a:lstStyle/>
                    <a:p>
                      <a:pPr algn="ctr" fontAlgn="b"/>
                      <a:r>
                        <a:rPr lang="es-EC" sz="1200" b="0" i="0" u="none" strike="noStrike" dirty="0">
                          <a:solidFill>
                            <a:srgbClr val="000000"/>
                          </a:solidFill>
                          <a:effectLst/>
                          <a:latin typeface="+mj-lt"/>
                        </a:rPr>
                        <a:t>0,0</a:t>
                      </a:r>
                    </a:p>
                  </a:txBody>
                  <a:tcPr marL="7620" marR="7620" marT="7620" marB="0" anchor="ctr"/>
                </a:tc>
                <a:extLst>
                  <a:ext uri="{0D108BD9-81ED-4DB2-BD59-A6C34878D82A}">
                    <a16:rowId xmlns:a16="http://schemas.microsoft.com/office/drawing/2014/main" val="1647805481"/>
                  </a:ext>
                </a:extLst>
              </a:tr>
              <a:tr h="164592">
                <a:tc vMerge="1">
                  <a:txBody>
                    <a:bodyPr/>
                    <a:lstStyle/>
                    <a:p>
                      <a:endParaRPr lang="es-EC"/>
                    </a:p>
                  </a:txBody>
                  <a:tcPr/>
                </a:tc>
                <a:tc>
                  <a:txBody>
                    <a:bodyPr/>
                    <a:lstStyle/>
                    <a:p>
                      <a:pPr algn="ctr" fontAlgn="b"/>
                      <a:r>
                        <a:rPr lang="es-EC" sz="1200" b="1" i="0" u="none" strike="noStrike" dirty="0">
                          <a:solidFill>
                            <a:srgbClr val="000000"/>
                          </a:solidFill>
                          <a:effectLst/>
                          <a:latin typeface="+mj-lt"/>
                        </a:rPr>
                        <a:t>A</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EC" sz="1200" b="0" i="0" u="none" strike="noStrike" kern="1200" cap="none" spc="0" normalizeH="0" baseline="0" noProof="0" dirty="0">
                          <a:ln>
                            <a:noFill/>
                          </a:ln>
                          <a:solidFill>
                            <a:srgbClr val="000000"/>
                          </a:solidFill>
                          <a:effectLst/>
                          <a:uLnTx/>
                          <a:uFillTx/>
                          <a:latin typeface="Arial"/>
                          <a:ea typeface="+mn-ea"/>
                          <a:cs typeface="+mn-cs"/>
                        </a:rPr>
                        <a:t>-</a:t>
                      </a:r>
                    </a:p>
                  </a:txBody>
                  <a:tcPr marL="7620" marR="7620" marT="7620" marB="0" anchor="ctr"/>
                </a:tc>
                <a:tc>
                  <a:txBody>
                    <a:bodyPr/>
                    <a:lstStyle/>
                    <a:p>
                      <a:pPr algn="ctr" fontAlgn="b"/>
                      <a:r>
                        <a:rPr lang="es-EC" sz="1200" b="1" i="0" u="none" strike="noStrike" kern="1200" dirty="0">
                          <a:solidFill>
                            <a:srgbClr val="000000"/>
                          </a:solidFill>
                          <a:effectLst/>
                          <a:latin typeface="+mj-lt"/>
                          <a:ea typeface="+mn-ea"/>
                          <a:cs typeface="+mn-cs"/>
                        </a:rPr>
                        <a:t>0,00</a:t>
                      </a:r>
                    </a:p>
                  </a:txBody>
                  <a:tcPr marL="7620" marR="7620" marT="7620" marB="0" anchor="b"/>
                </a:tc>
                <a:tc>
                  <a:txBody>
                    <a:bodyPr/>
                    <a:lstStyle/>
                    <a:p>
                      <a:pPr algn="ctr" fontAlgn="b"/>
                      <a:r>
                        <a:rPr lang="es-EC" sz="1200" b="0" i="0" u="none" strike="noStrike" kern="1200" dirty="0">
                          <a:solidFill>
                            <a:srgbClr val="000000"/>
                          </a:solidFill>
                          <a:effectLst/>
                          <a:latin typeface="+mj-lt"/>
                          <a:ea typeface="+mn-ea"/>
                          <a:cs typeface="+mn-cs"/>
                        </a:rPr>
                        <a:t>0,00</a:t>
                      </a:r>
                    </a:p>
                  </a:txBody>
                  <a:tcPr marL="7620" marR="7620" marT="7620" marB="0" anchor="ctr"/>
                </a:tc>
                <a:tc>
                  <a:txBody>
                    <a:bodyPr/>
                    <a:lstStyle/>
                    <a:p>
                      <a:pPr algn="ctr" fontAlgn="b"/>
                      <a:r>
                        <a:rPr lang="es-EC" sz="1200" b="0" i="0" u="none" strike="noStrike" dirty="0">
                          <a:solidFill>
                            <a:srgbClr val="000000"/>
                          </a:solidFill>
                          <a:effectLst/>
                          <a:latin typeface="+mj-lt"/>
                        </a:rPr>
                        <a:t>0,0</a:t>
                      </a:r>
                    </a:p>
                  </a:txBody>
                  <a:tcPr marL="7620" marR="7620" marT="7620" marB="0" anchor="ctr"/>
                </a:tc>
                <a:extLst>
                  <a:ext uri="{0D108BD9-81ED-4DB2-BD59-A6C34878D82A}">
                    <a16:rowId xmlns:a16="http://schemas.microsoft.com/office/drawing/2014/main" val="1153873705"/>
                  </a:ext>
                </a:extLst>
              </a:tr>
            </a:tbl>
          </a:graphicData>
        </a:graphic>
      </p:graphicFrame>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39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404664"/>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Tramo 2 – Sentido E-O </a:t>
            </a:r>
            <a:endParaRPr lang="es-EC" sz="6000" dirty="0">
              <a:ln w="0"/>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2" name="Marcador de contenido 1"/>
              <p:cNvSpPr>
                <a:spLocks noGrp="1"/>
              </p:cNvSpPr>
              <p:nvPr>
                <p:ph idx="1"/>
              </p:nvPr>
            </p:nvSpPr>
            <p:spPr/>
            <p:txBody>
              <a:bodyPr/>
              <a:lstStyle/>
              <a:p>
                <a:r>
                  <a:rPr lang="es-EC" sz="1800" b="1" i="1" dirty="0">
                    <a:solidFill>
                      <a:schemeClr val="tx1"/>
                    </a:solidFill>
                  </a:rPr>
                  <a:t>Valor Deducido Máximo (HDV).</a:t>
                </a:r>
                <a:endParaRPr lang="es-EC" sz="1800"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s-EC" sz="1800" i="1">
                          <a:solidFill>
                            <a:schemeClr val="tx1"/>
                          </a:solidFill>
                          <a:latin typeface="Cambria Math" panose="02040503050406030204" pitchFamily="18" charset="0"/>
                        </a:rPr>
                        <m:t>𝐻𝐷𝑉</m:t>
                      </m:r>
                      <m:r>
                        <a:rPr lang="es-EC" sz="1800" i="1">
                          <a:solidFill>
                            <a:schemeClr val="tx1"/>
                          </a:solidFill>
                          <a:latin typeface="Cambria Math" panose="02040503050406030204" pitchFamily="18" charset="0"/>
                        </a:rPr>
                        <m:t>=52,0</m:t>
                      </m:r>
                    </m:oMath>
                  </m:oMathPara>
                </a14:m>
                <a:endParaRPr lang="es-EC" sz="1800" dirty="0">
                  <a:solidFill>
                    <a:schemeClr val="tx1"/>
                  </a:solidFill>
                </a:endParaRPr>
              </a:p>
              <a:p>
                <a:r>
                  <a:rPr lang="es-EC" sz="1800" b="1" i="1" dirty="0">
                    <a:solidFill>
                      <a:schemeClr val="tx1"/>
                    </a:solidFill>
                  </a:rPr>
                  <a:t>Número máximo admisible de Valores Deducidos (m).</a:t>
                </a:r>
                <a:endParaRPr lang="es-EC" sz="1800"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s-EC" sz="1800" i="1">
                          <a:solidFill>
                            <a:schemeClr val="tx1"/>
                          </a:solidFill>
                          <a:latin typeface="Cambria Math" panose="02040503050406030204" pitchFamily="18" charset="0"/>
                        </a:rPr>
                        <m:t>𝑚</m:t>
                      </m:r>
                      <m:r>
                        <a:rPr lang="es-EC" sz="1800" i="1">
                          <a:solidFill>
                            <a:schemeClr val="tx1"/>
                          </a:solidFill>
                          <a:latin typeface="Cambria Math" panose="02040503050406030204" pitchFamily="18" charset="0"/>
                        </a:rPr>
                        <m:t>=1+</m:t>
                      </m:r>
                      <m:f>
                        <m:fPr>
                          <m:ctrlPr>
                            <a:rPr lang="es-EC" sz="1800" i="1">
                              <a:solidFill>
                                <a:schemeClr val="tx1"/>
                              </a:solidFill>
                              <a:latin typeface="Cambria Math" panose="02040503050406030204" pitchFamily="18" charset="0"/>
                            </a:rPr>
                          </m:ctrlPr>
                        </m:fPr>
                        <m:num>
                          <m:r>
                            <a:rPr lang="es-EC" sz="1800" i="1">
                              <a:solidFill>
                                <a:schemeClr val="tx1"/>
                              </a:solidFill>
                              <a:latin typeface="Cambria Math" panose="02040503050406030204" pitchFamily="18" charset="0"/>
                            </a:rPr>
                            <m:t>9</m:t>
                          </m:r>
                        </m:num>
                        <m:den>
                          <m:r>
                            <a:rPr lang="es-EC" sz="1800" i="1">
                              <a:solidFill>
                                <a:schemeClr val="tx1"/>
                              </a:solidFill>
                              <a:latin typeface="Cambria Math" panose="02040503050406030204" pitchFamily="18" charset="0"/>
                            </a:rPr>
                            <m:t>98</m:t>
                          </m:r>
                        </m:den>
                      </m:f>
                      <m:r>
                        <a:rPr lang="es-EC" sz="1800" i="1">
                          <a:solidFill>
                            <a:schemeClr val="tx1"/>
                          </a:solidFill>
                          <a:latin typeface="Cambria Math" panose="02040503050406030204" pitchFamily="18" charset="0"/>
                        </a:rPr>
                        <m:t>∗</m:t>
                      </m:r>
                      <m:d>
                        <m:dPr>
                          <m:ctrlPr>
                            <a:rPr lang="es-EC" sz="1800" i="1">
                              <a:solidFill>
                                <a:schemeClr val="tx1"/>
                              </a:solidFill>
                              <a:latin typeface="Cambria Math" panose="02040503050406030204" pitchFamily="18" charset="0"/>
                            </a:rPr>
                          </m:ctrlPr>
                        </m:dPr>
                        <m:e>
                          <m:r>
                            <a:rPr lang="es-EC" sz="1800" i="1">
                              <a:solidFill>
                                <a:schemeClr val="tx1"/>
                              </a:solidFill>
                              <a:latin typeface="Cambria Math" panose="02040503050406030204" pitchFamily="18" charset="0"/>
                            </a:rPr>
                            <m:t>100−</m:t>
                          </m:r>
                          <m:r>
                            <a:rPr lang="es-EC" sz="1800" i="1">
                              <a:solidFill>
                                <a:schemeClr val="tx1"/>
                              </a:solidFill>
                              <a:latin typeface="Cambria Math" panose="02040503050406030204" pitchFamily="18" charset="0"/>
                            </a:rPr>
                            <m:t>𝐻𝐷𝑉</m:t>
                          </m:r>
                        </m:e>
                      </m:d>
                    </m:oMath>
                  </m:oMathPara>
                </a14:m>
                <a:endParaRPr lang="es-EC" sz="1800"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s-EC" sz="1800" i="1">
                          <a:solidFill>
                            <a:schemeClr val="tx1"/>
                          </a:solidFill>
                          <a:latin typeface="Cambria Math" panose="02040503050406030204" pitchFamily="18" charset="0"/>
                        </a:rPr>
                        <m:t>𝑚</m:t>
                      </m:r>
                      <m:r>
                        <a:rPr lang="es-EC" sz="1800" i="1">
                          <a:solidFill>
                            <a:schemeClr val="tx1"/>
                          </a:solidFill>
                          <a:latin typeface="Cambria Math" panose="02040503050406030204" pitchFamily="18" charset="0"/>
                        </a:rPr>
                        <m:t>=1+</m:t>
                      </m:r>
                      <m:f>
                        <m:fPr>
                          <m:ctrlPr>
                            <a:rPr lang="es-EC" sz="1800" i="1">
                              <a:solidFill>
                                <a:schemeClr val="tx1"/>
                              </a:solidFill>
                              <a:latin typeface="Cambria Math" panose="02040503050406030204" pitchFamily="18" charset="0"/>
                            </a:rPr>
                          </m:ctrlPr>
                        </m:fPr>
                        <m:num>
                          <m:r>
                            <a:rPr lang="es-EC" sz="1800" i="1">
                              <a:solidFill>
                                <a:schemeClr val="tx1"/>
                              </a:solidFill>
                              <a:latin typeface="Cambria Math" panose="02040503050406030204" pitchFamily="18" charset="0"/>
                            </a:rPr>
                            <m:t>9</m:t>
                          </m:r>
                        </m:num>
                        <m:den>
                          <m:r>
                            <a:rPr lang="es-EC" sz="1800" i="1">
                              <a:solidFill>
                                <a:schemeClr val="tx1"/>
                              </a:solidFill>
                              <a:latin typeface="Cambria Math" panose="02040503050406030204" pitchFamily="18" charset="0"/>
                            </a:rPr>
                            <m:t>98</m:t>
                          </m:r>
                        </m:den>
                      </m:f>
                      <m:r>
                        <a:rPr lang="es-EC" sz="1800" i="1">
                          <a:solidFill>
                            <a:schemeClr val="tx1"/>
                          </a:solidFill>
                          <a:latin typeface="Cambria Math" panose="02040503050406030204" pitchFamily="18" charset="0"/>
                        </a:rPr>
                        <m:t>∗</m:t>
                      </m:r>
                      <m:d>
                        <m:dPr>
                          <m:ctrlPr>
                            <a:rPr lang="es-EC" sz="1800" i="1">
                              <a:solidFill>
                                <a:schemeClr val="tx1"/>
                              </a:solidFill>
                              <a:latin typeface="Cambria Math" panose="02040503050406030204" pitchFamily="18" charset="0"/>
                            </a:rPr>
                          </m:ctrlPr>
                        </m:dPr>
                        <m:e>
                          <m:r>
                            <a:rPr lang="es-EC" sz="1800" i="1">
                              <a:solidFill>
                                <a:schemeClr val="tx1"/>
                              </a:solidFill>
                              <a:latin typeface="Cambria Math" panose="02040503050406030204" pitchFamily="18" charset="0"/>
                            </a:rPr>
                            <m:t>100−52,0</m:t>
                          </m:r>
                        </m:e>
                      </m:d>
                    </m:oMath>
                  </m:oMathPara>
                </a14:m>
                <a:endParaRPr lang="es-EC" sz="1800"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s-EC" sz="1800" i="1">
                          <a:solidFill>
                            <a:schemeClr val="tx1"/>
                          </a:solidFill>
                          <a:latin typeface="Cambria Math" panose="02040503050406030204" pitchFamily="18" charset="0"/>
                        </a:rPr>
                        <m:t>𝑚</m:t>
                      </m:r>
                      <m:r>
                        <a:rPr lang="es-EC" sz="1800" i="1">
                          <a:solidFill>
                            <a:schemeClr val="tx1"/>
                          </a:solidFill>
                          <a:latin typeface="Cambria Math" panose="02040503050406030204" pitchFamily="18" charset="0"/>
                        </a:rPr>
                        <m:t>=5,41</m:t>
                      </m:r>
                    </m:oMath>
                  </m:oMathPara>
                </a14:m>
                <a:endParaRPr lang="es-EC" sz="1800" dirty="0">
                  <a:solidFill>
                    <a:schemeClr val="tx1"/>
                  </a:solidFill>
                </a:endParaRPr>
              </a:p>
              <a:p>
                <a:r>
                  <a:rPr lang="es-EC" sz="1800" b="1" i="1" dirty="0">
                    <a:solidFill>
                      <a:schemeClr val="tx1"/>
                    </a:solidFill>
                  </a:rPr>
                  <a:t>Valor Deducido Corregido (CDV)</a:t>
                </a:r>
              </a:p>
              <a:p>
                <a:endParaRPr lang="es-EC" dirty="0">
                  <a:solidFill>
                    <a:schemeClr val="tx1"/>
                  </a:solidFill>
                </a:endParaRPr>
              </a:p>
              <a:p>
                <a:endParaRPr lang="es-EC" dirty="0"/>
              </a:p>
            </p:txBody>
          </p:sp>
        </mc:Choice>
        <mc:Fallback xmlns="">
          <p:sp>
            <p:nvSpPr>
              <p:cNvPr id="2" name="Marcador de contenido 1"/>
              <p:cNvSpPr>
                <a:spLocks noGrp="1" noRot="1" noChangeAspect="1" noMove="1" noResize="1" noEditPoints="1" noAdjustHandles="1" noChangeArrowheads="1" noChangeShapeType="1" noTextEdit="1"/>
              </p:cNvSpPr>
              <p:nvPr>
                <p:ph idx="1"/>
              </p:nvPr>
            </p:nvSpPr>
            <p:spPr>
              <a:blipFill>
                <a:blip r:embed="rId2"/>
                <a:stretch>
                  <a:fillRect l="-444" t="-809"/>
                </a:stretch>
              </a:blipFill>
            </p:spPr>
            <p:txBody>
              <a:bodyPr/>
              <a:lstStyle/>
              <a:p>
                <a:r>
                  <a:rPr lang="es-EC">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2693795286"/>
              </p:ext>
            </p:extLst>
          </p:nvPr>
        </p:nvGraphicFramePr>
        <p:xfrm>
          <a:off x="827585" y="4221088"/>
          <a:ext cx="7859214" cy="1766476"/>
        </p:xfrm>
        <a:graphic>
          <a:graphicData uri="http://schemas.openxmlformats.org/drawingml/2006/table">
            <a:tbl>
              <a:tblPr>
                <a:tableStyleId>{0E3FDE45-AF77-4B5C-9715-49D594BDF05E}</a:tableStyleId>
              </a:tblPr>
              <a:tblGrid>
                <a:gridCol w="434644">
                  <a:extLst>
                    <a:ext uri="{9D8B030D-6E8A-4147-A177-3AD203B41FA5}">
                      <a16:colId xmlns:a16="http://schemas.microsoft.com/office/drawing/2014/main" val="2234750546"/>
                    </a:ext>
                  </a:extLst>
                </a:gridCol>
                <a:gridCol w="701156">
                  <a:extLst>
                    <a:ext uri="{9D8B030D-6E8A-4147-A177-3AD203B41FA5}">
                      <a16:colId xmlns:a16="http://schemas.microsoft.com/office/drawing/2014/main" val="2503233646"/>
                    </a:ext>
                  </a:extLst>
                </a:gridCol>
                <a:gridCol w="701156">
                  <a:extLst>
                    <a:ext uri="{9D8B030D-6E8A-4147-A177-3AD203B41FA5}">
                      <a16:colId xmlns:a16="http://schemas.microsoft.com/office/drawing/2014/main" val="2779235681"/>
                    </a:ext>
                  </a:extLst>
                </a:gridCol>
                <a:gridCol w="872927">
                  <a:extLst>
                    <a:ext uri="{9D8B030D-6E8A-4147-A177-3AD203B41FA5}">
                      <a16:colId xmlns:a16="http://schemas.microsoft.com/office/drawing/2014/main" val="259415335"/>
                    </a:ext>
                  </a:extLst>
                </a:gridCol>
                <a:gridCol w="872927">
                  <a:extLst>
                    <a:ext uri="{9D8B030D-6E8A-4147-A177-3AD203B41FA5}">
                      <a16:colId xmlns:a16="http://schemas.microsoft.com/office/drawing/2014/main" val="566158350"/>
                    </a:ext>
                  </a:extLst>
                </a:gridCol>
                <a:gridCol w="872927">
                  <a:extLst>
                    <a:ext uri="{9D8B030D-6E8A-4147-A177-3AD203B41FA5}">
                      <a16:colId xmlns:a16="http://schemas.microsoft.com/office/drawing/2014/main" val="4164128714"/>
                    </a:ext>
                  </a:extLst>
                </a:gridCol>
                <a:gridCol w="784696">
                  <a:extLst>
                    <a:ext uri="{9D8B030D-6E8A-4147-A177-3AD203B41FA5}">
                      <a16:colId xmlns:a16="http://schemas.microsoft.com/office/drawing/2014/main" val="1217785879"/>
                    </a:ext>
                  </a:extLst>
                </a:gridCol>
                <a:gridCol w="872927">
                  <a:extLst>
                    <a:ext uri="{9D8B030D-6E8A-4147-A177-3AD203B41FA5}">
                      <a16:colId xmlns:a16="http://schemas.microsoft.com/office/drawing/2014/main" val="2954554482"/>
                    </a:ext>
                  </a:extLst>
                </a:gridCol>
                <a:gridCol w="872927">
                  <a:extLst>
                    <a:ext uri="{9D8B030D-6E8A-4147-A177-3AD203B41FA5}">
                      <a16:colId xmlns:a16="http://schemas.microsoft.com/office/drawing/2014/main" val="3078899706"/>
                    </a:ext>
                  </a:extLst>
                </a:gridCol>
                <a:gridCol w="872927">
                  <a:extLst>
                    <a:ext uri="{9D8B030D-6E8A-4147-A177-3AD203B41FA5}">
                      <a16:colId xmlns:a16="http://schemas.microsoft.com/office/drawing/2014/main" val="3976281466"/>
                    </a:ext>
                  </a:extLst>
                </a:gridCol>
              </a:tblGrid>
              <a:tr h="166523">
                <a:tc>
                  <a:txBody>
                    <a:bodyPr/>
                    <a:lstStyle/>
                    <a:p>
                      <a:pPr algn="ctr" fontAlgn="b"/>
                      <a:r>
                        <a:rPr lang="es-EC" sz="1400" b="1" u="none" strike="noStrike" dirty="0">
                          <a:solidFill>
                            <a:schemeClr val="bg1"/>
                          </a:solidFill>
                          <a:effectLst/>
                          <a:latin typeface="+mj-lt"/>
                        </a:rPr>
                        <a:t>Nro.</a:t>
                      </a:r>
                      <a:endParaRPr lang="es-EC" sz="1400" b="1" i="0" u="none" strike="noStrike" dirty="0">
                        <a:solidFill>
                          <a:schemeClr val="bg1"/>
                        </a:solidFill>
                        <a:effectLst/>
                        <a:latin typeface="+mj-lt"/>
                      </a:endParaRPr>
                    </a:p>
                  </a:txBody>
                  <a:tcPr marL="6938" marR="6938" marT="6938" marB="0" anchor="ctr">
                    <a:solidFill>
                      <a:schemeClr val="accent6"/>
                    </a:solidFill>
                  </a:tcPr>
                </a:tc>
                <a:tc gridSpan="6">
                  <a:txBody>
                    <a:bodyPr/>
                    <a:lstStyle/>
                    <a:p>
                      <a:pPr algn="ctr" fontAlgn="b"/>
                      <a:r>
                        <a:rPr lang="es-EC" sz="1400" b="1" u="none" strike="noStrike" dirty="0">
                          <a:solidFill>
                            <a:schemeClr val="bg1"/>
                          </a:solidFill>
                          <a:effectLst/>
                          <a:latin typeface="+mj-lt"/>
                        </a:rPr>
                        <a:t>Valor Deducido</a:t>
                      </a:r>
                      <a:endParaRPr lang="es-EC" sz="1400" b="1" i="0" u="none" strike="noStrike" dirty="0">
                        <a:solidFill>
                          <a:schemeClr val="bg1"/>
                        </a:solidFill>
                        <a:effectLst/>
                        <a:latin typeface="+mj-lt"/>
                      </a:endParaRPr>
                    </a:p>
                  </a:txBody>
                  <a:tcPr marL="6938" marR="6938" marT="6938" marB="0" anchor="ctr">
                    <a:solidFill>
                      <a:schemeClr val="accent6"/>
                    </a:solidFill>
                  </a:tcPr>
                </a:tc>
                <a:tc hMerge="1">
                  <a:txBody>
                    <a:bodyPr/>
                    <a:lstStyle/>
                    <a:p>
                      <a:endParaRPr lang="es-EC"/>
                    </a:p>
                  </a:txBody>
                  <a:tcPr/>
                </a:tc>
                <a:tc hMerge="1">
                  <a:txBody>
                    <a:bodyPr/>
                    <a:lstStyle/>
                    <a:p>
                      <a:pPr algn="l" fontAlgn="b"/>
                      <a:endParaRPr lang="es-EC" sz="1000" b="0" i="0" u="none" strike="noStrike" dirty="0">
                        <a:solidFill>
                          <a:srgbClr val="000000"/>
                        </a:solidFill>
                        <a:effectLst/>
                        <a:latin typeface="Calibri" panose="020F0502020204030204" pitchFamily="34" charset="0"/>
                      </a:endParaRPr>
                    </a:p>
                  </a:txBody>
                  <a:tcPr marL="6938" marR="6938" marT="6938" marB="0" anchor="b"/>
                </a:tc>
                <a:tc hMerge="1">
                  <a:txBody>
                    <a:bodyPr/>
                    <a:lstStyle/>
                    <a:p>
                      <a:pPr algn="l" fontAlgn="b"/>
                      <a:endParaRPr lang="es-EC" sz="1000" b="0" i="0" u="none" strike="noStrike" dirty="0">
                        <a:solidFill>
                          <a:srgbClr val="000000"/>
                        </a:solidFill>
                        <a:effectLst/>
                        <a:latin typeface="Calibri" panose="020F0502020204030204" pitchFamily="34" charset="0"/>
                      </a:endParaRPr>
                    </a:p>
                  </a:txBody>
                  <a:tcPr marL="6938" marR="6938" marT="6938" marB="0" anchor="b"/>
                </a:tc>
                <a:tc hMerge="1">
                  <a:txBody>
                    <a:bodyPr/>
                    <a:lstStyle/>
                    <a:p>
                      <a:pPr algn="l" fontAlgn="b"/>
                      <a:endParaRPr lang="es-EC" sz="1000" b="0" i="0" u="none" strike="noStrike" dirty="0">
                        <a:solidFill>
                          <a:srgbClr val="000000"/>
                        </a:solidFill>
                        <a:effectLst/>
                        <a:latin typeface="Calibri" panose="020F0502020204030204" pitchFamily="34" charset="0"/>
                      </a:endParaRPr>
                    </a:p>
                  </a:txBody>
                  <a:tcPr marL="6938" marR="6938" marT="6938" marB="0" anchor="b"/>
                </a:tc>
                <a:tc hMerge="1">
                  <a:txBody>
                    <a:bodyPr/>
                    <a:lstStyle/>
                    <a:p>
                      <a:pPr algn="l" fontAlgn="b"/>
                      <a:endParaRPr lang="es-EC" sz="1000" b="0" i="0" u="none" strike="noStrike">
                        <a:solidFill>
                          <a:srgbClr val="000000"/>
                        </a:solidFill>
                        <a:effectLst/>
                        <a:latin typeface="Calibri" panose="020F0502020204030204" pitchFamily="34" charset="0"/>
                      </a:endParaRPr>
                    </a:p>
                  </a:txBody>
                  <a:tcPr marL="6938" marR="6938" marT="6938" marB="0" anchor="b"/>
                </a:tc>
                <a:tc>
                  <a:txBody>
                    <a:bodyPr/>
                    <a:lstStyle/>
                    <a:p>
                      <a:pPr algn="ctr" fontAlgn="b"/>
                      <a:r>
                        <a:rPr lang="es-EC" sz="1400" b="1" u="none" strike="noStrike" dirty="0">
                          <a:solidFill>
                            <a:schemeClr val="bg1"/>
                          </a:solidFill>
                          <a:effectLst/>
                          <a:latin typeface="+mj-lt"/>
                        </a:rPr>
                        <a:t>Total</a:t>
                      </a:r>
                      <a:endParaRPr lang="es-EC" sz="1400" b="1" i="0" u="none" strike="noStrike" dirty="0">
                        <a:solidFill>
                          <a:schemeClr val="bg1"/>
                        </a:solidFill>
                        <a:effectLst/>
                        <a:latin typeface="+mj-lt"/>
                      </a:endParaRPr>
                    </a:p>
                  </a:txBody>
                  <a:tcPr marL="6938" marR="6938" marT="6938" marB="0" anchor="ctr">
                    <a:solidFill>
                      <a:schemeClr val="accent6"/>
                    </a:solidFill>
                  </a:tcPr>
                </a:tc>
                <a:tc>
                  <a:txBody>
                    <a:bodyPr/>
                    <a:lstStyle/>
                    <a:p>
                      <a:pPr algn="ctr" fontAlgn="b"/>
                      <a:r>
                        <a:rPr lang="es-EC" sz="1400" b="1" u="none" strike="noStrike" dirty="0">
                          <a:solidFill>
                            <a:schemeClr val="bg1"/>
                          </a:solidFill>
                          <a:effectLst/>
                          <a:latin typeface="+mj-lt"/>
                        </a:rPr>
                        <a:t>q</a:t>
                      </a:r>
                      <a:endParaRPr lang="es-EC" sz="1400" b="1" i="0" u="none" strike="noStrike" dirty="0">
                        <a:solidFill>
                          <a:schemeClr val="bg1"/>
                        </a:solidFill>
                        <a:effectLst/>
                        <a:latin typeface="+mj-lt"/>
                      </a:endParaRPr>
                    </a:p>
                  </a:txBody>
                  <a:tcPr marL="6938" marR="6938" marT="6938" marB="0" anchor="ctr">
                    <a:solidFill>
                      <a:schemeClr val="accent6"/>
                    </a:solidFill>
                  </a:tcPr>
                </a:tc>
                <a:tc>
                  <a:txBody>
                    <a:bodyPr/>
                    <a:lstStyle/>
                    <a:p>
                      <a:pPr algn="ctr" fontAlgn="b"/>
                      <a:r>
                        <a:rPr lang="es-EC" sz="1400" b="1" u="none" strike="noStrike" dirty="0">
                          <a:solidFill>
                            <a:schemeClr val="bg1"/>
                          </a:solidFill>
                          <a:effectLst/>
                          <a:latin typeface="+mj-lt"/>
                        </a:rPr>
                        <a:t>CVD</a:t>
                      </a:r>
                      <a:endParaRPr lang="es-EC" sz="1400" b="1" i="0" u="none" strike="noStrike" dirty="0">
                        <a:solidFill>
                          <a:schemeClr val="bg1"/>
                        </a:solidFill>
                        <a:effectLst/>
                        <a:latin typeface="+mj-lt"/>
                      </a:endParaRPr>
                    </a:p>
                  </a:txBody>
                  <a:tcPr marL="6938" marR="6938" marT="6938" marB="0" anchor="ctr">
                    <a:solidFill>
                      <a:schemeClr val="accent6"/>
                    </a:solidFill>
                  </a:tcPr>
                </a:tc>
                <a:extLst>
                  <a:ext uri="{0D108BD9-81ED-4DB2-BD59-A6C34878D82A}">
                    <a16:rowId xmlns:a16="http://schemas.microsoft.com/office/drawing/2014/main" val="980707590"/>
                  </a:ext>
                </a:extLst>
              </a:tr>
              <a:tr h="166523">
                <a:tc>
                  <a:txBody>
                    <a:bodyPr/>
                    <a:lstStyle/>
                    <a:p>
                      <a:pPr algn="ctr" fontAlgn="b"/>
                      <a:r>
                        <a:rPr lang="es-EC" sz="1400" u="none" strike="noStrike" dirty="0">
                          <a:effectLst/>
                          <a:latin typeface="+mj-lt"/>
                        </a:rPr>
                        <a:t>1</a:t>
                      </a:r>
                      <a:endParaRPr lang="es-EC" sz="1400" b="0" i="0" u="none" strike="noStrike" dirty="0">
                        <a:solidFill>
                          <a:srgbClr val="000000"/>
                        </a:solidFill>
                        <a:effectLst/>
                        <a:latin typeface="+mj-lt"/>
                      </a:endParaRPr>
                    </a:p>
                  </a:txBody>
                  <a:tcPr marL="6938" marR="6938" marT="6938" marB="0" anchor="ctr"/>
                </a:tc>
                <a:tc>
                  <a:txBody>
                    <a:bodyPr/>
                    <a:lstStyle/>
                    <a:p>
                      <a:pPr algn="ctr" fontAlgn="b"/>
                      <a:r>
                        <a:rPr lang="es-EC" sz="1400" b="0" i="0" u="none" strike="noStrike" dirty="0">
                          <a:solidFill>
                            <a:srgbClr val="000000"/>
                          </a:solidFill>
                          <a:effectLst/>
                          <a:latin typeface="+mj-lt"/>
                        </a:rPr>
                        <a:t>52,0</a:t>
                      </a:r>
                    </a:p>
                  </a:txBody>
                  <a:tcPr marL="7620" marR="7620" marT="7620" marB="0" anchor="ctr"/>
                </a:tc>
                <a:tc>
                  <a:txBody>
                    <a:bodyPr/>
                    <a:lstStyle/>
                    <a:p>
                      <a:pPr algn="ctr" fontAlgn="b"/>
                      <a:r>
                        <a:rPr lang="es-EC" sz="1400" b="0" i="0" u="none" strike="noStrike" dirty="0">
                          <a:solidFill>
                            <a:srgbClr val="000000"/>
                          </a:solidFill>
                          <a:effectLst/>
                          <a:latin typeface="+mj-lt"/>
                        </a:rPr>
                        <a:t>40,0</a:t>
                      </a:r>
                    </a:p>
                  </a:txBody>
                  <a:tcPr marL="7620" marR="7620" marT="7620" marB="0" anchor="ctr"/>
                </a:tc>
                <a:tc>
                  <a:txBody>
                    <a:bodyPr/>
                    <a:lstStyle/>
                    <a:p>
                      <a:pPr algn="ctr" fontAlgn="b"/>
                      <a:r>
                        <a:rPr lang="es-EC" sz="1400" b="0" i="0" u="none" strike="noStrike" dirty="0">
                          <a:solidFill>
                            <a:srgbClr val="000000"/>
                          </a:solidFill>
                          <a:effectLst/>
                          <a:latin typeface="+mj-lt"/>
                        </a:rPr>
                        <a:t>20,0</a:t>
                      </a:r>
                    </a:p>
                  </a:txBody>
                  <a:tcPr marL="7620" marR="7620" marT="7620" marB="0" anchor="ctr"/>
                </a:tc>
                <a:tc>
                  <a:txBody>
                    <a:bodyPr/>
                    <a:lstStyle/>
                    <a:p>
                      <a:pPr algn="ctr" fontAlgn="b"/>
                      <a:r>
                        <a:rPr lang="es-EC" sz="1400" b="0" i="0" u="none" strike="noStrike" dirty="0">
                          <a:solidFill>
                            <a:srgbClr val="000000"/>
                          </a:solidFill>
                          <a:effectLst/>
                          <a:latin typeface="+mj-lt"/>
                        </a:rPr>
                        <a:t>19,0</a:t>
                      </a:r>
                    </a:p>
                  </a:txBody>
                  <a:tcPr marL="7620" marR="7620" marT="7620" marB="0" anchor="ctr"/>
                </a:tc>
                <a:tc>
                  <a:txBody>
                    <a:bodyPr/>
                    <a:lstStyle/>
                    <a:p>
                      <a:pPr algn="ctr" fontAlgn="b"/>
                      <a:r>
                        <a:rPr lang="es-EC" sz="1400" b="0" i="0" u="none" strike="noStrike" dirty="0">
                          <a:solidFill>
                            <a:srgbClr val="000000"/>
                          </a:solidFill>
                          <a:effectLst/>
                          <a:latin typeface="+mj-lt"/>
                        </a:rPr>
                        <a:t>18,0</a:t>
                      </a:r>
                    </a:p>
                  </a:txBody>
                  <a:tcPr marL="7620" marR="7620" marT="7620" marB="0" anchor="ctr"/>
                </a:tc>
                <a:tc>
                  <a:txBody>
                    <a:bodyPr/>
                    <a:lstStyle/>
                    <a:p>
                      <a:pPr algn="ctr" fontAlgn="b"/>
                      <a:r>
                        <a:rPr lang="es-EC" sz="1400" b="0" i="0" u="none" strike="noStrike" dirty="0">
                          <a:solidFill>
                            <a:srgbClr val="000000"/>
                          </a:solidFill>
                          <a:effectLst/>
                          <a:latin typeface="+mj-lt"/>
                        </a:rPr>
                        <a:t>12,0</a:t>
                      </a:r>
                    </a:p>
                  </a:txBody>
                  <a:tcPr marL="7620" marR="7620" marT="7620" marB="0" anchor="ctr"/>
                </a:tc>
                <a:tc>
                  <a:txBody>
                    <a:bodyPr/>
                    <a:lstStyle/>
                    <a:p>
                      <a:pPr algn="ctr" fontAlgn="b"/>
                      <a:r>
                        <a:rPr lang="es-EC" sz="1400" b="1" i="0" u="none" strike="noStrike" dirty="0">
                          <a:solidFill>
                            <a:srgbClr val="000000"/>
                          </a:solidFill>
                          <a:effectLst/>
                          <a:latin typeface="+mj-lt"/>
                        </a:rPr>
                        <a:t>161,0</a:t>
                      </a:r>
                    </a:p>
                  </a:txBody>
                  <a:tcPr marL="7620" marR="7620" marT="7620" marB="0" anchor="ctr"/>
                </a:tc>
                <a:tc>
                  <a:txBody>
                    <a:bodyPr/>
                    <a:lstStyle/>
                    <a:p>
                      <a:pPr algn="ctr" fontAlgn="b"/>
                      <a:r>
                        <a:rPr lang="es-EC" sz="1400" b="0" i="0" u="none" strike="noStrike" dirty="0">
                          <a:solidFill>
                            <a:srgbClr val="000000"/>
                          </a:solidFill>
                          <a:effectLst/>
                          <a:latin typeface="+mj-lt"/>
                        </a:rPr>
                        <a:t>6,0</a:t>
                      </a:r>
                    </a:p>
                  </a:txBody>
                  <a:tcPr marL="7620" marR="7620" marT="7620" marB="0" anchor="ctr"/>
                </a:tc>
                <a:tc>
                  <a:txBody>
                    <a:bodyPr/>
                    <a:lstStyle/>
                    <a:p>
                      <a:pPr algn="ctr" fontAlgn="b"/>
                      <a:r>
                        <a:rPr lang="es-EC" sz="1400" b="0" i="0" u="none" strike="noStrike" dirty="0">
                          <a:solidFill>
                            <a:srgbClr val="000000"/>
                          </a:solidFill>
                          <a:effectLst/>
                          <a:latin typeface="+mj-lt"/>
                        </a:rPr>
                        <a:t>78,0</a:t>
                      </a:r>
                    </a:p>
                  </a:txBody>
                  <a:tcPr marL="7620" marR="7620" marT="7620" marB="0" anchor="ctr"/>
                </a:tc>
                <a:extLst>
                  <a:ext uri="{0D108BD9-81ED-4DB2-BD59-A6C34878D82A}">
                    <a16:rowId xmlns:a16="http://schemas.microsoft.com/office/drawing/2014/main" val="2016663316"/>
                  </a:ext>
                </a:extLst>
              </a:tr>
              <a:tr h="166523">
                <a:tc>
                  <a:txBody>
                    <a:bodyPr/>
                    <a:lstStyle/>
                    <a:p>
                      <a:pPr algn="ctr" fontAlgn="b"/>
                      <a:r>
                        <a:rPr lang="es-EC" sz="1400" u="none" strike="noStrike" dirty="0">
                          <a:effectLst/>
                          <a:latin typeface="+mj-lt"/>
                        </a:rPr>
                        <a:t>2</a:t>
                      </a:r>
                      <a:endParaRPr lang="es-EC" sz="1400" b="0" i="0" u="none" strike="noStrike" dirty="0">
                        <a:solidFill>
                          <a:srgbClr val="000000"/>
                        </a:solidFill>
                        <a:effectLst/>
                        <a:latin typeface="+mj-lt"/>
                      </a:endParaRPr>
                    </a:p>
                  </a:txBody>
                  <a:tcPr marL="6938" marR="6938" marT="6938" marB="0" anchor="ctr"/>
                </a:tc>
                <a:tc>
                  <a:txBody>
                    <a:bodyPr/>
                    <a:lstStyle/>
                    <a:p>
                      <a:pPr algn="ctr" fontAlgn="b"/>
                      <a:r>
                        <a:rPr lang="es-EC" sz="1400" b="0" i="0" u="none" strike="noStrike" dirty="0">
                          <a:solidFill>
                            <a:srgbClr val="000000"/>
                          </a:solidFill>
                          <a:effectLst/>
                          <a:latin typeface="+mj-lt"/>
                        </a:rPr>
                        <a:t>52,0</a:t>
                      </a:r>
                    </a:p>
                  </a:txBody>
                  <a:tcPr marL="7620" marR="7620" marT="7620" marB="0" anchor="ctr"/>
                </a:tc>
                <a:tc>
                  <a:txBody>
                    <a:bodyPr/>
                    <a:lstStyle/>
                    <a:p>
                      <a:pPr algn="ctr" fontAlgn="b"/>
                      <a:r>
                        <a:rPr lang="es-EC" sz="1400" b="0" i="0" u="none" strike="noStrike" dirty="0">
                          <a:solidFill>
                            <a:srgbClr val="000000"/>
                          </a:solidFill>
                          <a:effectLst/>
                          <a:latin typeface="+mj-lt"/>
                        </a:rPr>
                        <a:t>40,0</a:t>
                      </a:r>
                    </a:p>
                  </a:txBody>
                  <a:tcPr marL="7620" marR="7620" marT="7620" marB="0" anchor="ctr"/>
                </a:tc>
                <a:tc>
                  <a:txBody>
                    <a:bodyPr/>
                    <a:lstStyle/>
                    <a:p>
                      <a:pPr algn="ctr" fontAlgn="b"/>
                      <a:r>
                        <a:rPr lang="es-EC" sz="1400" b="0" i="0" u="none" strike="noStrike" dirty="0">
                          <a:solidFill>
                            <a:srgbClr val="000000"/>
                          </a:solidFill>
                          <a:effectLst/>
                          <a:latin typeface="+mj-lt"/>
                        </a:rPr>
                        <a:t>20,0</a:t>
                      </a:r>
                    </a:p>
                  </a:txBody>
                  <a:tcPr marL="7620" marR="7620" marT="7620" marB="0" anchor="ctr"/>
                </a:tc>
                <a:tc>
                  <a:txBody>
                    <a:bodyPr/>
                    <a:lstStyle/>
                    <a:p>
                      <a:pPr algn="ctr" fontAlgn="b"/>
                      <a:r>
                        <a:rPr lang="es-EC" sz="1400" b="0" i="0" u="none" strike="noStrike" dirty="0">
                          <a:solidFill>
                            <a:srgbClr val="000000"/>
                          </a:solidFill>
                          <a:effectLst/>
                          <a:latin typeface="+mj-lt"/>
                        </a:rPr>
                        <a:t>19,0</a:t>
                      </a:r>
                    </a:p>
                  </a:txBody>
                  <a:tcPr marL="7620" marR="7620" marT="7620" marB="0" anchor="ctr"/>
                </a:tc>
                <a:tc>
                  <a:txBody>
                    <a:bodyPr/>
                    <a:lstStyle/>
                    <a:p>
                      <a:pPr algn="ctr" fontAlgn="b"/>
                      <a:r>
                        <a:rPr lang="es-EC" sz="1400" b="0" i="0" u="none" strike="noStrike" dirty="0">
                          <a:solidFill>
                            <a:srgbClr val="000000"/>
                          </a:solidFill>
                          <a:effectLst/>
                          <a:latin typeface="+mj-lt"/>
                        </a:rPr>
                        <a:t>18,0</a:t>
                      </a:r>
                    </a:p>
                  </a:txBody>
                  <a:tcPr marL="7620" marR="7620" marT="7620" marB="0" anchor="ctr"/>
                </a:tc>
                <a:tc>
                  <a:txBody>
                    <a:bodyPr/>
                    <a:lstStyle/>
                    <a:p>
                      <a:pPr algn="ctr" fontAlgn="b"/>
                      <a:r>
                        <a:rPr lang="es-EC" sz="1400" b="0" i="0" u="none" strike="noStrike" dirty="0">
                          <a:solidFill>
                            <a:srgbClr val="000000"/>
                          </a:solidFill>
                          <a:effectLst/>
                          <a:latin typeface="+mj-lt"/>
                        </a:rPr>
                        <a:t>2,0</a:t>
                      </a:r>
                    </a:p>
                  </a:txBody>
                  <a:tcPr marL="7620" marR="7620" marT="7620" marB="0" anchor="ctr"/>
                </a:tc>
                <a:tc>
                  <a:txBody>
                    <a:bodyPr/>
                    <a:lstStyle/>
                    <a:p>
                      <a:pPr algn="ctr" fontAlgn="b"/>
                      <a:r>
                        <a:rPr lang="es-EC" sz="1400" b="1" i="0" u="none" strike="noStrike" dirty="0">
                          <a:solidFill>
                            <a:srgbClr val="000000"/>
                          </a:solidFill>
                          <a:effectLst/>
                          <a:latin typeface="+mj-lt"/>
                        </a:rPr>
                        <a:t>151,0</a:t>
                      </a:r>
                    </a:p>
                  </a:txBody>
                  <a:tcPr marL="7620" marR="7620" marT="7620" marB="0" anchor="ctr"/>
                </a:tc>
                <a:tc>
                  <a:txBody>
                    <a:bodyPr/>
                    <a:lstStyle/>
                    <a:p>
                      <a:pPr algn="ctr" fontAlgn="b"/>
                      <a:r>
                        <a:rPr lang="es-EC" sz="1400" b="0" i="0" u="none" strike="noStrike" dirty="0">
                          <a:solidFill>
                            <a:srgbClr val="000000"/>
                          </a:solidFill>
                          <a:effectLst/>
                          <a:latin typeface="+mj-lt"/>
                        </a:rPr>
                        <a:t>5,0</a:t>
                      </a:r>
                    </a:p>
                  </a:txBody>
                  <a:tcPr marL="7620" marR="7620" marT="7620" marB="0" anchor="ctr"/>
                </a:tc>
                <a:tc>
                  <a:txBody>
                    <a:bodyPr/>
                    <a:lstStyle/>
                    <a:p>
                      <a:pPr algn="ctr" fontAlgn="b"/>
                      <a:r>
                        <a:rPr lang="es-EC" sz="1400" b="0" i="0" u="none" strike="noStrike" dirty="0">
                          <a:solidFill>
                            <a:srgbClr val="000000"/>
                          </a:solidFill>
                          <a:effectLst/>
                          <a:latin typeface="+mj-lt"/>
                        </a:rPr>
                        <a:t>77,0</a:t>
                      </a:r>
                    </a:p>
                  </a:txBody>
                  <a:tcPr marL="7620" marR="7620" marT="7620" marB="0" anchor="ctr"/>
                </a:tc>
                <a:extLst>
                  <a:ext uri="{0D108BD9-81ED-4DB2-BD59-A6C34878D82A}">
                    <a16:rowId xmlns:a16="http://schemas.microsoft.com/office/drawing/2014/main" val="1411163409"/>
                  </a:ext>
                </a:extLst>
              </a:tr>
              <a:tr h="166523">
                <a:tc>
                  <a:txBody>
                    <a:bodyPr/>
                    <a:lstStyle/>
                    <a:p>
                      <a:pPr algn="ctr" fontAlgn="b"/>
                      <a:r>
                        <a:rPr lang="es-EC" sz="1400" u="none" strike="noStrike" dirty="0">
                          <a:effectLst/>
                          <a:latin typeface="+mj-lt"/>
                        </a:rPr>
                        <a:t>3</a:t>
                      </a:r>
                      <a:endParaRPr lang="es-EC" sz="1400" b="0" i="0" u="none" strike="noStrike" dirty="0">
                        <a:solidFill>
                          <a:srgbClr val="000000"/>
                        </a:solidFill>
                        <a:effectLst/>
                        <a:latin typeface="+mj-lt"/>
                      </a:endParaRPr>
                    </a:p>
                  </a:txBody>
                  <a:tcPr marL="6938" marR="6938" marT="6938" marB="0" anchor="ctr"/>
                </a:tc>
                <a:tc>
                  <a:txBody>
                    <a:bodyPr/>
                    <a:lstStyle/>
                    <a:p>
                      <a:pPr algn="ctr" fontAlgn="b"/>
                      <a:r>
                        <a:rPr lang="es-EC" sz="1400" b="0" i="0" u="none" strike="noStrike" dirty="0">
                          <a:solidFill>
                            <a:srgbClr val="000000"/>
                          </a:solidFill>
                          <a:effectLst/>
                          <a:latin typeface="+mj-lt"/>
                        </a:rPr>
                        <a:t>52,0</a:t>
                      </a:r>
                    </a:p>
                  </a:txBody>
                  <a:tcPr marL="7620" marR="7620" marT="7620" marB="0" anchor="ctr"/>
                </a:tc>
                <a:tc>
                  <a:txBody>
                    <a:bodyPr/>
                    <a:lstStyle/>
                    <a:p>
                      <a:pPr algn="ctr" fontAlgn="b"/>
                      <a:r>
                        <a:rPr lang="es-EC" sz="1400" b="0" i="0" u="none" strike="noStrike" dirty="0">
                          <a:solidFill>
                            <a:srgbClr val="000000"/>
                          </a:solidFill>
                          <a:effectLst/>
                          <a:latin typeface="+mj-lt"/>
                        </a:rPr>
                        <a:t>40,0</a:t>
                      </a:r>
                    </a:p>
                  </a:txBody>
                  <a:tcPr marL="7620" marR="7620" marT="7620" marB="0" anchor="ctr"/>
                </a:tc>
                <a:tc>
                  <a:txBody>
                    <a:bodyPr/>
                    <a:lstStyle/>
                    <a:p>
                      <a:pPr algn="ctr" fontAlgn="b"/>
                      <a:r>
                        <a:rPr lang="es-EC" sz="1400" b="0" i="0" u="none" strike="noStrike" dirty="0">
                          <a:solidFill>
                            <a:srgbClr val="000000"/>
                          </a:solidFill>
                          <a:effectLst/>
                          <a:latin typeface="+mj-lt"/>
                        </a:rPr>
                        <a:t>20,0</a:t>
                      </a:r>
                    </a:p>
                  </a:txBody>
                  <a:tcPr marL="7620" marR="7620" marT="7620" marB="0" anchor="ctr"/>
                </a:tc>
                <a:tc>
                  <a:txBody>
                    <a:bodyPr/>
                    <a:lstStyle/>
                    <a:p>
                      <a:pPr algn="ctr" fontAlgn="b"/>
                      <a:r>
                        <a:rPr lang="es-EC" sz="1400" b="0" i="0" u="none" strike="noStrike" dirty="0">
                          <a:solidFill>
                            <a:srgbClr val="000000"/>
                          </a:solidFill>
                          <a:effectLst/>
                          <a:latin typeface="+mj-lt"/>
                        </a:rPr>
                        <a:t>19,0</a:t>
                      </a:r>
                    </a:p>
                  </a:txBody>
                  <a:tcPr marL="7620" marR="7620" marT="7620" marB="0" anchor="ctr"/>
                </a:tc>
                <a:tc>
                  <a:txBody>
                    <a:bodyPr/>
                    <a:lstStyle/>
                    <a:p>
                      <a:pPr algn="ctr" fontAlgn="b"/>
                      <a:r>
                        <a:rPr lang="es-EC" sz="1400" b="0" i="0" u="none" strike="noStrike" dirty="0">
                          <a:solidFill>
                            <a:srgbClr val="000000"/>
                          </a:solidFill>
                          <a:effectLst/>
                          <a:latin typeface="+mj-lt"/>
                        </a:rPr>
                        <a:t>2,0</a:t>
                      </a:r>
                    </a:p>
                  </a:txBody>
                  <a:tcPr marL="7620" marR="7620" marT="7620" marB="0" anchor="ctr"/>
                </a:tc>
                <a:tc>
                  <a:txBody>
                    <a:bodyPr/>
                    <a:lstStyle/>
                    <a:p>
                      <a:pPr algn="ctr" fontAlgn="b"/>
                      <a:r>
                        <a:rPr lang="es-EC" sz="1400" b="0" i="0" u="none" strike="noStrike" dirty="0">
                          <a:solidFill>
                            <a:srgbClr val="000000"/>
                          </a:solidFill>
                          <a:effectLst/>
                          <a:latin typeface="+mj-lt"/>
                        </a:rPr>
                        <a:t>2,0</a:t>
                      </a:r>
                    </a:p>
                  </a:txBody>
                  <a:tcPr marL="7620" marR="7620" marT="7620" marB="0" anchor="ctr"/>
                </a:tc>
                <a:tc>
                  <a:txBody>
                    <a:bodyPr/>
                    <a:lstStyle/>
                    <a:p>
                      <a:pPr algn="ctr" fontAlgn="b"/>
                      <a:r>
                        <a:rPr lang="es-EC" sz="1400" b="1" i="0" u="none" strike="noStrike" dirty="0">
                          <a:solidFill>
                            <a:srgbClr val="000000"/>
                          </a:solidFill>
                          <a:effectLst/>
                          <a:latin typeface="+mj-lt"/>
                        </a:rPr>
                        <a:t>135,0</a:t>
                      </a:r>
                    </a:p>
                  </a:txBody>
                  <a:tcPr marL="7620" marR="7620" marT="7620" marB="0" anchor="ctr"/>
                </a:tc>
                <a:tc>
                  <a:txBody>
                    <a:bodyPr/>
                    <a:lstStyle/>
                    <a:p>
                      <a:pPr algn="ctr" fontAlgn="b"/>
                      <a:r>
                        <a:rPr lang="es-EC" sz="1400" b="0" i="0" u="none" strike="noStrike" dirty="0">
                          <a:solidFill>
                            <a:srgbClr val="000000"/>
                          </a:solidFill>
                          <a:effectLst/>
                          <a:latin typeface="+mj-lt"/>
                        </a:rPr>
                        <a:t>4,0</a:t>
                      </a:r>
                    </a:p>
                  </a:txBody>
                  <a:tcPr marL="7620" marR="7620" marT="7620" marB="0" anchor="ctr"/>
                </a:tc>
                <a:tc>
                  <a:txBody>
                    <a:bodyPr/>
                    <a:lstStyle/>
                    <a:p>
                      <a:pPr algn="ctr" fontAlgn="b"/>
                      <a:r>
                        <a:rPr lang="es-EC" sz="1400" b="0" i="0" u="none" strike="noStrike" dirty="0">
                          <a:solidFill>
                            <a:srgbClr val="000000"/>
                          </a:solidFill>
                          <a:effectLst/>
                          <a:latin typeface="+mj-lt"/>
                        </a:rPr>
                        <a:t>76,0</a:t>
                      </a:r>
                    </a:p>
                  </a:txBody>
                  <a:tcPr marL="7620" marR="7620" marT="7620" marB="0" anchor="ctr"/>
                </a:tc>
                <a:extLst>
                  <a:ext uri="{0D108BD9-81ED-4DB2-BD59-A6C34878D82A}">
                    <a16:rowId xmlns:a16="http://schemas.microsoft.com/office/drawing/2014/main" val="1618879351"/>
                  </a:ext>
                </a:extLst>
              </a:tr>
              <a:tr h="166523">
                <a:tc>
                  <a:txBody>
                    <a:bodyPr/>
                    <a:lstStyle/>
                    <a:p>
                      <a:pPr algn="ctr" fontAlgn="b"/>
                      <a:r>
                        <a:rPr lang="es-EC" sz="1400" u="none" strike="noStrike" dirty="0">
                          <a:effectLst/>
                          <a:latin typeface="+mj-lt"/>
                        </a:rPr>
                        <a:t>4</a:t>
                      </a:r>
                      <a:endParaRPr lang="es-EC" sz="1400" b="0" i="0" u="none" strike="noStrike" dirty="0">
                        <a:solidFill>
                          <a:srgbClr val="000000"/>
                        </a:solidFill>
                        <a:effectLst/>
                        <a:latin typeface="+mj-lt"/>
                      </a:endParaRPr>
                    </a:p>
                  </a:txBody>
                  <a:tcPr marL="6938" marR="6938" marT="6938" marB="0" anchor="ctr"/>
                </a:tc>
                <a:tc>
                  <a:txBody>
                    <a:bodyPr/>
                    <a:lstStyle/>
                    <a:p>
                      <a:pPr algn="ctr" fontAlgn="b"/>
                      <a:r>
                        <a:rPr lang="es-EC" sz="1400" b="0" i="0" u="none" strike="noStrike" dirty="0">
                          <a:solidFill>
                            <a:srgbClr val="000000"/>
                          </a:solidFill>
                          <a:effectLst/>
                          <a:latin typeface="+mj-lt"/>
                        </a:rPr>
                        <a:t>52,0</a:t>
                      </a:r>
                    </a:p>
                  </a:txBody>
                  <a:tcPr marL="7620" marR="7620" marT="7620" marB="0" anchor="ctr"/>
                </a:tc>
                <a:tc>
                  <a:txBody>
                    <a:bodyPr/>
                    <a:lstStyle/>
                    <a:p>
                      <a:pPr algn="ctr" fontAlgn="b"/>
                      <a:r>
                        <a:rPr lang="es-EC" sz="1400" b="0" i="0" u="none" strike="noStrike" dirty="0">
                          <a:solidFill>
                            <a:srgbClr val="000000"/>
                          </a:solidFill>
                          <a:effectLst/>
                          <a:latin typeface="+mj-lt"/>
                        </a:rPr>
                        <a:t>40,0</a:t>
                      </a:r>
                    </a:p>
                  </a:txBody>
                  <a:tcPr marL="7620" marR="7620" marT="7620" marB="0" anchor="ctr"/>
                </a:tc>
                <a:tc>
                  <a:txBody>
                    <a:bodyPr/>
                    <a:lstStyle/>
                    <a:p>
                      <a:pPr algn="ctr" fontAlgn="b"/>
                      <a:r>
                        <a:rPr lang="es-EC" sz="1400" b="0" i="0" u="none" strike="noStrike" dirty="0">
                          <a:solidFill>
                            <a:srgbClr val="000000"/>
                          </a:solidFill>
                          <a:effectLst/>
                          <a:latin typeface="+mj-lt"/>
                        </a:rPr>
                        <a:t>20,0</a:t>
                      </a:r>
                    </a:p>
                  </a:txBody>
                  <a:tcPr marL="7620" marR="7620" marT="7620" marB="0" anchor="ctr"/>
                </a:tc>
                <a:tc>
                  <a:txBody>
                    <a:bodyPr/>
                    <a:lstStyle/>
                    <a:p>
                      <a:pPr algn="ctr" fontAlgn="b"/>
                      <a:r>
                        <a:rPr lang="es-EC" sz="1400" b="0" i="0" u="none" strike="noStrike" dirty="0">
                          <a:solidFill>
                            <a:srgbClr val="000000"/>
                          </a:solidFill>
                          <a:effectLst/>
                          <a:latin typeface="+mj-lt"/>
                        </a:rPr>
                        <a:t>2,0</a:t>
                      </a:r>
                    </a:p>
                  </a:txBody>
                  <a:tcPr marL="7620" marR="7620" marT="7620" marB="0" anchor="ctr"/>
                </a:tc>
                <a:tc>
                  <a:txBody>
                    <a:bodyPr/>
                    <a:lstStyle/>
                    <a:p>
                      <a:pPr algn="ctr" fontAlgn="b"/>
                      <a:r>
                        <a:rPr lang="es-EC" sz="1400" b="0" i="0" u="none" strike="noStrike" dirty="0">
                          <a:solidFill>
                            <a:srgbClr val="000000"/>
                          </a:solidFill>
                          <a:effectLst/>
                          <a:latin typeface="+mj-lt"/>
                        </a:rPr>
                        <a:t>2,0</a:t>
                      </a:r>
                    </a:p>
                  </a:txBody>
                  <a:tcPr marL="7620" marR="7620" marT="7620" marB="0" anchor="ctr"/>
                </a:tc>
                <a:tc>
                  <a:txBody>
                    <a:bodyPr/>
                    <a:lstStyle/>
                    <a:p>
                      <a:pPr algn="ctr" fontAlgn="b"/>
                      <a:r>
                        <a:rPr lang="es-EC" sz="1400" b="0" i="0" u="none" strike="noStrike" dirty="0">
                          <a:solidFill>
                            <a:srgbClr val="000000"/>
                          </a:solidFill>
                          <a:effectLst/>
                          <a:latin typeface="+mj-lt"/>
                        </a:rPr>
                        <a:t>2,0</a:t>
                      </a:r>
                    </a:p>
                  </a:txBody>
                  <a:tcPr marL="7620" marR="7620" marT="7620" marB="0" anchor="ctr"/>
                </a:tc>
                <a:tc>
                  <a:txBody>
                    <a:bodyPr/>
                    <a:lstStyle/>
                    <a:p>
                      <a:pPr algn="ctr" fontAlgn="b"/>
                      <a:r>
                        <a:rPr lang="es-EC" sz="1400" b="1" i="0" u="none" strike="noStrike" dirty="0">
                          <a:solidFill>
                            <a:srgbClr val="000000"/>
                          </a:solidFill>
                          <a:effectLst/>
                          <a:latin typeface="+mj-lt"/>
                        </a:rPr>
                        <a:t>118,0</a:t>
                      </a:r>
                    </a:p>
                  </a:txBody>
                  <a:tcPr marL="7620" marR="7620" marT="7620" marB="0" anchor="ctr"/>
                </a:tc>
                <a:tc>
                  <a:txBody>
                    <a:bodyPr/>
                    <a:lstStyle/>
                    <a:p>
                      <a:pPr algn="ctr" fontAlgn="b"/>
                      <a:r>
                        <a:rPr lang="es-EC" sz="1400" b="0" i="0" u="none" strike="noStrike" dirty="0">
                          <a:solidFill>
                            <a:srgbClr val="000000"/>
                          </a:solidFill>
                          <a:effectLst/>
                          <a:latin typeface="+mj-lt"/>
                        </a:rPr>
                        <a:t>3,0</a:t>
                      </a:r>
                    </a:p>
                  </a:txBody>
                  <a:tcPr marL="7620" marR="7620" marT="7620" marB="0" anchor="ctr"/>
                </a:tc>
                <a:tc>
                  <a:txBody>
                    <a:bodyPr/>
                    <a:lstStyle/>
                    <a:p>
                      <a:pPr algn="ctr" fontAlgn="b"/>
                      <a:r>
                        <a:rPr lang="es-EC" sz="1400" b="0" i="0" u="none" strike="noStrike" dirty="0">
                          <a:solidFill>
                            <a:srgbClr val="000000"/>
                          </a:solidFill>
                          <a:effectLst/>
                          <a:latin typeface="+mj-lt"/>
                        </a:rPr>
                        <a:t>74,0</a:t>
                      </a:r>
                    </a:p>
                  </a:txBody>
                  <a:tcPr marL="7620" marR="7620" marT="7620" marB="0" anchor="ctr"/>
                </a:tc>
                <a:extLst>
                  <a:ext uri="{0D108BD9-81ED-4DB2-BD59-A6C34878D82A}">
                    <a16:rowId xmlns:a16="http://schemas.microsoft.com/office/drawing/2014/main" val="1490524962"/>
                  </a:ext>
                </a:extLst>
              </a:tr>
              <a:tr h="166523">
                <a:tc>
                  <a:txBody>
                    <a:bodyPr/>
                    <a:lstStyle/>
                    <a:p>
                      <a:pPr algn="ctr" fontAlgn="b"/>
                      <a:r>
                        <a:rPr lang="es-EC" sz="1400" u="none" strike="noStrike" dirty="0">
                          <a:effectLst/>
                          <a:latin typeface="+mj-lt"/>
                        </a:rPr>
                        <a:t>5</a:t>
                      </a:r>
                      <a:endParaRPr lang="es-EC" sz="1400" b="0" i="0" u="none" strike="noStrike" dirty="0">
                        <a:solidFill>
                          <a:srgbClr val="000000"/>
                        </a:solidFill>
                        <a:effectLst/>
                        <a:latin typeface="+mj-lt"/>
                      </a:endParaRPr>
                    </a:p>
                  </a:txBody>
                  <a:tcPr marL="6938" marR="6938" marT="6938" marB="0" anchor="ctr"/>
                </a:tc>
                <a:tc>
                  <a:txBody>
                    <a:bodyPr/>
                    <a:lstStyle/>
                    <a:p>
                      <a:pPr algn="ctr" fontAlgn="b"/>
                      <a:r>
                        <a:rPr lang="es-EC" sz="1400" b="0" i="0" u="none" strike="noStrike" dirty="0">
                          <a:solidFill>
                            <a:srgbClr val="000000"/>
                          </a:solidFill>
                          <a:effectLst/>
                          <a:latin typeface="+mj-lt"/>
                        </a:rPr>
                        <a:t>52,0</a:t>
                      </a:r>
                    </a:p>
                  </a:txBody>
                  <a:tcPr marL="7620" marR="7620" marT="7620" marB="0" anchor="ctr"/>
                </a:tc>
                <a:tc>
                  <a:txBody>
                    <a:bodyPr/>
                    <a:lstStyle/>
                    <a:p>
                      <a:pPr algn="ctr" fontAlgn="b"/>
                      <a:r>
                        <a:rPr lang="es-EC" sz="1400" b="0" i="0" u="none" strike="noStrike" dirty="0">
                          <a:solidFill>
                            <a:srgbClr val="000000"/>
                          </a:solidFill>
                          <a:effectLst/>
                          <a:latin typeface="+mj-lt"/>
                        </a:rPr>
                        <a:t>40,0</a:t>
                      </a:r>
                    </a:p>
                  </a:txBody>
                  <a:tcPr marL="7620" marR="7620" marT="7620" marB="0" anchor="ctr"/>
                </a:tc>
                <a:tc>
                  <a:txBody>
                    <a:bodyPr/>
                    <a:lstStyle/>
                    <a:p>
                      <a:pPr algn="ctr" fontAlgn="b"/>
                      <a:r>
                        <a:rPr lang="es-EC" sz="1400" b="0" i="0" u="none" strike="noStrike" dirty="0">
                          <a:solidFill>
                            <a:srgbClr val="000000"/>
                          </a:solidFill>
                          <a:effectLst/>
                          <a:latin typeface="+mj-lt"/>
                        </a:rPr>
                        <a:t>2,0</a:t>
                      </a:r>
                    </a:p>
                  </a:txBody>
                  <a:tcPr marL="7620" marR="7620" marT="7620" marB="0" anchor="ctr"/>
                </a:tc>
                <a:tc>
                  <a:txBody>
                    <a:bodyPr/>
                    <a:lstStyle/>
                    <a:p>
                      <a:pPr algn="ctr" fontAlgn="b"/>
                      <a:r>
                        <a:rPr lang="es-EC" sz="1400" b="0" i="0" u="none" strike="noStrike" dirty="0">
                          <a:solidFill>
                            <a:srgbClr val="000000"/>
                          </a:solidFill>
                          <a:effectLst/>
                          <a:latin typeface="+mj-lt"/>
                        </a:rPr>
                        <a:t>2,0</a:t>
                      </a:r>
                    </a:p>
                  </a:txBody>
                  <a:tcPr marL="7620" marR="7620" marT="7620" marB="0" anchor="ctr"/>
                </a:tc>
                <a:tc>
                  <a:txBody>
                    <a:bodyPr/>
                    <a:lstStyle/>
                    <a:p>
                      <a:pPr algn="ctr" fontAlgn="b"/>
                      <a:r>
                        <a:rPr lang="es-EC" sz="1400" b="0" i="0" u="none" strike="noStrike" dirty="0">
                          <a:solidFill>
                            <a:srgbClr val="000000"/>
                          </a:solidFill>
                          <a:effectLst/>
                          <a:latin typeface="+mj-lt"/>
                        </a:rPr>
                        <a:t>2,0</a:t>
                      </a:r>
                    </a:p>
                  </a:txBody>
                  <a:tcPr marL="7620" marR="7620" marT="7620" marB="0" anchor="ctr"/>
                </a:tc>
                <a:tc>
                  <a:txBody>
                    <a:bodyPr/>
                    <a:lstStyle/>
                    <a:p>
                      <a:pPr algn="ctr" fontAlgn="b"/>
                      <a:r>
                        <a:rPr lang="es-EC" sz="1400" b="0" i="0" u="none" strike="noStrike" dirty="0">
                          <a:solidFill>
                            <a:srgbClr val="000000"/>
                          </a:solidFill>
                          <a:effectLst/>
                          <a:latin typeface="+mj-lt"/>
                        </a:rPr>
                        <a:t>2,0</a:t>
                      </a:r>
                    </a:p>
                  </a:txBody>
                  <a:tcPr marL="7620" marR="7620" marT="7620" marB="0" anchor="ctr"/>
                </a:tc>
                <a:tc>
                  <a:txBody>
                    <a:bodyPr/>
                    <a:lstStyle/>
                    <a:p>
                      <a:pPr algn="ctr" fontAlgn="b"/>
                      <a:r>
                        <a:rPr lang="es-EC" sz="1400" b="1" i="0" u="none" strike="noStrike" dirty="0">
                          <a:solidFill>
                            <a:srgbClr val="000000"/>
                          </a:solidFill>
                          <a:effectLst/>
                          <a:latin typeface="+mj-lt"/>
                        </a:rPr>
                        <a:t>100,0</a:t>
                      </a:r>
                    </a:p>
                  </a:txBody>
                  <a:tcPr marL="7620" marR="7620" marT="7620" marB="0" anchor="ctr"/>
                </a:tc>
                <a:tc>
                  <a:txBody>
                    <a:bodyPr/>
                    <a:lstStyle/>
                    <a:p>
                      <a:pPr algn="ctr" fontAlgn="b"/>
                      <a:r>
                        <a:rPr lang="es-EC" sz="1400" b="0" i="0" u="none" strike="noStrike" dirty="0">
                          <a:solidFill>
                            <a:srgbClr val="000000"/>
                          </a:solidFill>
                          <a:effectLst/>
                          <a:latin typeface="+mj-lt"/>
                        </a:rPr>
                        <a:t>2,0</a:t>
                      </a:r>
                    </a:p>
                  </a:txBody>
                  <a:tcPr marL="7620" marR="7620" marT="7620" marB="0" anchor="ctr"/>
                </a:tc>
                <a:tc>
                  <a:txBody>
                    <a:bodyPr/>
                    <a:lstStyle/>
                    <a:p>
                      <a:pPr algn="ctr" fontAlgn="b"/>
                      <a:r>
                        <a:rPr lang="es-EC" sz="1400" b="0" i="0" u="none" strike="noStrike" dirty="0">
                          <a:solidFill>
                            <a:srgbClr val="000000"/>
                          </a:solidFill>
                          <a:effectLst/>
                          <a:latin typeface="+mj-lt"/>
                        </a:rPr>
                        <a:t>70,0</a:t>
                      </a:r>
                    </a:p>
                  </a:txBody>
                  <a:tcPr marL="7620" marR="7620" marT="7620" marB="0" anchor="ctr"/>
                </a:tc>
                <a:extLst>
                  <a:ext uri="{0D108BD9-81ED-4DB2-BD59-A6C34878D82A}">
                    <a16:rowId xmlns:a16="http://schemas.microsoft.com/office/drawing/2014/main" val="645016899"/>
                  </a:ext>
                </a:extLst>
              </a:tr>
              <a:tr h="166523">
                <a:tc>
                  <a:txBody>
                    <a:bodyPr/>
                    <a:lstStyle/>
                    <a:p>
                      <a:pPr algn="ctr" fontAlgn="b"/>
                      <a:r>
                        <a:rPr lang="es-EC" sz="1400" u="none" strike="noStrike" dirty="0">
                          <a:effectLst/>
                          <a:latin typeface="+mj-lt"/>
                        </a:rPr>
                        <a:t>6</a:t>
                      </a:r>
                      <a:endParaRPr lang="es-EC" sz="1400" b="0" i="0" u="none" strike="noStrike" dirty="0">
                        <a:solidFill>
                          <a:srgbClr val="000000"/>
                        </a:solidFill>
                        <a:effectLst/>
                        <a:latin typeface="+mj-lt"/>
                      </a:endParaRPr>
                    </a:p>
                  </a:txBody>
                  <a:tcPr marL="6938" marR="6938" marT="6938" marB="0" anchor="ctr"/>
                </a:tc>
                <a:tc>
                  <a:txBody>
                    <a:bodyPr/>
                    <a:lstStyle/>
                    <a:p>
                      <a:pPr algn="ctr" fontAlgn="b"/>
                      <a:r>
                        <a:rPr lang="es-EC" sz="1400" b="0" i="0" u="none" strike="noStrike" dirty="0">
                          <a:solidFill>
                            <a:srgbClr val="000000"/>
                          </a:solidFill>
                          <a:effectLst/>
                          <a:latin typeface="+mj-lt"/>
                        </a:rPr>
                        <a:t>52,0</a:t>
                      </a:r>
                    </a:p>
                  </a:txBody>
                  <a:tcPr marL="7620" marR="7620" marT="7620" marB="0" anchor="ctr"/>
                </a:tc>
                <a:tc>
                  <a:txBody>
                    <a:bodyPr/>
                    <a:lstStyle/>
                    <a:p>
                      <a:pPr algn="ctr" fontAlgn="b"/>
                      <a:r>
                        <a:rPr lang="es-EC" sz="1400" b="0" i="0" u="none" strike="noStrike" dirty="0">
                          <a:solidFill>
                            <a:srgbClr val="000000"/>
                          </a:solidFill>
                          <a:effectLst/>
                          <a:latin typeface="+mj-lt"/>
                        </a:rPr>
                        <a:t>2,0</a:t>
                      </a:r>
                    </a:p>
                  </a:txBody>
                  <a:tcPr marL="7620" marR="7620" marT="7620" marB="0" anchor="ctr"/>
                </a:tc>
                <a:tc>
                  <a:txBody>
                    <a:bodyPr/>
                    <a:lstStyle/>
                    <a:p>
                      <a:pPr algn="ctr" fontAlgn="b"/>
                      <a:r>
                        <a:rPr lang="es-EC" sz="1400" b="0" i="0" u="none" strike="noStrike" dirty="0">
                          <a:solidFill>
                            <a:srgbClr val="000000"/>
                          </a:solidFill>
                          <a:effectLst/>
                          <a:latin typeface="+mj-lt"/>
                        </a:rPr>
                        <a:t>2,0</a:t>
                      </a:r>
                    </a:p>
                  </a:txBody>
                  <a:tcPr marL="7620" marR="7620" marT="7620" marB="0" anchor="ctr"/>
                </a:tc>
                <a:tc>
                  <a:txBody>
                    <a:bodyPr/>
                    <a:lstStyle/>
                    <a:p>
                      <a:pPr algn="ctr" fontAlgn="b"/>
                      <a:r>
                        <a:rPr lang="es-EC" sz="1400" b="0" i="0" u="none" strike="noStrike" dirty="0">
                          <a:solidFill>
                            <a:srgbClr val="000000"/>
                          </a:solidFill>
                          <a:effectLst/>
                          <a:latin typeface="+mj-lt"/>
                        </a:rPr>
                        <a:t>2,0</a:t>
                      </a:r>
                    </a:p>
                  </a:txBody>
                  <a:tcPr marL="7620" marR="7620" marT="7620" marB="0" anchor="ctr"/>
                </a:tc>
                <a:tc>
                  <a:txBody>
                    <a:bodyPr/>
                    <a:lstStyle/>
                    <a:p>
                      <a:pPr algn="ctr" fontAlgn="b"/>
                      <a:r>
                        <a:rPr lang="es-EC" sz="1400" b="0" i="0" u="none" strike="noStrike" dirty="0">
                          <a:solidFill>
                            <a:srgbClr val="000000"/>
                          </a:solidFill>
                          <a:effectLst/>
                          <a:latin typeface="+mj-lt"/>
                        </a:rPr>
                        <a:t>2,0</a:t>
                      </a:r>
                    </a:p>
                  </a:txBody>
                  <a:tcPr marL="7620" marR="7620" marT="7620" marB="0" anchor="ctr"/>
                </a:tc>
                <a:tc>
                  <a:txBody>
                    <a:bodyPr/>
                    <a:lstStyle/>
                    <a:p>
                      <a:pPr algn="ctr" fontAlgn="b"/>
                      <a:r>
                        <a:rPr lang="es-EC" sz="1400" b="0" i="0" u="none" strike="noStrike" dirty="0">
                          <a:solidFill>
                            <a:srgbClr val="000000"/>
                          </a:solidFill>
                          <a:effectLst/>
                          <a:latin typeface="+mj-lt"/>
                        </a:rPr>
                        <a:t>2,0</a:t>
                      </a:r>
                    </a:p>
                  </a:txBody>
                  <a:tcPr marL="7620" marR="7620" marT="7620" marB="0" anchor="ctr"/>
                </a:tc>
                <a:tc>
                  <a:txBody>
                    <a:bodyPr/>
                    <a:lstStyle/>
                    <a:p>
                      <a:pPr algn="ctr" fontAlgn="b"/>
                      <a:r>
                        <a:rPr lang="es-EC" sz="1400" b="1" i="0" u="none" strike="noStrike" dirty="0">
                          <a:solidFill>
                            <a:srgbClr val="000000"/>
                          </a:solidFill>
                          <a:effectLst/>
                          <a:latin typeface="+mj-lt"/>
                        </a:rPr>
                        <a:t>62,0</a:t>
                      </a:r>
                    </a:p>
                  </a:txBody>
                  <a:tcPr marL="7620" marR="7620" marT="7620" marB="0" anchor="ctr"/>
                </a:tc>
                <a:tc>
                  <a:txBody>
                    <a:bodyPr/>
                    <a:lstStyle/>
                    <a:p>
                      <a:pPr algn="ctr" fontAlgn="b"/>
                      <a:r>
                        <a:rPr lang="es-EC" sz="1400" b="0" i="0" u="none" strike="noStrike" dirty="0">
                          <a:solidFill>
                            <a:srgbClr val="000000"/>
                          </a:solidFill>
                          <a:effectLst/>
                          <a:latin typeface="+mj-lt"/>
                        </a:rPr>
                        <a:t>1,0</a:t>
                      </a:r>
                    </a:p>
                  </a:txBody>
                  <a:tcPr marL="7620" marR="7620" marT="7620" marB="0" anchor="ctr"/>
                </a:tc>
                <a:tc>
                  <a:txBody>
                    <a:bodyPr/>
                    <a:lstStyle/>
                    <a:p>
                      <a:pPr algn="ctr" fontAlgn="b"/>
                      <a:r>
                        <a:rPr lang="es-EC" sz="1400" b="0" i="0" u="none" strike="noStrike" dirty="0">
                          <a:solidFill>
                            <a:srgbClr val="000000"/>
                          </a:solidFill>
                          <a:effectLst/>
                          <a:latin typeface="+mj-lt"/>
                        </a:rPr>
                        <a:t>62,0</a:t>
                      </a:r>
                    </a:p>
                  </a:txBody>
                  <a:tcPr marL="7620" marR="7620" marT="7620" marB="0" anchor="ctr"/>
                </a:tc>
                <a:extLst>
                  <a:ext uri="{0D108BD9-81ED-4DB2-BD59-A6C34878D82A}">
                    <a16:rowId xmlns:a16="http://schemas.microsoft.com/office/drawing/2014/main" val="752377904"/>
                  </a:ext>
                </a:extLst>
              </a:tr>
              <a:tr h="166523">
                <a:tc>
                  <a:txBody>
                    <a:bodyPr/>
                    <a:lstStyle/>
                    <a:p>
                      <a:pPr algn="ctr" fontAlgn="b"/>
                      <a:endParaRPr lang="es-EC" sz="1400" b="0" i="0" u="none" strike="noStrike" dirty="0">
                        <a:solidFill>
                          <a:srgbClr val="000000"/>
                        </a:solidFill>
                        <a:effectLst/>
                        <a:latin typeface="+mj-lt"/>
                      </a:endParaRPr>
                    </a:p>
                  </a:txBody>
                  <a:tcPr marL="6938" marR="6938" marT="6938" marB="0" anchor="ctr"/>
                </a:tc>
                <a:tc>
                  <a:txBody>
                    <a:bodyPr/>
                    <a:lstStyle/>
                    <a:p>
                      <a:pPr algn="ctr" fontAlgn="b"/>
                      <a:endParaRPr lang="es-EC" sz="1400" b="0" i="0" u="none" strike="noStrike" dirty="0">
                        <a:solidFill>
                          <a:srgbClr val="000000"/>
                        </a:solidFill>
                        <a:effectLst/>
                        <a:latin typeface="+mj-lt"/>
                      </a:endParaRPr>
                    </a:p>
                  </a:txBody>
                  <a:tcPr marL="6938" marR="6938" marT="6938" marB="0" anchor="ctr"/>
                </a:tc>
                <a:tc>
                  <a:txBody>
                    <a:bodyPr/>
                    <a:lstStyle/>
                    <a:p>
                      <a:pPr algn="ctr" fontAlgn="b"/>
                      <a:endParaRPr lang="es-EC" sz="1400" b="0" i="0" u="none" strike="noStrike" dirty="0">
                        <a:solidFill>
                          <a:srgbClr val="000000"/>
                        </a:solidFill>
                        <a:effectLst/>
                        <a:latin typeface="+mj-lt"/>
                      </a:endParaRPr>
                    </a:p>
                  </a:txBody>
                  <a:tcPr marL="6938" marR="6938" marT="6938" marB="0" anchor="ctr"/>
                </a:tc>
                <a:tc>
                  <a:txBody>
                    <a:bodyPr/>
                    <a:lstStyle/>
                    <a:p>
                      <a:pPr algn="ctr" fontAlgn="b"/>
                      <a:endParaRPr lang="es-EC" sz="1400" b="0" i="0" u="none" strike="noStrike" dirty="0">
                        <a:solidFill>
                          <a:srgbClr val="000000"/>
                        </a:solidFill>
                        <a:effectLst/>
                        <a:latin typeface="+mj-lt"/>
                      </a:endParaRPr>
                    </a:p>
                  </a:txBody>
                  <a:tcPr marL="6938" marR="6938" marT="6938" marB="0" anchor="ctr"/>
                </a:tc>
                <a:tc>
                  <a:txBody>
                    <a:bodyPr/>
                    <a:lstStyle/>
                    <a:p>
                      <a:pPr algn="ctr" fontAlgn="b"/>
                      <a:endParaRPr lang="es-EC" sz="1400" b="0" i="0" u="none" strike="noStrike" dirty="0">
                        <a:solidFill>
                          <a:srgbClr val="000000"/>
                        </a:solidFill>
                        <a:effectLst/>
                        <a:latin typeface="+mj-lt"/>
                      </a:endParaRPr>
                    </a:p>
                  </a:txBody>
                  <a:tcPr marL="6938" marR="6938" marT="6938" marB="0" anchor="ctr"/>
                </a:tc>
                <a:tc>
                  <a:txBody>
                    <a:bodyPr/>
                    <a:lstStyle/>
                    <a:p>
                      <a:pPr algn="ctr" fontAlgn="b"/>
                      <a:endParaRPr lang="es-EC" sz="1400" b="0" i="0" u="none" strike="noStrike" dirty="0">
                        <a:solidFill>
                          <a:srgbClr val="000000"/>
                        </a:solidFill>
                        <a:effectLst/>
                        <a:latin typeface="+mj-lt"/>
                      </a:endParaRPr>
                    </a:p>
                  </a:txBody>
                  <a:tcPr marL="6938" marR="6938" marT="6938" marB="0" anchor="ctr"/>
                </a:tc>
                <a:tc>
                  <a:txBody>
                    <a:bodyPr/>
                    <a:lstStyle/>
                    <a:p>
                      <a:pPr algn="ctr" fontAlgn="b"/>
                      <a:endParaRPr lang="es-EC" sz="1400" b="0" i="0" u="none" strike="noStrike" dirty="0">
                        <a:solidFill>
                          <a:srgbClr val="000000"/>
                        </a:solidFill>
                        <a:effectLst/>
                        <a:latin typeface="+mj-lt"/>
                      </a:endParaRPr>
                    </a:p>
                  </a:txBody>
                  <a:tcPr marL="6938" marR="6938" marT="6938" marB="0" anchor="ctr"/>
                </a:tc>
                <a:tc>
                  <a:txBody>
                    <a:bodyPr/>
                    <a:lstStyle/>
                    <a:p>
                      <a:pPr algn="ctr" fontAlgn="b"/>
                      <a:endParaRPr lang="es-EC" sz="1400" b="0" i="0" u="none" strike="noStrike" dirty="0">
                        <a:solidFill>
                          <a:srgbClr val="000000"/>
                        </a:solidFill>
                        <a:effectLst/>
                        <a:latin typeface="+mj-lt"/>
                      </a:endParaRPr>
                    </a:p>
                  </a:txBody>
                  <a:tcPr marL="6938" marR="6938" marT="6938" marB="0" anchor="ctr"/>
                </a:tc>
                <a:tc>
                  <a:txBody>
                    <a:bodyPr/>
                    <a:lstStyle/>
                    <a:p>
                      <a:pPr algn="ctr" fontAlgn="b"/>
                      <a:r>
                        <a:rPr lang="es-EC" sz="1400" b="1" u="none" strike="noStrike" dirty="0">
                          <a:effectLst/>
                          <a:latin typeface="+mj-lt"/>
                        </a:rPr>
                        <a:t>CDV máx.</a:t>
                      </a:r>
                      <a:endParaRPr lang="es-EC" sz="1400" b="1" i="0" u="none" strike="noStrike" dirty="0">
                        <a:solidFill>
                          <a:srgbClr val="000000"/>
                        </a:solidFill>
                        <a:effectLst/>
                        <a:latin typeface="+mj-lt"/>
                      </a:endParaRPr>
                    </a:p>
                  </a:txBody>
                  <a:tcPr marL="6938" marR="6938" marT="6938" marB="0" anchor="ctr"/>
                </a:tc>
                <a:tc>
                  <a:txBody>
                    <a:bodyPr/>
                    <a:lstStyle/>
                    <a:p>
                      <a:pPr algn="ctr" fontAlgn="b"/>
                      <a:r>
                        <a:rPr lang="es-EC" sz="1400" b="1" u="none" strike="noStrike" dirty="0">
                          <a:effectLst/>
                          <a:latin typeface="+mj-lt"/>
                        </a:rPr>
                        <a:t>78,0</a:t>
                      </a:r>
                      <a:endParaRPr lang="es-EC" sz="1400" b="1" i="0" u="none" strike="noStrike" dirty="0">
                        <a:solidFill>
                          <a:srgbClr val="000000"/>
                        </a:solidFill>
                        <a:effectLst/>
                        <a:latin typeface="+mj-lt"/>
                      </a:endParaRPr>
                    </a:p>
                  </a:txBody>
                  <a:tcPr marL="6938" marR="6938" marT="6938" marB="0" anchor="ctr"/>
                </a:tc>
                <a:extLst>
                  <a:ext uri="{0D108BD9-81ED-4DB2-BD59-A6C34878D82A}">
                    <a16:rowId xmlns:a16="http://schemas.microsoft.com/office/drawing/2014/main" val="2813716312"/>
                  </a:ext>
                </a:extLst>
              </a:tr>
            </a:tbl>
          </a:graphicData>
        </a:graphic>
      </p:graphicFrame>
      <p:pic>
        <p:nvPicPr>
          <p:cNvPr id="5"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05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404664"/>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Tramo 2 – Sentido E-O </a:t>
            </a:r>
            <a:endParaRPr lang="es-EC" sz="6000" dirty="0">
              <a:ln w="0"/>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2" name="Marcador de contenido 1"/>
              <p:cNvSpPr>
                <a:spLocks noGrp="1"/>
              </p:cNvSpPr>
              <p:nvPr>
                <p:ph idx="1"/>
              </p:nvPr>
            </p:nvSpPr>
            <p:spPr/>
            <p:txBody>
              <a:bodyPr/>
              <a:lstStyle/>
              <a:p>
                <a:r>
                  <a:rPr lang="es-EC" sz="2000" b="1" i="1" dirty="0">
                    <a:solidFill>
                      <a:schemeClr val="tx1"/>
                    </a:solidFill>
                  </a:rPr>
                  <a:t>Índice de Condición de Pavimentos (PCI)</a:t>
                </a:r>
              </a:p>
              <a:p>
                <a:pPr marL="0" indent="0">
                  <a:buNone/>
                </a:pPr>
                <a:endParaRPr lang="es-MX" sz="2000" i="1"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s-EC" sz="2000" i="1" smtClean="0">
                          <a:solidFill>
                            <a:schemeClr val="tx1"/>
                          </a:solidFill>
                          <a:latin typeface="Cambria Math" panose="02040503050406030204" pitchFamily="18" charset="0"/>
                        </a:rPr>
                        <m:t>𝑃𝐶𝐼</m:t>
                      </m:r>
                      <m:r>
                        <a:rPr lang="es-EC" sz="2000" i="1" smtClean="0">
                          <a:solidFill>
                            <a:schemeClr val="tx1"/>
                          </a:solidFill>
                          <a:latin typeface="Cambria Math" panose="02040503050406030204" pitchFamily="18" charset="0"/>
                        </a:rPr>
                        <m:t>=100−</m:t>
                      </m:r>
                      <m:r>
                        <a:rPr lang="es-EC" sz="2000" i="1" smtClean="0">
                          <a:solidFill>
                            <a:schemeClr val="tx1"/>
                          </a:solidFill>
                          <a:latin typeface="Cambria Math" panose="02040503050406030204" pitchFamily="18" charset="0"/>
                        </a:rPr>
                        <m:t>𝐶𝐷</m:t>
                      </m:r>
                      <m:sSub>
                        <m:sSubPr>
                          <m:ctrlPr>
                            <a:rPr lang="es-EC" sz="2000" i="1">
                              <a:solidFill>
                                <a:schemeClr val="tx1"/>
                              </a:solidFill>
                              <a:latin typeface="Cambria Math" panose="02040503050406030204" pitchFamily="18" charset="0"/>
                            </a:rPr>
                          </m:ctrlPr>
                        </m:sSubPr>
                        <m:e>
                          <m:r>
                            <a:rPr lang="es-EC" sz="2000" i="1">
                              <a:solidFill>
                                <a:schemeClr val="tx1"/>
                              </a:solidFill>
                              <a:latin typeface="Cambria Math" panose="02040503050406030204" pitchFamily="18" charset="0"/>
                            </a:rPr>
                            <m:t>𝑉</m:t>
                          </m:r>
                        </m:e>
                        <m:sub>
                          <m:r>
                            <a:rPr lang="es-EC" sz="2000" i="1">
                              <a:solidFill>
                                <a:schemeClr val="tx1"/>
                              </a:solidFill>
                              <a:latin typeface="Cambria Math" panose="02040503050406030204" pitchFamily="18" charset="0"/>
                            </a:rPr>
                            <m:t>𝑚</m:t>
                          </m:r>
                          <m:r>
                            <a:rPr lang="es-EC" sz="2000" i="1">
                              <a:solidFill>
                                <a:schemeClr val="tx1"/>
                              </a:solidFill>
                              <a:latin typeface="Cambria Math" panose="02040503050406030204" pitchFamily="18" charset="0"/>
                            </a:rPr>
                            <m:t>á</m:t>
                          </m:r>
                          <m:r>
                            <a:rPr lang="es-EC" sz="2000" i="1">
                              <a:solidFill>
                                <a:schemeClr val="tx1"/>
                              </a:solidFill>
                              <a:latin typeface="Cambria Math" panose="02040503050406030204" pitchFamily="18" charset="0"/>
                            </a:rPr>
                            <m:t>𝑥</m:t>
                          </m:r>
                        </m:sub>
                      </m:sSub>
                    </m:oMath>
                  </m:oMathPara>
                </a14:m>
                <a:endParaRPr lang="es-EC" sz="2000"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s-EC" sz="2000" i="1">
                          <a:solidFill>
                            <a:schemeClr val="tx1"/>
                          </a:solidFill>
                          <a:latin typeface="Cambria Math" panose="02040503050406030204" pitchFamily="18" charset="0"/>
                        </a:rPr>
                        <m:t>𝑃𝐶𝐼</m:t>
                      </m:r>
                      <m:r>
                        <a:rPr lang="es-EC" sz="2000" i="1">
                          <a:solidFill>
                            <a:schemeClr val="tx1"/>
                          </a:solidFill>
                          <a:latin typeface="Cambria Math" panose="02040503050406030204" pitchFamily="18" charset="0"/>
                        </a:rPr>
                        <m:t>=100−78,0</m:t>
                      </m:r>
                    </m:oMath>
                  </m:oMathPara>
                </a14:m>
                <a:endParaRPr lang="es-EC" sz="2000"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s-EC" sz="2000" b="1" i="1">
                          <a:solidFill>
                            <a:schemeClr val="tx1"/>
                          </a:solidFill>
                          <a:latin typeface="Cambria Math" panose="02040503050406030204" pitchFamily="18" charset="0"/>
                        </a:rPr>
                        <m:t>𝑷𝑪𝑰</m:t>
                      </m:r>
                      <m:r>
                        <a:rPr lang="es-EC" sz="2000" b="1" i="1">
                          <a:solidFill>
                            <a:schemeClr val="tx1"/>
                          </a:solidFill>
                          <a:latin typeface="Cambria Math" panose="02040503050406030204" pitchFamily="18" charset="0"/>
                        </a:rPr>
                        <m:t>=</m:t>
                      </m:r>
                      <m:r>
                        <a:rPr lang="es-EC" sz="2000" b="1" i="1">
                          <a:solidFill>
                            <a:schemeClr val="tx1"/>
                          </a:solidFill>
                          <a:latin typeface="Cambria Math" panose="02040503050406030204" pitchFamily="18" charset="0"/>
                        </a:rPr>
                        <m:t>𝟐𝟐</m:t>
                      </m:r>
                      <m:r>
                        <a:rPr lang="es-MX" sz="2000" b="1" i="1" smtClean="0">
                          <a:solidFill>
                            <a:schemeClr val="tx1"/>
                          </a:solidFill>
                          <a:latin typeface="Cambria Math" panose="02040503050406030204" pitchFamily="18" charset="0"/>
                        </a:rPr>
                        <m:t>,</m:t>
                      </m:r>
                      <m:r>
                        <a:rPr lang="es-MX" sz="2000" b="1" i="1" smtClean="0">
                          <a:solidFill>
                            <a:schemeClr val="tx1"/>
                          </a:solidFill>
                          <a:latin typeface="Cambria Math" panose="02040503050406030204" pitchFamily="18" charset="0"/>
                        </a:rPr>
                        <m:t>𝟎</m:t>
                      </m:r>
                    </m:oMath>
                  </m:oMathPara>
                </a14:m>
                <a:endParaRPr lang="es-EC" sz="2000" dirty="0">
                  <a:solidFill>
                    <a:schemeClr val="tx1"/>
                  </a:solidFill>
                </a:endParaRPr>
              </a:p>
              <a:p>
                <a:pPr marL="0" indent="0">
                  <a:buNone/>
                </a:pPr>
                <a:endParaRPr lang="es-EC" sz="2000" dirty="0">
                  <a:solidFill>
                    <a:schemeClr val="tx1"/>
                  </a:solidFill>
                </a:endParaRPr>
              </a:p>
              <a:p>
                <a:pPr marL="361950" indent="0" algn="just">
                  <a:buNone/>
                </a:pPr>
                <a:r>
                  <a:rPr lang="es-EC" sz="2000" dirty="0">
                    <a:solidFill>
                      <a:schemeClr val="tx1"/>
                    </a:solidFill>
                  </a:rPr>
                  <a:t>De acuerdo a los grados de clasificación del PCI el Tramo 2 – Sentido E-O tiene una condición de “Muy Malo”.</a:t>
                </a:r>
              </a:p>
              <a:p>
                <a:endParaRPr lang="es-EC" dirty="0">
                  <a:solidFill>
                    <a:schemeClr val="tx1"/>
                  </a:solidFill>
                </a:endParaRPr>
              </a:p>
              <a:p>
                <a:endParaRPr lang="es-EC" dirty="0"/>
              </a:p>
            </p:txBody>
          </p:sp>
        </mc:Choice>
        <mc:Fallback xmlns="">
          <p:sp>
            <p:nvSpPr>
              <p:cNvPr id="2" name="Marcador de contenido 1"/>
              <p:cNvSpPr>
                <a:spLocks noGrp="1" noRot="1" noChangeAspect="1" noMove="1" noResize="1" noEditPoints="1" noAdjustHandles="1" noChangeArrowheads="1" noChangeShapeType="1" noTextEdit="1"/>
              </p:cNvSpPr>
              <p:nvPr>
                <p:ph idx="1"/>
              </p:nvPr>
            </p:nvSpPr>
            <p:spPr>
              <a:blipFill>
                <a:blip r:embed="rId2"/>
                <a:stretch>
                  <a:fillRect l="-667" t="-674" r="-741"/>
                </a:stretch>
              </a:blipFill>
            </p:spPr>
            <p:txBody>
              <a:bodyPr/>
              <a:lstStyle/>
              <a:p>
                <a:r>
                  <a:rPr lang="es-EC">
                    <a:noFill/>
                  </a:rPr>
                  <a:t> </a:t>
                </a:r>
              </a:p>
            </p:txBody>
          </p:sp>
        </mc:Fallback>
      </mc:AlternateContent>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87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584775"/>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Condición del pavimento</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055571071"/>
              </p:ext>
            </p:extLst>
          </p:nvPr>
        </p:nvGraphicFramePr>
        <p:xfrm>
          <a:off x="534379" y="2092324"/>
          <a:ext cx="8075242" cy="2673352"/>
        </p:xfrm>
        <a:graphic>
          <a:graphicData uri="http://schemas.openxmlformats.org/drawingml/2006/table">
            <a:tbl>
              <a:tblPr>
                <a:tableStyleId>{0E3FDE45-AF77-4B5C-9715-49D594BDF05E}</a:tableStyleId>
              </a:tblPr>
              <a:tblGrid>
                <a:gridCol w="847542">
                  <a:extLst>
                    <a:ext uri="{9D8B030D-6E8A-4147-A177-3AD203B41FA5}">
                      <a16:colId xmlns:a16="http://schemas.microsoft.com/office/drawing/2014/main" val="1407285871"/>
                    </a:ext>
                  </a:extLst>
                </a:gridCol>
                <a:gridCol w="1445540">
                  <a:extLst>
                    <a:ext uri="{9D8B030D-6E8A-4147-A177-3AD203B41FA5}">
                      <a16:colId xmlns:a16="http://schemas.microsoft.com/office/drawing/2014/main" val="1136384071"/>
                    </a:ext>
                  </a:extLst>
                </a:gridCol>
                <a:gridCol w="1445540">
                  <a:extLst>
                    <a:ext uri="{9D8B030D-6E8A-4147-A177-3AD203B41FA5}">
                      <a16:colId xmlns:a16="http://schemas.microsoft.com/office/drawing/2014/main" val="1026368194"/>
                    </a:ext>
                  </a:extLst>
                </a:gridCol>
                <a:gridCol w="1445540">
                  <a:extLst>
                    <a:ext uri="{9D8B030D-6E8A-4147-A177-3AD203B41FA5}">
                      <a16:colId xmlns:a16="http://schemas.microsoft.com/office/drawing/2014/main" val="741813235"/>
                    </a:ext>
                  </a:extLst>
                </a:gridCol>
                <a:gridCol w="1445540">
                  <a:extLst>
                    <a:ext uri="{9D8B030D-6E8A-4147-A177-3AD203B41FA5}">
                      <a16:colId xmlns:a16="http://schemas.microsoft.com/office/drawing/2014/main" val="3248964769"/>
                    </a:ext>
                  </a:extLst>
                </a:gridCol>
                <a:gridCol w="1445540">
                  <a:extLst>
                    <a:ext uri="{9D8B030D-6E8A-4147-A177-3AD203B41FA5}">
                      <a16:colId xmlns:a16="http://schemas.microsoft.com/office/drawing/2014/main" val="1255792090"/>
                    </a:ext>
                  </a:extLst>
                </a:gridCol>
              </a:tblGrid>
              <a:tr h="519778">
                <a:tc>
                  <a:txBody>
                    <a:bodyPr/>
                    <a:lstStyle/>
                    <a:p>
                      <a:pPr algn="ctr" fontAlgn="ctr"/>
                      <a:r>
                        <a:rPr lang="es-EC" sz="1800" b="1" u="none" strike="noStrike" dirty="0">
                          <a:solidFill>
                            <a:schemeClr val="bg1"/>
                          </a:solidFill>
                          <a:effectLst/>
                        </a:rPr>
                        <a:t>Tramo</a:t>
                      </a:r>
                      <a:endParaRPr lang="es-EC" sz="18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C" sz="1800" b="1" u="none" strike="noStrike" dirty="0">
                          <a:solidFill>
                            <a:schemeClr val="bg1"/>
                          </a:solidFill>
                          <a:effectLst/>
                        </a:rPr>
                        <a:t>Área (m</a:t>
                      </a:r>
                      <a:r>
                        <a:rPr lang="es-EC" sz="1800" b="1" kern="1200" baseline="30000" dirty="0">
                          <a:solidFill>
                            <a:schemeClr val="accent3"/>
                          </a:solidFill>
                          <a:effectLst/>
                          <a:latin typeface="+mn-lt"/>
                          <a:ea typeface="+mn-ea"/>
                          <a:cs typeface="+mn-cs"/>
                        </a:rPr>
                        <a:t>2</a:t>
                      </a:r>
                      <a:r>
                        <a:rPr lang="es-EC" sz="1800" b="1" u="none" strike="noStrike" dirty="0">
                          <a:solidFill>
                            <a:schemeClr val="bg1"/>
                          </a:solidFill>
                          <a:effectLst/>
                        </a:rPr>
                        <a:t>)</a:t>
                      </a:r>
                      <a:r>
                        <a:rPr lang="es-EC" sz="1800" b="1" kern="1200" baseline="30000" dirty="0">
                          <a:solidFill>
                            <a:schemeClr val="accent3"/>
                          </a:solidFill>
                          <a:effectLst/>
                          <a:latin typeface="+mn-lt"/>
                          <a:ea typeface="+mn-ea"/>
                          <a:cs typeface="+mn-cs"/>
                        </a:rPr>
                        <a:t>  </a:t>
                      </a:r>
                      <a:endParaRPr lang="es-EC" sz="1800" b="1" i="0" u="none" strike="noStrike" dirty="0">
                        <a:solidFill>
                          <a:schemeClr val="accent3"/>
                        </a:solidFill>
                        <a:effectLst/>
                        <a:latin typeface="Calibri" panose="020F0502020204030204" pitchFamily="34" charset="0"/>
                      </a:endParaRPr>
                    </a:p>
                  </a:txBody>
                  <a:tcPr marL="7620" marR="7620" marT="7620" marB="0" anchor="ctr">
                    <a:solidFill>
                      <a:schemeClr val="accent6"/>
                    </a:solidFill>
                  </a:tcPr>
                </a:tc>
                <a:tc>
                  <a:txBody>
                    <a:bodyPr/>
                    <a:lstStyle/>
                    <a:p>
                      <a:pPr algn="ctr" fontAlgn="ctr"/>
                      <a:r>
                        <a:rPr lang="es-EC" sz="1800" b="1" u="none" strike="noStrike" dirty="0">
                          <a:solidFill>
                            <a:schemeClr val="bg1"/>
                          </a:solidFill>
                          <a:effectLst/>
                        </a:rPr>
                        <a:t>Área de</a:t>
                      </a:r>
                      <a:r>
                        <a:rPr lang="es-EC" sz="1800" b="1" u="none" strike="noStrike" baseline="0" dirty="0">
                          <a:solidFill>
                            <a:schemeClr val="bg1"/>
                          </a:solidFill>
                          <a:effectLst/>
                        </a:rPr>
                        <a:t> a</a:t>
                      </a:r>
                      <a:r>
                        <a:rPr lang="es-EC" sz="1800" b="1" u="none" strike="noStrike" dirty="0">
                          <a:solidFill>
                            <a:schemeClr val="bg1"/>
                          </a:solidFill>
                          <a:effectLst/>
                        </a:rPr>
                        <a:t>fectación promedio (%)</a:t>
                      </a:r>
                      <a:endParaRPr lang="es-EC" sz="18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tc>
                  <a:txBody>
                    <a:bodyPr/>
                    <a:lstStyle/>
                    <a:p>
                      <a:pPr algn="ctr" fontAlgn="ctr"/>
                      <a:r>
                        <a:rPr lang="es-EC" sz="1800" b="1" u="none" strike="noStrike" dirty="0">
                          <a:solidFill>
                            <a:schemeClr val="bg1"/>
                          </a:solidFill>
                          <a:effectLst/>
                        </a:rPr>
                        <a:t>CDV máx.</a:t>
                      </a:r>
                      <a:endParaRPr lang="es-EC" sz="18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tc>
                  <a:txBody>
                    <a:bodyPr/>
                    <a:lstStyle/>
                    <a:p>
                      <a:pPr algn="ctr" fontAlgn="ctr"/>
                      <a:r>
                        <a:rPr lang="es-EC" sz="1800" b="1" i="0" u="none" strike="noStrike" dirty="0">
                          <a:solidFill>
                            <a:schemeClr val="bg1"/>
                          </a:solidFill>
                          <a:effectLst/>
                          <a:latin typeface="+mn-lt"/>
                        </a:rPr>
                        <a:t>PCI</a:t>
                      </a:r>
                      <a:endParaRPr lang="es-EC" sz="18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tc>
                  <a:txBody>
                    <a:bodyPr/>
                    <a:lstStyle/>
                    <a:p>
                      <a:pPr algn="ctr" fontAlgn="ctr"/>
                      <a:r>
                        <a:rPr lang="es-EC" sz="1800" b="1" u="none" strike="noStrike" dirty="0">
                          <a:solidFill>
                            <a:schemeClr val="bg1"/>
                          </a:solidFill>
                          <a:effectLst/>
                        </a:rPr>
                        <a:t>Grado de Condición</a:t>
                      </a:r>
                      <a:endParaRPr lang="es-EC" sz="18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extLst>
                  <a:ext uri="{0D108BD9-81ED-4DB2-BD59-A6C34878D82A}">
                    <a16:rowId xmlns:a16="http://schemas.microsoft.com/office/drawing/2014/main" val="4017448194"/>
                  </a:ext>
                </a:extLst>
              </a:tr>
              <a:tr h="392113">
                <a:tc>
                  <a:txBody>
                    <a:bodyPr/>
                    <a:lstStyle/>
                    <a:p>
                      <a:pPr algn="ctr" fontAlgn="ctr"/>
                      <a:r>
                        <a:rPr lang="es-EC" sz="1800" u="none" strike="noStrike" dirty="0">
                          <a:effectLst/>
                        </a:rPr>
                        <a:t>1</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800" u="none" strike="noStrike" dirty="0">
                          <a:effectLst/>
                        </a:rPr>
                        <a:t>6258,00</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800" u="none" strike="noStrike" dirty="0">
                          <a:effectLst/>
                        </a:rPr>
                        <a:t>0,00%</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800" u="none" strike="noStrike" dirty="0">
                          <a:effectLst/>
                        </a:rPr>
                        <a:t>-</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Excelente</a:t>
                      </a:r>
                      <a:endParaRPr lang="es-EC"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155197150"/>
                  </a:ext>
                </a:extLst>
              </a:tr>
              <a:tr h="392113">
                <a:tc>
                  <a:txBody>
                    <a:bodyPr/>
                    <a:lstStyle/>
                    <a:p>
                      <a:pPr algn="ctr" fontAlgn="ctr"/>
                      <a:r>
                        <a:rPr lang="es-EC" sz="1800" u="none" strike="noStrike" dirty="0">
                          <a:effectLst/>
                        </a:rPr>
                        <a:t>2 E-O</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800" u="none" strike="noStrike" dirty="0">
                          <a:effectLst/>
                        </a:rPr>
                        <a:t>4656,00</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800" u="none" strike="noStrike" dirty="0">
                          <a:effectLst/>
                        </a:rPr>
                        <a:t>54,46%</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800" u="none" strike="noStrike" dirty="0">
                          <a:effectLst/>
                        </a:rPr>
                        <a:t>78,0</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22</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Muy Malo</a:t>
                      </a:r>
                      <a:endParaRPr lang="es-EC"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011390778"/>
                  </a:ext>
                </a:extLst>
              </a:tr>
              <a:tr h="392113">
                <a:tc>
                  <a:txBody>
                    <a:bodyPr/>
                    <a:lstStyle/>
                    <a:p>
                      <a:pPr algn="ctr" fontAlgn="ctr"/>
                      <a:r>
                        <a:rPr lang="es-EC" sz="1800" u="none" strike="noStrike" kern="1200" dirty="0">
                          <a:solidFill>
                            <a:schemeClr val="tx1"/>
                          </a:solidFill>
                          <a:effectLst/>
                          <a:latin typeface="+mn-lt"/>
                          <a:ea typeface="+mn-ea"/>
                          <a:cs typeface="+mn-cs"/>
                        </a:rPr>
                        <a:t>2 O-E</a:t>
                      </a: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800" u="none" strike="noStrike" kern="1200" dirty="0">
                          <a:solidFill>
                            <a:schemeClr val="tx1"/>
                          </a:solidFill>
                          <a:effectLst/>
                          <a:latin typeface="+mn-lt"/>
                          <a:ea typeface="+mn-ea"/>
                          <a:cs typeface="+mn-cs"/>
                        </a:rPr>
                        <a:t>4656,00</a:t>
                      </a:r>
                    </a:p>
                  </a:txBody>
                  <a:tcPr marL="7620" marR="7620" marT="7620" marB="0" anchor="ctr"/>
                </a:tc>
                <a:tc>
                  <a:txBody>
                    <a:bodyPr/>
                    <a:lstStyle/>
                    <a:p>
                      <a:pPr algn="ctr" fontAlgn="b"/>
                      <a:r>
                        <a:rPr lang="es-EC" sz="1800" u="none" strike="noStrike" kern="1200" dirty="0">
                          <a:solidFill>
                            <a:schemeClr val="tx1"/>
                          </a:solidFill>
                          <a:effectLst/>
                          <a:latin typeface="+mn-lt"/>
                          <a:ea typeface="+mn-ea"/>
                          <a:cs typeface="+mn-cs"/>
                        </a:rPr>
                        <a:t>48,33%</a:t>
                      </a:r>
                    </a:p>
                  </a:txBody>
                  <a:tcPr marL="7620" marR="7620" marT="7620" marB="0" anchor="ctr"/>
                </a:tc>
                <a:tc>
                  <a:txBody>
                    <a:bodyPr/>
                    <a:lstStyle/>
                    <a:p>
                      <a:pPr algn="ctr" fontAlgn="b"/>
                      <a:r>
                        <a:rPr lang="es-EC" sz="1800" u="none" strike="noStrike" kern="1200" dirty="0">
                          <a:solidFill>
                            <a:schemeClr val="tx1"/>
                          </a:solidFill>
                          <a:effectLst/>
                          <a:latin typeface="+mn-lt"/>
                          <a:ea typeface="+mn-ea"/>
                          <a:cs typeface="+mn-cs"/>
                        </a:rPr>
                        <a:t>70,0</a:t>
                      </a:r>
                    </a:p>
                  </a:txBody>
                  <a:tcPr marL="7620" marR="7620" marT="7620" marB="0" anchor="ctr"/>
                </a:tc>
                <a:tc>
                  <a:txBody>
                    <a:bodyPr/>
                    <a:lstStyle/>
                    <a:p>
                      <a:pPr algn="ctr" fontAlgn="ctr"/>
                      <a:r>
                        <a:rPr lang="es-EC" sz="1800" u="none" strike="noStrike" kern="1200" dirty="0">
                          <a:solidFill>
                            <a:schemeClr val="tx1"/>
                          </a:solidFill>
                          <a:effectLst/>
                          <a:latin typeface="+mn-lt"/>
                          <a:ea typeface="+mn-ea"/>
                          <a:cs typeface="+mn-cs"/>
                        </a:rPr>
                        <a:t>30</a:t>
                      </a:r>
                    </a:p>
                  </a:txBody>
                  <a:tcPr marL="7620" marR="7620" marT="7620" marB="0" anchor="ctr"/>
                </a:tc>
                <a:tc>
                  <a:txBody>
                    <a:bodyPr/>
                    <a:lstStyle/>
                    <a:p>
                      <a:pPr algn="ctr" fontAlgn="ctr"/>
                      <a:r>
                        <a:rPr lang="es-EC" sz="1800" u="none" strike="noStrike" kern="1200" dirty="0">
                          <a:solidFill>
                            <a:schemeClr val="tx1"/>
                          </a:solidFill>
                          <a:effectLst/>
                          <a:latin typeface="+mn-lt"/>
                          <a:ea typeface="+mn-ea"/>
                          <a:cs typeface="+mn-cs"/>
                        </a:rPr>
                        <a:t>Malo</a:t>
                      </a:r>
                    </a:p>
                  </a:txBody>
                  <a:tcPr marL="7620" marR="7620" marT="7620" marB="0" anchor="ctr"/>
                </a:tc>
                <a:extLst>
                  <a:ext uri="{0D108BD9-81ED-4DB2-BD59-A6C34878D82A}">
                    <a16:rowId xmlns:a16="http://schemas.microsoft.com/office/drawing/2014/main" val="3518377197"/>
                  </a:ext>
                </a:extLst>
              </a:tr>
              <a:tr h="392113">
                <a:tc>
                  <a:txBody>
                    <a:bodyPr/>
                    <a:lstStyle/>
                    <a:p>
                      <a:pPr algn="ctr" fontAlgn="ctr"/>
                      <a:r>
                        <a:rPr lang="es-EC" sz="1800" u="none" strike="noStrike" dirty="0">
                          <a:effectLst/>
                        </a:rPr>
                        <a:t>3</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800" u="none" strike="noStrike" dirty="0">
                          <a:effectLst/>
                        </a:rPr>
                        <a:t>10920,75</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800" u="none" strike="noStrike" dirty="0">
                          <a:effectLst/>
                        </a:rPr>
                        <a:t>49.13%</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800" u="none" strike="noStrike" dirty="0">
                          <a:effectLst/>
                        </a:rPr>
                        <a:t>74,0</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26</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b="0" i="0" u="none" strike="noStrike" dirty="0">
                          <a:solidFill>
                            <a:schemeClr val="tx1"/>
                          </a:solidFill>
                          <a:effectLst/>
                          <a:latin typeface="+mn-lt"/>
                        </a:rPr>
                        <a:t>Malo</a:t>
                      </a:r>
                      <a:endParaRPr lang="es-EC"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895609318"/>
                  </a:ext>
                </a:extLst>
              </a:tr>
            </a:tbl>
          </a:graphicData>
        </a:graphic>
      </p:graphicFrame>
      <p:pic>
        <p:nvPicPr>
          <p:cNvPr id="5"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519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p:cNvSpPr txBox="1"/>
          <p:nvPr/>
        </p:nvSpPr>
        <p:spPr>
          <a:xfrm>
            <a:off x="722313" y="4365104"/>
            <a:ext cx="7772400" cy="1446550"/>
          </a:xfrm>
          <a:prstGeom prst="rect">
            <a:avLst/>
          </a:prstGeom>
          <a:noFill/>
        </p:spPr>
        <p:txBody>
          <a:bodyPr wrap="square" rtlCol="0">
            <a:spAutoFit/>
          </a:bodyPr>
          <a:lstStyle/>
          <a:p>
            <a:r>
              <a:rPr lang="es-EC" sz="4400" b="1" dirty="0">
                <a:ln w="22225">
                  <a:solidFill>
                    <a:schemeClr val="accent2"/>
                  </a:solidFill>
                  <a:prstDash val="solid"/>
                </a:ln>
                <a:solidFill>
                  <a:schemeClr val="accent2">
                    <a:lumMod val="40000"/>
                    <a:lumOff val="60000"/>
                  </a:schemeClr>
                </a:solidFill>
              </a:rPr>
              <a:t>Evaluación Estructural del Pavimento</a:t>
            </a:r>
          </a:p>
        </p:txBody>
      </p:sp>
    </p:spTree>
    <p:extLst>
      <p:ext uri="{BB962C8B-B14F-4D97-AF65-F5344CB8AC3E}">
        <p14:creationId xmlns:p14="http://schemas.microsoft.com/office/powerpoint/2010/main" val="147437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457200" y="1506776"/>
            <a:ext cx="3034680" cy="4525963"/>
          </a:xfrm>
        </p:spPr>
        <p:txBody>
          <a:bodyPr/>
          <a:lstStyle/>
          <a:p>
            <a:pPr algn="just"/>
            <a:r>
              <a:rPr lang="es-EC" sz="1800" dirty="0">
                <a:solidFill>
                  <a:schemeClr val="tx1"/>
                </a:solidFill>
              </a:rPr>
              <a:t>Es el estudio y análisis de los resultados e información de las deflexiones, espesores y ensayos destructivos para determinar la condición estructural actual del pavimento. </a:t>
            </a:r>
          </a:p>
          <a:p>
            <a:pPr marL="0" indent="0" algn="just">
              <a:buNone/>
            </a:pPr>
            <a:endParaRPr lang="es-EC" sz="1800" dirty="0">
              <a:solidFill>
                <a:schemeClr val="tx1"/>
              </a:solidFill>
            </a:endParaRPr>
          </a:p>
          <a:p>
            <a:pPr algn="just"/>
            <a:r>
              <a:rPr lang="es-EC" sz="1800" dirty="0">
                <a:solidFill>
                  <a:schemeClr val="tx1"/>
                </a:solidFill>
              </a:rPr>
              <a:t>Su objetivo es establecer la afectación del pavimento y su capacidad residual ante las cargas futuras.</a:t>
            </a:r>
          </a:p>
        </p:txBody>
      </p:sp>
      <p:sp>
        <p:nvSpPr>
          <p:cNvPr id="9" name="CuadroTexto 8"/>
          <p:cNvSpPr txBox="1"/>
          <p:nvPr/>
        </p:nvSpPr>
        <p:spPr>
          <a:xfrm>
            <a:off x="457200" y="404664"/>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Evaluación Estructural de Pavimentos</a:t>
            </a:r>
          </a:p>
        </p:txBody>
      </p:sp>
      <p:pic>
        <p:nvPicPr>
          <p:cNvPr id="12" name="Marcador de contenido 11"/>
          <p:cNvPicPr>
            <a:picLocks noGrp="1" noChangeAspect="1"/>
          </p:cNvPicPr>
          <p:nvPr>
            <p:ph sz="half" idx="2"/>
          </p:nvPr>
        </p:nvPicPr>
        <p:blipFill>
          <a:blip r:embed="rId2"/>
          <a:stretch>
            <a:fillRect/>
          </a:stretch>
        </p:blipFill>
        <p:spPr>
          <a:xfrm>
            <a:off x="3923928" y="1506776"/>
            <a:ext cx="4762872" cy="3499003"/>
          </a:xfrm>
          <a:prstGeom prst="rect">
            <a:avLst/>
          </a:prstGeom>
        </p:spPr>
      </p:pic>
      <p:sp>
        <p:nvSpPr>
          <p:cNvPr id="13" name="CuadroTexto 12"/>
          <p:cNvSpPr txBox="1"/>
          <p:nvPr/>
        </p:nvSpPr>
        <p:spPr>
          <a:xfrm>
            <a:off x="3923928" y="5153783"/>
            <a:ext cx="4762872" cy="307777"/>
          </a:xfrm>
          <a:prstGeom prst="rect">
            <a:avLst/>
          </a:prstGeom>
          <a:noFill/>
        </p:spPr>
        <p:txBody>
          <a:bodyPr wrap="square" rtlCol="0">
            <a:spAutoFit/>
          </a:bodyPr>
          <a:lstStyle/>
          <a:p>
            <a:pPr algn="ctr"/>
            <a:r>
              <a:rPr lang="es-EC" sz="1400" i="1" dirty="0"/>
              <a:t>Ubicación de los puntos de Calicatas y ensayos DCP</a:t>
            </a:r>
            <a:endParaRPr lang="es-EC" sz="1400" dirty="0"/>
          </a:p>
        </p:txBody>
      </p:sp>
      <p:pic>
        <p:nvPicPr>
          <p:cNvPr id="6"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76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566081874"/>
              </p:ext>
            </p:extLst>
          </p:nvPr>
        </p:nvGraphicFramePr>
        <p:xfrm>
          <a:off x="251518" y="1052736"/>
          <a:ext cx="8640961" cy="5081308"/>
        </p:xfrm>
        <a:graphic>
          <a:graphicData uri="http://schemas.openxmlformats.org/drawingml/2006/table">
            <a:tbl>
              <a:tblPr>
                <a:tableStyleId>{0E3FDE45-AF77-4B5C-9715-49D594BDF05E}</a:tableStyleId>
              </a:tblPr>
              <a:tblGrid>
                <a:gridCol w="681204">
                  <a:extLst>
                    <a:ext uri="{9D8B030D-6E8A-4147-A177-3AD203B41FA5}">
                      <a16:colId xmlns:a16="http://schemas.microsoft.com/office/drawing/2014/main" val="2837462333"/>
                    </a:ext>
                  </a:extLst>
                </a:gridCol>
                <a:gridCol w="463397">
                  <a:extLst>
                    <a:ext uri="{9D8B030D-6E8A-4147-A177-3AD203B41FA5}">
                      <a16:colId xmlns:a16="http://schemas.microsoft.com/office/drawing/2014/main" val="465417505"/>
                    </a:ext>
                  </a:extLst>
                </a:gridCol>
                <a:gridCol w="1301144">
                  <a:extLst>
                    <a:ext uri="{9D8B030D-6E8A-4147-A177-3AD203B41FA5}">
                      <a16:colId xmlns:a16="http://schemas.microsoft.com/office/drawing/2014/main" val="3511211498"/>
                    </a:ext>
                  </a:extLst>
                </a:gridCol>
                <a:gridCol w="1123714">
                  <a:extLst>
                    <a:ext uri="{9D8B030D-6E8A-4147-A177-3AD203B41FA5}">
                      <a16:colId xmlns:a16="http://schemas.microsoft.com/office/drawing/2014/main" val="990276601"/>
                    </a:ext>
                  </a:extLst>
                </a:gridCol>
                <a:gridCol w="1389857">
                  <a:extLst>
                    <a:ext uri="{9D8B030D-6E8A-4147-A177-3AD203B41FA5}">
                      <a16:colId xmlns:a16="http://schemas.microsoft.com/office/drawing/2014/main" val="1849434574"/>
                    </a:ext>
                  </a:extLst>
                </a:gridCol>
                <a:gridCol w="1227215">
                  <a:extLst>
                    <a:ext uri="{9D8B030D-6E8A-4147-A177-3AD203B41FA5}">
                      <a16:colId xmlns:a16="http://schemas.microsoft.com/office/drawing/2014/main" val="193006948"/>
                    </a:ext>
                  </a:extLst>
                </a:gridCol>
                <a:gridCol w="1227215">
                  <a:extLst>
                    <a:ext uri="{9D8B030D-6E8A-4147-A177-3AD203B41FA5}">
                      <a16:colId xmlns:a16="http://schemas.microsoft.com/office/drawing/2014/main" val="272226058"/>
                    </a:ext>
                  </a:extLst>
                </a:gridCol>
                <a:gridCol w="1227215">
                  <a:extLst>
                    <a:ext uri="{9D8B030D-6E8A-4147-A177-3AD203B41FA5}">
                      <a16:colId xmlns:a16="http://schemas.microsoft.com/office/drawing/2014/main" val="844324315"/>
                    </a:ext>
                  </a:extLst>
                </a:gridCol>
              </a:tblGrid>
              <a:tr h="70672">
                <a:tc rowSpan="2">
                  <a:txBody>
                    <a:bodyPr/>
                    <a:lstStyle/>
                    <a:p>
                      <a:pPr algn="ctr" fontAlgn="ctr"/>
                      <a:r>
                        <a:rPr lang="es-EC" sz="1100" b="1" u="none" strike="noStrike" dirty="0">
                          <a:solidFill>
                            <a:schemeClr val="bg1"/>
                          </a:solidFill>
                          <a:effectLst/>
                        </a:rPr>
                        <a:t>TRAMOS</a:t>
                      </a:r>
                      <a:endParaRPr lang="es-EC" sz="1100" b="1" i="0" u="none" strike="noStrike" dirty="0">
                        <a:solidFill>
                          <a:schemeClr val="bg1"/>
                        </a:solidFill>
                        <a:effectLst/>
                        <a:latin typeface="+mn-lt"/>
                      </a:endParaRPr>
                    </a:p>
                  </a:txBody>
                  <a:tcPr marL="2945" marR="2945" marT="2945" marB="0" anchor="ctr">
                    <a:solidFill>
                      <a:schemeClr val="accent6"/>
                    </a:solidFill>
                  </a:tcPr>
                </a:tc>
                <a:tc>
                  <a:txBody>
                    <a:bodyPr/>
                    <a:lstStyle/>
                    <a:p>
                      <a:pPr algn="ctr" fontAlgn="ctr"/>
                      <a:r>
                        <a:rPr lang="es-EC" sz="1050" b="1" u="none" strike="noStrike" dirty="0">
                          <a:solidFill>
                            <a:schemeClr val="bg1"/>
                          </a:solidFill>
                          <a:effectLst/>
                        </a:rPr>
                        <a:t>PROF.</a:t>
                      </a:r>
                      <a:endParaRPr lang="es-EC" sz="1050" b="1" i="0" u="none" strike="noStrike" dirty="0">
                        <a:solidFill>
                          <a:schemeClr val="bg1"/>
                        </a:solidFill>
                        <a:effectLst/>
                        <a:latin typeface="Calibri" panose="020F0502020204030204" pitchFamily="34" charset="0"/>
                      </a:endParaRPr>
                    </a:p>
                  </a:txBody>
                  <a:tcPr marL="2945" marR="2945" marT="2945" marB="0" anchor="ctr">
                    <a:solidFill>
                      <a:schemeClr val="accent6"/>
                    </a:solidFill>
                  </a:tcPr>
                </a:tc>
                <a:tc rowSpan="2" gridSpan="3">
                  <a:txBody>
                    <a:bodyPr/>
                    <a:lstStyle/>
                    <a:p>
                      <a:pPr algn="ctr" fontAlgn="ctr"/>
                      <a:r>
                        <a:rPr lang="es-EC" sz="1100" b="1" u="none" strike="noStrike" dirty="0">
                          <a:solidFill>
                            <a:schemeClr val="bg1"/>
                          </a:solidFill>
                          <a:effectLst/>
                        </a:rPr>
                        <a:t>DESCRIPCIÓN</a:t>
                      </a:r>
                      <a:endParaRPr lang="es-EC" sz="1100" b="1" i="0" u="none" strike="noStrike" dirty="0">
                        <a:solidFill>
                          <a:schemeClr val="bg1"/>
                        </a:solidFill>
                        <a:effectLst/>
                        <a:latin typeface="+mn-lt"/>
                      </a:endParaRPr>
                    </a:p>
                  </a:txBody>
                  <a:tcPr marL="2945" marR="2945" marT="2945" marB="0" anchor="ctr">
                    <a:solidFill>
                      <a:schemeClr val="accent6"/>
                    </a:solidFill>
                  </a:tcPr>
                </a:tc>
                <a:tc rowSpan="2" hMerge="1">
                  <a:txBody>
                    <a:bodyPr/>
                    <a:lstStyle/>
                    <a:p>
                      <a:endParaRPr lang="es-EC"/>
                    </a:p>
                  </a:txBody>
                  <a:tcPr/>
                </a:tc>
                <a:tc rowSpan="2" hMerge="1">
                  <a:txBody>
                    <a:bodyPr/>
                    <a:lstStyle/>
                    <a:p>
                      <a:endParaRPr lang="es-EC"/>
                    </a:p>
                  </a:txBody>
                  <a:tcPr/>
                </a:tc>
                <a:tc rowSpan="2" gridSpan="3">
                  <a:txBody>
                    <a:bodyPr/>
                    <a:lstStyle/>
                    <a:p>
                      <a:pPr algn="ctr" fontAlgn="ctr"/>
                      <a:r>
                        <a:rPr lang="es-EC" sz="1100" b="1" u="none" strike="noStrike" dirty="0">
                          <a:solidFill>
                            <a:schemeClr val="bg1"/>
                          </a:solidFill>
                          <a:effectLst/>
                        </a:rPr>
                        <a:t>OBSERVACIÓN</a:t>
                      </a:r>
                      <a:endParaRPr lang="es-EC" sz="1100" b="1" i="0" u="none" strike="noStrike" dirty="0">
                        <a:solidFill>
                          <a:schemeClr val="bg1"/>
                        </a:solidFill>
                        <a:effectLst/>
                        <a:latin typeface="+mn-lt"/>
                      </a:endParaRPr>
                    </a:p>
                  </a:txBody>
                  <a:tcPr marL="2945" marR="2945" marT="2945" marB="0" anchor="ctr">
                    <a:solidFill>
                      <a:schemeClr val="accent6"/>
                    </a:solidFill>
                  </a:tcPr>
                </a:tc>
                <a:tc rowSpan="2" hMerge="1">
                  <a:txBody>
                    <a:bodyPr/>
                    <a:lstStyle/>
                    <a:p>
                      <a:endParaRPr lang="es-EC"/>
                    </a:p>
                  </a:txBody>
                  <a:tcPr/>
                </a:tc>
                <a:tc rowSpan="2" hMerge="1">
                  <a:txBody>
                    <a:bodyPr/>
                    <a:lstStyle/>
                    <a:p>
                      <a:endParaRPr lang="es-EC"/>
                    </a:p>
                  </a:txBody>
                  <a:tcPr/>
                </a:tc>
                <a:extLst>
                  <a:ext uri="{0D108BD9-81ED-4DB2-BD59-A6C34878D82A}">
                    <a16:rowId xmlns:a16="http://schemas.microsoft.com/office/drawing/2014/main" val="1786413844"/>
                  </a:ext>
                </a:extLst>
              </a:tr>
              <a:tr h="73617">
                <a:tc vMerge="1">
                  <a:txBody>
                    <a:bodyPr/>
                    <a:lstStyle/>
                    <a:p>
                      <a:endParaRPr lang="es-EC"/>
                    </a:p>
                  </a:txBody>
                  <a:tcPr/>
                </a:tc>
                <a:tc>
                  <a:txBody>
                    <a:bodyPr/>
                    <a:lstStyle/>
                    <a:p>
                      <a:pPr algn="ctr" fontAlgn="ctr"/>
                      <a:r>
                        <a:rPr lang="es-EC" sz="1100" b="1" u="none" strike="noStrike" dirty="0">
                          <a:solidFill>
                            <a:schemeClr val="bg1"/>
                          </a:solidFill>
                          <a:effectLst/>
                        </a:rPr>
                        <a:t>(m)</a:t>
                      </a:r>
                      <a:endParaRPr lang="es-EC" sz="1100" b="1" i="0" u="none" strike="noStrike" dirty="0">
                        <a:solidFill>
                          <a:schemeClr val="bg1"/>
                        </a:solidFill>
                        <a:effectLst/>
                        <a:latin typeface="+mn-lt"/>
                      </a:endParaRPr>
                    </a:p>
                  </a:txBody>
                  <a:tcPr marL="2945" marR="2945" marT="2945" marB="0" anchor="ctr">
                    <a:solidFill>
                      <a:schemeClr val="accent6"/>
                    </a:solidFill>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4151647865"/>
                  </a:ext>
                </a:extLst>
              </a:tr>
              <a:tr h="326859">
                <a:tc rowSpan="26">
                  <a:txBody>
                    <a:bodyPr/>
                    <a:lstStyle/>
                    <a:p>
                      <a:pPr algn="ctr" fontAlgn="ctr"/>
                      <a:r>
                        <a:rPr lang="es-EC" sz="1100" b="1" u="none" strike="noStrike" dirty="0">
                          <a:effectLst/>
                        </a:rPr>
                        <a:t>Tramo 1</a:t>
                      </a:r>
                      <a:endParaRPr lang="es-EC" sz="1100" b="1" i="0" u="none" strike="noStrike" dirty="0">
                        <a:solidFill>
                          <a:srgbClr val="000000"/>
                        </a:solidFill>
                        <a:effectLst/>
                        <a:latin typeface="+mn-lt"/>
                      </a:endParaRPr>
                    </a:p>
                  </a:txBody>
                  <a:tcPr marL="2945" marR="2945" marT="2945" marB="0" anchor="ctr"/>
                </a:tc>
                <a:tc gridSpan="7">
                  <a:txBody>
                    <a:bodyPr/>
                    <a:lstStyle/>
                    <a:p>
                      <a:pPr algn="ctr" fontAlgn="b"/>
                      <a:r>
                        <a:rPr lang="pt-BR" sz="1100" b="1" u="none" strike="noStrike" dirty="0">
                          <a:effectLst/>
                        </a:rPr>
                        <a:t>CALICATA 1 ABS 0+068.00 m; 9961664.00 m S, 781546.00 m E</a:t>
                      </a:r>
                      <a:r>
                        <a:rPr lang="es-EC" sz="1100" u="none" strike="noStrike" dirty="0">
                          <a:effectLst/>
                        </a:rPr>
                        <a:t> </a:t>
                      </a:r>
                      <a:endParaRPr lang="es-EC" sz="1100" b="1" i="0" u="none" strike="noStrike" dirty="0">
                        <a:solidFill>
                          <a:srgbClr val="000000"/>
                        </a:solidFill>
                        <a:effectLst/>
                        <a:latin typeface="+mn-lt"/>
                      </a:endParaRPr>
                    </a:p>
                  </a:txBody>
                  <a:tcPr marL="2945" marR="2945" marT="2945" marB="0" anchor="ctr"/>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extLst>
                  <a:ext uri="{0D108BD9-81ED-4DB2-BD59-A6C34878D82A}">
                    <a16:rowId xmlns:a16="http://schemas.microsoft.com/office/drawing/2014/main" val="3543881681"/>
                  </a:ext>
                </a:extLst>
              </a:tr>
              <a:tr h="70672">
                <a:tc vMerge="1">
                  <a:txBody>
                    <a:bodyPr/>
                    <a:lstStyle/>
                    <a:p>
                      <a:endParaRPr lang="es-EC"/>
                    </a:p>
                  </a:txBody>
                  <a:tcPr/>
                </a:tc>
                <a:tc>
                  <a:txBody>
                    <a:bodyPr/>
                    <a:lstStyle/>
                    <a:p>
                      <a:pPr algn="ctr" fontAlgn="b"/>
                      <a:r>
                        <a:rPr lang="es-EC" sz="1100" u="none" strike="noStrike" dirty="0">
                          <a:effectLst/>
                        </a:rPr>
                        <a:t>± 0.00</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050" u="none" strike="noStrike" dirty="0">
                          <a:effectLst/>
                        </a:rPr>
                        <a:t> </a:t>
                      </a:r>
                      <a:endParaRPr lang="es-EC" sz="1050" b="0" i="0" u="none" strike="noStrike" dirty="0">
                        <a:solidFill>
                          <a:srgbClr val="000000"/>
                        </a:solidFill>
                        <a:effectLst/>
                        <a:latin typeface="+mn-lt"/>
                      </a:endParaRPr>
                    </a:p>
                  </a:txBody>
                  <a:tcPr marL="2945" marR="2945" marT="2945" marB="0" anchor="ctr"/>
                </a:tc>
                <a:extLst>
                  <a:ext uri="{0D108BD9-81ED-4DB2-BD59-A6C34878D82A}">
                    <a16:rowId xmlns:a16="http://schemas.microsoft.com/office/drawing/2014/main" val="3377844284"/>
                  </a:ext>
                </a:extLst>
              </a:tr>
              <a:tr h="70672">
                <a:tc vMerge="1">
                  <a:txBody>
                    <a:bodyPr/>
                    <a:lstStyle/>
                    <a:p>
                      <a:endParaRPr lang="es-EC"/>
                    </a:p>
                  </a:txBody>
                  <a:tcPr/>
                </a:tc>
                <a:tc>
                  <a:txBody>
                    <a:bodyPr/>
                    <a:lstStyle/>
                    <a:p>
                      <a:pPr algn="ctr" fontAlgn="b"/>
                      <a:r>
                        <a:rPr lang="es-EC" sz="1100" u="none" strike="noStrike" dirty="0">
                          <a:effectLst/>
                        </a:rPr>
                        <a:t>-0,10</a:t>
                      </a:r>
                      <a:endParaRPr lang="es-EC" sz="1100" b="0" i="0" u="none" strike="noStrike" dirty="0">
                        <a:solidFill>
                          <a:srgbClr val="000000"/>
                        </a:solidFill>
                        <a:effectLst/>
                        <a:latin typeface="+mn-lt"/>
                      </a:endParaRPr>
                    </a:p>
                  </a:txBody>
                  <a:tcPr marL="2945" marR="2945" marT="2945" marB="0" anchor="ctr"/>
                </a:tc>
                <a:tc gridSpan="3">
                  <a:txBody>
                    <a:bodyPr/>
                    <a:lstStyle/>
                    <a:p>
                      <a:pPr algn="ctr" fontAlgn="b"/>
                      <a:r>
                        <a:rPr lang="es-EC" sz="1100" u="none" strike="noStrike" dirty="0">
                          <a:effectLst/>
                        </a:rPr>
                        <a:t>Capa de rodadura</a:t>
                      </a:r>
                      <a:endParaRPr lang="es-EC" sz="11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tc gridSpan="3">
                  <a:txBody>
                    <a:bodyPr/>
                    <a:lstStyle/>
                    <a:p>
                      <a:pPr algn="ctr" fontAlgn="b"/>
                      <a:r>
                        <a:rPr lang="es-EC" sz="1100" u="none" strike="noStrike" dirty="0">
                          <a:effectLst/>
                        </a:rPr>
                        <a:t>Mezcla asfáltica</a:t>
                      </a:r>
                      <a:endParaRPr lang="es-EC" sz="11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087178926"/>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3" gridSpan="3">
                  <a:txBody>
                    <a:bodyPr/>
                    <a:lstStyle/>
                    <a:p>
                      <a:pPr algn="ctr" fontAlgn="ctr"/>
                      <a:r>
                        <a:rPr lang="es-EC" sz="1100" u="none" strike="noStrike" dirty="0">
                          <a:effectLst/>
                        </a:rPr>
                        <a:t>Material granular en matriz de limo arcillosa.</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tc rowSpan="3" gridSpan="3">
                  <a:txBody>
                    <a:bodyPr/>
                    <a:lstStyle/>
                    <a:p>
                      <a:pPr algn="ctr" fontAlgn="ctr"/>
                      <a:r>
                        <a:rPr lang="es-EC" sz="1100" u="none" strike="noStrike" dirty="0">
                          <a:effectLst/>
                        </a:rPr>
                        <a:t>Color café oscuro. Material saturado por cuerpos de agua. Material de relleno, presencia de cascajos.</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extLst>
                  <a:ext uri="{0D108BD9-81ED-4DB2-BD59-A6C34878D82A}">
                    <a16:rowId xmlns:a16="http://schemas.microsoft.com/office/drawing/2014/main" val="570709320"/>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4014358607"/>
                  </a:ext>
                </a:extLst>
              </a:tr>
              <a:tr h="70672">
                <a:tc vMerge="1">
                  <a:txBody>
                    <a:bodyPr/>
                    <a:lstStyle/>
                    <a:p>
                      <a:endParaRPr lang="es-EC"/>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100" u="none" strike="noStrike" dirty="0">
                          <a:effectLst/>
                        </a:rPr>
                        <a:t> -0,50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180257714"/>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4" gridSpan="3">
                  <a:txBody>
                    <a:bodyPr/>
                    <a:lstStyle/>
                    <a:p>
                      <a:pPr algn="ctr" fontAlgn="ctr"/>
                      <a:r>
                        <a:rPr lang="es-EC" sz="1100" u="none" strike="noStrike" dirty="0">
                          <a:effectLst/>
                        </a:rPr>
                        <a:t>Material granular en matriz de limo arcillosa.</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tc rowSpan="4" gridSpan="3">
                  <a:txBody>
                    <a:bodyPr/>
                    <a:lstStyle/>
                    <a:p>
                      <a:pPr algn="ctr" fontAlgn="ctr"/>
                      <a:r>
                        <a:rPr lang="es-EC" sz="1100" u="none" strike="noStrike" dirty="0">
                          <a:effectLst/>
                        </a:rPr>
                        <a:t>Color café oscuro. Material húmedo, presencia de nivel freático.</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extLst>
                  <a:ext uri="{0D108BD9-81ED-4DB2-BD59-A6C34878D82A}">
                    <a16:rowId xmlns:a16="http://schemas.microsoft.com/office/drawing/2014/main" val="2098262815"/>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569656064"/>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28007890"/>
                  </a:ext>
                </a:extLst>
              </a:tr>
              <a:tr h="70672">
                <a:tc vMerge="1">
                  <a:txBody>
                    <a:bodyPr/>
                    <a:lstStyle/>
                    <a:p>
                      <a:endParaRPr lang="es-EC"/>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100" u="none" strike="noStrike" dirty="0">
                          <a:effectLst/>
                        </a:rPr>
                        <a:t> -1,00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181067379"/>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4" gridSpan="3">
                  <a:txBody>
                    <a:bodyPr/>
                    <a:lstStyle/>
                    <a:p>
                      <a:pPr algn="ctr" fontAlgn="ctr"/>
                      <a:r>
                        <a:rPr lang="es-EC" sz="1100" u="none" strike="noStrike" dirty="0">
                          <a:effectLst/>
                        </a:rPr>
                        <a:t>Material granular en matriz de limo arenoso.</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tc rowSpan="4" gridSpan="3">
                  <a:txBody>
                    <a:bodyPr/>
                    <a:lstStyle/>
                    <a:p>
                      <a:pPr algn="ctr" fontAlgn="ctr"/>
                      <a:r>
                        <a:rPr lang="es-EC" sz="1100" u="none" strike="noStrike" dirty="0">
                          <a:effectLst/>
                        </a:rPr>
                        <a:t>Color café oscuro. Material saturado, presencia de cuerpos de agua. </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extLst>
                  <a:ext uri="{0D108BD9-81ED-4DB2-BD59-A6C34878D82A}">
                    <a16:rowId xmlns:a16="http://schemas.microsoft.com/office/drawing/2014/main" val="2704523427"/>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640704600"/>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497093278"/>
                  </a:ext>
                </a:extLst>
              </a:tr>
              <a:tr h="73617">
                <a:tc vMerge="1">
                  <a:txBody>
                    <a:bodyPr/>
                    <a:lstStyle/>
                    <a:p>
                      <a:endParaRPr lang="es-EC"/>
                    </a:p>
                  </a:txBody>
                  <a:tcPr/>
                </a:tc>
                <a:tc>
                  <a:txBody>
                    <a:bodyPr/>
                    <a:lstStyle/>
                    <a:p>
                      <a:pPr algn="ctr" fontAlgn="b"/>
                      <a:r>
                        <a:rPr lang="es-EC" sz="1100" u="none" strike="noStrike" dirty="0">
                          <a:effectLst/>
                        </a:rPr>
                        <a:t>-1,50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2910939220"/>
                  </a:ext>
                </a:extLst>
              </a:tr>
              <a:tr h="326859">
                <a:tc vMerge="1">
                  <a:txBody>
                    <a:bodyPr/>
                    <a:lstStyle/>
                    <a:p>
                      <a:endParaRPr lang="es-EC"/>
                    </a:p>
                  </a:txBody>
                  <a:tcPr/>
                </a:tc>
                <a:tc gridSpan="7">
                  <a:txBody>
                    <a:bodyPr/>
                    <a:lstStyle/>
                    <a:p>
                      <a:pPr algn="ctr" fontAlgn="b"/>
                      <a:r>
                        <a:rPr lang="pt-BR" sz="1100" b="1" u="none" strike="noStrike" dirty="0">
                          <a:effectLst/>
                        </a:rPr>
                        <a:t>CALICATA 2 ABS 0+149.00 m; 9961596.00 m S, 781508.00 m E</a:t>
                      </a:r>
                      <a:r>
                        <a:rPr lang="es-EC" sz="1100" b="1" u="none" strike="noStrike" dirty="0">
                          <a:effectLst/>
                        </a:rPr>
                        <a:t> </a:t>
                      </a:r>
                      <a:endParaRPr lang="es-EC" sz="1100" b="1" i="0" u="none" strike="noStrike" dirty="0">
                        <a:solidFill>
                          <a:srgbClr val="000000"/>
                        </a:solidFill>
                        <a:effectLst/>
                        <a:latin typeface="+mn-lt"/>
                      </a:endParaRPr>
                    </a:p>
                  </a:txBody>
                  <a:tcPr marL="2945" marR="2945" marT="2945" marB="0" anchor="ctr"/>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extLst>
                  <a:ext uri="{0D108BD9-81ED-4DB2-BD59-A6C34878D82A}">
                    <a16:rowId xmlns:a16="http://schemas.microsoft.com/office/drawing/2014/main" val="1452464140"/>
                  </a:ext>
                </a:extLst>
              </a:tr>
              <a:tr h="70672">
                <a:tc vMerge="1">
                  <a:txBody>
                    <a:bodyPr/>
                    <a:lstStyle/>
                    <a:p>
                      <a:endParaRPr lang="es-EC"/>
                    </a:p>
                  </a:txBody>
                  <a:tcPr/>
                </a:tc>
                <a:tc>
                  <a:txBody>
                    <a:bodyPr/>
                    <a:lstStyle/>
                    <a:p>
                      <a:pPr algn="ctr" fontAlgn="b"/>
                      <a:r>
                        <a:rPr lang="es-EC" sz="1100" u="none" strike="noStrike" dirty="0">
                          <a:effectLst/>
                        </a:rPr>
                        <a:t>± 0.00</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050" u="none" strike="noStrike" dirty="0">
                          <a:effectLst/>
                        </a:rPr>
                        <a:t> </a:t>
                      </a:r>
                      <a:endParaRPr lang="es-EC" sz="1050" b="0" i="0" u="none" strike="noStrike" dirty="0">
                        <a:solidFill>
                          <a:srgbClr val="000000"/>
                        </a:solidFill>
                        <a:effectLst/>
                        <a:latin typeface="+mn-lt"/>
                      </a:endParaRPr>
                    </a:p>
                  </a:txBody>
                  <a:tcPr marL="2945" marR="2945" marT="2945" marB="0" anchor="ctr"/>
                </a:tc>
                <a:extLst>
                  <a:ext uri="{0D108BD9-81ED-4DB2-BD59-A6C34878D82A}">
                    <a16:rowId xmlns:a16="http://schemas.microsoft.com/office/drawing/2014/main" val="1949202592"/>
                  </a:ext>
                </a:extLst>
              </a:tr>
              <a:tr h="70672">
                <a:tc vMerge="1">
                  <a:txBody>
                    <a:bodyPr/>
                    <a:lstStyle/>
                    <a:p>
                      <a:endParaRPr lang="es-EC"/>
                    </a:p>
                  </a:txBody>
                  <a:tcPr/>
                </a:tc>
                <a:tc>
                  <a:txBody>
                    <a:bodyPr/>
                    <a:lstStyle/>
                    <a:p>
                      <a:pPr algn="ctr" fontAlgn="b"/>
                      <a:r>
                        <a:rPr lang="es-EC" sz="1100" u="none" strike="noStrike" dirty="0">
                          <a:effectLst/>
                        </a:rPr>
                        <a:t>-0,05</a:t>
                      </a:r>
                      <a:endParaRPr lang="es-EC" sz="1100" b="0" i="0" u="none" strike="noStrike" dirty="0">
                        <a:solidFill>
                          <a:srgbClr val="000000"/>
                        </a:solidFill>
                        <a:effectLst/>
                        <a:latin typeface="+mn-lt"/>
                      </a:endParaRPr>
                    </a:p>
                  </a:txBody>
                  <a:tcPr marL="2945" marR="2945" marT="2945" marB="0" anchor="ctr"/>
                </a:tc>
                <a:tc gridSpan="3">
                  <a:txBody>
                    <a:bodyPr/>
                    <a:lstStyle/>
                    <a:p>
                      <a:pPr algn="ctr" fontAlgn="b"/>
                      <a:r>
                        <a:rPr lang="es-EC" sz="1100" u="none" strike="noStrike" dirty="0">
                          <a:effectLst/>
                        </a:rPr>
                        <a:t>Capa de rodadura</a:t>
                      </a:r>
                      <a:endParaRPr lang="es-EC" sz="11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tc gridSpan="3">
                  <a:txBody>
                    <a:bodyPr/>
                    <a:lstStyle/>
                    <a:p>
                      <a:pPr algn="ctr" fontAlgn="b"/>
                      <a:r>
                        <a:rPr lang="es-EC" sz="1100" u="none" strike="noStrike" dirty="0">
                          <a:effectLst/>
                        </a:rPr>
                        <a:t>Mezcla asfáltica</a:t>
                      </a:r>
                      <a:endParaRPr lang="es-EC" sz="11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741768742"/>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2" gridSpan="3">
                  <a:txBody>
                    <a:bodyPr/>
                    <a:lstStyle/>
                    <a:p>
                      <a:pPr algn="ctr" fontAlgn="ctr"/>
                      <a:r>
                        <a:rPr lang="es-EC" sz="1100" u="none" strike="noStrike" dirty="0">
                          <a:effectLst/>
                        </a:rPr>
                        <a:t>Material triturado y arena.</a:t>
                      </a:r>
                      <a:endParaRPr lang="es-EC" sz="1100" b="0" i="0" u="none" strike="noStrike" dirty="0">
                        <a:solidFill>
                          <a:srgbClr val="000000"/>
                        </a:solidFill>
                        <a:effectLst/>
                        <a:latin typeface="+mn-lt"/>
                      </a:endParaRPr>
                    </a:p>
                  </a:txBody>
                  <a:tcPr marL="2945" marR="2945" marT="2945" marB="0" anchor="ctr"/>
                </a:tc>
                <a:tc rowSpan="2" hMerge="1">
                  <a:txBody>
                    <a:bodyPr/>
                    <a:lstStyle/>
                    <a:p>
                      <a:endParaRPr lang="es-EC"/>
                    </a:p>
                  </a:txBody>
                  <a:tcPr/>
                </a:tc>
                <a:tc rowSpan="2" hMerge="1">
                  <a:txBody>
                    <a:bodyPr/>
                    <a:lstStyle/>
                    <a:p>
                      <a:endParaRPr lang="es-EC"/>
                    </a:p>
                  </a:txBody>
                  <a:tcPr/>
                </a:tc>
                <a:tc rowSpan="2" gridSpan="3">
                  <a:txBody>
                    <a:bodyPr/>
                    <a:lstStyle/>
                    <a:p>
                      <a:pPr algn="ctr" fontAlgn="ctr"/>
                      <a:r>
                        <a:rPr lang="es-EC" sz="1100" u="none" strike="noStrike" dirty="0">
                          <a:effectLst/>
                        </a:rPr>
                        <a:t>Posiblemente</a:t>
                      </a:r>
                      <a:r>
                        <a:rPr lang="es-EC" sz="1100" u="none" strike="noStrike" baseline="0" dirty="0">
                          <a:effectLst/>
                        </a:rPr>
                        <a:t> material de sub base</a:t>
                      </a:r>
                      <a:endParaRPr lang="es-EC" sz="1100" b="0" i="0" u="none" strike="noStrike" dirty="0">
                        <a:solidFill>
                          <a:srgbClr val="000000"/>
                        </a:solidFill>
                        <a:effectLst/>
                        <a:latin typeface="+mn-lt"/>
                      </a:endParaRPr>
                    </a:p>
                  </a:txBody>
                  <a:tcPr marL="2945" marR="2945" marT="2945" marB="0" anchor="ctr"/>
                </a:tc>
                <a:tc rowSpan="2" hMerge="1">
                  <a:txBody>
                    <a:bodyPr/>
                    <a:lstStyle/>
                    <a:p>
                      <a:endParaRPr lang="es-EC"/>
                    </a:p>
                  </a:txBody>
                  <a:tcPr/>
                </a:tc>
                <a:tc rowSpan="2" hMerge="1">
                  <a:txBody>
                    <a:bodyPr/>
                    <a:lstStyle/>
                    <a:p>
                      <a:endParaRPr lang="es-EC"/>
                    </a:p>
                  </a:txBody>
                  <a:tcPr/>
                </a:tc>
                <a:extLst>
                  <a:ext uri="{0D108BD9-81ED-4DB2-BD59-A6C34878D82A}">
                    <a16:rowId xmlns:a16="http://schemas.microsoft.com/office/drawing/2014/main" val="4019663664"/>
                  </a:ext>
                </a:extLst>
              </a:tr>
              <a:tr h="70672">
                <a:tc vMerge="1">
                  <a:txBody>
                    <a:bodyPr/>
                    <a:lstStyle/>
                    <a:p>
                      <a:endParaRPr lang="es-EC"/>
                    </a:p>
                  </a:txBody>
                  <a:tcPr/>
                </a:tc>
                <a:tc>
                  <a:txBody>
                    <a:bodyPr/>
                    <a:lstStyle/>
                    <a:p>
                      <a:pPr algn="ctr" fontAlgn="b"/>
                      <a:r>
                        <a:rPr lang="es-EC" sz="1100" u="none" strike="noStrike" dirty="0">
                          <a:effectLst/>
                        </a:rPr>
                        <a:t>-0,50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834841435"/>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4" gridSpan="3">
                  <a:txBody>
                    <a:bodyPr/>
                    <a:lstStyle/>
                    <a:p>
                      <a:pPr algn="ctr" fontAlgn="ctr"/>
                      <a:r>
                        <a:rPr lang="es-EC" sz="1100" u="none" strike="noStrike" dirty="0">
                          <a:effectLst/>
                        </a:rPr>
                        <a:t>Material granular en matriz de limo arenoso.</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tc rowSpan="4" gridSpan="3">
                  <a:txBody>
                    <a:bodyPr/>
                    <a:lstStyle/>
                    <a:p>
                      <a:pPr algn="ctr" fontAlgn="ctr"/>
                      <a:r>
                        <a:rPr lang="es-EC" sz="1100" u="none" strike="noStrike" dirty="0">
                          <a:effectLst/>
                        </a:rPr>
                        <a:t>Color café oscuro. Material húmedo, presencia de nivel freático.</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extLst>
                  <a:ext uri="{0D108BD9-81ED-4DB2-BD59-A6C34878D82A}">
                    <a16:rowId xmlns:a16="http://schemas.microsoft.com/office/drawing/2014/main" val="1728422634"/>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2558280102"/>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171703786"/>
                  </a:ext>
                </a:extLst>
              </a:tr>
              <a:tr h="70672">
                <a:tc vMerge="1">
                  <a:txBody>
                    <a:bodyPr/>
                    <a:lstStyle/>
                    <a:p>
                      <a:endParaRPr lang="es-EC"/>
                    </a:p>
                  </a:txBody>
                  <a:tcPr/>
                </a:tc>
                <a:tc>
                  <a:txBody>
                    <a:bodyPr/>
                    <a:lstStyle/>
                    <a:p>
                      <a:pPr algn="ctr" fontAlgn="b"/>
                      <a:r>
                        <a:rPr lang="es-EC" sz="1100" u="none" strike="noStrike" dirty="0">
                          <a:effectLst/>
                        </a:rPr>
                        <a:t>-1,00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036780532"/>
                  </a:ext>
                </a:extLst>
              </a:tr>
              <a:tr h="0">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3" gridSpan="3">
                  <a:txBody>
                    <a:bodyPr/>
                    <a:lstStyle/>
                    <a:p>
                      <a:pPr algn="ctr" fontAlgn="ctr"/>
                      <a:r>
                        <a:rPr lang="es-EC" sz="1100" u="none" strike="noStrike" dirty="0">
                          <a:effectLst/>
                        </a:rPr>
                        <a:t>Material granular en matriz de limo arenoso.</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tc rowSpan="3" gridSpan="3">
                  <a:txBody>
                    <a:bodyPr/>
                    <a:lstStyle/>
                    <a:p>
                      <a:pPr algn="ctr" fontAlgn="ctr"/>
                      <a:r>
                        <a:rPr lang="es-EC" sz="1100" u="none" strike="noStrike" dirty="0">
                          <a:effectLst/>
                        </a:rPr>
                        <a:t>Color café oscuro. Material húmedo. Material de relleno.</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extLst>
                  <a:ext uri="{0D108BD9-81ED-4DB2-BD59-A6C34878D82A}">
                    <a16:rowId xmlns:a16="http://schemas.microsoft.com/office/drawing/2014/main" val="1573298819"/>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710666546"/>
                  </a:ext>
                </a:extLst>
              </a:tr>
              <a:tr h="73617">
                <a:tc vMerge="1">
                  <a:txBody>
                    <a:bodyPr/>
                    <a:lstStyle/>
                    <a:p>
                      <a:endParaRPr lang="es-EC"/>
                    </a:p>
                  </a:txBody>
                  <a:tcPr/>
                </a:tc>
                <a:tc>
                  <a:txBody>
                    <a:bodyPr/>
                    <a:lstStyle/>
                    <a:p>
                      <a:pPr algn="ctr" fontAlgn="b"/>
                      <a:r>
                        <a:rPr lang="es-EC" sz="1100" u="none" strike="noStrike" dirty="0">
                          <a:effectLst/>
                        </a:rPr>
                        <a:t>-1,50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2702752521"/>
                  </a:ext>
                </a:extLst>
              </a:tr>
            </a:tbl>
          </a:graphicData>
        </a:graphic>
      </p:graphicFrame>
      <p:sp>
        <p:nvSpPr>
          <p:cNvPr id="9" name="CuadroTexto 8"/>
          <p:cNvSpPr txBox="1"/>
          <p:nvPr/>
        </p:nvSpPr>
        <p:spPr>
          <a:xfrm>
            <a:off x="457200" y="332656"/>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Calicatas</a:t>
            </a:r>
          </a:p>
        </p:txBody>
      </p:sp>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23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343216258"/>
              </p:ext>
            </p:extLst>
          </p:nvPr>
        </p:nvGraphicFramePr>
        <p:xfrm>
          <a:off x="251521" y="1052736"/>
          <a:ext cx="8640959" cy="5073688"/>
        </p:xfrm>
        <a:graphic>
          <a:graphicData uri="http://schemas.openxmlformats.org/drawingml/2006/table">
            <a:tbl>
              <a:tblPr>
                <a:tableStyleId>{0E3FDE45-AF77-4B5C-9715-49D594BDF05E}</a:tableStyleId>
              </a:tblPr>
              <a:tblGrid>
                <a:gridCol w="763481">
                  <a:extLst>
                    <a:ext uri="{9D8B030D-6E8A-4147-A177-3AD203B41FA5}">
                      <a16:colId xmlns:a16="http://schemas.microsoft.com/office/drawing/2014/main" val="2837462333"/>
                    </a:ext>
                  </a:extLst>
                </a:gridCol>
                <a:gridCol w="519221">
                  <a:extLst>
                    <a:ext uri="{9D8B030D-6E8A-4147-A177-3AD203B41FA5}">
                      <a16:colId xmlns:a16="http://schemas.microsoft.com/office/drawing/2014/main" val="465417505"/>
                    </a:ext>
                  </a:extLst>
                </a:gridCol>
                <a:gridCol w="1277174">
                  <a:extLst>
                    <a:ext uri="{9D8B030D-6E8A-4147-A177-3AD203B41FA5}">
                      <a16:colId xmlns:a16="http://schemas.microsoft.com/office/drawing/2014/main" val="3511211498"/>
                    </a:ext>
                  </a:extLst>
                </a:gridCol>
                <a:gridCol w="1103013">
                  <a:extLst>
                    <a:ext uri="{9D8B030D-6E8A-4147-A177-3AD203B41FA5}">
                      <a16:colId xmlns:a16="http://schemas.microsoft.com/office/drawing/2014/main" val="990276601"/>
                    </a:ext>
                  </a:extLst>
                </a:gridCol>
                <a:gridCol w="1364252">
                  <a:extLst>
                    <a:ext uri="{9D8B030D-6E8A-4147-A177-3AD203B41FA5}">
                      <a16:colId xmlns:a16="http://schemas.microsoft.com/office/drawing/2014/main" val="1849434574"/>
                    </a:ext>
                  </a:extLst>
                </a:gridCol>
                <a:gridCol w="1204606">
                  <a:extLst>
                    <a:ext uri="{9D8B030D-6E8A-4147-A177-3AD203B41FA5}">
                      <a16:colId xmlns:a16="http://schemas.microsoft.com/office/drawing/2014/main" val="193006948"/>
                    </a:ext>
                  </a:extLst>
                </a:gridCol>
                <a:gridCol w="1204606">
                  <a:extLst>
                    <a:ext uri="{9D8B030D-6E8A-4147-A177-3AD203B41FA5}">
                      <a16:colId xmlns:a16="http://schemas.microsoft.com/office/drawing/2014/main" val="272226058"/>
                    </a:ext>
                  </a:extLst>
                </a:gridCol>
                <a:gridCol w="1204606">
                  <a:extLst>
                    <a:ext uri="{9D8B030D-6E8A-4147-A177-3AD203B41FA5}">
                      <a16:colId xmlns:a16="http://schemas.microsoft.com/office/drawing/2014/main" val="844324315"/>
                    </a:ext>
                  </a:extLst>
                </a:gridCol>
              </a:tblGrid>
              <a:tr h="70672">
                <a:tc rowSpan="2">
                  <a:txBody>
                    <a:bodyPr/>
                    <a:lstStyle/>
                    <a:p>
                      <a:pPr algn="ctr" fontAlgn="ctr"/>
                      <a:r>
                        <a:rPr lang="es-EC" sz="1100" b="1" u="none" strike="noStrike" dirty="0">
                          <a:solidFill>
                            <a:schemeClr val="bg1"/>
                          </a:solidFill>
                          <a:effectLst/>
                        </a:rPr>
                        <a:t>TRAMOS</a:t>
                      </a:r>
                      <a:endParaRPr lang="es-EC" sz="1100" b="1" i="0" u="none" strike="noStrike" dirty="0">
                        <a:solidFill>
                          <a:schemeClr val="bg1"/>
                        </a:solidFill>
                        <a:effectLst/>
                        <a:latin typeface="+mn-lt"/>
                      </a:endParaRPr>
                    </a:p>
                  </a:txBody>
                  <a:tcPr marL="2945" marR="2945" marT="2945" marB="0" anchor="ctr">
                    <a:solidFill>
                      <a:schemeClr val="accent6"/>
                    </a:solidFill>
                  </a:tcPr>
                </a:tc>
                <a:tc>
                  <a:txBody>
                    <a:bodyPr/>
                    <a:lstStyle/>
                    <a:p>
                      <a:pPr algn="ctr" fontAlgn="ctr"/>
                      <a:r>
                        <a:rPr lang="es-EC" sz="1000" b="1" u="none" strike="noStrike" dirty="0">
                          <a:solidFill>
                            <a:schemeClr val="bg1"/>
                          </a:solidFill>
                          <a:effectLst/>
                        </a:rPr>
                        <a:t>PROF.</a:t>
                      </a:r>
                      <a:endParaRPr lang="es-EC" sz="1000" b="1" i="0" u="none" strike="noStrike" dirty="0">
                        <a:solidFill>
                          <a:schemeClr val="bg1"/>
                        </a:solidFill>
                        <a:effectLst/>
                        <a:latin typeface="Calibri" panose="020F0502020204030204" pitchFamily="34" charset="0"/>
                      </a:endParaRPr>
                    </a:p>
                  </a:txBody>
                  <a:tcPr marL="2945" marR="2945" marT="2945" marB="0" anchor="ctr">
                    <a:solidFill>
                      <a:schemeClr val="accent6"/>
                    </a:solidFill>
                  </a:tcPr>
                </a:tc>
                <a:tc rowSpan="2" gridSpan="3">
                  <a:txBody>
                    <a:bodyPr/>
                    <a:lstStyle/>
                    <a:p>
                      <a:pPr algn="ctr" fontAlgn="ctr"/>
                      <a:r>
                        <a:rPr lang="es-EC" sz="1100" b="1" u="none" strike="noStrike" dirty="0">
                          <a:solidFill>
                            <a:schemeClr val="bg1"/>
                          </a:solidFill>
                          <a:effectLst/>
                        </a:rPr>
                        <a:t>DESCRIPCIÓN</a:t>
                      </a:r>
                      <a:endParaRPr lang="es-EC" sz="1100" b="1" i="0" u="none" strike="noStrike" dirty="0">
                        <a:solidFill>
                          <a:schemeClr val="bg1"/>
                        </a:solidFill>
                        <a:effectLst/>
                        <a:latin typeface="+mn-lt"/>
                      </a:endParaRPr>
                    </a:p>
                  </a:txBody>
                  <a:tcPr marL="2945" marR="2945" marT="2945" marB="0" anchor="ctr">
                    <a:solidFill>
                      <a:schemeClr val="accent6"/>
                    </a:solidFill>
                  </a:tcPr>
                </a:tc>
                <a:tc rowSpan="2" hMerge="1">
                  <a:txBody>
                    <a:bodyPr/>
                    <a:lstStyle/>
                    <a:p>
                      <a:endParaRPr lang="es-EC"/>
                    </a:p>
                  </a:txBody>
                  <a:tcPr/>
                </a:tc>
                <a:tc rowSpan="2" hMerge="1">
                  <a:txBody>
                    <a:bodyPr/>
                    <a:lstStyle/>
                    <a:p>
                      <a:endParaRPr lang="es-EC"/>
                    </a:p>
                  </a:txBody>
                  <a:tcPr/>
                </a:tc>
                <a:tc rowSpan="2" gridSpan="3">
                  <a:txBody>
                    <a:bodyPr/>
                    <a:lstStyle/>
                    <a:p>
                      <a:pPr algn="ctr" fontAlgn="ctr"/>
                      <a:r>
                        <a:rPr lang="es-EC" sz="1100" b="1" u="none" strike="noStrike" dirty="0">
                          <a:solidFill>
                            <a:schemeClr val="bg1"/>
                          </a:solidFill>
                          <a:effectLst/>
                        </a:rPr>
                        <a:t>OBSERVACIÓN</a:t>
                      </a:r>
                      <a:endParaRPr lang="es-EC" sz="1100" b="1" i="0" u="none" strike="noStrike" dirty="0">
                        <a:solidFill>
                          <a:schemeClr val="bg1"/>
                        </a:solidFill>
                        <a:effectLst/>
                        <a:latin typeface="+mn-lt"/>
                      </a:endParaRPr>
                    </a:p>
                  </a:txBody>
                  <a:tcPr marL="2945" marR="2945" marT="2945" marB="0" anchor="ctr">
                    <a:solidFill>
                      <a:schemeClr val="accent6"/>
                    </a:solidFill>
                  </a:tcPr>
                </a:tc>
                <a:tc rowSpan="2" hMerge="1">
                  <a:txBody>
                    <a:bodyPr/>
                    <a:lstStyle/>
                    <a:p>
                      <a:endParaRPr lang="es-EC"/>
                    </a:p>
                  </a:txBody>
                  <a:tcPr/>
                </a:tc>
                <a:tc rowSpan="2" hMerge="1">
                  <a:txBody>
                    <a:bodyPr/>
                    <a:lstStyle/>
                    <a:p>
                      <a:endParaRPr lang="es-EC"/>
                    </a:p>
                  </a:txBody>
                  <a:tcPr/>
                </a:tc>
                <a:extLst>
                  <a:ext uri="{0D108BD9-81ED-4DB2-BD59-A6C34878D82A}">
                    <a16:rowId xmlns:a16="http://schemas.microsoft.com/office/drawing/2014/main" val="1786413844"/>
                  </a:ext>
                </a:extLst>
              </a:tr>
              <a:tr h="73617">
                <a:tc vMerge="1">
                  <a:txBody>
                    <a:bodyPr/>
                    <a:lstStyle/>
                    <a:p>
                      <a:endParaRPr lang="es-EC"/>
                    </a:p>
                  </a:txBody>
                  <a:tcPr/>
                </a:tc>
                <a:tc>
                  <a:txBody>
                    <a:bodyPr/>
                    <a:lstStyle/>
                    <a:p>
                      <a:pPr algn="ctr" fontAlgn="ctr"/>
                      <a:r>
                        <a:rPr lang="es-EC" sz="1100" b="1" u="none" strike="noStrike" dirty="0">
                          <a:solidFill>
                            <a:schemeClr val="bg1"/>
                          </a:solidFill>
                          <a:effectLst/>
                        </a:rPr>
                        <a:t>(m)</a:t>
                      </a:r>
                      <a:endParaRPr lang="es-EC" sz="1100" b="1" i="0" u="none" strike="noStrike" dirty="0">
                        <a:solidFill>
                          <a:schemeClr val="bg1"/>
                        </a:solidFill>
                        <a:effectLst/>
                        <a:latin typeface="+mn-lt"/>
                      </a:endParaRPr>
                    </a:p>
                  </a:txBody>
                  <a:tcPr marL="2945" marR="2945" marT="2945" marB="0" anchor="ctr">
                    <a:solidFill>
                      <a:schemeClr val="accent6"/>
                    </a:solidFill>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4151647865"/>
                  </a:ext>
                </a:extLst>
              </a:tr>
              <a:tr h="326859">
                <a:tc rowSpan="26">
                  <a:txBody>
                    <a:bodyPr/>
                    <a:lstStyle/>
                    <a:p>
                      <a:pPr algn="ctr" fontAlgn="ctr"/>
                      <a:r>
                        <a:rPr lang="es-EC" sz="1100" b="1" u="none" strike="noStrike" dirty="0">
                          <a:effectLst/>
                        </a:rPr>
                        <a:t>Tramo 1</a:t>
                      </a:r>
                      <a:endParaRPr lang="es-EC" sz="1100" b="1" i="0" u="none" strike="noStrike" dirty="0">
                        <a:solidFill>
                          <a:srgbClr val="000000"/>
                        </a:solidFill>
                        <a:effectLst/>
                        <a:latin typeface="+mn-lt"/>
                      </a:endParaRPr>
                    </a:p>
                  </a:txBody>
                  <a:tcPr marL="2945" marR="2945" marT="2945" marB="0" anchor="ctr"/>
                </a:tc>
                <a:tc gridSpan="7">
                  <a:txBody>
                    <a:bodyPr/>
                    <a:lstStyle/>
                    <a:p>
                      <a:pPr algn="ctr" fontAlgn="b"/>
                      <a:r>
                        <a:rPr lang="pt-BR" sz="1100" b="1" u="none" strike="noStrike" dirty="0">
                          <a:effectLst/>
                        </a:rPr>
                        <a:t>CALICATA 3 ABS 0+497.00 m; 9961315.00 m S, 781306.00 m E</a:t>
                      </a:r>
                      <a:endParaRPr lang="es-EC" sz="1100" b="1" i="0" u="none" strike="noStrike" dirty="0">
                        <a:solidFill>
                          <a:srgbClr val="000000"/>
                        </a:solidFill>
                        <a:effectLst/>
                        <a:latin typeface="+mn-lt"/>
                      </a:endParaRPr>
                    </a:p>
                  </a:txBody>
                  <a:tcPr marL="2945" marR="2945" marT="2945" marB="0" anchor="ctr"/>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extLst>
                  <a:ext uri="{0D108BD9-81ED-4DB2-BD59-A6C34878D82A}">
                    <a16:rowId xmlns:a16="http://schemas.microsoft.com/office/drawing/2014/main" val="3543881681"/>
                  </a:ext>
                </a:extLst>
              </a:tr>
              <a:tr h="70672">
                <a:tc vMerge="1">
                  <a:txBody>
                    <a:bodyPr/>
                    <a:lstStyle/>
                    <a:p>
                      <a:endParaRPr lang="es-EC"/>
                    </a:p>
                  </a:txBody>
                  <a:tcPr/>
                </a:tc>
                <a:tc>
                  <a:txBody>
                    <a:bodyPr/>
                    <a:lstStyle/>
                    <a:p>
                      <a:pPr algn="ctr" fontAlgn="b"/>
                      <a:r>
                        <a:rPr lang="es-EC" sz="1100" u="none" strike="noStrike" dirty="0">
                          <a:effectLst/>
                        </a:rPr>
                        <a:t>± 0.00</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050" u="none" strike="noStrike" dirty="0">
                          <a:effectLst/>
                        </a:rPr>
                        <a:t> </a:t>
                      </a:r>
                      <a:endParaRPr lang="es-EC" sz="1050" b="0" i="0" u="none" strike="noStrike" dirty="0">
                        <a:solidFill>
                          <a:srgbClr val="000000"/>
                        </a:solidFill>
                        <a:effectLst/>
                        <a:latin typeface="+mn-lt"/>
                      </a:endParaRPr>
                    </a:p>
                  </a:txBody>
                  <a:tcPr marL="2945" marR="2945" marT="2945" marB="0" anchor="ctr"/>
                </a:tc>
                <a:tc>
                  <a:txBody>
                    <a:bodyPr/>
                    <a:lstStyle/>
                    <a:p>
                      <a:pPr algn="ctr" fontAlgn="b"/>
                      <a:r>
                        <a:rPr lang="es-EC" sz="1050" u="none" strike="noStrike" dirty="0">
                          <a:effectLst/>
                        </a:rPr>
                        <a:t> </a:t>
                      </a:r>
                      <a:endParaRPr lang="es-EC" sz="1050" b="0" i="0" u="none" strike="noStrike" dirty="0">
                        <a:solidFill>
                          <a:srgbClr val="000000"/>
                        </a:solidFill>
                        <a:effectLst/>
                        <a:latin typeface="+mn-lt"/>
                      </a:endParaRPr>
                    </a:p>
                  </a:txBody>
                  <a:tcPr marL="2945" marR="2945" marT="2945" marB="0" anchor="ctr"/>
                </a:tc>
                <a:extLst>
                  <a:ext uri="{0D108BD9-81ED-4DB2-BD59-A6C34878D82A}">
                    <a16:rowId xmlns:a16="http://schemas.microsoft.com/office/drawing/2014/main" val="3377844284"/>
                  </a:ext>
                </a:extLst>
              </a:tr>
              <a:tr h="70672">
                <a:tc vMerge="1">
                  <a:txBody>
                    <a:bodyPr/>
                    <a:lstStyle/>
                    <a:p>
                      <a:endParaRPr lang="es-EC"/>
                    </a:p>
                  </a:txBody>
                  <a:tcPr/>
                </a:tc>
                <a:tc>
                  <a:txBody>
                    <a:bodyPr/>
                    <a:lstStyle/>
                    <a:p>
                      <a:pPr algn="ctr" fontAlgn="b"/>
                      <a:r>
                        <a:rPr lang="es-EC" sz="1100" u="none" strike="noStrike" dirty="0">
                          <a:effectLst/>
                        </a:rPr>
                        <a:t>-0,10</a:t>
                      </a:r>
                      <a:endParaRPr lang="es-EC" sz="1100" b="0" i="0" u="none" strike="noStrike" dirty="0">
                        <a:solidFill>
                          <a:srgbClr val="000000"/>
                        </a:solidFill>
                        <a:effectLst/>
                        <a:latin typeface="+mn-lt"/>
                      </a:endParaRPr>
                    </a:p>
                  </a:txBody>
                  <a:tcPr marL="2945" marR="2945" marT="2945" marB="0" anchor="ctr"/>
                </a:tc>
                <a:tc gridSpan="3">
                  <a:txBody>
                    <a:bodyPr/>
                    <a:lstStyle/>
                    <a:p>
                      <a:pPr algn="ctr" fontAlgn="b"/>
                      <a:r>
                        <a:rPr lang="es-EC" sz="1100" u="none" strike="noStrike" dirty="0">
                          <a:effectLst/>
                        </a:rPr>
                        <a:t>Capa de rodadura</a:t>
                      </a:r>
                      <a:endParaRPr lang="es-EC" sz="11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tc gridSpan="3">
                  <a:txBody>
                    <a:bodyPr/>
                    <a:lstStyle/>
                    <a:p>
                      <a:pPr algn="ctr" fontAlgn="b"/>
                      <a:r>
                        <a:rPr lang="es-EC" sz="1100" u="none" strike="noStrike" dirty="0">
                          <a:effectLst/>
                        </a:rPr>
                        <a:t>Mezcla asfáltica</a:t>
                      </a:r>
                      <a:endParaRPr lang="es-EC" sz="11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087178926"/>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3" gridSpan="3">
                  <a:txBody>
                    <a:bodyPr/>
                    <a:lstStyle/>
                    <a:p>
                      <a:pPr algn="ctr" fontAlgn="ctr"/>
                      <a:r>
                        <a:rPr lang="es-EC" sz="1100" u="none" strike="noStrike" dirty="0">
                          <a:effectLst/>
                        </a:rPr>
                        <a:t>Material granular en matriz de limo arcillosa.</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tc rowSpan="3" gridSpan="3">
                  <a:txBody>
                    <a:bodyPr/>
                    <a:lstStyle/>
                    <a:p>
                      <a:pPr algn="ctr" fontAlgn="ctr"/>
                      <a:r>
                        <a:rPr lang="es-EC" sz="1100" u="none" strike="noStrike" dirty="0">
                          <a:effectLst/>
                        </a:rPr>
                        <a:t>Color café oscuro, con presencia de gravas gruesas. Material húmedo, presencia de cuerpos de agua.</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extLst>
                  <a:ext uri="{0D108BD9-81ED-4DB2-BD59-A6C34878D82A}">
                    <a16:rowId xmlns:a16="http://schemas.microsoft.com/office/drawing/2014/main" val="570709320"/>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4014358607"/>
                  </a:ext>
                </a:extLst>
              </a:tr>
              <a:tr h="70672">
                <a:tc vMerge="1">
                  <a:txBody>
                    <a:bodyPr/>
                    <a:lstStyle/>
                    <a:p>
                      <a:endParaRPr lang="es-EC"/>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100" u="none" strike="noStrike" dirty="0">
                          <a:effectLst/>
                        </a:rPr>
                        <a:t> -0,50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180257714"/>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4" gridSpan="3">
                  <a:txBody>
                    <a:bodyPr/>
                    <a:lstStyle/>
                    <a:p>
                      <a:pPr algn="ctr" fontAlgn="ctr"/>
                      <a:r>
                        <a:rPr lang="es-EC" sz="1100" u="none" strike="noStrike" dirty="0">
                          <a:effectLst/>
                        </a:rPr>
                        <a:t>Material granular en matriz de limo arcillosa.</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tc rowSpan="4" gridSpan="3">
                  <a:txBody>
                    <a:bodyPr/>
                    <a:lstStyle/>
                    <a:p>
                      <a:pPr algn="ctr" fontAlgn="ctr"/>
                      <a:r>
                        <a:rPr lang="es-EC" sz="1100" u="none" strike="noStrike" dirty="0">
                          <a:effectLst/>
                        </a:rPr>
                        <a:t>Color café oscuro, con presencia de gravas gruesas. Material húmedo, presencia de nivel freático. </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extLst>
                  <a:ext uri="{0D108BD9-81ED-4DB2-BD59-A6C34878D82A}">
                    <a16:rowId xmlns:a16="http://schemas.microsoft.com/office/drawing/2014/main" val="2098262815"/>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569656064"/>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28007890"/>
                  </a:ext>
                </a:extLst>
              </a:tr>
              <a:tr h="70672">
                <a:tc vMerge="1">
                  <a:txBody>
                    <a:bodyPr/>
                    <a:lstStyle/>
                    <a:p>
                      <a:endParaRPr lang="es-EC"/>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100" u="none" strike="noStrike" dirty="0">
                          <a:effectLst/>
                        </a:rPr>
                        <a:t> -1,00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181067379"/>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3" gridSpan="3">
                  <a:txBody>
                    <a:bodyPr/>
                    <a:lstStyle/>
                    <a:p>
                      <a:pPr algn="ctr" fontAlgn="ctr"/>
                      <a:r>
                        <a:rPr lang="es-EC" sz="1100" u="none" strike="noStrike" dirty="0">
                          <a:effectLst/>
                        </a:rPr>
                        <a:t>Material granular en matriz de limo arcillosa.</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tc rowSpan="3" gridSpan="3">
                  <a:txBody>
                    <a:bodyPr/>
                    <a:lstStyle/>
                    <a:p>
                      <a:pPr algn="ctr" fontAlgn="ctr"/>
                      <a:r>
                        <a:rPr lang="es-EC" sz="1100" u="none" strike="noStrike" dirty="0">
                          <a:effectLst/>
                        </a:rPr>
                        <a:t>Color café oscuro. Material saturado parcialmente. </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extLst>
                  <a:ext uri="{0D108BD9-81ED-4DB2-BD59-A6C34878D82A}">
                    <a16:rowId xmlns:a16="http://schemas.microsoft.com/office/drawing/2014/main" val="2704523427"/>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497093278"/>
                  </a:ext>
                </a:extLst>
              </a:tr>
              <a:tr h="73617">
                <a:tc vMerge="1">
                  <a:txBody>
                    <a:bodyPr/>
                    <a:lstStyle/>
                    <a:p>
                      <a:endParaRPr lang="es-EC"/>
                    </a:p>
                  </a:txBody>
                  <a:tcPr/>
                </a:tc>
                <a:tc>
                  <a:txBody>
                    <a:bodyPr/>
                    <a:lstStyle/>
                    <a:p>
                      <a:pPr algn="ctr" fontAlgn="b"/>
                      <a:r>
                        <a:rPr lang="es-EC" sz="1100" u="none" strike="noStrike" dirty="0">
                          <a:effectLst/>
                        </a:rPr>
                        <a:t>-1,50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2910939220"/>
                  </a:ext>
                </a:extLst>
              </a:tr>
              <a:tr h="326859">
                <a:tc vMerge="1">
                  <a:txBody>
                    <a:bodyPr/>
                    <a:lstStyle/>
                    <a:p>
                      <a:endParaRPr lang="es-EC" dirty="0"/>
                    </a:p>
                  </a:txBody>
                  <a:tcPr/>
                </a:tc>
                <a:tc gridSpan="7">
                  <a:txBody>
                    <a:bodyPr/>
                    <a:lstStyle/>
                    <a:p>
                      <a:pPr algn="ctr" fontAlgn="b"/>
                      <a:r>
                        <a:rPr lang="pt-BR" sz="1100" b="1" u="none" strike="noStrike" dirty="0">
                          <a:effectLst/>
                        </a:rPr>
                        <a:t>CALICATA 4 ABS 0+677.00 m; 9961367.00 m S, 781143.00 m E</a:t>
                      </a:r>
                      <a:endParaRPr lang="es-EC" sz="1100" b="1" i="0" u="none" strike="noStrike" dirty="0">
                        <a:solidFill>
                          <a:srgbClr val="000000"/>
                        </a:solidFill>
                        <a:effectLst/>
                        <a:latin typeface="+mn-lt"/>
                      </a:endParaRPr>
                    </a:p>
                  </a:txBody>
                  <a:tcPr marL="2945" marR="2945" marT="2945" marB="0" anchor="ctr"/>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extLst>
                  <a:ext uri="{0D108BD9-81ED-4DB2-BD59-A6C34878D82A}">
                    <a16:rowId xmlns:a16="http://schemas.microsoft.com/office/drawing/2014/main" val="1452464140"/>
                  </a:ext>
                </a:extLst>
              </a:tr>
              <a:tr h="70672">
                <a:tc vMerge="1">
                  <a:txBody>
                    <a:bodyPr/>
                    <a:lstStyle/>
                    <a:p>
                      <a:endParaRPr lang="es-EC"/>
                    </a:p>
                  </a:txBody>
                  <a:tcPr/>
                </a:tc>
                <a:tc>
                  <a:txBody>
                    <a:bodyPr/>
                    <a:lstStyle/>
                    <a:p>
                      <a:pPr algn="ctr" fontAlgn="b"/>
                      <a:r>
                        <a:rPr lang="es-EC" sz="1100" u="none" strike="noStrike" dirty="0">
                          <a:effectLst/>
                        </a:rPr>
                        <a:t>± 0.00</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050" u="none" strike="noStrike" dirty="0">
                          <a:effectLst/>
                        </a:rPr>
                        <a:t> </a:t>
                      </a:r>
                      <a:endParaRPr lang="es-EC" sz="1050" b="0" i="0" u="none" strike="noStrike" dirty="0">
                        <a:solidFill>
                          <a:srgbClr val="000000"/>
                        </a:solidFill>
                        <a:effectLst/>
                        <a:latin typeface="+mn-lt"/>
                      </a:endParaRPr>
                    </a:p>
                  </a:txBody>
                  <a:tcPr marL="2945" marR="2945" marT="2945" marB="0" anchor="ctr"/>
                </a:tc>
                <a:tc>
                  <a:txBody>
                    <a:bodyPr/>
                    <a:lstStyle/>
                    <a:p>
                      <a:pPr algn="ctr" fontAlgn="b"/>
                      <a:r>
                        <a:rPr lang="es-EC" sz="1050" u="none" strike="noStrike" dirty="0">
                          <a:effectLst/>
                        </a:rPr>
                        <a:t> </a:t>
                      </a:r>
                      <a:endParaRPr lang="es-EC" sz="1050" b="0" i="0" u="none" strike="noStrike" dirty="0">
                        <a:solidFill>
                          <a:srgbClr val="000000"/>
                        </a:solidFill>
                        <a:effectLst/>
                        <a:latin typeface="+mn-lt"/>
                      </a:endParaRPr>
                    </a:p>
                  </a:txBody>
                  <a:tcPr marL="2945" marR="2945" marT="2945" marB="0" anchor="ctr"/>
                </a:tc>
                <a:extLst>
                  <a:ext uri="{0D108BD9-81ED-4DB2-BD59-A6C34878D82A}">
                    <a16:rowId xmlns:a16="http://schemas.microsoft.com/office/drawing/2014/main" val="1949202592"/>
                  </a:ext>
                </a:extLst>
              </a:tr>
              <a:tr h="70672">
                <a:tc vMerge="1">
                  <a:txBody>
                    <a:bodyPr/>
                    <a:lstStyle/>
                    <a:p>
                      <a:endParaRPr lang="es-EC"/>
                    </a:p>
                  </a:txBody>
                  <a:tcPr/>
                </a:tc>
                <a:tc>
                  <a:txBody>
                    <a:bodyPr/>
                    <a:lstStyle/>
                    <a:p>
                      <a:pPr algn="ctr" fontAlgn="b"/>
                      <a:r>
                        <a:rPr lang="es-EC" sz="1100" u="none" strike="noStrike" dirty="0">
                          <a:effectLst/>
                        </a:rPr>
                        <a:t>-0,10</a:t>
                      </a:r>
                      <a:endParaRPr lang="es-EC" sz="1100" b="0" i="0" u="none" strike="noStrike" dirty="0">
                        <a:solidFill>
                          <a:srgbClr val="000000"/>
                        </a:solidFill>
                        <a:effectLst/>
                        <a:latin typeface="+mn-lt"/>
                      </a:endParaRPr>
                    </a:p>
                  </a:txBody>
                  <a:tcPr marL="2945" marR="2945" marT="2945" marB="0" anchor="ctr"/>
                </a:tc>
                <a:tc gridSpan="3">
                  <a:txBody>
                    <a:bodyPr/>
                    <a:lstStyle/>
                    <a:p>
                      <a:pPr algn="ctr" fontAlgn="b"/>
                      <a:r>
                        <a:rPr lang="es-EC" sz="1100" u="none" strike="noStrike" dirty="0">
                          <a:effectLst/>
                        </a:rPr>
                        <a:t>Capa de rodadura</a:t>
                      </a:r>
                      <a:endParaRPr lang="es-EC" sz="11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tc gridSpan="3">
                  <a:txBody>
                    <a:bodyPr/>
                    <a:lstStyle/>
                    <a:p>
                      <a:pPr algn="ctr" fontAlgn="b"/>
                      <a:r>
                        <a:rPr lang="es-EC" sz="1100" u="none" strike="noStrike" dirty="0">
                          <a:effectLst/>
                        </a:rPr>
                        <a:t>Mezcla asfáltica</a:t>
                      </a:r>
                      <a:endParaRPr lang="es-EC" sz="11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741768742"/>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3" gridSpan="3">
                  <a:txBody>
                    <a:bodyPr/>
                    <a:lstStyle/>
                    <a:p>
                      <a:pPr algn="ctr" fontAlgn="ctr"/>
                      <a:r>
                        <a:rPr lang="es-EC" sz="1100" u="none" strike="noStrike" dirty="0">
                          <a:effectLst/>
                        </a:rPr>
                        <a:t>Material granular en matriz de limo arenoso.</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tc rowSpan="3" gridSpan="3">
                  <a:txBody>
                    <a:bodyPr/>
                    <a:lstStyle/>
                    <a:p>
                      <a:pPr algn="ctr" fontAlgn="ctr"/>
                      <a:r>
                        <a:rPr lang="es-EC" sz="1100" u="none" strike="noStrike" dirty="0">
                          <a:effectLst/>
                        </a:rPr>
                        <a:t>Color café oscuro, con presencia de gravas gruesas.</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extLst>
                  <a:ext uri="{0D108BD9-81ED-4DB2-BD59-A6C34878D82A}">
                    <a16:rowId xmlns:a16="http://schemas.microsoft.com/office/drawing/2014/main" val="4019663664"/>
                  </a:ext>
                </a:extLst>
              </a:tr>
              <a:tr h="70672">
                <a:tc vMerge="1">
                  <a:txBody>
                    <a:bodyPr/>
                    <a:lstStyle/>
                    <a:p>
                      <a:endParaRPr lang="es-EC"/>
                    </a:p>
                  </a:txBody>
                  <a:tcPr/>
                </a:tc>
                <a:tc>
                  <a:txBody>
                    <a:bodyPr/>
                    <a:lstStyle/>
                    <a:p>
                      <a:pPr algn="ctr" fontAlgn="b"/>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dirty="0"/>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834841435"/>
                  </a:ext>
                </a:extLst>
              </a:tr>
              <a:tr h="70672">
                <a:tc vMerge="1">
                  <a:txBody>
                    <a:bodyPr/>
                    <a:lstStyle/>
                    <a:p>
                      <a:endParaRPr lang="es-EC"/>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100" u="none" strike="noStrike" dirty="0">
                          <a:effectLst/>
                        </a:rPr>
                        <a:t>-0,50</a:t>
                      </a:r>
                      <a:endParaRPr lang="es-EC" sz="1100" b="0" i="0" u="none" strike="noStrike" dirty="0">
                        <a:solidFill>
                          <a:srgbClr val="000000"/>
                        </a:solidFill>
                        <a:effectLst/>
                        <a:latin typeface="+mn-lt"/>
                      </a:endParaRPr>
                    </a:p>
                  </a:txBody>
                  <a:tcPr marL="2945" marR="2945" marT="2945" marB="0" anchor="ctr"/>
                </a:tc>
                <a:tc gridSpan="3" vMerge="1">
                  <a:txBody>
                    <a:bodyPr/>
                    <a:lstStyle/>
                    <a:p>
                      <a:pPr algn="ctr" fontAlgn="ctr"/>
                      <a:endParaRPr lang="es-EC" sz="1000" b="0" i="0" u="none" strike="noStrike" dirty="0">
                        <a:solidFill>
                          <a:srgbClr val="000000"/>
                        </a:solidFill>
                        <a:effectLst/>
                        <a:latin typeface="+mn-lt"/>
                      </a:endParaRPr>
                    </a:p>
                  </a:txBody>
                  <a:tcPr marL="2945" marR="2945" marT="2945" marB="0" anchor="ctr"/>
                </a:tc>
                <a:tc hMerge="1" vMerge="1">
                  <a:txBody>
                    <a:bodyPr/>
                    <a:lstStyle/>
                    <a:p>
                      <a:endParaRPr lang="es-EC"/>
                    </a:p>
                  </a:txBody>
                  <a:tcPr/>
                </a:tc>
                <a:tc hMerge="1" vMerge="1">
                  <a:txBody>
                    <a:bodyPr/>
                    <a:lstStyle/>
                    <a:p>
                      <a:endParaRPr lang="es-EC"/>
                    </a:p>
                  </a:txBody>
                  <a:tcPr/>
                </a:tc>
                <a:tc gridSpan="3" vMerge="1">
                  <a:txBody>
                    <a:bodyPr/>
                    <a:lstStyle/>
                    <a:p>
                      <a:pPr algn="ctr" fontAlgn="ctr"/>
                      <a:endParaRPr lang="es-EC" sz="1000" b="0" i="0" u="none" strike="noStrike" dirty="0">
                        <a:solidFill>
                          <a:srgbClr val="000000"/>
                        </a:solidFill>
                        <a:effectLst/>
                        <a:latin typeface="+mn-lt"/>
                      </a:endParaRPr>
                    </a:p>
                  </a:txBody>
                  <a:tcPr marL="2945" marR="2945" marT="2945" marB="0" anchor="ct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59669265"/>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4" gridSpan="3">
                  <a:txBody>
                    <a:bodyPr/>
                    <a:lstStyle/>
                    <a:p>
                      <a:pPr algn="ctr" fontAlgn="ctr"/>
                      <a:r>
                        <a:rPr lang="es-EC" sz="1100" u="none" strike="noStrike" dirty="0">
                          <a:effectLst/>
                        </a:rPr>
                        <a:t>Material granular en matriz de limo arenoso.</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tc rowSpan="4" gridSpan="3">
                  <a:txBody>
                    <a:bodyPr/>
                    <a:lstStyle/>
                    <a:p>
                      <a:pPr algn="ctr" fontAlgn="ctr"/>
                      <a:r>
                        <a:rPr lang="es-EC" sz="1100" u="none" strike="noStrike" dirty="0">
                          <a:effectLst/>
                        </a:rPr>
                        <a:t>Color café oscuro. Material húmedo, presencia de nivel freático. material de relleno.</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extLst>
                  <a:ext uri="{0D108BD9-81ED-4DB2-BD59-A6C34878D82A}">
                    <a16:rowId xmlns:a16="http://schemas.microsoft.com/office/drawing/2014/main" val="1728422634"/>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2558280102"/>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171703786"/>
                  </a:ext>
                </a:extLst>
              </a:tr>
              <a:tr h="70672">
                <a:tc vMerge="1">
                  <a:txBody>
                    <a:bodyPr/>
                    <a:lstStyle/>
                    <a:p>
                      <a:endParaRPr lang="es-EC"/>
                    </a:p>
                  </a:txBody>
                  <a:tcPr/>
                </a:tc>
                <a:tc>
                  <a:txBody>
                    <a:bodyPr/>
                    <a:lstStyle/>
                    <a:p>
                      <a:pPr algn="ctr" fontAlgn="b"/>
                      <a:r>
                        <a:rPr lang="es-EC" sz="1100" u="none" strike="noStrike" dirty="0">
                          <a:effectLst/>
                        </a:rPr>
                        <a:t>-1,00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036780532"/>
                  </a:ext>
                </a:extLst>
              </a:tr>
              <a:tr h="0">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3" gridSpan="3">
                  <a:txBody>
                    <a:bodyPr/>
                    <a:lstStyle/>
                    <a:p>
                      <a:pPr algn="ctr" fontAlgn="ctr"/>
                      <a:r>
                        <a:rPr lang="es-EC" sz="1100" u="none" strike="noStrike" dirty="0">
                          <a:effectLst/>
                        </a:rPr>
                        <a:t>Material granular en matriz de limo arenoso.</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tc rowSpan="3" gridSpan="3">
                  <a:txBody>
                    <a:bodyPr/>
                    <a:lstStyle/>
                    <a:p>
                      <a:pPr algn="ctr" fontAlgn="ctr"/>
                      <a:r>
                        <a:rPr lang="es-EC" sz="1100" u="none" strike="noStrike" dirty="0">
                          <a:effectLst/>
                        </a:rPr>
                        <a:t>Color café oscuro. Material húmedo. Material de relleno.</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extLst>
                  <a:ext uri="{0D108BD9-81ED-4DB2-BD59-A6C34878D82A}">
                    <a16:rowId xmlns:a16="http://schemas.microsoft.com/office/drawing/2014/main" val="1573298819"/>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710666546"/>
                  </a:ext>
                </a:extLst>
              </a:tr>
              <a:tr h="73617">
                <a:tc vMerge="1">
                  <a:txBody>
                    <a:bodyPr/>
                    <a:lstStyle/>
                    <a:p>
                      <a:endParaRPr lang="es-EC"/>
                    </a:p>
                  </a:txBody>
                  <a:tcPr/>
                </a:tc>
                <a:tc>
                  <a:txBody>
                    <a:bodyPr/>
                    <a:lstStyle/>
                    <a:p>
                      <a:pPr algn="ctr" fontAlgn="b"/>
                      <a:r>
                        <a:rPr lang="es-EC" sz="1100" u="none" strike="noStrike" dirty="0">
                          <a:effectLst/>
                        </a:rPr>
                        <a:t>-1,50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2702752521"/>
                  </a:ext>
                </a:extLst>
              </a:tr>
            </a:tbl>
          </a:graphicData>
        </a:graphic>
      </p:graphicFrame>
      <p:sp>
        <p:nvSpPr>
          <p:cNvPr id="9" name="CuadroTexto 8"/>
          <p:cNvSpPr txBox="1"/>
          <p:nvPr/>
        </p:nvSpPr>
        <p:spPr>
          <a:xfrm>
            <a:off x="457200" y="332656"/>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Calicatas</a:t>
            </a:r>
          </a:p>
        </p:txBody>
      </p:sp>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052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472691247"/>
              </p:ext>
            </p:extLst>
          </p:nvPr>
        </p:nvGraphicFramePr>
        <p:xfrm>
          <a:off x="251520" y="1052736"/>
          <a:ext cx="8640960" cy="5073688"/>
        </p:xfrm>
        <a:graphic>
          <a:graphicData uri="http://schemas.openxmlformats.org/drawingml/2006/table">
            <a:tbl>
              <a:tblPr>
                <a:tableStyleId>{0E3FDE45-AF77-4B5C-9715-49D594BDF05E}</a:tableStyleId>
              </a:tblPr>
              <a:tblGrid>
                <a:gridCol w="780559">
                  <a:extLst>
                    <a:ext uri="{9D8B030D-6E8A-4147-A177-3AD203B41FA5}">
                      <a16:colId xmlns:a16="http://schemas.microsoft.com/office/drawing/2014/main" val="2837462333"/>
                    </a:ext>
                  </a:extLst>
                </a:gridCol>
                <a:gridCol w="457073">
                  <a:extLst>
                    <a:ext uri="{9D8B030D-6E8A-4147-A177-3AD203B41FA5}">
                      <a16:colId xmlns:a16="http://schemas.microsoft.com/office/drawing/2014/main" val="465417505"/>
                    </a:ext>
                  </a:extLst>
                </a:gridCol>
                <a:gridCol w="1284997">
                  <a:extLst>
                    <a:ext uri="{9D8B030D-6E8A-4147-A177-3AD203B41FA5}">
                      <a16:colId xmlns:a16="http://schemas.microsoft.com/office/drawing/2014/main" val="3511211498"/>
                    </a:ext>
                  </a:extLst>
                </a:gridCol>
                <a:gridCol w="1109768">
                  <a:extLst>
                    <a:ext uri="{9D8B030D-6E8A-4147-A177-3AD203B41FA5}">
                      <a16:colId xmlns:a16="http://schemas.microsoft.com/office/drawing/2014/main" val="990276601"/>
                    </a:ext>
                  </a:extLst>
                </a:gridCol>
                <a:gridCol w="1372608">
                  <a:extLst>
                    <a:ext uri="{9D8B030D-6E8A-4147-A177-3AD203B41FA5}">
                      <a16:colId xmlns:a16="http://schemas.microsoft.com/office/drawing/2014/main" val="1849434574"/>
                    </a:ext>
                  </a:extLst>
                </a:gridCol>
                <a:gridCol w="1211985">
                  <a:extLst>
                    <a:ext uri="{9D8B030D-6E8A-4147-A177-3AD203B41FA5}">
                      <a16:colId xmlns:a16="http://schemas.microsoft.com/office/drawing/2014/main" val="193006948"/>
                    </a:ext>
                  </a:extLst>
                </a:gridCol>
                <a:gridCol w="1211985">
                  <a:extLst>
                    <a:ext uri="{9D8B030D-6E8A-4147-A177-3AD203B41FA5}">
                      <a16:colId xmlns:a16="http://schemas.microsoft.com/office/drawing/2014/main" val="272226058"/>
                    </a:ext>
                  </a:extLst>
                </a:gridCol>
                <a:gridCol w="1211985">
                  <a:extLst>
                    <a:ext uri="{9D8B030D-6E8A-4147-A177-3AD203B41FA5}">
                      <a16:colId xmlns:a16="http://schemas.microsoft.com/office/drawing/2014/main" val="844324315"/>
                    </a:ext>
                  </a:extLst>
                </a:gridCol>
              </a:tblGrid>
              <a:tr h="70672">
                <a:tc rowSpan="2">
                  <a:txBody>
                    <a:bodyPr/>
                    <a:lstStyle/>
                    <a:p>
                      <a:pPr algn="ctr" fontAlgn="ctr"/>
                      <a:r>
                        <a:rPr lang="es-EC" sz="1100" b="1" u="none" strike="noStrike" dirty="0">
                          <a:solidFill>
                            <a:schemeClr val="bg1"/>
                          </a:solidFill>
                          <a:effectLst/>
                        </a:rPr>
                        <a:t>TRAMOS</a:t>
                      </a:r>
                      <a:endParaRPr lang="es-EC" sz="1100" b="1" i="0" u="none" strike="noStrike" dirty="0">
                        <a:solidFill>
                          <a:schemeClr val="bg1"/>
                        </a:solidFill>
                        <a:effectLst/>
                        <a:latin typeface="+mn-lt"/>
                      </a:endParaRPr>
                    </a:p>
                  </a:txBody>
                  <a:tcPr marL="2945" marR="2945" marT="2945" marB="0" anchor="ctr">
                    <a:solidFill>
                      <a:schemeClr val="accent6"/>
                    </a:solidFill>
                  </a:tcPr>
                </a:tc>
                <a:tc>
                  <a:txBody>
                    <a:bodyPr/>
                    <a:lstStyle/>
                    <a:p>
                      <a:pPr algn="ctr" fontAlgn="ctr"/>
                      <a:r>
                        <a:rPr lang="es-EC" sz="1000" b="1" u="none" strike="noStrike" dirty="0">
                          <a:solidFill>
                            <a:schemeClr val="bg1"/>
                          </a:solidFill>
                          <a:effectLst/>
                        </a:rPr>
                        <a:t>PROF.</a:t>
                      </a:r>
                      <a:endParaRPr lang="es-EC" sz="1000" b="1" i="0" u="none" strike="noStrike" dirty="0">
                        <a:solidFill>
                          <a:schemeClr val="bg1"/>
                        </a:solidFill>
                        <a:effectLst/>
                        <a:latin typeface="Calibri" panose="020F0502020204030204" pitchFamily="34" charset="0"/>
                      </a:endParaRPr>
                    </a:p>
                  </a:txBody>
                  <a:tcPr marL="2945" marR="2945" marT="2945" marB="0" anchor="ctr">
                    <a:solidFill>
                      <a:schemeClr val="accent6"/>
                    </a:solidFill>
                  </a:tcPr>
                </a:tc>
                <a:tc rowSpan="2" gridSpan="3">
                  <a:txBody>
                    <a:bodyPr/>
                    <a:lstStyle/>
                    <a:p>
                      <a:pPr algn="ctr" fontAlgn="ctr"/>
                      <a:r>
                        <a:rPr lang="es-EC" sz="1100" b="1" u="none" strike="noStrike" dirty="0">
                          <a:solidFill>
                            <a:schemeClr val="bg1"/>
                          </a:solidFill>
                          <a:effectLst/>
                        </a:rPr>
                        <a:t>DESCRIPCIÓN</a:t>
                      </a:r>
                      <a:endParaRPr lang="es-EC" sz="1100" b="1" i="0" u="none" strike="noStrike" dirty="0">
                        <a:solidFill>
                          <a:schemeClr val="bg1"/>
                        </a:solidFill>
                        <a:effectLst/>
                        <a:latin typeface="+mn-lt"/>
                      </a:endParaRPr>
                    </a:p>
                  </a:txBody>
                  <a:tcPr marL="2945" marR="2945" marT="2945" marB="0" anchor="ctr">
                    <a:solidFill>
                      <a:schemeClr val="accent6"/>
                    </a:solidFill>
                  </a:tcPr>
                </a:tc>
                <a:tc rowSpan="2" hMerge="1">
                  <a:txBody>
                    <a:bodyPr/>
                    <a:lstStyle/>
                    <a:p>
                      <a:endParaRPr lang="es-EC"/>
                    </a:p>
                  </a:txBody>
                  <a:tcPr/>
                </a:tc>
                <a:tc rowSpan="2" hMerge="1">
                  <a:txBody>
                    <a:bodyPr/>
                    <a:lstStyle/>
                    <a:p>
                      <a:endParaRPr lang="es-EC"/>
                    </a:p>
                  </a:txBody>
                  <a:tcPr/>
                </a:tc>
                <a:tc rowSpan="2" gridSpan="3">
                  <a:txBody>
                    <a:bodyPr/>
                    <a:lstStyle/>
                    <a:p>
                      <a:pPr algn="ctr" fontAlgn="ctr"/>
                      <a:r>
                        <a:rPr lang="es-EC" sz="1100" b="1" u="none" strike="noStrike" dirty="0">
                          <a:solidFill>
                            <a:schemeClr val="bg1"/>
                          </a:solidFill>
                          <a:effectLst/>
                        </a:rPr>
                        <a:t>OBSERVACIÓN</a:t>
                      </a:r>
                      <a:endParaRPr lang="es-EC" sz="1100" b="1" i="0" u="none" strike="noStrike" dirty="0">
                        <a:solidFill>
                          <a:schemeClr val="bg1"/>
                        </a:solidFill>
                        <a:effectLst/>
                        <a:latin typeface="+mn-lt"/>
                      </a:endParaRPr>
                    </a:p>
                  </a:txBody>
                  <a:tcPr marL="2945" marR="2945" marT="2945" marB="0" anchor="ctr">
                    <a:solidFill>
                      <a:schemeClr val="accent6"/>
                    </a:solidFill>
                  </a:tcPr>
                </a:tc>
                <a:tc rowSpan="2" hMerge="1">
                  <a:txBody>
                    <a:bodyPr/>
                    <a:lstStyle/>
                    <a:p>
                      <a:endParaRPr lang="es-EC"/>
                    </a:p>
                  </a:txBody>
                  <a:tcPr/>
                </a:tc>
                <a:tc rowSpan="2" hMerge="1">
                  <a:txBody>
                    <a:bodyPr/>
                    <a:lstStyle/>
                    <a:p>
                      <a:endParaRPr lang="es-EC"/>
                    </a:p>
                  </a:txBody>
                  <a:tcPr/>
                </a:tc>
                <a:extLst>
                  <a:ext uri="{0D108BD9-81ED-4DB2-BD59-A6C34878D82A}">
                    <a16:rowId xmlns:a16="http://schemas.microsoft.com/office/drawing/2014/main" val="1786413844"/>
                  </a:ext>
                </a:extLst>
              </a:tr>
              <a:tr h="73617">
                <a:tc vMerge="1">
                  <a:txBody>
                    <a:bodyPr/>
                    <a:lstStyle/>
                    <a:p>
                      <a:endParaRPr lang="es-EC"/>
                    </a:p>
                  </a:txBody>
                  <a:tcPr/>
                </a:tc>
                <a:tc>
                  <a:txBody>
                    <a:bodyPr/>
                    <a:lstStyle/>
                    <a:p>
                      <a:pPr algn="ctr" fontAlgn="ctr"/>
                      <a:r>
                        <a:rPr lang="es-EC" sz="1100" b="1" u="none" strike="noStrike" dirty="0">
                          <a:solidFill>
                            <a:schemeClr val="bg1"/>
                          </a:solidFill>
                          <a:effectLst/>
                        </a:rPr>
                        <a:t>(m)</a:t>
                      </a:r>
                      <a:endParaRPr lang="es-EC" sz="1100" b="1" i="0" u="none" strike="noStrike" dirty="0">
                        <a:solidFill>
                          <a:schemeClr val="bg1"/>
                        </a:solidFill>
                        <a:effectLst/>
                        <a:latin typeface="+mn-lt"/>
                      </a:endParaRPr>
                    </a:p>
                  </a:txBody>
                  <a:tcPr marL="2945" marR="2945" marT="2945" marB="0" anchor="ctr">
                    <a:solidFill>
                      <a:schemeClr val="accent6"/>
                    </a:solidFill>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4151647865"/>
                  </a:ext>
                </a:extLst>
              </a:tr>
              <a:tr h="326859">
                <a:tc rowSpan="26">
                  <a:txBody>
                    <a:bodyPr/>
                    <a:lstStyle/>
                    <a:p>
                      <a:pPr algn="ctr" fontAlgn="ctr"/>
                      <a:r>
                        <a:rPr lang="es-EC" sz="1100" b="1" u="none" strike="noStrike" dirty="0">
                          <a:effectLst/>
                        </a:rPr>
                        <a:t>Tramo 2</a:t>
                      </a:r>
                      <a:endParaRPr lang="es-EC" sz="1100" b="1" i="0" u="none" strike="noStrike" dirty="0">
                        <a:solidFill>
                          <a:srgbClr val="000000"/>
                        </a:solidFill>
                        <a:effectLst/>
                        <a:latin typeface="+mn-lt"/>
                      </a:endParaRPr>
                    </a:p>
                  </a:txBody>
                  <a:tcPr marL="2945" marR="2945" marT="2945" marB="0" anchor="ctr"/>
                </a:tc>
                <a:tc gridSpan="7">
                  <a:txBody>
                    <a:bodyPr/>
                    <a:lstStyle/>
                    <a:p>
                      <a:pPr algn="ctr" fontAlgn="b"/>
                      <a:r>
                        <a:rPr lang="pt-BR" sz="1100" b="1" u="none" strike="noStrike" dirty="0">
                          <a:effectLst/>
                        </a:rPr>
                        <a:t>CALICATA 5 ABS 0+009.00; 9961137.00 m S, 781025.00 m E</a:t>
                      </a:r>
                      <a:endParaRPr lang="es-EC" sz="1100" b="1" i="0" u="none" strike="noStrike" dirty="0">
                        <a:solidFill>
                          <a:srgbClr val="000000"/>
                        </a:solidFill>
                        <a:effectLst/>
                        <a:latin typeface="+mn-lt"/>
                      </a:endParaRPr>
                    </a:p>
                  </a:txBody>
                  <a:tcPr marL="2945" marR="2945" marT="2945" marB="0" anchor="ctr"/>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extLst>
                  <a:ext uri="{0D108BD9-81ED-4DB2-BD59-A6C34878D82A}">
                    <a16:rowId xmlns:a16="http://schemas.microsoft.com/office/drawing/2014/main" val="3543881681"/>
                  </a:ext>
                </a:extLst>
              </a:tr>
              <a:tr h="70672">
                <a:tc vMerge="1">
                  <a:txBody>
                    <a:bodyPr/>
                    <a:lstStyle/>
                    <a:p>
                      <a:endParaRPr lang="es-EC"/>
                    </a:p>
                  </a:txBody>
                  <a:tcPr/>
                </a:tc>
                <a:tc>
                  <a:txBody>
                    <a:bodyPr/>
                    <a:lstStyle/>
                    <a:p>
                      <a:pPr algn="ctr" fontAlgn="b"/>
                      <a:r>
                        <a:rPr lang="es-EC" sz="1100" u="none" strike="noStrike" dirty="0">
                          <a:effectLst/>
                        </a:rPr>
                        <a:t>± 0.00</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050" u="none" strike="noStrike" dirty="0">
                          <a:effectLst/>
                        </a:rPr>
                        <a:t> </a:t>
                      </a:r>
                      <a:endParaRPr lang="es-EC" sz="1050" b="0" i="0" u="none" strike="noStrike" dirty="0">
                        <a:solidFill>
                          <a:srgbClr val="000000"/>
                        </a:solidFill>
                        <a:effectLst/>
                        <a:latin typeface="+mn-lt"/>
                      </a:endParaRPr>
                    </a:p>
                  </a:txBody>
                  <a:tcPr marL="2945" marR="2945" marT="2945" marB="0" anchor="ctr"/>
                </a:tc>
                <a:extLst>
                  <a:ext uri="{0D108BD9-81ED-4DB2-BD59-A6C34878D82A}">
                    <a16:rowId xmlns:a16="http://schemas.microsoft.com/office/drawing/2014/main" val="3377844284"/>
                  </a:ext>
                </a:extLst>
              </a:tr>
              <a:tr h="70672">
                <a:tc vMerge="1">
                  <a:txBody>
                    <a:bodyPr/>
                    <a:lstStyle/>
                    <a:p>
                      <a:endParaRPr lang="es-EC"/>
                    </a:p>
                  </a:txBody>
                  <a:tcPr/>
                </a:tc>
                <a:tc>
                  <a:txBody>
                    <a:bodyPr/>
                    <a:lstStyle/>
                    <a:p>
                      <a:pPr algn="ctr" fontAlgn="b"/>
                      <a:r>
                        <a:rPr lang="es-EC" sz="1100" u="none" strike="noStrike" dirty="0">
                          <a:effectLst/>
                        </a:rPr>
                        <a:t>-0,10</a:t>
                      </a:r>
                      <a:endParaRPr lang="es-EC" sz="1100" b="0" i="0" u="none" strike="noStrike" dirty="0">
                        <a:solidFill>
                          <a:srgbClr val="000000"/>
                        </a:solidFill>
                        <a:effectLst/>
                        <a:latin typeface="+mn-lt"/>
                      </a:endParaRPr>
                    </a:p>
                  </a:txBody>
                  <a:tcPr marL="2945" marR="2945" marT="2945" marB="0" anchor="ctr"/>
                </a:tc>
                <a:tc gridSpan="3">
                  <a:txBody>
                    <a:bodyPr/>
                    <a:lstStyle/>
                    <a:p>
                      <a:pPr algn="ctr" fontAlgn="b"/>
                      <a:r>
                        <a:rPr lang="es-EC" sz="1100" u="none" strike="noStrike" dirty="0">
                          <a:effectLst/>
                        </a:rPr>
                        <a:t>Capa de rodadura</a:t>
                      </a:r>
                      <a:endParaRPr lang="es-EC" sz="11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tc gridSpan="3">
                  <a:txBody>
                    <a:bodyPr/>
                    <a:lstStyle/>
                    <a:p>
                      <a:pPr algn="ctr" fontAlgn="b"/>
                      <a:r>
                        <a:rPr lang="es-EC" sz="1100" u="none" strike="noStrike" dirty="0">
                          <a:effectLst/>
                        </a:rPr>
                        <a:t>Mezcla asfáltica</a:t>
                      </a:r>
                      <a:endParaRPr lang="es-EC" sz="11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087178926"/>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3" gridSpan="3">
                  <a:txBody>
                    <a:bodyPr/>
                    <a:lstStyle/>
                    <a:p>
                      <a:pPr algn="ctr" fontAlgn="ctr"/>
                      <a:r>
                        <a:rPr lang="es-EC" sz="1100" u="none" strike="noStrike" dirty="0">
                          <a:effectLst/>
                        </a:rPr>
                        <a:t>Material granular. Rocas de diámetro entre 20 y 40 cm.</a:t>
                      </a:r>
                    </a:p>
                    <a:p>
                      <a:pPr algn="ctr" fontAlgn="ctr"/>
                      <a:r>
                        <a:rPr lang="es-EC" sz="1100" b="0" i="0" u="none" strike="noStrike" dirty="0">
                          <a:solidFill>
                            <a:srgbClr val="000000"/>
                          </a:solidFill>
                          <a:effectLst/>
                          <a:latin typeface="+mn-lt"/>
                        </a:rPr>
                        <a:t>Material granular en matriz de limo arenoso.</a:t>
                      </a:r>
                    </a:p>
                  </a:txBody>
                  <a:tcPr marL="2945" marR="2945" marT="2945" marB="0" anchor="ctr"/>
                </a:tc>
                <a:tc rowSpan="3" hMerge="1">
                  <a:txBody>
                    <a:bodyPr/>
                    <a:lstStyle/>
                    <a:p>
                      <a:endParaRPr lang="es-EC"/>
                    </a:p>
                  </a:txBody>
                  <a:tcPr/>
                </a:tc>
                <a:tc rowSpan="3" hMerge="1">
                  <a:txBody>
                    <a:bodyPr/>
                    <a:lstStyle/>
                    <a:p>
                      <a:endParaRPr lang="es-EC"/>
                    </a:p>
                  </a:txBody>
                  <a:tcPr/>
                </a:tc>
                <a:tc rowSpan="3" gridSpan="3">
                  <a:txBody>
                    <a:bodyPr/>
                    <a:lstStyle/>
                    <a:p>
                      <a:pPr algn="ctr" fontAlgn="ctr"/>
                      <a:r>
                        <a:rPr lang="es-EC" sz="1100" u="none" strike="noStrike" dirty="0">
                          <a:effectLst/>
                        </a:rPr>
                        <a:t>Color café oscuro, con presencia de gravas gruesas. Material de relleno.</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extLst>
                  <a:ext uri="{0D108BD9-81ED-4DB2-BD59-A6C34878D82A}">
                    <a16:rowId xmlns:a16="http://schemas.microsoft.com/office/drawing/2014/main" val="570709320"/>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4014358607"/>
                  </a:ext>
                </a:extLst>
              </a:tr>
              <a:tr h="70672">
                <a:tc vMerge="1">
                  <a:txBody>
                    <a:bodyPr/>
                    <a:lstStyle/>
                    <a:p>
                      <a:endParaRPr lang="es-EC"/>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100" u="none" strike="noStrike" dirty="0">
                          <a:effectLst/>
                        </a:rPr>
                        <a:t> -0,50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180257714"/>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4" gridSpan="3">
                  <a:txBody>
                    <a:bodyPr/>
                    <a:lstStyle/>
                    <a:p>
                      <a:pPr algn="ctr" fontAlgn="ctr"/>
                      <a:r>
                        <a:rPr lang="es-EC" sz="1100" u="none" strike="noStrike" dirty="0">
                          <a:effectLst/>
                        </a:rPr>
                        <a:t>Material granular en matriz de limo </a:t>
                      </a:r>
                      <a:r>
                        <a:rPr lang="es-EC" sz="1100" b="0" i="0" u="none" strike="noStrike" dirty="0">
                          <a:solidFill>
                            <a:srgbClr val="000000"/>
                          </a:solidFill>
                          <a:effectLst/>
                          <a:latin typeface="+mn-lt"/>
                        </a:rPr>
                        <a:t>arenoso</a:t>
                      </a:r>
                      <a:r>
                        <a:rPr lang="es-EC" sz="1100" u="none" strike="noStrike" dirty="0">
                          <a:effectLst/>
                        </a:rPr>
                        <a:t>.</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tc rowSpan="4" gridSpan="3">
                  <a:txBody>
                    <a:bodyPr/>
                    <a:lstStyle/>
                    <a:p>
                      <a:pPr algn="ctr" fontAlgn="ctr"/>
                      <a:r>
                        <a:rPr lang="es-EC" sz="1100" u="none" strike="noStrike" dirty="0">
                          <a:effectLst/>
                        </a:rPr>
                        <a:t>Color café oscuro. Material húmedo, presencia de nivel freático. Material de relleno.</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extLst>
                  <a:ext uri="{0D108BD9-81ED-4DB2-BD59-A6C34878D82A}">
                    <a16:rowId xmlns:a16="http://schemas.microsoft.com/office/drawing/2014/main" val="2098262815"/>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569656064"/>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28007890"/>
                  </a:ext>
                </a:extLst>
              </a:tr>
              <a:tr h="70672">
                <a:tc vMerge="1">
                  <a:txBody>
                    <a:bodyPr/>
                    <a:lstStyle/>
                    <a:p>
                      <a:endParaRPr lang="es-EC"/>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100" u="none" strike="noStrike" dirty="0">
                          <a:effectLst/>
                        </a:rPr>
                        <a:t> -1,00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181067379"/>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3" gridSpan="3">
                  <a:txBody>
                    <a:bodyPr/>
                    <a:lstStyle/>
                    <a:p>
                      <a:pPr algn="ctr" fontAlgn="ctr"/>
                      <a:r>
                        <a:rPr lang="es-EC" sz="1100" u="none" strike="noStrike" dirty="0">
                          <a:effectLst/>
                        </a:rPr>
                        <a:t>Material granular en matriz de limo </a:t>
                      </a:r>
                      <a:r>
                        <a:rPr lang="es-EC" sz="1100" b="0" i="0" u="none" strike="noStrike" dirty="0">
                          <a:solidFill>
                            <a:srgbClr val="000000"/>
                          </a:solidFill>
                          <a:effectLst/>
                          <a:latin typeface="+mn-lt"/>
                        </a:rPr>
                        <a:t>arenoso</a:t>
                      </a:r>
                      <a:r>
                        <a:rPr lang="es-EC" sz="1100" u="none" strike="noStrike" dirty="0">
                          <a:effectLst/>
                        </a:rPr>
                        <a:t>.</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tc rowSpan="3" gridSpan="3">
                  <a:txBody>
                    <a:bodyPr/>
                    <a:lstStyle/>
                    <a:p>
                      <a:pPr algn="ctr" fontAlgn="ctr"/>
                      <a:r>
                        <a:rPr lang="es-EC" sz="1100" u="none" strike="noStrike" dirty="0">
                          <a:effectLst/>
                        </a:rPr>
                        <a:t>Color café oscuro. Material húmedo. Material de relleno.</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extLst>
                  <a:ext uri="{0D108BD9-81ED-4DB2-BD59-A6C34878D82A}">
                    <a16:rowId xmlns:a16="http://schemas.microsoft.com/office/drawing/2014/main" val="2704523427"/>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497093278"/>
                  </a:ext>
                </a:extLst>
              </a:tr>
              <a:tr h="73617">
                <a:tc vMerge="1">
                  <a:txBody>
                    <a:bodyPr/>
                    <a:lstStyle/>
                    <a:p>
                      <a:endParaRPr lang="es-EC"/>
                    </a:p>
                  </a:txBody>
                  <a:tcPr/>
                </a:tc>
                <a:tc>
                  <a:txBody>
                    <a:bodyPr/>
                    <a:lstStyle/>
                    <a:p>
                      <a:pPr algn="ctr" fontAlgn="b"/>
                      <a:r>
                        <a:rPr lang="es-EC" sz="1100" u="none" strike="noStrike" dirty="0">
                          <a:effectLst/>
                        </a:rPr>
                        <a:t>-1,50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2910939220"/>
                  </a:ext>
                </a:extLst>
              </a:tr>
              <a:tr h="326859">
                <a:tc vMerge="1">
                  <a:txBody>
                    <a:bodyPr/>
                    <a:lstStyle/>
                    <a:p>
                      <a:endParaRPr lang="es-EC" dirty="0"/>
                    </a:p>
                  </a:txBody>
                  <a:tcPr/>
                </a:tc>
                <a:tc gridSpan="7">
                  <a:txBody>
                    <a:bodyPr/>
                    <a:lstStyle/>
                    <a:p>
                      <a:pPr algn="ctr" fontAlgn="b"/>
                      <a:r>
                        <a:rPr lang="pt-BR" sz="1100" b="1" u="none" strike="noStrike" dirty="0">
                          <a:effectLst/>
                        </a:rPr>
                        <a:t>CALICATA 6 ABS 0+311.00 m; 9961319.00 m S, 780787.00 m E</a:t>
                      </a:r>
                      <a:endParaRPr lang="es-EC" sz="1100" b="1" i="0" u="none" strike="noStrike" dirty="0">
                        <a:solidFill>
                          <a:srgbClr val="000000"/>
                        </a:solidFill>
                        <a:effectLst/>
                        <a:latin typeface="+mn-lt"/>
                      </a:endParaRPr>
                    </a:p>
                  </a:txBody>
                  <a:tcPr marL="2945" marR="2945" marT="2945" marB="0" anchor="ctr"/>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extLst>
                  <a:ext uri="{0D108BD9-81ED-4DB2-BD59-A6C34878D82A}">
                    <a16:rowId xmlns:a16="http://schemas.microsoft.com/office/drawing/2014/main" val="1452464140"/>
                  </a:ext>
                </a:extLst>
              </a:tr>
              <a:tr h="70672">
                <a:tc vMerge="1">
                  <a:txBody>
                    <a:bodyPr/>
                    <a:lstStyle/>
                    <a:p>
                      <a:endParaRPr lang="es-EC"/>
                    </a:p>
                  </a:txBody>
                  <a:tcPr/>
                </a:tc>
                <a:tc>
                  <a:txBody>
                    <a:bodyPr/>
                    <a:lstStyle/>
                    <a:p>
                      <a:pPr algn="ctr" fontAlgn="b"/>
                      <a:r>
                        <a:rPr lang="es-EC" sz="1100" u="none" strike="noStrike" dirty="0">
                          <a:effectLst/>
                        </a:rPr>
                        <a:t>± 0.00</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050" u="none" strike="noStrike" dirty="0">
                          <a:effectLst/>
                        </a:rPr>
                        <a:t> </a:t>
                      </a:r>
                      <a:endParaRPr lang="es-EC" sz="1050" b="0" i="0" u="none" strike="noStrike" dirty="0">
                        <a:solidFill>
                          <a:srgbClr val="000000"/>
                        </a:solidFill>
                        <a:effectLst/>
                        <a:latin typeface="+mn-lt"/>
                      </a:endParaRPr>
                    </a:p>
                  </a:txBody>
                  <a:tcPr marL="2945" marR="2945" marT="2945" marB="0" anchor="ctr"/>
                </a:tc>
                <a:extLst>
                  <a:ext uri="{0D108BD9-81ED-4DB2-BD59-A6C34878D82A}">
                    <a16:rowId xmlns:a16="http://schemas.microsoft.com/office/drawing/2014/main" val="1949202592"/>
                  </a:ext>
                </a:extLst>
              </a:tr>
              <a:tr h="70672">
                <a:tc vMerge="1">
                  <a:txBody>
                    <a:bodyPr/>
                    <a:lstStyle/>
                    <a:p>
                      <a:endParaRPr lang="es-EC"/>
                    </a:p>
                  </a:txBody>
                  <a:tcPr/>
                </a:tc>
                <a:tc>
                  <a:txBody>
                    <a:bodyPr/>
                    <a:lstStyle/>
                    <a:p>
                      <a:pPr algn="ctr" fontAlgn="b"/>
                      <a:r>
                        <a:rPr lang="es-EC" sz="1100" u="none" strike="noStrike" dirty="0">
                          <a:effectLst/>
                        </a:rPr>
                        <a:t>-0,05</a:t>
                      </a:r>
                      <a:endParaRPr lang="es-EC" sz="1100" b="0" i="0" u="none" strike="noStrike" dirty="0">
                        <a:solidFill>
                          <a:srgbClr val="000000"/>
                        </a:solidFill>
                        <a:effectLst/>
                        <a:latin typeface="+mn-lt"/>
                      </a:endParaRPr>
                    </a:p>
                  </a:txBody>
                  <a:tcPr marL="2945" marR="2945" marT="2945" marB="0" anchor="ctr"/>
                </a:tc>
                <a:tc gridSpan="3">
                  <a:txBody>
                    <a:bodyPr/>
                    <a:lstStyle/>
                    <a:p>
                      <a:pPr algn="ctr" fontAlgn="b"/>
                      <a:r>
                        <a:rPr lang="es-EC" sz="1100" u="none" strike="noStrike" dirty="0">
                          <a:effectLst/>
                        </a:rPr>
                        <a:t>Capa de rodadura</a:t>
                      </a:r>
                      <a:endParaRPr lang="es-EC" sz="11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tc gridSpan="3">
                  <a:txBody>
                    <a:bodyPr/>
                    <a:lstStyle/>
                    <a:p>
                      <a:pPr algn="ctr" fontAlgn="b"/>
                      <a:r>
                        <a:rPr lang="es-EC" sz="1100" u="none" strike="noStrike" dirty="0">
                          <a:effectLst/>
                        </a:rPr>
                        <a:t>Mezcla asfáltica</a:t>
                      </a:r>
                      <a:endParaRPr lang="es-EC" sz="11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741768742"/>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3" gridSpan="3">
                  <a:txBody>
                    <a:bodyPr/>
                    <a:lstStyle/>
                    <a:p>
                      <a:pPr algn="ctr" fontAlgn="ctr"/>
                      <a:r>
                        <a:rPr lang="es-EC" sz="1100" u="none" strike="noStrike" dirty="0">
                          <a:effectLst/>
                        </a:rPr>
                        <a:t>Material granular en matriz de limo arenoso.</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tc rowSpan="3" gridSpan="3">
                  <a:txBody>
                    <a:bodyPr/>
                    <a:lstStyle/>
                    <a:p>
                      <a:pPr algn="ctr" fontAlgn="ctr"/>
                      <a:r>
                        <a:rPr lang="es-EC" sz="1100" u="none" strike="noStrike" dirty="0">
                          <a:effectLst/>
                        </a:rPr>
                        <a:t>Color café oscuro, con presencia de gravas gruesas.</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extLst>
                  <a:ext uri="{0D108BD9-81ED-4DB2-BD59-A6C34878D82A}">
                    <a16:rowId xmlns:a16="http://schemas.microsoft.com/office/drawing/2014/main" val="4019663664"/>
                  </a:ext>
                </a:extLst>
              </a:tr>
              <a:tr h="70672">
                <a:tc vMerge="1">
                  <a:txBody>
                    <a:bodyPr/>
                    <a:lstStyle/>
                    <a:p>
                      <a:endParaRPr lang="es-EC"/>
                    </a:p>
                  </a:txBody>
                  <a:tcPr/>
                </a:tc>
                <a:tc>
                  <a:txBody>
                    <a:bodyPr/>
                    <a:lstStyle/>
                    <a:p>
                      <a:pPr algn="ctr" fontAlgn="b"/>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dirty="0"/>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834841435"/>
                  </a:ext>
                </a:extLst>
              </a:tr>
              <a:tr h="70672">
                <a:tc vMerge="1">
                  <a:txBody>
                    <a:bodyPr/>
                    <a:lstStyle/>
                    <a:p>
                      <a:endParaRPr lang="es-EC"/>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100" u="none" strike="noStrike" dirty="0">
                          <a:effectLst/>
                        </a:rPr>
                        <a:t>-0,50</a:t>
                      </a:r>
                      <a:endParaRPr lang="es-EC" sz="1100" b="0" i="0" u="none" strike="noStrike" dirty="0">
                        <a:solidFill>
                          <a:srgbClr val="000000"/>
                        </a:solidFill>
                        <a:effectLst/>
                        <a:latin typeface="+mn-lt"/>
                      </a:endParaRPr>
                    </a:p>
                  </a:txBody>
                  <a:tcPr marL="2945" marR="2945" marT="2945" marB="0" anchor="ctr"/>
                </a:tc>
                <a:tc gridSpan="3" vMerge="1">
                  <a:txBody>
                    <a:bodyPr/>
                    <a:lstStyle/>
                    <a:p>
                      <a:pPr algn="ctr" fontAlgn="ctr"/>
                      <a:endParaRPr lang="es-EC" sz="1000" b="0" i="0" u="none" strike="noStrike" dirty="0">
                        <a:solidFill>
                          <a:srgbClr val="000000"/>
                        </a:solidFill>
                        <a:effectLst/>
                        <a:latin typeface="+mn-lt"/>
                      </a:endParaRPr>
                    </a:p>
                  </a:txBody>
                  <a:tcPr marL="2945" marR="2945" marT="2945" marB="0" anchor="ctr"/>
                </a:tc>
                <a:tc hMerge="1" vMerge="1">
                  <a:txBody>
                    <a:bodyPr/>
                    <a:lstStyle/>
                    <a:p>
                      <a:endParaRPr lang="es-EC"/>
                    </a:p>
                  </a:txBody>
                  <a:tcPr/>
                </a:tc>
                <a:tc hMerge="1" vMerge="1">
                  <a:txBody>
                    <a:bodyPr/>
                    <a:lstStyle/>
                    <a:p>
                      <a:endParaRPr lang="es-EC"/>
                    </a:p>
                  </a:txBody>
                  <a:tcPr/>
                </a:tc>
                <a:tc gridSpan="3" vMerge="1">
                  <a:txBody>
                    <a:bodyPr/>
                    <a:lstStyle/>
                    <a:p>
                      <a:pPr algn="ctr" fontAlgn="ctr"/>
                      <a:endParaRPr lang="es-EC" sz="1000" b="0" i="0" u="none" strike="noStrike" dirty="0">
                        <a:solidFill>
                          <a:srgbClr val="000000"/>
                        </a:solidFill>
                        <a:effectLst/>
                        <a:latin typeface="+mn-lt"/>
                      </a:endParaRPr>
                    </a:p>
                  </a:txBody>
                  <a:tcPr marL="2945" marR="2945" marT="2945" marB="0" anchor="ct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59669265"/>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4" gridSpan="3">
                  <a:txBody>
                    <a:bodyPr/>
                    <a:lstStyle/>
                    <a:p>
                      <a:pPr algn="ctr" fontAlgn="ctr"/>
                      <a:r>
                        <a:rPr lang="es-EC" sz="1100" u="none" strike="noStrike" dirty="0">
                          <a:effectLst/>
                        </a:rPr>
                        <a:t>Material granular en matriz de limo arenoso.</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tc rowSpan="4" gridSpan="3">
                  <a:txBody>
                    <a:bodyPr/>
                    <a:lstStyle/>
                    <a:p>
                      <a:pPr algn="ctr" fontAlgn="ctr"/>
                      <a:r>
                        <a:rPr lang="es-EC" sz="1100" u="none" strike="noStrike" dirty="0">
                          <a:effectLst/>
                        </a:rPr>
                        <a:t>Color café oscuro. Material húmedo, presencia de nivel freático.</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extLst>
                  <a:ext uri="{0D108BD9-81ED-4DB2-BD59-A6C34878D82A}">
                    <a16:rowId xmlns:a16="http://schemas.microsoft.com/office/drawing/2014/main" val="1728422634"/>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2558280102"/>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171703786"/>
                  </a:ext>
                </a:extLst>
              </a:tr>
              <a:tr h="70672">
                <a:tc vMerge="1">
                  <a:txBody>
                    <a:bodyPr/>
                    <a:lstStyle/>
                    <a:p>
                      <a:endParaRPr lang="es-EC"/>
                    </a:p>
                  </a:txBody>
                  <a:tcPr/>
                </a:tc>
                <a:tc>
                  <a:txBody>
                    <a:bodyPr/>
                    <a:lstStyle/>
                    <a:p>
                      <a:pPr algn="ctr" fontAlgn="b"/>
                      <a:r>
                        <a:rPr lang="es-EC" sz="1100" u="none" strike="noStrike" dirty="0">
                          <a:effectLst/>
                        </a:rPr>
                        <a:t>-1,00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036780532"/>
                  </a:ext>
                </a:extLst>
              </a:tr>
              <a:tr h="0">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3" gridSpan="3">
                  <a:txBody>
                    <a:bodyPr/>
                    <a:lstStyle/>
                    <a:p>
                      <a:pPr algn="ctr" fontAlgn="ctr"/>
                      <a:r>
                        <a:rPr lang="es-EC" sz="1100" u="none" strike="noStrike" dirty="0">
                          <a:effectLst/>
                        </a:rPr>
                        <a:t>Material granular en matriz de limo arenoso.</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tc rowSpan="3" gridSpan="3">
                  <a:txBody>
                    <a:bodyPr/>
                    <a:lstStyle/>
                    <a:p>
                      <a:pPr algn="ctr" fontAlgn="ctr"/>
                      <a:r>
                        <a:rPr lang="es-EC" sz="1100" u="none" strike="noStrike" dirty="0">
                          <a:effectLst/>
                        </a:rPr>
                        <a:t>Color café oscuro. Material húmedo. </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extLst>
                  <a:ext uri="{0D108BD9-81ED-4DB2-BD59-A6C34878D82A}">
                    <a16:rowId xmlns:a16="http://schemas.microsoft.com/office/drawing/2014/main" val="1573298819"/>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710666546"/>
                  </a:ext>
                </a:extLst>
              </a:tr>
              <a:tr h="73617">
                <a:tc vMerge="1">
                  <a:txBody>
                    <a:bodyPr/>
                    <a:lstStyle/>
                    <a:p>
                      <a:endParaRPr lang="es-EC"/>
                    </a:p>
                  </a:txBody>
                  <a:tcPr/>
                </a:tc>
                <a:tc>
                  <a:txBody>
                    <a:bodyPr/>
                    <a:lstStyle/>
                    <a:p>
                      <a:pPr algn="ctr" fontAlgn="b"/>
                      <a:r>
                        <a:rPr lang="es-EC" sz="1100" u="none" strike="noStrike" dirty="0">
                          <a:effectLst/>
                        </a:rPr>
                        <a:t>-1,50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2702752521"/>
                  </a:ext>
                </a:extLst>
              </a:tr>
            </a:tbl>
          </a:graphicData>
        </a:graphic>
      </p:graphicFrame>
      <p:sp>
        <p:nvSpPr>
          <p:cNvPr id="9" name="CuadroTexto 8"/>
          <p:cNvSpPr txBox="1"/>
          <p:nvPr/>
        </p:nvSpPr>
        <p:spPr>
          <a:xfrm>
            <a:off x="457200" y="332656"/>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Calicatas</a:t>
            </a:r>
          </a:p>
        </p:txBody>
      </p:sp>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5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145111365"/>
              </p:ext>
            </p:extLst>
          </p:nvPr>
        </p:nvGraphicFramePr>
        <p:xfrm>
          <a:off x="251519" y="1052736"/>
          <a:ext cx="8640961" cy="5081308"/>
        </p:xfrm>
        <a:graphic>
          <a:graphicData uri="http://schemas.openxmlformats.org/drawingml/2006/table">
            <a:tbl>
              <a:tblPr>
                <a:tableStyleId>{0E3FDE45-AF77-4B5C-9715-49D594BDF05E}</a:tableStyleId>
              </a:tblPr>
              <a:tblGrid>
                <a:gridCol w="627570">
                  <a:extLst>
                    <a:ext uri="{9D8B030D-6E8A-4147-A177-3AD203B41FA5}">
                      <a16:colId xmlns:a16="http://schemas.microsoft.com/office/drawing/2014/main" val="2837462333"/>
                    </a:ext>
                  </a:extLst>
                </a:gridCol>
                <a:gridCol w="426791">
                  <a:extLst>
                    <a:ext uri="{9D8B030D-6E8A-4147-A177-3AD203B41FA5}">
                      <a16:colId xmlns:a16="http://schemas.microsoft.com/office/drawing/2014/main" val="465417505"/>
                    </a:ext>
                  </a:extLst>
                </a:gridCol>
                <a:gridCol w="1316807">
                  <a:extLst>
                    <a:ext uri="{9D8B030D-6E8A-4147-A177-3AD203B41FA5}">
                      <a16:colId xmlns:a16="http://schemas.microsoft.com/office/drawing/2014/main" val="3511211498"/>
                    </a:ext>
                  </a:extLst>
                </a:gridCol>
                <a:gridCol w="1137242">
                  <a:extLst>
                    <a:ext uri="{9D8B030D-6E8A-4147-A177-3AD203B41FA5}">
                      <a16:colId xmlns:a16="http://schemas.microsoft.com/office/drawing/2014/main" val="990276601"/>
                    </a:ext>
                  </a:extLst>
                </a:gridCol>
                <a:gridCol w="1406587">
                  <a:extLst>
                    <a:ext uri="{9D8B030D-6E8A-4147-A177-3AD203B41FA5}">
                      <a16:colId xmlns:a16="http://schemas.microsoft.com/office/drawing/2014/main" val="1849434574"/>
                    </a:ext>
                  </a:extLst>
                </a:gridCol>
                <a:gridCol w="1241988">
                  <a:extLst>
                    <a:ext uri="{9D8B030D-6E8A-4147-A177-3AD203B41FA5}">
                      <a16:colId xmlns:a16="http://schemas.microsoft.com/office/drawing/2014/main" val="193006948"/>
                    </a:ext>
                  </a:extLst>
                </a:gridCol>
                <a:gridCol w="1241988">
                  <a:extLst>
                    <a:ext uri="{9D8B030D-6E8A-4147-A177-3AD203B41FA5}">
                      <a16:colId xmlns:a16="http://schemas.microsoft.com/office/drawing/2014/main" val="272226058"/>
                    </a:ext>
                  </a:extLst>
                </a:gridCol>
                <a:gridCol w="1241988">
                  <a:extLst>
                    <a:ext uri="{9D8B030D-6E8A-4147-A177-3AD203B41FA5}">
                      <a16:colId xmlns:a16="http://schemas.microsoft.com/office/drawing/2014/main" val="844324315"/>
                    </a:ext>
                  </a:extLst>
                </a:gridCol>
              </a:tblGrid>
              <a:tr h="70672">
                <a:tc rowSpan="2">
                  <a:txBody>
                    <a:bodyPr/>
                    <a:lstStyle/>
                    <a:p>
                      <a:pPr algn="ctr" fontAlgn="ctr"/>
                      <a:r>
                        <a:rPr lang="es-EC" sz="1100" b="1" u="none" strike="noStrike" dirty="0">
                          <a:solidFill>
                            <a:schemeClr val="bg1"/>
                          </a:solidFill>
                          <a:effectLst/>
                        </a:rPr>
                        <a:t>TRAMOS</a:t>
                      </a:r>
                      <a:endParaRPr lang="es-EC" sz="1100" b="1" i="0" u="none" strike="noStrike" dirty="0">
                        <a:solidFill>
                          <a:schemeClr val="bg1"/>
                        </a:solidFill>
                        <a:effectLst/>
                        <a:latin typeface="+mn-lt"/>
                      </a:endParaRPr>
                    </a:p>
                  </a:txBody>
                  <a:tcPr marL="2945" marR="2945" marT="2945" marB="0" anchor="ctr">
                    <a:solidFill>
                      <a:schemeClr val="accent6"/>
                    </a:solidFill>
                  </a:tcPr>
                </a:tc>
                <a:tc>
                  <a:txBody>
                    <a:bodyPr/>
                    <a:lstStyle/>
                    <a:p>
                      <a:pPr algn="ctr" fontAlgn="ctr"/>
                      <a:r>
                        <a:rPr lang="es-EC" sz="1050" b="1" u="none" strike="noStrike" dirty="0">
                          <a:solidFill>
                            <a:schemeClr val="bg1"/>
                          </a:solidFill>
                          <a:effectLst/>
                        </a:rPr>
                        <a:t>PROF.</a:t>
                      </a:r>
                      <a:endParaRPr lang="es-EC" sz="1050" b="1" i="0" u="none" strike="noStrike" dirty="0">
                        <a:solidFill>
                          <a:schemeClr val="bg1"/>
                        </a:solidFill>
                        <a:effectLst/>
                        <a:latin typeface="Calibri" panose="020F0502020204030204" pitchFamily="34" charset="0"/>
                      </a:endParaRPr>
                    </a:p>
                  </a:txBody>
                  <a:tcPr marL="2945" marR="2945" marT="2945" marB="0" anchor="ctr">
                    <a:solidFill>
                      <a:schemeClr val="accent6"/>
                    </a:solidFill>
                  </a:tcPr>
                </a:tc>
                <a:tc rowSpan="2" gridSpan="3">
                  <a:txBody>
                    <a:bodyPr/>
                    <a:lstStyle/>
                    <a:p>
                      <a:pPr algn="ctr" fontAlgn="ctr"/>
                      <a:r>
                        <a:rPr lang="es-EC" sz="1100" b="1" u="none" strike="noStrike" dirty="0">
                          <a:solidFill>
                            <a:schemeClr val="bg1"/>
                          </a:solidFill>
                          <a:effectLst/>
                        </a:rPr>
                        <a:t>DESCRIPCIÓN</a:t>
                      </a:r>
                      <a:endParaRPr lang="es-EC" sz="1100" b="1" i="0" u="none" strike="noStrike" dirty="0">
                        <a:solidFill>
                          <a:schemeClr val="bg1"/>
                        </a:solidFill>
                        <a:effectLst/>
                        <a:latin typeface="+mn-lt"/>
                      </a:endParaRPr>
                    </a:p>
                  </a:txBody>
                  <a:tcPr marL="2945" marR="2945" marT="2945" marB="0" anchor="ctr">
                    <a:solidFill>
                      <a:schemeClr val="accent6"/>
                    </a:solidFill>
                  </a:tcPr>
                </a:tc>
                <a:tc rowSpan="2" hMerge="1">
                  <a:txBody>
                    <a:bodyPr/>
                    <a:lstStyle/>
                    <a:p>
                      <a:endParaRPr lang="es-EC"/>
                    </a:p>
                  </a:txBody>
                  <a:tcPr/>
                </a:tc>
                <a:tc rowSpan="2" hMerge="1">
                  <a:txBody>
                    <a:bodyPr/>
                    <a:lstStyle/>
                    <a:p>
                      <a:endParaRPr lang="es-EC"/>
                    </a:p>
                  </a:txBody>
                  <a:tcPr/>
                </a:tc>
                <a:tc rowSpan="2" gridSpan="3">
                  <a:txBody>
                    <a:bodyPr/>
                    <a:lstStyle/>
                    <a:p>
                      <a:pPr algn="ctr" fontAlgn="ctr"/>
                      <a:r>
                        <a:rPr lang="es-EC" sz="1100" b="1" u="none" strike="noStrike" dirty="0">
                          <a:solidFill>
                            <a:schemeClr val="bg1"/>
                          </a:solidFill>
                          <a:effectLst/>
                        </a:rPr>
                        <a:t>OBSERVACIÓN</a:t>
                      </a:r>
                      <a:endParaRPr lang="es-EC" sz="1100" b="1" i="0" u="none" strike="noStrike" dirty="0">
                        <a:solidFill>
                          <a:schemeClr val="bg1"/>
                        </a:solidFill>
                        <a:effectLst/>
                        <a:latin typeface="+mn-lt"/>
                      </a:endParaRPr>
                    </a:p>
                  </a:txBody>
                  <a:tcPr marL="2945" marR="2945" marT="2945" marB="0" anchor="ctr">
                    <a:solidFill>
                      <a:schemeClr val="accent6"/>
                    </a:solidFill>
                  </a:tcPr>
                </a:tc>
                <a:tc rowSpan="2" hMerge="1">
                  <a:txBody>
                    <a:bodyPr/>
                    <a:lstStyle/>
                    <a:p>
                      <a:endParaRPr lang="es-EC"/>
                    </a:p>
                  </a:txBody>
                  <a:tcPr/>
                </a:tc>
                <a:tc rowSpan="2" hMerge="1">
                  <a:txBody>
                    <a:bodyPr/>
                    <a:lstStyle/>
                    <a:p>
                      <a:endParaRPr lang="es-EC"/>
                    </a:p>
                  </a:txBody>
                  <a:tcPr/>
                </a:tc>
                <a:extLst>
                  <a:ext uri="{0D108BD9-81ED-4DB2-BD59-A6C34878D82A}">
                    <a16:rowId xmlns:a16="http://schemas.microsoft.com/office/drawing/2014/main" val="1786413844"/>
                  </a:ext>
                </a:extLst>
              </a:tr>
              <a:tr h="73617">
                <a:tc vMerge="1">
                  <a:txBody>
                    <a:bodyPr/>
                    <a:lstStyle/>
                    <a:p>
                      <a:endParaRPr lang="es-EC"/>
                    </a:p>
                  </a:txBody>
                  <a:tcPr/>
                </a:tc>
                <a:tc>
                  <a:txBody>
                    <a:bodyPr/>
                    <a:lstStyle/>
                    <a:p>
                      <a:pPr algn="ctr" fontAlgn="ctr"/>
                      <a:r>
                        <a:rPr lang="es-EC" sz="1100" b="1" u="none" strike="noStrike" dirty="0">
                          <a:solidFill>
                            <a:schemeClr val="bg1"/>
                          </a:solidFill>
                          <a:effectLst/>
                        </a:rPr>
                        <a:t>(m)</a:t>
                      </a:r>
                      <a:endParaRPr lang="es-EC" sz="1100" b="1" i="0" u="none" strike="noStrike" dirty="0">
                        <a:solidFill>
                          <a:schemeClr val="bg1"/>
                        </a:solidFill>
                        <a:effectLst/>
                        <a:latin typeface="+mn-lt"/>
                      </a:endParaRPr>
                    </a:p>
                  </a:txBody>
                  <a:tcPr marL="2945" marR="2945" marT="2945" marB="0" anchor="ctr">
                    <a:solidFill>
                      <a:schemeClr val="accent6"/>
                    </a:solidFill>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4151647865"/>
                  </a:ext>
                </a:extLst>
              </a:tr>
              <a:tr h="326859">
                <a:tc rowSpan="26">
                  <a:txBody>
                    <a:bodyPr/>
                    <a:lstStyle/>
                    <a:p>
                      <a:pPr algn="ctr" fontAlgn="ctr"/>
                      <a:r>
                        <a:rPr lang="es-EC" sz="1100" b="1" u="none" strike="noStrike" dirty="0">
                          <a:effectLst/>
                        </a:rPr>
                        <a:t>Tramo 3</a:t>
                      </a:r>
                      <a:endParaRPr lang="es-EC" sz="1100" b="1" i="0" u="none" strike="noStrike" dirty="0">
                        <a:solidFill>
                          <a:srgbClr val="000000"/>
                        </a:solidFill>
                        <a:effectLst/>
                        <a:latin typeface="+mn-lt"/>
                      </a:endParaRPr>
                    </a:p>
                  </a:txBody>
                  <a:tcPr marL="2945" marR="2945" marT="2945" marB="0" anchor="ctr"/>
                </a:tc>
                <a:tc gridSpan="7">
                  <a:txBody>
                    <a:bodyPr/>
                    <a:lstStyle/>
                    <a:p>
                      <a:pPr algn="ctr" fontAlgn="b"/>
                      <a:r>
                        <a:rPr lang="pt-BR" sz="1100" b="1" u="none" strike="noStrike" dirty="0">
                          <a:effectLst/>
                        </a:rPr>
                        <a:t>CALICATA 7 ABS 0+178.00 m; 9960973.00 m S, 781052.00 m E</a:t>
                      </a:r>
                      <a:endParaRPr lang="es-EC" sz="1100" b="1" i="0" u="none" strike="noStrike" dirty="0">
                        <a:solidFill>
                          <a:srgbClr val="000000"/>
                        </a:solidFill>
                        <a:effectLst/>
                        <a:latin typeface="+mn-lt"/>
                      </a:endParaRPr>
                    </a:p>
                  </a:txBody>
                  <a:tcPr marL="2945" marR="2945" marT="2945" marB="0" anchor="ctr"/>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extLst>
                  <a:ext uri="{0D108BD9-81ED-4DB2-BD59-A6C34878D82A}">
                    <a16:rowId xmlns:a16="http://schemas.microsoft.com/office/drawing/2014/main" val="3543881681"/>
                  </a:ext>
                </a:extLst>
              </a:tr>
              <a:tr h="70672">
                <a:tc vMerge="1">
                  <a:txBody>
                    <a:bodyPr/>
                    <a:lstStyle/>
                    <a:p>
                      <a:endParaRPr lang="es-EC"/>
                    </a:p>
                  </a:txBody>
                  <a:tcPr/>
                </a:tc>
                <a:tc>
                  <a:txBody>
                    <a:bodyPr/>
                    <a:lstStyle/>
                    <a:p>
                      <a:pPr algn="ctr" fontAlgn="b"/>
                      <a:r>
                        <a:rPr lang="es-EC" sz="1100" u="none" strike="noStrike" dirty="0">
                          <a:effectLst/>
                        </a:rPr>
                        <a:t>± 0.00</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050" u="none" strike="noStrike" dirty="0">
                          <a:effectLst/>
                        </a:rPr>
                        <a:t> </a:t>
                      </a:r>
                      <a:endParaRPr lang="es-EC" sz="1050" b="0" i="0" u="none" strike="noStrike" dirty="0">
                        <a:solidFill>
                          <a:srgbClr val="000000"/>
                        </a:solidFill>
                        <a:effectLst/>
                        <a:latin typeface="+mn-lt"/>
                      </a:endParaRPr>
                    </a:p>
                  </a:txBody>
                  <a:tcPr marL="2945" marR="2945" marT="2945" marB="0" anchor="ctr"/>
                </a:tc>
                <a:tc>
                  <a:txBody>
                    <a:bodyPr/>
                    <a:lstStyle/>
                    <a:p>
                      <a:pPr algn="ctr" fontAlgn="b"/>
                      <a:r>
                        <a:rPr lang="es-EC" sz="1050" u="none" strike="noStrike" dirty="0">
                          <a:effectLst/>
                        </a:rPr>
                        <a:t> </a:t>
                      </a:r>
                      <a:endParaRPr lang="es-EC" sz="1050" b="0" i="0" u="none" strike="noStrike" dirty="0">
                        <a:solidFill>
                          <a:srgbClr val="000000"/>
                        </a:solidFill>
                        <a:effectLst/>
                        <a:latin typeface="+mn-lt"/>
                      </a:endParaRPr>
                    </a:p>
                  </a:txBody>
                  <a:tcPr marL="2945" marR="2945" marT="2945" marB="0" anchor="ctr"/>
                </a:tc>
                <a:extLst>
                  <a:ext uri="{0D108BD9-81ED-4DB2-BD59-A6C34878D82A}">
                    <a16:rowId xmlns:a16="http://schemas.microsoft.com/office/drawing/2014/main" val="3377844284"/>
                  </a:ext>
                </a:extLst>
              </a:tr>
              <a:tr h="70672">
                <a:tc vMerge="1">
                  <a:txBody>
                    <a:bodyPr/>
                    <a:lstStyle/>
                    <a:p>
                      <a:endParaRPr lang="es-EC"/>
                    </a:p>
                  </a:txBody>
                  <a:tcPr/>
                </a:tc>
                <a:tc>
                  <a:txBody>
                    <a:bodyPr/>
                    <a:lstStyle/>
                    <a:p>
                      <a:pPr algn="ctr" fontAlgn="b"/>
                      <a:r>
                        <a:rPr lang="es-EC" sz="1100" u="none" strike="noStrike" dirty="0">
                          <a:effectLst/>
                        </a:rPr>
                        <a:t>-0,05</a:t>
                      </a:r>
                      <a:endParaRPr lang="es-EC" sz="1100" b="0" i="0" u="none" strike="noStrike" dirty="0">
                        <a:solidFill>
                          <a:srgbClr val="000000"/>
                        </a:solidFill>
                        <a:effectLst/>
                        <a:latin typeface="+mn-lt"/>
                      </a:endParaRPr>
                    </a:p>
                  </a:txBody>
                  <a:tcPr marL="2945" marR="2945" marT="2945" marB="0" anchor="ctr"/>
                </a:tc>
                <a:tc gridSpan="3">
                  <a:txBody>
                    <a:bodyPr/>
                    <a:lstStyle/>
                    <a:p>
                      <a:pPr algn="ctr" fontAlgn="b"/>
                      <a:r>
                        <a:rPr lang="es-EC" sz="1100" u="none" strike="noStrike" dirty="0">
                          <a:effectLst/>
                        </a:rPr>
                        <a:t>Capa de rodadura</a:t>
                      </a:r>
                      <a:endParaRPr lang="es-EC" sz="11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tc gridSpan="3">
                  <a:txBody>
                    <a:bodyPr/>
                    <a:lstStyle/>
                    <a:p>
                      <a:pPr algn="ctr" fontAlgn="b"/>
                      <a:r>
                        <a:rPr lang="es-EC" sz="1100" u="none" strike="noStrike" dirty="0">
                          <a:effectLst/>
                        </a:rPr>
                        <a:t>Mezcla asfáltica</a:t>
                      </a:r>
                      <a:endParaRPr lang="es-EC" sz="11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087178926"/>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3" gridSpan="3">
                  <a:txBody>
                    <a:bodyPr/>
                    <a:lstStyle/>
                    <a:p>
                      <a:pPr algn="ctr" fontAlgn="ctr"/>
                      <a:r>
                        <a:rPr lang="es-EC" sz="1100" b="0" i="0" u="none" strike="noStrike" dirty="0">
                          <a:solidFill>
                            <a:srgbClr val="000000"/>
                          </a:solidFill>
                          <a:effectLst/>
                          <a:latin typeface="+mn-lt"/>
                        </a:rPr>
                        <a:t>Material granular en matriz de limo arenoso.</a:t>
                      </a:r>
                    </a:p>
                  </a:txBody>
                  <a:tcPr marL="2945" marR="2945" marT="2945" marB="0" anchor="ctr"/>
                </a:tc>
                <a:tc rowSpan="3" hMerge="1">
                  <a:txBody>
                    <a:bodyPr/>
                    <a:lstStyle/>
                    <a:p>
                      <a:endParaRPr lang="es-EC"/>
                    </a:p>
                  </a:txBody>
                  <a:tcPr/>
                </a:tc>
                <a:tc rowSpan="3" hMerge="1">
                  <a:txBody>
                    <a:bodyPr/>
                    <a:lstStyle/>
                    <a:p>
                      <a:endParaRPr lang="es-EC"/>
                    </a:p>
                  </a:txBody>
                  <a:tcPr/>
                </a:tc>
                <a:tc rowSpan="3" gridSpan="3">
                  <a:txBody>
                    <a:bodyPr/>
                    <a:lstStyle/>
                    <a:p>
                      <a:pPr algn="ctr" fontAlgn="ctr"/>
                      <a:r>
                        <a:rPr lang="es-EC" sz="1100" u="none" strike="noStrike" dirty="0">
                          <a:effectLst/>
                        </a:rPr>
                        <a:t>Color café oscuro, con presencia de gravas gruesas. Material de relleno.</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extLst>
                  <a:ext uri="{0D108BD9-81ED-4DB2-BD59-A6C34878D82A}">
                    <a16:rowId xmlns:a16="http://schemas.microsoft.com/office/drawing/2014/main" val="570709320"/>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4014358607"/>
                  </a:ext>
                </a:extLst>
              </a:tr>
              <a:tr h="70672">
                <a:tc vMerge="1">
                  <a:txBody>
                    <a:bodyPr/>
                    <a:lstStyle/>
                    <a:p>
                      <a:endParaRPr lang="es-EC"/>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100" u="none" strike="noStrike" dirty="0">
                          <a:effectLst/>
                        </a:rPr>
                        <a:t> -0,50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180257714"/>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4" gridSpan="3">
                  <a:txBody>
                    <a:bodyPr/>
                    <a:lstStyle/>
                    <a:p>
                      <a:pPr algn="ctr" fontAlgn="ctr"/>
                      <a:r>
                        <a:rPr lang="es-EC" sz="1100" u="none" strike="noStrike" dirty="0">
                          <a:effectLst/>
                        </a:rPr>
                        <a:t>Material granular en matriz de limo </a:t>
                      </a:r>
                      <a:r>
                        <a:rPr lang="es-EC" sz="1100" b="0" i="0" u="none" strike="noStrike" dirty="0">
                          <a:solidFill>
                            <a:srgbClr val="000000"/>
                          </a:solidFill>
                          <a:effectLst/>
                          <a:latin typeface="+mn-lt"/>
                        </a:rPr>
                        <a:t>arenoso</a:t>
                      </a:r>
                      <a:r>
                        <a:rPr lang="es-EC" sz="1100" u="none" strike="noStrike" dirty="0">
                          <a:effectLst/>
                        </a:rPr>
                        <a:t>.</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tc rowSpan="4" gridSpan="3">
                  <a:txBody>
                    <a:bodyPr/>
                    <a:lstStyle/>
                    <a:p>
                      <a:pPr algn="ctr" fontAlgn="ctr"/>
                      <a:r>
                        <a:rPr lang="es-EC" sz="1100" u="none" strike="noStrike" dirty="0">
                          <a:effectLst/>
                        </a:rPr>
                        <a:t>Color café oscuro. Material húmedo, presencia de nivel freático. Material de relleno.</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extLst>
                  <a:ext uri="{0D108BD9-81ED-4DB2-BD59-A6C34878D82A}">
                    <a16:rowId xmlns:a16="http://schemas.microsoft.com/office/drawing/2014/main" val="2098262815"/>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569656064"/>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28007890"/>
                  </a:ext>
                </a:extLst>
              </a:tr>
              <a:tr h="70672">
                <a:tc vMerge="1">
                  <a:txBody>
                    <a:bodyPr/>
                    <a:lstStyle/>
                    <a:p>
                      <a:endParaRPr lang="es-EC"/>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100" u="none" strike="noStrike" dirty="0">
                          <a:effectLst/>
                        </a:rPr>
                        <a:t> -1,00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181067379"/>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2" gridSpan="3">
                  <a:txBody>
                    <a:bodyPr/>
                    <a:lstStyle/>
                    <a:p>
                      <a:pPr algn="ctr" fontAlgn="ctr"/>
                      <a:r>
                        <a:rPr lang="es-EC" sz="1100" u="none" strike="noStrike" dirty="0">
                          <a:effectLst/>
                        </a:rPr>
                        <a:t>Material granular en matriz de limo </a:t>
                      </a:r>
                      <a:r>
                        <a:rPr lang="es-EC" sz="1100" b="0" i="0" u="none" strike="noStrike" dirty="0">
                          <a:solidFill>
                            <a:srgbClr val="000000"/>
                          </a:solidFill>
                          <a:effectLst/>
                          <a:latin typeface="+mn-lt"/>
                        </a:rPr>
                        <a:t>arenoso</a:t>
                      </a:r>
                      <a:r>
                        <a:rPr lang="es-EC" sz="1100" u="none" strike="noStrike" dirty="0">
                          <a:effectLst/>
                        </a:rPr>
                        <a:t>.</a:t>
                      </a:r>
                      <a:endParaRPr lang="es-EC" sz="1100" b="0" i="0" u="none" strike="noStrike" dirty="0">
                        <a:solidFill>
                          <a:srgbClr val="000000"/>
                        </a:solidFill>
                        <a:effectLst/>
                        <a:latin typeface="+mn-lt"/>
                      </a:endParaRPr>
                    </a:p>
                  </a:txBody>
                  <a:tcPr marL="2945" marR="2945" marT="2945" marB="0" anchor="ctr"/>
                </a:tc>
                <a:tc rowSpan="2" hMerge="1">
                  <a:txBody>
                    <a:bodyPr/>
                    <a:lstStyle/>
                    <a:p>
                      <a:endParaRPr lang="es-EC"/>
                    </a:p>
                  </a:txBody>
                  <a:tcPr/>
                </a:tc>
                <a:tc rowSpan="2" hMerge="1">
                  <a:txBody>
                    <a:bodyPr/>
                    <a:lstStyle/>
                    <a:p>
                      <a:endParaRPr lang="es-EC"/>
                    </a:p>
                  </a:txBody>
                  <a:tcPr/>
                </a:tc>
                <a:tc rowSpan="2" gridSpan="3">
                  <a:txBody>
                    <a:bodyPr/>
                    <a:lstStyle/>
                    <a:p>
                      <a:pPr algn="ctr" fontAlgn="ctr"/>
                      <a:r>
                        <a:rPr lang="es-EC" sz="1100" u="none" strike="noStrike" dirty="0">
                          <a:effectLst/>
                        </a:rPr>
                        <a:t>Color café oscuro. Material húmedo.</a:t>
                      </a:r>
                      <a:endParaRPr lang="es-EC" sz="1100" b="0" i="0" u="none" strike="noStrike" dirty="0">
                        <a:solidFill>
                          <a:srgbClr val="000000"/>
                        </a:solidFill>
                        <a:effectLst/>
                        <a:latin typeface="+mn-lt"/>
                      </a:endParaRPr>
                    </a:p>
                  </a:txBody>
                  <a:tcPr marL="2945" marR="2945" marT="2945" marB="0" anchor="ctr"/>
                </a:tc>
                <a:tc rowSpan="2" hMerge="1">
                  <a:txBody>
                    <a:bodyPr/>
                    <a:lstStyle/>
                    <a:p>
                      <a:endParaRPr lang="es-EC"/>
                    </a:p>
                  </a:txBody>
                  <a:tcPr/>
                </a:tc>
                <a:tc rowSpan="2" hMerge="1">
                  <a:txBody>
                    <a:bodyPr/>
                    <a:lstStyle/>
                    <a:p>
                      <a:endParaRPr lang="es-EC"/>
                    </a:p>
                  </a:txBody>
                  <a:tcPr/>
                </a:tc>
                <a:extLst>
                  <a:ext uri="{0D108BD9-81ED-4DB2-BD59-A6C34878D82A}">
                    <a16:rowId xmlns:a16="http://schemas.microsoft.com/office/drawing/2014/main" val="2704523427"/>
                  </a:ext>
                </a:extLst>
              </a:tr>
              <a:tr h="73617">
                <a:tc vMerge="1">
                  <a:txBody>
                    <a:bodyPr/>
                    <a:lstStyle/>
                    <a:p>
                      <a:endParaRPr lang="es-EC"/>
                    </a:p>
                  </a:txBody>
                  <a:tcPr/>
                </a:tc>
                <a:tc>
                  <a:txBody>
                    <a:bodyPr/>
                    <a:lstStyle/>
                    <a:p>
                      <a:pPr algn="ctr" fontAlgn="b"/>
                      <a:r>
                        <a:rPr lang="es-EC" sz="1100" u="none" strike="noStrike" dirty="0">
                          <a:effectLst/>
                        </a:rPr>
                        <a:t>-1,50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2910939220"/>
                  </a:ext>
                </a:extLst>
              </a:tr>
              <a:tr h="326859">
                <a:tc vMerge="1">
                  <a:txBody>
                    <a:bodyPr/>
                    <a:lstStyle/>
                    <a:p>
                      <a:endParaRPr lang="es-EC" dirty="0"/>
                    </a:p>
                  </a:txBody>
                  <a:tcPr/>
                </a:tc>
                <a:tc gridSpan="7">
                  <a:txBody>
                    <a:bodyPr/>
                    <a:lstStyle/>
                    <a:p>
                      <a:pPr algn="ctr" fontAlgn="b"/>
                      <a:r>
                        <a:rPr lang="pt-BR" sz="1100" b="1" u="none" strike="noStrike" dirty="0">
                          <a:effectLst/>
                        </a:rPr>
                        <a:t>CALICATA 8 ABS 0+646.00 m; 9960696.00 m S, 781321.00 m E</a:t>
                      </a:r>
                      <a:endParaRPr lang="es-EC" sz="1100" b="1" i="0" u="none" strike="noStrike" dirty="0">
                        <a:solidFill>
                          <a:srgbClr val="000000"/>
                        </a:solidFill>
                        <a:effectLst/>
                        <a:latin typeface="+mn-lt"/>
                      </a:endParaRPr>
                    </a:p>
                  </a:txBody>
                  <a:tcPr marL="2945" marR="2945" marT="2945" marB="0" anchor="ctr"/>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extLst>
                  <a:ext uri="{0D108BD9-81ED-4DB2-BD59-A6C34878D82A}">
                    <a16:rowId xmlns:a16="http://schemas.microsoft.com/office/drawing/2014/main" val="1452464140"/>
                  </a:ext>
                </a:extLst>
              </a:tr>
              <a:tr h="70672">
                <a:tc vMerge="1">
                  <a:txBody>
                    <a:bodyPr/>
                    <a:lstStyle/>
                    <a:p>
                      <a:endParaRPr lang="es-EC"/>
                    </a:p>
                  </a:txBody>
                  <a:tcPr/>
                </a:tc>
                <a:tc>
                  <a:txBody>
                    <a:bodyPr/>
                    <a:lstStyle/>
                    <a:p>
                      <a:pPr algn="ctr" fontAlgn="b"/>
                      <a:r>
                        <a:rPr lang="es-EC" sz="1100" u="none" strike="noStrike" dirty="0">
                          <a:effectLst/>
                        </a:rPr>
                        <a:t>± 0.00</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a:txBody>
                    <a:bodyPr/>
                    <a:lstStyle/>
                    <a:p>
                      <a:pPr algn="ctr" fontAlgn="b"/>
                      <a:r>
                        <a:rPr lang="es-EC" sz="1050" u="none" strike="noStrike" dirty="0">
                          <a:effectLst/>
                        </a:rPr>
                        <a:t> </a:t>
                      </a:r>
                      <a:endParaRPr lang="es-EC" sz="1050" b="0" i="0" u="none" strike="noStrike" dirty="0">
                        <a:solidFill>
                          <a:srgbClr val="000000"/>
                        </a:solidFill>
                        <a:effectLst/>
                        <a:latin typeface="+mn-lt"/>
                      </a:endParaRPr>
                    </a:p>
                  </a:txBody>
                  <a:tcPr marL="2945" marR="2945" marT="2945" marB="0" anchor="ctr"/>
                </a:tc>
                <a:tc>
                  <a:txBody>
                    <a:bodyPr/>
                    <a:lstStyle/>
                    <a:p>
                      <a:pPr algn="ctr" fontAlgn="b"/>
                      <a:r>
                        <a:rPr lang="es-EC" sz="1050" u="none" strike="noStrike" dirty="0">
                          <a:effectLst/>
                        </a:rPr>
                        <a:t> </a:t>
                      </a:r>
                      <a:endParaRPr lang="es-EC" sz="1050" b="0" i="0" u="none" strike="noStrike" dirty="0">
                        <a:solidFill>
                          <a:srgbClr val="000000"/>
                        </a:solidFill>
                        <a:effectLst/>
                        <a:latin typeface="+mn-lt"/>
                      </a:endParaRPr>
                    </a:p>
                  </a:txBody>
                  <a:tcPr marL="2945" marR="2945" marT="2945" marB="0" anchor="ctr"/>
                </a:tc>
                <a:extLst>
                  <a:ext uri="{0D108BD9-81ED-4DB2-BD59-A6C34878D82A}">
                    <a16:rowId xmlns:a16="http://schemas.microsoft.com/office/drawing/2014/main" val="1949202592"/>
                  </a:ext>
                </a:extLst>
              </a:tr>
              <a:tr h="70672">
                <a:tc vMerge="1">
                  <a:txBody>
                    <a:bodyPr/>
                    <a:lstStyle/>
                    <a:p>
                      <a:endParaRPr lang="es-EC"/>
                    </a:p>
                  </a:txBody>
                  <a:tcPr/>
                </a:tc>
                <a:tc>
                  <a:txBody>
                    <a:bodyPr/>
                    <a:lstStyle/>
                    <a:p>
                      <a:pPr algn="ctr" fontAlgn="b"/>
                      <a:r>
                        <a:rPr lang="es-EC" sz="1100" u="none" strike="noStrike" dirty="0">
                          <a:effectLst/>
                        </a:rPr>
                        <a:t>-0,05</a:t>
                      </a:r>
                      <a:endParaRPr lang="es-EC" sz="1100" b="0" i="0" u="none" strike="noStrike" dirty="0">
                        <a:solidFill>
                          <a:srgbClr val="000000"/>
                        </a:solidFill>
                        <a:effectLst/>
                        <a:latin typeface="+mn-lt"/>
                      </a:endParaRPr>
                    </a:p>
                  </a:txBody>
                  <a:tcPr marL="2945" marR="2945" marT="2945" marB="0" anchor="ctr"/>
                </a:tc>
                <a:tc gridSpan="3">
                  <a:txBody>
                    <a:bodyPr/>
                    <a:lstStyle/>
                    <a:p>
                      <a:pPr algn="ctr" fontAlgn="b"/>
                      <a:r>
                        <a:rPr lang="es-EC" sz="1100" u="none" strike="noStrike" dirty="0">
                          <a:effectLst/>
                        </a:rPr>
                        <a:t>Capa de rodadura</a:t>
                      </a:r>
                      <a:endParaRPr lang="es-EC" sz="11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tc gridSpan="3">
                  <a:txBody>
                    <a:bodyPr/>
                    <a:lstStyle/>
                    <a:p>
                      <a:pPr algn="ctr" fontAlgn="b"/>
                      <a:r>
                        <a:rPr lang="es-EC" sz="1100" u="none" strike="noStrike" dirty="0">
                          <a:effectLst/>
                        </a:rPr>
                        <a:t>Mezcla asfáltica</a:t>
                      </a:r>
                      <a:endParaRPr lang="es-EC" sz="11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741768742"/>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4" gridSpan="3">
                  <a:txBody>
                    <a:bodyPr/>
                    <a:lstStyle/>
                    <a:p>
                      <a:pPr algn="ctr" fontAlgn="ctr"/>
                      <a:r>
                        <a:rPr lang="es-EC" sz="1100" u="none" strike="noStrike" dirty="0">
                          <a:effectLst/>
                        </a:rPr>
                        <a:t>Material granular en matriz de limo arenoso.</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tc rowSpan="4" gridSpan="3">
                  <a:txBody>
                    <a:bodyPr/>
                    <a:lstStyle/>
                    <a:p>
                      <a:pPr algn="ctr" fontAlgn="ctr"/>
                      <a:r>
                        <a:rPr lang="es-EC" sz="1100" u="none" strike="noStrike" dirty="0">
                          <a:effectLst/>
                        </a:rPr>
                        <a:t>Color café oscuro, con presencia de gravas gruesas, diámetro máximo 20 cm. Material de relleno.</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extLst>
                  <a:ext uri="{0D108BD9-81ED-4DB2-BD59-A6C34878D82A}">
                    <a16:rowId xmlns:a16="http://schemas.microsoft.com/office/drawing/2014/main" val="4019663664"/>
                  </a:ext>
                </a:extLst>
              </a:tr>
              <a:tr h="70672">
                <a:tc vMerge="1">
                  <a:txBody>
                    <a:bodyPr/>
                    <a:lstStyle/>
                    <a:p>
                      <a:endParaRPr lang="es-EC"/>
                    </a:p>
                  </a:txBody>
                  <a:tcPr/>
                </a:tc>
                <a:tc>
                  <a:txBody>
                    <a:bodyPr/>
                    <a:lstStyle/>
                    <a:p>
                      <a:pPr algn="ctr" fontAlgn="b"/>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dirty="0"/>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834841435"/>
                  </a:ext>
                </a:extLst>
              </a:tr>
              <a:tr h="70672">
                <a:tc vMerge="1">
                  <a:txBody>
                    <a:bodyPr/>
                    <a:lstStyle/>
                    <a:p>
                      <a:endParaRPr lang="es-EC"/>
                    </a:p>
                  </a:txBody>
                  <a:tcPr/>
                </a:tc>
                <a:tc>
                  <a:txBody>
                    <a:bodyPr/>
                    <a:lstStyle/>
                    <a:p>
                      <a:pPr algn="ctr" fontAlgn="b"/>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573973459"/>
                  </a:ext>
                </a:extLst>
              </a:tr>
              <a:tr h="70672">
                <a:tc vMerge="1">
                  <a:txBody>
                    <a:bodyPr/>
                    <a:lstStyle/>
                    <a:p>
                      <a:endParaRPr lang="es-EC"/>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100" u="none" strike="noStrike" dirty="0">
                          <a:effectLst/>
                        </a:rPr>
                        <a:t>-0,50</a:t>
                      </a:r>
                      <a:endParaRPr lang="es-EC" sz="1100" b="0" i="0" u="none" strike="noStrike" dirty="0">
                        <a:solidFill>
                          <a:srgbClr val="000000"/>
                        </a:solidFill>
                        <a:effectLst/>
                        <a:latin typeface="+mn-lt"/>
                      </a:endParaRPr>
                    </a:p>
                  </a:txBody>
                  <a:tcPr marL="2945" marR="2945" marT="2945" marB="0" anchor="ctr"/>
                </a:tc>
                <a:tc gridSpan="3" vMerge="1">
                  <a:txBody>
                    <a:bodyPr/>
                    <a:lstStyle/>
                    <a:p>
                      <a:pPr algn="ctr" fontAlgn="ctr"/>
                      <a:endParaRPr lang="es-EC" sz="1000" b="0" i="0" u="none" strike="noStrike" dirty="0">
                        <a:solidFill>
                          <a:srgbClr val="000000"/>
                        </a:solidFill>
                        <a:effectLst/>
                        <a:latin typeface="+mn-lt"/>
                      </a:endParaRPr>
                    </a:p>
                  </a:txBody>
                  <a:tcPr marL="2945" marR="2945" marT="2945" marB="0" anchor="ctr"/>
                </a:tc>
                <a:tc hMerge="1" vMerge="1">
                  <a:txBody>
                    <a:bodyPr/>
                    <a:lstStyle/>
                    <a:p>
                      <a:endParaRPr lang="es-EC"/>
                    </a:p>
                  </a:txBody>
                  <a:tcPr/>
                </a:tc>
                <a:tc hMerge="1" vMerge="1">
                  <a:txBody>
                    <a:bodyPr/>
                    <a:lstStyle/>
                    <a:p>
                      <a:endParaRPr lang="es-EC"/>
                    </a:p>
                  </a:txBody>
                  <a:tcPr/>
                </a:tc>
                <a:tc gridSpan="3" vMerge="1">
                  <a:txBody>
                    <a:bodyPr/>
                    <a:lstStyle/>
                    <a:p>
                      <a:pPr algn="ctr" fontAlgn="ctr"/>
                      <a:endParaRPr lang="es-EC" sz="1000" b="0" i="0" u="none" strike="noStrike" dirty="0">
                        <a:solidFill>
                          <a:srgbClr val="000000"/>
                        </a:solidFill>
                        <a:effectLst/>
                        <a:latin typeface="+mn-lt"/>
                      </a:endParaRPr>
                    </a:p>
                  </a:txBody>
                  <a:tcPr marL="2945" marR="2945" marT="2945" marB="0" anchor="ct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59669265"/>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4" gridSpan="3">
                  <a:txBody>
                    <a:bodyPr/>
                    <a:lstStyle/>
                    <a:p>
                      <a:pPr algn="ctr" fontAlgn="ctr"/>
                      <a:r>
                        <a:rPr lang="es-EC" sz="1100" u="none" strike="noStrike" dirty="0">
                          <a:effectLst/>
                        </a:rPr>
                        <a:t>Material granular en matriz de limo arenoso.</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tc rowSpan="4" gridSpan="3">
                  <a:txBody>
                    <a:bodyPr/>
                    <a:lstStyle/>
                    <a:p>
                      <a:pPr algn="ctr" fontAlgn="ctr"/>
                      <a:r>
                        <a:rPr lang="es-EC" sz="1100" u="none" strike="noStrike" dirty="0">
                          <a:effectLst/>
                        </a:rPr>
                        <a:t>Color café oscuro. Material húmedo, presencia de nivel freático. Material de relleno.</a:t>
                      </a:r>
                      <a:endParaRPr lang="es-EC" sz="11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extLst>
                  <a:ext uri="{0D108BD9-81ED-4DB2-BD59-A6C34878D82A}">
                    <a16:rowId xmlns:a16="http://schemas.microsoft.com/office/drawing/2014/main" val="1728422634"/>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2558280102"/>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171703786"/>
                  </a:ext>
                </a:extLst>
              </a:tr>
              <a:tr h="70672">
                <a:tc vMerge="1">
                  <a:txBody>
                    <a:bodyPr/>
                    <a:lstStyle/>
                    <a:p>
                      <a:endParaRPr lang="es-EC"/>
                    </a:p>
                  </a:txBody>
                  <a:tcPr/>
                </a:tc>
                <a:tc>
                  <a:txBody>
                    <a:bodyPr/>
                    <a:lstStyle/>
                    <a:p>
                      <a:pPr algn="ctr" fontAlgn="b"/>
                      <a:r>
                        <a:rPr lang="es-EC" sz="1100" u="none" strike="noStrike" dirty="0">
                          <a:effectLst/>
                        </a:rPr>
                        <a:t>-1,00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036780532"/>
                  </a:ext>
                </a:extLst>
              </a:tr>
              <a:tr h="0">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rowSpan="3" gridSpan="3">
                  <a:txBody>
                    <a:bodyPr/>
                    <a:lstStyle/>
                    <a:p>
                      <a:pPr algn="ctr" fontAlgn="ctr"/>
                      <a:r>
                        <a:rPr lang="es-EC" sz="1100" u="none" strike="noStrike" dirty="0">
                          <a:effectLst/>
                        </a:rPr>
                        <a:t>Material granular en matriz de limo arenoso.</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tc rowSpan="3" gridSpan="3">
                  <a:txBody>
                    <a:bodyPr/>
                    <a:lstStyle/>
                    <a:p>
                      <a:pPr algn="ctr" fontAlgn="ctr"/>
                      <a:r>
                        <a:rPr lang="es-EC" sz="1100" u="none" strike="noStrike" dirty="0">
                          <a:effectLst/>
                        </a:rPr>
                        <a:t>Color café oscuro. Material húmedo. Presencia de suelo humífero. Material de relleno. </a:t>
                      </a:r>
                      <a:endParaRPr lang="es-EC" sz="1100" b="0" i="0" u="none" strike="noStrike" dirty="0">
                        <a:solidFill>
                          <a:srgbClr val="000000"/>
                        </a:solidFill>
                        <a:effectLst/>
                        <a:latin typeface="+mn-lt"/>
                      </a:endParaRPr>
                    </a:p>
                  </a:txBody>
                  <a:tcPr marL="2945" marR="2945" marT="2945" marB="0" anchor="ctr"/>
                </a:tc>
                <a:tc rowSpan="3" hMerge="1">
                  <a:txBody>
                    <a:bodyPr/>
                    <a:lstStyle/>
                    <a:p>
                      <a:endParaRPr lang="es-EC"/>
                    </a:p>
                  </a:txBody>
                  <a:tcPr/>
                </a:tc>
                <a:tc rowSpan="3" hMerge="1">
                  <a:txBody>
                    <a:bodyPr/>
                    <a:lstStyle/>
                    <a:p>
                      <a:endParaRPr lang="es-EC"/>
                    </a:p>
                  </a:txBody>
                  <a:tcPr/>
                </a:tc>
                <a:extLst>
                  <a:ext uri="{0D108BD9-81ED-4DB2-BD59-A6C34878D82A}">
                    <a16:rowId xmlns:a16="http://schemas.microsoft.com/office/drawing/2014/main" val="1573298819"/>
                  </a:ext>
                </a:extLst>
              </a:tr>
              <a:tr h="70672">
                <a:tc vMerge="1">
                  <a:txBody>
                    <a:bodyPr/>
                    <a:lstStyle/>
                    <a:p>
                      <a:endParaRPr lang="es-EC"/>
                    </a:p>
                  </a:txBody>
                  <a:tcPr/>
                </a:tc>
                <a:tc>
                  <a:txBody>
                    <a:bodyPr/>
                    <a:lstStyle/>
                    <a:p>
                      <a:pPr algn="ctr" fontAlgn="b"/>
                      <a:r>
                        <a:rPr lang="es-EC" sz="1100" u="none" strike="noStrike" dirty="0">
                          <a:effectLst/>
                        </a:rPr>
                        <a:t> </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710666546"/>
                  </a:ext>
                </a:extLst>
              </a:tr>
              <a:tr h="73617">
                <a:tc vMerge="1">
                  <a:txBody>
                    <a:bodyPr/>
                    <a:lstStyle/>
                    <a:p>
                      <a:endParaRPr lang="es-EC"/>
                    </a:p>
                  </a:txBody>
                  <a:tcPr/>
                </a:tc>
                <a:tc>
                  <a:txBody>
                    <a:bodyPr/>
                    <a:lstStyle/>
                    <a:p>
                      <a:pPr algn="ctr" fontAlgn="b"/>
                      <a:r>
                        <a:rPr lang="es-EC" sz="1100" u="none" strike="noStrike" dirty="0">
                          <a:effectLst/>
                        </a:rPr>
                        <a:t>-1,50</a:t>
                      </a:r>
                      <a:endParaRPr lang="es-EC" sz="11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2702752521"/>
                  </a:ext>
                </a:extLst>
              </a:tr>
            </a:tbl>
          </a:graphicData>
        </a:graphic>
      </p:graphicFrame>
      <p:sp>
        <p:nvSpPr>
          <p:cNvPr id="9" name="CuadroTexto 8"/>
          <p:cNvSpPr txBox="1"/>
          <p:nvPr/>
        </p:nvSpPr>
        <p:spPr>
          <a:xfrm>
            <a:off x="457200" y="332656"/>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Calicatas</a:t>
            </a:r>
          </a:p>
        </p:txBody>
      </p:sp>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06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1">
            <a:extLst>
              <a:ext uri="{FF2B5EF4-FFF2-40B4-BE49-F238E27FC236}">
                <a16:creationId xmlns:a16="http://schemas.microsoft.com/office/drawing/2014/main" id="{CA62467F-6024-4497-9647-1ECCECF9B1AA}"/>
              </a:ext>
            </a:extLst>
          </p:cNvPr>
          <p:cNvSpPr txBox="1"/>
          <p:nvPr/>
        </p:nvSpPr>
        <p:spPr>
          <a:xfrm>
            <a:off x="291250" y="136761"/>
            <a:ext cx="7975712" cy="1384995"/>
          </a:xfrm>
          <a:prstGeom prst="rect">
            <a:avLst/>
          </a:prstGeom>
          <a:noFill/>
        </p:spPr>
        <p:txBody>
          <a:bodyPr wrap="square" lIns="91440" tIns="45720" rIns="91440" bIns="45720" rtlCol="0" anchor="t">
            <a:spAutoFit/>
          </a:bodyPr>
          <a:lstStyle/>
          <a:p>
            <a:r>
              <a:rPr lang="es-EC" sz="2400" b="1" dirty="0">
                <a:ln w="0"/>
                <a:effectLst>
                  <a:outerShdw blurRad="38100" dist="19050" dir="2700000" algn="tl" rotWithShape="0">
                    <a:srgbClr val="000000">
                      <a:alpha val="40000"/>
                    </a:srgbClr>
                  </a:outerShdw>
                </a:effectLst>
                <a:latin typeface="Arial"/>
                <a:cs typeface="Arial"/>
              </a:rPr>
              <a:t>Formulación del </a:t>
            </a:r>
            <a:r>
              <a:rPr lang="es-EC" sz="2400" b="1" dirty="0" smtClean="0">
                <a:ln w="0"/>
                <a:effectLst>
                  <a:outerShdw blurRad="38100" dist="19050" dir="2700000" algn="tl" rotWithShape="0">
                    <a:srgbClr val="000000">
                      <a:alpha val="40000"/>
                    </a:srgbClr>
                  </a:outerShdw>
                </a:effectLst>
                <a:latin typeface="Arial"/>
                <a:cs typeface="Arial"/>
              </a:rPr>
              <a:t>problema</a:t>
            </a:r>
            <a:endParaRPr lang="es-EC" sz="2400" b="1" dirty="0">
              <a:ln w="0"/>
              <a:effectLst>
                <a:outerShdw blurRad="38100" dist="19050" dir="2700000" algn="tl" rotWithShape="0">
                  <a:srgbClr val="000000">
                    <a:alpha val="40000"/>
                  </a:srgbClr>
                </a:outerShdw>
              </a:effectLst>
              <a:cs typeface="Arial" panose="020B0604020202020204" pitchFamily="34" charset="0"/>
            </a:endParaRPr>
          </a:p>
          <a:p>
            <a:pPr algn="just"/>
            <a:endParaRPr lang="es-EC" sz="2400" dirty="0">
              <a:ln w="0"/>
              <a:effectLst>
                <a:outerShdw blurRad="38100" dist="19050" dir="2700000" algn="tl" rotWithShape="0">
                  <a:schemeClr val="dk1">
                    <a:alpha val="40000"/>
                  </a:schemeClr>
                </a:outerShdw>
              </a:effectLst>
              <a:latin typeface="Arial"/>
              <a:cs typeface="Arial"/>
            </a:endParaRPr>
          </a:p>
          <a:p>
            <a:pPr algn="just"/>
            <a:endParaRPr lang="es-EC" sz="2000" dirty="0">
              <a:ln w="0"/>
              <a:effectLst>
                <a:outerShdw blurRad="38100" dist="19050" dir="2700000" algn="tl" rotWithShape="0">
                  <a:srgbClr val="000000">
                    <a:alpha val="40000"/>
                  </a:srgbClr>
                </a:outerShdw>
              </a:effectLst>
              <a:cs typeface="Arial" panose="020B0604020202020204" pitchFamily="34" charset="0"/>
            </a:endParaRPr>
          </a:p>
          <a:p>
            <a:endParaRPr lang="es-EC" sz="1600" dirty="0"/>
          </a:p>
        </p:txBody>
      </p:sp>
      <p:pic>
        <p:nvPicPr>
          <p:cNvPr id="2" name="Picture 2">
            <a:extLst>
              <a:ext uri="{FF2B5EF4-FFF2-40B4-BE49-F238E27FC236}">
                <a16:creationId xmlns:a16="http://schemas.microsoft.com/office/drawing/2014/main" id="{A92D2E30-01BD-49C8-B9CA-F96B2B3A1C9D}"/>
              </a:ext>
            </a:extLst>
          </p:cNvPr>
          <p:cNvPicPr>
            <a:picLocks noChangeAspect="1"/>
          </p:cNvPicPr>
          <p:nvPr/>
        </p:nvPicPr>
        <p:blipFill>
          <a:blip r:embed="rId2"/>
          <a:stretch>
            <a:fillRect/>
          </a:stretch>
        </p:blipFill>
        <p:spPr>
          <a:xfrm>
            <a:off x="3789871" y="884355"/>
            <a:ext cx="5359879" cy="2515743"/>
          </a:xfrm>
          <a:prstGeom prst="rect">
            <a:avLst/>
          </a:prstGeom>
        </p:spPr>
      </p:pic>
      <p:pic>
        <p:nvPicPr>
          <p:cNvPr id="8" name="Picture 8">
            <a:extLst>
              <a:ext uri="{FF2B5EF4-FFF2-40B4-BE49-F238E27FC236}">
                <a16:creationId xmlns:a16="http://schemas.microsoft.com/office/drawing/2014/main" id="{3CCFCDA5-C942-4B6B-98A2-26DC1F87E216}"/>
              </a:ext>
            </a:extLst>
          </p:cNvPr>
          <p:cNvPicPr>
            <a:picLocks noChangeAspect="1"/>
          </p:cNvPicPr>
          <p:nvPr/>
        </p:nvPicPr>
        <p:blipFill>
          <a:blip r:embed="rId3"/>
          <a:stretch>
            <a:fillRect/>
          </a:stretch>
        </p:blipFill>
        <p:spPr>
          <a:xfrm>
            <a:off x="626139" y="2295976"/>
            <a:ext cx="3772845" cy="2259928"/>
          </a:xfrm>
          <a:prstGeom prst="rect">
            <a:avLst/>
          </a:prstGeom>
        </p:spPr>
      </p:pic>
      <p:pic>
        <p:nvPicPr>
          <p:cNvPr id="9" name="Picture 9">
            <a:extLst>
              <a:ext uri="{FF2B5EF4-FFF2-40B4-BE49-F238E27FC236}">
                <a16:creationId xmlns:a16="http://schemas.microsoft.com/office/drawing/2014/main" id="{65D861E3-E966-45CB-8092-6CC19A47308E}"/>
              </a:ext>
            </a:extLst>
          </p:cNvPr>
          <p:cNvPicPr>
            <a:picLocks noChangeAspect="1"/>
          </p:cNvPicPr>
          <p:nvPr/>
        </p:nvPicPr>
        <p:blipFill>
          <a:blip r:embed="rId4"/>
          <a:stretch>
            <a:fillRect/>
          </a:stretch>
        </p:blipFill>
        <p:spPr>
          <a:xfrm>
            <a:off x="1022526" y="4162181"/>
            <a:ext cx="3132696" cy="1879701"/>
          </a:xfrm>
          <a:prstGeom prst="rect">
            <a:avLst/>
          </a:prstGeom>
        </p:spPr>
      </p:pic>
      <p:pic>
        <p:nvPicPr>
          <p:cNvPr id="3" name="Picture 3">
            <a:extLst>
              <a:ext uri="{FF2B5EF4-FFF2-40B4-BE49-F238E27FC236}">
                <a16:creationId xmlns:a16="http://schemas.microsoft.com/office/drawing/2014/main" id="{20A301AB-94C0-4C54-86AB-51377F708D75}"/>
              </a:ext>
            </a:extLst>
          </p:cNvPr>
          <p:cNvPicPr>
            <a:picLocks noChangeAspect="1"/>
          </p:cNvPicPr>
          <p:nvPr/>
        </p:nvPicPr>
        <p:blipFill rotWithShape="1">
          <a:blip r:embed="rId5"/>
          <a:srcRect l="1047" t="-1053" r="-524" b="34096"/>
          <a:stretch/>
        </p:blipFill>
        <p:spPr>
          <a:xfrm>
            <a:off x="1216324" y="878456"/>
            <a:ext cx="2139368" cy="1434194"/>
          </a:xfrm>
          <a:prstGeom prst="rect">
            <a:avLst/>
          </a:prstGeom>
        </p:spPr>
      </p:pic>
      <p:pic>
        <p:nvPicPr>
          <p:cNvPr id="4" name="Picture 5">
            <a:extLst>
              <a:ext uri="{FF2B5EF4-FFF2-40B4-BE49-F238E27FC236}">
                <a16:creationId xmlns:a16="http://schemas.microsoft.com/office/drawing/2014/main" id="{BA81C3ED-5A9A-4C27-A90F-3AECCB0C4053}"/>
              </a:ext>
            </a:extLst>
          </p:cNvPr>
          <p:cNvPicPr>
            <a:picLocks noChangeAspect="1"/>
          </p:cNvPicPr>
          <p:nvPr/>
        </p:nvPicPr>
        <p:blipFill>
          <a:blip r:embed="rId6"/>
          <a:stretch>
            <a:fillRect/>
          </a:stretch>
        </p:blipFill>
        <p:spPr>
          <a:xfrm>
            <a:off x="4839419" y="3047281"/>
            <a:ext cx="3850256" cy="2862532"/>
          </a:xfrm>
          <a:prstGeom prst="rect">
            <a:avLst/>
          </a:prstGeom>
        </p:spPr>
      </p:pic>
      <p:pic>
        <p:nvPicPr>
          <p:cNvPr id="10"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87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852649184"/>
              </p:ext>
            </p:extLst>
          </p:nvPr>
        </p:nvGraphicFramePr>
        <p:xfrm>
          <a:off x="251519" y="1946611"/>
          <a:ext cx="8640960" cy="3452459"/>
        </p:xfrm>
        <a:graphic>
          <a:graphicData uri="http://schemas.openxmlformats.org/drawingml/2006/table">
            <a:tbl>
              <a:tblPr>
                <a:tableStyleId>{0E3FDE45-AF77-4B5C-9715-49D594BDF05E}</a:tableStyleId>
              </a:tblPr>
              <a:tblGrid>
                <a:gridCol w="1251145">
                  <a:extLst>
                    <a:ext uri="{9D8B030D-6E8A-4147-A177-3AD203B41FA5}">
                      <a16:colId xmlns:a16="http://schemas.microsoft.com/office/drawing/2014/main" val="2837462333"/>
                    </a:ext>
                  </a:extLst>
                </a:gridCol>
                <a:gridCol w="1251145">
                  <a:extLst>
                    <a:ext uri="{9D8B030D-6E8A-4147-A177-3AD203B41FA5}">
                      <a16:colId xmlns:a16="http://schemas.microsoft.com/office/drawing/2014/main" val="465417505"/>
                    </a:ext>
                  </a:extLst>
                </a:gridCol>
                <a:gridCol w="1065490">
                  <a:extLst>
                    <a:ext uri="{9D8B030D-6E8A-4147-A177-3AD203B41FA5}">
                      <a16:colId xmlns:a16="http://schemas.microsoft.com/office/drawing/2014/main" val="3511211498"/>
                    </a:ext>
                  </a:extLst>
                </a:gridCol>
                <a:gridCol w="920195">
                  <a:extLst>
                    <a:ext uri="{9D8B030D-6E8A-4147-A177-3AD203B41FA5}">
                      <a16:colId xmlns:a16="http://schemas.microsoft.com/office/drawing/2014/main" val="990276601"/>
                    </a:ext>
                  </a:extLst>
                </a:gridCol>
                <a:gridCol w="1138135">
                  <a:extLst>
                    <a:ext uri="{9D8B030D-6E8A-4147-A177-3AD203B41FA5}">
                      <a16:colId xmlns:a16="http://schemas.microsoft.com/office/drawing/2014/main" val="1849434574"/>
                    </a:ext>
                  </a:extLst>
                </a:gridCol>
                <a:gridCol w="1004950">
                  <a:extLst>
                    <a:ext uri="{9D8B030D-6E8A-4147-A177-3AD203B41FA5}">
                      <a16:colId xmlns:a16="http://schemas.microsoft.com/office/drawing/2014/main" val="193006948"/>
                    </a:ext>
                  </a:extLst>
                </a:gridCol>
                <a:gridCol w="1004950">
                  <a:extLst>
                    <a:ext uri="{9D8B030D-6E8A-4147-A177-3AD203B41FA5}">
                      <a16:colId xmlns:a16="http://schemas.microsoft.com/office/drawing/2014/main" val="272226058"/>
                    </a:ext>
                  </a:extLst>
                </a:gridCol>
                <a:gridCol w="1004950">
                  <a:extLst>
                    <a:ext uri="{9D8B030D-6E8A-4147-A177-3AD203B41FA5}">
                      <a16:colId xmlns:a16="http://schemas.microsoft.com/office/drawing/2014/main" val="844324315"/>
                    </a:ext>
                  </a:extLst>
                </a:gridCol>
              </a:tblGrid>
              <a:tr h="70672">
                <a:tc rowSpan="2">
                  <a:txBody>
                    <a:bodyPr/>
                    <a:lstStyle/>
                    <a:p>
                      <a:pPr algn="ctr" fontAlgn="ctr"/>
                      <a:r>
                        <a:rPr lang="es-EC" sz="1200" b="1" u="none" strike="noStrike" dirty="0">
                          <a:solidFill>
                            <a:schemeClr val="bg1"/>
                          </a:solidFill>
                          <a:effectLst/>
                        </a:rPr>
                        <a:t>TRAMOS</a:t>
                      </a:r>
                      <a:endParaRPr lang="es-EC" sz="1200" b="1" i="0" u="none" strike="noStrike" dirty="0">
                        <a:solidFill>
                          <a:schemeClr val="bg1"/>
                        </a:solidFill>
                        <a:effectLst/>
                        <a:latin typeface="+mn-lt"/>
                      </a:endParaRPr>
                    </a:p>
                  </a:txBody>
                  <a:tcPr marL="2945" marR="2945" marT="2945" marB="0" anchor="ctr">
                    <a:solidFill>
                      <a:schemeClr val="accent6"/>
                    </a:solidFill>
                  </a:tcPr>
                </a:tc>
                <a:tc>
                  <a:txBody>
                    <a:bodyPr/>
                    <a:lstStyle/>
                    <a:p>
                      <a:pPr algn="ctr" fontAlgn="ctr"/>
                      <a:r>
                        <a:rPr lang="es-EC" sz="1000" b="1" u="none" strike="noStrike" dirty="0">
                          <a:solidFill>
                            <a:schemeClr val="bg1"/>
                          </a:solidFill>
                          <a:effectLst/>
                        </a:rPr>
                        <a:t>PROFUND.</a:t>
                      </a:r>
                      <a:endParaRPr lang="es-EC" sz="1000" b="1" i="0" u="none" strike="noStrike" dirty="0">
                        <a:solidFill>
                          <a:schemeClr val="bg1"/>
                        </a:solidFill>
                        <a:effectLst/>
                        <a:latin typeface="Calibri" panose="020F0502020204030204" pitchFamily="34" charset="0"/>
                      </a:endParaRPr>
                    </a:p>
                  </a:txBody>
                  <a:tcPr marL="2945" marR="2945" marT="2945" marB="0" anchor="ctr">
                    <a:solidFill>
                      <a:schemeClr val="accent6"/>
                    </a:solidFill>
                  </a:tcPr>
                </a:tc>
                <a:tc rowSpan="2" gridSpan="3">
                  <a:txBody>
                    <a:bodyPr/>
                    <a:lstStyle/>
                    <a:p>
                      <a:pPr algn="ctr" fontAlgn="ctr"/>
                      <a:r>
                        <a:rPr lang="es-EC" sz="1200" b="1" u="none" strike="noStrike" dirty="0">
                          <a:solidFill>
                            <a:schemeClr val="bg1"/>
                          </a:solidFill>
                          <a:effectLst/>
                        </a:rPr>
                        <a:t>DESCRIPCIÓN</a:t>
                      </a:r>
                      <a:endParaRPr lang="es-EC" sz="1200" b="1" i="0" u="none" strike="noStrike" dirty="0">
                        <a:solidFill>
                          <a:schemeClr val="bg1"/>
                        </a:solidFill>
                        <a:effectLst/>
                        <a:latin typeface="+mn-lt"/>
                      </a:endParaRPr>
                    </a:p>
                  </a:txBody>
                  <a:tcPr marL="2945" marR="2945" marT="2945" marB="0" anchor="ctr">
                    <a:solidFill>
                      <a:schemeClr val="accent6"/>
                    </a:solidFill>
                  </a:tcPr>
                </a:tc>
                <a:tc rowSpan="2" hMerge="1">
                  <a:txBody>
                    <a:bodyPr/>
                    <a:lstStyle/>
                    <a:p>
                      <a:endParaRPr lang="es-EC"/>
                    </a:p>
                  </a:txBody>
                  <a:tcPr/>
                </a:tc>
                <a:tc rowSpan="2" hMerge="1">
                  <a:txBody>
                    <a:bodyPr/>
                    <a:lstStyle/>
                    <a:p>
                      <a:endParaRPr lang="es-EC"/>
                    </a:p>
                  </a:txBody>
                  <a:tcPr/>
                </a:tc>
                <a:tc rowSpan="2" gridSpan="3">
                  <a:txBody>
                    <a:bodyPr/>
                    <a:lstStyle/>
                    <a:p>
                      <a:pPr algn="ctr" fontAlgn="ctr"/>
                      <a:r>
                        <a:rPr lang="es-EC" sz="1200" b="1" u="none" strike="noStrike" dirty="0">
                          <a:solidFill>
                            <a:schemeClr val="bg1"/>
                          </a:solidFill>
                          <a:effectLst/>
                        </a:rPr>
                        <a:t>OBSERVACIÓN</a:t>
                      </a:r>
                      <a:endParaRPr lang="es-EC" sz="1200" b="1" i="0" u="none" strike="noStrike" dirty="0">
                        <a:solidFill>
                          <a:schemeClr val="bg1"/>
                        </a:solidFill>
                        <a:effectLst/>
                        <a:latin typeface="+mn-lt"/>
                      </a:endParaRPr>
                    </a:p>
                  </a:txBody>
                  <a:tcPr marL="2945" marR="2945" marT="2945" marB="0" anchor="ctr">
                    <a:solidFill>
                      <a:schemeClr val="accent6"/>
                    </a:solidFill>
                  </a:tcPr>
                </a:tc>
                <a:tc rowSpan="2" hMerge="1">
                  <a:txBody>
                    <a:bodyPr/>
                    <a:lstStyle/>
                    <a:p>
                      <a:endParaRPr lang="es-EC"/>
                    </a:p>
                  </a:txBody>
                  <a:tcPr/>
                </a:tc>
                <a:tc rowSpan="2" hMerge="1">
                  <a:txBody>
                    <a:bodyPr/>
                    <a:lstStyle/>
                    <a:p>
                      <a:endParaRPr lang="es-EC"/>
                    </a:p>
                  </a:txBody>
                  <a:tcPr/>
                </a:tc>
                <a:extLst>
                  <a:ext uri="{0D108BD9-81ED-4DB2-BD59-A6C34878D82A}">
                    <a16:rowId xmlns:a16="http://schemas.microsoft.com/office/drawing/2014/main" val="1786413844"/>
                  </a:ext>
                </a:extLst>
              </a:tr>
              <a:tr h="73617">
                <a:tc vMerge="1">
                  <a:txBody>
                    <a:bodyPr/>
                    <a:lstStyle/>
                    <a:p>
                      <a:endParaRPr lang="es-EC"/>
                    </a:p>
                  </a:txBody>
                  <a:tcPr/>
                </a:tc>
                <a:tc>
                  <a:txBody>
                    <a:bodyPr/>
                    <a:lstStyle/>
                    <a:p>
                      <a:pPr algn="ctr" fontAlgn="ctr"/>
                      <a:r>
                        <a:rPr lang="es-EC" sz="1200" b="1" u="none" strike="noStrike" dirty="0">
                          <a:solidFill>
                            <a:schemeClr val="bg1"/>
                          </a:solidFill>
                          <a:effectLst/>
                        </a:rPr>
                        <a:t>(m)</a:t>
                      </a:r>
                      <a:endParaRPr lang="es-EC" sz="1200" b="1" i="0" u="none" strike="noStrike" dirty="0">
                        <a:solidFill>
                          <a:schemeClr val="bg1"/>
                        </a:solidFill>
                        <a:effectLst/>
                        <a:latin typeface="+mn-lt"/>
                      </a:endParaRPr>
                    </a:p>
                  </a:txBody>
                  <a:tcPr marL="2945" marR="2945" marT="2945" marB="0" anchor="ctr">
                    <a:solidFill>
                      <a:schemeClr val="accent6"/>
                    </a:solidFill>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4151647865"/>
                  </a:ext>
                </a:extLst>
              </a:tr>
              <a:tr h="326859">
                <a:tc rowSpan="15">
                  <a:txBody>
                    <a:bodyPr/>
                    <a:lstStyle/>
                    <a:p>
                      <a:pPr algn="ctr" fontAlgn="ctr"/>
                      <a:r>
                        <a:rPr lang="es-EC" sz="1200" b="1" u="none" strike="noStrike" dirty="0">
                          <a:effectLst/>
                        </a:rPr>
                        <a:t>Tramo 3</a:t>
                      </a:r>
                      <a:endParaRPr lang="es-EC" sz="1200" b="1" i="0" u="none" strike="noStrike" dirty="0">
                        <a:solidFill>
                          <a:srgbClr val="000000"/>
                        </a:solidFill>
                        <a:effectLst/>
                        <a:latin typeface="+mn-lt"/>
                      </a:endParaRPr>
                    </a:p>
                  </a:txBody>
                  <a:tcPr marL="2945" marR="2945" marT="2945" marB="0" anchor="ctr"/>
                </a:tc>
                <a:tc gridSpan="7">
                  <a:txBody>
                    <a:bodyPr/>
                    <a:lstStyle/>
                    <a:p>
                      <a:pPr algn="ctr" fontAlgn="b"/>
                      <a:r>
                        <a:rPr lang="pt-BR" sz="1200" b="1" u="none" strike="noStrike" dirty="0">
                          <a:effectLst/>
                        </a:rPr>
                        <a:t>CALICATA 9 ABS 0+824.00 m; 9960594.00 m S, 781316.00 m E </a:t>
                      </a:r>
                      <a:endParaRPr lang="es-EC" sz="1200" b="1" i="0" u="none" strike="noStrike" dirty="0">
                        <a:solidFill>
                          <a:srgbClr val="000000"/>
                        </a:solidFill>
                        <a:effectLst/>
                        <a:latin typeface="+mn-lt"/>
                      </a:endParaRPr>
                    </a:p>
                  </a:txBody>
                  <a:tcPr marL="2945" marR="2945" marT="2945" marB="0" anchor="ctr"/>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tc hMerge="1">
                  <a:txBody>
                    <a:bodyPr/>
                    <a:lstStyle/>
                    <a:p>
                      <a:pPr algn="l" fontAlgn="b"/>
                      <a:endParaRPr lang="es-EC" sz="400" b="1" i="0" u="none" strike="noStrike" dirty="0">
                        <a:solidFill>
                          <a:srgbClr val="000000"/>
                        </a:solidFill>
                        <a:effectLst/>
                        <a:latin typeface="Calibri" panose="020F0502020204030204" pitchFamily="34" charset="0"/>
                      </a:endParaRPr>
                    </a:p>
                  </a:txBody>
                  <a:tcPr marL="2945" marR="2945" marT="2945" marB="0" anchor="b"/>
                </a:tc>
                <a:extLst>
                  <a:ext uri="{0D108BD9-81ED-4DB2-BD59-A6C34878D82A}">
                    <a16:rowId xmlns:a16="http://schemas.microsoft.com/office/drawing/2014/main" val="3543881681"/>
                  </a:ext>
                </a:extLst>
              </a:tr>
              <a:tr h="70672">
                <a:tc vMerge="1">
                  <a:txBody>
                    <a:bodyPr/>
                    <a:lstStyle/>
                    <a:p>
                      <a:endParaRPr lang="es-EC"/>
                    </a:p>
                  </a:txBody>
                  <a:tcPr/>
                </a:tc>
                <a:tc>
                  <a:txBody>
                    <a:bodyPr/>
                    <a:lstStyle/>
                    <a:p>
                      <a:pPr algn="ctr" fontAlgn="b"/>
                      <a:r>
                        <a:rPr lang="es-EC" sz="1200" u="none" strike="noStrike" dirty="0">
                          <a:effectLst/>
                        </a:rPr>
                        <a:t>± 0.00</a:t>
                      </a:r>
                      <a:endParaRPr lang="es-EC" sz="1200" b="0" i="0" u="none" strike="noStrike" dirty="0">
                        <a:solidFill>
                          <a:srgbClr val="000000"/>
                        </a:solidFill>
                        <a:effectLst/>
                        <a:latin typeface="+mn-lt"/>
                      </a:endParaRPr>
                    </a:p>
                  </a:txBody>
                  <a:tcPr marL="2945" marR="2945" marT="2945"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mn-lt"/>
                      </a:endParaRPr>
                    </a:p>
                  </a:txBody>
                  <a:tcPr marL="2945" marR="2945" marT="2945"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mn-lt"/>
                      </a:endParaRPr>
                    </a:p>
                  </a:txBody>
                  <a:tcPr marL="2945" marR="2945" marT="2945"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mn-lt"/>
                      </a:endParaRPr>
                    </a:p>
                  </a:txBody>
                  <a:tcPr marL="2945" marR="2945" marT="2945"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mn-lt"/>
                      </a:endParaRPr>
                    </a:p>
                  </a:txBody>
                  <a:tcPr marL="2945" marR="2945" marT="2945" marB="0" anchor="ctr"/>
                </a:tc>
                <a:tc>
                  <a:txBody>
                    <a:bodyPr/>
                    <a:lstStyle/>
                    <a:p>
                      <a:pPr algn="ctr" fontAlgn="b"/>
                      <a:r>
                        <a:rPr lang="es-EC" sz="1200" u="none" strike="noStrike" dirty="0">
                          <a:effectLst/>
                        </a:rPr>
                        <a:t> </a:t>
                      </a:r>
                      <a:endParaRPr lang="es-EC" sz="1200" b="0" i="0" u="none" strike="noStrike" dirty="0">
                        <a:solidFill>
                          <a:srgbClr val="000000"/>
                        </a:solidFill>
                        <a:effectLst/>
                        <a:latin typeface="+mn-lt"/>
                      </a:endParaRPr>
                    </a:p>
                  </a:txBody>
                  <a:tcPr marL="2945" marR="2945" marT="2945" marB="0" anchor="ctr"/>
                </a:tc>
                <a:tc>
                  <a:txBody>
                    <a:bodyPr/>
                    <a:lstStyle/>
                    <a:p>
                      <a:pPr algn="ctr" fontAlgn="b"/>
                      <a:r>
                        <a:rPr lang="es-EC" sz="1000" u="none" strike="noStrike" dirty="0">
                          <a:effectLst/>
                        </a:rPr>
                        <a:t> </a:t>
                      </a:r>
                      <a:endParaRPr lang="es-EC" sz="1000" b="0" i="0" u="none" strike="noStrike" dirty="0">
                        <a:solidFill>
                          <a:srgbClr val="000000"/>
                        </a:solidFill>
                        <a:effectLst/>
                        <a:latin typeface="+mn-lt"/>
                      </a:endParaRPr>
                    </a:p>
                  </a:txBody>
                  <a:tcPr marL="2945" marR="2945" marT="2945" marB="0" anchor="ctr"/>
                </a:tc>
                <a:extLst>
                  <a:ext uri="{0D108BD9-81ED-4DB2-BD59-A6C34878D82A}">
                    <a16:rowId xmlns:a16="http://schemas.microsoft.com/office/drawing/2014/main" val="3377844284"/>
                  </a:ext>
                </a:extLst>
              </a:tr>
              <a:tr h="70672">
                <a:tc vMerge="1">
                  <a:txBody>
                    <a:bodyPr/>
                    <a:lstStyle/>
                    <a:p>
                      <a:endParaRPr lang="es-EC"/>
                    </a:p>
                  </a:txBody>
                  <a:tcPr/>
                </a:tc>
                <a:tc>
                  <a:txBody>
                    <a:bodyPr/>
                    <a:lstStyle/>
                    <a:p>
                      <a:pPr algn="ctr" fontAlgn="b"/>
                      <a:r>
                        <a:rPr lang="es-EC" sz="1200" u="none" strike="noStrike" dirty="0">
                          <a:effectLst/>
                        </a:rPr>
                        <a:t>-0,05</a:t>
                      </a:r>
                      <a:endParaRPr lang="es-EC" sz="1200" b="0" i="0" u="none" strike="noStrike" dirty="0">
                        <a:solidFill>
                          <a:srgbClr val="000000"/>
                        </a:solidFill>
                        <a:effectLst/>
                        <a:latin typeface="+mn-lt"/>
                      </a:endParaRPr>
                    </a:p>
                  </a:txBody>
                  <a:tcPr marL="2945" marR="2945" marT="2945" marB="0" anchor="ctr"/>
                </a:tc>
                <a:tc gridSpan="3">
                  <a:txBody>
                    <a:bodyPr/>
                    <a:lstStyle/>
                    <a:p>
                      <a:pPr algn="ctr" fontAlgn="b"/>
                      <a:r>
                        <a:rPr lang="es-EC" sz="1200" u="none" strike="noStrike" dirty="0">
                          <a:effectLst/>
                        </a:rPr>
                        <a:t>Capa de rodadura</a:t>
                      </a:r>
                      <a:endParaRPr lang="es-EC" sz="12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tc gridSpan="3">
                  <a:txBody>
                    <a:bodyPr/>
                    <a:lstStyle/>
                    <a:p>
                      <a:pPr algn="ctr" fontAlgn="b"/>
                      <a:r>
                        <a:rPr lang="es-EC" sz="1200" u="none" strike="noStrike" dirty="0">
                          <a:effectLst/>
                        </a:rPr>
                        <a:t>Mezcla asfáltica</a:t>
                      </a:r>
                      <a:endParaRPr lang="es-EC" sz="12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087178926"/>
                  </a:ext>
                </a:extLst>
              </a:tr>
              <a:tr h="70672">
                <a:tc vMerge="1">
                  <a:txBody>
                    <a:bodyPr/>
                    <a:lstStyle/>
                    <a:p>
                      <a:endParaRPr lang="es-EC"/>
                    </a:p>
                  </a:txBody>
                  <a:tcPr/>
                </a:tc>
                <a:tc>
                  <a:txBody>
                    <a:bodyPr/>
                    <a:lstStyle/>
                    <a:p>
                      <a:pPr algn="ctr" fontAlgn="b"/>
                      <a:r>
                        <a:rPr lang="es-EC" sz="1200" u="none" strike="noStrike" dirty="0">
                          <a:effectLst/>
                        </a:rPr>
                        <a:t> </a:t>
                      </a:r>
                      <a:endParaRPr lang="es-EC" sz="1200" b="0" i="0" u="none" strike="noStrike" dirty="0">
                        <a:solidFill>
                          <a:srgbClr val="000000"/>
                        </a:solidFill>
                        <a:effectLst/>
                        <a:latin typeface="+mn-lt"/>
                      </a:endParaRPr>
                    </a:p>
                  </a:txBody>
                  <a:tcPr marL="2945" marR="2945" marT="2945" marB="0" anchor="ctr"/>
                </a:tc>
                <a:tc rowSpan="4" gridSpan="3">
                  <a:txBody>
                    <a:bodyPr/>
                    <a:lstStyle/>
                    <a:p>
                      <a:pPr algn="ctr" fontAlgn="ctr"/>
                      <a:r>
                        <a:rPr lang="es-EC" sz="1200" b="0" i="0" u="none" strike="noStrike" dirty="0">
                          <a:solidFill>
                            <a:srgbClr val="000000"/>
                          </a:solidFill>
                          <a:effectLst/>
                          <a:latin typeface="+mn-lt"/>
                        </a:rPr>
                        <a:t>Material granular en matriz de limo arenoso.</a:t>
                      </a:r>
                    </a:p>
                  </a:txBody>
                  <a:tcPr marL="2945" marR="2945" marT="2945" marB="0" anchor="ctr"/>
                </a:tc>
                <a:tc rowSpan="4" hMerge="1">
                  <a:txBody>
                    <a:bodyPr/>
                    <a:lstStyle/>
                    <a:p>
                      <a:endParaRPr lang="es-EC"/>
                    </a:p>
                  </a:txBody>
                  <a:tcPr/>
                </a:tc>
                <a:tc rowSpan="4" hMerge="1">
                  <a:txBody>
                    <a:bodyPr/>
                    <a:lstStyle/>
                    <a:p>
                      <a:endParaRPr lang="es-EC"/>
                    </a:p>
                  </a:txBody>
                  <a:tcPr/>
                </a:tc>
                <a:tc rowSpan="4" gridSpan="3">
                  <a:txBody>
                    <a:bodyPr/>
                    <a:lstStyle/>
                    <a:p>
                      <a:pPr algn="ctr" fontAlgn="ctr"/>
                      <a:r>
                        <a:rPr lang="es-EC" sz="1200" u="none" strike="noStrike" dirty="0">
                          <a:effectLst/>
                        </a:rPr>
                        <a:t>Color café oscuro, con presencia de gravas gruesas y bloques de roca entre 5 y 30 cm. Material húmedo. Material de relleno.</a:t>
                      </a:r>
                      <a:endParaRPr lang="es-EC" sz="12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extLst>
                  <a:ext uri="{0D108BD9-81ED-4DB2-BD59-A6C34878D82A}">
                    <a16:rowId xmlns:a16="http://schemas.microsoft.com/office/drawing/2014/main" val="570709320"/>
                  </a:ext>
                </a:extLst>
              </a:tr>
              <a:tr h="70672">
                <a:tc vMerge="1">
                  <a:txBody>
                    <a:bodyPr/>
                    <a:lstStyle/>
                    <a:p>
                      <a:endParaRPr lang="es-EC"/>
                    </a:p>
                  </a:txBody>
                  <a:tcPr/>
                </a:tc>
                <a:tc>
                  <a:txBody>
                    <a:bodyPr/>
                    <a:lstStyle/>
                    <a:p>
                      <a:pPr algn="ctr" fontAlgn="b"/>
                      <a:r>
                        <a:rPr lang="es-EC" sz="1200" u="none" strike="noStrike" dirty="0">
                          <a:effectLst/>
                        </a:rPr>
                        <a:t> </a:t>
                      </a:r>
                      <a:endParaRPr lang="es-EC" sz="12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4014358607"/>
                  </a:ext>
                </a:extLst>
              </a:tr>
              <a:tr h="70672">
                <a:tc vMerge="1">
                  <a:txBody>
                    <a:bodyPr/>
                    <a:lstStyle/>
                    <a:p>
                      <a:endParaRPr lang="es-EC"/>
                    </a:p>
                  </a:txBody>
                  <a:tcPr/>
                </a:tc>
                <a:tc>
                  <a:txBody>
                    <a:bodyPr/>
                    <a:lstStyle/>
                    <a:p>
                      <a:pPr algn="ctr" fontAlgn="b"/>
                      <a:endParaRPr lang="es-EC" sz="12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415311078"/>
                  </a:ext>
                </a:extLst>
              </a:tr>
              <a:tr h="70672">
                <a:tc vMerge="1">
                  <a:txBody>
                    <a:bodyPr/>
                    <a:lstStyle/>
                    <a:p>
                      <a:endParaRPr lang="es-EC"/>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200" u="none" strike="noStrike" dirty="0">
                          <a:effectLst/>
                        </a:rPr>
                        <a:t> -0,50</a:t>
                      </a:r>
                      <a:endParaRPr lang="es-EC" sz="12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180257714"/>
                  </a:ext>
                </a:extLst>
              </a:tr>
              <a:tr h="70672">
                <a:tc vMerge="1">
                  <a:txBody>
                    <a:bodyPr/>
                    <a:lstStyle/>
                    <a:p>
                      <a:endParaRPr lang="es-EC"/>
                    </a:p>
                  </a:txBody>
                  <a:tcPr/>
                </a:tc>
                <a:tc>
                  <a:txBody>
                    <a:bodyPr/>
                    <a:lstStyle/>
                    <a:p>
                      <a:pPr algn="ctr" fontAlgn="b"/>
                      <a:r>
                        <a:rPr lang="es-EC" sz="1200" u="none" strike="noStrike" dirty="0">
                          <a:effectLst/>
                        </a:rPr>
                        <a:t> </a:t>
                      </a:r>
                      <a:endParaRPr lang="es-EC" sz="1200" b="0" i="0" u="none" strike="noStrike" dirty="0">
                        <a:solidFill>
                          <a:srgbClr val="000000"/>
                        </a:solidFill>
                        <a:effectLst/>
                        <a:latin typeface="+mn-lt"/>
                      </a:endParaRPr>
                    </a:p>
                  </a:txBody>
                  <a:tcPr marL="2945" marR="2945" marT="2945" marB="0" anchor="ctr"/>
                </a:tc>
                <a:tc rowSpan="4" gridSpan="3">
                  <a:txBody>
                    <a:bodyPr/>
                    <a:lstStyle/>
                    <a:p>
                      <a:pPr algn="ctr" fontAlgn="ctr"/>
                      <a:r>
                        <a:rPr lang="es-EC" sz="1200" u="none" strike="noStrike" dirty="0">
                          <a:effectLst/>
                        </a:rPr>
                        <a:t>Material granular en matriz de limo </a:t>
                      </a:r>
                      <a:r>
                        <a:rPr lang="es-EC" sz="1200" b="0" i="0" u="none" strike="noStrike" dirty="0">
                          <a:solidFill>
                            <a:srgbClr val="000000"/>
                          </a:solidFill>
                          <a:effectLst/>
                          <a:latin typeface="+mn-lt"/>
                        </a:rPr>
                        <a:t>arenoso</a:t>
                      </a:r>
                      <a:r>
                        <a:rPr lang="es-EC" sz="1200" u="none" strike="noStrike" dirty="0">
                          <a:effectLst/>
                        </a:rPr>
                        <a:t>.</a:t>
                      </a:r>
                      <a:endParaRPr lang="es-EC" sz="12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tc rowSpan="4" gridSpan="3">
                  <a:txBody>
                    <a:bodyPr/>
                    <a:lstStyle/>
                    <a:p>
                      <a:pPr algn="ctr" fontAlgn="ctr"/>
                      <a:r>
                        <a:rPr lang="es-EC" sz="1200" u="none" strike="noStrike" dirty="0">
                          <a:effectLst/>
                        </a:rPr>
                        <a:t>Color café oscuro, con presencia de gravas gruesas y bloques de roca entre 5 y 30 cm. Mayor humedad. Material de relleno.</a:t>
                      </a:r>
                      <a:endParaRPr lang="es-EC" sz="1200" b="0" i="0" u="none" strike="noStrike" dirty="0">
                        <a:solidFill>
                          <a:srgbClr val="000000"/>
                        </a:solidFill>
                        <a:effectLst/>
                        <a:latin typeface="+mn-lt"/>
                      </a:endParaRPr>
                    </a:p>
                  </a:txBody>
                  <a:tcPr marL="2945" marR="2945" marT="2945" marB="0" anchor="ctr"/>
                </a:tc>
                <a:tc rowSpan="4" hMerge="1">
                  <a:txBody>
                    <a:bodyPr/>
                    <a:lstStyle/>
                    <a:p>
                      <a:endParaRPr lang="es-EC"/>
                    </a:p>
                  </a:txBody>
                  <a:tcPr/>
                </a:tc>
                <a:tc rowSpan="4" hMerge="1">
                  <a:txBody>
                    <a:bodyPr/>
                    <a:lstStyle/>
                    <a:p>
                      <a:endParaRPr lang="es-EC"/>
                    </a:p>
                  </a:txBody>
                  <a:tcPr/>
                </a:tc>
                <a:extLst>
                  <a:ext uri="{0D108BD9-81ED-4DB2-BD59-A6C34878D82A}">
                    <a16:rowId xmlns:a16="http://schemas.microsoft.com/office/drawing/2014/main" val="2098262815"/>
                  </a:ext>
                </a:extLst>
              </a:tr>
              <a:tr h="70672">
                <a:tc vMerge="1">
                  <a:txBody>
                    <a:bodyPr/>
                    <a:lstStyle/>
                    <a:p>
                      <a:endParaRPr lang="es-EC"/>
                    </a:p>
                  </a:txBody>
                  <a:tcPr/>
                </a:tc>
                <a:tc>
                  <a:txBody>
                    <a:bodyPr/>
                    <a:lstStyle/>
                    <a:p>
                      <a:pPr algn="ctr" fontAlgn="b"/>
                      <a:r>
                        <a:rPr lang="es-EC" sz="1200" u="none" strike="noStrike" dirty="0">
                          <a:effectLst/>
                        </a:rPr>
                        <a:t> </a:t>
                      </a:r>
                      <a:endParaRPr lang="es-EC" sz="12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569656064"/>
                  </a:ext>
                </a:extLst>
              </a:tr>
              <a:tr h="70672">
                <a:tc vMerge="1">
                  <a:txBody>
                    <a:bodyPr/>
                    <a:lstStyle/>
                    <a:p>
                      <a:endParaRPr lang="es-EC"/>
                    </a:p>
                  </a:txBody>
                  <a:tcPr/>
                </a:tc>
                <a:tc>
                  <a:txBody>
                    <a:bodyPr/>
                    <a:lstStyle/>
                    <a:p>
                      <a:pPr algn="ctr" fontAlgn="b"/>
                      <a:r>
                        <a:rPr lang="es-EC" sz="1200" u="none" strike="noStrike" dirty="0">
                          <a:effectLst/>
                        </a:rPr>
                        <a:t> </a:t>
                      </a:r>
                      <a:endParaRPr lang="es-EC" sz="12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28007890"/>
                  </a:ext>
                </a:extLst>
              </a:tr>
              <a:tr h="70672">
                <a:tc vMerge="1">
                  <a:txBody>
                    <a:bodyPr/>
                    <a:lstStyle/>
                    <a:p>
                      <a:endParaRPr lang="es-EC"/>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C" sz="1200" u="none" strike="noStrike" dirty="0">
                          <a:effectLst/>
                        </a:rPr>
                        <a:t> -1,00</a:t>
                      </a:r>
                      <a:endParaRPr lang="es-EC" sz="1200" b="0" i="0" u="none" strike="noStrike" dirty="0">
                        <a:solidFill>
                          <a:srgbClr val="000000"/>
                        </a:solidFill>
                        <a:effectLst/>
                        <a:latin typeface="+mn-lt"/>
                      </a:endParaRPr>
                    </a:p>
                  </a:txBody>
                  <a:tcPr marL="2945" marR="2945" marT="2945" marB="0" anchor="ct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tc gridSpan="3" vMerge="1">
                  <a:txBody>
                    <a:bodyPr/>
                    <a:lstStyle/>
                    <a:p>
                      <a:endParaRPr lang="es-EC"/>
                    </a:p>
                  </a:txBody>
                  <a:tcPr/>
                </a:tc>
                <a:tc hMerge="1"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181067379"/>
                  </a:ext>
                </a:extLst>
              </a:tr>
              <a:tr h="70672">
                <a:tc vMerge="1">
                  <a:txBody>
                    <a:bodyPr/>
                    <a:lstStyle/>
                    <a:p>
                      <a:endParaRPr lang="es-EC"/>
                    </a:p>
                  </a:txBody>
                  <a:tcPr/>
                </a:tc>
                <a:tc>
                  <a:txBody>
                    <a:bodyPr/>
                    <a:lstStyle/>
                    <a:p>
                      <a:pPr algn="ctr" fontAlgn="b"/>
                      <a:r>
                        <a:rPr lang="es-EC" sz="1200" u="none" strike="noStrike" dirty="0">
                          <a:effectLst/>
                        </a:rPr>
                        <a:t> -1,10</a:t>
                      </a:r>
                      <a:endParaRPr lang="es-EC" sz="1200" b="0" i="0" u="none" strike="noStrike" dirty="0">
                        <a:solidFill>
                          <a:srgbClr val="000000"/>
                        </a:solidFill>
                        <a:effectLst/>
                        <a:latin typeface="+mn-lt"/>
                      </a:endParaRPr>
                    </a:p>
                  </a:txBody>
                  <a:tcPr marL="2945" marR="2945" marT="2945" marB="0" anchor="ctr"/>
                </a:tc>
                <a:tc gridSpan="3">
                  <a:txBody>
                    <a:bodyPr/>
                    <a:lstStyle/>
                    <a:p>
                      <a:pPr algn="ctr" fontAlgn="ctr"/>
                      <a:r>
                        <a:rPr lang="es-EC" sz="1200" u="none" strike="noStrike" dirty="0">
                          <a:effectLst/>
                        </a:rPr>
                        <a:t>Material granular en matriz de limo </a:t>
                      </a:r>
                      <a:r>
                        <a:rPr lang="es-EC" sz="1200" b="0" i="0" u="none" strike="noStrike" dirty="0">
                          <a:solidFill>
                            <a:srgbClr val="000000"/>
                          </a:solidFill>
                          <a:effectLst/>
                          <a:latin typeface="+mn-lt"/>
                        </a:rPr>
                        <a:t>arenoso</a:t>
                      </a:r>
                      <a:r>
                        <a:rPr lang="es-EC" sz="1200" u="none" strike="noStrike" dirty="0">
                          <a:effectLst/>
                        </a:rPr>
                        <a:t>.</a:t>
                      </a:r>
                      <a:endParaRPr lang="es-EC" sz="12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tc gridSpan="3">
                  <a:txBody>
                    <a:bodyPr/>
                    <a:lstStyle/>
                    <a:p>
                      <a:pPr algn="ctr" fontAlgn="ctr"/>
                      <a:r>
                        <a:rPr lang="es-EC" sz="1200" u="none" strike="noStrike" dirty="0">
                          <a:effectLst/>
                        </a:rPr>
                        <a:t>Color café oscuro. Material húmedo. Material de relleno.</a:t>
                      </a:r>
                      <a:endParaRPr lang="es-EC" sz="12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704523427"/>
                  </a:ext>
                </a:extLst>
              </a:tr>
              <a:tr h="70672">
                <a:tc vMerge="1">
                  <a:txBody>
                    <a:bodyPr/>
                    <a:lstStyle/>
                    <a:p>
                      <a:endParaRPr lang="es-EC"/>
                    </a:p>
                  </a:txBody>
                  <a:tcPr/>
                </a:tc>
                <a:tc>
                  <a:txBody>
                    <a:bodyPr/>
                    <a:lstStyle/>
                    <a:p>
                      <a:pPr algn="ctr" fontAlgn="b"/>
                      <a:endParaRPr lang="es-EC" sz="1200" b="0" i="0" u="none" strike="noStrike" dirty="0">
                        <a:solidFill>
                          <a:srgbClr val="000000"/>
                        </a:solidFill>
                        <a:effectLst/>
                        <a:latin typeface="+mn-lt"/>
                      </a:endParaRPr>
                    </a:p>
                  </a:txBody>
                  <a:tcPr marL="2945" marR="2945" marT="2945" marB="0" anchor="ctr"/>
                </a:tc>
                <a:tc gridSpan="3">
                  <a:txBody>
                    <a:bodyPr/>
                    <a:lstStyle/>
                    <a:p>
                      <a:pPr algn="ctr" fontAlgn="ctr"/>
                      <a:endParaRPr lang="es-EC" sz="12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tc gridSpan="3">
                  <a:txBody>
                    <a:bodyPr/>
                    <a:lstStyle/>
                    <a:p>
                      <a:pPr algn="ctr" fontAlgn="ctr"/>
                      <a:endParaRPr lang="es-EC" sz="12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184278575"/>
                  </a:ext>
                </a:extLst>
              </a:tr>
              <a:tr h="70672">
                <a:tc vMerge="1">
                  <a:txBody>
                    <a:bodyPr/>
                    <a:lstStyle/>
                    <a:p>
                      <a:endParaRPr lang="es-EC"/>
                    </a:p>
                  </a:txBody>
                  <a:tcPr/>
                </a:tc>
                <a:tc>
                  <a:txBody>
                    <a:bodyPr/>
                    <a:lstStyle/>
                    <a:p>
                      <a:pPr algn="ctr" fontAlgn="b"/>
                      <a:endParaRPr lang="es-EC" sz="1200" b="0" i="0" u="none" strike="noStrike" dirty="0">
                        <a:solidFill>
                          <a:srgbClr val="000000"/>
                        </a:solidFill>
                        <a:effectLst/>
                        <a:latin typeface="+mn-lt"/>
                      </a:endParaRPr>
                    </a:p>
                  </a:txBody>
                  <a:tcPr marL="2945" marR="2945" marT="2945" marB="0" anchor="ctr"/>
                </a:tc>
                <a:tc gridSpan="3">
                  <a:txBody>
                    <a:bodyPr/>
                    <a:lstStyle/>
                    <a:p>
                      <a:pPr algn="ctr" fontAlgn="ctr"/>
                      <a:endParaRPr lang="es-EC" sz="12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tc gridSpan="3">
                  <a:txBody>
                    <a:bodyPr/>
                    <a:lstStyle/>
                    <a:p>
                      <a:pPr algn="ctr" fontAlgn="ctr"/>
                      <a:endParaRPr lang="es-EC" sz="12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706462326"/>
                  </a:ext>
                </a:extLst>
              </a:tr>
              <a:tr h="73617">
                <a:tc vMerge="1">
                  <a:txBody>
                    <a:bodyPr/>
                    <a:lstStyle/>
                    <a:p>
                      <a:endParaRPr lang="es-EC"/>
                    </a:p>
                  </a:txBody>
                  <a:tcPr/>
                </a:tc>
                <a:tc>
                  <a:txBody>
                    <a:bodyPr/>
                    <a:lstStyle/>
                    <a:p>
                      <a:pPr algn="ctr" fontAlgn="b"/>
                      <a:r>
                        <a:rPr lang="es-EC" sz="1200" u="none" strike="noStrike" dirty="0">
                          <a:effectLst/>
                        </a:rPr>
                        <a:t>-1,50</a:t>
                      </a:r>
                      <a:endParaRPr lang="es-EC" sz="1200" b="0" i="0" u="none" strike="noStrike" dirty="0">
                        <a:solidFill>
                          <a:srgbClr val="000000"/>
                        </a:solidFill>
                        <a:effectLst/>
                        <a:latin typeface="+mn-lt"/>
                      </a:endParaRPr>
                    </a:p>
                  </a:txBody>
                  <a:tcPr marL="2945" marR="2945" marT="2945" marB="0" anchor="ctr"/>
                </a:tc>
                <a:tc gridSpan="3">
                  <a:txBody>
                    <a:bodyPr/>
                    <a:lstStyle/>
                    <a:p>
                      <a:pPr algn="ctr" fontAlgn="ctr"/>
                      <a:endParaRPr lang="es-EC" sz="12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tc gridSpan="3">
                  <a:txBody>
                    <a:bodyPr/>
                    <a:lstStyle/>
                    <a:p>
                      <a:pPr algn="ctr" fontAlgn="ctr"/>
                      <a:endParaRPr lang="es-EC" sz="1200" b="0" i="0" u="none" strike="noStrike" dirty="0">
                        <a:solidFill>
                          <a:srgbClr val="000000"/>
                        </a:solidFill>
                        <a:effectLst/>
                        <a:latin typeface="+mn-lt"/>
                      </a:endParaRPr>
                    </a:p>
                  </a:txBody>
                  <a:tcPr marL="2945" marR="2945" marT="294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910939220"/>
                  </a:ext>
                </a:extLst>
              </a:tr>
            </a:tbl>
          </a:graphicData>
        </a:graphic>
      </p:graphicFrame>
      <p:sp>
        <p:nvSpPr>
          <p:cNvPr id="9" name="CuadroTexto 8"/>
          <p:cNvSpPr txBox="1"/>
          <p:nvPr/>
        </p:nvSpPr>
        <p:spPr>
          <a:xfrm>
            <a:off x="457200" y="332656"/>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Calicatas</a:t>
            </a:r>
          </a:p>
        </p:txBody>
      </p:sp>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4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Calicatas</a:t>
            </a:r>
          </a:p>
        </p:txBody>
      </p:sp>
      <p:sp>
        <p:nvSpPr>
          <p:cNvPr id="2" name="Marcador de contenido 1"/>
          <p:cNvSpPr>
            <a:spLocks noGrp="1"/>
          </p:cNvSpPr>
          <p:nvPr>
            <p:ph idx="1"/>
          </p:nvPr>
        </p:nvSpPr>
        <p:spPr/>
        <p:txBody>
          <a:bodyPr/>
          <a:lstStyle/>
          <a:p>
            <a:pPr algn="just"/>
            <a:r>
              <a:rPr lang="es-EC" sz="2000" dirty="0">
                <a:solidFill>
                  <a:schemeClr val="tx1"/>
                </a:solidFill>
              </a:rPr>
              <a:t>Se evidenció que la carpeta de rodadura no mantiene un espesor uniforme a lo largo de cada tramo. </a:t>
            </a:r>
          </a:p>
          <a:p>
            <a:pPr marL="0" indent="0" algn="just">
              <a:buNone/>
            </a:pPr>
            <a:endParaRPr lang="es-EC" sz="2000" dirty="0">
              <a:solidFill>
                <a:schemeClr val="tx1"/>
              </a:solidFill>
            </a:endParaRPr>
          </a:p>
          <a:p>
            <a:pPr algn="just"/>
            <a:r>
              <a:rPr lang="es-EC" sz="2000" dirty="0">
                <a:solidFill>
                  <a:schemeClr val="tx1"/>
                </a:solidFill>
              </a:rPr>
              <a:t>Se constató que no se cuenta con una estructura adecuada del pavimento, ya que no se encontró material de Base o Sub bases en ningún tramo, a excepción del Tramo 1 donde se pudo encontrar materia triturado el cual se presume corresponde a una Sub base. </a:t>
            </a:r>
          </a:p>
          <a:p>
            <a:pPr marL="0" indent="0" algn="just">
              <a:buNone/>
            </a:pPr>
            <a:endParaRPr lang="es-EC" sz="2000" dirty="0">
              <a:solidFill>
                <a:schemeClr val="tx1"/>
              </a:solidFill>
            </a:endParaRPr>
          </a:p>
          <a:p>
            <a:pPr algn="just"/>
            <a:r>
              <a:rPr lang="es-EC" sz="2000" dirty="0">
                <a:solidFill>
                  <a:schemeClr val="tx1"/>
                </a:solidFill>
              </a:rPr>
              <a:t>Se encontró gravas y rocas de gran tamaño, con la presencia de fragmentos de ladrillo y escombros, por lo que se asume que el terreno sobre el que se encuentran las vías es suelo de relleno.</a:t>
            </a:r>
          </a:p>
        </p:txBody>
      </p:sp>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912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1077218"/>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Ensayo Cono de Penetración Dinámico (DCP) - ASTM D 6951-03 </a:t>
            </a:r>
          </a:p>
        </p:txBody>
      </p:sp>
      <p:graphicFrame>
        <p:nvGraphicFramePr>
          <p:cNvPr id="5" name="Marcador de contenido 4"/>
          <p:cNvGraphicFramePr>
            <a:graphicFrameLocks noGrp="1"/>
          </p:cNvGraphicFramePr>
          <p:nvPr>
            <p:ph sz="half" idx="2"/>
            <p:extLst>
              <p:ext uri="{D42A27DB-BD31-4B8C-83A1-F6EECF244321}">
                <p14:modId xmlns:p14="http://schemas.microsoft.com/office/powerpoint/2010/main" val="169141316"/>
              </p:ext>
            </p:extLst>
          </p:nvPr>
        </p:nvGraphicFramePr>
        <p:xfrm>
          <a:off x="4788024" y="2420888"/>
          <a:ext cx="3898776" cy="2194560"/>
        </p:xfrm>
        <a:graphic>
          <a:graphicData uri="http://schemas.openxmlformats.org/drawingml/2006/table">
            <a:tbl>
              <a:tblPr firstRow="1" firstCol="1" bandRow="1">
                <a:tableStyleId>{0E3FDE45-AF77-4B5C-9715-49D594BDF05E}</a:tableStyleId>
              </a:tblPr>
              <a:tblGrid>
                <a:gridCol w="2111008">
                  <a:extLst>
                    <a:ext uri="{9D8B030D-6E8A-4147-A177-3AD203B41FA5}">
                      <a16:colId xmlns:a16="http://schemas.microsoft.com/office/drawing/2014/main" val="3963849541"/>
                    </a:ext>
                  </a:extLst>
                </a:gridCol>
                <a:gridCol w="1787768">
                  <a:extLst>
                    <a:ext uri="{9D8B030D-6E8A-4147-A177-3AD203B41FA5}">
                      <a16:colId xmlns:a16="http://schemas.microsoft.com/office/drawing/2014/main" val="3358333498"/>
                    </a:ext>
                  </a:extLst>
                </a:gridCol>
              </a:tblGrid>
              <a:tr h="335303">
                <a:tc>
                  <a:txBody>
                    <a:bodyPr/>
                    <a:lstStyle/>
                    <a:p>
                      <a:pPr marL="0" indent="0" algn="ctr">
                        <a:lnSpc>
                          <a:spcPct val="150000"/>
                        </a:lnSpc>
                        <a:spcAft>
                          <a:spcPts val="0"/>
                        </a:spcAft>
                      </a:pPr>
                      <a:r>
                        <a:rPr lang="es-EC" sz="1600" b="1" dirty="0">
                          <a:solidFill>
                            <a:schemeClr val="bg1"/>
                          </a:solidFill>
                          <a:effectLst/>
                        </a:rPr>
                        <a:t>Descripción</a:t>
                      </a:r>
                      <a:endPar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indent="0" algn="ctr">
                        <a:lnSpc>
                          <a:spcPct val="150000"/>
                        </a:lnSpc>
                        <a:spcAft>
                          <a:spcPts val="0"/>
                        </a:spcAft>
                      </a:pPr>
                      <a:r>
                        <a:rPr lang="es-EC" sz="1600" b="1" dirty="0">
                          <a:solidFill>
                            <a:schemeClr val="bg1"/>
                          </a:solidFill>
                          <a:effectLst/>
                        </a:rPr>
                        <a:t>DDP (mm/golpe)</a:t>
                      </a:r>
                      <a:endParaRPr lang="es-EC"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3791762055"/>
                  </a:ext>
                </a:extLst>
              </a:tr>
              <a:tr h="335303">
                <a:tc>
                  <a:txBody>
                    <a:bodyPr/>
                    <a:lstStyle/>
                    <a:p>
                      <a:pPr marL="0" indent="0" algn="ctr">
                        <a:lnSpc>
                          <a:spcPct val="150000"/>
                        </a:lnSpc>
                        <a:spcAft>
                          <a:spcPts val="0"/>
                        </a:spcAft>
                      </a:pPr>
                      <a:r>
                        <a:rPr lang="es-EC" sz="1600" b="0" dirty="0">
                          <a:effectLst/>
                        </a:rPr>
                        <a:t>Muy suelto</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&gt;76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451716754"/>
                  </a:ext>
                </a:extLst>
              </a:tr>
              <a:tr h="335303">
                <a:tc>
                  <a:txBody>
                    <a:bodyPr/>
                    <a:lstStyle/>
                    <a:p>
                      <a:pPr marL="0" indent="0" algn="ctr">
                        <a:lnSpc>
                          <a:spcPct val="150000"/>
                        </a:lnSpc>
                        <a:spcAft>
                          <a:spcPts val="0"/>
                        </a:spcAft>
                      </a:pPr>
                      <a:r>
                        <a:rPr lang="es-EC" sz="1600" b="0" dirty="0">
                          <a:effectLst/>
                        </a:rPr>
                        <a:t>Suelto</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600" dirty="0">
                          <a:effectLst/>
                        </a:rPr>
                        <a:t>31 - 76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22425195"/>
                  </a:ext>
                </a:extLst>
              </a:tr>
              <a:tr h="335303">
                <a:tc>
                  <a:txBody>
                    <a:bodyPr/>
                    <a:lstStyle/>
                    <a:p>
                      <a:pPr marL="0" indent="0" algn="ctr">
                        <a:lnSpc>
                          <a:spcPct val="150000"/>
                        </a:lnSpc>
                        <a:spcAft>
                          <a:spcPts val="0"/>
                        </a:spcAft>
                      </a:pPr>
                      <a:r>
                        <a:rPr lang="es-EC" sz="1600" b="0" dirty="0">
                          <a:effectLst/>
                        </a:rPr>
                        <a:t>Medianamente denso</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13 - 31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933983236"/>
                  </a:ext>
                </a:extLst>
              </a:tr>
              <a:tr h="335303">
                <a:tc>
                  <a:txBody>
                    <a:bodyPr/>
                    <a:lstStyle/>
                    <a:p>
                      <a:pPr marL="0" indent="0" algn="ctr">
                        <a:lnSpc>
                          <a:spcPct val="150000"/>
                        </a:lnSpc>
                        <a:spcAft>
                          <a:spcPts val="0"/>
                        </a:spcAft>
                      </a:pPr>
                      <a:r>
                        <a:rPr lang="es-EC" sz="1600" b="0" dirty="0">
                          <a:effectLst/>
                        </a:rPr>
                        <a:t>Denso</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600" dirty="0">
                          <a:effectLst/>
                        </a:rPr>
                        <a:t>5 - 13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5735852"/>
                  </a:ext>
                </a:extLst>
              </a:tr>
              <a:tr h="335303">
                <a:tc>
                  <a:txBody>
                    <a:bodyPr/>
                    <a:lstStyle/>
                    <a:p>
                      <a:pPr marL="0" indent="0" algn="ctr">
                        <a:lnSpc>
                          <a:spcPct val="150000"/>
                        </a:lnSpc>
                        <a:spcAft>
                          <a:spcPts val="0"/>
                        </a:spcAft>
                      </a:pPr>
                      <a:r>
                        <a:rPr lang="es-EC" sz="1600" b="0" dirty="0">
                          <a:effectLst/>
                        </a:rPr>
                        <a:t>Muy denso</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2 - 5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238769273"/>
                  </a:ext>
                </a:extLst>
              </a:tr>
            </a:tbl>
          </a:graphicData>
        </a:graphic>
      </p:graphicFrame>
      <p:pic>
        <p:nvPicPr>
          <p:cNvPr id="7" name="Marcador de contenido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45127" y="1687325"/>
            <a:ext cx="3262745" cy="4351713"/>
          </a:xfrm>
        </p:spPr>
      </p:pic>
      <p:pic>
        <p:nvPicPr>
          <p:cNvPr id="6"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10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1077218"/>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Ensayo Cono de Penetración Dinámico (DCP)</a:t>
            </a:r>
          </a:p>
        </p:txBody>
      </p:sp>
      <p:pic>
        <p:nvPicPr>
          <p:cNvPr id="17" name="Marcador de contenido 16"/>
          <p:cNvPicPr>
            <a:picLocks noGrp="1"/>
          </p:cNvPicPr>
          <p:nvPr>
            <p:ph idx="1"/>
          </p:nvPr>
        </p:nvPicPr>
        <p:blipFill rotWithShape="1">
          <a:blip r:embed="rId2">
            <a:extLst>
              <a:ext uri="{28A0092B-C50C-407E-A947-70E740481C1C}">
                <a14:useLocalDpi xmlns:a14="http://schemas.microsoft.com/office/drawing/2010/main" val="0"/>
              </a:ext>
            </a:extLst>
          </a:blip>
          <a:srcRect b="58208"/>
          <a:stretch/>
        </p:blipFill>
        <p:spPr bwMode="auto">
          <a:xfrm>
            <a:off x="539551" y="2132856"/>
            <a:ext cx="8229600" cy="3384376"/>
          </a:xfrm>
          <a:prstGeom prst="rect">
            <a:avLst/>
          </a:prstGeom>
          <a:noFill/>
          <a:ln>
            <a:noFill/>
          </a:ln>
        </p:spPr>
      </p:pic>
      <mc:AlternateContent xmlns:mc="http://schemas.openxmlformats.org/markup-compatibility/2006" xmlns:a14="http://schemas.microsoft.com/office/drawing/2010/main">
        <mc:Choice Requires="a14">
          <p:sp>
            <p:nvSpPr>
              <p:cNvPr id="4" name="CuadroTexto 3"/>
              <p:cNvSpPr txBox="1"/>
              <p:nvPr/>
            </p:nvSpPr>
            <p:spPr>
              <a:xfrm>
                <a:off x="3584604" y="1409874"/>
                <a:ext cx="2139495"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𝐶𝐵</m:t>
                      </m:r>
                      <m:sSub>
                        <m:sSubPr>
                          <m:ctrlPr>
                            <a:rPr lang="es-MX" b="0" i="1" smtClean="0">
                              <a:latin typeface="Cambria Math" panose="02040503050406030204" pitchFamily="18" charset="0"/>
                            </a:rPr>
                          </m:ctrlPr>
                        </m:sSubPr>
                        <m:e>
                          <m:r>
                            <a:rPr lang="es-MX" b="0" i="1" smtClean="0">
                              <a:latin typeface="Cambria Math" panose="02040503050406030204" pitchFamily="18" charset="0"/>
                            </a:rPr>
                            <m:t>𝑅</m:t>
                          </m:r>
                        </m:e>
                        <m:sub>
                          <m:r>
                            <a:rPr lang="es-MX" b="0" i="1" smtClean="0">
                              <a:latin typeface="Cambria Math" panose="02040503050406030204" pitchFamily="18" charset="0"/>
                            </a:rPr>
                            <m:t>𝑖𝑛</m:t>
                          </m:r>
                          <m:r>
                            <a:rPr lang="es-MX" b="0" i="1" smtClean="0">
                              <a:latin typeface="Cambria Math" panose="02040503050406030204" pitchFamily="18" charset="0"/>
                            </a:rPr>
                            <m:t> </m:t>
                          </m:r>
                          <m:r>
                            <a:rPr lang="es-MX" b="0" i="1" smtClean="0">
                              <a:latin typeface="Cambria Math" panose="02040503050406030204" pitchFamily="18" charset="0"/>
                            </a:rPr>
                            <m:t>𝑠𝑖𝑡𝑢</m:t>
                          </m:r>
                        </m:sub>
                      </m:sSub>
                      <m:r>
                        <a:rPr lang="es-MX" b="0" i="1" smtClean="0">
                          <a:latin typeface="Cambria Math" panose="02040503050406030204" pitchFamily="18" charset="0"/>
                        </a:rPr>
                        <m:t>=</m:t>
                      </m:r>
                      <m:f>
                        <m:fPr>
                          <m:ctrlPr>
                            <a:rPr lang="es-MX" b="0" i="1" smtClean="0">
                              <a:latin typeface="Cambria Math" panose="02040503050406030204" pitchFamily="18" charset="0"/>
                            </a:rPr>
                          </m:ctrlPr>
                        </m:fPr>
                        <m:num>
                          <m:r>
                            <a:rPr lang="es-MX" b="0" i="1" smtClean="0">
                              <a:latin typeface="Cambria Math" panose="02040503050406030204" pitchFamily="18" charset="0"/>
                            </a:rPr>
                            <m:t>292</m:t>
                          </m:r>
                        </m:num>
                        <m:den>
                          <m:r>
                            <a:rPr lang="es-MX" b="0" i="1" smtClean="0">
                              <a:latin typeface="Cambria Math" panose="02040503050406030204" pitchFamily="18" charset="0"/>
                            </a:rPr>
                            <m:t>𝐷𝐶</m:t>
                          </m:r>
                          <m:sSup>
                            <m:sSupPr>
                              <m:ctrlPr>
                                <a:rPr lang="es-MX" b="0" i="1" smtClean="0">
                                  <a:latin typeface="Cambria Math" panose="02040503050406030204" pitchFamily="18" charset="0"/>
                                </a:rPr>
                              </m:ctrlPr>
                            </m:sSupPr>
                            <m:e>
                              <m:r>
                                <a:rPr lang="es-MX" b="0" i="1" smtClean="0">
                                  <a:latin typeface="Cambria Math" panose="02040503050406030204" pitchFamily="18" charset="0"/>
                                </a:rPr>
                                <m:t>𝑃</m:t>
                              </m:r>
                            </m:e>
                            <m:sup>
                              <m:r>
                                <a:rPr lang="es-MX" b="0" i="1" smtClean="0">
                                  <a:latin typeface="Cambria Math" panose="02040503050406030204" pitchFamily="18" charset="0"/>
                                </a:rPr>
                                <m:t>1,12</m:t>
                              </m:r>
                            </m:sup>
                          </m:sSup>
                        </m:den>
                      </m:f>
                    </m:oMath>
                  </m:oMathPara>
                </a14:m>
                <a:endParaRPr lang="es-EC" dirty="0"/>
              </a:p>
            </p:txBody>
          </p:sp>
        </mc:Choice>
        <mc:Fallback xmlns="">
          <p:sp>
            <p:nvSpPr>
              <p:cNvPr id="4" name="CuadroTexto 3"/>
              <p:cNvSpPr txBox="1">
                <a:spLocks noRot="1" noChangeAspect="1" noMove="1" noResize="1" noEditPoints="1" noAdjustHandles="1" noChangeArrowheads="1" noChangeShapeType="1" noTextEdit="1"/>
              </p:cNvSpPr>
              <p:nvPr/>
            </p:nvSpPr>
            <p:spPr>
              <a:xfrm>
                <a:off x="3584604" y="1409874"/>
                <a:ext cx="2139495" cy="520399"/>
              </a:xfrm>
              <a:prstGeom prst="rect">
                <a:avLst/>
              </a:prstGeom>
              <a:blipFill>
                <a:blip r:embed="rId3"/>
                <a:stretch>
                  <a:fillRect/>
                </a:stretch>
              </a:blipFill>
            </p:spPr>
            <p:txBody>
              <a:bodyPr/>
              <a:lstStyle/>
              <a:p>
                <a:r>
                  <a:rPr lang="es-EC">
                    <a:noFill/>
                  </a:rPr>
                  <a:t> </a:t>
                </a:r>
              </a:p>
            </p:txBody>
          </p:sp>
        </mc:Fallback>
      </mc:AlternateContent>
      <p:pic>
        <p:nvPicPr>
          <p:cNvPr id="5"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326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1077218"/>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Ensayo Cono de Penetración Dinámico (DCP)</a:t>
            </a:r>
          </a:p>
        </p:txBody>
      </p:sp>
      <p:pic>
        <p:nvPicPr>
          <p:cNvPr id="8" name="Marcador de contenido 7"/>
          <p:cNvPicPr>
            <a:picLocks noGrp="1"/>
          </p:cNvPicPr>
          <p:nvPr>
            <p:ph idx="1"/>
          </p:nvPr>
        </p:nvPicPr>
        <p:blipFill>
          <a:blip r:embed="rId2"/>
          <a:stretch>
            <a:fillRect/>
          </a:stretch>
        </p:blipFill>
        <p:spPr>
          <a:xfrm>
            <a:off x="611560" y="1425501"/>
            <a:ext cx="8075240" cy="4525963"/>
          </a:xfrm>
          <a:prstGeom prst="rect">
            <a:avLst/>
          </a:prstGeom>
        </p:spPr>
      </p:pic>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231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1077218"/>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Ensayo Cono de Penetración Dinámico (DCP)</a:t>
            </a:r>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944251581"/>
              </p:ext>
            </p:extLst>
          </p:nvPr>
        </p:nvGraphicFramePr>
        <p:xfrm>
          <a:off x="606388" y="1839826"/>
          <a:ext cx="7931224" cy="3178347"/>
        </p:xfrm>
        <a:graphic>
          <a:graphicData uri="http://schemas.openxmlformats.org/drawingml/2006/table">
            <a:tbl>
              <a:tblPr>
                <a:tableStyleId>{0E3FDE45-AF77-4B5C-9715-49D594BDF05E}</a:tableStyleId>
              </a:tblPr>
              <a:tblGrid>
                <a:gridCol w="1325434">
                  <a:extLst>
                    <a:ext uri="{9D8B030D-6E8A-4147-A177-3AD203B41FA5}">
                      <a16:colId xmlns:a16="http://schemas.microsoft.com/office/drawing/2014/main" val="3217426675"/>
                    </a:ext>
                  </a:extLst>
                </a:gridCol>
                <a:gridCol w="1646103">
                  <a:extLst>
                    <a:ext uri="{9D8B030D-6E8A-4147-A177-3AD203B41FA5}">
                      <a16:colId xmlns:a16="http://schemas.microsoft.com/office/drawing/2014/main" val="1058829374"/>
                    </a:ext>
                  </a:extLst>
                </a:gridCol>
                <a:gridCol w="1325434">
                  <a:extLst>
                    <a:ext uri="{9D8B030D-6E8A-4147-A177-3AD203B41FA5}">
                      <a16:colId xmlns:a16="http://schemas.microsoft.com/office/drawing/2014/main" val="1765097565"/>
                    </a:ext>
                  </a:extLst>
                </a:gridCol>
                <a:gridCol w="1325434">
                  <a:extLst>
                    <a:ext uri="{9D8B030D-6E8A-4147-A177-3AD203B41FA5}">
                      <a16:colId xmlns:a16="http://schemas.microsoft.com/office/drawing/2014/main" val="3732406278"/>
                    </a:ext>
                  </a:extLst>
                </a:gridCol>
                <a:gridCol w="2308819">
                  <a:extLst>
                    <a:ext uri="{9D8B030D-6E8A-4147-A177-3AD203B41FA5}">
                      <a16:colId xmlns:a16="http://schemas.microsoft.com/office/drawing/2014/main" val="1298630660"/>
                    </a:ext>
                  </a:extLst>
                </a:gridCol>
              </a:tblGrid>
              <a:tr h="546268">
                <a:tc>
                  <a:txBody>
                    <a:bodyPr/>
                    <a:lstStyle/>
                    <a:p>
                      <a:pPr algn="ctr" fontAlgn="ctr"/>
                      <a:r>
                        <a:rPr lang="es-EC" sz="1800" b="1" u="none" strike="noStrike" dirty="0">
                          <a:solidFill>
                            <a:schemeClr val="bg1"/>
                          </a:solidFill>
                          <a:effectLst/>
                        </a:rPr>
                        <a:t>Calicata Nro.</a:t>
                      </a:r>
                      <a:endParaRPr lang="es-EC" sz="18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tc>
                  <a:txBody>
                    <a:bodyPr/>
                    <a:lstStyle/>
                    <a:p>
                      <a:pPr algn="ctr" fontAlgn="ctr"/>
                      <a:r>
                        <a:rPr lang="es-EC" sz="1800" b="1" u="none" strike="noStrike" dirty="0">
                          <a:solidFill>
                            <a:schemeClr val="bg1"/>
                          </a:solidFill>
                          <a:effectLst/>
                        </a:rPr>
                        <a:t>DCP (mm/golpe)</a:t>
                      </a:r>
                      <a:endParaRPr lang="es-EC" sz="18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tc>
                  <a:txBody>
                    <a:bodyPr/>
                    <a:lstStyle/>
                    <a:p>
                      <a:pPr algn="ctr" fontAlgn="ctr"/>
                      <a:r>
                        <a:rPr lang="es-EC" sz="1800" b="1" u="none" strike="noStrike" dirty="0">
                          <a:solidFill>
                            <a:schemeClr val="bg1"/>
                          </a:solidFill>
                          <a:effectLst/>
                        </a:rPr>
                        <a:t>CBR in situ (%)</a:t>
                      </a:r>
                      <a:endParaRPr lang="es-EC" sz="18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tc>
                  <a:txBody>
                    <a:bodyPr/>
                    <a:lstStyle/>
                    <a:p>
                      <a:pPr algn="ctr" fontAlgn="ctr"/>
                      <a:r>
                        <a:rPr lang="es-EC" sz="1800" b="1" u="none" strike="noStrike" dirty="0">
                          <a:solidFill>
                            <a:schemeClr val="bg1"/>
                          </a:solidFill>
                          <a:effectLst/>
                        </a:rPr>
                        <a:t>H máx. (cm)</a:t>
                      </a:r>
                      <a:endParaRPr lang="es-EC" sz="18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tc>
                  <a:txBody>
                    <a:bodyPr/>
                    <a:lstStyle/>
                    <a:p>
                      <a:pPr algn="ctr" fontAlgn="ctr"/>
                      <a:r>
                        <a:rPr lang="es-EC" sz="1800" b="1" u="none" strike="noStrike" dirty="0">
                          <a:solidFill>
                            <a:schemeClr val="bg1"/>
                          </a:solidFill>
                          <a:effectLst/>
                        </a:rPr>
                        <a:t>Descripción del suelo</a:t>
                      </a:r>
                      <a:endParaRPr lang="es-EC" sz="18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extLst>
                  <a:ext uri="{0D108BD9-81ED-4DB2-BD59-A6C34878D82A}">
                    <a16:rowId xmlns:a16="http://schemas.microsoft.com/office/drawing/2014/main" val="278427159"/>
                  </a:ext>
                </a:extLst>
              </a:tr>
              <a:tr h="291343">
                <a:tc>
                  <a:txBody>
                    <a:bodyPr/>
                    <a:lstStyle/>
                    <a:p>
                      <a:pPr algn="ctr" fontAlgn="ctr"/>
                      <a:r>
                        <a:rPr lang="es-EC" sz="1800" u="none" strike="noStrike" dirty="0">
                          <a:effectLst/>
                        </a:rPr>
                        <a:t>1</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19,523</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10,47</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1000,00</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Medianamente denso</a:t>
                      </a:r>
                      <a:endParaRPr lang="es-EC"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57068985"/>
                  </a:ext>
                </a:extLst>
              </a:tr>
              <a:tr h="291343">
                <a:tc>
                  <a:txBody>
                    <a:bodyPr/>
                    <a:lstStyle/>
                    <a:p>
                      <a:pPr algn="ctr" fontAlgn="ctr"/>
                      <a:r>
                        <a:rPr lang="es-EC" sz="1800" u="none" strike="noStrike" dirty="0">
                          <a:effectLst/>
                        </a:rPr>
                        <a:t>2</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21,226</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9,53</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982,00</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Medianamente denso</a:t>
                      </a:r>
                      <a:endParaRPr lang="es-EC"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788623755"/>
                  </a:ext>
                </a:extLst>
              </a:tr>
              <a:tr h="291343">
                <a:tc>
                  <a:txBody>
                    <a:bodyPr/>
                    <a:lstStyle/>
                    <a:p>
                      <a:pPr algn="ctr" fontAlgn="ctr"/>
                      <a:r>
                        <a:rPr lang="es-EC" sz="1800" u="none" strike="noStrike" dirty="0">
                          <a:effectLst/>
                        </a:rPr>
                        <a:t>3</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18,735</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10,97</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1000,00</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Medianamente denso</a:t>
                      </a:r>
                      <a:endParaRPr lang="es-EC"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174136607"/>
                  </a:ext>
                </a:extLst>
              </a:tr>
              <a:tr h="291343">
                <a:tc>
                  <a:txBody>
                    <a:bodyPr/>
                    <a:lstStyle/>
                    <a:p>
                      <a:pPr algn="ctr" fontAlgn="ctr"/>
                      <a:r>
                        <a:rPr lang="es-EC" sz="1800" u="none" strike="noStrike" dirty="0">
                          <a:effectLst/>
                        </a:rPr>
                        <a:t>4</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54,141</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3,34</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1000,00</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Suelto</a:t>
                      </a:r>
                      <a:endParaRPr lang="es-EC"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309065946"/>
                  </a:ext>
                </a:extLst>
              </a:tr>
              <a:tr h="291343">
                <a:tc>
                  <a:txBody>
                    <a:bodyPr/>
                    <a:lstStyle/>
                    <a:p>
                      <a:pPr algn="ctr" fontAlgn="ctr"/>
                      <a:r>
                        <a:rPr lang="es-EC" sz="1800" u="none" strike="noStrike" dirty="0">
                          <a:effectLst/>
                        </a:rPr>
                        <a:t>5</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25,81</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7,66</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1000,00</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Medianamente denso</a:t>
                      </a:r>
                      <a:endParaRPr lang="es-EC"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836336353"/>
                  </a:ext>
                </a:extLst>
              </a:tr>
              <a:tr h="291343">
                <a:tc>
                  <a:txBody>
                    <a:bodyPr/>
                    <a:lstStyle/>
                    <a:p>
                      <a:pPr algn="ctr" fontAlgn="ctr"/>
                      <a:r>
                        <a:rPr lang="es-EC" sz="1800" u="none" strike="noStrike" dirty="0">
                          <a:effectLst/>
                        </a:rPr>
                        <a:t>6</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25,96</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7,61</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996,00</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Medianamente denso</a:t>
                      </a:r>
                      <a:endParaRPr lang="es-EC"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39598626"/>
                  </a:ext>
                </a:extLst>
              </a:tr>
              <a:tr h="291343">
                <a:tc>
                  <a:txBody>
                    <a:bodyPr/>
                    <a:lstStyle/>
                    <a:p>
                      <a:pPr algn="ctr" fontAlgn="ctr"/>
                      <a:r>
                        <a:rPr lang="es-EC" sz="1800" u="none" strike="noStrike" dirty="0">
                          <a:effectLst/>
                        </a:rPr>
                        <a:t>7</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27,036</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7,27</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1000,00</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Medianamente denso</a:t>
                      </a:r>
                      <a:endParaRPr lang="es-EC"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099492951"/>
                  </a:ext>
                </a:extLst>
              </a:tr>
              <a:tr h="291343">
                <a:tc>
                  <a:txBody>
                    <a:bodyPr/>
                    <a:lstStyle/>
                    <a:p>
                      <a:pPr algn="ctr" fontAlgn="ctr"/>
                      <a:r>
                        <a:rPr lang="es-EC" sz="1800" u="none" strike="noStrike" dirty="0">
                          <a:effectLst/>
                        </a:rPr>
                        <a:t>8</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22,23</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9,05</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990,00</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Medianamente denso</a:t>
                      </a:r>
                      <a:endParaRPr lang="es-EC"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605204638"/>
                  </a:ext>
                </a:extLst>
              </a:tr>
              <a:tr h="291343">
                <a:tc>
                  <a:txBody>
                    <a:bodyPr/>
                    <a:lstStyle/>
                    <a:p>
                      <a:pPr algn="ctr" fontAlgn="ctr"/>
                      <a:r>
                        <a:rPr lang="es-EC" sz="1800" u="none" strike="noStrike" dirty="0">
                          <a:effectLst/>
                        </a:rPr>
                        <a:t>9</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35,399</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5,38</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1000,00</a:t>
                      </a:r>
                      <a:endParaRPr lang="es-EC" sz="18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800" u="none" strike="noStrike" dirty="0">
                          <a:effectLst/>
                        </a:rPr>
                        <a:t>Suelto</a:t>
                      </a:r>
                      <a:endParaRPr lang="es-EC" sz="18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8909886"/>
                  </a:ext>
                </a:extLst>
              </a:tr>
            </a:tbl>
          </a:graphicData>
        </a:graphic>
      </p:graphicFrame>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74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584775"/>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Caracterización del material granular</a:t>
            </a:r>
          </a:p>
        </p:txBody>
      </p:sp>
      <p:sp>
        <p:nvSpPr>
          <p:cNvPr id="2" name="Marcador de contenido 1"/>
          <p:cNvSpPr>
            <a:spLocks noGrp="1"/>
          </p:cNvSpPr>
          <p:nvPr>
            <p:ph idx="1"/>
          </p:nvPr>
        </p:nvSpPr>
        <p:spPr>
          <a:xfrm>
            <a:off x="452983" y="1340768"/>
            <a:ext cx="8229600" cy="4525963"/>
          </a:xfrm>
        </p:spPr>
        <p:txBody>
          <a:bodyPr/>
          <a:lstStyle/>
          <a:p>
            <a:pPr algn="just"/>
            <a:r>
              <a:rPr lang="es-EC" sz="2200" dirty="0">
                <a:solidFill>
                  <a:schemeClr val="tx1"/>
                </a:solidFill>
              </a:rPr>
              <a:t>Ensayo granulométrico (ASTM D-422)</a:t>
            </a:r>
          </a:p>
          <a:p>
            <a:pPr algn="just"/>
            <a:r>
              <a:rPr lang="es-EC" sz="2200" dirty="0">
                <a:solidFill>
                  <a:schemeClr val="tx1"/>
                </a:solidFill>
              </a:rPr>
              <a:t>Ensayo contenido de humedad (ASTM D-2216)</a:t>
            </a:r>
          </a:p>
          <a:p>
            <a:pPr algn="just"/>
            <a:r>
              <a:rPr lang="es-EC" sz="2200" dirty="0">
                <a:solidFill>
                  <a:schemeClr val="tx1"/>
                </a:solidFill>
              </a:rPr>
              <a:t>Ensayo de Proctor modificado (ASTM D-1557)</a:t>
            </a:r>
          </a:p>
          <a:p>
            <a:pPr algn="just"/>
            <a:r>
              <a:rPr lang="es-EC" sz="2200" dirty="0">
                <a:solidFill>
                  <a:schemeClr val="tx1"/>
                </a:solidFill>
              </a:rPr>
              <a:t>Límite </a:t>
            </a:r>
            <a:r>
              <a:rPr lang="es-EC" sz="2200" dirty="0" smtClean="0">
                <a:solidFill>
                  <a:schemeClr val="tx1"/>
                </a:solidFill>
              </a:rPr>
              <a:t>Líquido </a:t>
            </a:r>
            <a:r>
              <a:rPr lang="es-EC" sz="2200" dirty="0">
                <a:solidFill>
                  <a:schemeClr val="tx1"/>
                </a:solidFill>
              </a:rPr>
              <a:t>(método de Casagrande) y límite plástico (ASTM D-4318)</a:t>
            </a:r>
          </a:p>
          <a:p>
            <a:pPr algn="just"/>
            <a:r>
              <a:rPr lang="es-EC" sz="2200" dirty="0">
                <a:solidFill>
                  <a:schemeClr val="tx1"/>
                </a:solidFill>
              </a:rPr>
              <a:t>Ensayo de capacidad de soporte CBR (ASTM D-1883)</a:t>
            </a:r>
          </a:p>
          <a:p>
            <a:pPr marL="0" indent="0" algn="just">
              <a:buNone/>
            </a:pPr>
            <a:r>
              <a:rPr lang="es-EC" sz="2200" dirty="0">
                <a:solidFill>
                  <a:schemeClr val="tx1"/>
                </a:solidFill>
              </a:rPr>
              <a:t> </a:t>
            </a:r>
          </a:p>
          <a:p>
            <a:pPr marL="0" indent="0" algn="just">
              <a:buNone/>
            </a:pPr>
            <a:r>
              <a:rPr lang="es-EC" sz="2200" dirty="0">
                <a:solidFill>
                  <a:schemeClr val="tx1"/>
                </a:solidFill>
              </a:rPr>
              <a:t>La clasificación de suelos se realizó por:</a:t>
            </a:r>
          </a:p>
          <a:p>
            <a:pPr algn="just"/>
            <a:r>
              <a:rPr lang="es-EC" sz="2200" dirty="0">
                <a:solidFill>
                  <a:schemeClr val="tx1"/>
                </a:solidFill>
              </a:rPr>
              <a:t>Clasificación de los suelos Método SUCS (ASTM D 2487)</a:t>
            </a:r>
          </a:p>
          <a:p>
            <a:pPr algn="just"/>
            <a:r>
              <a:rPr lang="es-EC" sz="2200" dirty="0">
                <a:solidFill>
                  <a:schemeClr val="tx1"/>
                </a:solidFill>
              </a:rPr>
              <a:t>Clasificación de los suelos Método AASHTO (ASTM D 3282) </a:t>
            </a:r>
          </a:p>
        </p:txBody>
      </p:sp>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517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584775"/>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Caracterización del material granular</a:t>
            </a: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3813833080"/>
              </p:ext>
            </p:extLst>
          </p:nvPr>
        </p:nvGraphicFramePr>
        <p:xfrm>
          <a:off x="242579" y="1385480"/>
          <a:ext cx="8658841" cy="4087039"/>
        </p:xfrm>
        <a:graphic>
          <a:graphicData uri="http://schemas.openxmlformats.org/drawingml/2006/table">
            <a:tbl>
              <a:tblPr>
                <a:tableStyleId>{0E3FDE45-AF77-4B5C-9715-49D594BDF05E}</a:tableStyleId>
              </a:tblPr>
              <a:tblGrid>
                <a:gridCol w="512997">
                  <a:extLst>
                    <a:ext uri="{9D8B030D-6E8A-4147-A177-3AD203B41FA5}">
                      <a16:colId xmlns:a16="http://schemas.microsoft.com/office/drawing/2014/main" val="790102031"/>
                    </a:ext>
                  </a:extLst>
                </a:gridCol>
                <a:gridCol w="546127">
                  <a:extLst>
                    <a:ext uri="{9D8B030D-6E8A-4147-A177-3AD203B41FA5}">
                      <a16:colId xmlns:a16="http://schemas.microsoft.com/office/drawing/2014/main" val="1731643164"/>
                    </a:ext>
                  </a:extLst>
                </a:gridCol>
                <a:gridCol w="576307">
                  <a:extLst>
                    <a:ext uri="{9D8B030D-6E8A-4147-A177-3AD203B41FA5}">
                      <a16:colId xmlns:a16="http://schemas.microsoft.com/office/drawing/2014/main" val="2457296632"/>
                    </a:ext>
                  </a:extLst>
                </a:gridCol>
                <a:gridCol w="533750">
                  <a:extLst>
                    <a:ext uri="{9D8B030D-6E8A-4147-A177-3AD203B41FA5}">
                      <a16:colId xmlns:a16="http://schemas.microsoft.com/office/drawing/2014/main" val="2375963842"/>
                    </a:ext>
                  </a:extLst>
                </a:gridCol>
                <a:gridCol w="429678">
                  <a:extLst>
                    <a:ext uri="{9D8B030D-6E8A-4147-A177-3AD203B41FA5}">
                      <a16:colId xmlns:a16="http://schemas.microsoft.com/office/drawing/2014/main" val="37111384"/>
                    </a:ext>
                  </a:extLst>
                </a:gridCol>
                <a:gridCol w="345425">
                  <a:extLst>
                    <a:ext uri="{9D8B030D-6E8A-4147-A177-3AD203B41FA5}">
                      <a16:colId xmlns:a16="http://schemas.microsoft.com/office/drawing/2014/main" val="525110966"/>
                    </a:ext>
                  </a:extLst>
                </a:gridCol>
                <a:gridCol w="345425">
                  <a:extLst>
                    <a:ext uri="{9D8B030D-6E8A-4147-A177-3AD203B41FA5}">
                      <a16:colId xmlns:a16="http://schemas.microsoft.com/office/drawing/2014/main" val="2460023605"/>
                    </a:ext>
                  </a:extLst>
                </a:gridCol>
                <a:gridCol w="392836">
                  <a:extLst>
                    <a:ext uri="{9D8B030D-6E8A-4147-A177-3AD203B41FA5}">
                      <a16:colId xmlns:a16="http://schemas.microsoft.com/office/drawing/2014/main" val="2504442890"/>
                    </a:ext>
                  </a:extLst>
                </a:gridCol>
                <a:gridCol w="316074">
                  <a:extLst>
                    <a:ext uri="{9D8B030D-6E8A-4147-A177-3AD203B41FA5}">
                      <a16:colId xmlns:a16="http://schemas.microsoft.com/office/drawing/2014/main" val="27413797"/>
                    </a:ext>
                  </a:extLst>
                </a:gridCol>
                <a:gridCol w="316074">
                  <a:extLst>
                    <a:ext uri="{9D8B030D-6E8A-4147-A177-3AD203B41FA5}">
                      <a16:colId xmlns:a16="http://schemas.microsoft.com/office/drawing/2014/main" val="3334188717"/>
                    </a:ext>
                  </a:extLst>
                </a:gridCol>
                <a:gridCol w="316074">
                  <a:extLst>
                    <a:ext uri="{9D8B030D-6E8A-4147-A177-3AD203B41FA5}">
                      <a16:colId xmlns:a16="http://schemas.microsoft.com/office/drawing/2014/main" val="2735348206"/>
                    </a:ext>
                  </a:extLst>
                </a:gridCol>
                <a:gridCol w="749080">
                  <a:extLst>
                    <a:ext uri="{9D8B030D-6E8A-4147-A177-3AD203B41FA5}">
                      <a16:colId xmlns:a16="http://schemas.microsoft.com/office/drawing/2014/main" val="3667199232"/>
                    </a:ext>
                  </a:extLst>
                </a:gridCol>
                <a:gridCol w="275103">
                  <a:extLst>
                    <a:ext uri="{9D8B030D-6E8A-4147-A177-3AD203B41FA5}">
                      <a16:colId xmlns:a16="http://schemas.microsoft.com/office/drawing/2014/main" val="2312026547"/>
                    </a:ext>
                  </a:extLst>
                </a:gridCol>
                <a:gridCol w="1266555">
                  <a:extLst>
                    <a:ext uri="{9D8B030D-6E8A-4147-A177-3AD203B41FA5}">
                      <a16:colId xmlns:a16="http://schemas.microsoft.com/office/drawing/2014/main" val="1613365874"/>
                    </a:ext>
                  </a:extLst>
                </a:gridCol>
                <a:gridCol w="260815">
                  <a:extLst>
                    <a:ext uri="{9D8B030D-6E8A-4147-A177-3AD203B41FA5}">
                      <a16:colId xmlns:a16="http://schemas.microsoft.com/office/drawing/2014/main" val="3134365243"/>
                    </a:ext>
                  </a:extLst>
                </a:gridCol>
                <a:gridCol w="1476521">
                  <a:extLst>
                    <a:ext uri="{9D8B030D-6E8A-4147-A177-3AD203B41FA5}">
                      <a16:colId xmlns:a16="http://schemas.microsoft.com/office/drawing/2014/main" val="2752215845"/>
                    </a:ext>
                  </a:extLst>
                </a:gridCol>
              </a:tblGrid>
              <a:tr h="153239">
                <a:tc rowSpan="2">
                  <a:txBody>
                    <a:bodyPr/>
                    <a:lstStyle/>
                    <a:p>
                      <a:pPr algn="ctr" fontAlgn="ctr"/>
                      <a:r>
                        <a:rPr lang="es-EC" sz="1200" b="1" u="none" strike="noStrike" dirty="0">
                          <a:solidFill>
                            <a:schemeClr val="bg1"/>
                          </a:solidFill>
                          <a:effectLst/>
                        </a:rPr>
                        <a:t>Tramo </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Calicata Nro.</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Abscisa (km)</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Prof. (m)</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gridSpan="4">
                  <a:txBody>
                    <a:bodyPr/>
                    <a:lstStyle/>
                    <a:p>
                      <a:pPr algn="ctr" fontAlgn="ctr"/>
                      <a:r>
                        <a:rPr lang="es-EC" sz="1200" b="1" u="none" strike="noStrike" dirty="0">
                          <a:solidFill>
                            <a:schemeClr val="bg1"/>
                          </a:solidFill>
                          <a:effectLst/>
                        </a:rPr>
                        <a:t>Gradación - % que pasa </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algn="ctr" fontAlgn="ctr"/>
                      <a:r>
                        <a:rPr lang="es-EC" sz="1200" b="1" u="none" strike="noStrike" dirty="0">
                          <a:solidFill>
                            <a:schemeClr val="bg1"/>
                          </a:solidFill>
                          <a:effectLst/>
                        </a:rPr>
                        <a:t>LL</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LP</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IP</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Humedad Natural (%)</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gridSpan="2">
                  <a:txBody>
                    <a:bodyPr/>
                    <a:lstStyle/>
                    <a:p>
                      <a:pPr algn="ctr" fontAlgn="ctr"/>
                      <a:r>
                        <a:rPr lang="es-EC" sz="1200" b="1" u="none" strike="noStrike" dirty="0">
                          <a:solidFill>
                            <a:schemeClr val="bg1"/>
                          </a:solidFill>
                          <a:effectLst/>
                        </a:rPr>
                        <a:t>Clasificación SUCS</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hMerge="1">
                  <a:txBody>
                    <a:bodyPr/>
                    <a:lstStyle/>
                    <a:p>
                      <a:endParaRPr lang="es-EC"/>
                    </a:p>
                  </a:txBody>
                  <a:tcPr/>
                </a:tc>
                <a:tc rowSpan="2" gridSpan="2">
                  <a:txBody>
                    <a:bodyPr/>
                    <a:lstStyle/>
                    <a:p>
                      <a:pPr algn="ctr" fontAlgn="ctr"/>
                      <a:r>
                        <a:rPr lang="es-EC" sz="1200" b="1" u="none" strike="noStrike" dirty="0">
                          <a:solidFill>
                            <a:schemeClr val="bg1"/>
                          </a:solidFill>
                          <a:effectLst/>
                        </a:rPr>
                        <a:t>Clasificación AASHTO</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hMerge="1">
                  <a:txBody>
                    <a:bodyPr/>
                    <a:lstStyle/>
                    <a:p>
                      <a:endParaRPr lang="es-EC"/>
                    </a:p>
                  </a:txBody>
                  <a:tcPr/>
                </a:tc>
                <a:extLst>
                  <a:ext uri="{0D108BD9-81ED-4DB2-BD59-A6C34878D82A}">
                    <a16:rowId xmlns:a16="http://schemas.microsoft.com/office/drawing/2014/main" val="2248752356"/>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b="1" u="none" strike="noStrike" dirty="0">
                          <a:solidFill>
                            <a:schemeClr val="bg1"/>
                          </a:solidFill>
                          <a:effectLst/>
                        </a:rPr>
                        <a:t>Nro. 4</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a:txBody>
                    <a:bodyPr/>
                    <a:lstStyle/>
                    <a:p>
                      <a:pPr algn="ctr" fontAlgn="ctr"/>
                      <a:r>
                        <a:rPr lang="es-EC" sz="1200" b="1" u="none" strike="noStrike" dirty="0">
                          <a:solidFill>
                            <a:schemeClr val="bg1"/>
                          </a:solidFill>
                          <a:effectLst/>
                        </a:rPr>
                        <a:t>Nro. 10</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a:txBody>
                    <a:bodyPr/>
                    <a:lstStyle/>
                    <a:p>
                      <a:pPr algn="ctr" fontAlgn="ctr"/>
                      <a:r>
                        <a:rPr lang="es-EC" sz="1200" b="1" u="none" strike="noStrike" dirty="0">
                          <a:solidFill>
                            <a:schemeClr val="bg1"/>
                          </a:solidFill>
                          <a:effectLst/>
                        </a:rPr>
                        <a:t>Nro. 40</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a:txBody>
                    <a:bodyPr/>
                    <a:lstStyle/>
                    <a:p>
                      <a:pPr algn="ctr" fontAlgn="ctr"/>
                      <a:r>
                        <a:rPr lang="es-EC" sz="1200" b="1" u="none" strike="noStrike" dirty="0">
                          <a:solidFill>
                            <a:schemeClr val="bg1"/>
                          </a:solidFill>
                          <a:effectLst/>
                        </a:rPr>
                        <a:t>Nro. 200</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gridSpan="2"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1195677023"/>
                  </a:ext>
                </a:extLst>
              </a:tr>
              <a:tr h="287323">
                <a:tc rowSpan="9">
                  <a:txBody>
                    <a:bodyPr/>
                    <a:lstStyle/>
                    <a:p>
                      <a:pPr algn="ctr" fontAlgn="ctr"/>
                      <a:r>
                        <a:rPr lang="es-EC" sz="1200" u="none" strike="noStrike" dirty="0">
                          <a:effectLst/>
                        </a:rPr>
                        <a:t>Tramo 1</a:t>
                      </a:r>
                      <a:endParaRPr lang="es-EC" sz="1200" b="0" i="0" u="none" strike="noStrike" dirty="0">
                        <a:solidFill>
                          <a:srgbClr val="000000"/>
                        </a:solidFill>
                        <a:effectLst/>
                        <a:latin typeface="Calibri" panose="020F0502020204030204" pitchFamily="34" charset="0"/>
                      </a:endParaRPr>
                    </a:p>
                  </a:txBody>
                  <a:tcPr marL="5789" marR="5789" marT="5789" marB="0" anchor="ctr"/>
                </a:tc>
                <a:tc rowSpan="3">
                  <a:txBody>
                    <a:bodyPr/>
                    <a:lstStyle/>
                    <a:p>
                      <a:pPr algn="ctr" fontAlgn="ctr"/>
                      <a:r>
                        <a:rPr lang="es-EC" sz="1200" u="none" strike="noStrike" dirty="0">
                          <a:effectLst/>
                        </a:rPr>
                        <a:t>1</a:t>
                      </a:r>
                      <a:endParaRPr lang="es-EC" sz="1200" b="0" i="0" u="none" strike="noStrike" dirty="0">
                        <a:solidFill>
                          <a:srgbClr val="000000"/>
                        </a:solidFill>
                        <a:effectLst/>
                        <a:latin typeface="Calibri" panose="020F0502020204030204" pitchFamily="34" charset="0"/>
                      </a:endParaRPr>
                    </a:p>
                  </a:txBody>
                  <a:tcPr marL="5789" marR="5789" marT="5789" marB="0" anchor="ctr"/>
                </a:tc>
                <a:tc rowSpan="3">
                  <a:txBody>
                    <a:bodyPr/>
                    <a:lstStyle/>
                    <a:p>
                      <a:pPr algn="ctr" fontAlgn="ctr"/>
                      <a:r>
                        <a:rPr lang="es-EC" sz="1200" u="none" strike="noStrike" dirty="0">
                          <a:effectLst/>
                        </a:rPr>
                        <a:t>0+068,0</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-0,50</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84</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75</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61</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40</a:t>
                      </a:r>
                      <a:endParaRPr lang="es-EC" sz="1200" b="0" i="0" u="none" strike="noStrike" dirty="0">
                        <a:solidFill>
                          <a:srgbClr val="000000"/>
                        </a:solidFill>
                        <a:effectLst/>
                        <a:latin typeface="Calibri" panose="020F0502020204030204" pitchFamily="34" charset="0"/>
                      </a:endParaRPr>
                    </a:p>
                  </a:txBody>
                  <a:tcPr marL="5789" marR="5789" marT="5789" marB="0" anchor="ctr"/>
                </a:tc>
                <a:tc gridSpan="3">
                  <a:txBody>
                    <a:bodyPr/>
                    <a:lstStyle/>
                    <a:p>
                      <a:pPr algn="ctr" fontAlgn="ctr"/>
                      <a:r>
                        <a:rPr lang="es-EC" sz="1200" u="none" strike="noStrike" dirty="0">
                          <a:effectLst/>
                        </a:rPr>
                        <a:t>No Plástico</a:t>
                      </a:r>
                      <a:endParaRPr lang="es-EC" sz="1200" b="0" i="0" u="none" strike="noStrike" dirty="0">
                        <a:solidFill>
                          <a:srgbClr val="000000"/>
                        </a:solidFill>
                        <a:effectLst/>
                        <a:latin typeface="Calibri" panose="020F0502020204030204" pitchFamily="34" charset="0"/>
                      </a:endParaRPr>
                    </a:p>
                  </a:txBody>
                  <a:tcPr marL="5789" marR="5789" marT="5789" marB="0" anchor="ctr"/>
                </a:tc>
                <a:tc hMerge="1">
                  <a:txBody>
                    <a:bodyPr/>
                    <a:lstStyle/>
                    <a:p>
                      <a:endParaRPr lang="es-EC"/>
                    </a:p>
                  </a:txBody>
                  <a:tcPr/>
                </a:tc>
                <a:tc hMerge="1">
                  <a:txBody>
                    <a:bodyPr/>
                    <a:lstStyle/>
                    <a:p>
                      <a:endParaRPr lang="es-EC"/>
                    </a:p>
                  </a:txBody>
                  <a:tcPr/>
                </a:tc>
                <a:tc>
                  <a:txBody>
                    <a:bodyPr/>
                    <a:lstStyle/>
                    <a:p>
                      <a:pPr algn="ctr" fontAlgn="ctr"/>
                      <a:r>
                        <a:rPr lang="es-EC" sz="1200" u="none" strike="noStrike" dirty="0">
                          <a:effectLst/>
                        </a:rPr>
                        <a:t>27%</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SM</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Arena Limosa Con Grava</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A-4</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b"/>
                      <a:r>
                        <a:rPr lang="es-EC" sz="1200" u="none" strike="noStrike" dirty="0">
                          <a:effectLst/>
                        </a:rPr>
                        <a:t>Suelos limosos</a:t>
                      </a:r>
                      <a:endParaRPr lang="es-EC" sz="1200" b="0" i="0" u="none" strike="noStrike" dirty="0">
                        <a:solidFill>
                          <a:srgbClr val="000000"/>
                        </a:solidFill>
                        <a:effectLst/>
                        <a:latin typeface="Calibri" panose="020F0502020204030204" pitchFamily="34" charset="0"/>
                      </a:endParaRPr>
                    </a:p>
                  </a:txBody>
                  <a:tcPr marL="5789" marR="5789" marT="5789" marB="0" anchor="ctr"/>
                </a:tc>
                <a:extLst>
                  <a:ext uri="{0D108BD9-81ED-4DB2-BD59-A6C34878D82A}">
                    <a16:rowId xmlns:a16="http://schemas.microsoft.com/office/drawing/2014/main" val="676980373"/>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u="none" strike="noStrike" dirty="0">
                          <a:effectLst/>
                        </a:rPr>
                        <a:t>-1,00</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84</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75</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58</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35</a:t>
                      </a:r>
                      <a:endParaRPr lang="es-EC" sz="1200" b="0" i="0" u="none" strike="noStrike" dirty="0">
                        <a:solidFill>
                          <a:srgbClr val="000000"/>
                        </a:solidFill>
                        <a:effectLst/>
                        <a:latin typeface="Calibri" panose="020F0502020204030204" pitchFamily="34" charset="0"/>
                      </a:endParaRPr>
                    </a:p>
                  </a:txBody>
                  <a:tcPr marL="5789" marR="5789" marT="5789" marB="0" anchor="ctr"/>
                </a:tc>
                <a:tc gridSpan="3">
                  <a:txBody>
                    <a:bodyPr/>
                    <a:lstStyle/>
                    <a:p>
                      <a:pPr algn="ctr" fontAlgn="ctr"/>
                      <a:r>
                        <a:rPr lang="es-EC" sz="1200" u="none" strike="noStrike" dirty="0">
                          <a:effectLst/>
                        </a:rPr>
                        <a:t>No Plástico</a:t>
                      </a:r>
                      <a:endParaRPr lang="es-EC" sz="1200" b="0" i="0" u="none" strike="noStrike" dirty="0">
                        <a:solidFill>
                          <a:srgbClr val="000000"/>
                        </a:solidFill>
                        <a:effectLst/>
                        <a:latin typeface="Calibri" panose="020F0502020204030204" pitchFamily="34" charset="0"/>
                      </a:endParaRPr>
                    </a:p>
                  </a:txBody>
                  <a:tcPr marL="5789" marR="5789" marT="5789" marB="0" anchor="ctr"/>
                </a:tc>
                <a:tc hMerge="1">
                  <a:txBody>
                    <a:bodyPr/>
                    <a:lstStyle/>
                    <a:p>
                      <a:endParaRPr lang="es-EC"/>
                    </a:p>
                  </a:txBody>
                  <a:tcPr/>
                </a:tc>
                <a:tc hMerge="1">
                  <a:txBody>
                    <a:bodyPr/>
                    <a:lstStyle/>
                    <a:p>
                      <a:endParaRPr lang="es-EC"/>
                    </a:p>
                  </a:txBody>
                  <a:tcPr/>
                </a:tc>
                <a:tc>
                  <a:txBody>
                    <a:bodyPr/>
                    <a:lstStyle/>
                    <a:p>
                      <a:pPr algn="ctr" fontAlgn="ctr"/>
                      <a:r>
                        <a:rPr lang="es-EC" sz="1200" u="none" strike="noStrike" dirty="0">
                          <a:effectLst/>
                        </a:rPr>
                        <a:t>30%</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SM</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Arena Limosa Con Grava</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A-4</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b"/>
                      <a:r>
                        <a:rPr lang="es-EC" sz="1200" u="none" strike="noStrike" dirty="0">
                          <a:effectLst/>
                        </a:rPr>
                        <a:t>Suelos limosos</a:t>
                      </a:r>
                      <a:endParaRPr lang="es-EC" sz="1200" b="0" i="0" u="none" strike="noStrike" dirty="0">
                        <a:solidFill>
                          <a:srgbClr val="000000"/>
                        </a:solidFill>
                        <a:effectLst/>
                        <a:latin typeface="Calibri" panose="020F0502020204030204" pitchFamily="34" charset="0"/>
                      </a:endParaRPr>
                    </a:p>
                  </a:txBody>
                  <a:tcPr marL="5789" marR="5789" marT="5789" marB="0" anchor="ctr"/>
                </a:tc>
                <a:extLst>
                  <a:ext uri="{0D108BD9-81ED-4DB2-BD59-A6C34878D82A}">
                    <a16:rowId xmlns:a16="http://schemas.microsoft.com/office/drawing/2014/main" val="3861163848"/>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u="none" strike="noStrike" dirty="0">
                          <a:effectLst/>
                        </a:rPr>
                        <a:t>-1,50</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91</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85</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75</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62</a:t>
                      </a:r>
                      <a:endParaRPr lang="es-EC" sz="1200" b="0" i="0" u="none" strike="noStrike" dirty="0">
                        <a:solidFill>
                          <a:srgbClr val="000000"/>
                        </a:solidFill>
                        <a:effectLst/>
                        <a:latin typeface="Calibri" panose="020F0502020204030204" pitchFamily="34" charset="0"/>
                      </a:endParaRPr>
                    </a:p>
                  </a:txBody>
                  <a:tcPr marL="5789" marR="5789" marT="5789" marB="0" anchor="ctr"/>
                </a:tc>
                <a:tc gridSpan="3">
                  <a:txBody>
                    <a:bodyPr/>
                    <a:lstStyle/>
                    <a:p>
                      <a:pPr algn="ctr" fontAlgn="ctr"/>
                      <a:r>
                        <a:rPr lang="es-EC" sz="1200" u="none" strike="noStrike" dirty="0">
                          <a:effectLst/>
                        </a:rPr>
                        <a:t>No Plástico</a:t>
                      </a:r>
                      <a:endParaRPr lang="es-EC" sz="1200" b="0" i="0" u="none" strike="noStrike" dirty="0">
                        <a:solidFill>
                          <a:srgbClr val="000000"/>
                        </a:solidFill>
                        <a:effectLst/>
                        <a:latin typeface="Calibri" panose="020F0502020204030204" pitchFamily="34" charset="0"/>
                      </a:endParaRPr>
                    </a:p>
                  </a:txBody>
                  <a:tcPr marL="5789" marR="5789" marT="5789" marB="0" anchor="ctr"/>
                </a:tc>
                <a:tc hMerge="1">
                  <a:txBody>
                    <a:bodyPr/>
                    <a:lstStyle/>
                    <a:p>
                      <a:endParaRPr lang="es-EC"/>
                    </a:p>
                  </a:txBody>
                  <a:tcPr/>
                </a:tc>
                <a:tc hMerge="1">
                  <a:txBody>
                    <a:bodyPr/>
                    <a:lstStyle/>
                    <a:p>
                      <a:endParaRPr lang="es-EC"/>
                    </a:p>
                  </a:txBody>
                  <a:tcPr/>
                </a:tc>
                <a:tc>
                  <a:txBody>
                    <a:bodyPr/>
                    <a:lstStyle/>
                    <a:p>
                      <a:pPr algn="ctr" fontAlgn="ctr"/>
                      <a:r>
                        <a:rPr lang="es-EC" sz="1200" u="none" strike="noStrike" dirty="0">
                          <a:effectLst/>
                        </a:rPr>
                        <a:t>44%</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ML</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Limo Arenoso Con Grava</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A-4</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b"/>
                      <a:r>
                        <a:rPr lang="es-EC" sz="1200" u="none" strike="noStrike" dirty="0">
                          <a:effectLst/>
                        </a:rPr>
                        <a:t>Suelos limosos</a:t>
                      </a:r>
                      <a:endParaRPr lang="es-EC" sz="1200" b="0" i="0" u="none" strike="noStrike" dirty="0">
                        <a:solidFill>
                          <a:srgbClr val="000000"/>
                        </a:solidFill>
                        <a:effectLst/>
                        <a:latin typeface="Calibri" panose="020F0502020204030204" pitchFamily="34" charset="0"/>
                      </a:endParaRPr>
                    </a:p>
                  </a:txBody>
                  <a:tcPr marL="5789" marR="5789" marT="5789" marB="0" anchor="ctr"/>
                </a:tc>
                <a:extLst>
                  <a:ext uri="{0D108BD9-81ED-4DB2-BD59-A6C34878D82A}">
                    <a16:rowId xmlns:a16="http://schemas.microsoft.com/office/drawing/2014/main" val="2292375009"/>
                  </a:ext>
                </a:extLst>
              </a:tr>
              <a:tr h="287323">
                <a:tc vMerge="1">
                  <a:txBody>
                    <a:bodyPr/>
                    <a:lstStyle/>
                    <a:p>
                      <a:endParaRPr lang="es-EC"/>
                    </a:p>
                  </a:txBody>
                  <a:tcPr/>
                </a:tc>
                <a:tc rowSpan="3">
                  <a:txBody>
                    <a:bodyPr/>
                    <a:lstStyle/>
                    <a:p>
                      <a:pPr algn="ctr" fontAlgn="ctr"/>
                      <a:r>
                        <a:rPr lang="es-EC" sz="1200" u="none" strike="noStrike" dirty="0">
                          <a:effectLst/>
                        </a:rPr>
                        <a:t>2</a:t>
                      </a:r>
                      <a:endParaRPr lang="es-EC" sz="1200" b="0" i="0" u="none" strike="noStrike" dirty="0">
                        <a:solidFill>
                          <a:srgbClr val="000000"/>
                        </a:solidFill>
                        <a:effectLst/>
                        <a:latin typeface="Calibri" panose="020F0502020204030204" pitchFamily="34" charset="0"/>
                      </a:endParaRPr>
                    </a:p>
                  </a:txBody>
                  <a:tcPr marL="5789" marR="5789" marT="5789" marB="0" anchor="ctr"/>
                </a:tc>
                <a:tc rowSpan="3">
                  <a:txBody>
                    <a:bodyPr/>
                    <a:lstStyle/>
                    <a:p>
                      <a:pPr algn="ctr" fontAlgn="ctr"/>
                      <a:r>
                        <a:rPr lang="es-EC" sz="1200" u="none" strike="noStrike" dirty="0">
                          <a:effectLst/>
                        </a:rPr>
                        <a:t>0+149,0</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-0,50</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86</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76</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65</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41</a:t>
                      </a:r>
                      <a:endParaRPr lang="es-EC" sz="1200" b="0" i="0" u="none" strike="noStrike" dirty="0">
                        <a:solidFill>
                          <a:srgbClr val="000000"/>
                        </a:solidFill>
                        <a:effectLst/>
                        <a:latin typeface="Calibri" panose="020F0502020204030204" pitchFamily="34" charset="0"/>
                      </a:endParaRPr>
                    </a:p>
                  </a:txBody>
                  <a:tcPr marL="5789" marR="5789" marT="5789" marB="0" anchor="ctr"/>
                </a:tc>
                <a:tc gridSpan="3">
                  <a:txBody>
                    <a:bodyPr/>
                    <a:lstStyle/>
                    <a:p>
                      <a:pPr algn="ctr" fontAlgn="ctr"/>
                      <a:r>
                        <a:rPr lang="es-EC" sz="1200" u="none" strike="noStrike" dirty="0">
                          <a:effectLst/>
                        </a:rPr>
                        <a:t>No Plástico</a:t>
                      </a:r>
                      <a:endParaRPr lang="es-EC" sz="1200" b="0" i="0" u="none" strike="noStrike" dirty="0">
                        <a:solidFill>
                          <a:srgbClr val="000000"/>
                        </a:solidFill>
                        <a:effectLst/>
                        <a:latin typeface="Calibri" panose="020F0502020204030204" pitchFamily="34" charset="0"/>
                      </a:endParaRPr>
                    </a:p>
                  </a:txBody>
                  <a:tcPr marL="5789" marR="5789" marT="5789" marB="0" anchor="ctr"/>
                </a:tc>
                <a:tc hMerge="1">
                  <a:txBody>
                    <a:bodyPr/>
                    <a:lstStyle/>
                    <a:p>
                      <a:endParaRPr lang="es-EC"/>
                    </a:p>
                  </a:txBody>
                  <a:tcPr/>
                </a:tc>
                <a:tc hMerge="1">
                  <a:txBody>
                    <a:bodyPr/>
                    <a:lstStyle/>
                    <a:p>
                      <a:endParaRPr lang="es-EC"/>
                    </a:p>
                  </a:txBody>
                  <a:tcPr/>
                </a:tc>
                <a:tc>
                  <a:txBody>
                    <a:bodyPr/>
                    <a:lstStyle/>
                    <a:p>
                      <a:pPr algn="ctr" fontAlgn="ctr"/>
                      <a:r>
                        <a:rPr lang="es-EC" sz="1200" u="none" strike="noStrike" dirty="0">
                          <a:effectLst/>
                        </a:rPr>
                        <a:t>31%</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SM</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Arena Limosa Con Grava</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A-4</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b"/>
                      <a:r>
                        <a:rPr lang="es-EC" sz="1200" u="none" strike="noStrike" dirty="0">
                          <a:effectLst/>
                        </a:rPr>
                        <a:t>Suelos limosos</a:t>
                      </a:r>
                      <a:endParaRPr lang="es-EC" sz="1200" b="0" i="0" u="none" strike="noStrike" dirty="0">
                        <a:solidFill>
                          <a:srgbClr val="000000"/>
                        </a:solidFill>
                        <a:effectLst/>
                        <a:latin typeface="Calibri" panose="020F0502020204030204" pitchFamily="34" charset="0"/>
                      </a:endParaRPr>
                    </a:p>
                  </a:txBody>
                  <a:tcPr marL="5789" marR="5789" marT="5789" marB="0" anchor="ctr"/>
                </a:tc>
                <a:extLst>
                  <a:ext uri="{0D108BD9-81ED-4DB2-BD59-A6C34878D82A}">
                    <a16:rowId xmlns:a16="http://schemas.microsoft.com/office/drawing/2014/main" val="1745511908"/>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u="none" strike="noStrike" dirty="0">
                          <a:effectLst/>
                        </a:rPr>
                        <a:t>-1,00</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87</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78</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60</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32</a:t>
                      </a:r>
                      <a:endParaRPr lang="es-EC" sz="1200" b="0" i="0" u="none" strike="noStrike" dirty="0">
                        <a:solidFill>
                          <a:srgbClr val="000000"/>
                        </a:solidFill>
                        <a:effectLst/>
                        <a:latin typeface="Calibri" panose="020F0502020204030204" pitchFamily="34" charset="0"/>
                      </a:endParaRPr>
                    </a:p>
                  </a:txBody>
                  <a:tcPr marL="5789" marR="5789" marT="5789" marB="0" anchor="ctr"/>
                </a:tc>
                <a:tc gridSpan="3">
                  <a:txBody>
                    <a:bodyPr/>
                    <a:lstStyle/>
                    <a:p>
                      <a:pPr algn="ctr" fontAlgn="ctr"/>
                      <a:r>
                        <a:rPr lang="es-EC" sz="1200" u="none" strike="noStrike" dirty="0">
                          <a:effectLst/>
                        </a:rPr>
                        <a:t>No Plástico</a:t>
                      </a:r>
                      <a:endParaRPr lang="es-EC" sz="1200" b="0" i="0" u="none" strike="noStrike" dirty="0">
                        <a:solidFill>
                          <a:srgbClr val="000000"/>
                        </a:solidFill>
                        <a:effectLst/>
                        <a:latin typeface="Calibri" panose="020F0502020204030204" pitchFamily="34" charset="0"/>
                      </a:endParaRPr>
                    </a:p>
                  </a:txBody>
                  <a:tcPr marL="5789" marR="5789" marT="5789" marB="0" anchor="ctr"/>
                </a:tc>
                <a:tc hMerge="1">
                  <a:txBody>
                    <a:bodyPr/>
                    <a:lstStyle/>
                    <a:p>
                      <a:endParaRPr lang="es-EC"/>
                    </a:p>
                  </a:txBody>
                  <a:tcPr/>
                </a:tc>
                <a:tc hMerge="1">
                  <a:txBody>
                    <a:bodyPr/>
                    <a:lstStyle/>
                    <a:p>
                      <a:endParaRPr lang="es-EC"/>
                    </a:p>
                  </a:txBody>
                  <a:tcPr/>
                </a:tc>
                <a:tc>
                  <a:txBody>
                    <a:bodyPr/>
                    <a:lstStyle/>
                    <a:p>
                      <a:pPr algn="ctr" fontAlgn="ctr"/>
                      <a:r>
                        <a:rPr lang="es-EC" sz="1200" u="none" strike="noStrike" dirty="0">
                          <a:effectLst/>
                        </a:rPr>
                        <a:t>34%</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SM</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Arena Limosa Con Grava</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A-4</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b"/>
                      <a:r>
                        <a:rPr lang="es-EC" sz="1200" u="none" strike="noStrike" dirty="0">
                          <a:effectLst/>
                        </a:rPr>
                        <a:t>Suelos limosos</a:t>
                      </a:r>
                      <a:endParaRPr lang="es-EC" sz="1200" b="0" i="0" u="none" strike="noStrike" dirty="0">
                        <a:solidFill>
                          <a:srgbClr val="000000"/>
                        </a:solidFill>
                        <a:effectLst/>
                        <a:latin typeface="Calibri" panose="020F0502020204030204" pitchFamily="34" charset="0"/>
                      </a:endParaRPr>
                    </a:p>
                  </a:txBody>
                  <a:tcPr marL="5789" marR="5789" marT="5789" marB="0" anchor="ctr"/>
                </a:tc>
                <a:extLst>
                  <a:ext uri="{0D108BD9-81ED-4DB2-BD59-A6C34878D82A}">
                    <a16:rowId xmlns:a16="http://schemas.microsoft.com/office/drawing/2014/main" val="263877819"/>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u="none" strike="noStrike" dirty="0">
                          <a:effectLst/>
                        </a:rPr>
                        <a:t>-1,50</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86</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76</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57</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32</a:t>
                      </a:r>
                      <a:endParaRPr lang="es-EC" sz="1200" b="0" i="0" u="none" strike="noStrike" dirty="0">
                        <a:solidFill>
                          <a:srgbClr val="000000"/>
                        </a:solidFill>
                        <a:effectLst/>
                        <a:latin typeface="Calibri" panose="020F0502020204030204" pitchFamily="34" charset="0"/>
                      </a:endParaRPr>
                    </a:p>
                  </a:txBody>
                  <a:tcPr marL="5789" marR="5789" marT="5789" marB="0" anchor="ctr"/>
                </a:tc>
                <a:tc gridSpan="3">
                  <a:txBody>
                    <a:bodyPr/>
                    <a:lstStyle/>
                    <a:p>
                      <a:pPr algn="ctr" fontAlgn="ctr"/>
                      <a:r>
                        <a:rPr lang="es-EC" sz="1200" u="none" strike="noStrike" dirty="0">
                          <a:effectLst/>
                        </a:rPr>
                        <a:t>No Plástico</a:t>
                      </a:r>
                      <a:endParaRPr lang="es-EC" sz="1200" b="0" i="0" u="none" strike="noStrike" dirty="0">
                        <a:solidFill>
                          <a:srgbClr val="000000"/>
                        </a:solidFill>
                        <a:effectLst/>
                        <a:latin typeface="Calibri" panose="020F0502020204030204" pitchFamily="34" charset="0"/>
                      </a:endParaRPr>
                    </a:p>
                  </a:txBody>
                  <a:tcPr marL="5789" marR="5789" marT="5789" marB="0" anchor="ctr"/>
                </a:tc>
                <a:tc hMerge="1">
                  <a:txBody>
                    <a:bodyPr/>
                    <a:lstStyle/>
                    <a:p>
                      <a:endParaRPr lang="es-EC"/>
                    </a:p>
                  </a:txBody>
                  <a:tcPr/>
                </a:tc>
                <a:tc hMerge="1">
                  <a:txBody>
                    <a:bodyPr/>
                    <a:lstStyle/>
                    <a:p>
                      <a:endParaRPr lang="es-EC"/>
                    </a:p>
                  </a:txBody>
                  <a:tcPr/>
                </a:tc>
                <a:tc>
                  <a:txBody>
                    <a:bodyPr/>
                    <a:lstStyle/>
                    <a:p>
                      <a:pPr algn="ctr" fontAlgn="ctr"/>
                      <a:r>
                        <a:rPr lang="es-EC" sz="1200" u="none" strike="noStrike" dirty="0">
                          <a:effectLst/>
                        </a:rPr>
                        <a:t>41%</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SM</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Arena Limosa Con Grava</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A-4</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b"/>
                      <a:r>
                        <a:rPr lang="es-EC" sz="1200" u="none" strike="noStrike" dirty="0">
                          <a:effectLst/>
                        </a:rPr>
                        <a:t>Suelos limosos</a:t>
                      </a:r>
                      <a:endParaRPr lang="es-EC" sz="1200" b="0" i="0" u="none" strike="noStrike" dirty="0">
                        <a:solidFill>
                          <a:srgbClr val="000000"/>
                        </a:solidFill>
                        <a:effectLst/>
                        <a:latin typeface="Calibri" panose="020F0502020204030204" pitchFamily="34" charset="0"/>
                      </a:endParaRPr>
                    </a:p>
                  </a:txBody>
                  <a:tcPr marL="5789" marR="5789" marT="5789" marB="0" anchor="ctr"/>
                </a:tc>
                <a:extLst>
                  <a:ext uri="{0D108BD9-81ED-4DB2-BD59-A6C34878D82A}">
                    <a16:rowId xmlns:a16="http://schemas.microsoft.com/office/drawing/2014/main" val="1683602611"/>
                  </a:ext>
                </a:extLst>
              </a:tr>
              <a:tr h="287323">
                <a:tc vMerge="1">
                  <a:txBody>
                    <a:bodyPr/>
                    <a:lstStyle/>
                    <a:p>
                      <a:endParaRPr lang="es-EC"/>
                    </a:p>
                  </a:txBody>
                  <a:tcPr/>
                </a:tc>
                <a:tc rowSpan="3">
                  <a:txBody>
                    <a:bodyPr/>
                    <a:lstStyle/>
                    <a:p>
                      <a:pPr algn="ctr" fontAlgn="ctr"/>
                      <a:r>
                        <a:rPr lang="es-EC" sz="1200" u="none" strike="noStrike" dirty="0">
                          <a:effectLst/>
                        </a:rPr>
                        <a:t>3</a:t>
                      </a:r>
                      <a:endParaRPr lang="es-EC" sz="1200" b="0" i="0" u="none" strike="noStrike" dirty="0">
                        <a:solidFill>
                          <a:srgbClr val="000000"/>
                        </a:solidFill>
                        <a:effectLst/>
                        <a:latin typeface="Calibri" panose="020F0502020204030204" pitchFamily="34" charset="0"/>
                      </a:endParaRPr>
                    </a:p>
                  </a:txBody>
                  <a:tcPr marL="5789" marR="5789" marT="5789" marB="0" anchor="ctr"/>
                </a:tc>
                <a:tc rowSpan="3">
                  <a:txBody>
                    <a:bodyPr/>
                    <a:lstStyle/>
                    <a:p>
                      <a:pPr algn="ctr" fontAlgn="ctr"/>
                      <a:r>
                        <a:rPr lang="es-EC" sz="1200" u="none" strike="noStrike" dirty="0">
                          <a:effectLst/>
                        </a:rPr>
                        <a:t>0+497,0</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-0,50</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83</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72</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54</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30</a:t>
                      </a:r>
                      <a:endParaRPr lang="es-EC" sz="1200" b="0" i="0" u="none" strike="noStrike" dirty="0">
                        <a:solidFill>
                          <a:srgbClr val="000000"/>
                        </a:solidFill>
                        <a:effectLst/>
                        <a:latin typeface="Calibri" panose="020F0502020204030204" pitchFamily="34" charset="0"/>
                      </a:endParaRPr>
                    </a:p>
                  </a:txBody>
                  <a:tcPr marL="5789" marR="5789" marT="5789" marB="0" anchor="ctr"/>
                </a:tc>
                <a:tc gridSpan="3">
                  <a:txBody>
                    <a:bodyPr/>
                    <a:lstStyle/>
                    <a:p>
                      <a:pPr algn="ctr" fontAlgn="ctr"/>
                      <a:r>
                        <a:rPr lang="es-EC" sz="1200" u="none" strike="noStrike" dirty="0">
                          <a:effectLst/>
                        </a:rPr>
                        <a:t>No Plástico</a:t>
                      </a:r>
                      <a:endParaRPr lang="es-EC" sz="1200" b="0" i="0" u="none" strike="noStrike" dirty="0">
                        <a:solidFill>
                          <a:srgbClr val="000000"/>
                        </a:solidFill>
                        <a:effectLst/>
                        <a:latin typeface="Calibri" panose="020F0502020204030204" pitchFamily="34" charset="0"/>
                      </a:endParaRPr>
                    </a:p>
                  </a:txBody>
                  <a:tcPr marL="5789" marR="5789" marT="5789" marB="0" anchor="ctr"/>
                </a:tc>
                <a:tc hMerge="1">
                  <a:txBody>
                    <a:bodyPr/>
                    <a:lstStyle/>
                    <a:p>
                      <a:endParaRPr lang="es-EC"/>
                    </a:p>
                  </a:txBody>
                  <a:tcPr/>
                </a:tc>
                <a:tc hMerge="1">
                  <a:txBody>
                    <a:bodyPr/>
                    <a:lstStyle/>
                    <a:p>
                      <a:endParaRPr lang="es-EC"/>
                    </a:p>
                  </a:txBody>
                  <a:tcPr/>
                </a:tc>
                <a:tc>
                  <a:txBody>
                    <a:bodyPr/>
                    <a:lstStyle/>
                    <a:p>
                      <a:pPr algn="ctr" fontAlgn="ctr"/>
                      <a:r>
                        <a:rPr lang="es-EC" sz="1200" u="none" strike="noStrike" dirty="0">
                          <a:effectLst/>
                        </a:rPr>
                        <a:t>16%</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SM</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Arena Limosa Con Grava</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A-4</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b"/>
                      <a:r>
                        <a:rPr lang="es-EC" sz="1200" u="none" strike="noStrike" dirty="0">
                          <a:effectLst/>
                        </a:rPr>
                        <a:t>Suelos limosos</a:t>
                      </a:r>
                      <a:endParaRPr lang="es-EC" sz="1200" b="0" i="0" u="none" strike="noStrike" dirty="0">
                        <a:solidFill>
                          <a:srgbClr val="000000"/>
                        </a:solidFill>
                        <a:effectLst/>
                        <a:latin typeface="Calibri" panose="020F0502020204030204" pitchFamily="34" charset="0"/>
                      </a:endParaRPr>
                    </a:p>
                  </a:txBody>
                  <a:tcPr marL="5789" marR="5789" marT="5789" marB="0" anchor="ctr"/>
                </a:tc>
                <a:extLst>
                  <a:ext uri="{0D108BD9-81ED-4DB2-BD59-A6C34878D82A}">
                    <a16:rowId xmlns:a16="http://schemas.microsoft.com/office/drawing/2014/main" val="1517104199"/>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u="none" strike="noStrike" dirty="0">
                          <a:effectLst/>
                        </a:rPr>
                        <a:t>-1,00</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90</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81</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66</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41</a:t>
                      </a:r>
                      <a:endParaRPr lang="es-EC" sz="1200" b="0" i="0" u="none" strike="noStrike" dirty="0">
                        <a:solidFill>
                          <a:srgbClr val="000000"/>
                        </a:solidFill>
                        <a:effectLst/>
                        <a:latin typeface="Calibri" panose="020F0502020204030204" pitchFamily="34" charset="0"/>
                      </a:endParaRPr>
                    </a:p>
                  </a:txBody>
                  <a:tcPr marL="5789" marR="5789" marT="5789" marB="0" anchor="ctr"/>
                </a:tc>
                <a:tc gridSpan="3">
                  <a:txBody>
                    <a:bodyPr/>
                    <a:lstStyle/>
                    <a:p>
                      <a:pPr algn="ctr" fontAlgn="ctr"/>
                      <a:r>
                        <a:rPr lang="es-EC" sz="1200" u="none" strike="noStrike" dirty="0">
                          <a:effectLst/>
                        </a:rPr>
                        <a:t>No Plástico</a:t>
                      </a:r>
                      <a:endParaRPr lang="es-EC" sz="1200" b="0" i="0" u="none" strike="noStrike" dirty="0">
                        <a:solidFill>
                          <a:srgbClr val="000000"/>
                        </a:solidFill>
                        <a:effectLst/>
                        <a:latin typeface="Calibri" panose="020F0502020204030204" pitchFamily="34" charset="0"/>
                      </a:endParaRPr>
                    </a:p>
                  </a:txBody>
                  <a:tcPr marL="5789" marR="5789" marT="5789" marB="0" anchor="ctr"/>
                </a:tc>
                <a:tc hMerge="1">
                  <a:txBody>
                    <a:bodyPr/>
                    <a:lstStyle/>
                    <a:p>
                      <a:endParaRPr lang="es-EC"/>
                    </a:p>
                  </a:txBody>
                  <a:tcPr/>
                </a:tc>
                <a:tc hMerge="1">
                  <a:txBody>
                    <a:bodyPr/>
                    <a:lstStyle/>
                    <a:p>
                      <a:endParaRPr lang="es-EC"/>
                    </a:p>
                  </a:txBody>
                  <a:tcPr/>
                </a:tc>
                <a:tc>
                  <a:txBody>
                    <a:bodyPr/>
                    <a:lstStyle/>
                    <a:p>
                      <a:pPr algn="ctr" fontAlgn="ctr"/>
                      <a:r>
                        <a:rPr lang="es-EC" sz="1200" u="none" strike="noStrike" dirty="0">
                          <a:effectLst/>
                        </a:rPr>
                        <a:t>29%</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SM</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Arena Limosa Con Grava</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A-4</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b"/>
                      <a:r>
                        <a:rPr lang="es-EC" sz="1200" u="none" strike="noStrike" dirty="0">
                          <a:effectLst/>
                        </a:rPr>
                        <a:t>Suelos limosos</a:t>
                      </a:r>
                      <a:endParaRPr lang="es-EC" sz="1200" b="0" i="0" u="none" strike="noStrike" dirty="0">
                        <a:solidFill>
                          <a:srgbClr val="000000"/>
                        </a:solidFill>
                        <a:effectLst/>
                        <a:latin typeface="Calibri" panose="020F0502020204030204" pitchFamily="34" charset="0"/>
                      </a:endParaRPr>
                    </a:p>
                  </a:txBody>
                  <a:tcPr marL="5789" marR="5789" marT="5789" marB="0" anchor="ctr"/>
                </a:tc>
                <a:extLst>
                  <a:ext uri="{0D108BD9-81ED-4DB2-BD59-A6C34878D82A}">
                    <a16:rowId xmlns:a16="http://schemas.microsoft.com/office/drawing/2014/main" val="1792200019"/>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u="none" strike="noStrike" dirty="0">
                          <a:effectLst/>
                        </a:rPr>
                        <a:t>-1,50</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91</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82</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64</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39</a:t>
                      </a:r>
                      <a:endParaRPr lang="es-EC" sz="1200" b="0" i="0" u="none" strike="noStrike" dirty="0">
                        <a:solidFill>
                          <a:srgbClr val="000000"/>
                        </a:solidFill>
                        <a:effectLst/>
                        <a:latin typeface="Calibri" panose="020F0502020204030204" pitchFamily="34" charset="0"/>
                      </a:endParaRPr>
                    </a:p>
                  </a:txBody>
                  <a:tcPr marL="5789" marR="5789" marT="5789" marB="0" anchor="ctr"/>
                </a:tc>
                <a:tc gridSpan="3">
                  <a:txBody>
                    <a:bodyPr/>
                    <a:lstStyle/>
                    <a:p>
                      <a:pPr algn="ctr" fontAlgn="ctr"/>
                      <a:r>
                        <a:rPr lang="es-EC" sz="1200" u="none" strike="noStrike" dirty="0">
                          <a:effectLst/>
                        </a:rPr>
                        <a:t>No Plástico</a:t>
                      </a:r>
                      <a:endParaRPr lang="es-EC" sz="1200" b="0" i="0" u="none" strike="noStrike" dirty="0">
                        <a:solidFill>
                          <a:srgbClr val="000000"/>
                        </a:solidFill>
                        <a:effectLst/>
                        <a:latin typeface="Calibri" panose="020F0502020204030204" pitchFamily="34" charset="0"/>
                      </a:endParaRPr>
                    </a:p>
                  </a:txBody>
                  <a:tcPr marL="5789" marR="5789" marT="5789" marB="0" anchor="ctr"/>
                </a:tc>
                <a:tc hMerge="1">
                  <a:txBody>
                    <a:bodyPr/>
                    <a:lstStyle/>
                    <a:p>
                      <a:endParaRPr lang="es-EC"/>
                    </a:p>
                  </a:txBody>
                  <a:tcPr/>
                </a:tc>
                <a:tc hMerge="1">
                  <a:txBody>
                    <a:bodyPr/>
                    <a:lstStyle/>
                    <a:p>
                      <a:endParaRPr lang="es-EC"/>
                    </a:p>
                  </a:txBody>
                  <a:tcPr/>
                </a:tc>
                <a:tc>
                  <a:txBody>
                    <a:bodyPr/>
                    <a:lstStyle/>
                    <a:p>
                      <a:pPr algn="ctr" fontAlgn="ctr"/>
                      <a:r>
                        <a:rPr lang="es-EC" sz="1200" u="none" strike="noStrike" dirty="0">
                          <a:effectLst/>
                        </a:rPr>
                        <a:t>32%</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SM</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Arena Limosa Con Grava</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ctr"/>
                      <a:r>
                        <a:rPr lang="es-EC" sz="1200" u="none" strike="noStrike" dirty="0">
                          <a:effectLst/>
                        </a:rPr>
                        <a:t>A-4</a:t>
                      </a:r>
                      <a:endParaRPr lang="es-EC" sz="1200" b="0" i="0" u="none" strike="noStrike" dirty="0">
                        <a:solidFill>
                          <a:srgbClr val="000000"/>
                        </a:solidFill>
                        <a:effectLst/>
                        <a:latin typeface="Calibri" panose="020F0502020204030204" pitchFamily="34" charset="0"/>
                      </a:endParaRPr>
                    </a:p>
                  </a:txBody>
                  <a:tcPr marL="5789" marR="5789" marT="5789" marB="0" anchor="ctr"/>
                </a:tc>
                <a:tc>
                  <a:txBody>
                    <a:bodyPr/>
                    <a:lstStyle/>
                    <a:p>
                      <a:pPr algn="ctr" fontAlgn="b"/>
                      <a:r>
                        <a:rPr lang="es-EC" sz="1200" u="none" strike="noStrike" dirty="0">
                          <a:effectLst/>
                        </a:rPr>
                        <a:t>Suelos limosos</a:t>
                      </a:r>
                      <a:endParaRPr lang="es-EC" sz="1200" b="0" i="0" u="none" strike="noStrike" dirty="0">
                        <a:solidFill>
                          <a:srgbClr val="000000"/>
                        </a:solidFill>
                        <a:effectLst/>
                        <a:latin typeface="Calibri" panose="020F0502020204030204" pitchFamily="34" charset="0"/>
                      </a:endParaRPr>
                    </a:p>
                  </a:txBody>
                  <a:tcPr marL="5789" marR="5789" marT="5789" marB="0" anchor="ctr"/>
                </a:tc>
                <a:extLst>
                  <a:ext uri="{0D108BD9-81ED-4DB2-BD59-A6C34878D82A}">
                    <a16:rowId xmlns:a16="http://schemas.microsoft.com/office/drawing/2014/main" val="3942664080"/>
                  </a:ext>
                </a:extLst>
              </a:tr>
            </a:tbl>
          </a:graphicData>
        </a:graphic>
      </p:graphicFrame>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630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584775"/>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Caracterización del material granular</a:t>
            </a: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1729916997"/>
              </p:ext>
            </p:extLst>
          </p:nvPr>
        </p:nvGraphicFramePr>
        <p:xfrm>
          <a:off x="242579" y="1385480"/>
          <a:ext cx="8704083" cy="4103518"/>
        </p:xfrm>
        <a:graphic>
          <a:graphicData uri="http://schemas.openxmlformats.org/drawingml/2006/table">
            <a:tbl>
              <a:tblPr>
                <a:tableStyleId>{0E3FDE45-AF77-4B5C-9715-49D594BDF05E}</a:tableStyleId>
              </a:tblPr>
              <a:tblGrid>
                <a:gridCol w="512997">
                  <a:extLst>
                    <a:ext uri="{9D8B030D-6E8A-4147-A177-3AD203B41FA5}">
                      <a16:colId xmlns:a16="http://schemas.microsoft.com/office/drawing/2014/main" val="790102031"/>
                    </a:ext>
                  </a:extLst>
                </a:gridCol>
                <a:gridCol w="546127">
                  <a:extLst>
                    <a:ext uri="{9D8B030D-6E8A-4147-A177-3AD203B41FA5}">
                      <a16:colId xmlns:a16="http://schemas.microsoft.com/office/drawing/2014/main" val="1731643164"/>
                    </a:ext>
                  </a:extLst>
                </a:gridCol>
                <a:gridCol w="576307">
                  <a:extLst>
                    <a:ext uri="{9D8B030D-6E8A-4147-A177-3AD203B41FA5}">
                      <a16:colId xmlns:a16="http://schemas.microsoft.com/office/drawing/2014/main" val="2457296632"/>
                    </a:ext>
                  </a:extLst>
                </a:gridCol>
                <a:gridCol w="389734">
                  <a:extLst>
                    <a:ext uri="{9D8B030D-6E8A-4147-A177-3AD203B41FA5}">
                      <a16:colId xmlns:a16="http://schemas.microsoft.com/office/drawing/2014/main" val="2375963842"/>
                    </a:ext>
                  </a:extLst>
                </a:gridCol>
                <a:gridCol w="360040">
                  <a:extLst>
                    <a:ext uri="{9D8B030D-6E8A-4147-A177-3AD203B41FA5}">
                      <a16:colId xmlns:a16="http://schemas.microsoft.com/office/drawing/2014/main" val="37111384"/>
                    </a:ext>
                  </a:extLst>
                </a:gridCol>
                <a:gridCol w="360040">
                  <a:extLst>
                    <a:ext uri="{9D8B030D-6E8A-4147-A177-3AD203B41FA5}">
                      <a16:colId xmlns:a16="http://schemas.microsoft.com/office/drawing/2014/main" val="525110966"/>
                    </a:ext>
                  </a:extLst>
                </a:gridCol>
                <a:gridCol w="360040">
                  <a:extLst>
                    <a:ext uri="{9D8B030D-6E8A-4147-A177-3AD203B41FA5}">
                      <a16:colId xmlns:a16="http://schemas.microsoft.com/office/drawing/2014/main" val="2460023605"/>
                    </a:ext>
                  </a:extLst>
                </a:gridCol>
                <a:gridCol w="360040">
                  <a:extLst>
                    <a:ext uri="{9D8B030D-6E8A-4147-A177-3AD203B41FA5}">
                      <a16:colId xmlns:a16="http://schemas.microsoft.com/office/drawing/2014/main" val="2504442890"/>
                    </a:ext>
                  </a:extLst>
                </a:gridCol>
                <a:gridCol w="533294">
                  <a:extLst>
                    <a:ext uri="{9D8B030D-6E8A-4147-A177-3AD203B41FA5}">
                      <a16:colId xmlns:a16="http://schemas.microsoft.com/office/drawing/2014/main" val="27413797"/>
                    </a:ext>
                  </a:extLst>
                </a:gridCol>
                <a:gridCol w="361315">
                  <a:extLst>
                    <a:ext uri="{9D8B030D-6E8A-4147-A177-3AD203B41FA5}">
                      <a16:colId xmlns:a16="http://schemas.microsoft.com/office/drawing/2014/main" val="3334188717"/>
                    </a:ext>
                  </a:extLst>
                </a:gridCol>
                <a:gridCol w="302760">
                  <a:extLst>
                    <a:ext uri="{9D8B030D-6E8A-4147-A177-3AD203B41FA5}">
                      <a16:colId xmlns:a16="http://schemas.microsoft.com/office/drawing/2014/main" val="2735348206"/>
                    </a:ext>
                  </a:extLst>
                </a:gridCol>
                <a:gridCol w="762394">
                  <a:extLst>
                    <a:ext uri="{9D8B030D-6E8A-4147-A177-3AD203B41FA5}">
                      <a16:colId xmlns:a16="http://schemas.microsoft.com/office/drawing/2014/main" val="3667199232"/>
                    </a:ext>
                  </a:extLst>
                </a:gridCol>
                <a:gridCol w="275103">
                  <a:extLst>
                    <a:ext uri="{9D8B030D-6E8A-4147-A177-3AD203B41FA5}">
                      <a16:colId xmlns:a16="http://schemas.microsoft.com/office/drawing/2014/main" val="2312026547"/>
                    </a:ext>
                  </a:extLst>
                </a:gridCol>
                <a:gridCol w="1077502">
                  <a:extLst>
                    <a:ext uri="{9D8B030D-6E8A-4147-A177-3AD203B41FA5}">
                      <a16:colId xmlns:a16="http://schemas.microsoft.com/office/drawing/2014/main" val="1613365874"/>
                    </a:ext>
                  </a:extLst>
                </a:gridCol>
                <a:gridCol w="576064">
                  <a:extLst>
                    <a:ext uri="{9D8B030D-6E8A-4147-A177-3AD203B41FA5}">
                      <a16:colId xmlns:a16="http://schemas.microsoft.com/office/drawing/2014/main" val="3134365243"/>
                    </a:ext>
                  </a:extLst>
                </a:gridCol>
                <a:gridCol w="1350326">
                  <a:extLst>
                    <a:ext uri="{9D8B030D-6E8A-4147-A177-3AD203B41FA5}">
                      <a16:colId xmlns:a16="http://schemas.microsoft.com/office/drawing/2014/main" val="1092101130"/>
                    </a:ext>
                  </a:extLst>
                </a:gridCol>
              </a:tblGrid>
              <a:tr h="153239">
                <a:tc rowSpan="2">
                  <a:txBody>
                    <a:bodyPr/>
                    <a:lstStyle/>
                    <a:p>
                      <a:pPr algn="ctr" fontAlgn="ctr"/>
                      <a:r>
                        <a:rPr lang="es-EC" sz="1200" b="1" u="none" strike="noStrike" dirty="0">
                          <a:solidFill>
                            <a:schemeClr val="bg1"/>
                          </a:solidFill>
                          <a:effectLst/>
                        </a:rPr>
                        <a:t>Tramo </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Calicata Nro.</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Abscisa (km)</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Prof. (m)</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gridSpan="4">
                  <a:txBody>
                    <a:bodyPr/>
                    <a:lstStyle/>
                    <a:p>
                      <a:pPr algn="ctr" fontAlgn="ctr"/>
                      <a:r>
                        <a:rPr lang="es-EC" sz="1200" b="1" u="none" strike="noStrike" dirty="0">
                          <a:solidFill>
                            <a:schemeClr val="bg1"/>
                          </a:solidFill>
                          <a:effectLst/>
                        </a:rPr>
                        <a:t>Gradación - % que pasa </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algn="ctr" fontAlgn="ctr"/>
                      <a:r>
                        <a:rPr lang="es-EC" sz="1200" b="1" u="none" strike="noStrike" dirty="0">
                          <a:solidFill>
                            <a:schemeClr val="bg1"/>
                          </a:solidFill>
                          <a:effectLst/>
                        </a:rPr>
                        <a:t>LL</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LP</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IP</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Humedad Natural (%)</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gridSpan="2">
                  <a:txBody>
                    <a:bodyPr/>
                    <a:lstStyle/>
                    <a:p>
                      <a:pPr algn="ctr" fontAlgn="ctr"/>
                      <a:r>
                        <a:rPr lang="es-EC" sz="1200" b="1" u="none" strike="noStrike" dirty="0">
                          <a:solidFill>
                            <a:schemeClr val="bg1"/>
                          </a:solidFill>
                          <a:effectLst/>
                        </a:rPr>
                        <a:t>Clasificación SUCS</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hMerge="1">
                  <a:txBody>
                    <a:bodyPr/>
                    <a:lstStyle/>
                    <a:p>
                      <a:endParaRPr lang="es-EC"/>
                    </a:p>
                  </a:txBody>
                  <a:tcPr/>
                </a:tc>
                <a:tc rowSpan="2" gridSpan="2">
                  <a:txBody>
                    <a:bodyPr/>
                    <a:lstStyle/>
                    <a:p>
                      <a:pPr algn="ctr" fontAlgn="ctr"/>
                      <a:r>
                        <a:rPr lang="es-EC" sz="1200" b="1" u="none" strike="noStrike" dirty="0">
                          <a:solidFill>
                            <a:schemeClr val="bg1"/>
                          </a:solidFill>
                          <a:effectLst/>
                        </a:rPr>
                        <a:t>Clasificación AASHTO</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hMerge="1">
                  <a:txBody>
                    <a:bodyPr/>
                    <a:lstStyle/>
                    <a:p>
                      <a:endParaRPr lang="es-EC"/>
                    </a:p>
                  </a:txBody>
                  <a:tcPr/>
                </a:tc>
                <a:extLst>
                  <a:ext uri="{0D108BD9-81ED-4DB2-BD59-A6C34878D82A}">
                    <a16:rowId xmlns:a16="http://schemas.microsoft.com/office/drawing/2014/main" val="2248752356"/>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b="1" u="none" strike="noStrike" dirty="0">
                          <a:solidFill>
                            <a:schemeClr val="bg1"/>
                          </a:solidFill>
                          <a:effectLst/>
                        </a:rPr>
                        <a:t>Nro. 4</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a:txBody>
                    <a:bodyPr/>
                    <a:lstStyle/>
                    <a:p>
                      <a:pPr algn="ctr" fontAlgn="ctr"/>
                      <a:r>
                        <a:rPr lang="es-EC" sz="1200" b="1" u="none" strike="noStrike" dirty="0">
                          <a:solidFill>
                            <a:schemeClr val="bg1"/>
                          </a:solidFill>
                          <a:effectLst/>
                        </a:rPr>
                        <a:t>Nro. 10</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a:txBody>
                    <a:bodyPr/>
                    <a:lstStyle/>
                    <a:p>
                      <a:pPr algn="ctr" fontAlgn="ctr"/>
                      <a:r>
                        <a:rPr lang="es-EC" sz="1200" b="1" u="none" strike="noStrike" dirty="0">
                          <a:solidFill>
                            <a:schemeClr val="bg1"/>
                          </a:solidFill>
                          <a:effectLst/>
                        </a:rPr>
                        <a:t>Nro. 40</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a:txBody>
                    <a:bodyPr/>
                    <a:lstStyle/>
                    <a:p>
                      <a:pPr algn="ctr" fontAlgn="ctr"/>
                      <a:r>
                        <a:rPr lang="es-EC" sz="1200" b="1" u="none" strike="noStrike" dirty="0">
                          <a:solidFill>
                            <a:schemeClr val="bg1"/>
                          </a:solidFill>
                          <a:effectLst/>
                        </a:rPr>
                        <a:t>Nro. 200</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gridSpan="2"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1195677023"/>
                  </a:ext>
                </a:extLst>
              </a:tr>
              <a:tr h="287323">
                <a:tc rowSpan="3">
                  <a:txBody>
                    <a:bodyPr/>
                    <a:lstStyle/>
                    <a:p>
                      <a:pPr algn="ctr" fontAlgn="ctr"/>
                      <a:r>
                        <a:rPr lang="es-EC" sz="1200" u="none" strike="noStrike" dirty="0">
                          <a:effectLst/>
                        </a:rPr>
                        <a:t>Tramo 1</a:t>
                      </a:r>
                      <a:endParaRPr lang="es-EC" sz="1200" b="0" i="0" u="none" strike="noStrike" dirty="0">
                        <a:solidFill>
                          <a:srgbClr val="000000"/>
                        </a:solidFill>
                        <a:effectLst/>
                        <a:latin typeface="Calibri" panose="020F0502020204030204" pitchFamily="34" charset="0"/>
                      </a:endParaRPr>
                    </a:p>
                  </a:txBody>
                  <a:tcPr marL="5789" marR="5789" marT="5789" marB="0" anchor="ctr"/>
                </a:tc>
                <a:tc rowSpan="3">
                  <a:txBody>
                    <a:bodyPr/>
                    <a:lstStyle/>
                    <a:p>
                      <a:pPr algn="ctr" fontAlgn="ctr"/>
                      <a:r>
                        <a:rPr lang="es-EC" sz="1200" b="0" i="0" u="none" strike="noStrike" dirty="0">
                          <a:solidFill>
                            <a:srgbClr val="000000"/>
                          </a:solidFill>
                          <a:effectLst/>
                          <a:latin typeface="+mn-lt"/>
                        </a:rPr>
                        <a:t>4</a:t>
                      </a:r>
                    </a:p>
                  </a:txBody>
                  <a:tcPr marL="7620" marR="7620" marT="7620" marB="0" anchor="ctr"/>
                </a:tc>
                <a:tc rowSpan="3">
                  <a:txBody>
                    <a:bodyPr/>
                    <a:lstStyle/>
                    <a:p>
                      <a:pPr algn="ctr" fontAlgn="ctr"/>
                      <a:r>
                        <a:rPr lang="es-EC" sz="1200" b="0" i="0" u="none" strike="noStrike" dirty="0">
                          <a:solidFill>
                            <a:srgbClr val="000000"/>
                          </a:solidFill>
                          <a:effectLst/>
                          <a:latin typeface="+mn-lt"/>
                        </a:rPr>
                        <a:t>0+677,0</a:t>
                      </a:r>
                    </a:p>
                  </a:txBody>
                  <a:tcPr marL="7620" marR="7620" marT="7620" marB="0" anchor="ctr"/>
                </a:tc>
                <a:tc>
                  <a:txBody>
                    <a:bodyPr/>
                    <a:lstStyle/>
                    <a:p>
                      <a:pPr algn="ctr" fontAlgn="ctr"/>
                      <a:r>
                        <a:rPr lang="es-EC" sz="1200" b="0" i="0" u="none" strike="noStrike" dirty="0">
                          <a:solidFill>
                            <a:srgbClr val="000000"/>
                          </a:solidFill>
                          <a:effectLst/>
                          <a:latin typeface="+mj-lt"/>
                        </a:rPr>
                        <a:t>-0,5</a:t>
                      </a:r>
                    </a:p>
                  </a:txBody>
                  <a:tcPr marL="7620" marR="7620" marT="7620" marB="0" anchor="ctr"/>
                </a:tc>
                <a:tc>
                  <a:txBody>
                    <a:bodyPr/>
                    <a:lstStyle/>
                    <a:p>
                      <a:pPr algn="ctr" fontAlgn="ctr"/>
                      <a:r>
                        <a:rPr lang="es-EC" sz="1200" b="0" i="0" u="none" strike="noStrike" dirty="0">
                          <a:solidFill>
                            <a:srgbClr val="000000"/>
                          </a:solidFill>
                          <a:effectLst/>
                          <a:latin typeface="+mj-lt"/>
                        </a:rPr>
                        <a:t>83</a:t>
                      </a:r>
                    </a:p>
                  </a:txBody>
                  <a:tcPr marL="7620" marR="7620" marT="7620" marB="0" anchor="ctr"/>
                </a:tc>
                <a:tc>
                  <a:txBody>
                    <a:bodyPr/>
                    <a:lstStyle/>
                    <a:p>
                      <a:pPr algn="ctr" fontAlgn="ctr"/>
                      <a:r>
                        <a:rPr lang="es-EC" sz="1200" b="0" i="0" u="none" strike="noStrike" dirty="0">
                          <a:solidFill>
                            <a:srgbClr val="000000"/>
                          </a:solidFill>
                          <a:effectLst/>
                          <a:latin typeface="+mj-lt"/>
                        </a:rPr>
                        <a:t>72</a:t>
                      </a:r>
                    </a:p>
                  </a:txBody>
                  <a:tcPr marL="7620" marR="7620" marT="7620" marB="0" anchor="ctr"/>
                </a:tc>
                <a:tc>
                  <a:txBody>
                    <a:bodyPr/>
                    <a:lstStyle/>
                    <a:p>
                      <a:pPr algn="ctr" fontAlgn="ctr"/>
                      <a:r>
                        <a:rPr lang="es-EC" sz="1200" b="0" i="0" u="none" strike="noStrike" dirty="0">
                          <a:solidFill>
                            <a:srgbClr val="000000"/>
                          </a:solidFill>
                          <a:effectLst/>
                          <a:latin typeface="+mj-lt"/>
                        </a:rPr>
                        <a:t>54</a:t>
                      </a:r>
                    </a:p>
                  </a:txBody>
                  <a:tcPr marL="7620" marR="7620" marT="7620" marB="0" anchor="ctr"/>
                </a:tc>
                <a:tc>
                  <a:txBody>
                    <a:bodyPr/>
                    <a:lstStyle/>
                    <a:p>
                      <a:pPr algn="ctr" fontAlgn="ctr"/>
                      <a:r>
                        <a:rPr lang="es-EC" sz="1200" b="0" i="0" u="none" strike="noStrike" dirty="0">
                          <a:solidFill>
                            <a:srgbClr val="000000"/>
                          </a:solidFill>
                          <a:effectLst/>
                          <a:latin typeface="+mj-lt"/>
                        </a:rPr>
                        <a:t>30</a:t>
                      </a:r>
                    </a:p>
                  </a:txBody>
                  <a:tcPr marL="7620" marR="7620" marT="7620" marB="0" anchor="ctr"/>
                </a:tc>
                <a:tc gridSpan="3">
                  <a:txBody>
                    <a:bodyPr/>
                    <a:lstStyle/>
                    <a:p>
                      <a:pPr algn="ctr" fontAlgn="ctr"/>
                      <a:r>
                        <a:rPr lang="es-EC" sz="1200" b="0" i="0" u="none" strike="noStrike" dirty="0">
                          <a:solidFill>
                            <a:srgbClr val="000000"/>
                          </a:solidFill>
                          <a:effectLst/>
                          <a:latin typeface="+mj-lt"/>
                        </a:rPr>
                        <a:t>No Plástico</a:t>
                      </a:r>
                    </a:p>
                  </a:txBody>
                  <a:tcPr marL="7620" marR="7620" marT="7620" marB="0" anchor="ctr"/>
                </a:tc>
                <a:tc hMerge="1">
                  <a:txBody>
                    <a:bodyPr/>
                    <a:lstStyle/>
                    <a:p>
                      <a:endParaRPr lang="es-EC"/>
                    </a:p>
                  </a:txBody>
                  <a:tcPr/>
                </a:tc>
                <a:tc hMerge="1">
                  <a:txBody>
                    <a:bodyPr/>
                    <a:lstStyle/>
                    <a:p>
                      <a:endParaRPr lang="es-EC"/>
                    </a:p>
                  </a:txBody>
                  <a:tcPr/>
                </a:tc>
                <a:tc>
                  <a:txBody>
                    <a:bodyPr/>
                    <a:lstStyle/>
                    <a:p>
                      <a:pPr algn="ctr" fontAlgn="ctr"/>
                      <a:r>
                        <a:rPr lang="es-EC" sz="1200" b="0" i="0" u="none" strike="noStrike" dirty="0">
                          <a:solidFill>
                            <a:srgbClr val="000000"/>
                          </a:solidFill>
                          <a:effectLst/>
                          <a:latin typeface="+mj-lt"/>
                        </a:rPr>
                        <a:t>16%</a:t>
                      </a:r>
                    </a:p>
                  </a:txBody>
                  <a:tcPr marL="7620" marR="7620" marT="7620" marB="0" anchor="ctr"/>
                </a:tc>
                <a:tc>
                  <a:txBody>
                    <a:bodyPr/>
                    <a:lstStyle/>
                    <a:p>
                      <a:pPr algn="ctr" fontAlgn="ctr"/>
                      <a:r>
                        <a:rPr lang="es-EC" sz="1200" b="0" i="0" u="none" strike="noStrike" dirty="0">
                          <a:solidFill>
                            <a:srgbClr val="000000"/>
                          </a:solidFill>
                          <a:effectLst/>
                          <a:latin typeface="+mj-lt"/>
                        </a:rPr>
                        <a:t>SM</a:t>
                      </a:r>
                    </a:p>
                  </a:txBody>
                  <a:tcPr marL="7620" marR="7620" marT="7620" marB="0" anchor="ctr"/>
                </a:tc>
                <a:tc>
                  <a:txBody>
                    <a:bodyPr/>
                    <a:lstStyle/>
                    <a:p>
                      <a:pPr algn="ctr" fontAlgn="ctr"/>
                      <a:r>
                        <a:rPr lang="es-EC" sz="1200" b="0" i="0" u="none" strike="noStrike" dirty="0">
                          <a:solidFill>
                            <a:srgbClr val="000000"/>
                          </a:solidFill>
                          <a:effectLst/>
                          <a:latin typeface="+mj-lt"/>
                        </a:rPr>
                        <a:t>Arena Limosa Con Grava</a:t>
                      </a:r>
                    </a:p>
                  </a:txBody>
                  <a:tcPr marL="7620" marR="7620" marT="7620" marB="0" anchor="ctr"/>
                </a:tc>
                <a:tc>
                  <a:txBody>
                    <a:bodyPr/>
                    <a:lstStyle/>
                    <a:p>
                      <a:pPr algn="ctr" fontAlgn="ctr"/>
                      <a:r>
                        <a:rPr lang="es-EC" sz="1200" b="0" i="0" u="none" strike="noStrike" dirty="0">
                          <a:solidFill>
                            <a:srgbClr val="000000"/>
                          </a:solidFill>
                          <a:effectLst/>
                          <a:latin typeface="+mj-lt"/>
                        </a:rPr>
                        <a:t>A-4</a:t>
                      </a:r>
                    </a:p>
                  </a:txBody>
                  <a:tcPr marL="7620" marR="7620" marT="7620" marB="0" anchor="ctr"/>
                </a:tc>
                <a:tc>
                  <a:txBody>
                    <a:bodyPr/>
                    <a:lstStyle/>
                    <a:p>
                      <a:pPr algn="ctr" fontAlgn="b"/>
                      <a:r>
                        <a:rPr lang="es-EC" sz="1200" b="0" i="0" u="none" strike="noStrike" dirty="0">
                          <a:solidFill>
                            <a:srgbClr val="000000"/>
                          </a:solidFill>
                          <a:effectLst/>
                          <a:latin typeface="+mj-lt"/>
                        </a:rPr>
                        <a:t>Suelos limosos</a:t>
                      </a:r>
                    </a:p>
                  </a:txBody>
                  <a:tcPr marL="7620" marR="7620" marT="7620" marB="0" anchor="b"/>
                </a:tc>
                <a:extLst>
                  <a:ext uri="{0D108BD9-81ED-4DB2-BD59-A6C34878D82A}">
                    <a16:rowId xmlns:a16="http://schemas.microsoft.com/office/drawing/2014/main" val="676980373"/>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b="0" i="0" u="none" strike="noStrike" dirty="0">
                          <a:solidFill>
                            <a:srgbClr val="000000"/>
                          </a:solidFill>
                          <a:effectLst/>
                          <a:latin typeface="+mn-lt"/>
                        </a:rPr>
                        <a:t>-1,0</a:t>
                      </a:r>
                    </a:p>
                  </a:txBody>
                  <a:tcPr marL="7620" marR="7620" marT="7620" marB="0" anchor="ctr"/>
                </a:tc>
                <a:tc>
                  <a:txBody>
                    <a:bodyPr/>
                    <a:lstStyle/>
                    <a:p>
                      <a:pPr algn="ctr" fontAlgn="ctr"/>
                      <a:r>
                        <a:rPr lang="es-EC" sz="1200" b="0" i="0" u="none" strike="noStrike" dirty="0">
                          <a:solidFill>
                            <a:srgbClr val="000000"/>
                          </a:solidFill>
                          <a:effectLst/>
                          <a:latin typeface="+mn-lt"/>
                        </a:rPr>
                        <a:t>90</a:t>
                      </a:r>
                    </a:p>
                  </a:txBody>
                  <a:tcPr marL="7620" marR="7620" marT="7620" marB="0" anchor="ctr"/>
                </a:tc>
                <a:tc>
                  <a:txBody>
                    <a:bodyPr/>
                    <a:lstStyle/>
                    <a:p>
                      <a:pPr algn="ctr" fontAlgn="ctr"/>
                      <a:r>
                        <a:rPr lang="es-EC" sz="1200" b="0" i="0" u="none" strike="noStrike" dirty="0">
                          <a:solidFill>
                            <a:srgbClr val="000000"/>
                          </a:solidFill>
                          <a:effectLst/>
                          <a:latin typeface="+mn-lt"/>
                        </a:rPr>
                        <a:t>82</a:t>
                      </a:r>
                    </a:p>
                  </a:txBody>
                  <a:tcPr marL="7620" marR="7620" marT="7620" marB="0" anchor="ctr"/>
                </a:tc>
                <a:tc>
                  <a:txBody>
                    <a:bodyPr/>
                    <a:lstStyle/>
                    <a:p>
                      <a:pPr algn="ctr" fontAlgn="ctr"/>
                      <a:r>
                        <a:rPr lang="es-EC" sz="1200" b="0" i="0" u="none" strike="noStrike" dirty="0">
                          <a:solidFill>
                            <a:srgbClr val="000000"/>
                          </a:solidFill>
                          <a:effectLst/>
                          <a:latin typeface="+mn-lt"/>
                        </a:rPr>
                        <a:t>67</a:t>
                      </a:r>
                    </a:p>
                  </a:txBody>
                  <a:tcPr marL="7620" marR="7620" marT="7620" marB="0" anchor="ctr"/>
                </a:tc>
                <a:tc>
                  <a:txBody>
                    <a:bodyPr/>
                    <a:lstStyle/>
                    <a:p>
                      <a:pPr algn="ctr" fontAlgn="ctr"/>
                      <a:r>
                        <a:rPr lang="es-EC" sz="1200" b="0" i="0" u="none" strike="noStrike" dirty="0">
                          <a:solidFill>
                            <a:srgbClr val="000000"/>
                          </a:solidFill>
                          <a:effectLst/>
                          <a:latin typeface="+mn-lt"/>
                        </a:rPr>
                        <a:t>43</a:t>
                      </a:r>
                    </a:p>
                  </a:txBody>
                  <a:tcPr marL="7620" marR="7620" marT="7620" marB="0" anchor="ctr"/>
                </a:tc>
                <a:tc gridSpan="3">
                  <a:txBody>
                    <a:bodyPr/>
                    <a:lstStyle/>
                    <a:p>
                      <a:pPr algn="ctr" fontAlgn="ctr"/>
                      <a:r>
                        <a:rPr lang="es-EC" sz="1200" b="0" i="0" u="none" strike="noStrike" dirty="0">
                          <a:solidFill>
                            <a:srgbClr val="000000"/>
                          </a:solidFill>
                          <a:effectLst/>
                          <a:latin typeface="+mn-lt"/>
                        </a:rPr>
                        <a:t>No Plástico</a:t>
                      </a:r>
                    </a:p>
                  </a:txBody>
                  <a:tcPr marL="7620" marR="7620" marT="7620" marB="0" anchor="ctr"/>
                </a:tc>
                <a:tc hMerge="1">
                  <a:txBody>
                    <a:bodyPr/>
                    <a:lstStyle/>
                    <a:p>
                      <a:endParaRPr lang="es-EC"/>
                    </a:p>
                  </a:txBody>
                  <a:tcPr/>
                </a:tc>
                <a:tc hMerge="1">
                  <a:txBody>
                    <a:bodyPr/>
                    <a:lstStyle/>
                    <a:p>
                      <a:endParaRPr lang="es-EC"/>
                    </a:p>
                  </a:txBody>
                  <a:tcPr/>
                </a:tc>
                <a:tc>
                  <a:txBody>
                    <a:bodyPr/>
                    <a:lstStyle/>
                    <a:p>
                      <a:pPr algn="ctr" fontAlgn="ctr"/>
                      <a:r>
                        <a:rPr lang="es-EC" sz="1200" b="0" i="0" u="none" strike="noStrike" dirty="0">
                          <a:solidFill>
                            <a:srgbClr val="000000"/>
                          </a:solidFill>
                          <a:effectLst/>
                          <a:latin typeface="+mn-lt"/>
                        </a:rPr>
                        <a:t>24%</a:t>
                      </a:r>
                    </a:p>
                  </a:txBody>
                  <a:tcPr marL="7620" marR="7620" marT="7620" marB="0" anchor="ctr"/>
                </a:tc>
                <a:tc>
                  <a:txBody>
                    <a:bodyPr/>
                    <a:lstStyle/>
                    <a:p>
                      <a:pPr algn="ctr" fontAlgn="ctr"/>
                      <a:r>
                        <a:rPr lang="es-EC" sz="1200" b="0" i="0" u="none" strike="noStrike" dirty="0">
                          <a:solidFill>
                            <a:srgbClr val="000000"/>
                          </a:solidFill>
                          <a:effectLst/>
                          <a:latin typeface="+mn-lt"/>
                        </a:rPr>
                        <a:t>SM</a:t>
                      </a:r>
                    </a:p>
                  </a:txBody>
                  <a:tcPr marL="7620" marR="7620" marT="7620" marB="0" anchor="ctr"/>
                </a:tc>
                <a:tc>
                  <a:txBody>
                    <a:bodyPr/>
                    <a:lstStyle/>
                    <a:p>
                      <a:pPr algn="ctr" fontAlgn="ctr"/>
                      <a:r>
                        <a:rPr lang="es-EC" sz="1200" b="0" i="0" u="none" strike="noStrike" dirty="0">
                          <a:solidFill>
                            <a:srgbClr val="000000"/>
                          </a:solidFill>
                          <a:effectLst/>
                          <a:latin typeface="+mn-lt"/>
                        </a:rPr>
                        <a:t>Arena Limosa Con Grava</a:t>
                      </a:r>
                    </a:p>
                  </a:txBody>
                  <a:tcPr marL="7620" marR="7620" marT="7620" marB="0" anchor="ctr"/>
                </a:tc>
                <a:tc>
                  <a:txBody>
                    <a:bodyPr/>
                    <a:lstStyle/>
                    <a:p>
                      <a:pPr algn="ctr" fontAlgn="ctr"/>
                      <a:r>
                        <a:rPr lang="es-EC" sz="1200" b="0" i="0" u="none" strike="noStrike" dirty="0">
                          <a:solidFill>
                            <a:srgbClr val="000000"/>
                          </a:solidFill>
                          <a:effectLst/>
                          <a:latin typeface="+mn-lt"/>
                        </a:rPr>
                        <a:t>A-4</a:t>
                      </a:r>
                    </a:p>
                  </a:txBody>
                  <a:tcPr marL="7620" marR="7620" marT="7620" marB="0" anchor="ctr"/>
                </a:tc>
                <a:tc>
                  <a:txBody>
                    <a:bodyPr/>
                    <a:lstStyle/>
                    <a:p>
                      <a:pPr algn="ctr" fontAlgn="b"/>
                      <a:r>
                        <a:rPr lang="es-EC" sz="1200" b="0" i="0" u="none" strike="noStrike" dirty="0">
                          <a:solidFill>
                            <a:srgbClr val="000000"/>
                          </a:solidFill>
                          <a:effectLst/>
                          <a:latin typeface="+mn-lt"/>
                        </a:rPr>
                        <a:t>Suelos limosos</a:t>
                      </a:r>
                    </a:p>
                  </a:txBody>
                  <a:tcPr marL="7620" marR="7620" marT="7620" marB="0" anchor="b"/>
                </a:tc>
                <a:extLst>
                  <a:ext uri="{0D108BD9-81ED-4DB2-BD59-A6C34878D82A}">
                    <a16:rowId xmlns:a16="http://schemas.microsoft.com/office/drawing/2014/main" val="3861163848"/>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b="0" i="0" u="none" strike="noStrike" dirty="0">
                          <a:solidFill>
                            <a:srgbClr val="000000"/>
                          </a:solidFill>
                          <a:effectLst/>
                          <a:latin typeface="+mn-lt"/>
                        </a:rPr>
                        <a:t>-1,5</a:t>
                      </a:r>
                    </a:p>
                  </a:txBody>
                  <a:tcPr marL="7620" marR="7620" marT="7620" marB="0" anchor="ctr"/>
                </a:tc>
                <a:tc>
                  <a:txBody>
                    <a:bodyPr/>
                    <a:lstStyle/>
                    <a:p>
                      <a:pPr algn="ctr" fontAlgn="ctr"/>
                      <a:r>
                        <a:rPr lang="es-EC" sz="1200" b="0" i="0" u="none" strike="noStrike" dirty="0">
                          <a:solidFill>
                            <a:srgbClr val="000000"/>
                          </a:solidFill>
                          <a:effectLst/>
                          <a:latin typeface="+mn-lt"/>
                        </a:rPr>
                        <a:t>92</a:t>
                      </a:r>
                    </a:p>
                  </a:txBody>
                  <a:tcPr marL="7620" marR="7620" marT="7620" marB="0" anchor="ctr"/>
                </a:tc>
                <a:tc>
                  <a:txBody>
                    <a:bodyPr/>
                    <a:lstStyle/>
                    <a:p>
                      <a:pPr algn="ctr" fontAlgn="ctr"/>
                      <a:r>
                        <a:rPr lang="es-EC" sz="1200" b="0" i="0" u="none" strike="noStrike" dirty="0">
                          <a:solidFill>
                            <a:srgbClr val="000000"/>
                          </a:solidFill>
                          <a:effectLst/>
                          <a:latin typeface="+mn-lt"/>
                        </a:rPr>
                        <a:t>82</a:t>
                      </a:r>
                    </a:p>
                  </a:txBody>
                  <a:tcPr marL="7620" marR="7620" marT="7620" marB="0" anchor="ctr"/>
                </a:tc>
                <a:tc>
                  <a:txBody>
                    <a:bodyPr/>
                    <a:lstStyle/>
                    <a:p>
                      <a:pPr algn="ctr" fontAlgn="ctr"/>
                      <a:r>
                        <a:rPr lang="es-EC" sz="1200" b="0" i="0" u="none" strike="noStrike" dirty="0">
                          <a:solidFill>
                            <a:srgbClr val="000000"/>
                          </a:solidFill>
                          <a:effectLst/>
                          <a:latin typeface="+mn-lt"/>
                        </a:rPr>
                        <a:t>65</a:t>
                      </a:r>
                    </a:p>
                  </a:txBody>
                  <a:tcPr marL="7620" marR="7620" marT="7620" marB="0" anchor="ctr"/>
                </a:tc>
                <a:tc>
                  <a:txBody>
                    <a:bodyPr/>
                    <a:lstStyle/>
                    <a:p>
                      <a:pPr algn="ctr" fontAlgn="ctr"/>
                      <a:r>
                        <a:rPr lang="es-EC" sz="1200" b="0" i="0" u="none" strike="noStrike" dirty="0">
                          <a:solidFill>
                            <a:srgbClr val="000000"/>
                          </a:solidFill>
                          <a:effectLst/>
                          <a:latin typeface="+mn-lt"/>
                        </a:rPr>
                        <a:t>41</a:t>
                      </a:r>
                    </a:p>
                  </a:txBody>
                  <a:tcPr marL="7620" marR="7620" marT="7620" marB="0" anchor="ctr"/>
                </a:tc>
                <a:tc gridSpan="3">
                  <a:txBody>
                    <a:bodyPr/>
                    <a:lstStyle/>
                    <a:p>
                      <a:pPr algn="ctr" fontAlgn="ctr"/>
                      <a:r>
                        <a:rPr lang="es-EC" sz="1200" b="0" i="0" u="none" strike="noStrike" dirty="0">
                          <a:solidFill>
                            <a:srgbClr val="000000"/>
                          </a:solidFill>
                          <a:effectLst/>
                          <a:latin typeface="+mn-lt"/>
                        </a:rPr>
                        <a:t>No Plástico</a:t>
                      </a:r>
                    </a:p>
                  </a:txBody>
                  <a:tcPr marL="7620" marR="7620" marT="7620" marB="0" anchor="ctr"/>
                </a:tc>
                <a:tc hMerge="1">
                  <a:txBody>
                    <a:bodyPr/>
                    <a:lstStyle/>
                    <a:p>
                      <a:endParaRPr lang="es-EC"/>
                    </a:p>
                  </a:txBody>
                  <a:tcPr/>
                </a:tc>
                <a:tc hMerge="1">
                  <a:txBody>
                    <a:bodyPr/>
                    <a:lstStyle/>
                    <a:p>
                      <a:endParaRPr lang="es-EC"/>
                    </a:p>
                  </a:txBody>
                  <a:tcPr/>
                </a:tc>
                <a:tc>
                  <a:txBody>
                    <a:bodyPr/>
                    <a:lstStyle/>
                    <a:p>
                      <a:pPr algn="ctr" fontAlgn="ctr"/>
                      <a:r>
                        <a:rPr lang="es-EC" sz="1200" b="0" i="0" u="none" strike="noStrike" dirty="0">
                          <a:solidFill>
                            <a:srgbClr val="000000"/>
                          </a:solidFill>
                          <a:effectLst/>
                          <a:latin typeface="+mn-lt"/>
                        </a:rPr>
                        <a:t>28%</a:t>
                      </a:r>
                    </a:p>
                  </a:txBody>
                  <a:tcPr marL="7620" marR="7620" marT="7620" marB="0" anchor="ctr"/>
                </a:tc>
                <a:tc>
                  <a:txBody>
                    <a:bodyPr/>
                    <a:lstStyle/>
                    <a:p>
                      <a:pPr algn="ctr" fontAlgn="ctr"/>
                      <a:r>
                        <a:rPr lang="es-EC" sz="1200" b="0" i="0" u="none" strike="noStrike" dirty="0">
                          <a:solidFill>
                            <a:srgbClr val="000000"/>
                          </a:solidFill>
                          <a:effectLst/>
                          <a:latin typeface="+mn-lt"/>
                        </a:rPr>
                        <a:t>SM</a:t>
                      </a:r>
                    </a:p>
                  </a:txBody>
                  <a:tcPr marL="7620" marR="7620" marT="7620" marB="0" anchor="ctr"/>
                </a:tc>
                <a:tc>
                  <a:txBody>
                    <a:bodyPr/>
                    <a:lstStyle/>
                    <a:p>
                      <a:pPr algn="ctr" fontAlgn="ctr"/>
                      <a:r>
                        <a:rPr lang="es-EC" sz="1200" b="0" i="0" u="none" strike="noStrike" dirty="0">
                          <a:solidFill>
                            <a:srgbClr val="000000"/>
                          </a:solidFill>
                          <a:effectLst/>
                          <a:latin typeface="+mn-lt"/>
                        </a:rPr>
                        <a:t>Arena Limosa Con Grava</a:t>
                      </a:r>
                    </a:p>
                  </a:txBody>
                  <a:tcPr marL="7620" marR="7620" marT="7620" marB="0" anchor="ctr"/>
                </a:tc>
                <a:tc>
                  <a:txBody>
                    <a:bodyPr/>
                    <a:lstStyle/>
                    <a:p>
                      <a:pPr algn="ctr" fontAlgn="ctr"/>
                      <a:r>
                        <a:rPr lang="es-EC" sz="1200" b="0" i="0" u="none" strike="noStrike" dirty="0">
                          <a:solidFill>
                            <a:srgbClr val="000000"/>
                          </a:solidFill>
                          <a:effectLst/>
                          <a:latin typeface="+mn-lt"/>
                        </a:rPr>
                        <a:t>A-4</a:t>
                      </a:r>
                    </a:p>
                  </a:txBody>
                  <a:tcPr marL="7620" marR="7620" marT="7620" marB="0" anchor="ctr"/>
                </a:tc>
                <a:tc>
                  <a:txBody>
                    <a:bodyPr/>
                    <a:lstStyle/>
                    <a:p>
                      <a:pPr algn="ctr" fontAlgn="b"/>
                      <a:r>
                        <a:rPr lang="es-EC" sz="1200" b="0" i="0" u="none" strike="noStrike" dirty="0">
                          <a:solidFill>
                            <a:srgbClr val="000000"/>
                          </a:solidFill>
                          <a:effectLst/>
                          <a:latin typeface="+mn-lt"/>
                        </a:rPr>
                        <a:t>Suelos limosos</a:t>
                      </a:r>
                    </a:p>
                  </a:txBody>
                  <a:tcPr marL="7620" marR="7620" marT="7620" marB="0" anchor="b"/>
                </a:tc>
                <a:extLst>
                  <a:ext uri="{0D108BD9-81ED-4DB2-BD59-A6C34878D82A}">
                    <a16:rowId xmlns:a16="http://schemas.microsoft.com/office/drawing/2014/main" val="2292375009"/>
                  </a:ext>
                </a:extLst>
              </a:tr>
              <a:tr h="287323">
                <a:tc rowSpan="6">
                  <a:txBody>
                    <a:bodyPr/>
                    <a:lstStyle/>
                    <a:p>
                      <a:pPr algn="ctr" fontAlgn="ctr"/>
                      <a:r>
                        <a:rPr lang="es-EC" sz="1200" u="none" strike="noStrike" dirty="0">
                          <a:effectLst/>
                        </a:rPr>
                        <a:t>Tramo 2</a:t>
                      </a:r>
                      <a:endParaRPr lang="es-EC" sz="1200" b="0" i="0" u="none" strike="noStrike" dirty="0">
                        <a:solidFill>
                          <a:srgbClr val="000000"/>
                        </a:solidFill>
                        <a:effectLst/>
                        <a:latin typeface="Calibri" panose="020F0502020204030204" pitchFamily="34" charset="0"/>
                      </a:endParaRPr>
                    </a:p>
                  </a:txBody>
                  <a:tcPr marL="5789" marR="5789" marT="5789" marB="0" anchor="ctr"/>
                </a:tc>
                <a:tc rowSpan="3">
                  <a:txBody>
                    <a:bodyPr/>
                    <a:lstStyle/>
                    <a:p>
                      <a:pPr algn="ctr" fontAlgn="ctr"/>
                      <a:r>
                        <a:rPr lang="es-EC" sz="1200" b="0" i="0" u="none" strike="noStrike" dirty="0">
                          <a:solidFill>
                            <a:srgbClr val="000000"/>
                          </a:solidFill>
                          <a:effectLst/>
                          <a:latin typeface="+mn-lt"/>
                        </a:rPr>
                        <a:t>5</a:t>
                      </a:r>
                    </a:p>
                  </a:txBody>
                  <a:tcPr marL="7620" marR="7620" marT="7620" marB="0" anchor="ctr"/>
                </a:tc>
                <a:tc rowSpan="3">
                  <a:txBody>
                    <a:bodyPr/>
                    <a:lstStyle/>
                    <a:p>
                      <a:pPr algn="ctr" fontAlgn="ctr"/>
                      <a:r>
                        <a:rPr lang="es-EC" sz="1200" b="0" i="0" u="none" strike="noStrike" dirty="0">
                          <a:solidFill>
                            <a:srgbClr val="000000"/>
                          </a:solidFill>
                          <a:effectLst/>
                          <a:latin typeface="+mn-lt"/>
                        </a:rPr>
                        <a:t>0+009,0</a:t>
                      </a:r>
                    </a:p>
                  </a:txBody>
                  <a:tcPr marL="7620" marR="7620" marT="7620" marB="0" anchor="ctr"/>
                </a:tc>
                <a:tc>
                  <a:txBody>
                    <a:bodyPr/>
                    <a:lstStyle/>
                    <a:p>
                      <a:pPr algn="ctr" fontAlgn="ctr"/>
                      <a:r>
                        <a:rPr lang="es-EC" sz="1200" b="0" i="0" u="none" strike="noStrike" dirty="0">
                          <a:solidFill>
                            <a:srgbClr val="000000"/>
                          </a:solidFill>
                          <a:effectLst/>
                          <a:latin typeface="+mn-lt"/>
                        </a:rPr>
                        <a:t>-0,5</a:t>
                      </a:r>
                    </a:p>
                  </a:txBody>
                  <a:tcPr marL="7620" marR="7620" marT="7620" marB="0" anchor="ctr"/>
                </a:tc>
                <a:tc>
                  <a:txBody>
                    <a:bodyPr/>
                    <a:lstStyle/>
                    <a:p>
                      <a:pPr algn="ctr" fontAlgn="ctr"/>
                      <a:r>
                        <a:rPr lang="es-EC" sz="1200" b="0" i="0" u="none" strike="noStrike" dirty="0">
                          <a:solidFill>
                            <a:srgbClr val="000000"/>
                          </a:solidFill>
                          <a:effectLst/>
                          <a:latin typeface="+mn-lt"/>
                        </a:rPr>
                        <a:t>88</a:t>
                      </a:r>
                    </a:p>
                  </a:txBody>
                  <a:tcPr marL="7620" marR="7620" marT="7620" marB="0" anchor="ctr"/>
                </a:tc>
                <a:tc>
                  <a:txBody>
                    <a:bodyPr/>
                    <a:lstStyle/>
                    <a:p>
                      <a:pPr algn="ctr" fontAlgn="ctr"/>
                      <a:r>
                        <a:rPr lang="es-EC" sz="1200" b="0" i="0" u="none" strike="noStrike" dirty="0">
                          <a:solidFill>
                            <a:srgbClr val="000000"/>
                          </a:solidFill>
                          <a:effectLst/>
                          <a:latin typeface="+mn-lt"/>
                        </a:rPr>
                        <a:t>78</a:t>
                      </a:r>
                    </a:p>
                  </a:txBody>
                  <a:tcPr marL="7620" marR="7620" marT="7620" marB="0" anchor="ctr"/>
                </a:tc>
                <a:tc>
                  <a:txBody>
                    <a:bodyPr/>
                    <a:lstStyle/>
                    <a:p>
                      <a:pPr algn="ctr" fontAlgn="ctr"/>
                      <a:r>
                        <a:rPr lang="es-EC" sz="1200" b="0" i="0" u="none" strike="noStrike" dirty="0">
                          <a:solidFill>
                            <a:srgbClr val="000000"/>
                          </a:solidFill>
                          <a:effectLst/>
                          <a:latin typeface="+mn-lt"/>
                        </a:rPr>
                        <a:t>62</a:t>
                      </a:r>
                    </a:p>
                  </a:txBody>
                  <a:tcPr marL="7620" marR="7620" marT="7620" marB="0" anchor="ctr"/>
                </a:tc>
                <a:tc>
                  <a:txBody>
                    <a:bodyPr/>
                    <a:lstStyle/>
                    <a:p>
                      <a:pPr algn="ctr" fontAlgn="ctr"/>
                      <a:r>
                        <a:rPr lang="es-EC" sz="1200" b="0" i="0" u="none" strike="noStrike" dirty="0">
                          <a:solidFill>
                            <a:srgbClr val="000000"/>
                          </a:solidFill>
                          <a:effectLst/>
                          <a:latin typeface="+mn-lt"/>
                        </a:rPr>
                        <a:t>31</a:t>
                      </a:r>
                    </a:p>
                  </a:txBody>
                  <a:tcPr marL="7620" marR="7620" marT="7620" marB="0" anchor="ctr"/>
                </a:tc>
                <a:tc gridSpan="3">
                  <a:txBody>
                    <a:bodyPr/>
                    <a:lstStyle/>
                    <a:p>
                      <a:pPr algn="ctr" fontAlgn="ctr"/>
                      <a:r>
                        <a:rPr lang="es-EC" sz="1200" b="0" i="0" u="none" strike="noStrike" dirty="0">
                          <a:solidFill>
                            <a:srgbClr val="000000"/>
                          </a:solidFill>
                          <a:effectLst/>
                          <a:latin typeface="+mn-lt"/>
                        </a:rPr>
                        <a:t>No Plástico</a:t>
                      </a:r>
                    </a:p>
                  </a:txBody>
                  <a:tcPr marL="7620" marR="7620" marT="7620" marB="0" anchor="ctr"/>
                </a:tc>
                <a:tc hMerge="1">
                  <a:txBody>
                    <a:bodyPr/>
                    <a:lstStyle/>
                    <a:p>
                      <a:endParaRPr lang="es-EC"/>
                    </a:p>
                  </a:txBody>
                  <a:tcPr/>
                </a:tc>
                <a:tc hMerge="1">
                  <a:txBody>
                    <a:bodyPr/>
                    <a:lstStyle/>
                    <a:p>
                      <a:endParaRPr lang="es-EC"/>
                    </a:p>
                  </a:txBody>
                  <a:tcPr/>
                </a:tc>
                <a:tc>
                  <a:txBody>
                    <a:bodyPr/>
                    <a:lstStyle/>
                    <a:p>
                      <a:pPr algn="ctr" fontAlgn="ctr"/>
                      <a:r>
                        <a:rPr lang="es-EC" sz="1200" b="0" i="0" u="none" strike="noStrike" dirty="0">
                          <a:solidFill>
                            <a:srgbClr val="000000"/>
                          </a:solidFill>
                          <a:effectLst/>
                          <a:latin typeface="+mn-lt"/>
                        </a:rPr>
                        <a:t>20%</a:t>
                      </a:r>
                    </a:p>
                  </a:txBody>
                  <a:tcPr marL="7620" marR="7620" marT="7620" marB="0" anchor="ctr"/>
                </a:tc>
                <a:tc>
                  <a:txBody>
                    <a:bodyPr/>
                    <a:lstStyle/>
                    <a:p>
                      <a:pPr algn="ctr" fontAlgn="ctr"/>
                      <a:r>
                        <a:rPr lang="es-EC" sz="1200" b="0" i="0" u="none" strike="noStrike" dirty="0">
                          <a:solidFill>
                            <a:srgbClr val="000000"/>
                          </a:solidFill>
                          <a:effectLst/>
                          <a:latin typeface="+mn-lt"/>
                        </a:rPr>
                        <a:t>SM</a:t>
                      </a:r>
                    </a:p>
                  </a:txBody>
                  <a:tcPr marL="7620" marR="7620" marT="7620" marB="0" anchor="ctr"/>
                </a:tc>
                <a:tc>
                  <a:txBody>
                    <a:bodyPr/>
                    <a:lstStyle/>
                    <a:p>
                      <a:pPr algn="ctr" fontAlgn="ctr"/>
                      <a:r>
                        <a:rPr lang="es-EC" sz="1200" b="0" i="0" u="none" strike="noStrike" dirty="0">
                          <a:solidFill>
                            <a:srgbClr val="000000"/>
                          </a:solidFill>
                          <a:effectLst/>
                          <a:latin typeface="+mn-lt"/>
                        </a:rPr>
                        <a:t>Arena Limosa Con Grava</a:t>
                      </a:r>
                    </a:p>
                  </a:txBody>
                  <a:tcPr marL="7620" marR="7620" marT="7620" marB="0" anchor="ctr"/>
                </a:tc>
                <a:tc>
                  <a:txBody>
                    <a:bodyPr/>
                    <a:lstStyle/>
                    <a:p>
                      <a:pPr algn="ctr" fontAlgn="ctr"/>
                      <a:r>
                        <a:rPr lang="es-EC" sz="1200" b="0" i="0" u="none" strike="noStrike" dirty="0">
                          <a:solidFill>
                            <a:srgbClr val="000000"/>
                          </a:solidFill>
                          <a:effectLst/>
                          <a:latin typeface="+mn-lt"/>
                        </a:rPr>
                        <a:t>A-4</a:t>
                      </a:r>
                    </a:p>
                  </a:txBody>
                  <a:tcPr marL="7620" marR="7620" marT="7620" marB="0" anchor="ctr"/>
                </a:tc>
                <a:tc>
                  <a:txBody>
                    <a:bodyPr/>
                    <a:lstStyle/>
                    <a:p>
                      <a:pPr algn="ctr" fontAlgn="b"/>
                      <a:r>
                        <a:rPr lang="es-EC" sz="1200" b="0" i="0" u="none" strike="noStrike" dirty="0">
                          <a:solidFill>
                            <a:srgbClr val="000000"/>
                          </a:solidFill>
                          <a:effectLst/>
                          <a:latin typeface="+mn-lt"/>
                        </a:rPr>
                        <a:t>Suelos limosos</a:t>
                      </a:r>
                    </a:p>
                  </a:txBody>
                  <a:tcPr marL="7620" marR="7620" marT="7620" marB="0" anchor="b"/>
                </a:tc>
                <a:extLst>
                  <a:ext uri="{0D108BD9-81ED-4DB2-BD59-A6C34878D82A}">
                    <a16:rowId xmlns:a16="http://schemas.microsoft.com/office/drawing/2014/main" val="1745511908"/>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b="0" i="0" u="none" strike="noStrike" dirty="0">
                          <a:solidFill>
                            <a:srgbClr val="000000"/>
                          </a:solidFill>
                          <a:effectLst/>
                          <a:latin typeface="+mn-lt"/>
                        </a:rPr>
                        <a:t>-1,0</a:t>
                      </a:r>
                    </a:p>
                  </a:txBody>
                  <a:tcPr marL="7620" marR="7620" marT="7620" marB="0" anchor="ctr"/>
                </a:tc>
                <a:tc>
                  <a:txBody>
                    <a:bodyPr/>
                    <a:lstStyle/>
                    <a:p>
                      <a:pPr algn="ctr" fontAlgn="ctr"/>
                      <a:r>
                        <a:rPr lang="es-EC" sz="1200" b="0" i="0" u="none" strike="noStrike" dirty="0">
                          <a:solidFill>
                            <a:srgbClr val="000000"/>
                          </a:solidFill>
                          <a:effectLst/>
                          <a:latin typeface="+mn-lt"/>
                        </a:rPr>
                        <a:t>92</a:t>
                      </a:r>
                    </a:p>
                  </a:txBody>
                  <a:tcPr marL="7620" marR="7620" marT="7620" marB="0" anchor="ctr"/>
                </a:tc>
                <a:tc>
                  <a:txBody>
                    <a:bodyPr/>
                    <a:lstStyle/>
                    <a:p>
                      <a:pPr algn="ctr" fontAlgn="ctr"/>
                      <a:r>
                        <a:rPr lang="es-EC" sz="1200" b="0" i="0" u="none" strike="noStrike" dirty="0">
                          <a:solidFill>
                            <a:srgbClr val="000000"/>
                          </a:solidFill>
                          <a:effectLst/>
                          <a:latin typeface="+mn-lt"/>
                        </a:rPr>
                        <a:t>87</a:t>
                      </a:r>
                    </a:p>
                  </a:txBody>
                  <a:tcPr marL="7620" marR="7620" marT="7620" marB="0" anchor="ctr"/>
                </a:tc>
                <a:tc>
                  <a:txBody>
                    <a:bodyPr/>
                    <a:lstStyle/>
                    <a:p>
                      <a:pPr algn="ctr" fontAlgn="ctr"/>
                      <a:r>
                        <a:rPr lang="es-EC" sz="1200" b="0" i="0" u="none" strike="noStrike" dirty="0">
                          <a:solidFill>
                            <a:srgbClr val="000000"/>
                          </a:solidFill>
                          <a:effectLst/>
                          <a:latin typeface="+mn-lt"/>
                        </a:rPr>
                        <a:t>77</a:t>
                      </a:r>
                    </a:p>
                  </a:txBody>
                  <a:tcPr marL="7620" marR="7620" marT="7620" marB="0" anchor="ctr"/>
                </a:tc>
                <a:tc>
                  <a:txBody>
                    <a:bodyPr/>
                    <a:lstStyle/>
                    <a:p>
                      <a:pPr algn="ctr" fontAlgn="ctr"/>
                      <a:r>
                        <a:rPr lang="es-EC" sz="1200" b="0" i="0" u="none" strike="noStrike" dirty="0">
                          <a:solidFill>
                            <a:srgbClr val="000000"/>
                          </a:solidFill>
                          <a:effectLst/>
                          <a:latin typeface="+mn-lt"/>
                        </a:rPr>
                        <a:t>43</a:t>
                      </a:r>
                    </a:p>
                  </a:txBody>
                  <a:tcPr marL="7620" marR="7620" marT="7620" marB="0" anchor="ctr"/>
                </a:tc>
                <a:tc gridSpan="3">
                  <a:txBody>
                    <a:bodyPr/>
                    <a:lstStyle/>
                    <a:p>
                      <a:pPr algn="ctr" fontAlgn="ctr"/>
                      <a:r>
                        <a:rPr lang="es-EC" sz="1200" b="0" i="0" u="none" strike="noStrike" dirty="0">
                          <a:solidFill>
                            <a:srgbClr val="000000"/>
                          </a:solidFill>
                          <a:effectLst/>
                          <a:latin typeface="+mn-lt"/>
                        </a:rPr>
                        <a:t>No Plástico</a:t>
                      </a:r>
                    </a:p>
                  </a:txBody>
                  <a:tcPr marL="7620" marR="7620" marT="7620" marB="0" anchor="ctr"/>
                </a:tc>
                <a:tc hMerge="1">
                  <a:txBody>
                    <a:bodyPr/>
                    <a:lstStyle/>
                    <a:p>
                      <a:endParaRPr lang="es-EC"/>
                    </a:p>
                  </a:txBody>
                  <a:tcPr/>
                </a:tc>
                <a:tc hMerge="1">
                  <a:txBody>
                    <a:bodyPr/>
                    <a:lstStyle/>
                    <a:p>
                      <a:endParaRPr lang="es-EC"/>
                    </a:p>
                  </a:txBody>
                  <a:tcPr/>
                </a:tc>
                <a:tc>
                  <a:txBody>
                    <a:bodyPr/>
                    <a:lstStyle/>
                    <a:p>
                      <a:pPr algn="ctr" fontAlgn="ctr"/>
                      <a:r>
                        <a:rPr lang="es-EC" sz="1200" b="0" i="0" u="none" strike="noStrike" dirty="0">
                          <a:solidFill>
                            <a:srgbClr val="000000"/>
                          </a:solidFill>
                          <a:effectLst/>
                          <a:latin typeface="+mn-lt"/>
                        </a:rPr>
                        <a:t>28%</a:t>
                      </a:r>
                    </a:p>
                  </a:txBody>
                  <a:tcPr marL="7620" marR="7620" marT="7620" marB="0" anchor="ctr"/>
                </a:tc>
                <a:tc>
                  <a:txBody>
                    <a:bodyPr/>
                    <a:lstStyle/>
                    <a:p>
                      <a:pPr algn="ctr" fontAlgn="ctr"/>
                      <a:r>
                        <a:rPr lang="es-EC" sz="1200" b="0" i="0" u="none" strike="noStrike" dirty="0">
                          <a:solidFill>
                            <a:srgbClr val="000000"/>
                          </a:solidFill>
                          <a:effectLst/>
                          <a:latin typeface="+mn-lt"/>
                        </a:rPr>
                        <a:t>SM</a:t>
                      </a:r>
                    </a:p>
                  </a:txBody>
                  <a:tcPr marL="7620" marR="7620" marT="7620" marB="0" anchor="ctr"/>
                </a:tc>
                <a:tc>
                  <a:txBody>
                    <a:bodyPr/>
                    <a:lstStyle/>
                    <a:p>
                      <a:pPr algn="ctr" fontAlgn="ctr"/>
                      <a:r>
                        <a:rPr lang="es-EC" sz="1200" b="0" i="0" u="none" strike="noStrike" dirty="0">
                          <a:solidFill>
                            <a:srgbClr val="000000"/>
                          </a:solidFill>
                          <a:effectLst/>
                          <a:latin typeface="+mn-lt"/>
                        </a:rPr>
                        <a:t>Arena Limosa Con Grava</a:t>
                      </a:r>
                    </a:p>
                  </a:txBody>
                  <a:tcPr marL="7620" marR="7620" marT="7620" marB="0" anchor="ctr"/>
                </a:tc>
                <a:tc>
                  <a:txBody>
                    <a:bodyPr/>
                    <a:lstStyle/>
                    <a:p>
                      <a:pPr algn="ctr" fontAlgn="ctr"/>
                      <a:r>
                        <a:rPr lang="es-EC" sz="1200" b="0" i="0" u="none" strike="noStrike" dirty="0">
                          <a:solidFill>
                            <a:srgbClr val="000000"/>
                          </a:solidFill>
                          <a:effectLst/>
                          <a:latin typeface="+mn-lt"/>
                        </a:rPr>
                        <a:t>A-4</a:t>
                      </a:r>
                    </a:p>
                  </a:txBody>
                  <a:tcPr marL="7620" marR="7620" marT="7620" marB="0" anchor="ctr"/>
                </a:tc>
                <a:tc>
                  <a:txBody>
                    <a:bodyPr/>
                    <a:lstStyle/>
                    <a:p>
                      <a:pPr algn="ctr" fontAlgn="b"/>
                      <a:r>
                        <a:rPr lang="es-EC" sz="1200" b="0" i="0" u="none" strike="noStrike" dirty="0">
                          <a:solidFill>
                            <a:srgbClr val="000000"/>
                          </a:solidFill>
                          <a:effectLst/>
                          <a:latin typeface="+mn-lt"/>
                        </a:rPr>
                        <a:t>Suelos limosos</a:t>
                      </a:r>
                    </a:p>
                  </a:txBody>
                  <a:tcPr marL="7620" marR="7620" marT="7620" marB="0" anchor="b"/>
                </a:tc>
                <a:extLst>
                  <a:ext uri="{0D108BD9-81ED-4DB2-BD59-A6C34878D82A}">
                    <a16:rowId xmlns:a16="http://schemas.microsoft.com/office/drawing/2014/main" val="263877819"/>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b="0" i="0" u="none" strike="noStrike" dirty="0">
                          <a:solidFill>
                            <a:srgbClr val="000000"/>
                          </a:solidFill>
                          <a:effectLst/>
                          <a:latin typeface="+mn-lt"/>
                        </a:rPr>
                        <a:t>-1,5</a:t>
                      </a:r>
                    </a:p>
                  </a:txBody>
                  <a:tcPr marL="7620" marR="7620" marT="7620" marB="0" anchor="ctr"/>
                </a:tc>
                <a:tc>
                  <a:txBody>
                    <a:bodyPr/>
                    <a:lstStyle/>
                    <a:p>
                      <a:pPr algn="ctr" fontAlgn="ctr"/>
                      <a:r>
                        <a:rPr lang="es-EC" sz="1200" b="0" i="0" u="none" strike="noStrike" dirty="0">
                          <a:solidFill>
                            <a:srgbClr val="000000"/>
                          </a:solidFill>
                          <a:effectLst/>
                          <a:latin typeface="+mn-lt"/>
                        </a:rPr>
                        <a:t>86</a:t>
                      </a:r>
                    </a:p>
                  </a:txBody>
                  <a:tcPr marL="7620" marR="7620" marT="7620" marB="0" anchor="ctr"/>
                </a:tc>
                <a:tc>
                  <a:txBody>
                    <a:bodyPr/>
                    <a:lstStyle/>
                    <a:p>
                      <a:pPr algn="ctr" fontAlgn="ctr"/>
                      <a:r>
                        <a:rPr lang="es-EC" sz="1200" b="0" i="0" u="none" strike="noStrike" dirty="0">
                          <a:solidFill>
                            <a:srgbClr val="000000"/>
                          </a:solidFill>
                          <a:effectLst/>
                          <a:latin typeface="+mn-lt"/>
                        </a:rPr>
                        <a:t>77</a:t>
                      </a:r>
                    </a:p>
                  </a:txBody>
                  <a:tcPr marL="7620" marR="7620" marT="7620" marB="0" anchor="ctr"/>
                </a:tc>
                <a:tc>
                  <a:txBody>
                    <a:bodyPr/>
                    <a:lstStyle/>
                    <a:p>
                      <a:pPr algn="ctr" fontAlgn="ctr"/>
                      <a:r>
                        <a:rPr lang="es-EC" sz="1200" b="0" i="0" u="none" strike="noStrike" dirty="0">
                          <a:solidFill>
                            <a:srgbClr val="000000"/>
                          </a:solidFill>
                          <a:effectLst/>
                          <a:latin typeface="+mn-lt"/>
                        </a:rPr>
                        <a:t>63</a:t>
                      </a:r>
                    </a:p>
                  </a:txBody>
                  <a:tcPr marL="7620" marR="7620" marT="7620" marB="0" anchor="ctr"/>
                </a:tc>
                <a:tc>
                  <a:txBody>
                    <a:bodyPr/>
                    <a:lstStyle/>
                    <a:p>
                      <a:pPr algn="ctr" fontAlgn="ctr"/>
                      <a:r>
                        <a:rPr lang="es-EC" sz="1200" b="0" i="0" u="none" strike="noStrike" dirty="0">
                          <a:solidFill>
                            <a:srgbClr val="000000"/>
                          </a:solidFill>
                          <a:effectLst/>
                          <a:latin typeface="+mn-lt"/>
                        </a:rPr>
                        <a:t>34</a:t>
                      </a:r>
                    </a:p>
                  </a:txBody>
                  <a:tcPr marL="7620" marR="7620" marT="7620" marB="0" anchor="ctr"/>
                </a:tc>
                <a:tc>
                  <a:txBody>
                    <a:bodyPr/>
                    <a:lstStyle/>
                    <a:p>
                      <a:pPr algn="ctr" fontAlgn="ctr"/>
                      <a:r>
                        <a:rPr lang="es-EC" sz="1200" b="0" i="0" u="none" strike="noStrike" dirty="0">
                          <a:solidFill>
                            <a:srgbClr val="000000"/>
                          </a:solidFill>
                          <a:effectLst/>
                          <a:latin typeface="+mn-lt"/>
                        </a:rPr>
                        <a:t>22%</a:t>
                      </a:r>
                    </a:p>
                  </a:txBody>
                  <a:tcPr marL="7620" marR="7620" marT="7620" marB="0" anchor="ctr"/>
                </a:tc>
                <a:tc>
                  <a:txBody>
                    <a:bodyPr/>
                    <a:lstStyle/>
                    <a:p>
                      <a:pPr algn="ctr" fontAlgn="ctr"/>
                      <a:r>
                        <a:rPr lang="es-EC" sz="1200" b="0" i="0" u="none" strike="noStrike" dirty="0">
                          <a:solidFill>
                            <a:srgbClr val="000000"/>
                          </a:solidFill>
                          <a:effectLst/>
                          <a:latin typeface="+mn-lt"/>
                        </a:rPr>
                        <a:t>22%</a:t>
                      </a:r>
                    </a:p>
                  </a:txBody>
                  <a:tcPr marL="7620" marR="7620" marT="7620" marB="0" anchor="ctr"/>
                </a:tc>
                <a:tc>
                  <a:txBody>
                    <a:bodyPr/>
                    <a:lstStyle/>
                    <a:p>
                      <a:pPr algn="ctr" fontAlgn="ctr"/>
                      <a:r>
                        <a:rPr lang="es-EC" sz="1200" b="0" i="0" u="none" strike="noStrike" dirty="0">
                          <a:solidFill>
                            <a:srgbClr val="000000"/>
                          </a:solidFill>
                          <a:effectLst/>
                          <a:latin typeface="+mn-lt"/>
                        </a:rPr>
                        <a:t>1%</a:t>
                      </a:r>
                    </a:p>
                  </a:txBody>
                  <a:tcPr marL="7620" marR="7620" marT="7620" marB="0" anchor="ctr"/>
                </a:tc>
                <a:tc>
                  <a:txBody>
                    <a:bodyPr/>
                    <a:lstStyle/>
                    <a:p>
                      <a:pPr algn="ctr" fontAlgn="ctr"/>
                      <a:r>
                        <a:rPr lang="es-EC" sz="1200" b="0" i="0" u="none" strike="noStrike" dirty="0">
                          <a:solidFill>
                            <a:srgbClr val="000000"/>
                          </a:solidFill>
                          <a:effectLst/>
                          <a:latin typeface="+mn-lt"/>
                        </a:rPr>
                        <a:t>35%</a:t>
                      </a:r>
                    </a:p>
                  </a:txBody>
                  <a:tcPr marL="7620" marR="7620" marT="7620" marB="0" anchor="ctr"/>
                </a:tc>
                <a:tc>
                  <a:txBody>
                    <a:bodyPr/>
                    <a:lstStyle/>
                    <a:p>
                      <a:pPr algn="ctr" fontAlgn="ctr"/>
                      <a:r>
                        <a:rPr lang="es-EC" sz="1200" b="0" i="0" u="none" strike="noStrike" dirty="0">
                          <a:solidFill>
                            <a:srgbClr val="000000"/>
                          </a:solidFill>
                          <a:effectLst/>
                          <a:latin typeface="+mn-lt"/>
                        </a:rPr>
                        <a:t>SC</a:t>
                      </a:r>
                    </a:p>
                  </a:txBody>
                  <a:tcPr marL="7620" marR="7620" marT="7620" marB="0" anchor="ctr"/>
                </a:tc>
                <a:tc>
                  <a:txBody>
                    <a:bodyPr/>
                    <a:lstStyle/>
                    <a:p>
                      <a:pPr algn="ctr" fontAlgn="ctr"/>
                      <a:r>
                        <a:rPr lang="es-EC" sz="1200" b="0" i="0" u="none" strike="noStrike" dirty="0">
                          <a:solidFill>
                            <a:srgbClr val="000000"/>
                          </a:solidFill>
                          <a:effectLst/>
                          <a:latin typeface="+mn-lt"/>
                        </a:rPr>
                        <a:t>Arena Arcillosa</a:t>
                      </a:r>
                    </a:p>
                  </a:txBody>
                  <a:tcPr marL="7620" marR="7620" marT="7620" marB="0" anchor="ctr"/>
                </a:tc>
                <a:tc>
                  <a:txBody>
                    <a:bodyPr/>
                    <a:lstStyle/>
                    <a:p>
                      <a:pPr algn="ctr" fontAlgn="ctr"/>
                      <a:r>
                        <a:rPr lang="es-EC" sz="1200" b="0" i="0" u="none" strike="noStrike" dirty="0">
                          <a:solidFill>
                            <a:srgbClr val="000000"/>
                          </a:solidFill>
                          <a:effectLst/>
                          <a:latin typeface="+mn-lt"/>
                        </a:rPr>
                        <a:t>A-2-4(0)</a:t>
                      </a:r>
                    </a:p>
                  </a:txBody>
                  <a:tcPr marL="7620" marR="7620" marT="7620" marB="0" anchor="ctr"/>
                </a:tc>
                <a:tc>
                  <a:txBody>
                    <a:bodyPr/>
                    <a:lstStyle/>
                    <a:p>
                      <a:pPr algn="ctr" fontAlgn="b"/>
                      <a:r>
                        <a:rPr lang="es-EC" sz="1200" b="0" i="0" u="none" strike="noStrike" dirty="0">
                          <a:solidFill>
                            <a:srgbClr val="000000"/>
                          </a:solidFill>
                          <a:effectLst/>
                          <a:latin typeface="+mn-lt"/>
                        </a:rPr>
                        <a:t>Limo o grava arcillosa y arena</a:t>
                      </a:r>
                    </a:p>
                  </a:txBody>
                  <a:tcPr marL="7620" marR="7620" marT="7620" marB="0" anchor="b"/>
                </a:tc>
                <a:extLst>
                  <a:ext uri="{0D108BD9-81ED-4DB2-BD59-A6C34878D82A}">
                    <a16:rowId xmlns:a16="http://schemas.microsoft.com/office/drawing/2014/main" val="1683602611"/>
                  </a:ext>
                </a:extLst>
              </a:tr>
              <a:tr h="287323">
                <a:tc vMerge="1">
                  <a:txBody>
                    <a:bodyPr/>
                    <a:lstStyle/>
                    <a:p>
                      <a:pPr algn="ctr" fontAlgn="ctr"/>
                      <a:endParaRPr lang="es-EC" sz="1200" b="0" i="0" u="none" strike="noStrike" dirty="0">
                        <a:solidFill>
                          <a:srgbClr val="000000"/>
                        </a:solidFill>
                        <a:effectLst/>
                        <a:latin typeface="Calibri" panose="020F0502020204030204" pitchFamily="34" charset="0"/>
                      </a:endParaRPr>
                    </a:p>
                  </a:txBody>
                  <a:tcPr marL="5789" marR="5789" marT="5789" marB="0" anchor="ctr"/>
                </a:tc>
                <a:tc rowSpan="3">
                  <a:txBody>
                    <a:bodyPr/>
                    <a:lstStyle/>
                    <a:p>
                      <a:pPr algn="ctr" fontAlgn="ctr"/>
                      <a:r>
                        <a:rPr lang="es-EC" sz="1200" b="0" i="0" u="none" strike="noStrike" dirty="0">
                          <a:solidFill>
                            <a:srgbClr val="000000"/>
                          </a:solidFill>
                          <a:effectLst/>
                          <a:latin typeface="+mn-lt"/>
                        </a:rPr>
                        <a:t>6</a:t>
                      </a:r>
                    </a:p>
                  </a:txBody>
                  <a:tcPr marL="7620" marR="7620" marT="7620" marB="0" anchor="ctr"/>
                </a:tc>
                <a:tc rowSpan="3">
                  <a:txBody>
                    <a:bodyPr/>
                    <a:lstStyle/>
                    <a:p>
                      <a:pPr algn="ctr" fontAlgn="ctr"/>
                      <a:r>
                        <a:rPr lang="es-EC" sz="1200" b="0" i="0" u="none" strike="noStrike" dirty="0">
                          <a:solidFill>
                            <a:srgbClr val="000000"/>
                          </a:solidFill>
                          <a:effectLst/>
                          <a:latin typeface="+mn-lt"/>
                        </a:rPr>
                        <a:t>0+311,0</a:t>
                      </a:r>
                    </a:p>
                  </a:txBody>
                  <a:tcPr marL="7620" marR="7620" marT="7620" marB="0" anchor="ctr"/>
                </a:tc>
                <a:tc>
                  <a:txBody>
                    <a:bodyPr/>
                    <a:lstStyle/>
                    <a:p>
                      <a:pPr algn="ctr" fontAlgn="ctr"/>
                      <a:r>
                        <a:rPr lang="es-EC" sz="1200" b="0" i="0" u="none" strike="noStrike" dirty="0">
                          <a:solidFill>
                            <a:srgbClr val="000000"/>
                          </a:solidFill>
                          <a:effectLst/>
                          <a:latin typeface="+mn-lt"/>
                        </a:rPr>
                        <a:t>-0,5</a:t>
                      </a:r>
                    </a:p>
                  </a:txBody>
                  <a:tcPr marL="7620" marR="7620" marT="7620" marB="0" anchor="ctr"/>
                </a:tc>
                <a:tc>
                  <a:txBody>
                    <a:bodyPr/>
                    <a:lstStyle/>
                    <a:p>
                      <a:pPr algn="ctr" fontAlgn="ctr"/>
                      <a:r>
                        <a:rPr lang="es-EC" sz="1200" b="0" i="0" u="none" strike="noStrike" dirty="0">
                          <a:solidFill>
                            <a:srgbClr val="000000"/>
                          </a:solidFill>
                          <a:effectLst/>
                          <a:latin typeface="+mn-lt"/>
                        </a:rPr>
                        <a:t>74</a:t>
                      </a:r>
                    </a:p>
                  </a:txBody>
                  <a:tcPr marL="7620" marR="7620" marT="7620" marB="0" anchor="ctr"/>
                </a:tc>
                <a:tc>
                  <a:txBody>
                    <a:bodyPr/>
                    <a:lstStyle/>
                    <a:p>
                      <a:pPr algn="ctr" fontAlgn="ctr"/>
                      <a:r>
                        <a:rPr lang="es-EC" sz="1200" b="0" i="0" u="none" strike="noStrike" dirty="0">
                          <a:solidFill>
                            <a:srgbClr val="000000"/>
                          </a:solidFill>
                          <a:effectLst/>
                          <a:latin typeface="+mn-lt"/>
                        </a:rPr>
                        <a:t>64</a:t>
                      </a:r>
                    </a:p>
                  </a:txBody>
                  <a:tcPr marL="7620" marR="7620" marT="7620" marB="0" anchor="ctr"/>
                </a:tc>
                <a:tc>
                  <a:txBody>
                    <a:bodyPr/>
                    <a:lstStyle/>
                    <a:p>
                      <a:pPr algn="ctr" fontAlgn="ctr"/>
                      <a:r>
                        <a:rPr lang="es-EC" sz="1200" b="0" i="0" u="none" strike="noStrike" dirty="0">
                          <a:solidFill>
                            <a:srgbClr val="000000"/>
                          </a:solidFill>
                          <a:effectLst/>
                          <a:latin typeface="+mn-lt"/>
                        </a:rPr>
                        <a:t>46</a:t>
                      </a:r>
                    </a:p>
                  </a:txBody>
                  <a:tcPr marL="7620" marR="7620" marT="7620" marB="0" anchor="ctr"/>
                </a:tc>
                <a:tc>
                  <a:txBody>
                    <a:bodyPr/>
                    <a:lstStyle/>
                    <a:p>
                      <a:pPr algn="ctr" fontAlgn="ctr"/>
                      <a:r>
                        <a:rPr lang="es-EC" sz="1200" b="0" i="0" u="none" strike="noStrike" dirty="0">
                          <a:solidFill>
                            <a:srgbClr val="000000"/>
                          </a:solidFill>
                          <a:effectLst/>
                          <a:latin typeface="+mn-lt"/>
                        </a:rPr>
                        <a:t>19</a:t>
                      </a:r>
                    </a:p>
                  </a:txBody>
                  <a:tcPr marL="7620" marR="7620" marT="7620" marB="0" anchor="ctr"/>
                </a:tc>
                <a:tc gridSpan="3">
                  <a:txBody>
                    <a:bodyPr/>
                    <a:lstStyle/>
                    <a:p>
                      <a:pPr algn="ctr" fontAlgn="ctr"/>
                      <a:r>
                        <a:rPr lang="es-EC" sz="1200" b="0" i="0" u="none" strike="noStrike" dirty="0">
                          <a:solidFill>
                            <a:srgbClr val="000000"/>
                          </a:solidFill>
                          <a:effectLst/>
                          <a:latin typeface="+mn-lt"/>
                        </a:rPr>
                        <a:t>No Plástico</a:t>
                      </a:r>
                    </a:p>
                  </a:txBody>
                  <a:tcPr marL="7620" marR="7620" marT="7620" marB="0" anchor="ctr"/>
                </a:tc>
                <a:tc hMerge="1">
                  <a:txBody>
                    <a:bodyPr/>
                    <a:lstStyle/>
                    <a:p>
                      <a:endParaRPr lang="es-EC"/>
                    </a:p>
                  </a:txBody>
                  <a:tcPr/>
                </a:tc>
                <a:tc hMerge="1">
                  <a:txBody>
                    <a:bodyPr/>
                    <a:lstStyle/>
                    <a:p>
                      <a:endParaRPr lang="es-EC"/>
                    </a:p>
                  </a:txBody>
                  <a:tcPr/>
                </a:tc>
                <a:tc>
                  <a:txBody>
                    <a:bodyPr/>
                    <a:lstStyle/>
                    <a:p>
                      <a:pPr algn="ctr" fontAlgn="ctr"/>
                      <a:r>
                        <a:rPr lang="es-EC" sz="1200" b="0" i="0" u="none" strike="noStrike" dirty="0">
                          <a:solidFill>
                            <a:srgbClr val="000000"/>
                          </a:solidFill>
                          <a:effectLst/>
                          <a:latin typeface="+mn-lt"/>
                        </a:rPr>
                        <a:t>17%</a:t>
                      </a:r>
                    </a:p>
                  </a:txBody>
                  <a:tcPr marL="7620" marR="7620" marT="7620" marB="0" anchor="ctr"/>
                </a:tc>
                <a:tc>
                  <a:txBody>
                    <a:bodyPr/>
                    <a:lstStyle/>
                    <a:p>
                      <a:pPr algn="ctr" fontAlgn="ctr"/>
                      <a:r>
                        <a:rPr lang="es-EC" sz="1200" b="0" i="0" u="none" strike="noStrike" dirty="0">
                          <a:solidFill>
                            <a:srgbClr val="000000"/>
                          </a:solidFill>
                          <a:effectLst/>
                          <a:latin typeface="+mn-lt"/>
                        </a:rPr>
                        <a:t>SM</a:t>
                      </a:r>
                    </a:p>
                  </a:txBody>
                  <a:tcPr marL="7620" marR="7620" marT="7620" marB="0" anchor="ctr"/>
                </a:tc>
                <a:tc>
                  <a:txBody>
                    <a:bodyPr/>
                    <a:lstStyle/>
                    <a:p>
                      <a:pPr algn="ctr" fontAlgn="ctr"/>
                      <a:r>
                        <a:rPr lang="es-EC" sz="1200" b="0" i="0" u="none" strike="noStrike" dirty="0">
                          <a:solidFill>
                            <a:srgbClr val="000000"/>
                          </a:solidFill>
                          <a:effectLst/>
                          <a:latin typeface="+mn-lt"/>
                        </a:rPr>
                        <a:t>Arena Limosa Con Grava</a:t>
                      </a:r>
                    </a:p>
                  </a:txBody>
                  <a:tcPr marL="7620" marR="7620" marT="7620" marB="0" anchor="ctr"/>
                </a:tc>
                <a:tc>
                  <a:txBody>
                    <a:bodyPr/>
                    <a:lstStyle/>
                    <a:p>
                      <a:pPr algn="ctr" fontAlgn="ctr"/>
                      <a:r>
                        <a:rPr lang="es-EC" sz="1200" b="0" i="0" u="none" strike="noStrike" dirty="0">
                          <a:solidFill>
                            <a:srgbClr val="000000"/>
                          </a:solidFill>
                          <a:effectLst/>
                          <a:latin typeface="+mn-lt"/>
                        </a:rPr>
                        <a:t>A-4</a:t>
                      </a:r>
                    </a:p>
                  </a:txBody>
                  <a:tcPr marL="7620" marR="7620" marT="7620" marB="0" anchor="ctr"/>
                </a:tc>
                <a:tc>
                  <a:txBody>
                    <a:bodyPr/>
                    <a:lstStyle/>
                    <a:p>
                      <a:pPr algn="ctr" fontAlgn="b"/>
                      <a:r>
                        <a:rPr lang="es-EC" sz="1200" b="0" i="0" u="none" strike="noStrike" dirty="0">
                          <a:solidFill>
                            <a:srgbClr val="000000"/>
                          </a:solidFill>
                          <a:effectLst/>
                          <a:latin typeface="+mn-lt"/>
                        </a:rPr>
                        <a:t>Suelos limosos</a:t>
                      </a:r>
                    </a:p>
                  </a:txBody>
                  <a:tcPr marL="7620" marR="7620" marT="7620" marB="0" anchor="b"/>
                </a:tc>
                <a:extLst>
                  <a:ext uri="{0D108BD9-81ED-4DB2-BD59-A6C34878D82A}">
                    <a16:rowId xmlns:a16="http://schemas.microsoft.com/office/drawing/2014/main" val="1517104199"/>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b="0" i="0" u="none" strike="noStrike" dirty="0">
                          <a:solidFill>
                            <a:srgbClr val="000000"/>
                          </a:solidFill>
                          <a:effectLst/>
                          <a:latin typeface="+mn-lt"/>
                        </a:rPr>
                        <a:t>-1,0</a:t>
                      </a:r>
                    </a:p>
                  </a:txBody>
                  <a:tcPr marL="7620" marR="7620" marT="7620" marB="0" anchor="ctr"/>
                </a:tc>
                <a:tc>
                  <a:txBody>
                    <a:bodyPr/>
                    <a:lstStyle/>
                    <a:p>
                      <a:pPr algn="ctr" fontAlgn="ctr"/>
                      <a:r>
                        <a:rPr lang="es-EC" sz="1200" b="0" i="0" u="none" strike="noStrike" dirty="0">
                          <a:solidFill>
                            <a:srgbClr val="000000"/>
                          </a:solidFill>
                          <a:effectLst/>
                          <a:latin typeface="+mn-lt"/>
                        </a:rPr>
                        <a:t>96</a:t>
                      </a:r>
                    </a:p>
                  </a:txBody>
                  <a:tcPr marL="7620" marR="7620" marT="7620" marB="0" anchor="ctr"/>
                </a:tc>
                <a:tc>
                  <a:txBody>
                    <a:bodyPr/>
                    <a:lstStyle/>
                    <a:p>
                      <a:pPr algn="ctr" fontAlgn="ctr"/>
                      <a:r>
                        <a:rPr lang="es-EC" sz="1200" b="0" i="0" u="none" strike="noStrike" dirty="0">
                          <a:solidFill>
                            <a:srgbClr val="000000"/>
                          </a:solidFill>
                          <a:effectLst/>
                          <a:latin typeface="+mn-lt"/>
                        </a:rPr>
                        <a:t>93</a:t>
                      </a:r>
                    </a:p>
                  </a:txBody>
                  <a:tcPr marL="7620" marR="7620" marT="7620" marB="0" anchor="ctr"/>
                </a:tc>
                <a:tc>
                  <a:txBody>
                    <a:bodyPr/>
                    <a:lstStyle/>
                    <a:p>
                      <a:pPr algn="ctr" fontAlgn="ctr"/>
                      <a:r>
                        <a:rPr lang="es-EC" sz="1200" b="0" i="0" u="none" strike="noStrike" dirty="0">
                          <a:solidFill>
                            <a:srgbClr val="000000"/>
                          </a:solidFill>
                          <a:effectLst/>
                          <a:latin typeface="+mn-lt"/>
                        </a:rPr>
                        <a:t>87</a:t>
                      </a:r>
                    </a:p>
                  </a:txBody>
                  <a:tcPr marL="7620" marR="7620" marT="7620" marB="0" anchor="ctr"/>
                </a:tc>
                <a:tc>
                  <a:txBody>
                    <a:bodyPr/>
                    <a:lstStyle/>
                    <a:p>
                      <a:pPr algn="ctr" fontAlgn="ctr"/>
                      <a:r>
                        <a:rPr lang="es-EC" sz="1200" b="0" i="0" u="none" strike="noStrike" dirty="0">
                          <a:solidFill>
                            <a:srgbClr val="000000"/>
                          </a:solidFill>
                          <a:effectLst/>
                          <a:latin typeface="+mn-lt"/>
                        </a:rPr>
                        <a:t>48</a:t>
                      </a:r>
                    </a:p>
                  </a:txBody>
                  <a:tcPr marL="7620" marR="7620" marT="7620" marB="0" anchor="ctr"/>
                </a:tc>
                <a:tc gridSpan="3">
                  <a:txBody>
                    <a:bodyPr/>
                    <a:lstStyle/>
                    <a:p>
                      <a:pPr algn="ctr" fontAlgn="ctr"/>
                      <a:r>
                        <a:rPr lang="es-EC" sz="1200" b="0" i="0" u="none" strike="noStrike" dirty="0">
                          <a:solidFill>
                            <a:srgbClr val="000000"/>
                          </a:solidFill>
                          <a:effectLst/>
                          <a:latin typeface="+mn-lt"/>
                        </a:rPr>
                        <a:t>No Plástico</a:t>
                      </a:r>
                    </a:p>
                  </a:txBody>
                  <a:tcPr marL="7620" marR="7620" marT="7620" marB="0" anchor="ctr"/>
                </a:tc>
                <a:tc hMerge="1">
                  <a:txBody>
                    <a:bodyPr/>
                    <a:lstStyle/>
                    <a:p>
                      <a:endParaRPr lang="es-EC"/>
                    </a:p>
                  </a:txBody>
                  <a:tcPr/>
                </a:tc>
                <a:tc hMerge="1">
                  <a:txBody>
                    <a:bodyPr/>
                    <a:lstStyle/>
                    <a:p>
                      <a:endParaRPr lang="es-EC"/>
                    </a:p>
                  </a:txBody>
                  <a:tcPr/>
                </a:tc>
                <a:tc>
                  <a:txBody>
                    <a:bodyPr/>
                    <a:lstStyle/>
                    <a:p>
                      <a:pPr algn="ctr" fontAlgn="ctr"/>
                      <a:r>
                        <a:rPr lang="es-EC" sz="1200" b="0" i="0" u="none" strike="noStrike" dirty="0">
                          <a:solidFill>
                            <a:srgbClr val="000000"/>
                          </a:solidFill>
                          <a:effectLst/>
                          <a:latin typeface="+mn-lt"/>
                        </a:rPr>
                        <a:t>35%</a:t>
                      </a:r>
                    </a:p>
                  </a:txBody>
                  <a:tcPr marL="7620" marR="7620" marT="7620" marB="0" anchor="ctr"/>
                </a:tc>
                <a:tc>
                  <a:txBody>
                    <a:bodyPr/>
                    <a:lstStyle/>
                    <a:p>
                      <a:pPr algn="ctr" fontAlgn="ctr"/>
                      <a:r>
                        <a:rPr lang="es-EC" sz="1200" b="0" i="0" u="none" strike="noStrike" dirty="0">
                          <a:solidFill>
                            <a:srgbClr val="000000"/>
                          </a:solidFill>
                          <a:effectLst/>
                          <a:latin typeface="+mn-lt"/>
                        </a:rPr>
                        <a:t>GM</a:t>
                      </a:r>
                    </a:p>
                  </a:txBody>
                  <a:tcPr marL="7620" marR="7620" marT="7620" marB="0" anchor="ctr"/>
                </a:tc>
                <a:tc>
                  <a:txBody>
                    <a:bodyPr/>
                    <a:lstStyle/>
                    <a:p>
                      <a:pPr algn="ctr" fontAlgn="ctr"/>
                      <a:r>
                        <a:rPr lang="es-EC" sz="1200" b="0" i="0" u="none" strike="noStrike" dirty="0">
                          <a:solidFill>
                            <a:srgbClr val="000000"/>
                          </a:solidFill>
                          <a:effectLst/>
                          <a:latin typeface="+mn-lt"/>
                        </a:rPr>
                        <a:t>Grava Limosa Con Arena</a:t>
                      </a:r>
                    </a:p>
                  </a:txBody>
                  <a:tcPr marL="7620" marR="7620" marT="7620" marB="0" anchor="ctr"/>
                </a:tc>
                <a:tc>
                  <a:txBody>
                    <a:bodyPr/>
                    <a:lstStyle/>
                    <a:p>
                      <a:pPr algn="ctr" fontAlgn="ctr"/>
                      <a:r>
                        <a:rPr lang="es-EC" sz="1200" b="0" i="0" u="none" strike="noStrike" dirty="0">
                          <a:solidFill>
                            <a:srgbClr val="000000"/>
                          </a:solidFill>
                          <a:effectLst/>
                          <a:latin typeface="+mn-lt"/>
                        </a:rPr>
                        <a:t>A-4</a:t>
                      </a:r>
                    </a:p>
                  </a:txBody>
                  <a:tcPr marL="7620" marR="7620" marT="7620" marB="0" anchor="ctr"/>
                </a:tc>
                <a:tc>
                  <a:txBody>
                    <a:bodyPr/>
                    <a:lstStyle/>
                    <a:p>
                      <a:pPr algn="ctr" fontAlgn="b"/>
                      <a:r>
                        <a:rPr lang="es-EC" sz="1200" b="0" i="0" u="none" strike="noStrike" dirty="0">
                          <a:solidFill>
                            <a:srgbClr val="000000"/>
                          </a:solidFill>
                          <a:effectLst/>
                          <a:latin typeface="+mn-lt"/>
                        </a:rPr>
                        <a:t>Suelos limosos</a:t>
                      </a:r>
                    </a:p>
                  </a:txBody>
                  <a:tcPr marL="7620" marR="7620" marT="7620" marB="0" anchor="b"/>
                </a:tc>
                <a:extLst>
                  <a:ext uri="{0D108BD9-81ED-4DB2-BD59-A6C34878D82A}">
                    <a16:rowId xmlns:a16="http://schemas.microsoft.com/office/drawing/2014/main" val="1792200019"/>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b="0" i="0" u="none" strike="noStrike" dirty="0">
                          <a:solidFill>
                            <a:srgbClr val="000000"/>
                          </a:solidFill>
                          <a:effectLst/>
                          <a:latin typeface="+mn-lt"/>
                        </a:rPr>
                        <a:t>-1,5</a:t>
                      </a:r>
                    </a:p>
                  </a:txBody>
                  <a:tcPr marL="7620" marR="7620" marT="7620" marB="0" anchor="ctr"/>
                </a:tc>
                <a:tc>
                  <a:txBody>
                    <a:bodyPr/>
                    <a:lstStyle/>
                    <a:p>
                      <a:pPr algn="ctr" fontAlgn="ctr"/>
                      <a:r>
                        <a:rPr lang="es-EC" sz="1200" b="0" i="0" u="none" strike="noStrike" dirty="0">
                          <a:solidFill>
                            <a:srgbClr val="000000"/>
                          </a:solidFill>
                          <a:effectLst/>
                          <a:latin typeface="+mn-lt"/>
                        </a:rPr>
                        <a:t>82</a:t>
                      </a:r>
                    </a:p>
                  </a:txBody>
                  <a:tcPr marL="7620" marR="7620" marT="7620" marB="0" anchor="ctr"/>
                </a:tc>
                <a:tc>
                  <a:txBody>
                    <a:bodyPr/>
                    <a:lstStyle/>
                    <a:p>
                      <a:pPr algn="ctr" fontAlgn="ctr"/>
                      <a:r>
                        <a:rPr lang="es-EC" sz="1200" b="0" i="0" u="none" strike="noStrike" dirty="0">
                          <a:solidFill>
                            <a:srgbClr val="000000"/>
                          </a:solidFill>
                          <a:effectLst/>
                          <a:latin typeface="+mn-lt"/>
                        </a:rPr>
                        <a:t>75</a:t>
                      </a:r>
                    </a:p>
                  </a:txBody>
                  <a:tcPr marL="7620" marR="7620" marT="7620" marB="0" anchor="ctr"/>
                </a:tc>
                <a:tc>
                  <a:txBody>
                    <a:bodyPr/>
                    <a:lstStyle/>
                    <a:p>
                      <a:pPr algn="ctr" fontAlgn="ctr"/>
                      <a:r>
                        <a:rPr lang="es-EC" sz="1200" b="0" i="0" u="none" strike="noStrike" dirty="0">
                          <a:solidFill>
                            <a:srgbClr val="000000"/>
                          </a:solidFill>
                          <a:effectLst/>
                          <a:latin typeface="+mn-lt"/>
                        </a:rPr>
                        <a:t>60</a:t>
                      </a:r>
                    </a:p>
                  </a:txBody>
                  <a:tcPr marL="7620" marR="7620" marT="7620" marB="0" anchor="ctr"/>
                </a:tc>
                <a:tc>
                  <a:txBody>
                    <a:bodyPr/>
                    <a:lstStyle/>
                    <a:p>
                      <a:pPr algn="ctr" fontAlgn="ctr"/>
                      <a:r>
                        <a:rPr lang="es-EC" sz="1200" b="0" i="0" u="none" strike="noStrike" dirty="0">
                          <a:solidFill>
                            <a:srgbClr val="000000"/>
                          </a:solidFill>
                          <a:effectLst/>
                          <a:latin typeface="+mn-lt"/>
                        </a:rPr>
                        <a:t>33</a:t>
                      </a:r>
                    </a:p>
                  </a:txBody>
                  <a:tcPr marL="7620" marR="7620" marT="7620" marB="0" anchor="ctr"/>
                </a:tc>
                <a:tc>
                  <a:txBody>
                    <a:bodyPr/>
                    <a:lstStyle/>
                    <a:p>
                      <a:pPr algn="ctr" fontAlgn="ctr"/>
                      <a:r>
                        <a:rPr lang="es-EC" sz="1200" b="0" i="0" u="none" strike="noStrike" dirty="0">
                          <a:solidFill>
                            <a:srgbClr val="000000"/>
                          </a:solidFill>
                          <a:effectLst/>
                          <a:latin typeface="+mn-lt"/>
                        </a:rPr>
                        <a:t>18%</a:t>
                      </a:r>
                    </a:p>
                  </a:txBody>
                  <a:tcPr marL="7620" marR="7620" marT="7620" marB="0" anchor="ctr"/>
                </a:tc>
                <a:tc>
                  <a:txBody>
                    <a:bodyPr/>
                    <a:lstStyle/>
                    <a:p>
                      <a:pPr algn="ctr" fontAlgn="ctr"/>
                      <a:r>
                        <a:rPr lang="es-EC" sz="1200" b="0" i="0" u="none" strike="noStrike" dirty="0">
                          <a:solidFill>
                            <a:srgbClr val="000000"/>
                          </a:solidFill>
                          <a:effectLst/>
                          <a:latin typeface="+mn-lt"/>
                        </a:rPr>
                        <a:t>23%</a:t>
                      </a:r>
                    </a:p>
                  </a:txBody>
                  <a:tcPr marL="7620" marR="7620" marT="7620" marB="0" anchor="ctr"/>
                </a:tc>
                <a:tc>
                  <a:txBody>
                    <a:bodyPr/>
                    <a:lstStyle/>
                    <a:p>
                      <a:pPr algn="ctr" fontAlgn="ctr"/>
                      <a:r>
                        <a:rPr lang="es-EC" sz="1200" b="0" i="0" u="none" strike="noStrike" dirty="0">
                          <a:solidFill>
                            <a:srgbClr val="000000"/>
                          </a:solidFill>
                          <a:effectLst/>
                          <a:latin typeface="+mn-lt"/>
                        </a:rPr>
                        <a:t>-5%</a:t>
                      </a:r>
                    </a:p>
                  </a:txBody>
                  <a:tcPr marL="7620" marR="7620" marT="7620" marB="0" anchor="ctr"/>
                </a:tc>
                <a:tc>
                  <a:txBody>
                    <a:bodyPr/>
                    <a:lstStyle/>
                    <a:p>
                      <a:pPr algn="ctr" fontAlgn="ctr"/>
                      <a:r>
                        <a:rPr lang="es-EC" sz="1200" b="0" i="0" u="none" strike="noStrike" dirty="0">
                          <a:solidFill>
                            <a:srgbClr val="000000"/>
                          </a:solidFill>
                          <a:effectLst/>
                          <a:latin typeface="+mn-lt"/>
                        </a:rPr>
                        <a:t>25%</a:t>
                      </a:r>
                    </a:p>
                  </a:txBody>
                  <a:tcPr marL="7620" marR="7620" marT="7620" marB="0" anchor="ctr"/>
                </a:tc>
                <a:tc>
                  <a:txBody>
                    <a:bodyPr/>
                    <a:lstStyle/>
                    <a:p>
                      <a:pPr algn="ctr" fontAlgn="ctr"/>
                      <a:r>
                        <a:rPr lang="es-EC" sz="1200" b="0" i="0" u="none" strike="noStrike" dirty="0">
                          <a:solidFill>
                            <a:srgbClr val="000000"/>
                          </a:solidFill>
                          <a:effectLst/>
                          <a:latin typeface="+mn-lt"/>
                        </a:rPr>
                        <a:t>GC</a:t>
                      </a:r>
                    </a:p>
                  </a:txBody>
                  <a:tcPr marL="7620" marR="7620" marT="7620" marB="0" anchor="ctr"/>
                </a:tc>
                <a:tc>
                  <a:txBody>
                    <a:bodyPr/>
                    <a:lstStyle/>
                    <a:p>
                      <a:pPr algn="ctr" fontAlgn="ctr"/>
                      <a:r>
                        <a:rPr lang="es-EC" sz="1200" b="0" i="0" u="none" strike="noStrike" dirty="0">
                          <a:solidFill>
                            <a:srgbClr val="000000"/>
                          </a:solidFill>
                          <a:effectLst/>
                          <a:latin typeface="+mn-lt"/>
                        </a:rPr>
                        <a:t>Grava Arcillosa Con Arena</a:t>
                      </a:r>
                    </a:p>
                  </a:txBody>
                  <a:tcPr marL="7620" marR="7620" marT="7620" marB="0" anchor="ctr"/>
                </a:tc>
                <a:tc>
                  <a:txBody>
                    <a:bodyPr/>
                    <a:lstStyle/>
                    <a:p>
                      <a:pPr algn="ctr" fontAlgn="ctr"/>
                      <a:r>
                        <a:rPr lang="es-EC" sz="1200" b="0" i="0" u="none" strike="noStrike" dirty="0">
                          <a:solidFill>
                            <a:srgbClr val="000000"/>
                          </a:solidFill>
                          <a:effectLst/>
                          <a:latin typeface="+mn-lt"/>
                        </a:rPr>
                        <a:t>A-2-4(0)</a:t>
                      </a:r>
                    </a:p>
                  </a:txBody>
                  <a:tcPr marL="7620" marR="7620" marT="7620" marB="0" anchor="ctr"/>
                </a:tc>
                <a:tc>
                  <a:txBody>
                    <a:bodyPr/>
                    <a:lstStyle/>
                    <a:p>
                      <a:pPr algn="ctr" fontAlgn="b"/>
                      <a:r>
                        <a:rPr lang="es-EC" sz="1200" b="0" i="0" u="none" strike="noStrike" dirty="0">
                          <a:solidFill>
                            <a:srgbClr val="000000"/>
                          </a:solidFill>
                          <a:effectLst/>
                          <a:latin typeface="+mn-lt"/>
                        </a:rPr>
                        <a:t>Limo o grava arcillosa y arena</a:t>
                      </a:r>
                    </a:p>
                  </a:txBody>
                  <a:tcPr marL="7620" marR="7620" marT="7620" marB="0" anchor="b"/>
                </a:tc>
                <a:extLst>
                  <a:ext uri="{0D108BD9-81ED-4DB2-BD59-A6C34878D82A}">
                    <a16:rowId xmlns:a16="http://schemas.microsoft.com/office/drawing/2014/main" val="3942664080"/>
                  </a:ext>
                </a:extLst>
              </a:tr>
            </a:tbl>
          </a:graphicData>
        </a:graphic>
      </p:graphicFrame>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19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584775"/>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Caracterización del material granular</a:t>
            </a: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1442875695"/>
              </p:ext>
            </p:extLst>
          </p:nvPr>
        </p:nvGraphicFramePr>
        <p:xfrm>
          <a:off x="197338" y="1052736"/>
          <a:ext cx="8760922" cy="4469278"/>
        </p:xfrm>
        <a:graphic>
          <a:graphicData uri="http://schemas.openxmlformats.org/drawingml/2006/table">
            <a:tbl>
              <a:tblPr>
                <a:tableStyleId>{0E3FDE45-AF77-4B5C-9715-49D594BDF05E}</a:tableStyleId>
              </a:tblPr>
              <a:tblGrid>
                <a:gridCol w="486230">
                  <a:extLst>
                    <a:ext uri="{9D8B030D-6E8A-4147-A177-3AD203B41FA5}">
                      <a16:colId xmlns:a16="http://schemas.microsoft.com/office/drawing/2014/main" val="790102031"/>
                    </a:ext>
                  </a:extLst>
                </a:gridCol>
                <a:gridCol w="572894">
                  <a:extLst>
                    <a:ext uri="{9D8B030D-6E8A-4147-A177-3AD203B41FA5}">
                      <a16:colId xmlns:a16="http://schemas.microsoft.com/office/drawing/2014/main" val="1731643164"/>
                    </a:ext>
                  </a:extLst>
                </a:gridCol>
                <a:gridCol w="576307">
                  <a:extLst>
                    <a:ext uri="{9D8B030D-6E8A-4147-A177-3AD203B41FA5}">
                      <a16:colId xmlns:a16="http://schemas.microsoft.com/office/drawing/2014/main" val="2457296632"/>
                    </a:ext>
                  </a:extLst>
                </a:gridCol>
                <a:gridCol w="362967">
                  <a:extLst>
                    <a:ext uri="{9D8B030D-6E8A-4147-A177-3AD203B41FA5}">
                      <a16:colId xmlns:a16="http://schemas.microsoft.com/office/drawing/2014/main" val="2375963842"/>
                    </a:ext>
                  </a:extLst>
                </a:gridCol>
                <a:gridCol w="432048">
                  <a:extLst>
                    <a:ext uri="{9D8B030D-6E8A-4147-A177-3AD203B41FA5}">
                      <a16:colId xmlns:a16="http://schemas.microsoft.com/office/drawing/2014/main" val="37111384"/>
                    </a:ext>
                  </a:extLst>
                </a:gridCol>
                <a:gridCol w="360040">
                  <a:extLst>
                    <a:ext uri="{9D8B030D-6E8A-4147-A177-3AD203B41FA5}">
                      <a16:colId xmlns:a16="http://schemas.microsoft.com/office/drawing/2014/main" val="525110966"/>
                    </a:ext>
                  </a:extLst>
                </a:gridCol>
                <a:gridCol w="288032">
                  <a:extLst>
                    <a:ext uri="{9D8B030D-6E8A-4147-A177-3AD203B41FA5}">
                      <a16:colId xmlns:a16="http://schemas.microsoft.com/office/drawing/2014/main" val="2460023605"/>
                    </a:ext>
                  </a:extLst>
                </a:gridCol>
                <a:gridCol w="432048">
                  <a:extLst>
                    <a:ext uri="{9D8B030D-6E8A-4147-A177-3AD203B41FA5}">
                      <a16:colId xmlns:a16="http://schemas.microsoft.com/office/drawing/2014/main" val="2504442890"/>
                    </a:ext>
                  </a:extLst>
                </a:gridCol>
                <a:gridCol w="533294">
                  <a:extLst>
                    <a:ext uri="{9D8B030D-6E8A-4147-A177-3AD203B41FA5}">
                      <a16:colId xmlns:a16="http://schemas.microsoft.com/office/drawing/2014/main" val="27413797"/>
                    </a:ext>
                  </a:extLst>
                </a:gridCol>
                <a:gridCol w="361315">
                  <a:extLst>
                    <a:ext uri="{9D8B030D-6E8A-4147-A177-3AD203B41FA5}">
                      <a16:colId xmlns:a16="http://schemas.microsoft.com/office/drawing/2014/main" val="3334188717"/>
                    </a:ext>
                  </a:extLst>
                </a:gridCol>
                <a:gridCol w="257519">
                  <a:extLst>
                    <a:ext uri="{9D8B030D-6E8A-4147-A177-3AD203B41FA5}">
                      <a16:colId xmlns:a16="http://schemas.microsoft.com/office/drawing/2014/main" val="2735348206"/>
                    </a:ext>
                  </a:extLst>
                </a:gridCol>
                <a:gridCol w="807635">
                  <a:extLst>
                    <a:ext uri="{9D8B030D-6E8A-4147-A177-3AD203B41FA5}">
                      <a16:colId xmlns:a16="http://schemas.microsoft.com/office/drawing/2014/main" val="3667199232"/>
                    </a:ext>
                  </a:extLst>
                </a:gridCol>
                <a:gridCol w="286702">
                  <a:extLst>
                    <a:ext uri="{9D8B030D-6E8A-4147-A177-3AD203B41FA5}">
                      <a16:colId xmlns:a16="http://schemas.microsoft.com/office/drawing/2014/main" val="2312026547"/>
                    </a:ext>
                  </a:extLst>
                </a:gridCol>
                <a:gridCol w="993895">
                  <a:extLst>
                    <a:ext uri="{9D8B030D-6E8A-4147-A177-3AD203B41FA5}">
                      <a16:colId xmlns:a16="http://schemas.microsoft.com/office/drawing/2014/main" val="1613365874"/>
                    </a:ext>
                  </a:extLst>
                </a:gridCol>
                <a:gridCol w="792088">
                  <a:extLst>
                    <a:ext uri="{9D8B030D-6E8A-4147-A177-3AD203B41FA5}">
                      <a16:colId xmlns:a16="http://schemas.microsoft.com/office/drawing/2014/main" val="3134365243"/>
                    </a:ext>
                  </a:extLst>
                </a:gridCol>
                <a:gridCol w="1217908">
                  <a:extLst>
                    <a:ext uri="{9D8B030D-6E8A-4147-A177-3AD203B41FA5}">
                      <a16:colId xmlns:a16="http://schemas.microsoft.com/office/drawing/2014/main" val="3406573790"/>
                    </a:ext>
                  </a:extLst>
                </a:gridCol>
              </a:tblGrid>
              <a:tr h="153239">
                <a:tc rowSpan="2">
                  <a:txBody>
                    <a:bodyPr/>
                    <a:lstStyle/>
                    <a:p>
                      <a:pPr algn="ctr" fontAlgn="ctr"/>
                      <a:r>
                        <a:rPr lang="es-EC" sz="1200" b="1" u="none" strike="noStrike" dirty="0">
                          <a:solidFill>
                            <a:schemeClr val="bg1"/>
                          </a:solidFill>
                          <a:effectLst/>
                        </a:rPr>
                        <a:t>Tramo </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Calicata Nro.</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Abscisa (km)</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Prof. (m)</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gridSpan="4">
                  <a:txBody>
                    <a:bodyPr/>
                    <a:lstStyle/>
                    <a:p>
                      <a:pPr algn="ctr" fontAlgn="ctr"/>
                      <a:r>
                        <a:rPr lang="es-EC" sz="1200" b="1" u="none" strike="noStrike" dirty="0">
                          <a:solidFill>
                            <a:schemeClr val="bg1"/>
                          </a:solidFill>
                          <a:effectLst/>
                        </a:rPr>
                        <a:t>Gradación - % que pasa </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algn="ctr" fontAlgn="ctr"/>
                      <a:r>
                        <a:rPr lang="es-EC" sz="1200" b="1" u="none" strike="noStrike" dirty="0">
                          <a:solidFill>
                            <a:schemeClr val="bg1"/>
                          </a:solidFill>
                          <a:effectLst/>
                        </a:rPr>
                        <a:t>LL</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LP</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IP</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a:txBody>
                    <a:bodyPr/>
                    <a:lstStyle/>
                    <a:p>
                      <a:pPr algn="ctr" fontAlgn="ctr"/>
                      <a:r>
                        <a:rPr lang="es-EC" sz="1200" b="1" u="none" strike="noStrike" dirty="0">
                          <a:solidFill>
                            <a:schemeClr val="bg1"/>
                          </a:solidFill>
                          <a:effectLst/>
                        </a:rPr>
                        <a:t>Humedad Natural (%)</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gridSpan="2">
                  <a:txBody>
                    <a:bodyPr/>
                    <a:lstStyle/>
                    <a:p>
                      <a:pPr algn="ctr" fontAlgn="ctr"/>
                      <a:r>
                        <a:rPr lang="es-EC" sz="1200" b="1" u="none" strike="noStrike" dirty="0">
                          <a:solidFill>
                            <a:schemeClr val="bg1"/>
                          </a:solidFill>
                          <a:effectLst/>
                        </a:rPr>
                        <a:t>Clasificación SUCS</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hMerge="1">
                  <a:txBody>
                    <a:bodyPr/>
                    <a:lstStyle/>
                    <a:p>
                      <a:endParaRPr lang="es-EC"/>
                    </a:p>
                  </a:txBody>
                  <a:tcPr/>
                </a:tc>
                <a:tc rowSpan="2" gridSpan="2">
                  <a:txBody>
                    <a:bodyPr/>
                    <a:lstStyle/>
                    <a:p>
                      <a:pPr algn="ctr" fontAlgn="ctr"/>
                      <a:r>
                        <a:rPr lang="es-EC" sz="1200" b="1" u="none" strike="noStrike" dirty="0">
                          <a:solidFill>
                            <a:schemeClr val="bg1"/>
                          </a:solidFill>
                          <a:effectLst/>
                        </a:rPr>
                        <a:t>Clasificación AASHTO</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rowSpan="2" hMerge="1">
                  <a:txBody>
                    <a:bodyPr/>
                    <a:lstStyle/>
                    <a:p>
                      <a:endParaRPr lang="es-EC"/>
                    </a:p>
                  </a:txBody>
                  <a:tcPr/>
                </a:tc>
                <a:extLst>
                  <a:ext uri="{0D108BD9-81ED-4DB2-BD59-A6C34878D82A}">
                    <a16:rowId xmlns:a16="http://schemas.microsoft.com/office/drawing/2014/main" val="2248752356"/>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b="1" u="none" strike="noStrike" dirty="0">
                          <a:solidFill>
                            <a:schemeClr val="bg1"/>
                          </a:solidFill>
                          <a:effectLst/>
                        </a:rPr>
                        <a:t>Nro. 4</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a:txBody>
                    <a:bodyPr/>
                    <a:lstStyle/>
                    <a:p>
                      <a:pPr algn="ctr" fontAlgn="ctr"/>
                      <a:r>
                        <a:rPr lang="es-EC" sz="1200" b="1" u="none" strike="noStrike" dirty="0">
                          <a:solidFill>
                            <a:schemeClr val="bg1"/>
                          </a:solidFill>
                          <a:effectLst/>
                        </a:rPr>
                        <a:t>Nro. 10</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a:txBody>
                    <a:bodyPr/>
                    <a:lstStyle/>
                    <a:p>
                      <a:pPr algn="ctr" fontAlgn="ctr"/>
                      <a:r>
                        <a:rPr lang="es-EC" sz="1200" b="1" u="none" strike="noStrike" dirty="0">
                          <a:solidFill>
                            <a:schemeClr val="bg1"/>
                          </a:solidFill>
                          <a:effectLst/>
                        </a:rPr>
                        <a:t>Nro. 40</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a:txBody>
                    <a:bodyPr/>
                    <a:lstStyle/>
                    <a:p>
                      <a:pPr algn="ctr" fontAlgn="ctr"/>
                      <a:r>
                        <a:rPr lang="es-EC" sz="1200" b="1" u="none" strike="noStrike" dirty="0">
                          <a:solidFill>
                            <a:schemeClr val="bg1"/>
                          </a:solidFill>
                          <a:effectLst/>
                        </a:rPr>
                        <a:t>Nro. 200</a:t>
                      </a:r>
                      <a:endParaRPr lang="es-EC" sz="1200" b="1" i="0" u="none" strike="noStrike" dirty="0">
                        <a:solidFill>
                          <a:schemeClr val="bg1"/>
                        </a:solidFill>
                        <a:effectLst/>
                        <a:latin typeface="Calibri" panose="020F0502020204030204" pitchFamily="34" charset="0"/>
                      </a:endParaRPr>
                    </a:p>
                  </a:txBody>
                  <a:tcPr marL="5789" marR="5789" marT="5789" marB="0" anchor="ctr">
                    <a:solidFill>
                      <a:schemeClr val="accent6"/>
                    </a:solid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gridSpan="2" vMerge="1">
                  <a:txBody>
                    <a:bodyPr/>
                    <a:lstStyle/>
                    <a:p>
                      <a:endParaRPr lang="es-EC"/>
                    </a:p>
                  </a:txBody>
                  <a:tcPr/>
                </a:tc>
                <a:tc hMerge="1" vMerge="1">
                  <a:txBody>
                    <a:bodyPr/>
                    <a:lstStyle/>
                    <a:p>
                      <a:endParaRPr lang="es-EC"/>
                    </a:p>
                  </a:txBody>
                  <a:tcPr/>
                </a:tc>
                <a:tc gridSpan="2"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1195677023"/>
                  </a:ext>
                </a:extLst>
              </a:tr>
              <a:tr h="287323">
                <a:tc rowSpan="9">
                  <a:txBody>
                    <a:bodyPr/>
                    <a:lstStyle/>
                    <a:p>
                      <a:pPr algn="ctr" fontAlgn="ctr"/>
                      <a:r>
                        <a:rPr lang="es-EC" sz="1200" u="none" strike="noStrike" dirty="0">
                          <a:effectLst/>
                        </a:rPr>
                        <a:t>Tramo 3</a:t>
                      </a:r>
                      <a:endParaRPr lang="es-EC" sz="1200" b="0" i="0" u="none" strike="noStrike" dirty="0">
                        <a:solidFill>
                          <a:srgbClr val="000000"/>
                        </a:solidFill>
                        <a:effectLst/>
                        <a:latin typeface="Calibri" panose="020F0502020204030204" pitchFamily="34" charset="0"/>
                      </a:endParaRPr>
                    </a:p>
                  </a:txBody>
                  <a:tcPr marL="5789" marR="5789" marT="5789" marB="0" anchor="ctr"/>
                </a:tc>
                <a:tc rowSpan="3">
                  <a:txBody>
                    <a:bodyPr/>
                    <a:lstStyle/>
                    <a:p>
                      <a:pPr algn="ctr" fontAlgn="ctr"/>
                      <a:r>
                        <a:rPr lang="es-EC" sz="1200" b="0" i="0" u="none" strike="noStrike" dirty="0">
                          <a:solidFill>
                            <a:srgbClr val="000000"/>
                          </a:solidFill>
                          <a:effectLst/>
                          <a:latin typeface="+mj-lt"/>
                        </a:rPr>
                        <a:t>7</a:t>
                      </a:r>
                    </a:p>
                  </a:txBody>
                  <a:tcPr marL="7620" marR="7620" marT="7620" marB="0" anchor="ctr"/>
                </a:tc>
                <a:tc rowSpan="3">
                  <a:txBody>
                    <a:bodyPr/>
                    <a:lstStyle/>
                    <a:p>
                      <a:pPr algn="ctr" fontAlgn="ctr"/>
                      <a:r>
                        <a:rPr lang="es-EC" sz="1200" b="0" i="0" u="none" strike="noStrike" dirty="0">
                          <a:solidFill>
                            <a:srgbClr val="000000"/>
                          </a:solidFill>
                          <a:effectLst/>
                          <a:latin typeface="+mj-lt"/>
                        </a:rPr>
                        <a:t>0+178,0</a:t>
                      </a:r>
                    </a:p>
                  </a:txBody>
                  <a:tcPr marL="7620" marR="7620" marT="7620" marB="0" anchor="ctr"/>
                </a:tc>
                <a:tc>
                  <a:txBody>
                    <a:bodyPr/>
                    <a:lstStyle/>
                    <a:p>
                      <a:pPr algn="ctr" fontAlgn="ctr"/>
                      <a:r>
                        <a:rPr lang="es-EC" sz="1200" b="0" i="0" u="none" strike="noStrike" dirty="0">
                          <a:solidFill>
                            <a:srgbClr val="000000"/>
                          </a:solidFill>
                          <a:effectLst/>
                          <a:latin typeface="+mj-lt"/>
                        </a:rPr>
                        <a:t>-0,5</a:t>
                      </a:r>
                    </a:p>
                  </a:txBody>
                  <a:tcPr marL="7620" marR="7620" marT="7620" marB="0" anchor="ctr"/>
                </a:tc>
                <a:tc>
                  <a:txBody>
                    <a:bodyPr/>
                    <a:lstStyle/>
                    <a:p>
                      <a:pPr algn="ctr" fontAlgn="ctr"/>
                      <a:r>
                        <a:rPr lang="es-EC" sz="1200" b="0" i="0" u="none" strike="noStrike" dirty="0">
                          <a:solidFill>
                            <a:srgbClr val="000000"/>
                          </a:solidFill>
                          <a:effectLst/>
                          <a:latin typeface="+mj-lt"/>
                        </a:rPr>
                        <a:t>84</a:t>
                      </a:r>
                    </a:p>
                  </a:txBody>
                  <a:tcPr marL="7620" marR="7620" marT="7620" marB="0" anchor="ctr"/>
                </a:tc>
                <a:tc>
                  <a:txBody>
                    <a:bodyPr/>
                    <a:lstStyle/>
                    <a:p>
                      <a:pPr algn="ctr" fontAlgn="ctr"/>
                      <a:r>
                        <a:rPr lang="es-EC" sz="1200" b="0" i="0" u="none" strike="noStrike" dirty="0">
                          <a:solidFill>
                            <a:srgbClr val="000000"/>
                          </a:solidFill>
                          <a:effectLst/>
                          <a:latin typeface="+mj-lt"/>
                        </a:rPr>
                        <a:t>73</a:t>
                      </a:r>
                    </a:p>
                  </a:txBody>
                  <a:tcPr marL="7620" marR="7620" marT="7620" marB="0" anchor="ctr"/>
                </a:tc>
                <a:tc>
                  <a:txBody>
                    <a:bodyPr/>
                    <a:lstStyle/>
                    <a:p>
                      <a:pPr algn="ctr" fontAlgn="ctr"/>
                      <a:r>
                        <a:rPr lang="es-EC" sz="1200" b="0" i="0" u="none" strike="noStrike" dirty="0">
                          <a:solidFill>
                            <a:srgbClr val="000000"/>
                          </a:solidFill>
                          <a:effectLst/>
                          <a:latin typeface="+mj-lt"/>
                        </a:rPr>
                        <a:t>55</a:t>
                      </a:r>
                    </a:p>
                  </a:txBody>
                  <a:tcPr marL="7620" marR="7620" marT="7620" marB="0" anchor="ctr"/>
                </a:tc>
                <a:tc>
                  <a:txBody>
                    <a:bodyPr/>
                    <a:lstStyle/>
                    <a:p>
                      <a:pPr algn="ctr" fontAlgn="ctr"/>
                      <a:r>
                        <a:rPr lang="es-EC" sz="1200" b="0" i="0" u="none" strike="noStrike" dirty="0">
                          <a:solidFill>
                            <a:srgbClr val="000000"/>
                          </a:solidFill>
                          <a:effectLst/>
                          <a:latin typeface="+mj-lt"/>
                        </a:rPr>
                        <a:t>31</a:t>
                      </a:r>
                    </a:p>
                  </a:txBody>
                  <a:tcPr marL="7620" marR="7620" marT="7620" marB="0" anchor="ctr"/>
                </a:tc>
                <a:tc gridSpan="3">
                  <a:txBody>
                    <a:bodyPr/>
                    <a:lstStyle/>
                    <a:p>
                      <a:pPr algn="ctr" fontAlgn="ctr"/>
                      <a:r>
                        <a:rPr lang="es-EC" sz="1200" b="0" i="0" u="none" strike="noStrike" dirty="0">
                          <a:solidFill>
                            <a:srgbClr val="000000"/>
                          </a:solidFill>
                          <a:effectLst/>
                          <a:latin typeface="+mj-lt"/>
                        </a:rPr>
                        <a:t>No Plástico</a:t>
                      </a:r>
                    </a:p>
                  </a:txBody>
                  <a:tcPr marL="7620" marR="7620" marT="7620" marB="0" anchor="ctr"/>
                </a:tc>
                <a:tc hMerge="1">
                  <a:txBody>
                    <a:bodyPr/>
                    <a:lstStyle/>
                    <a:p>
                      <a:endParaRPr lang="es-EC"/>
                    </a:p>
                  </a:txBody>
                  <a:tcPr/>
                </a:tc>
                <a:tc hMerge="1">
                  <a:txBody>
                    <a:bodyPr/>
                    <a:lstStyle/>
                    <a:p>
                      <a:endParaRPr lang="es-EC"/>
                    </a:p>
                  </a:txBody>
                  <a:tcPr/>
                </a:tc>
                <a:tc>
                  <a:txBody>
                    <a:bodyPr/>
                    <a:lstStyle/>
                    <a:p>
                      <a:pPr algn="ctr" fontAlgn="ctr"/>
                      <a:r>
                        <a:rPr lang="es-EC" sz="1200" b="0" i="0" u="none" strike="noStrike" dirty="0">
                          <a:solidFill>
                            <a:srgbClr val="000000"/>
                          </a:solidFill>
                          <a:effectLst/>
                          <a:latin typeface="+mj-lt"/>
                        </a:rPr>
                        <a:t>15%</a:t>
                      </a:r>
                    </a:p>
                  </a:txBody>
                  <a:tcPr marL="7620" marR="7620" marT="7620" marB="0" anchor="ctr"/>
                </a:tc>
                <a:tc>
                  <a:txBody>
                    <a:bodyPr/>
                    <a:lstStyle/>
                    <a:p>
                      <a:pPr algn="ctr" fontAlgn="ctr"/>
                      <a:r>
                        <a:rPr lang="es-EC" sz="1200" b="0" i="0" u="none" strike="noStrike" dirty="0">
                          <a:solidFill>
                            <a:srgbClr val="000000"/>
                          </a:solidFill>
                          <a:effectLst/>
                          <a:latin typeface="+mj-lt"/>
                        </a:rPr>
                        <a:t>SM</a:t>
                      </a:r>
                    </a:p>
                  </a:txBody>
                  <a:tcPr marL="7620" marR="7620" marT="7620" marB="0" anchor="ctr"/>
                </a:tc>
                <a:tc>
                  <a:txBody>
                    <a:bodyPr/>
                    <a:lstStyle/>
                    <a:p>
                      <a:pPr algn="ctr" fontAlgn="ctr"/>
                      <a:r>
                        <a:rPr lang="es-EC" sz="1200" b="0" i="0" u="none" strike="noStrike" dirty="0">
                          <a:solidFill>
                            <a:srgbClr val="000000"/>
                          </a:solidFill>
                          <a:effectLst/>
                          <a:latin typeface="+mj-lt"/>
                        </a:rPr>
                        <a:t>Arena Limosa Con Grava</a:t>
                      </a:r>
                    </a:p>
                  </a:txBody>
                  <a:tcPr marL="7620" marR="7620" marT="7620" marB="0" anchor="ctr"/>
                </a:tc>
                <a:tc>
                  <a:txBody>
                    <a:bodyPr/>
                    <a:lstStyle/>
                    <a:p>
                      <a:pPr algn="ctr" fontAlgn="ctr"/>
                      <a:r>
                        <a:rPr lang="es-EC" sz="1200" b="0" i="0" u="none" strike="noStrike" dirty="0">
                          <a:solidFill>
                            <a:srgbClr val="000000"/>
                          </a:solidFill>
                          <a:effectLst/>
                          <a:latin typeface="+mj-lt"/>
                        </a:rPr>
                        <a:t>A-4</a:t>
                      </a:r>
                    </a:p>
                  </a:txBody>
                  <a:tcPr marL="7620" marR="7620" marT="7620" marB="0" anchor="ctr"/>
                </a:tc>
                <a:tc>
                  <a:txBody>
                    <a:bodyPr/>
                    <a:lstStyle/>
                    <a:p>
                      <a:pPr algn="ctr" fontAlgn="b"/>
                      <a:r>
                        <a:rPr lang="es-EC" sz="1200" b="0" i="0" u="none" strike="noStrike" dirty="0">
                          <a:solidFill>
                            <a:srgbClr val="000000"/>
                          </a:solidFill>
                          <a:effectLst/>
                          <a:latin typeface="+mj-lt"/>
                        </a:rPr>
                        <a:t>Suelos limosos</a:t>
                      </a:r>
                    </a:p>
                  </a:txBody>
                  <a:tcPr marL="7620" marR="7620" marT="7620" marB="0" anchor="b"/>
                </a:tc>
                <a:extLst>
                  <a:ext uri="{0D108BD9-81ED-4DB2-BD59-A6C34878D82A}">
                    <a16:rowId xmlns:a16="http://schemas.microsoft.com/office/drawing/2014/main" val="676980373"/>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b="0" i="0" u="none" strike="noStrike" dirty="0">
                          <a:solidFill>
                            <a:srgbClr val="000000"/>
                          </a:solidFill>
                          <a:effectLst/>
                          <a:latin typeface="+mj-lt"/>
                        </a:rPr>
                        <a:t>-1,0</a:t>
                      </a:r>
                    </a:p>
                  </a:txBody>
                  <a:tcPr marL="7620" marR="7620" marT="7620" marB="0" anchor="ctr"/>
                </a:tc>
                <a:tc>
                  <a:txBody>
                    <a:bodyPr/>
                    <a:lstStyle/>
                    <a:p>
                      <a:pPr algn="ctr" fontAlgn="ctr"/>
                      <a:r>
                        <a:rPr lang="es-EC" sz="1200" b="0" i="0" u="none" strike="noStrike" dirty="0">
                          <a:solidFill>
                            <a:srgbClr val="000000"/>
                          </a:solidFill>
                          <a:effectLst/>
                          <a:latin typeface="+mj-lt"/>
                        </a:rPr>
                        <a:t>90</a:t>
                      </a:r>
                    </a:p>
                  </a:txBody>
                  <a:tcPr marL="7620" marR="7620" marT="7620" marB="0" anchor="ctr"/>
                </a:tc>
                <a:tc>
                  <a:txBody>
                    <a:bodyPr/>
                    <a:lstStyle/>
                    <a:p>
                      <a:pPr algn="ctr" fontAlgn="ctr"/>
                      <a:r>
                        <a:rPr lang="es-EC" sz="1200" b="0" i="0" u="none" strike="noStrike" dirty="0">
                          <a:solidFill>
                            <a:srgbClr val="000000"/>
                          </a:solidFill>
                          <a:effectLst/>
                          <a:latin typeface="+mj-lt"/>
                        </a:rPr>
                        <a:t>81</a:t>
                      </a:r>
                    </a:p>
                  </a:txBody>
                  <a:tcPr marL="7620" marR="7620" marT="7620" marB="0" anchor="ctr"/>
                </a:tc>
                <a:tc>
                  <a:txBody>
                    <a:bodyPr/>
                    <a:lstStyle/>
                    <a:p>
                      <a:pPr algn="ctr" fontAlgn="ctr"/>
                      <a:r>
                        <a:rPr lang="es-EC" sz="1200" b="0" i="0" u="none" strike="noStrike" dirty="0">
                          <a:solidFill>
                            <a:srgbClr val="000000"/>
                          </a:solidFill>
                          <a:effectLst/>
                          <a:latin typeface="+mj-lt"/>
                        </a:rPr>
                        <a:t>65</a:t>
                      </a:r>
                    </a:p>
                  </a:txBody>
                  <a:tcPr marL="7620" marR="7620" marT="7620" marB="0" anchor="ctr"/>
                </a:tc>
                <a:tc>
                  <a:txBody>
                    <a:bodyPr/>
                    <a:lstStyle/>
                    <a:p>
                      <a:pPr algn="ctr" fontAlgn="ctr"/>
                      <a:r>
                        <a:rPr lang="es-EC" sz="1200" b="0" i="0" u="none" strike="noStrike" dirty="0">
                          <a:solidFill>
                            <a:srgbClr val="000000"/>
                          </a:solidFill>
                          <a:effectLst/>
                          <a:latin typeface="+mj-lt"/>
                        </a:rPr>
                        <a:t>40</a:t>
                      </a:r>
                    </a:p>
                  </a:txBody>
                  <a:tcPr marL="7620" marR="7620" marT="7620" marB="0" anchor="ctr"/>
                </a:tc>
                <a:tc gridSpan="3">
                  <a:txBody>
                    <a:bodyPr/>
                    <a:lstStyle/>
                    <a:p>
                      <a:pPr algn="ctr" fontAlgn="ctr"/>
                      <a:r>
                        <a:rPr lang="es-EC" sz="1200" b="0" i="0" u="none" strike="noStrike" dirty="0">
                          <a:solidFill>
                            <a:srgbClr val="000000"/>
                          </a:solidFill>
                          <a:effectLst/>
                          <a:latin typeface="+mj-lt"/>
                        </a:rPr>
                        <a:t>No Plástico</a:t>
                      </a:r>
                    </a:p>
                  </a:txBody>
                  <a:tcPr marL="7620" marR="7620" marT="7620" marB="0" anchor="ctr"/>
                </a:tc>
                <a:tc hMerge="1">
                  <a:txBody>
                    <a:bodyPr/>
                    <a:lstStyle/>
                    <a:p>
                      <a:endParaRPr lang="es-EC"/>
                    </a:p>
                  </a:txBody>
                  <a:tcPr/>
                </a:tc>
                <a:tc hMerge="1">
                  <a:txBody>
                    <a:bodyPr/>
                    <a:lstStyle/>
                    <a:p>
                      <a:endParaRPr lang="es-EC"/>
                    </a:p>
                  </a:txBody>
                  <a:tcPr/>
                </a:tc>
                <a:tc>
                  <a:txBody>
                    <a:bodyPr/>
                    <a:lstStyle/>
                    <a:p>
                      <a:pPr algn="ctr" fontAlgn="ctr"/>
                      <a:r>
                        <a:rPr lang="es-EC" sz="1200" b="0" i="0" u="none" strike="noStrike" dirty="0">
                          <a:solidFill>
                            <a:srgbClr val="000000"/>
                          </a:solidFill>
                          <a:effectLst/>
                          <a:latin typeface="+mj-lt"/>
                        </a:rPr>
                        <a:t>31%</a:t>
                      </a:r>
                    </a:p>
                  </a:txBody>
                  <a:tcPr marL="7620" marR="7620" marT="7620" marB="0" anchor="ctr"/>
                </a:tc>
                <a:tc>
                  <a:txBody>
                    <a:bodyPr/>
                    <a:lstStyle/>
                    <a:p>
                      <a:pPr algn="ctr" fontAlgn="ctr"/>
                      <a:r>
                        <a:rPr lang="es-EC" sz="1200" b="0" i="0" u="none" strike="noStrike" dirty="0">
                          <a:solidFill>
                            <a:srgbClr val="000000"/>
                          </a:solidFill>
                          <a:effectLst/>
                          <a:latin typeface="+mj-lt"/>
                        </a:rPr>
                        <a:t>SM</a:t>
                      </a:r>
                    </a:p>
                  </a:txBody>
                  <a:tcPr marL="7620" marR="7620" marT="7620" marB="0" anchor="ctr"/>
                </a:tc>
                <a:tc>
                  <a:txBody>
                    <a:bodyPr/>
                    <a:lstStyle/>
                    <a:p>
                      <a:pPr algn="ctr" fontAlgn="ctr"/>
                      <a:r>
                        <a:rPr lang="es-EC" sz="1200" b="0" i="0" u="none" strike="noStrike" dirty="0">
                          <a:solidFill>
                            <a:srgbClr val="000000"/>
                          </a:solidFill>
                          <a:effectLst/>
                          <a:latin typeface="+mj-lt"/>
                        </a:rPr>
                        <a:t>Arena Limosa Con Grava</a:t>
                      </a:r>
                    </a:p>
                  </a:txBody>
                  <a:tcPr marL="7620" marR="7620" marT="7620" marB="0" anchor="ctr"/>
                </a:tc>
                <a:tc>
                  <a:txBody>
                    <a:bodyPr/>
                    <a:lstStyle/>
                    <a:p>
                      <a:pPr algn="ctr" fontAlgn="ctr"/>
                      <a:r>
                        <a:rPr lang="es-EC" sz="1200" b="0" i="0" u="none" strike="noStrike" dirty="0">
                          <a:solidFill>
                            <a:srgbClr val="000000"/>
                          </a:solidFill>
                          <a:effectLst/>
                          <a:latin typeface="+mj-lt"/>
                        </a:rPr>
                        <a:t>A-4</a:t>
                      </a:r>
                    </a:p>
                  </a:txBody>
                  <a:tcPr marL="7620" marR="7620" marT="7620" marB="0" anchor="ctr"/>
                </a:tc>
                <a:tc>
                  <a:txBody>
                    <a:bodyPr/>
                    <a:lstStyle/>
                    <a:p>
                      <a:pPr algn="ctr" fontAlgn="b"/>
                      <a:r>
                        <a:rPr lang="es-EC" sz="1200" b="0" i="0" u="none" strike="noStrike" dirty="0">
                          <a:solidFill>
                            <a:srgbClr val="000000"/>
                          </a:solidFill>
                          <a:effectLst/>
                          <a:latin typeface="+mj-lt"/>
                        </a:rPr>
                        <a:t>Suelos limosos</a:t>
                      </a:r>
                    </a:p>
                  </a:txBody>
                  <a:tcPr marL="7620" marR="7620" marT="7620" marB="0" anchor="b"/>
                </a:tc>
                <a:extLst>
                  <a:ext uri="{0D108BD9-81ED-4DB2-BD59-A6C34878D82A}">
                    <a16:rowId xmlns:a16="http://schemas.microsoft.com/office/drawing/2014/main" val="3861163848"/>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b="0" i="0" u="none" strike="noStrike" dirty="0">
                          <a:solidFill>
                            <a:srgbClr val="000000"/>
                          </a:solidFill>
                          <a:effectLst/>
                          <a:latin typeface="+mj-lt"/>
                        </a:rPr>
                        <a:t>-1,5</a:t>
                      </a:r>
                    </a:p>
                  </a:txBody>
                  <a:tcPr marL="7620" marR="7620" marT="7620" marB="0" anchor="ctr"/>
                </a:tc>
                <a:tc>
                  <a:txBody>
                    <a:bodyPr/>
                    <a:lstStyle/>
                    <a:p>
                      <a:pPr algn="ctr" fontAlgn="ctr"/>
                      <a:r>
                        <a:rPr lang="es-EC" sz="1200" b="0" i="0" u="none" strike="noStrike" dirty="0">
                          <a:solidFill>
                            <a:srgbClr val="000000"/>
                          </a:solidFill>
                          <a:effectLst/>
                          <a:latin typeface="+mj-lt"/>
                        </a:rPr>
                        <a:t>91</a:t>
                      </a:r>
                    </a:p>
                  </a:txBody>
                  <a:tcPr marL="7620" marR="7620" marT="7620" marB="0" anchor="ctr"/>
                </a:tc>
                <a:tc>
                  <a:txBody>
                    <a:bodyPr/>
                    <a:lstStyle/>
                    <a:p>
                      <a:pPr algn="ctr" fontAlgn="ctr"/>
                      <a:r>
                        <a:rPr lang="es-EC" sz="1200" b="0" i="0" u="none" strike="noStrike" dirty="0">
                          <a:solidFill>
                            <a:srgbClr val="000000"/>
                          </a:solidFill>
                          <a:effectLst/>
                          <a:latin typeface="+mj-lt"/>
                        </a:rPr>
                        <a:t>81</a:t>
                      </a:r>
                    </a:p>
                  </a:txBody>
                  <a:tcPr marL="7620" marR="7620" marT="7620" marB="0" anchor="ctr"/>
                </a:tc>
                <a:tc>
                  <a:txBody>
                    <a:bodyPr/>
                    <a:lstStyle/>
                    <a:p>
                      <a:pPr algn="ctr" fontAlgn="ctr"/>
                      <a:r>
                        <a:rPr lang="es-EC" sz="1200" b="0" i="0" u="none" strike="noStrike" dirty="0">
                          <a:solidFill>
                            <a:srgbClr val="000000"/>
                          </a:solidFill>
                          <a:effectLst/>
                          <a:latin typeface="+mj-lt"/>
                        </a:rPr>
                        <a:t>63</a:t>
                      </a:r>
                    </a:p>
                  </a:txBody>
                  <a:tcPr marL="7620" marR="7620" marT="7620" marB="0" anchor="ctr"/>
                </a:tc>
                <a:tc>
                  <a:txBody>
                    <a:bodyPr/>
                    <a:lstStyle/>
                    <a:p>
                      <a:pPr algn="ctr" fontAlgn="ctr"/>
                      <a:r>
                        <a:rPr lang="es-EC" sz="1200" b="0" i="0" u="none" strike="noStrike" dirty="0">
                          <a:solidFill>
                            <a:srgbClr val="000000"/>
                          </a:solidFill>
                          <a:effectLst/>
                          <a:latin typeface="+mj-lt"/>
                        </a:rPr>
                        <a:t>37</a:t>
                      </a:r>
                    </a:p>
                  </a:txBody>
                  <a:tcPr marL="7620" marR="7620" marT="7620" marB="0" anchor="ctr"/>
                </a:tc>
                <a:tc gridSpan="3">
                  <a:txBody>
                    <a:bodyPr/>
                    <a:lstStyle/>
                    <a:p>
                      <a:pPr algn="ctr" fontAlgn="ctr"/>
                      <a:r>
                        <a:rPr lang="es-EC" sz="1200" b="0" i="0" u="none" strike="noStrike" dirty="0">
                          <a:solidFill>
                            <a:srgbClr val="000000"/>
                          </a:solidFill>
                          <a:effectLst/>
                          <a:latin typeface="+mj-lt"/>
                        </a:rPr>
                        <a:t>No Plástico</a:t>
                      </a:r>
                    </a:p>
                  </a:txBody>
                  <a:tcPr marL="7620" marR="7620" marT="7620" marB="0" anchor="ctr"/>
                </a:tc>
                <a:tc hMerge="1">
                  <a:txBody>
                    <a:bodyPr/>
                    <a:lstStyle/>
                    <a:p>
                      <a:endParaRPr lang="es-EC"/>
                    </a:p>
                  </a:txBody>
                  <a:tcPr/>
                </a:tc>
                <a:tc hMerge="1">
                  <a:txBody>
                    <a:bodyPr/>
                    <a:lstStyle/>
                    <a:p>
                      <a:endParaRPr lang="es-EC"/>
                    </a:p>
                  </a:txBody>
                  <a:tcPr/>
                </a:tc>
                <a:tc>
                  <a:txBody>
                    <a:bodyPr/>
                    <a:lstStyle/>
                    <a:p>
                      <a:pPr algn="ctr" fontAlgn="ctr"/>
                      <a:r>
                        <a:rPr lang="es-EC" sz="1200" b="0" i="0" u="none" strike="noStrike" dirty="0">
                          <a:solidFill>
                            <a:srgbClr val="000000"/>
                          </a:solidFill>
                          <a:effectLst/>
                          <a:latin typeface="+mj-lt"/>
                        </a:rPr>
                        <a:t>35%</a:t>
                      </a:r>
                    </a:p>
                  </a:txBody>
                  <a:tcPr marL="7620" marR="7620" marT="7620" marB="0" anchor="ctr"/>
                </a:tc>
                <a:tc>
                  <a:txBody>
                    <a:bodyPr/>
                    <a:lstStyle/>
                    <a:p>
                      <a:pPr algn="ctr" fontAlgn="ctr"/>
                      <a:r>
                        <a:rPr lang="es-EC" sz="1200" b="0" i="0" u="none" strike="noStrike" dirty="0">
                          <a:solidFill>
                            <a:srgbClr val="000000"/>
                          </a:solidFill>
                          <a:effectLst/>
                          <a:latin typeface="+mj-lt"/>
                        </a:rPr>
                        <a:t>SM</a:t>
                      </a:r>
                    </a:p>
                  </a:txBody>
                  <a:tcPr marL="7620" marR="7620" marT="7620" marB="0" anchor="ctr"/>
                </a:tc>
                <a:tc>
                  <a:txBody>
                    <a:bodyPr/>
                    <a:lstStyle/>
                    <a:p>
                      <a:pPr algn="ctr" fontAlgn="ctr"/>
                      <a:r>
                        <a:rPr lang="es-EC" sz="1200" b="0" i="0" u="none" strike="noStrike" dirty="0">
                          <a:solidFill>
                            <a:srgbClr val="000000"/>
                          </a:solidFill>
                          <a:effectLst/>
                          <a:latin typeface="+mj-lt"/>
                        </a:rPr>
                        <a:t>Arena Limosa Con Grava</a:t>
                      </a:r>
                    </a:p>
                  </a:txBody>
                  <a:tcPr marL="7620" marR="7620" marT="7620" marB="0" anchor="ctr"/>
                </a:tc>
                <a:tc>
                  <a:txBody>
                    <a:bodyPr/>
                    <a:lstStyle/>
                    <a:p>
                      <a:pPr algn="ctr" fontAlgn="ctr"/>
                      <a:r>
                        <a:rPr lang="es-EC" sz="1200" b="0" i="0" u="none" strike="noStrike" dirty="0">
                          <a:solidFill>
                            <a:srgbClr val="000000"/>
                          </a:solidFill>
                          <a:effectLst/>
                          <a:latin typeface="+mj-lt"/>
                        </a:rPr>
                        <a:t>A-4</a:t>
                      </a:r>
                    </a:p>
                  </a:txBody>
                  <a:tcPr marL="7620" marR="7620" marT="7620" marB="0" anchor="ctr"/>
                </a:tc>
                <a:tc>
                  <a:txBody>
                    <a:bodyPr/>
                    <a:lstStyle/>
                    <a:p>
                      <a:pPr algn="ctr" fontAlgn="b"/>
                      <a:r>
                        <a:rPr lang="es-EC" sz="1200" b="0" i="0" u="none" strike="noStrike" dirty="0">
                          <a:solidFill>
                            <a:srgbClr val="000000"/>
                          </a:solidFill>
                          <a:effectLst/>
                          <a:latin typeface="+mj-lt"/>
                        </a:rPr>
                        <a:t>Suelos limosos</a:t>
                      </a:r>
                    </a:p>
                  </a:txBody>
                  <a:tcPr marL="7620" marR="7620" marT="7620" marB="0" anchor="b"/>
                </a:tc>
                <a:extLst>
                  <a:ext uri="{0D108BD9-81ED-4DB2-BD59-A6C34878D82A}">
                    <a16:rowId xmlns:a16="http://schemas.microsoft.com/office/drawing/2014/main" val="2292375009"/>
                  </a:ext>
                </a:extLst>
              </a:tr>
              <a:tr h="287323">
                <a:tc vMerge="1">
                  <a:txBody>
                    <a:bodyPr/>
                    <a:lstStyle/>
                    <a:p>
                      <a:endParaRPr lang="es-EC"/>
                    </a:p>
                  </a:txBody>
                  <a:tcPr/>
                </a:tc>
                <a:tc rowSpan="3">
                  <a:txBody>
                    <a:bodyPr/>
                    <a:lstStyle/>
                    <a:p>
                      <a:pPr algn="ctr" fontAlgn="ctr"/>
                      <a:r>
                        <a:rPr lang="es-EC" sz="1200" b="0" i="0" u="none" strike="noStrike" dirty="0">
                          <a:solidFill>
                            <a:srgbClr val="000000"/>
                          </a:solidFill>
                          <a:effectLst/>
                          <a:latin typeface="+mj-lt"/>
                        </a:rPr>
                        <a:t>8</a:t>
                      </a:r>
                    </a:p>
                  </a:txBody>
                  <a:tcPr marL="7620" marR="7620" marT="7620" marB="0" anchor="ctr"/>
                </a:tc>
                <a:tc rowSpan="3">
                  <a:txBody>
                    <a:bodyPr/>
                    <a:lstStyle/>
                    <a:p>
                      <a:pPr algn="ctr" fontAlgn="ctr"/>
                      <a:r>
                        <a:rPr lang="es-EC" sz="1200" b="0" i="0" u="none" strike="noStrike" dirty="0">
                          <a:solidFill>
                            <a:srgbClr val="000000"/>
                          </a:solidFill>
                          <a:effectLst/>
                          <a:latin typeface="+mj-lt"/>
                        </a:rPr>
                        <a:t>0+646,0</a:t>
                      </a:r>
                    </a:p>
                  </a:txBody>
                  <a:tcPr marL="7620" marR="7620" marT="7620" marB="0" anchor="ctr"/>
                </a:tc>
                <a:tc>
                  <a:txBody>
                    <a:bodyPr/>
                    <a:lstStyle/>
                    <a:p>
                      <a:pPr algn="ctr" fontAlgn="ctr"/>
                      <a:r>
                        <a:rPr lang="es-EC" sz="1200" b="0" i="0" u="none" strike="noStrike" dirty="0">
                          <a:solidFill>
                            <a:srgbClr val="000000"/>
                          </a:solidFill>
                          <a:effectLst/>
                          <a:latin typeface="+mj-lt"/>
                        </a:rPr>
                        <a:t>-0,5</a:t>
                      </a:r>
                    </a:p>
                  </a:txBody>
                  <a:tcPr marL="7620" marR="7620" marT="7620" marB="0" anchor="ctr"/>
                </a:tc>
                <a:tc>
                  <a:txBody>
                    <a:bodyPr/>
                    <a:lstStyle/>
                    <a:p>
                      <a:pPr algn="ctr" fontAlgn="ctr"/>
                      <a:r>
                        <a:rPr lang="es-EC" sz="1200" b="0" i="0" u="none" strike="noStrike" dirty="0">
                          <a:solidFill>
                            <a:srgbClr val="000000"/>
                          </a:solidFill>
                          <a:effectLst/>
                          <a:latin typeface="+mj-lt"/>
                        </a:rPr>
                        <a:t>84</a:t>
                      </a:r>
                    </a:p>
                  </a:txBody>
                  <a:tcPr marL="7620" marR="7620" marT="7620" marB="0" anchor="ctr"/>
                </a:tc>
                <a:tc>
                  <a:txBody>
                    <a:bodyPr/>
                    <a:lstStyle/>
                    <a:p>
                      <a:pPr algn="ctr" fontAlgn="ctr"/>
                      <a:r>
                        <a:rPr lang="es-EC" sz="1200" b="0" i="0" u="none" strike="noStrike" dirty="0">
                          <a:solidFill>
                            <a:srgbClr val="000000"/>
                          </a:solidFill>
                          <a:effectLst/>
                          <a:latin typeface="+mj-lt"/>
                        </a:rPr>
                        <a:t>73</a:t>
                      </a:r>
                    </a:p>
                  </a:txBody>
                  <a:tcPr marL="7620" marR="7620" marT="7620" marB="0" anchor="ctr"/>
                </a:tc>
                <a:tc>
                  <a:txBody>
                    <a:bodyPr/>
                    <a:lstStyle/>
                    <a:p>
                      <a:pPr algn="ctr" fontAlgn="ctr"/>
                      <a:r>
                        <a:rPr lang="es-EC" sz="1200" b="0" i="0" u="none" strike="noStrike" dirty="0">
                          <a:solidFill>
                            <a:srgbClr val="000000"/>
                          </a:solidFill>
                          <a:effectLst/>
                          <a:latin typeface="+mj-lt"/>
                        </a:rPr>
                        <a:t>56</a:t>
                      </a:r>
                    </a:p>
                  </a:txBody>
                  <a:tcPr marL="7620" marR="7620" marT="7620" marB="0" anchor="ctr"/>
                </a:tc>
                <a:tc>
                  <a:txBody>
                    <a:bodyPr/>
                    <a:lstStyle/>
                    <a:p>
                      <a:pPr algn="ctr" fontAlgn="ctr"/>
                      <a:r>
                        <a:rPr lang="es-EC" sz="1200" b="0" i="0" u="none" strike="noStrike" dirty="0">
                          <a:solidFill>
                            <a:srgbClr val="000000"/>
                          </a:solidFill>
                          <a:effectLst/>
                          <a:latin typeface="+mj-lt"/>
                        </a:rPr>
                        <a:t>33</a:t>
                      </a:r>
                    </a:p>
                  </a:txBody>
                  <a:tcPr marL="7620" marR="7620" marT="7620" marB="0" anchor="ctr"/>
                </a:tc>
                <a:tc gridSpan="3">
                  <a:txBody>
                    <a:bodyPr/>
                    <a:lstStyle/>
                    <a:p>
                      <a:pPr algn="ctr" fontAlgn="ctr"/>
                      <a:r>
                        <a:rPr lang="es-EC" sz="1200" b="0" i="0" u="none" strike="noStrike" dirty="0">
                          <a:solidFill>
                            <a:srgbClr val="000000"/>
                          </a:solidFill>
                          <a:effectLst/>
                          <a:latin typeface="+mj-lt"/>
                        </a:rPr>
                        <a:t>No Plástico</a:t>
                      </a:r>
                    </a:p>
                  </a:txBody>
                  <a:tcPr marL="7620" marR="7620" marT="7620" marB="0" anchor="ctr"/>
                </a:tc>
                <a:tc hMerge="1">
                  <a:txBody>
                    <a:bodyPr/>
                    <a:lstStyle/>
                    <a:p>
                      <a:endParaRPr lang="es-EC"/>
                    </a:p>
                  </a:txBody>
                  <a:tcPr/>
                </a:tc>
                <a:tc hMerge="1">
                  <a:txBody>
                    <a:bodyPr/>
                    <a:lstStyle/>
                    <a:p>
                      <a:endParaRPr lang="es-EC"/>
                    </a:p>
                  </a:txBody>
                  <a:tcPr/>
                </a:tc>
                <a:tc>
                  <a:txBody>
                    <a:bodyPr/>
                    <a:lstStyle/>
                    <a:p>
                      <a:pPr algn="ctr" fontAlgn="ctr"/>
                      <a:r>
                        <a:rPr lang="es-EC" sz="1200" b="0" i="0" u="none" strike="noStrike" dirty="0">
                          <a:solidFill>
                            <a:srgbClr val="000000"/>
                          </a:solidFill>
                          <a:effectLst/>
                          <a:latin typeface="+mj-lt"/>
                        </a:rPr>
                        <a:t>11%</a:t>
                      </a:r>
                    </a:p>
                  </a:txBody>
                  <a:tcPr marL="7620" marR="7620" marT="7620" marB="0" anchor="ctr"/>
                </a:tc>
                <a:tc>
                  <a:txBody>
                    <a:bodyPr/>
                    <a:lstStyle/>
                    <a:p>
                      <a:pPr algn="ctr" fontAlgn="ctr"/>
                      <a:r>
                        <a:rPr lang="es-EC" sz="1200" b="0" i="0" u="none" strike="noStrike" dirty="0">
                          <a:solidFill>
                            <a:srgbClr val="000000"/>
                          </a:solidFill>
                          <a:effectLst/>
                          <a:latin typeface="+mj-lt"/>
                        </a:rPr>
                        <a:t>SM</a:t>
                      </a:r>
                    </a:p>
                  </a:txBody>
                  <a:tcPr marL="7620" marR="7620" marT="7620" marB="0" anchor="ctr"/>
                </a:tc>
                <a:tc>
                  <a:txBody>
                    <a:bodyPr/>
                    <a:lstStyle/>
                    <a:p>
                      <a:pPr algn="ctr" fontAlgn="ctr"/>
                      <a:r>
                        <a:rPr lang="es-EC" sz="1200" b="0" i="0" u="none" strike="noStrike" dirty="0">
                          <a:solidFill>
                            <a:srgbClr val="000000"/>
                          </a:solidFill>
                          <a:effectLst/>
                          <a:latin typeface="+mj-lt"/>
                        </a:rPr>
                        <a:t>Arena Limosa Con Grava</a:t>
                      </a:r>
                    </a:p>
                  </a:txBody>
                  <a:tcPr marL="7620" marR="7620" marT="7620" marB="0" anchor="ctr"/>
                </a:tc>
                <a:tc>
                  <a:txBody>
                    <a:bodyPr/>
                    <a:lstStyle/>
                    <a:p>
                      <a:pPr algn="ctr" fontAlgn="ctr"/>
                      <a:r>
                        <a:rPr lang="es-EC" sz="1200" b="0" i="0" u="none" strike="noStrike" dirty="0">
                          <a:solidFill>
                            <a:srgbClr val="000000"/>
                          </a:solidFill>
                          <a:effectLst/>
                          <a:latin typeface="+mj-lt"/>
                        </a:rPr>
                        <a:t>A-4</a:t>
                      </a:r>
                    </a:p>
                  </a:txBody>
                  <a:tcPr marL="7620" marR="7620" marT="7620" marB="0" anchor="ctr"/>
                </a:tc>
                <a:tc>
                  <a:txBody>
                    <a:bodyPr/>
                    <a:lstStyle/>
                    <a:p>
                      <a:pPr algn="ctr" fontAlgn="b"/>
                      <a:r>
                        <a:rPr lang="es-EC" sz="1200" b="0" i="0" u="none" strike="noStrike" dirty="0">
                          <a:solidFill>
                            <a:srgbClr val="000000"/>
                          </a:solidFill>
                          <a:effectLst/>
                          <a:latin typeface="+mj-lt"/>
                        </a:rPr>
                        <a:t>Suelos limosos</a:t>
                      </a:r>
                    </a:p>
                  </a:txBody>
                  <a:tcPr marL="7620" marR="7620" marT="7620" marB="0" anchor="b"/>
                </a:tc>
                <a:extLst>
                  <a:ext uri="{0D108BD9-81ED-4DB2-BD59-A6C34878D82A}">
                    <a16:rowId xmlns:a16="http://schemas.microsoft.com/office/drawing/2014/main" val="1745511908"/>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b="0" i="0" u="none" strike="noStrike" dirty="0">
                          <a:solidFill>
                            <a:srgbClr val="000000"/>
                          </a:solidFill>
                          <a:effectLst/>
                          <a:latin typeface="+mj-lt"/>
                        </a:rPr>
                        <a:t>-1,0</a:t>
                      </a:r>
                    </a:p>
                  </a:txBody>
                  <a:tcPr marL="7620" marR="7620" marT="7620" marB="0" anchor="ctr"/>
                </a:tc>
                <a:tc>
                  <a:txBody>
                    <a:bodyPr/>
                    <a:lstStyle/>
                    <a:p>
                      <a:pPr algn="ctr" fontAlgn="ctr"/>
                      <a:r>
                        <a:rPr lang="es-EC" sz="1200" b="0" i="0" u="none" strike="noStrike" dirty="0">
                          <a:solidFill>
                            <a:srgbClr val="000000"/>
                          </a:solidFill>
                          <a:effectLst/>
                          <a:latin typeface="+mj-lt"/>
                        </a:rPr>
                        <a:t>90</a:t>
                      </a:r>
                    </a:p>
                  </a:txBody>
                  <a:tcPr marL="7620" marR="7620" marT="7620" marB="0" anchor="ctr"/>
                </a:tc>
                <a:tc>
                  <a:txBody>
                    <a:bodyPr/>
                    <a:lstStyle/>
                    <a:p>
                      <a:pPr algn="ctr" fontAlgn="ctr"/>
                      <a:r>
                        <a:rPr lang="es-EC" sz="1200" b="0" i="0" u="none" strike="noStrike" dirty="0">
                          <a:solidFill>
                            <a:srgbClr val="000000"/>
                          </a:solidFill>
                          <a:effectLst/>
                          <a:latin typeface="+mj-lt"/>
                        </a:rPr>
                        <a:t>81</a:t>
                      </a:r>
                    </a:p>
                  </a:txBody>
                  <a:tcPr marL="7620" marR="7620" marT="7620" marB="0" anchor="ctr"/>
                </a:tc>
                <a:tc>
                  <a:txBody>
                    <a:bodyPr/>
                    <a:lstStyle/>
                    <a:p>
                      <a:pPr algn="ctr" fontAlgn="ctr"/>
                      <a:r>
                        <a:rPr lang="es-EC" sz="1200" b="0" i="0" u="none" strike="noStrike" dirty="0">
                          <a:solidFill>
                            <a:srgbClr val="000000"/>
                          </a:solidFill>
                          <a:effectLst/>
                          <a:latin typeface="+mj-lt"/>
                        </a:rPr>
                        <a:t>66</a:t>
                      </a:r>
                    </a:p>
                  </a:txBody>
                  <a:tcPr marL="7620" marR="7620" marT="7620" marB="0" anchor="ctr"/>
                </a:tc>
                <a:tc>
                  <a:txBody>
                    <a:bodyPr/>
                    <a:lstStyle/>
                    <a:p>
                      <a:pPr algn="ctr" fontAlgn="ctr"/>
                      <a:r>
                        <a:rPr lang="es-EC" sz="1200" b="0" i="0" u="none" strike="noStrike" dirty="0">
                          <a:solidFill>
                            <a:srgbClr val="000000"/>
                          </a:solidFill>
                          <a:effectLst/>
                          <a:latin typeface="+mj-lt"/>
                        </a:rPr>
                        <a:t>41</a:t>
                      </a:r>
                    </a:p>
                  </a:txBody>
                  <a:tcPr marL="7620" marR="7620" marT="7620" marB="0" anchor="ctr"/>
                </a:tc>
                <a:tc gridSpan="3">
                  <a:txBody>
                    <a:bodyPr/>
                    <a:lstStyle/>
                    <a:p>
                      <a:pPr algn="ctr" fontAlgn="ctr"/>
                      <a:r>
                        <a:rPr lang="es-EC" sz="1200" b="0" i="0" u="none" strike="noStrike" dirty="0">
                          <a:solidFill>
                            <a:srgbClr val="000000"/>
                          </a:solidFill>
                          <a:effectLst/>
                          <a:latin typeface="+mj-lt"/>
                        </a:rPr>
                        <a:t>No Plástico</a:t>
                      </a:r>
                    </a:p>
                  </a:txBody>
                  <a:tcPr marL="7620" marR="7620" marT="7620" marB="0" anchor="ctr"/>
                </a:tc>
                <a:tc hMerge="1">
                  <a:txBody>
                    <a:bodyPr/>
                    <a:lstStyle/>
                    <a:p>
                      <a:endParaRPr lang="es-EC"/>
                    </a:p>
                  </a:txBody>
                  <a:tcPr/>
                </a:tc>
                <a:tc hMerge="1">
                  <a:txBody>
                    <a:bodyPr/>
                    <a:lstStyle/>
                    <a:p>
                      <a:endParaRPr lang="es-EC"/>
                    </a:p>
                  </a:txBody>
                  <a:tcPr/>
                </a:tc>
                <a:tc>
                  <a:txBody>
                    <a:bodyPr/>
                    <a:lstStyle/>
                    <a:p>
                      <a:pPr algn="ctr" fontAlgn="ctr"/>
                      <a:r>
                        <a:rPr lang="es-EC" sz="1200" b="0" i="0" u="none" strike="noStrike" dirty="0">
                          <a:solidFill>
                            <a:srgbClr val="000000"/>
                          </a:solidFill>
                          <a:effectLst/>
                          <a:latin typeface="+mj-lt"/>
                        </a:rPr>
                        <a:t>29%</a:t>
                      </a:r>
                    </a:p>
                  </a:txBody>
                  <a:tcPr marL="7620" marR="7620" marT="7620" marB="0" anchor="ctr"/>
                </a:tc>
                <a:tc>
                  <a:txBody>
                    <a:bodyPr/>
                    <a:lstStyle/>
                    <a:p>
                      <a:pPr algn="ctr" fontAlgn="ctr"/>
                      <a:r>
                        <a:rPr lang="es-EC" sz="1200" b="0" i="0" u="none" strike="noStrike" dirty="0">
                          <a:solidFill>
                            <a:srgbClr val="000000"/>
                          </a:solidFill>
                          <a:effectLst/>
                          <a:latin typeface="+mj-lt"/>
                        </a:rPr>
                        <a:t>SM</a:t>
                      </a:r>
                    </a:p>
                  </a:txBody>
                  <a:tcPr marL="7620" marR="7620" marT="7620" marB="0" anchor="ctr"/>
                </a:tc>
                <a:tc>
                  <a:txBody>
                    <a:bodyPr/>
                    <a:lstStyle/>
                    <a:p>
                      <a:pPr algn="ctr" fontAlgn="ctr"/>
                      <a:r>
                        <a:rPr lang="es-EC" sz="1200" b="0" i="0" u="none" strike="noStrike" dirty="0">
                          <a:solidFill>
                            <a:srgbClr val="000000"/>
                          </a:solidFill>
                          <a:effectLst/>
                          <a:latin typeface="+mj-lt"/>
                        </a:rPr>
                        <a:t>Arena Limosa Con Grava</a:t>
                      </a:r>
                    </a:p>
                  </a:txBody>
                  <a:tcPr marL="7620" marR="7620" marT="7620" marB="0" anchor="ctr"/>
                </a:tc>
                <a:tc>
                  <a:txBody>
                    <a:bodyPr/>
                    <a:lstStyle/>
                    <a:p>
                      <a:pPr algn="ctr" fontAlgn="ctr"/>
                      <a:r>
                        <a:rPr lang="es-EC" sz="1200" b="0" i="0" u="none" strike="noStrike" dirty="0">
                          <a:solidFill>
                            <a:srgbClr val="000000"/>
                          </a:solidFill>
                          <a:effectLst/>
                          <a:latin typeface="+mj-lt"/>
                        </a:rPr>
                        <a:t>A-4</a:t>
                      </a:r>
                    </a:p>
                  </a:txBody>
                  <a:tcPr marL="7620" marR="7620" marT="7620" marB="0" anchor="ctr"/>
                </a:tc>
                <a:tc>
                  <a:txBody>
                    <a:bodyPr/>
                    <a:lstStyle/>
                    <a:p>
                      <a:pPr algn="ctr" fontAlgn="b"/>
                      <a:r>
                        <a:rPr lang="es-EC" sz="1200" b="0" i="0" u="none" strike="noStrike" dirty="0">
                          <a:solidFill>
                            <a:srgbClr val="000000"/>
                          </a:solidFill>
                          <a:effectLst/>
                          <a:latin typeface="+mj-lt"/>
                        </a:rPr>
                        <a:t>Suelos limosos</a:t>
                      </a:r>
                    </a:p>
                  </a:txBody>
                  <a:tcPr marL="7620" marR="7620" marT="7620" marB="0" anchor="b"/>
                </a:tc>
                <a:extLst>
                  <a:ext uri="{0D108BD9-81ED-4DB2-BD59-A6C34878D82A}">
                    <a16:rowId xmlns:a16="http://schemas.microsoft.com/office/drawing/2014/main" val="263877819"/>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b="0" i="0" u="none" strike="noStrike" dirty="0">
                          <a:solidFill>
                            <a:srgbClr val="000000"/>
                          </a:solidFill>
                          <a:effectLst/>
                          <a:latin typeface="+mj-lt"/>
                        </a:rPr>
                        <a:t>-1,5</a:t>
                      </a:r>
                    </a:p>
                  </a:txBody>
                  <a:tcPr marL="7620" marR="7620" marT="7620" marB="0" anchor="ctr"/>
                </a:tc>
                <a:tc>
                  <a:txBody>
                    <a:bodyPr/>
                    <a:lstStyle/>
                    <a:p>
                      <a:pPr algn="ctr" fontAlgn="ctr"/>
                      <a:r>
                        <a:rPr lang="es-EC" sz="1200" b="0" i="0" u="none" strike="noStrike" dirty="0">
                          <a:solidFill>
                            <a:srgbClr val="000000"/>
                          </a:solidFill>
                          <a:effectLst/>
                          <a:latin typeface="+mj-lt"/>
                        </a:rPr>
                        <a:t>92</a:t>
                      </a:r>
                    </a:p>
                  </a:txBody>
                  <a:tcPr marL="7620" marR="7620" marT="7620" marB="0" anchor="ctr"/>
                </a:tc>
                <a:tc>
                  <a:txBody>
                    <a:bodyPr/>
                    <a:lstStyle/>
                    <a:p>
                      <a:pPr algn="ctr" fontAlgn="ctr"/>
                      <a:r>
                        <a:rPr lang="es-EC" sz="1200" b="0" i="0" u="none" strike="noStrike" dirty="0">
                          <a:solidFill>
                            <a:srgbClr val="000000"/>
                          </a:solidFill>
                          <a:effectLst/>
                          <a:latin typeface="+mj-lt"/>
                        </a:rPr>
                        <a:t>82</a:t>
                      </a:r>
                    </a:p>
                  </a:txBody>
                  <a:tcPr marL="7620" marR="7620" marT="7620" marB="0" anchor="ctr"/>
                </a:tc>
                <a:tc>
                  <a:txBody>
                    <a:bodyPr/>
                    <a:lstStyle/>
                    <a:p>
                      <a:pPr algn="ctr" fontAlgn="ctr"/>
                      <a:r>
                        <a:rPr lang="es-EC" sz="1200" b="0" i="0" u="none" strike="noStrike" dirty="0">
                          <a:solidFill>
                            <a:srgbClr val="000000"/>
                          </a:solidFill>
                          <a:effectLst/>
                          <a:latin typeface="+mj-lt"/>
                        </a:rPr>
                        <a:t>64</a:t>
                      </a:r>
                    </a:p>
                  </a:txBody>
                  <a:tcPr marL="7620" marR="7620" marT="7620" marB="0" anchor="ctr"/>
                </a:tc>
                <a:tc>
                  <a:txBody>
                    <a:bodyPr/>
                    <a:lstStyle/>
                    <a:p>
                      <a:pPr algn="ctr" fontAlgn="ctr"/>
                      <a:r>
                        <a:rPr lang="es-EC" sz="1200" b="0" i="0" u="none" strike="noStrike" dirty="0">
                          <a:solidFill>
                            <a:srgbClr val="000000"/>
                          </a:solidFill>
                          <a:effectLst/>
                          <a:latin typeface="+mj-lt"/>
                        </a:rPr>
                        <a:t>40</a:t>
                      </a:r>
                    </a:p>
                  </a:txBody>
                  <a:tcPr marL="7620" marR="7620" marT="7620" marB="0" anchor="ctr"/>
                </a:tc>
                <a:tc gridSpan="3">
                  <a:txBody>
                    <a:bodyPr/>
                    <a:lstStyle/>
                    <a:p>
                      <a:pPr algn="ctr" fontAlgn="ctr"/>
                      <a:r>
                        <a:rPr lang="es-EC" sz="1200" b="0" i="0" u="none" strike="noStrike" dirty="0">
                          <a:solidFill>
                            <a:srgbClr val="000000"/>
                          </a:solidFill>
                          <a:effectLst/>
                          <a:latin typeface="+mj-lt"/>
                        </a:rPr>
                        <a:t>No Plástico</a:t>
                      </a:r>
                    </a:p>
                  </a:txBody>
                  <a:tcPr marL="7620" marR="7620" marT="7620" marB="0" anchor="ctr"/>
                </a:tc>
                <a:tc hMerge="1">
                  <a:txBody>
                    <a:bodyPr/>
                    <a:lstStyle/>
                    <a:p>
                      <a:endParaRPr lang="es-EC"/>
                    </a:p>
                  </a:txBody>
                  <a:tcPr/>
                </a:tc>
                <a:tc hMerge="1">
                  <a:txBody>
                    <a:bodyPr/>
                    <a:lstStyle/>
                    <a:p>
                      <a:endParaRPr lang="es-EC"/>
                    </a:p>
                  </a:txBody>
                  <a:tcPr/>
                </a:tc>
                <a:tc>
                  <a:txBody>
                    <a:bodyPr/>
                    <a:lstStyle/>
                    <a:p>
                      <a:pPr algn="ctr" fontAlgn="ctr"/>
                      <a:r>
                        <a:rPr lang="es-EC" sz="1200" b="0" i="0" u="none" strike="noStrike" dirty="0">
                          <a:solidFill>
                            <a:srgbClr val="000000"/>
                          </a:solidFill>
                          <a:effectLst/>
                          <a:latin typeface="+mj-lt"/>
                        </a:rPr>
                        <a:t>29%</a:t>
                      </a:r>
                    </a:p>
                  </a:txBody>
                  <a:tcPr marL="7620" marR="7620" marT="7620" marB="0" anchor="ctr"/>
                </a:tc>
                <a:tc>
                  <a:txBody>
                    <a:bodyPr/>
                    <a:lstStyle/>
                    <a:p>
                      <a:pPr algn="ctr" fontAlgn="ctr"/>
                      <a:r>
                        <a:rPr lang="es-EC" sz="1200" b="0" i="0" u="none" strike="noStrike" dirty="0">
                          <a:solidFill>
                            <a:srgbClr val="000000"/>
                          </a:solidFill>
                          <a:effectLst/>
                          <a:latin typeface="+mj-lt"/>
                        </a:rPr>
                        <a:t>SM</a:t>
                      </a:r>
                    </a:p>
                  </a:txBody>
                  <a:tcPr marL="7620" marR="7620" marT="7620" marB="0" anchor="ctr"/>
                </a:tc>
                <a:tc>
                  <a:txBody>
                    <a:bodyPr/>
                    <a:lstStyle/>
                    <a:p>
                      <a:pPr algn="ctr" fontAlgn="ctr"/>
                      <a:r>
                        <a:rPr lang="es-EC" sz="1200" b="0" i="0" u="none" strike="noStrike" dirty="0">
                          <a:solidFill>
                            <a:srgbClr val="000000"/>
                          </a:solidFill>
                          <a:effectLst/>
                          <a:latin typeface="+mj-lt"/>
                        </a:rPr>
                        <a:t>Arena Limosa Con Grava</a:t>
                      </a:r>
                    </a:p>
                  </a:txBody>
                  <a:tcPr marL="7620" marR="7620" marT="7620" marB="0" anchor="ctr"/>
                </a:tc>
                <a:tc>
                  <a:txBody>
                    <a:bodyPr/>
                    <a:lstStyle/>
                    <a:p>
                      <a:pPr algn="ctr" fontAlgn="ctr"/>
                      <a:r>
                        <a:rPr lang="es-EC" sz="1200" b="0" i="0" u="none" strike="noStrike" dirty="0">
                          <a:solidFill>
                            <a:srgbClr val="000000"/>
                          </a:solidFill>
                          <a:effectLst/>
                          <a:latin typeface="+mj-lt"/>
                        </a:rPr>
                        <a:t>A-4</a:t>
                      </a:r>
                    </a:p>
                  </a:txBody>
                  <a:tcPr marL="7620" marR="7620" marT="7620" marB="0" anchor="ctr"/>
                </a:tc>
                <a:tc>
                  <a:txBody>
                    <a:bodyPr/>
                    <a:lstStyle/>
                    <a:p>
                      <a:pPr algn="ctr" fontAlgn="b"/>
                      <a:r>
                        <a:rPr lang="es-EC" sz="1200" b="0" i="0" u="none" strike="noStrike" dirty="0">
                          <a:solidFill>
                            <a:srgbClr val="000000"/>
                          </a:solidFill>
                          <a:effectLst/>
                          <a:latin typeface="+mj-lt"/>
                        </a:rPr>
                        <a:t>Suelos limosos</a:t>
                      </a:r>
                    </a:p>
                  </a:txBody>
                  <a:tcPr marL="7620" marR="7620" marT="7620" marB="0" anchor="b"/>
                </a:tc>
                <a:extLst>
                  <a:ext uri="{0D108BD9-81ED-4DB2-BD59-A6C34878D82A}">
                    <a16:rowId xmlns:a16="http://schemas.microsoft.com/office/drawing/2014/main" val="1683602611"/>
                  </a:ext>
                </a:extLst>
              </a:tr>
              <a:tr h="287323">
                <a:tc vMerge="1">
                  <a:txBody>
                    <a:bodyPr/>
                    <a:lstStyle/>
                    <a:p>
                      <a:endParaRPr lang="es-EC"/>
                    </a:p>
                  </a:txBody>
                  <a:tcPr/>
                </a:tc>
                <a:tc rowSpan="3">
                  <a:txBody>
                    <a:bodyPr/>
                    <a:lstStyle/>
                    <a:p>
                      <a:pPr algn="ctr" fontAlgn="ctr"/>
                      <a:r>
                        <a:rPr lang="es-EC" sz="1200" b="0" i="0" u="none" strike="noStrike" dirty="0">
                          <a:solidFill>
                            <a:srgbClr val="000000"/>
                          </a:solidFill>
                          <a:effectLst/>
                          <a:latin typeface="+mj-lt"/>
                        </a:rPr>
                        <a:t>9</a:t>
                      </a:r>
                    </a:p>
                  </a:txBody>
                  <a:tcPr marL="7620" marR="7620" marT="7620" marB="0" anchor="ctr"/>
                </a:tc>
                <a:tc rowSpan="3">
                  <a:txBody>
                    <a:bodyPr/>
                    <a:lstStyle/>
                    <a:p>
                      <a:pPr algn="ctr" fontAlgn="ctr"/>
                      <a:r>
                        <a:rPr lang="es-EC" sz="1200" b="0" i="0" u="none" strike="noStrike" dirty="0">
                          <a:solidFill>
                            <a:srgbClr val="000000"/>
                          </a:solidFill>
                          <a:effectLst/>
                          <a:latin typeface="+mj-lt"/>
                        </a:rPr>
                        <a:t>0+824,0</a:t>
                      </a:r>
                    </a:p>
                  </a:txBody>
                  <a:tcPr marL="7620" marR="7620" marT="7620" marB="0" anchor="ctr"/>
                </a:tc>
                <a:tc>
                  <a:txBody>
                    <a:bodyPr/>
                    <a:lstStyle/>
                    <a:p>
                      <a:pPr algn="ctr" fontAlgn="ctr"/>
                      <a:r>
                        <a:rPr lang="es-EC" sz="1200" b="0" i="0" u="none" strike="noStrike" dirty="0">
                          <a:solidFill>
                            <a:srgbClr val="000000"/>
                          </a:solidFill>
                          <a:effectLst/>
                          <a:latin typeface="+mj-lt"/>
                        </a:rPr>
                        <a:t>-0,5</a:t>
                      </a:r>
                    </a:p>
                  </a:txBody>
                  <a:tcPr marL="7620" marR="7620" marT="7620" marB="0" anchor="ctr"/>
                </a:tc>
                <a:tc>
                  <a:txBody>
                    <a:bodyPr/>
                    <a:lstStyle/>
                    <a:p>
                      <a:pPr algn="ctr" fontAlgn="ctr"/>
                      <a:r>
                        <a:rPr lang="es-EC" sz="1200" b="0" i="0" u="none" strike="noStrike" dirty="0">
                          <a:solidFill>
                            <a:srgbClr val="000000"/>
                          </a:solidFill>
                          <a:effectLst/>
                          <a:latin typeface="+mj-lt"/>
                        </a:rPr>
                        <a:t>78</a:t>
                      </a:r>
                    </a:p>
                  </a:txBody>
                  <a:tcPr marL="7620" marR="7620" marT="7620" marB="0" anchor="ctr"/>
                </a:tc>
                <a:tc>
                  <a:txBody>
                    <a:bodyPr/>
                    <a:lstStyle/>
                    <a:p>
                      <a:pPr algn="ctr" fontAlgn="ctr"/>
                      <a:r>
                        <a:rPr lang="es-EC" sz="1200" b="0" i="0" u="none" strike="noStrike" dirty="0">
                          <a:solidFill>
                            <a:srgbClr val="000000"/>
                          </a:solidFill>
                          <a:effectLst/>
                          <a:latin typeface="+mj-lt"/>
                        </a:rPr>
                        <a:t>67</a:t>
                      </a:r>
                    </a:p>
                  </a:txBody>
                  <a:tcPr marL="7620" marR="7620" marT="7620" marB="0" anchor="ctr"/>
                </a:tc>
                <a:tc>
                  <a:txBody>
                    <a:bodyPr/>
                    <a:lstStyle/>
                    <a:p>
                      <a:pPr algn="ctr" fontAlgn="ctr"/>
                      <a:r>
                        <a:rPr lang="es-EC" sz="1200" b="0" i="0" u="none" strike="noStrike" dirty="0">
                          <a:solidFill>
                            <a:srgbClr val="000000"/>
                          </a:solidFill>
                          <a:effectLst/>
                          <a:latin typeface="+mj-lt"/>
                        </a:rPr>
                        <a:t>51</a:t>
                      </a:r>
                    </a:p>
                  </a:txBody>
                  <a:tcPr marL="7620" marR="7620" marT="7620" marB="0" anchor="ctr"/>
                </a:tc>
                <a:tc>
                  <a:txBody>
                    <a:bodyPr/>
                    <a:lstStyle/>
                    <a:p>
                      <a:pPr algn="ctr" fontAlgn="ctr"/>
                      <a:r>
                        <a:rPr lang="es-EC" sz="1200" b="0" i="0" u="none" strike="noStrike" dirty="0">
                          <a:solidFill>
                            <a:srgbClr val="000000"/>
                          </a:solidFill>
                          <a:effectLst/>
                          <a:latin typeface="+mj-lt"/>
                        </a:rPr>
                        <a:t>29</a:t>
                      </a:r>
                    </a:p>
                  </a:txBody>
                  <a:tcPr marL="7620" marR="7620" marT="7620" marB="0" anchor="ctr"/>
                </a:tc>
                <a:tc gridSpan="3">
                  <a:txBody>
                    <a:bodyPr/>
                    <a:lstStyle/>
                    <a:p>
                      <a:pPr algn="ctr" fontAlgn="ctr"/>
                      <a:r>
                        <a:rPr lang="es-EC" sz="1200" b="0" i="0" u="none" strike="noStrike" dirty="0">
                          <a:solidFill>
                            <a:srgbClr val="000000"/>
                          </a:solidFill>
                          <a:effectLst/>
                          <a:latin typeface="+mj-lt"/>
                        </a:rPr>
                        <a:t>No Plástico</a:t>
                      </a:r>
                    </a:p>
                  </a:txBody>
                  <a:tcPr marL="7620" marR="7620" marT="7620" marB="0" anchor="ctr"/>
                </a:tc>
                <a:tc hMerge="1">
                  <a:txBody>
                    <a:bodyPr/>
                    <a:lstStyle/>
                    <a:p>
                      <a:endParaRPr lang="es-EC"/>
                    </a:p>
                  </a:txBody>
                  <a:tcPr/>
                </a:tc>
                <a:tc hMerge="1">
                  <a:txBody>
                    <a:bodyPr/>
                    <a:lstStyle/>
                    <a:p>
                      <a:endParaRPr lang="es-EC"/>
                    </a:p>
                  </a:txBody>
                  <a:tcPr/>
                </a:tc>
                <a:tc>
                  <a:txBody>
                    <a:bodyPr/>
                    <a:lstStyle/>
                    <a:p>
                      <a:pPr algn="ctr" fontAlgn="ctr"/>
                      <a:r>
                        <a:rPr lang="es-EC" sz="1200" b="0" i="0" u="none" strike="noStrike" dirty="0">
                          <a:solidFill>
                            <a:srgbClr val="000000"/>
                          </a:solidFill>
                          <a:effectLst/>
                          <a:latin typeface="+mj-lt"/>
                        </a:rPr>
                        <a:t>23%</a:t>
                      </a:r>
                    </a:p>
                  </a:txBody>
                  <a:tcPr marL="7620" marR="7620" marT="7620" marB="0" anchor="ctr"/>
                </a:tc>
                <a:tc>
                  <a:txBody>
                    <a:bodyPr/>
                    <a:lstStyle/>
                    <a:p>
                      <a:pPr algn="ctr" fontAlgn="ctr"/>
                      <a:r>
                        <a:rPr lang="es-EC" sz="1200" b="0" i="0" u="none" strike="noStrike" dirty="0">
                          <a:solidFill>
                            <a:srgbClr val="000000"/>
                          </a:solidFill>
                          <a:effectLst/>
                          <a:latin typeface="+mj-lt"/>
                        </a:rPr>
                        <a:t>SM</a:t>
                      </a:r>
                    </a:p>
                  </a:txBody>
                  <a:tcPr marL="7620" marR="7620" marT="7620" marB="0" anchor="ctr"/>
                </a:tc>
                <a:tc>
                  <a:txBody>
                    <a:bodyPr/>
                    <a:lstStyle/>
                    <a:p>
                      <a:pPr algn="ctr" fontAlgn="ctr"/>
                      <a:r>
                        <a:rPr lang="es-EC" sz="1200" b="0" i="0" u="none" strike="noStrike" dirty="0">
                          <a:solidFill>
                            <a:srgbClr val="000000"/>
                          </a:solidFill>
                          <a:effectLst/>
                          <a:latin typeface="+mj-lt"/>
                        </a:rPr>
                        <a:t>Arena Limosa Con Grava</a:t>
                      </a:r>
                    </a:p>
                  </a:txBody>
                  <a:tcPr marL="7620" marR="7620" marT="7620" marB="0" anchor="ctr"/>
                </a:tc>
                <a:tc>
                  <a:txBody>
                    <a:bodyPr/>
                    <a:lstStyle/>
                    <a:p>
                      <a:pPr algn="ctr" fontAlgn="ctr"/>
                      <a:r>
                        <a:rPr lang="es-EC" sz="1200" b="0" i="0" u="none" strike="noStrike" dirty="0">
                          <a:solidFill>
                            <a:srgbClr val="000000"/>
                          </a:solidFill>
                          <a:effectLst/>
                          <a:latin typeface="+mj-lt"/>
                        </a:rPr>
                        <a:t>A-4</a:t>
                      </a:r>
                    </a:p>
                  </a:txBody>
                  <a:tcPr marL="7620" marR="7620" marT="7620" marB="0" anchor="ctr"/>
                </a:tc>
                <a:tc>
                  <a:txBody>
                    <a:bodyPr/>
                    <a:lstStyle/>
                    <a:p>
                      <a:pPr algn="ctr" fontAlgn="b"/>
                      <a:r>
                        <a:rPr lang="es-EC" sz="1200" b="0" i="0" u="none" strike="noStrike" dirty="0">
                          <a:solidFill>
                            <a:srgbClr val="000000"/>
                          </a:solidFill>
                          <a:effectLst/>
                          <a:latin typeface="+mj-lt"/>
                        </a:rPr>
                        <a:t>Suelos limosos</a:t>
                      </a:r>
                    </a:p>
                  </a:txBody>
                  <a:tcPr marL="7620" marR="7620" marT="7620" marB="0" anchor="b"/>
                </a:tc>
                <a:extLst>
                  <a:ext uri="{0D108BD9-81ED-4DB2-BD59-A6C34878D82A}">
                    <a16:rowId xmlns:a16="http://schemas.microsoft.com/office/drawing/2014/main" val="1517104199"/>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b="0" i="0" u="none" strike="noStrike" dirty="0">
                          <a:solidFill>
                            <a:srgbClr val="000000"/>
                          </a:solidFill>
                          <a:effectLst/>
                          <a:latin typeface="+mj-lt"/>
                        </a:rPr>
                        <a:t>-1,0</a:t>
                      </a:r>
                    </a:p>
                  </a:txBody>
                  <a:tcPr marL="7620" marR="7620" marT="7620" marB="0" anchor="ctr"/>
                </a:tc>
                <a:tc>
                  <a:txBody>
                    <a:bodyPr/>
                    <a:lstStyle/>
                    <a:p>
                      <a:pPr algn="ctr" fontAlgn="ctr"/>
                      <a:r>
                        <a:rPr lang="es-EC" sz="1200" b="0" i="0" u="none" strike="noStrike" dirty="0">
                          <a:solidFill>
                            <a:srgbClr val="000000"/>
                          </a:solidFill>
                          <a:effectLst/>
                          <a:latin typeface="+mj-lt"/>
                        </a:rPr>
                        <a:t>40</a:t>
                      </a:r>
                    </a:p>
                  </a:txBody>
                  <a:tcPr marL="7620" marR="7620" marT="7620" marB="0" anchor="ctr"/>
                </a:tc>
                <a:tc>
                  <a:txBody>
                    <a:bodyPr/>
                    <a:lstStyle/>
                    <a:p>
                      <a:pPr algn="ctr" fontAlgn="ctr"/>
                      <a:r>
                        <a:rPr lang="es-EC" sz="1200" b="0" i="0" u="none" strike="noStrike" dirty="0">
                          <a:solidFill>
                            <a:srgbClr val="000000"/>
                          </a:solidFill>
                          <a:effectLst/>
                          <a:latin typeface="+mj-lt"/>
                        </a:rPr>
                        <a:t>29</a:t>
                      </a:r>
                    </a:p>
                  </a:txBody>
                  <a:tcPr marL="7620" marR="7620" marT="7620" marB="0" anchor="ctr"/>
                </a:tc>
                <a:tc>
                  <a:txBody>
                    <a:bodyPr/>
                    <a:lstStyle/>
                    <a:p>
                      <a:pPr algn="ctr" fontAlgn="ctr"/>
                      <a:r>
                        <a:rPr lang="es-EC" sz="1200" b="0" i="0" u="none" strike="noStrike" dirty="0">
                          <a:solidFill>
                            <a:srgbClr val="000000"/>
                          </a:solidFill>
                          <a:effectLst/>
                          <a:latin typeface="+mj-lt"/>
                        </a:rPr>
                        <a:t>16</a:t>
                      </a:r>
                    </a:p>
                  </a:txBody>
                  <a:tcPr marL="7620" marR="7620" marT="7620" marB="0" anchor="ctr"/>
                </a:tc>
                <a:tc>
                  <a:txBody>
                    <a:bodyPr/>
                    <a:lstStyle/>
                    <a:p>
                      <a:pPr algn="ctr" fontAlgn="ctr"/>
                      <a:r>
                        <a:rPr lang="es-EC" sz="1200" b="0" i="0" u="none" strike="noStrike" dirty="0">
                          <a:solidFill>
                            <a:srgbClr val="000000"/>
                          </a:solidFill>
                          <a:effectLst/>
                          <a:latin typeface="+mj-lt"/>
                        </a:rPr>
                        <a:t>0</a:t>
                      </a:r>
                    </a:p>
                  </a:txBody>
                  <a:tcPr marL="7620" marR="7620" marT="7620" marB="0" anchor="ctr"/>
                </a:tc>
                <a:tc gridSpan="3">
                  <a:txBody>
                    <a:bodyPr/>
                    <a:lstStyle/>
                    <a:p>
                      <a:pPr algn="ctr" fontAlgn="ctr"/>
                      <a:r>
                        <a:rPr lang="es-EC" sz="1200" b="0" i="0" u="none" strike="noStrike" dirty="0">
                          <a:solidFill>
                            <a:srgbClr val="000000"/>
                          </a:solidFill>
                          <a:effectLst/>
                          <a:latin typeface="+mj-lt"/>
                        </a:rPr>
                        <a:t>No Plástico</a:t>
                      </a:r>
                    </a:p>
                  </a:txBody>
                  <a:tcPr marL="7620" marR="7620" marT="7620" marB="0" anchor="ctr"/>
                </a:tc>
                <a:tc hMerge="1">
                  <a:txBody>
                    <a:bodyPr/>
                    <a:lstStyle/>
                    <a:p>
                      <a:endParaRPr lang="es-EC"/>
                    </a:p>
                  </a:txBody>
                  <a:tcPr/>
                </a:tc>
                <a:tc hMerge="1">
                  <a:txBody>
                    <a:bodyPr/>
                    <a:lstStyle/>
                    <a:p>
                      <a:endParaRPr lang="es-EC"/>
                    </a:p>
                  </a:txBody>
                  <a:tcPr/>
                </a:tc>
                <a:tc>
                  <a:txBody>
                    <a:bodyPr/>
                    <a:lstStyle/>
                    <a:p>
                      <a:pPr algn="ctr" fontAlgn="ctr"/>
                      <a:r>
                        <a:rPr lang="es-EC" sz="1200" b="0" i="0" u="none" strike="noStrike" dirty="0">
                          <a:solidFill>
                            <a:srgbClr val="000000"/>
                          </a:solidFill>
                          <a:effectLst/>
                          <a:latin typeface="+mj-lt"/>
                        </a:rPr>
                        <a:t>24%</a:t>
                      </a:r>
                    </a:p>
                  </a:txBody>
                  <a:tcPr marL="7620" marR="7620" marT="7620" marB="0" anchor="ctr"/>
                </a:tc>
                <a:tc>
                  <a:txBody>
                    <a:bodyPr/>
                    <a:lstStyle/>
                    <a:p>
                      <a:pPr algn="ctr" fontAlgn="ctr"/>
                      <a:r>
                        <a:rPr lang="es-EC" sz="1200" b="0" i="0" u="none" strike="noStrike" dirty="0">
                          <a:solidFill>
                            <a:srgbClr val="000000"/>
                          </a:solidFill>
                          <a:effectLst/>
                          <a:latin typeface="+mj-lt"/>
                        </a:rPr>
                        <a:t>ML</a:t>
                      </a:r>
                    </a:p>
                  </a:txBody>
                  <a:tcPr marL="7620" marR="7620" marT="7620" marB="0" anchor="ctr"/>
                </a:tc>
                <a:tc>
                  <a:txBody>
                    <a:bodyPr/>
                    <a:lstStyle/>
                    <a:p>
                      <a:pPr algn="ctr" fontAlgn="ctr"/>
                      <a:r>
                        <a:rPr lang="es-EC" sz="1200" b="0" i="0" u="none" strike="noStrike" dirty="0">
                          <a:solidFill>
                            <a:srgbClr val="000000"/>
                          </a:solidFill>
                          <a:effectLst/>
                          <a:latin typeface="+mj-lt"/>
                        </a:rPr>
                        <a:t>Limo Arenoso Con Grava</a:t>
                      </a:r>
                    </a:p>
                  </a:txBody>
                  <a:tcPr marL="7620" marR="7620" marT="7620" marB="0" anchor="ctr"/>
                </a:tc>
                <a:tc>
                  <a:txBody>
                    <a:bodyPr/>
                    <a:lstStyle/>
                    <a:p>
                      <a:pPr algn="ctr" fontAlgn="ctr"/>
                      <a:r>
                        <a:rPr lang="es-EC" sz="1200" b="0" i="0" u="none" strike="noStrike" dirty="0">
                          <a:solidFill>
                            <a:srgbClr val="000000"/>
                          </a:solidFill>
                          <a:effectLst/>
                          <a:latin typeface="+mj-lt"/>
                        </a:rPr>
                        <a:t>A-1-b(0)</a:t>
                      </a:r>
                    </a:p>
                  </a:txBody>
                  <a:tcPr marL="7620" marR="7620" marT="7620" marB="0" anchor="ctr"/>
                </a:tc>
                <a:tc>
                  <a:txBody>
                    <a:bodyPr/>
                    <a:lstStyle/>
                    <a:p>
                      <a:pPr algn="ctr" fontAlgn="b"/>
                      <a:r>
                        <a:rPr lang="es-EC" sz="1200" b="0" i="0" u="none" strike="noStrike" dirty="0">
                          <a:solidFill>
                            <a:srgbClr val="000000"/>
                          </a:solidFill>
                          <a:effectLst/>
                          <a:latin typeface="+mj-lt"/>
                        </a:rPr>
                        <a:t>Fragmentos de roca, grava y arena</a:t>
                      </a:r>
                    </a:p>
                  </a:txBody>
                  <a:tcPr marL="7620" marR="7620" marT="7620" marB="0" anchor="b"/>
                </a:tc>
                <a:extLst>
                  <a:ext uri="{0D108BD9-81ED-4DB2-BD59-A6C34878D82A}">
                    <a16:rowId xmlns:a16="http://schemas.microsoft.com/office/drawing/2014/main" val="1792200019"/>
                  </a:ext>
                </a:extLst>
              </a:tr>
              <a:tr h="287323">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b="0" i="0" u="none" strike="noStrike" dirty="0">
                          <a:solidFill>
                            <a:srgbClr val="000000"/>
                          </a:solidFill>
                          <a:effectLst/>
                          <a:latin typeface="+mj-lt"/>
                        </a:rPr>
                        <a:t>-1,5</a:t>
                      </a:r>
                    </a:p>
                  </a:txBody>
                  <a:tcPr marL="7620" marR="7620" marT="7620" marB="0" anchor="ctr"/>
                </a:tc>
                <a:tc>
                  <a:txBody>
                    <a:bodyPr/>
                    <a:lstStyle/>
                    <a:p>
                      <a:pPr algn="ctr" fontAlgn="ctr"/>
                      <a:r>
                        <a:rPr lang="es-EC" sz="1200" b="0" i="0" u="none" strike="noStrike" dirty="0">
                          <a:solidFill>
                            <a:srgbClr val="000000"/>
                          </a:solidFill>
                          <a:effectLst/>
                          <a:latin typeface="+mj-lt"/>
                        </a:rPr>
                        <a:t>65</a:t>
                      </a:r>
                    </a:p>
                  </a:txBody>
                  <a:tcPr marL="7620" marR="7620" marT="7620" marB="0" anchor="ctr"/>
                </a:tc>
                <a:tc>
                  <a:txBody>
                    <a:bodyPr/>
                    <a:lstStyle/>
                    <a:p>
                      <a:pPr algn="ctr" fontAlgn="ctr"/>
                      <a:r>
                        <a:rPr lang="es-EC" sz="1200" b="0" i="0" u="none" strike="noStrike" dirty="0">
                          <a:solidFill>
                            <a:srgbClr val="000000"/>
                          </a:solidFill>
                          <a:effectLst/>
                          <a:latin typeface="+mj-lt"/>
                        </a:rPr>
                        <a:t>53</a:t>
                      </a:r>
                    </a:p>
                  </a:txBody>
                  <a:tcPr marL="7620" marR="7620" marT="7620" marB="0" anchor="ctr"/>
                </a:tc>
                <a:tc>
                  <a:txBody>
                    <a:bodyPr/>
                    <a:lstStyle/>
                    <a:p>
                      <a:pPr algn="ctr" fontAlgn="ctr"/>
                      <a:r>
                        <a:rPr lang="es-EC" sz="1200" b="0" i="0" u="none" strike="noStrike" dirty="0">
                          <a:solidFill>
                            <a:srgbClr val="000000"/>
                          </a:solidFill>
                          <a:effectLst/>
                          <a:latin typeface="+mj-lt"/>
                        </a:rPr>
                        <a:t>39</a:t>
                      </a:r>
                    </a:p>
                  </a:txBody>
                  <a:tcPr marL="7620" marR="7620" marT="7620" marB="0" anchor="ctr"/>
                </a:tc>
                <a:tc>
                  <a:txBody>
                    <a:bodyPr/>
                    <a:lstStyle/>
                    <a:p>
                      <a:pPr algn="ctr" fontAlgn="ctr"/>
                      <a:r>
                        <a:rPr lang="es-EC" sz="1200" b="0" i="0" u="none" strike="noStrike" dirty="0">
                          <a:solidFill>
                            <a:srgbClr val="000000"/>
                          </a:solidFill>
                          <a:effectLst/>
                          <a:latin typeface="+mj-lt"/>
                        </a:rPr>
                        <a:t>23</a:t>
                      </a:r>
                    </a:p>
                  </a:txBody>
                  <a:tcPr marL="7620" marR="7620" marT="7620" marB="0" anchor="ctr"/>
                </a:tc>
                <a:tc>
                  <a:txBody>
                    <a:bodyPr/>
                    <a:lstStyle/>
                    <a:p>
                      <a:pPr algn="ctr" fontAlgn="ctr"/>
                      <a:r>
                        <a:rPr lang="es-EC" sz="1200" b="0" i="0" u="none" strike="noStrike" dirty="0">
                          <a:solidFill>
                            <a:srgbClr val="000000"/>
                          </a:solidFill>
                          <a:effectLst/>
                          <a:latin typeface="+mj-lt"/>
                        </a:rPr>
                        <a:t>33%</a:t>
                      </a:r>
                    </a:p>
                  </a:txBody>
                  <a:tcPr marL="7620" marR="7620" marT="7620" marB="0" anchor="ctr"/>
                </a:tc>
                <a:tc>
                  <a:txBody>
                    <a:bodyPr/>
                    <a:lstStyle/>
                    <a:p>
                      <a:pPr algn="ctr" fontAlgn="ctr"/>
                      <a:r>
                        <a:rPr lang="es-EC" sz="1200" b="0" i="0" u="none" strike="noStrike" dirty="0">
                          <a:solidFill>
                            <a:srgbClr val="000000"/>
                          </a:solidFill>
                          <a:effectLst/>
                          <a:latin typeface="+mj-lt"/>
                        </a:rPr>
                        <a:t>28%</a:t>
                      </a:r>
                    </a:p>
                  </a:txBody>
                  <a:tcPr marL="7620" marR="7620" marT="7620" marB="0" anchor="ctr"/>
                </a:tc>
                <a:tc>
                  <a:txBody>
                    <a:bodyPr/>
                    <a:lstStyle/>
                    <a:p>
                      <a:pPr algn="ctr" fontAlgn="ctr"/>
                      <a:r>
                        <a:rPr lang="es-EC" sz="1200" b="0" i="0" u="none" strike="noStrike" dirty="0">
                          <a:solidFill>
                            <a:srgbClr val="000000"/>
                          </a:solidFill>
                          <a:effectLst/>
                          <a:latin typeface="+mj-lt"/>
                        </a:rPr>
                        <a:t>6%</a:t>
                      </a:r>
                    </a:p>
                  </a:txBody>
                  <a:tcPr marL="7620" marR="7620" marT="7620" marB="0" anchor="ctr"/>
                </a:tc>
                <a:tc>
                  <a:txBody>
                    <a:bodyPr/>
                    <a:lstStyle/>
                    <a:p>
                      <a:pPr algn="ctr" fontAlgn="ctr"/>
                      <a:r>
                        <a:rPr lang="es-EC" sz="1200" b="0" i="0" u="none" strike="noStrike" dirty="0">
                          <a:solidFill>
                            <a:srgbClr val="000000"/>
                          </a:solidFill>
                          <a:effectLst/>
                          <a:latin typeface="+mj-lt"/>
                        </a:rPr>
                        <a:t>26%</a:t>
                      </a:r>
                    </a:p>
                  </a:txBody>
                  <a:tcPr marL="7620" marR="7620" marT="7620" marB="0" anchor="ctr"/>
                </a:tc>
                <a:tc>
                  <a:txBody>
                    <a:bodyPr/>
                    <a:lstStyle/>
                    <a:p>
                      <a:pPr algn="ctr" fontAlgn="ctr"/>
                      <a:r>
                        <a:rPr lang="es-EC" sz="1200" b="0" i="0" u="none" strike="noStrike" dirty="0">
                          <a:solidFill>
                            <a:srgbClr val="000000"/>
                          </a:solidFill>
                          <a:effectLst/>
                          <a:latin typeface="+mj-lt"/>
                        </a:rPr>
                        <a:t>SM</a:t>
                      </a:r>
                    </a:p>
                  </a:txBody>
                  <a:tcPr marL="7620" marR="7620" marT="7620" marB="0" anchor="ctr"/>
                </a:tc>
                <a:tc>
                  <a:txBody>
                    <a:bodyPr/>
                    <a:lstStyle/>
                    <a:p>
                      <a:pPr algn="ctr" fontAlgn="ctr"/>
                      <a:r>
                        <a:rPr lang="es-EC" sz="1200" b="0" i="0" u="none" strike="noStrike" dirty="0">
                          <a:solidFill>
                            <a:srgbClr val="000000"/>
                          </a:solidFill>
                          <a:effectLst/>
                          <a:latin typeface="+mj-lt"/>
                        </a:rPr>
                        <a:t>Arena Limosa Con Grava</a:t>
                      </a:r>
                    </a:p>
                  </a:txBody>
                  <a:tcPr marL="7620" marR="7620" marT="7620" marB="0" anchor="ctr"/>
                </a:tc>
                <a:tc>
                  <a:txBody>
                    <a:bodyPr/>
                    <a:lstStyle/>
                    <a:p>
                      <a:pPr algn="ctr" fontAlgn="ctr"/>
                      <a:r>
                        <a:rPr lang="es-EC" sz="1200" b="0" i="0" u="none" strike="noStrike" dirty="0">
                          <a:solidFill>
                            <a:srgbClr val="000000"/>
                          </a:solidFill>
                          <a:effectLst/>
                          <a:latin typeface="+mj-lt"/>
                        </a:rPr>
                        <a:t>A-1-b(0)</a:t>
                      </a:r>
                    </a:p>
                  </a:txBody>
                  <a:tcPr marL="7620" marR="7620" marT="7620" marB="0" anchor="ctr"/>
                </a:tc>
                <a:tc>
                  <a:txBody>
                    <a:bodyPr/>
                    <a:lstStyle/>
                    <a:p>
                      <a:pPr algn="ctr" fontAlgn="b"/>
                      <a:r>
                        <a:rPr lang="es-EC" sz="1200" b="0" i="0" u="none" strike="noStrike" dirty="0">
                          <a:solidFill>
                            <a:srgbClr val="000000"/>
                          </a:solidFill>
                          <a:effectLst/>
                          <a:latin typeface="+mj-lt"/>
                        </a:rPr>
                        <a:t>Fragmentos de roca, grava y arena</a:t>
                      </a:r>
                    </a:p>
                  </a:txBody>
                  <a:tcPr marL="7620" marR="7620" marT="7620" marB="0" anchor="b"/>
                </a:tc>
                <a:extLst>
                  <a:ext uri="{0D108BD9-81ED-4DB2-BD59-A6C34878D82A}">
                    <a16:rowId xmlns:a16="http://schemas.microsoft.com/office/drawing/2014/main" val="3942664080"/>
                  </a:ext>
                </a:extLst>
              </a:tr>
            </a:tbl>
          </a:graphicData>
        </a:graphic>
      </p:graphicFrame>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50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9251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1547664" y="1428584"/>
            <a:ext cx="7002746" cy="2000548"/>
          </a:xfrm>
          <a:prstGeom prst="rect">
            <a:avLst/>
          </a:prstGeom>
          <a:noFill/>
        </p:spPr>
        <p:txBody>
          <a:bodyPr wrap="square" lIns="91440" tIns="45720" rIns="91440" bIns="45720" rtlCol="0" anchor="t">
            <a:spAutoFit/>
          </a:bodyPr>
          <a:lstStyle/>
          <a:p>
            <a:pPr algn="ctr"/>
            <a:r>
              <a:rPr lang="es-EC" sz="2400" b="1" dirty="0">
                <a:ln w="0"/>
                <a:effectLst>
                  <a:outerShdw blurRad="38100" dist="19050" dir="2700000" algn="tl" rotWithShape="0">
                    <a:schemeClr val="dk1">
                      <a:alpha val="40000"/>
                    </a:schemeClr>
                  </a:outerShdw>
                </a:effectLst>
                <a:latin typeface="Arial"/>
                <a:cs typeface="Arial"/>
              </a:rPr>
              <a:t>OBJETIVO ESPECÍFICO 1</a:t>
            </a:r>
            <a:endParaRPr lang="en-US" sz="1600" b="1" dirty="0">
              <a:cs typeface="Arial" panose="020B0604020202020204" pitchFamily="34" charset="0"/>
            </a:endParaRPr>
          </a:p>
          <a:p>
            <a:pPr algn="ctr"/>
            <a:endParaRPr lang="es-EC" sz="2400" dirty="0">
              <a:ln w="0"/>
              <a:effectLst>
                <a:outerShdw blurRad="38100" dist="19050" dir="2700000" algn="tl" rotWithShape="0">
                  <a:schemeClr val="dk1">
                    <a:alpha val="40000"/>
                  </a:schemeClr>
                </a:outerShdw>
              </a:effectLst>
              <a:latin typeface="Arial"/>
              <a:cs typeface="Arial"/>
            </a:endParaRPr>
          </a:p>
          <a:p>
            <a:pPr algn="ctr"/>
            <a:r>
              <a:rPr lang="es-EC" sz="2000" dirty="0">
                <a:ln w="0"/>
                <a:effectLst>
                  <a:outerShdw blurRad="38100" dist="19050" dir="2700000" algn="tl" rotWithShape="0">
                    <a:schemeClr val="dk1">
                      <a:alpha val="40000"/>
                    </a:schemeClr>
                  </a:outerShdw>
                </a:effectLst>
                <a:latin typeface="Arial"/>
                <a:cs typeface="Arial"/>
              </a:rPr>
              <a:t>Evaluación funcional y estructural de las condiciones de los pavimentos de la infraestructura vial Av. Jacinto Jijón y Caamaño y Av. Manuel Quiroga.</a:t>
            </a:r>
            <a:endParaRPr lang="es-EC" sz="2000" dirty="0">
              <a:cs typeface="Arial" panose="020B0604020202020204" pitchFamily="34" charset="0"/>
            </a:endParaRPr>
          </a:p>
          <a:p>
            <a:pPr algn="ctr"/>
            <a:endParaRPr lang="es-EC" sz="1600" dirty="0"/>
          </a:p>
        </p:txBody>
      </p:sp>
      <p:sp>
        <p:nvSpPr>
          <p:cNvPr id="3" name="CuadroTexto 2"/>
          <p:cNvSpPr txBox="1"/>
          <p:nvPr/>
        </p:nvSpPr>
        <p:spPr>
          <a:xfrm>
            <a:off x="1548391" y="4080111"/>
            <a:ext cx="5904656" cy="923330"/>
          </a:xfrm>
          <a:prstGeom prst="rect">
            <a:avLst/>
          </a:prstGeom>
          <a:noFill/>
        </p:spPr>
        <p:txBody>
          <a:bodyPr wrap="square" lIns="91440" tIns="45720" rIns="91440" bIns="45720" rtlCol="0" anchor="t">
            <a:spAutoFit/>
          </a:bodyPr>
          <a:lstStyle/>
          <a:p>
            <a:r>
              <a:rPr lang="es-EC" dirty="0" smtClean="0">
                <a:latin typeface="Arial"/>
                <a:cs typeface="Arial"/>
              </a:rPr>
              <a:t>Sr. Aragón Flores, </a:t>
            </a:r>
            <a:r>
              <a:rPr lang="es-EC" dirty="0">
                <a:latin typeface="Arial"/>
                <a:cs typeface="Arial"/>
              </a:rPr>
              <a:t>Juan Diego</a:t>
            </a:r>
          </a:p>
          <a:p>
            <a:r>
              <a:rPr lang="es-EC" dirty="0" smtClean="0">
                <a:latin typeface="Arial"/>
                <a:cs typeface="Arial"/>
              </a:rPr>
              <a:t>Capt. de E. León Garrido, </a:t>
            </a:r>
            <a:r>
              <a:rPr lang="es-EC" dirty="0">
                <a:latin typeface="Arial"/>
                <a:cs typeface="Arial"/>
              </a:rPr>
              <a:t>Carlos Alberto </a:t>
            </a:r>
            <a:endParaRPr lang="es-EC" dirty="0">
              <a:cs typeface="Arial"/>
            </a:endParaRPr>
          </a:p>
          <a:p>
            <a:endParaRPr lang="es-EC" dirty="0"/>
          </a:p>
        </p:txBody>
      </p:sp>
    </p:spTree>
    <p:extLst>
      <p:ext uri="{BB962C8B-B14F-4D97-AF65-F5344CB8AC3E}">
        <p14:creationId xmlns:p14="http://schemas.microsoft.com/office/powerpoint/2010/main" val="35578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584775"/>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Caracterización del material granular</a:t>
            </a:r>
          </a:p>
        </p:txBody>
      </p:sp>
      <p:sp>
        <p:nvSpPr>
          <p:cNvPr id="2" name="Marcador de contenido 1"/>
          <p:cNvSpPr>
            <a:spLocks noGrp="1"/>
          </p:cNvSpPr>
          <p:nvPr>
            <p:ph idx="1"/>
          </p:nvPr>
        </p:nvSpPr>
        <p:spPr>
          <a:xfrm>
            <a:off x="457200" y="1268760"/>
            <a:ext cx="8229600" cy="4525963"/>
          </a:xfrm>
        </p:spPr>
        <p:txBody>
          <a:bodyPr/>
          <a:lstStyle/>
          <a:p>
            <a:pPr lvl="0" algn="just"/>
            <a:r>
              <a:rPr lang="es-EC" sz="2000" dirty="0">
                <a:solidFill>
                  <a:schemeClr val="tx1"/>
                </a:solidFill>
              </a:rPr>
              <a:t>En el Tramo 1 existe la presencia de Arena limosa con grava (SM), de acuerdo a la clasificación SUCS, en toda su extensión, todo el suelo es no plástico, y la mayor humedad natural se registró en la abscisa 0+068,0 con un valor de 44%.</a:t>
            </a:r>
          </a:p>
          <a:p>
            <a:pPr lvl="0" algn="just"/>
            <a:endParaRPr lang="es-EC" sz="2000" dirty="0">
              <a:solidFill>
                <a:schemeClr val="tx1"/>
              </a:solidFill>
            </a:endParaRPr>
          </a:p>
          <a:p>
            <a:pPr lvl="0" algn="just"/>
            <a:r>
              <a:rPr lang="es-EC" sz="2000" dirty="0">
                <a:solidFill>
                  <a:schemeClr val="tx1"/>
                </a:solidFill>
              </a:rPr>
              <a:t>En el Tramo 2 existe mayormente presencia de Arena limosa con grava (SM), y de suelos no plásticos. A pesar de que las muestras tomadas en las Calicatas 5 y 6 a una profundidad de -1,50 m. si presentan plasticidad esta es casi nula.</a:t>
            </a:r>
          </a:p>
          <a:p>
            <a:pPr lvl="0" algn="just"/>
            <a:endParaRPr lang="es-EC" sz="2000" dirty="0">
              <a:solidFill>
                <a:schemeClr val="tx1"/>
              </a:solidFill>
            </a:endParaRPr>
          </a:p>
          <a:p>
            <a:pPr lvl="0" algn="just"/>
            <a:r>
              <a:rPr lang="es-EC" sz="2000" dirty="0">
                <a:solidFill>
                  <a:schemeClr val="tx1"/>
                </a:solidFill>
              </a:rPr>
              <a:t>En el Tramo 3 existe mayormente presencia de Arena limosa con grava (SM), y de suelos no plásticos, a excepción de las muestras tomadas en la Calicata 9, donde existe Limo arenoso con grava (ML) y Arena limosa con grava (SM) con baja plasticidad.</a:t>
            </a:r>
          </a:p>
          <a:p>
            <a:pPr marL="0" indent="0">
              <a:buNone/>
            </a:pPr>
            <a:endParaRPr lang="es-EC" dirty="0"/>
          </a:p>
        </p:txBody>
      </p:sp>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875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584775"/>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Caracterización del material granular</a:t>
            </a:r>
          </a:p>
        </p:txBody>
      </p:sp>
      <p:graphicFrame>
        <p:nvGraphicFramePr>
          <p:cNvPr id="4" name="Marcador de contenido 3">
            <a:extLst>
              <a:ext uri="{FF2B5EF4-FFF2-40B4-BE49-F238E27FC236}">
                <a16:creationId xmlns:a16="http://schemas.microsoft.com/office/drawing/2014/main" id="{BBF5044D-C875-4F36-897B-71C29A4F114B}"/>
              </a:ext>
            </a:extLst>
          </p:cNvPr>
          <p:cNvGraphicFramePr>
            <a:graphicFrameLocks noGrp="1"/>
          </p:cNvGraphicFramePr>
          <p:nvPr>
            <p:ph idx="1"/>
            <p:extLst>
              <p:ext uri="{D42A27DB-BD31-4B8C-83A1-F6EECF244321}">
                <p14:modId xmlns:p14="http://schemas.microsoft.com/office/powerpoint/2010/main" val="1749523953"/>
              </p:ext>
            </p:extLst>
          </p:nvPr>
        </p:nvGraphicFramePr>
        <p:xfrm>
          <a:off x="251520" y="2110358"/>
          <a:ext cx="4248000" cy="28086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2A05442D-2514-4700-A705-4365AEAE2803}"/>
              </a:ext>
            </a:extLst>
          </p:cNvPr>
          <p:cNvGraphicFramePr/>
          <p:nvPr>
            <p:extLst>
              <p:ext uri="{D42A27DB-BD31-4B8C-83A1-F6EECF244321}">
                <p14:modId xmlns:p14="http://schemas.microsoft.com/office/powerpoint/2010/main" val="2594647083"/>
              </p:ext>
            </p:extLst>
          </p:nvPr>
        </p:nvGraphicFramePr>
        <p:xfrm>
          <a:off x="4644008" y="2110357"/>
          <a:ext cx="4248000" cy="2808659"/>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584775"/>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Caracterización del material granular</a:t>
            </a: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1030491456"/>
              </p:ext>
            </p:extLst>
          </p:nvPr>
        </p:nvGraphicFramePr>
        <p:xfrm>
          <a:off x="390364" y="1431605"/>
          <a:ext cx="8363273" cy="4389120"/>
        </p:xfrm>
        <a:graphic>
          <a:graphicData uri="http://schemas.openxmlformats.org/drawingml/2006/table">
            <a:tbl>
              <a:tblPr firstRow="1" firstCol="1" bandRow="1">
                <a:tableStyleId>{0E3FDE45-AF77-4B5C-9715-49D594BDF05E}</a:tableStyleId>
              </a:tblPr>
              <a:tblGrid>
                <a:gridCol w="1113794">
                  <a:extLst>
                    <a:ext uri="{9D8B030D-6E8A-4147-A177-3AD203B41FA5}">
                      <a16:colId xmlns:a16="http://schemas.microsoft.com/office/drawing/2014/main" val="88468506"/>
                    </a:ext>
                  </a:extLst>
                </a:gridCol>
                <a:gridCol w="1646715">
                  <a:extLst>
                    <a:ext uri="{9D8B030D-6E8A-4147-A177-3AD203B41FA5}">
                      <a16:colId xmlns:a16="http://schemas.microsoft.com/office/drawing/2014/main" val="860416744"/>
                    </a:ext>
                  </a:extLst>
                </a:gridCol>
                <a:gridCol w="1867588">
                  <a:extLst>
                    <a:ext uri="{9D8B030D-6E8A-4147-A177-3AD203B41FA5}">
                      <a16:colId xmlns:a16="http://schemas.microsoft.com/office/drawing/2014/main" val="1047435667"/>
                    </a:ext>
                  </a:extLst>
                </a:gridCol>
                <a:gridCol w="1867588">
                  <a:extLst>
                    <a:ext uri="{9D8B030D-6E8A-4147-A177-3AD203B41FA5}">
                      <a16:colId xmlns:a16="http://schemas.microsoft.com/office/drawing/2014/main" val="1799662955"/>
                    </a:ext>
                  </a:extLst>
                </a:gridCol>
                <a:gridCol w="1867588">
                  <a:extLst>
                    <a:ext uri="{9D8B030D-6E8A-4147-A177-3AD203B41FA5}">
                      <a16:colId xmlns:a16="http://schemas.microsoft.com/office/drawing/2014/main" val="2464115112"/>
                    </a:ext>
                  </a:extLst>
                </a:gridCol>
              </a:tblGrid>
              <a:tr h="972348">
                <a:tc>
                  <a:txBody>
                    <a:bodyPr/>
                    <a:lstStyle/>
                    <a:p>
                      <a:pPr marL="0" indent="0" algn="ctr">
                        <a:lnSpc>
                          <a:spcPct val="150000"/>
                        </a:lnSpc>
                        <a:spcAft>
                          <a:spcPts val="0"/>
                        </a:spcAft>
                      </a:pPr>
                      <a:r>
                        <a:rPr lang="es-EC" sz="1600" dirty="0">
                          <a:solidFill>
                            <a:schemeClr val="bg1"/>
                          </a:solidFill>
                          <a:effectLst/>
                        </a:rPr>
                        <a:t>Tramo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indent="0" algn="ctr">
                        <a:lnSpc>
                          <a:spcPct val="150000"/>
                        </a:lnSpc>
                        <a:spcAft>
                          <a:spcPts val="0"/>
                        </a:spcAft>
                      </a:pPr>
                      <a:r>
                        <a:rPr lang="es-EC" sz="1600" dirty="0">
                          <a:solidFill>
                            <a:schemeClr val="bg1"/>
                          </a:solidFill>
                          <a:effectLst/>
                        </a:rPr>
                        <a:t>Calicata Nro.</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indent="0" algn="ctr">
                        <a:lnSpc>
                          <a:spcPct val="150000"/>
                        </a:lnSpc>
                        <a:spcAft>
                          <a:spcPts val="0"/>
                        </a:spcAft>
                      </a:pPr>
                      <a:r>
                        <a:rPr lang="es-EC" sz="1600" dirty="0">
                          <a:solidFill>
                            <a:schemeClr val="bg1"/>
                          </a:solidFill>
                          <a:effectLst/>
                        </a:rPr>
                        <a:t>Abscisa (km)</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indent="0" algn="ctr">
                        <a:lnSpc>
                          <a:spcPct val="150000"/>
                        </a:lnSpc>
                        <a:spcAft>
                          <a:spcPts val="0"/>
                        </a:spcAft>
                      </a:pPr>
                      <a:r>
                        <a:rPr lang="es-EC" sz="1600" dirty="0">
                          <a:solidFill>
                            <a:schemeClr val="bg1"/>
                          </a:solidFill>
                          <a:effectLst/>
                        </a:rPr>
                        <a:t>Presencia de material de sub base granular</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indent="0" algn="ctr">
                        <a:lnSpc>
                          <a:spcPct val="150000"/>
                        </a:lnSpc>
                        <a:spcAft>
                          <a:spcPts val="0"/>
                        </a:spcAft>
                      </a:pPr>
                      <a:r>
                        <a:rPr lang="es-EC" sz="1600" dirty="0">
                          <a:solidFill>
                            <a:schemeClr val="bg1"/>
                          </a:solidFill>
                          <a:effectLst/>
                        </a:rPr>
                        <a:t>Presencia de material de base granular</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412963787"/>
                  </a:ext>
                </a:extLst>
              </a:tr>
              <a:tr h="300007">
                <a:tc rowSpan="4">
                  <a:txBody>
                    <a:bodyPr/>
                    <a:lstStyle/>
                    <a:p>
                      <a:pPr marL="0" indent="0" algn="ctr">
                        <a:lnSpc>
                          <a:spcPct val="150000"/>
                        </a:lnSpc>
                        <a:spcAft>
                          <a:spcPts val="0"/>
                        </a:spcAft>
                      </a:pPr>
                      <a:r>
                        <a:rPr lang="es-EC" sz="1600" dirty="0">
                          <a:effectLst/>
                        </a:rPr>
                        <a:t>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0+068,00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718126463"/>
                  </a:ext>
                </a:extLst>
              </a:tr>
              <a:tr h="300007">
                <a:tc vMerge="1">
                  <a:txBody>
                    <a:bodyPr/>
                    <a:lstStyle/>
                    <a:p>
                      <a:endParaRPr lang="es-EC"/>
                    </a:p>
                  </a:txBody>
                  <a:tcPr/>
                </a:tc>
                <a:tc>
                  <a:txBody>
                    <a:bodyPr/>
                    <a:lstStyle/>
                    <a:p>
                      <a:pPr marL="0" indent="0" algn="ctr">
                        <a:lnSpc>
                          <a:spcPct val="150000"/>
                        </a:lnSpc>
                        <a:spcAft>
                          <a:spcPts val="0"/>
                        </a:spcAft>
                      </a:pPr>
                      <a:r>
                        <a:rPr lang="es-EC" sz="1600" dirty="0">
                          <a:effectLst/>
                        </a:rPr>
                        <a:t>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600" dirty="0">
                          <a:effectLst/>
                        </a:rPr>
                        <a:t>0+149,00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5297265"/>
                  </a:ext>
                </a:extLst>
              </a:tr>
              <a:tr h="300007">
                <a:tc vMerge="1">
                  <a:txBody>
                    <a:bodyPr/>
                    <a:lstStyle/>
                    <a:p>
                      <a:endParaRPr lang="es-EC"/>
                    </a:p>
                  </a:txBody>
                  <a:tcPr/>
                </a:tc>
                <a:tc>
                  <a:txBody>
                    <a:bodyPr/>
                    <a:lstStyle/>
                    <a:p>
                      <a:pPr marL="0" indent="0" algn="ctr">
                        <a:lnSpc>
                          <a:spcPct val="150000"/>
                        </a:lnSpc>
                        <a:spcAft>
                          <a:spcPts val="0"/>
                        </a:spcAft>
                      </a:pPr>
                      <a:r>
                        <a:rPr lang="es-EC" sz="1600" dirty="0">
                          <a:effectLst/>
                        </a:rPr>
                        <a:t>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0+497,00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749284240"/>
                  </a:ext>
                </a:extLst>
              </a:tr>
              <a:tr h="300007">
                <a:tc vMerge="1">
                  <a:txBody>
                    <a:bodyPr/>
                    <a:lstStyle/>
                    <a:p>
                      <a:endParaRPr lang="es-EC"/>
                    </a:p>
                  </a:txBody>
                  <a:tcPr/>
                </a:tc>
                <a:tc>
                  <a:txBody>
                    <a:bodyPr/>
                    <a:lstStyle/>
                    <a:p>
                      <a:pPr marL="0" indent="0" algn="ctr">
                        <a:lnSpc>
                          <a:spcPct val="150000"/>
                        </a:lnSpc>
                        <a:spcAft>
                          <a:spcPts val="0"/>
                        </a:spcAft>
                      </a:pPr>
                      <a:r>
                        <a:rPr lang="es-EC" sz="1600" dirty="0">
                          <a:effectLst/>
                        </a:rPr>
                        <a:t>4</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600" dirty="0">
                          <a:effectLst/>
                        </a:rPr>
                        <a:t>0+677,00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0601980"/>
                  </a:ext>
                </a:extLst>
              </a:tr>
              <a:tr h="300007">
                <a:tc rowSpan="2">
                  <a:txBody>
                    <a:bodyPr/>
                    <a:lstStyle/>
                    <a:p>
                      <a:pPr marL="0" indent="0" algn="ctr">
                        <a:lnSpc>
                          <a:spcPct val="150000"/>
                        </a:lnSpc>
                        <a:spcAft>
                          <a:spcPts val="0"/>
                        </a:spcAft>
                      </a:pPr>
                      <a:r>
                        <a:rPr lang="es-EC" sz="1600" dirty="0">
                          <a:effectLst/>
                        </a:rPr>
                        <a:t>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0+009,00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060768500"/>
                  </a:ext>
                </a:extLst>
              </a:tr>
              <a:tr h="300007">
                <a:tc vMerge="1">
                  <a:txBody>
                    <a:bodyPr/>
                    <a:lstStyle/>
                    <a:p>
                      <a:endParaRPr lang="es-EC"/>
                    </a:p>
                  </a:txBody>
                  <a:tcPr/>
                </a:tc>
                <a:tc>
                  <a:txBody>
                    <a:bodyPr/>
                    <a:lstStyle/>
                    <a:p>
                      <a:pPr marL="0" indent="0" algn="ctr">
                        <a:lnSpc>
                          <a:spcPct val="150000"/>
                        </a:lnSpc>
                        <a:spcAft>
                          <a:spcPts val="0"/>
                        </a:spcAft>
                      </a:pPr>
                      <a:r>
                        <a:rPr lang="es-EC" sz="1600" dirty="0">
                          <a:effectLst/>
                        </a:rPr>
                        <a:t>6</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600" dirty="0">
                          <a:effectLst/>
                        </a:rPr>
                        <a:t>0+311,00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978908"/>
                  </a:ext>
                </a:extLst>
              </a:tr>
              <a:tr h="300007">
                <a:tc rowSpan="3">
                  <a:txBody>
                    <a:bodyPr/>
                    <a:lstStyle/>
                    <a:p>
                      <a:pPr marL="0" indent="0" algn="ctr">
                        <a:lnSpc>
                          <a:spcPct val="150000"/>
                        </a:lnSpc>
                        <a:spcAft>
                          <a:spcPts val="0"/>
                        </a:spcAft>
                      </a:pPr>
                      <a:r>
                        <a:rPr lang="es-EC" sz="1600" dirty="0">
                          <a:effectLst/>
                        </a:rPr>
                        <a:t>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7</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0+178,00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265302611"/>
                  </a:ext>
                </a:extLst>
              </a:tr>
              <a:tr h="300007">
                <a:tc vMerge="1">
                  <a:txBody>
                    <a:bodyPr/>
                    <a:lstStyle/>
                    <a:p>
                      <a:endParaRPr lang="es-EC"/>
                    </a:p>
                  </a:txBody>
                  <a:tcPr/>
                </a:tc>
                <a:tc>
                  <a:txBody>
                    <a:bodyPr/>
                    <a:lstStyle/>
                    <a:p>
                      <a:pPr marL="0" indent="0" algn="ctr">
                        <a:lnSpc>
                          <a:spcPct val="150000"/>
                        </a:lnSpc>
                        <a:spcAft>
                          <a:spcPts val="0"/>
                        </a:spcAft>
                      </a:pPr>
                      <a:r>
                        <a:rPr lang="es-EC" sz="1600" dirty="0">
                          <a:effectLst/>
                        </a:rPr>
                        <a:t>8</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600" dirty="0">
                          <a:effectLst/>
                        </a:rPr>
                        <a:t>0+646,00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3606047"/>
                  </a:ext>
                </a:extLst>
              </a:tr>
              <a:tr h="300007">
                <a:tc vMerge="1">
                  <a:txBody>
                    <a:bodyPr/>
                    <a:lstStyle/>
                    <a:p>
                      <a:endParaRPr lang="es-EC"/>
                    </a:p>
                  </a:txBody>
                  <a:tcPr/>
                </a:tc>
                <a:tc>
                  <a:txBody>
                    <a:bodyPr/>
                    <a:lstStyle/>
                    <a:p>
                      <a:pPr marL="0" indent="0" algn="ctr">
                        <a:lnSpc>
                          <a:spcPct val="150000"/>
                        </a:lnSpc>
                        <a:spcAft>
                          <a:spcPts val="0"/>
                        </a:spcAft>
                      </a:pPr>
                      <a:r>
                        <a:rPr lang="es-EC" sz="1600" dirty="0">
                          <a:effectLst/>
                        </a:rPr>
                        <a:t>9</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0+824,00</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600" dirty="0">
                          <a:effectLst/>
                        </a:rPr>
                        <a:t>Si</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indent="0" algn="ctr">
                        <a:lnSpc>
                          <a:spcPct val="150000"/>
                        </a:lnSpc>
                        <a:spcAft>
                          <a:spcPts val="0"/>
                        </a:spcAft>
                      </a:pPr>
                      <a:r>
                        <a:rPr lang="es-EC" sz="1600" dirty="0">
                          <a:effectLst/>
                        </a:rPr>
                        <a:t>No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998099786"/>
                  </a:ext>
                </a:extLst>
              </a:tr>
            </a:tbl>
          </a:graphicData>
        </a:graphic>
      </p:graphicFrame>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74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584775"/>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Caracterización del material granular</a:t>
            </a:r>
          </a:p>
        </p:txBody>
      </p:sp>
      <p:sp>
        <p:nvSpPr>
          <p:cNvPr id="8" name="Marcador de contenido 7"/>
          <p:cNvSpPr>
            <a:spLocks noGrp="1"/>
          </p:cNvSpPr>
          <p:nvPr>
            <p:ph sz="half" idx="1"/>
          </p:nvPr>
        </p:nvSpPr>
        <p:spPr/>
        <p:txBody>
          <a:bodyPr/>
          <a:lstStyle/>
          <a:p>
            <a:pPr algn="just"/>
            <a:r>
              <a:rPr lang="es-EC" sz="2000" dirty="0">
                <a:solidFill>
                  <a:schemeClr val="tx1"/>
                </a:solidFill>
              </a:rPr>
              <a:t>Los ensayos de Proctor modificado (ASTM D 1557) y de Capacidad de soporte CBR (ASTM D-1883) se realizaron con muestras tomadas a -1,50 m de profundidad. </a:t>
            </a:r>
          </a:p>
          <a:p>
            <a:pPr algn="just"/>
            <a:endParaRPr lang="es-EC" sz="2000" dirty="0">
              <a:solidFill>
                <a:schemeClr val="tx1"/>
              </a:solidFill>
            </a:endParaRPr>
          </a:p>
          <a:p>
            <a:pPr algn="just"/>
            <a:r>
              <a:rPr lang="es-EC" sz="2000" dirty="0">
                <a:solidFill>
                  <a:schemeClr val="tx1"/>
                </a:solidFill>
              </a:rPr>
              <a:t>De acuerdo a las Especificaciones Generales para la Construcción de Caminos y Puentes (MOP, 2002), la subrasante debe cumplir con CBR &gt;10%. </a:t>
            </a:r>
          </a:p>
        </p:txBody>
      </p:sp>
      <p:graphicFrame>
        <p:nvGraphicFramePr>
          <p:cNvPr id="11" name="Marcador de contenido 10"/>
          <p:cNvGraphicFramePr>
            <a:graphicFrameLocks noGrp="1"/>
          </p:cNvGraphicFramePr>
          <p:nvPr>
            <p:ph sz="half" idx="2"/>
            <p:extLst>
              <p:ext uri="{D42A27DB-BD31-4B8C-83A1-F6EECF244321}">
                <p14:modId xmlns:p14="http://schemas.microsoft.com/office/powerpoint/2010/main" val="1629735642"/>
              </p:ext>
            </p:extLst>
          </p:nvPr>
        </p:nvGraphicFramePr>
        <p:xfrm>
          <a:off x="5148064" y="2099196"/>
          <a:ext cx="3456384" cy="1728192"/>
        </p:xfrm>
        <a:graphic>
          <a:graphicData uri="http://schemas.openxmlformats.org/drawingml/2006/table">
            <a:tbl>
              <a:tblPr firstRow="1" firstCol="1" bandRow="1">
                <a:tableStyleId>{0E3FDE45-AF77-4B5C-9715-49D594BDF05E}</a:tableStyleId>
              </a:tblPr>
              <a:tblGrid>
                <a:gridCol w="1728192">
                  <a:extLst>
                    <a:ext uri="{9D8B030D-6E8A-4147-A177-3AD203B41FA5}">
                      <a16:colId xmlns:a16="http://schemas.microsoft.com/office/drawing/2014/main" val="425046319"/>
                    </a:ext>
                  </a:extLst>
                </a:gridCol>
                <a:gridCol w="1728192">
                  <a:extLst>
                    <a:ext uri="{9D8B030D-6E8A-4147-A177-3AD203B41FA5}">
                      <a16:colId xmlns:a16="http://schemas.microsoft.com/office/drawing/2014/main" val="2025099309"/>
                    </a:ext>
                  </a:extLst>
                </a:gridCol>
              </a:tblGrid>
              <a:tr h="432048">
                <a:tc>
                  <a:txBody>
                    <a:bodyPr/>
                    <a:lstStyle/>
                    <a:p>
                      <a:pPr marL="0" indent="0" algn="ctr">
                        <a:lnSpc>
                          <a:spcPct val="150000"/>
                        </a:lnSpc>
                        <a:spcAft>
                          <a:spcPts val="0"/>
                        </a:spcAft>
                      </a:pPr>
                      <a:r>
                        <a:rPr lang="es-EC" sz="1800" dirty="0">
                          <a:solidFill>
                            <a:schemeClr val="bg1"/>
                          </a:solidFill>
                          <a:effectLst/>
                        </a:rPr>
                        <a:t>Clasificación</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indent="0" algn="ctr">
                        <a:lnSpc>
                          <a:spcPct val="150000"/>
                        </a:lnSpc>
                        <a:spcAft>
                          <a:spcPts val="0"/>
                        </a:spcAft>
                      </a:pPr>
                      <a:r>
                        <a:rPr lang="es-EC" sz="1800" dirty="0">
                          <a:solidFill>
                            <a:schemeClr val="bg1"/>
                          </a:solidFill>
                          <a:effectLst/>
                        </a:rPr>
                        <a:t>CBR</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extLst>
                  <a:ext uri="{0D108BD9-81ED-4DB2-BD59-A6C34878D82A}">
                    <a16:rowId xmlns:a16="http://schemas.microsoft.com/office/drawing/2014/main" val="1910178214"/>
                  </a:ext>
                </a:extLst>
              </a:tr>
              <a:tr h="432048">
                <a:tc>
                  <a:txBody>
                    <a:bodyPr/>
                    <a:lstStyle/>
                    <a:p>
                      <a:pPr marL="0" indent="0" algn="ctr">
                        <a:lnSpc>
                          <a:spcPct val="150000"/>
                        </a:lnSpc>
                        <a:spcAft>
                          <a:spcPts val="0"/>
                        </a:spcAft>
                      </a:pPr>
                      <a:r>
                        <a:rPr lang="es-EC" sz="1800" b="0" dirty="0">
                          <a:effectLst/>
                        </a:rPr>
                        <a:t>S1</a:t>
                      </a:r>
                      <a:endParaRPr lang="es-EC"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800" b="0" dirty="0">
                          <a:effectLst/>
                        </a:rPr>
                        <a:t>5% - 10%</a:t>
                      </a:r>
                      <a:endParaRPr lang="es-EC"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005036249"/>
                  </a:ext>
                </a:extLst>
              </a:tr>
              <a:tr h="432048">
                <a:tc>
                  <a:txBody>
                    <a:bodyPr/>
                    <a:lstStyle/>
                    <a:p>
                      <a:pPr marL="0" indent="0" algn="ctr">
                        <a:lnSpc>
                          <a:spcPct val="150000"/>
                        </a:lnSpc>
                        <a:spcAft>
                          <a:spcPts val="0"/>
                        </a:spcAft>
                      </a:pPr>
                      <a:r>
                        <a:rPr lang="es-EC" sz="1800" b="0" dirty="0">
                          <a:effectLst/>
                        </a:rPr>
                        <a:t>S2</a:t>
                      </a:r>
                      <a:endParaRPr lang="es-EC"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800" b="0" dirty="0">
                          <a:effectLst/>
                        </a:rPr>
                        <a:t>10% - 20%</a:t>
                      </a:r>
                      <a:endParaRPr lang="es-EC"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19477668"/>
                  </a:ext>
                </a:extLst>
              </a:tr>
              <a:tr h="432048">
                <a:tc>
                  <a:txBody>
                    <a:bodyPr/>
                    <a:lstStyle/>
                    <a:p>
                      <a:pPr marL="0" indent="0" algn="ctr">
                        <a:lnSpc>
                          <a:spcPct val="150000"/>
                        </a:lnSpc>
                        <a:spcAft>
                          <a:spcPts val="0"/>
                        </a:spcAft>
                      </a:pPr>
                      <a:r>
                        <a:rPr lang="es-EC" sz="1800" b="0" dirty="0">
                          <a:effectLst/>
                        </a:rPr>
                        <a:t>S3</a:t>
                      </a:r>
                      <a:endParaRPr lang="es-EC"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indent="0" algn="ctr">
                        <a:lnSpc>
                          <a:spcPct val="150000"/>
                        </a:lnSpc>
                        <a:spcAft>
                          <a:spcPts val="0"/>
                        </a:spcAft>
                      </a:pPr>
                      <a:r>
                        <a:rPr lang="es-EC" sz="1800" b="0" dirty="0">
                          <a:effectLst/>
                        </a:rPr>
                        <a:t>≥ 20%</a:t>
                      </a:r>
                      <a:endParaRPr lang="es-EC"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814148682"/>
                  </a:ext>
                </a:extLst>
              </a:tr>
            </a:tbl>
          </a:graphicData>
        </a:graphic>
      </p:graphicFrame>
      <p:sp>
        <p:nvSpPr>
          <p:cNvPr id="12" name="CuadroTexto 11"/>
          <p:cNvSpPr txBox="1"/>
          <p:nvPr/>
        </p:nvSpPr>
        <p:spPr>
          <a:xfrm>
            <a:off x="5168230" y="4149080"/>
            <a:ext cx="3436218" cy="1077218"/>
          </a:xfrm>
          <a:prstGeom prst="rect">
            <a:avLst/>
          </a:prstGeom>
          <a:noFill/>
        </p:spPr>
        <p:txBody>
          <a:bodyPr wrap="square" rtlCol="0">
            <a:spAutoFit/>
          </a:bodyPr>
          <a:lstStyle/>
          <a:p>
            <a:pPr algn="ctr"/>
            <a:r>
              <a:rPr lang="es-EC" sz="1600" i="1" dirty="0">
                <a:solidFill>
                  <a:schemeClr val="tx1"/>
                </a:solidFill>
              </a:rPr>
              <a:t>Clasificación de Subrasantes de acuerdo al Capítulo 5 de “Diseño de pavimentos flexibles” desarrollado por el Ministerio de Obras Públicas.</a:t>
            </a:r>
          </a:p>
        </p:txBody>
      </p:sp>
      <p:pic>
        <p:nvPicPr>
          <p:cNvPr id="6"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7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584775"/>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Caracterización del material granular</a:t>
            </a:r>
          </a:p>
        </p:txBody>
      </p:sp>
      <p:pic>
        <p:nvPicPr>
          <p:cNvPr id="7" name="Marcador de contenido 6"/>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90" y="1412776"/>
            <a:ext cx="7480619" cy="4525963"/>
          </a:xfrm>
          <a:prstGeom prst="rect">
            <a:avLst/>
          </a:prstGeom>
          <a:noFill/>
          <a:ln>
            <a:noFill/>
          </a:ln>
        </p:spPr>
      </p:pic>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078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584775"/>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Caracterización del material granular</a:t>
            </a:r>
          </a:p>
        </p:txBody>
      </p:sp>
      <p:pic>
        <p:nvPicPr>
          <p:cNvPr id="5" name="Marcador de contenido 4"/>
          <p:cNvPicPr>
            <a:picLocks noGrp="1"/>
          </p:cNvPicPr>
          <p:nvPr>
            <p:ph idx="1"/>
          </p:nvPr>
        </p:nvPicPr>
        <p:blipFill>
          <a:blip r:embed="rId2"/>
          <a:stretch>
            <a:fillRect/>
          </a:stretch>
        </p:blipFill>
        <p:spPr>
          <a:xfrm>
            <a:off x="1338262" y="1910556"/>
            <a:ext cx="6467475" cy="3905250"/>
          </a:xfrm>
          <a:prstGeom prst="rect">
            <a:avLst/>
          </a:prstGeom>
        </p:spPr>
      </p:pic>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248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584775"/>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Caracterización del material granular</a:t>
            </a:r>
          </a:p>
        </p:txBody>
      </p:sp>
      <p:pic>
        <p:nvPicPr>
          <p:cNvPr id="7" name="Marcador de contenido 6"/>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33034" y="1052736"/>
            <a:ext cx="6277932" cy="4886003"/>
          </a:xfrm>
          <a:prstGeom prst="rect">
            <a:avLst/>
          </a:prstGeom>
          <a:noFill/>
          <a:ln>
            <a:noFill/>
          </a:ln>
        </p:spPr>
      </p:pic>
      <p:pic>
        <p:nvPicPr>
          <p:cNvPr id="4"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845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584775"/>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Caracterización del material granular</a:t>
            </a:r>
          </a:p>
        </p:txBody>
      </p:sp>
      <p:pic>
        <p:nvPicPr>
          <p:cNvPr id="5" name="Marcador de contenido 4"/>
          <p:cNvPicPr>
            <a:picLocks noGrp="1"/>
          </p:cNvPicPr>
          <p:nvPr>
            <p:ph idx="1"/>
          </p:nvPr>
        </p:nvPicPr>
        <p:blipFill>
          <a:blip r:embed="rId2"/>
          <a:stretch>
            <a:fillRect/>
          </a:stretch>
        </p:blipFill>
        <p:spPr>
          <a:xfrm>
            <a:off x="755576" y="1052736"/>
            <a:ext cx="7632847" cy="4958011"/>
          </a:xfrm>
          <a:prstGeom prst="rect">
            <a:avLst/>
          </a:prstGeom>
        </p:spPr>
      </p:pic>
      <p:pic>
        <p:nvPicPr>
          <p:cNvPr id="4" name="Marcador de contenido 4"/>
          <p:cNvPicPr>
            <a:picLocks/>
          </p:cNvPicPr>
          <p:nvPr/>
        </p:nvPicPr>
        <p:blipFill rotWithShape="1">
          <a:blip r:embed="rId2"/>
          <a:srcRect l="62973" t="64773" r="12264" b="18185"/>
          <a:stretch/>
        </p:blipFill>
        <p:spPr>
          <a:xfrm>
            <a:off x="5292080" y="4005064"/>
            <a:ext cx="2808312" cy="1296144"/>
          </a:xfrm>
          <a:prstGeom prst="rect">
            <a:avLst/>
          </a:prstGeom>
        </p:spPr>
      </p:pic>
      <p:pic>
        <p:nvPicPr>
          <p:cNvPr id="6"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23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584775"/>
          </a:xfrm>
          <a:prstGeom prst="rect">
            <a:avLst/>
          </a:prstGeom>
          <a:noFill/>
        </p:spPr>
        <p:txBody>
          <a:bodyPr wrap="square" rtlCol="0">
            <a:spAutoFit/>
          </a:bodyPr>
          <a:lstStyle/>
          <a:p>
            <a:r>
              <a:rPr lang="es-EC" sz="3200" dirty="0">
                <a:ln w="0"/>
                <a:effectLst>
                  <a:outerShdw blurRad="38100" dist="19050" dir="2700000" algn="tl" rotWithShape="0">
                    <a:schemeClr val="dk1">
                      <a:alpha val="40000"/>
                    </a:schemeClr>
                  </a:outerShdw>
                </a:effectLst>
              </a:rPr>
              <a:t>Caracterización del material granular</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30046962"/>
              </p:ext>
            </p:extLst>
          </p:nvPr>
        </p:nvGraphicFramePr>
        <p:xfrm>
          <a:off x="498376" y="1216470"/>
          <a:ext cx="8322094" cy="4425060"/>
        </p:xfrm>
        <a:graphic>
          <a:graphicData uri="http://schemas.openxmlformats.org/drawingml/2006/table">
            <a:tbl>
              <a:tblPr>
                <a:tableStyleId>{0E3FDE45-AF77-4B5C-9715-49D594BDF05E}</a:tableStyleId>
              </a:tblPr>
              <a:tblGrid>
                <a:gridCol w="630829">
                  <a:extLst>
                    <a:ext uri="{9D8B030D-6E8A-4147-A177-3AD203B41FA5}">
                      <a16:colId xmlns:a16="http://schemas.microsoft.com/office/drawing/2014/main" val="1407285871"/>
                    </a:ext>
                  </a:extLst>
                </a:gridCol>
                <a:gridCol w="1191663">
                  <a:extLst>
                    <a:ext uri="{9D8B030D-6E8A-4147-A177-3AD203B41FA5}">
                      <a16:colId xmlns:a16="http://schemas.microsoft.com/office/drawing/2014/main" val="2476450963"/>
                    </a:ext>
                  </a:extLst>
                </a:gridCol>
                <a:gridCol w="1119998">
                  <a:extLst>
                    <a:ext uri="{9D8B030D-6E8A-4147-A177-3AD203B41FA5}">
                      <a16:colId xmlns:a16="http://schemas.microsoft.com/office/drawing/2014/main" val="1136384071"/>
                    </a:ext>
                  </a:extLst>
                </a:gridCol>
                <a:gridCol w="1119998">
                  <a:extLst>
                    <a:ext uri="{9D8B030D-6E8A-4147-A177-3AD203B41FA5}">
                      <a16:colId xmlns:a16="http://schemas.microsoft.com/office/drawing/2014/main" val="1026368194"/>
                    </a:ext>
                  </a:extLst>
                </a:gridCol>
                <a:gridCol w="899612">
                  <a:extLst>
                    <a:ext uri="{9D8B030D-6E8A-4147-A177-3AD203B41FA5}">
                      <a16:colId xmlns:a16="http://schemas.microsoft.com/office/drawing/2014/main" val="741813235"/>
                    </a:ext>
                  </a:extLst>
                </a:gridCol>
                <a:gridCol w="1119998">
                  <a:extLst>
                    <a:ext uri="{9D8B030D-6E8A-4147-A177-3AD203B41FA5}">
                      <a16:colId xmlns:a16="http://schemas.microsoft.com/office/drawing/2014/main" val="3943333415"/>
                    </a:ext>
                  </a:extLst>
                </a:gridCol>
                <a:gridCol w="1119998">
                  <a:extLst>
                    <a:ext uri="{9D8B030D-6E8A-4147-A177-3AD203B41FA5}">
                      <a16:colId xmlns:a16="http://schemas.microsoft.com/office/drawing/2014/main" val="3248964769"/>
                    </a:ext>
                  </a:extLst>
                </a:gridCol>
                <a:gridCol w="1119998">
                  <a:extLst>
                    <a:ext uri="{9D8B030D-6E8A-4147-A177-3AD203B41FA5}">
                      <a16:colId xmlns:a16="http://schemas.microsoft.com/office/drawing/2014/main" val="1255792090"/>
                    </a:ext>
                  </a:extLst>
                </a:gridCol>
              </a:tblGrid>
              <a:tr h="361708">
                <a:tc rowSpan="2">
                  <a:txBody>
                    <a:bodyPr/>
                    <a:lstStyle/>
                    <a:p>
                      <a:pPr algn="ctr" fontAlgn="ctr"/>
                      <a:r>
                        <a:rPr lang="es-EC" sz="1400" b="1" u="none" strike="noStrike" dirty="0">
                          <a:solidFill>
                            <a:schemeClr val="bg1"/>
                          </a:solidFill>
                          <a:effectLst/>
                        </a:rPr>
                        <a:t>Tramo</a:t>
                      </a:r>
                      <a:endParaRPr lang="es-EC" sz="14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tc rowSpan="2">
                  <a:txBody>
                    <a:bodyPr/>
                    <a:lstStyle/>
                    <a:p>
                      <a:pPr algn="ctr" fontAlgn="ctr"/>
                      <a:r>
                        <a:rPr lang="es-EC" sz="1400" b="1" u="none" strike="noStrike" dirty="0">
                          <a:solidFill>
                            <a:schemeClr val="bg1"/>
                          </a:solidFill>
                          <a:effectLst/>
                        </a:rPr>
                        <a:t>Calicata Nro.</a:t>
                      </a:r>
                      <a:endParaRPr lang="es-EC" sz="14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tc rowSpan="2">
                  <a:txBody>
                    <a:bodyPr/>
                    <a:lstStyle/>
                    <a:p>
                      <a:pPr algn="ctr" fontAlgn="ctr"/>
                      <a:r>
                        <a:rPr lang="es-EC" sz="1400" b="1" u="none" strike="noStrike" dirty="0">
                          <a:solidFill>
                            <a:schemeClr val="bg1"/>
                          </a:solidFill>
                          <a:effectLst/>
                        </a:rPr>
                        <a:t>Densidad seca máxima (gr/cm3)</a:t>
                      </a:r>
                      <a:endParaRPr lang="es-EC" sz="14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tc rowSpan="2">
                  <a:txBody>
                    <a:bodyPr/>
                    <a:lstStyle/>
                    <a:p>
                      <a:pPr algn="ctr" fontAlgn="ctr"/>
                      <a:r>
                        <a:rPr lang="es-EC" sz="1400" b="1" u="none" strike="noStrike" dirty="0">
                          <a:solidFill>
                            <a:schemeClr val="bg1"/>
                          </a:solidFill>
                          <a:effectLst/>
                        </a:rPr>
                        <a:t>Humedad óptima (%)</a:t>
                      </a:r>
                      <a:endParaRPr lang="es-EC" sz="14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tc gridSpan="2">
                  <a:txBody>
                    <a:bodyPr/>
                    <a:lstStyle/>
                    <a:p>
                      <a:pPr algn="ctr" fontAlgn="ctr"/>
                      <a:r>
                        <a:rPr lang="es-EC" sz="1400" b="1" u="none" strike="noStrike" dirty="0">
                          <a:solidFill>
                            <a:schemeClr val="bg1"/>
                          </a:solidFill>
                          <a:effectLst/>
                        </a:rPr>
                        <a:t>CBR</a:t>
                      </a:r>
                      <a:endParaRPr lang="es-EC" sz="14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tc hMerge="1">
                  <a:txBody>
                    <a:bodyPr/>
                    <a:lstStyle/>
                    <a:p>
                      <a:endParaRPr lang="es-EC"/>
                    </a:p>
                  </a:txBody>
                  <a:tcPr/>
                </a:tc>
                <a:tc rowSpan="2">
                  <a:txBody>
                    <a:bodyPr/>
                    <a:lstStyle/>
                    <a:p>
                      <a:pPr algn="ctr" fontAlgn="ctr"/>
                      <a:r>
                        <a:rPr lang="es-EC" sz="1400" b="1" u="none" strike="noStrike" dirty="0">
                          <a:solidFill>
                            <a:schemeClr val="bg1"/>
                          </a:solidFill>
                          <a:effectLst/>
                        </a:rPr>
                        <a:t>Criterio de aceptación</a:t>
                      </a:r>
                      <a:endParaRPr lang="es-EC" sz="14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tc rowSpan="2">
                  <a:txBody>
                    <a:bodyPr/>
                    <a:lstStyle/>
                    <a:p>
                      <a:pPr algn="ctr" fontAlgn="ctr"/>
                      <a:r>
                        <a:rPr lang="es-EC" sz="1400" b="1" u="none" strike="noStrike" dirty="0">
                          <a:solidFill>
                            <a:schemeClr val="bg1"/>
                          </a:solidFill>
                          <a:effectLst/>
                        </a:rPr>
                        <a:t>Clasificación de la subrasante</a:t>
                      </a:r>
                      <a:endParaRPr lang="es-EC" sz="14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extLst>
                  <a:ext uri="{0D108BD9-81ED-4DB2-BD59-A6C34878D82A}">
                    <a16:rowId xmlns:a16="http://schemas.microsoft.com/office/drawing/2014/main" val="4017448194"/>
                  </a:ext>
                </a:extLst>
              </a:tr>
              <a:tr h="292444">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400" b="1" u="none" strike="noStrike" dirty="0">
                          <a:solidFill>
                            <a:schemeClr val="bg1"/>
                          </a:solidFill>
                          <a:effectLst/>
                        </a:rPr>
                        <a:t>0,1</a:t>
                      </a:r>
                      <a:endParaRPr lang="es-EC" sz="14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tc>
                  <a:txBody>
                    <a:bodyPr/>
                    <a:lstStyle/>
                    <a:p>
                      <a:pPr algn="ctr" fontAlgn="ctr"/>
                      <a:r>
                        <a:rPr lang="es-EC" sz="1400" b="1" u="none" strike="noStrike" dirty="0">
                          <a:solidFill>
                            <a:schemeClr val="bg1"/>
                          </a:solidFill>
                          <a:effectLst/>
                        </a:rPr>
                        <a:t>0,2</a:t>
                      </a:r>
                      <a:endParaRPr lang="es-EC" sz="1400" b="1" i="0" u="none" strike="noStrike" dirty="0">
                        <a:solidFill>
                          <a:schemeClr val="bg1"/>
                        </a:solidFill>
                        <a:effectLst/>
                        <a:latin typeface="Calibri" panose="020F0502020204030204" pitchFamily="34" charset="0"/>
                      </a:endParaRPr>
                    </a:p>
                  </a:txBody>
                  <a:tcPr marL="7620" marR="7620" marT="7620" marB="0" anchor="ctr">
                    <a:solidFill>
                      <a:schemeClr val="accent6"/>
                    </a:solidFill>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70631220"/>
                  </a:ext>
                </a:extLst>
              </a:tr>
              <a:tr h="396000">
                <a:tc rowSpan="4">
                  <a:txBody>
                    <a:bodyPr/>
                    <a:lstStyle/>
                    <a:p>
                      <a:pPr algn="ctr" fontAlgn="ctr"/>
                      <a:r>
                        <a:rPr lang="es-EC" sz="1400" u="none" strike="noStrike" dirty="0">
                          <a:effectLst/>
                        </a:rPr>
                        <a:t>1</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1</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1,739</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14,50%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9,90%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11,20%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No se acepta</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S1</a:t>
                      </a:r>
                      <a:endParaRPr lang="es-EC" sz="1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115163182"/>
                  </a:ext>
                </a:extLst>
              </a:tr>
              <a:tr h="396000">
                <a:tc vMerge="1">
                  <a:txBody>
                    <a:bodyPr/>
                    <a:lstStyle/>
                    <a:p>
                      <a:endParaRPr lang="es-EC"/>
                    </a:p>
                  </a:txBody>
                  <a:tcPr/>
                </a:tc>
                <a:tc>
                  <a:txBody>
                    <a:bodyPr/>
                    <a:lstStyle/>
                    <a:p>
                      <a:pPr algn="ctr" fontAlgn="ctr"/>
                      <a:r>
                        <a:rPr lang="es-EC" sz="1400" u="none" strike="noStrike" dirty="0">
                          <a:effectLst/>
                        </a:rPr>
                        <a:t>2</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1,815</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14,30%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7,90%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9,00%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No se acepta</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S1</a:t>
                      </a:r>
                      <a:endParaRPr lang="es-EC" sz="1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155197150"/>
                  </a:ext>
                </a:extLst>
              </a:tr>
              <a:tr h="396000">
                <a:tc vMerge="1">
                  <a:txBody>
                    <a:bodyPr/>
                    <a:lstStyle/>
                    <a:p>
                      <a:endParaRPr lang="es-EC"/>
                    </a:p>
                  </a:txBody>
                  <a:tcPr/>
                </a:tc>
                <a:tc>
                  <a:txBody>
                    <a:bodyPr/>
                    <a:lstStyle/>
                    <a:p>
                      <a:pPr algn="ctr" fontAlgn="ctr"/>
                      <a:r>
                        <a:rPr lang="es-EC" sz="1400" u="none" strike="noStrike" dirty="0">
                          <a:effectLst/>
                        </a:rPr>
                        <a:t>3</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1,925</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10,55%</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10,45%</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11,40%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Se acepta</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S2</a:t>
                      </a:r>
                      <a:endParaRPr lang="es-EC" sz="1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84479924"/>
                  </a:ext>
                </a:extLst>
              </a:tr>
              <a:tr h="396000">
                <a:tc vMerge="1">
                  <a:txBody>
                    <a:bodyPr/>
                    <a:lstStyle/>
                    <a:p>
                      <a:endParaRPr lang="es-EC"/>
                    </a:p>
                  </a:txBody>
                  <a:tcPr/>
                </a:tc>
                <a:tc>
                  <a:txBody>
                    <a:bodyPr/>
                    <a:lstStyle/>
                    <a:p>
                      <a:pPr algn="ctr" fontAlgn="ctr"/>
                      <a:r>
                        <a:rPr lang="es-EC" sz="1400" u="none" strike="noStrike" dirty="0">
                          <a:effectLst/>
                        </a:rPr>
                        <a:t>4</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1,8</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12,15%</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4,95%</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6,60%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No se acepta</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S1</a:t>
                      </a:r>
                      <a:endParaRPr lang="es-EC" sz="1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529070291"/>
                  </a:ext>
                </a:extLst>
              </a:tr>
              <a:tr h="396000">
                <a:tc rowSpan="2">
                  <a:txBody>
                    <a:bodyPr/>
                    <a:lstStyle/>
                    <a:p>
                      <a:pPr algn="ctr" fontAlgn="ctr"/>
                      <a:r>
                        <a:rPr lang="es-EC" sz="1400" u="none" strike="noStrike" dirty="0">
                          <a:effectLst/>
                        </a:rPr>
                        <a:t>2</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5</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1,898</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12,80%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7,50%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8,00%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No se acepta</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S1</a:t>
                      </a:r>
                      <a:endParaRPr lang="es-EC" sz="1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011390778"/>
                  </a:ext>
                </a:extLst>
              </a:tr>
              <a:tr h="396000">
                <a:tc vMerge="1">
                  <a:txBody>
                    <a:bodyPr/>
                    <a:lstStyle/>
                    <a:p>
                      <a:endParaRPr lang="es-EC"/>
                    </a:p>
                  </a:txBody>
                  <a:tcPr/>
                </a:tc>
                <a:tc>
                  <a:txBody>
                    <a:bodyPr/>
                    <a:lstStyle/>
                    <a:p>
                      <a:pPr algn="ctr" fontAlgn="ctr"/>
                      <a:r>
                        <a:rPr lang="es-EC" sz="1400" u="none" strike="noStrike" dirty="0">
                          <a:effectLst/>
                        </a:rPr>
                        <a:t>6</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1,959</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8,65%</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9,60%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11,85%</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No se acepta</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S1</a:t>
                      </a:r>
                      <a:endParaRPr lang="es-EC" sz="1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641428133"/>
                  </a:ext>
                </a:extLst>
              </a:tr>
              <a:tr h="396000">
                <a:tc rowSpan="3">
                  <a:txBody>
                    <a:bodyPr/>
                    <a:lstStyle/>
                    <a:p>
                      <a:pPr algn="ctr" fontAlgn="ctr"/>
                      <a:r>
                        <a:rPr lang="es-EC" sz="1400" u="none" strike="noStrike" dirty="0">
                          <a:effectLst/>
                        </a:rPr>
                        <a:t>3</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7</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2,02</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10,85%</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10,30%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12,40%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Se acepta</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S2</a:t>
                      </a:r>
                      <a:endParaRPr lang="es-EC" sz="1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895609318"/>
                  </a:ext>
                </a:extLst>
              </a:tr>
              <a:tr h="396000">
                <a:tc vMerge="1">
                  <a:txBody>
                    <a:bodyPr/>
                    <a:lstStyle/>
                    <a:p>
                      <a:endParaRPr lang="es-EC"/>
                    </a:p>
                  </a:txBody>
                  <a:tcPr/>
                </a:tc>
                <a:tc>
                  <a:txBody>
                    <a:bodyPr/>
                    <a:lstStyle/>
                    <a:p>
                      <a:pPr algn="ctr" fontAlgn="ctr"/>
                      <a:r>
                        <a:rPr lang="es-EC" sz="1400" u="none" strike="noStrike" dirty="0">
                          <a:effectLst/>
                        </a:rPr>
                        <a:t>8</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1,851</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11,50%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7,70%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8,60%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No se acepta</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S1</a:t>
                      </a:r>
                      <a:endParaRPr lang="es-EC" sz="1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840895689"/>
                  </a:ext>
                </a:extLst>
              </a:tr>
              <a:tr h="396000">
                <a:tc vMerge="1">
                  <a:txBody>
                    <a:bodyPr/>
                    <a:lstStyle/>
                    <a:p>
                      <a:endParaRPr lang="es-EC"/>
                    </a:p>
                  </a:txBody>
                  <a:tcPr/>
                </a:tc>
                <a:tc>
                  <a:txBody>
                    <a:bodyPr/>
                    <a:lstStyle/>
                    <a:p>
                      <a:pPr algn="ctr" fontAlgn="ctr"/>
                      <a:r>
                        <a:rPr lang="es-EC" sz="1400" u="none" strike="noStrike" dirty="0">
                          <a:effectLst/>
                        </a:rPr>
                        <a:t>9</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1,77</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11,90%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4,80%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s-EC" sz="1400" u="none" strike="noStrike" dirty="0">
                          <a:effectLst/>
                        </a:rPr>
                        <a:t>6,30%</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No se acepta</a:t>
                      </a:r>
                      <a:endParaRPr lang="es-EC" sz="14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s-EC" sz="1400" u="none" strike="noStrike" dirty="0">
                          <a:effectLst/>
                        </a:rPr>
                        <a:t>S1</a:t>
                      </a:r>
                      <a:endParaRPr lang="es-EC" sz="14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613058549"/>
                  </a:ext>
                </a:extLst>
              </a:tr>
            </a:tbl>
          </a:graphicData>
        </a:graphic>
      </p:graphicFrame>
      <p:pic>
        <p:nvPicPr>
          <p:cNvPr id="5"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99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p:cNvSpPr txBox="1"/>
          <p:nvPr/>
        </p:nvSpPr>
        <p:spPr>
          <a:xfrm>
            <a:off x="722313" y="4365104"/>
            <a:ext cx="7772400" cy="769441"/>
          </a:xfrm>
          <a:prstGeom prst="rect">
            <a:avLst/>
          </a:prstGeom>
          <a:noFill/>
        </p:spPr>
        <p:txBody>
          <a:bodyPr wrap="square" rtlCol="0">
            <a:spAutoFit/>
          </a:bodyPr>
          <a:lstStyle/>
          <a:p>
            <a:r>
              <a:rPr lang="es-EC" sz="4400" b="1" dirty="0">
                <a:ln w="22225">
                  <a:solidFill>
                    <a:schemeClr val="accent2"/>
                  </a:solidFill>
                  <a:prstDash val="solid"/>
                </a:ln>
                <a:solidFill>
                  <a:schemeClr val="accent2">
                    <a:lumMod val="40000"/>
                    <a:lumOff val="60000"/>
                  </a:schemeClr>
                </a:solidFill>
              </a:rPr>
              <a:t>Conclusiones</a:t>
            </a:r>
          </a:p>
        </p:txBody>
      </p:sp>
    </p:spTree>
    <p:extLst>
      <p:ext uri="{BB962C8B-B14F-4D97-AF65-F5344CB8AC3E}">
        <p14:creationId xmlns:p14="http://schemas.microsoft.com/office/powerpoint/2010/main" val="270040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404664"/>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Datos del Proyecto</a:t>
            </a:r>
          </a:p>
        </p:txBody>
      </p:sp>
      <p:pic>
        <p:nvPicPr>
          <p:cNvPr id="2" name="Imagen 1"/>
          <p:cNvPicPr>
            <a:picLocks noChangeAspect="1"/>
          </p:cNvPicPr>
          <p:nvPr/>
        </p:nvPicPr>
        <p:blipFill>
          <a:blip r:embed="rId2"/>
          <a:stretch>
            <a:fillRect/>
          </a:stretch>
        </p:blipFill>
        <p:spPr>
          <a:xfrm>
            <a:off x="378421" y="1761381"/>
            <a:ext cx="4608512" cy="3929958"/>
          </a:xfrm>
          <a:prstGeom prst="rect">
            <a:avLst/>
          </a:prstGeom>
        </p:spPr>
      </p:pic>
      <p:graphicFrame>
        <p:nvGraphicFramePr>
          <p:cNvPr id="10" name="Marcador de contenido 9"/>
          <p:cNvGraphicFramePr>
            <a:graphicFrameLocks noGrp="1"/>
          </p:cNvGraphicFramePr>
          <p:nvPr>
            <p:ph idx="1"/>
            <p:extLst>
              <p:ext uri="{D42A27DB-BD31-4B8C-83A1-F6EECF244321}">
                <p14:modId xmlns:p14="http://schemas.microsoft.com/office/powerpoint/2010/main" val="32851428"/>
              </p:ext>
            </p:extLst>
          </p:nvPr>
        </p:nvGraphicFramePr>
        <p:xfrm>
          <a:off x="5220072" y="1855088"/>
          <a:ext cx="3528392" cy="1645920"/>
        </p:xfrm>
        <a:graphic>
          <a:graphicData uri="http://schemas.openxmlformats.org/drawingml/2006/table">
            <a:tbl>
              <a:tblPr firstRow="1" firstCol="1" bandRow="1">
                <a:tableStyleId>{912C8C85-51F0-491E-9774-3900AFEF0FD7}</a:tableStyleId>
              </a:tblPr>
              <a:tblGrid>
                <a:gridCol w="1240236">
                  <a:extLst>
                    <a:ext uri="{9D8B030D-6E8A-4147-A177-3AD203B41FA5}">
                      <a16:colId xmlns:a16="http://schemas.microsoft.com/office/drawing/2014/main" val="1134405304"/>
                    </a:ext>
                  </a:extLst>
                </a:gridCol>
                <a:gridCol w="2288156">
                  <a:extLst>
                    <a:ext uri="{9D8B030D-6E8A-4147-A177-3AD203B41FA5}">
                      <a16:colId xmlns:a16="http://schemas.microsoft.com/office/drawing/2014/main" val="3129192405"/>
                    </a:ext>
                  </a:extLst>
                </a:gridCol>
              </a:tblGrid>
              <a:tr h="411480">
                <a:tc gridSpan="2">
                  <a:txBody>
                    <a:bodyPr/>
                    <a:lstStyle/>
                    <a:p>
                      <a:pPr marL="0" indent="0" algn="ctr">
                        <a:lnSpc>
                          <a:spcPct val="150000"/>
                        </a:lnSpc>
                        <a:spcAft>
                          <a:spcPts val="0"/>
                        </a:spcAft>
                      </a:pPr>
                      <a:r>
                        <a:rPr lang="es-EC" sz="1800" dirty="0">
                          <a:effectLst/>
                        </a:rPr>
                        <a:t>Inicio del Proyecto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216500103"/>
                  </a:ext>
                </a:extLst>
              </a:tr>
              <a:tr h="378042">
                <a:tc>
                  <a:txBody>
                    <a:bodyPr/>
                    <a:lstStyle/>
                    <a:p>
                      <a:pPr marL="0" indent="0" algn="ctr">
                        <a:lnSpc>
                          <a:spcPct val="150000"/>
                        </a:lnSpc>
                        <a:spcAft>
                          <a:spcPts val="0"/>
                        </a:spcAft>
                      </a:pPr>
                      <a:r>
                        <a:rPr lang="es-EC" sz="1800" dirty="0">
                          <a:effectLst/>
                        </a:rPr>
                        <a:t>Norte</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800" dirty="0">
                          <a:effectLst/>
                        </a:rPr>
                        <a:t>9’961.714,04 m</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3703243"/>
                  </a:ext>
                </a:extLst>
              </a:tr>
              <a:tr h="378042">
                <a:tc>
                  <a:txBody>
                    <a:bodyPr/>
                    <a:lstStyle/>
                    <a:p>
                      <a:pPr marL="0" indent="0" algn="ctr">
                        <a:lnSpc>
                          <a:spcPct val="150000"/>
                        </a:lnSpc>
                        <a:spcAft>
                          <a:spcPts val="0"/>
                        </a:spcAft>
                      </a:pPr>
                      <a:r>
                        <a:rPr lang="es-EC" sz="1800" dirty="0">
                          <a:effectLst/>
                        </a:rPr>
                        <a:t>Este</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800" dirty="0">
                          <a:effectLst/>
                        </a:rPr>
                        <a:t>781.578,33 m</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0225160"/>
                  </a:ext>
                </a:extLst>
              </a:tr>
              <a:tr h="378042">
                <a:tc>
                  <a:txBody>
                    <a:bodyPr/>
                    <a:lstStyle/>
                    <a:p>
                      <a:pPr marL="0" indent="0" algn="ctr">
                        <a:lnSpc>
                          <a:spcPct val="150000"/>
                        </a:lnSpc>
                        <a:spcAft>
                          <a:spcPts val="0"/>
                        </a:spcAft>
                      </a:pPr>
                      <a:r>
                        <a:rPr lang="es-EC" sz="1800" dirty="0">
                          <a:effectLst/>
                        </a:rPr>
                        <a:t>Elevación</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800" dirty="0">
                          <a:effectLst/>
                        </a:rPr>
                        <a:t>2.523,02 m</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94008824"/>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431932678"/>
              </p:ext>
            </p:extLst>
          </p:nvPr>
        </p:nvGraphicFramePr>
        <p:xfrm>
          <a:off x="5220072" y="3501008"/>
          <a:ext cx="3528392" cy="1645920"/>
        </p:xfrm>
        <a:graphic>
          <a:graphicData uri="http://schemas.openxmlformats.org/drawingml/2006/table">
            <a:tbl>
              <a:tblPr firstRow="1" firstCol="1" bandRow="1">
                <a:tableStyleId>{912C8C85-51F0-491E-9774-3900AFEF0FD7}</a:tableStyleId>
              </a:tblPr>
              <a:tblGrid>
                <a:gridCol w="1462665">
                  <a:extLst>
                    <a:ext uri="{9D8B030D-6E8A-4147-A177-3AD203B41FA5}">
                      <a16:colId xmlns:a16="http://schemas.microsoft.com/office/drawing/2014/main" val="19860767"/>
                    </a:ext>
                  </a:extLst>
                </a:gridCol>
                <a:gridCol w="2065727">
                  <a:extLst>
                    <a:ext uri="{9D8B030D-6E8A-4147-A177-3AD203B41FA5}">
                      <a16:colId xmlns:a16="http://schemas.microsoft.com/office/drawing/2014/main" val="3644513629"/>
                    </a:ext>
                  </a:extLst>
                </a:gridCol>
              </a:tblGrid>
              <a:tr h="378042">
                <a:tc gridSpan="2">
                  <a:txBody>
                    <a:bodyPr/>
                    <a:lstStyle/>
                    <a:p>
                      <a:pPr marL="0" indent="0" algn="ctr">
                        <a:lnSpc>
                          <a:spcPct val="150000"/>
                        </a:lnSpc>
                        <a:spcAft>
                          <a:spcPts val="0"/>
                        </a:spcAft>
                      </a:pPr>
                      <a:r>
                        <a:rPr lang="es-EC" sz="1800" dirty="0">
                          <a:effectLst/>
                        </a:rPr>
                        <a:t>Fin del Proyecto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2955596865"/>
                  </a:ext>
                </a:extLst>
              </a:tr>
              <a:tr h="378042">
                <a:tc>
                  <a:txBody>
                    <a:bodyPr/>
                    <a:lstStyle/>
                    <a:p>
                      <a:pPr marL="0" indent="0" algn="ctr">
                        <a:lnSpc>
                          <a:spcPct val="150000"/>
                        </a:lnSpc>
                        <a:spcAft>
                          <a:spcPts val="0"/>
                        </a:spcAft>
                      </a:pPr>
                      <a:r>
                        <a:rPr lang="es-EC" sz="1800" b="1" dirty="0">
                          <a:effectLst/>
                        </a:rPr>
                        <a:t>Norte</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800" dirty="0">
                          <a:effectLst/>
                        </a:rPr>
                        <a:t>9’960.384.02 m</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91309148"/>
                  </a:ext>
                </a:extLst>
              </a:tr>
              <a:tr h="378042">
                <a:tc>
                  <a:txBody>
                    <a:bodyPr/>
                    <a:lstStyle/>
                    <a:p>
                      <a:pPr marL="0" indent="0" algn="ctr">
                        <a:lnSpc>
                          <a:spcPct val="150000"/>
                        </a:lnSpc>
                        <a:spcAft>
                          <a:spcPts val="0"/>
                        </a:spcAft>
                      </a:pPr>
                      <a:r>
                        <a:rPr lang="es-EC" sz="1800" b="1" dirty="0">
                          <a:effectLst/>
                        </a:rPr>
                        <a:t>Este</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800" dirty="0">
                          <a:effectLst/>
                        </a:rPr>
                        <a:t>781.662.13 m</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40453684"/>
                  </a:ext>
                </a:extLst>
              </a:tr>
              <a:tr h="378042">
                <a:tc>
                  <a:txBody>
                    <a:bodyPr/>
                    <a:lstStyle/>
                    <a:p>
                      <a:pPr marL="0" indent="0" algn="ctr">
                        <a:lnSpc>
                          <a:spcPct val="150000"/>
                        </a:lnSpc>
                        <a:spcAft>
                          <a:spcPts val="0"/>
                        </a:spcAft>
                      </a:pPr>
                      <a:r>
                        <a:rPr lang="es-EC" sz="1800" b="1" dirty="0">
                          <a:effectLst/>
                        </a:rPr>
                        <a:t>Elevación</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50000"/>
                        </a:lnSpc>
                        <a:spcAft>
                          <a:spcPts val="0"/>
                        </a:spcAft>
                      </a:pPr>
                      <a:r>
                        <a:rPr lang="es-EC" sz="1800" dirty="0">
                          <a:effectLst/>
                        </a:rPr>
                        <a:t>2.540,56 m</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65424482"/>
                  </a:ext>
                </a:extLst>
              </a:tr>
            </a:tbl>
          </a:graphicData>
        </a:graphic>
      </p:graphicFrame>
      <p:sp>
        <p:nvSpPr>
          <p:cNvPr id="12" name="CuadroTexto 11"/>
          <p:cNvSpPr txBox="1"/>
          <p:nvPr/>
        </p:nvSpPr>
        <p:spPr>
          <a:xfrm>
            <a:off x="5220072" y="5291879"/>
            <a:ext cx="3528392" cy="338554"/>
          </a:xfrm>
          <a:prstGeom prst="rect">
            <a:avLst/>
          </a:prstGeom>
          <a:noFill/>
        </p:spPr>
        <p:txBody>
          <a:bodyPr wrap="square" rtlCol="0">
            <a:spAutoFit/>
          </a:bodyPr>
          <a:lstStyle/>
          <a:p>
            <a:pPr algn="ctr"/>
            <a:r>
              <a:rPr lang="es-MX" sz="1600" i="1" dirty="0"/>
              <a:t>Coordenadas de Proyecto</a:t>
            </a:r>
            <a:endParaRPr lang="es-EC" sz="1600" i="1" dirty="0"/>
          </a:p>
        </p:txBody>
      </p:sp>
      <p:pic>
        <p:nvPicPr>
          <p:cNvPr id="7"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54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57200" y="1210746"/>
            <a:ext cx="8229600" cy="4436507"/>
          </a:xfrm>
        </p:spPr>
        <p:txBody>
          <a:bodyPr lIns="91440" tIns="45720" rIns="91440" bIns="45720" anchor="t"/>
          <a:lstStyle/>
          <a:p>
            <a:pPr lvl="0" algn="just"/>
            <a:r>
              <a:rPr lang="es-EC" sz="2000" dirty="0">
                <a:solidFill>
                  <a:schemeClr val="tx1"/>
                </a:solidFill>
              </a:rPr>
              <a:t>El Tramo 1 tiene un grado “Excelente”. Mediante la evaluación funcional se determinó que el Tramo 2 – Sentido E-O tiene un PCI de 22, lo que equivale a un grado de “Muy Malo”, el Sentido O-E tiene un PCI de 30 lo que equivale a un grado de “Malo”. El Tramo 3 tiene un PCI de 26 lo que corresponde a un grado de “Malo”, por lo que el pavimento no brinda un nivel de confort y seguridad adecuado. </a:t>
            </a:r>
          </a:p>
          <a:p>
            <a:pPr lvl="0" algn="just"/>
            <a:endParaRPr lang="es-EC" sz="2000" dirty="0">
              <a:solidFill>
                <a:schemeClr val="tx1"/>
              </a:solidFill>
            </a:endParaRPr>
          </a:p>
          <a:p>
            <a:pPr algn="just"/>
            <a:r>
              <a:rPr lang="es-EC" sz="2000" dirty="0">
                <a:solidFill>
                  <a:schemeClr val="tx1"/>
                </a:solidFill>
              </a:rPr>
              <a:t>En el Tramo 1 por medio del Ensayo DCP se determinó que el material es “Medianamente denso” y “Suelto” con un CBR in situ máximo de 10,97%; el contenido de humedad natural máximo es de 44%. De acuerdo a la caracterización de materiales el suelo es No plástico y se clasifica como Arena Limosa Con Grava (SM). No existe material de base ni subbase.</a:t>
            </a:r>
            <a:endParaRPr lang="es-EC" sz="2000" dirty="0">
              <a:solidFill>
                <a:schemeClr val="tx1"/>
              </a:solidFill>
              <a:cs typeface="Arial"/>
            </a:endParaRPr>
          </a:p>
        </p:txBody>
      </p:sp>
      <p:pic>
        <p:nvPicPr>
          <p:cNvPr id="3"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47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57200" y="1187751"/>
            <a:ext cx="8229600" cy="4482498"/>
          </a:xfrm>
        </p:spPr>
        <p:txBody>
          <a:bodyPr/>
          <a:lstStyle/>
          <a:p>
            <a:pPr algn="just"/>
            <a:r>
              <a:rPr lang="es-EC" sz="2000" dirty="0">
                <a:solidFill>
                  <a:schemeClr val="tx1"/>
                </a:solidFill>
              </a:rPr>
              <a:t>En el Tramo 2 el CBR in situ máximo es de 7,66%, y de acuerdo al ensayo DCP el suelo es “Medianamente denso” y “Suelto”. La mayor humedad natural es de 35%. El material por el que está compuesto en su mayoría es un suelo No plástico que se clasifica como Arena Limosa Con Grava (SM). No existe material de base ni subbase.</a:t>
            </a:r>
          </a:p>
          <a:p>
            <a:pPr marL="0" indent="0" algn="just">
              <a:buNone/>
            </a:pPr>
            <a:endParaRPr lang="es-EC" sz="2000" dirty="0">
              <a:solidFill>
                <a:schemeClr val="tx1"/>
              </a:solidFill>
            </a:endParaRPr>
          </a:p>
          <a:p>
            <a:pPr algn="just"/>
            <a:r>
              <a:rPr lang="es-EC" sz="2000" dirty="0">
                <a:solidFill>
                  <a:schemeClr val="tx1"/>
                </a:solidFill>
              </a:rPr>
              <a:t>En el Tramo 3 la descripción del suelo de acuerdo al ensayo DCP es “Medianamente denso” y “</a:t>
            </a:r>
            <a:r>
              <a:rPr lang="es-EC" sz="2000" dirty="0" smtClean="0">
                <a:solidFill>
                  <a:schemeClr val="tx1"/>
                </a:solidFill>
              </a:rPr>
              <a:t>Suelto</a:t>
            </a:r>
            <a:r>
              <a:rPr lang="es-EC" sz="2000" dirty="0">
                <a:solidFill>
                  <a:schemeClr val="tx1"/>
                </a:solidFill>
              </a:rPr>
              <a:t>”. El mayor CBR in situ es de 9,05%. El contenido de humedad natural máximo es de 35%. El suelo en su mayoría se clasifica como Arena Limosa Con Grava (SM) No plástica, con excepción de la muestra tomada en la abscisa 0+824,0m el cual es un suelo Limo Arenoso Con Grava (ML) con baja plasticidad. No existe material de base ni subbase.</a:t>
            </a:r>
          </a:p>
        </p:txBody>
      </p:sp>
      <p:pic>
        <p:nvPicPr>
          <p:cNvPr id="3"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851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9251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1547664" y="1428584"/>
            <a:ext cx="7002746" cy="2000548"/>
          </a:xfrm>
          <a:prstGeom prst="rect">
            <a:avLst/>
          </a:prstGeom>
          <a:noFill/>
        </p:spPr>
        <p:txBody>
          <a:bodyPr wrap="square" lIns="91440" tIns="45720" rIns="91440" bIns="45720" rtlCol="0" anchor="t">
            <a:spAutoFit/>
          </a:bodyPr>
          <a:lstStyle/>
          <a:p>
            <a:pPr algn="ctr"/>
            <a:r>
              <a:rPr lang="es-EC" sz="2400" b="1" dirty="0">
                <a:ln w="0"/>
                <a:effectLst>
                  <a:outerShdw blurRad="38100" dist="19050" dir="2700000" algn="tl" rotWithShape="0">
                    <a:schemeClr val="dk1">
                      <a:alpha val="40000"/>
                    </a:schemeClr>
                  </a:outerShdw>
                </a:effectLst>
                <a:latin typeface="Arial"/>
                <a:cs typeface="Arial"/>
              </a:rPr>
              <a:t>OBJETIVO ESPECÍFICO </a:t>
            </a:r>
            <a:r>
              <a:rPr lang="es-EC" sz="2400" b="1" dirty="0" smtClean="0">
                <a:ln w="0"/>
                <a:effectLst>
                  <a:outerShdw blurRad="38100" dist="19050" dir="2700000" algn="tl" rotWithShape="0">
                    <a:schemeClr val="dk1">
                      <a:alpha val="40000"/>
                    </a:schemeClr>
                  </a:outerShdw>
                </a:effectLst>
                <a:latin typeface="Arial"/>
                <a:cs typeface="Arial"/>
              </a:rPr>
              <a:t>2</a:t>
            </a:r>
            <a:endParaRPr lang="en-US" sz="1600" b="1" dirty="0">
              <a:cs typeface="Arial" panose="020B0604020202020204" pitchFamily="34" charset="0"/>
            </a:endParaRPr>
          </a:p>
          <a:p>
            <a:pPr algn="ctr"/>
            <a:endParaRPr lang="es-EC" sz="2400" dirty="0">
              <a:ln w="0"/>
              <a:effectLst>
                <a:outerShdw blurRad="38100" dist="19050" dir="2700000" algn="tl" rotWithShape="0">
                  <a:schemeClr val="dk1">
                    <a:alpha val="40000"/>
                  </a:schemeClr>
                </a:outerShdw>
              </a:effectLst>
              <a:latin typeface="Arial"/>
              <a:cs typeface="Arial"/>
            </a:endParaRPr>
          </a:p>
          <a:p>
            <a:pPr algn="ctr"/>
            <a:r>
              <a:rPr lang="es-EC" sz="2000" dirty="0" smtClean="0">
                <a:effectLst>
                  <a:outerShdw blurRad="38100" dist="38100" dir="2700000" algn="tl">
                    <a:srgbClr val="000000">
                      <a:alpha val="43137"/>
                    </a:srgbClr>
                  </a:outerShdw>
                </a:effectLst>
                <a:latin typeface="+mj-lt"/>
                <a:ea typeface="Calibri" panose="020F0502020204030204" pitchFamily="34" charset="0"/>
              </a:rPr>
              <a:t>Solicitaciones, características de tránsito y ejes equivalentes de carga.</a:t>
            </a:r>
          </a:p>
          <a:p>
            <a:pPr algn="ctr"/>
            <a:endParaRPr lang="es-EC" sz="2000" dirty="0">
              <a:cs typeface="Arial" panose="020B0604020202020204" pitchFamily="34" charset="0"/>
            </a:endParaRPr>
          </a:p>
          <a:p>
            <a:pPr algn="ctr"/>
            <a:endParaRPr lang="es-EC" sz="1600" dirty="0"/>
          </a:p>
        </p:txBody>
      </p:sp>
      <p:sp>
        <p:nvSpPr>
          <p:cNvPr id="3" name="CuadroTexto 2"/>
          <p:cNvSpPr txBox="1"/>
          <p:nvPr/>
        </p:nvSpPr>
        <p:spPr>
          <a:xfrm>
            <a:off x="1548391" y="4080111"/>
            <a:ext cx="5904656" cy="1200329"/>
          </a:xfrm>
          <a:prstGeom prst="rect">
            <a:avLst/>
          </a:prstGeom>
          <a:noFill/>
        </p:spPr>
        <p:txBody>
          <a:bodyPr wrap="square" lIns="91440" tIns="45720" rIns="91440" bIns="45720" rtlCol="0" anchor="t">
            <a:spAutoFit/>
          </a:bodyPr>
          <a:lstStyle/>
          <a:p>
            <a:r>
              <a:rPr lang="es-EC" altLang="en-US" dirty="0">
                <a:latin typeface="Times New Roman" panose="02020603050405020304" pitchFamily="18" charset="0"/>
                <a:cs typeface="Times New Roman" panose="02020603050405020304" pitchFamily="18" charset="0"/>
              </a:rPr>
              <a:t>Srta. Bahamonde Coyago, Camila Yessena</a:t>
            </a:r>
          </a:p>
          <a:p>
            <a:r>
              <a:rPr lang="es-EC" altLang="en-US" dirty="0">
                <a:latin typeface="Times New Roman" panose="02020603050405020304" pitchFamily="18" charset="0"/>
                <a:cs typeface="Times New Roman" panose="02020603050405020304" pitchFamily="18" charset="0"/>
              </a:rPr>
              <a:t>Capt. </a:t>
            </a:r>
            <a:r>
              <a:rPr lang="es-EC" altLang="en-US" dirty="0" smtClean="0">
                <a:latin typeface="Times New Roman" panose="02020603050405020304" pitchFamily="18" charset="0"/>
                <a:cs typeface="Times New Roman" panose="02020603050405020304" pitchFamily="18" charset="0"/>
              </a:rPr>
              <a:t>de </a:t>
            </a:r>
            <a:r>
              <a:rPr lang="es-EC" altLang="en-US" dirty="0">
                <a:latin typeface="Times New Roman" panose="02020603050405020304" pitchFamily="18" charset="0"/>
                <a:cs typeface="Times New Roman" panose="02020603050405020304" pitchFamily="18" charset="0"/>
              </a:rPr>
              <a:t>E. Mancheno Criollo, Carlos Eduardo</a:t>
            </a:r>
          </a:p>
          <a:p>
            <a:r>
              <a:rPr lang="es-EC" dirty="0">
                <a:latin typeface="Arial"/>
                <a:cs typeface="Arial"/>
              </a:rPr>
              <a:t> </a:t>
            </a:r>
            <a:endParaRPr lang="es-EC" dirty="0">
              <a:cs typeface="Arial"/>
            </a:endParaRPr>
          </a:p>
          <a:p>
            <a:endParaRPr lang="es-EC" dirty="0"/>
          </a:p>
        </p:txBody>
      </p:sp>
    </p:spTree>
    <p:extLst>
      <p:ext uri="{BB962C8B-B14F-4D97-AF65-F5344CB8AC3E}">
        <p14:creationId xmlns:p14="http://schemas.microsoft.com/office/powerpoint/2010/main" val="37922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DFD74461-5A9A-4BAE-AEAC-EEDC10BB8E01}"/>
              </a:ext>
            </a:extLst>
          </p:cNvPr>
          <p:cNvSpPr txBox="1"/>
          <p:nvPr/>
        </p:nvSpPr>
        <p:spPr>
          <a:xfrm>
            <a:off x="1187450" y="689198"/>
            <a:ext cx="6769100" cy="369332"/>
          </a:xfrm>
          <a:prstGeom prst="rect">
            <a:avLst/>
          </a:prstGeom>
          <a:noFill/>
        </p:spPr>
        <p:txBody>
          <a:bodyPr>
            <a:spAutoFit/>
          </a:bodyPr>
          <a:lstStyle/>
          <a:p>
            <a:pPr algn="ctr">
              <a:defRPr/>
            </a:pPr>
            <a:r>
              <a:rPr lang="es-E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Objetivo Específico y Actividades</a:t>
            </a:r>
            <a:endParaRPr lang="en-US" dirty="0">
              <a:latin typeface="Times New Roman" panose="02020603050405020304" pitchFamily="18" charset="0"/>
              <a:cs typeface="Times New Roman" panose="02020603050405020304" pitchFamily="18" charset="0"/>
            </a:endParaRPr>
          </a:p>
        </p:txBody>
      </p:sp>
      <p:sp>
        <p:nvSpPr>
          <p:cNvPr id="6" name="Rectángulo: esquinas diagonales redondeadas 5">
            <a:extLst>
              <a:ext uri="{FF2B5EF4-FFF2-40B4-BE49-F238E27FC236}">
                <a16:creationId xmlns:a16="http://schemas.microsoft.com/office/drawing/2014/main" id="{2EA15447-A12C-4952-A579-7FA24E1A02D2}"/>
              </a:ext>
            </a:extLst>
          </p:cNvPr>
          <p:cNvSpPr/>
          <p:nvPr/>
        </p:nvSpPr>
        <p:spPr>
          <a:xfrm>
            <a:off x="1115529" y="1305245"/>
            <a:ext cx="6912942" cy="1098553"/>
          </a:xfrm>
          <a:prstGeom prst="round2DiagRect">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n-US" sz="1600" dirty="0">
                <a:solidFill>
                  <a:schemeClr val="tx1"/>
                </a:solidFill>
                <a:latin typeface="Times New Roman" panose="02020603050405020304" pitchFamily="18" charset="0"/>
                <a:cs typeface="Times New Roman" panose="02020603050405020304" pitchFamily="18" charset="0"/>
              </a:rPr>
              <a:t>Determinar las solicitaciones, características de tránsito y ejes equivalentes de carga, mediante un modelamiento de simulación de tráfico vehicular que permita analizar y optimizar el nivel de servicio, capacidad y seguridad vial.</a:t>
            </a:r>
            <a:endParaRPr lang="en-US" altLang="en-US" sz="1600" dirty="0">
              <a:solidFill>
                <a:schemeClr val="tx1"/>
              </a:solidFill>
              <a:latin typeface="Times New Roman" panose="02020603050405020304" pitchFamily="18" charset="0"/>
              <a:cs typeface="Times New Roman" panose="02020603050405020304" pitchFamily="18" charset="0"/>
            </a:endParaRPr>
          </a:p>
        </p:txBody>
      </p:sp>
      <p:sp>
        <p:nvSpPr>
          <p:cNvPr id="7" name="Rectángulo: esquinas redondeadas 6">
            <a:extLst>
              <a:ext uri="{FF2B5EF4-FFF2-40B4-BE49-F238E27FC236}">
                <a16:creationId xmlns:a16="http://schemas.microsoft.com/office/drawing/2014/main" id="{E5350995-1ACD-4642-8E58-0D9750C54814}"/>
              </a:ext>
            </a:extLst>
          </p:cNvPr>
          <p:cNvSpPr/>
          <p:nvPr/>
        </p:nvSpPr>
        <p:spPr>
          <a:xfrm>
            <a:off x="237580" y="2625396"/>
            <a:ext cx="4910484" cy="719138"/>
          </a:xfrm>
          <a:prstGeom prst="roundRect">
            <a:avLst/>
          </a:prstGeom>
          <a:solidFill>
            <a:schemeClr val="accent3">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n-US" sz="1600" dirty="0">
                <a:solidFill>
                  <a:schemeClr val="tx1"/>
                </a:solidFill>
                <a:latin typeface="Times New Roman" panose="02020603050405020304" pitchFamily="18" charset="0"/>
                <a:cs typeface="Times New Roman" panose="02020603050405020304" pitchFamily="18" charset="0"/>
              </a:rPr>
              <a:t>Composición del tráfico y la demanda diaria y horaria Av. Jacinto Jijón y Caamaño y Av. Manuel Quiroga. </a:t>
            </a:r>
            <a:endParaRPr lang="es-EC" sz="1600" dirty="0">
              <a:solidFill>
                <a:schemeClr val="tx1"/>
              </a:solidFill>
            </a:endParaRPr>
          </a:p>
        </p:txBody>
      </p:sp>
      <p:sp>
        <p:nvSpPr>
          <p:cNvPr id="9" name="Rectángulo: esquinas redondeadas 8">
            <a:extLst>
              <a:ext uri="{FF2B5EF4-FFF2-40B4-BE49-F238E27FC236}">
                <a16:creationId xmlns:a16="http://schemas.microsoft.com/office/drawing/2014/main" id="{2A6863C2-844D-4E45-BB87-44219A450539}"/>
              </a:ext>
            </a:extLst>
          </p:cNvPr>
          <p:cNvSpPr/>
          <p:nvPr/>
        </p:nvSpPr>
        <p:spPr>
          <a:xfrm>
            <a:off x="1344716" y="3541036"/>
            <a:ext cx="4461403" cy="412829"/>
          </a:xfrm>
          <a:prstGeom prst="roundRect">
            <a:avLst/>
          </a:prstGeom>
          <a:solidFill>
            <a:schemeClr val="accent3">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n-US" sz="1600" dirty="0">
                <a:solidFill>
                  <a:schemeClr val="tx1"/>
                </a:solidFill>
                <a:latin typeface="Times New Roman" panose="02020603050405020304" pitchFamily="18" charset="0"/>
                <a:cs typeface="Times New Roman" panose="02020603050405020304" pitchFamily="18" charset="0"/>
              </a:rPr>
              <a:t>Demanda de tráfico en intersecciones aledañas.</a:t>
            </a:r>
          </a:p>
        </p:txBody>
      </p:sp>
      <p:sp>
        <p:nvSpPr>
          <p:cNvPr id="10" name="Rectángulo: esquinas redondeadas 9">
            <a:extLst>
              <a:ext uri="{FF2B5EF4-FFF2-40B4-BE49-F238E27FC236}">
                <a16:creationId xmlns:a16="http://schemas.microsoft.com/office/drawing/2014/main" id="{2C1E9147-E51B-4D18-8693-6CD6E3300F8D}"/>
              </a:ext>
            </a:extLst>
          </p:cNvPr>
          <p:cNvSpPr/>
          <p:nvPr/>
        </p:nvSpPr>
        <p:spPr>
          <a:xfrm>
            <a:off x="2052068" y="4112078"/>
            <a:ext cx="4680520" cy="412828"/>
          </a:xfrm>
          <a:prstGeom prst="roundRect">
            <a:avLst/>
          </a:prstGeom>
          <a:solidFill>
            <a:schemeClr val="accent3">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n-US" sz="1600" dirty="0">
                <a:solidFill>
                  <a:schemeClr val="tx1"/>
                </a:solidFill>
                <a:latin typeface="Times New Roman" panose="02020603050405020304" pitchFamily="18" charset="0"/>
                <a:cs typeface="Times New Roman" panose="02020603050405020304" pitchFamily="18" charset="0"/>
              </a:rPr>
              <a:t>Volúmenes atraídos y generados en la zona de estudio.</a:t>
            </a:r>
          </a:p>
        </p:txBody>
      </p:sp>
      <p:sp>
        <p:nvSpPr>
          <p:cNvPr id="11" name="Rectángulo: esquinas redondeadas 10">
            <a:extLst>
              <a:ext uri="{FF2B5EF4-FFF2-40B4-BE49-F238E27FC236}">
                <a16:creationId xmlns:a16="http://schemas.microsoft.com/office/drawing/2014/main" id="{610CCE2C-D560-412D-9775-8D0913BDC3A2}"/>
              </a:ext>
            </a:extLst>
          </p:cNvPr>
          <p:cNvSpPr/>
          <p:nvPr/>
        </p:nvSpPr>
        <p:spPr>
          <a:xfrm>
            <a:off x="2930398" y="4728847"/>
            <a:ext cx="4862701" cy="412828"/>
          </a:xfrm>
          <a:prstGeom prst="roundRect">
            <a:avLst/>
          </a:prstGeom>
          <a:solidFill>
            <a:schemeClr val="accent3">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n-US" sz="1600" dirty="0">
                <a:solidFill>
                  <a:schemeClr val="tx1"/>
                </a:solidFill>
                <a:latin typeface="Times New Roman" panose="02020603050405020304" pitchFamily="18" charset="0"/>
                <a:cs typeface="Times New Roman" panose="02020603050405020304" pitchFamily="18" charset="0"/>
              </a:rPr>
              <a:t>Volumen expresado en vehículos livianos equivalentes. </a:t>
            </a:r>
          </a:p>
        </p:txBody>
      </p:sp>
      <p:sp>
        <p:nvSpPr>
          <p:cNvPr id="12" name="Rectángulo: esquinas redondeadas 11">
            <a:extLst>
              <a:ext uri="{FF2B5EF4-FFF2-40B4-BE49-F238E27FC236}">
                <a16:creationId xmlns:a16="http://schemas.microsoft.com/office/drawing/2014/main" id="{035BC552-D1F1-4B52-B970-3B621CDBAB5A}"/>
              </a:ext>
            </a:extLst>
          </p:cNvPr>
          <p:cNvSpPr/>
          <p:nvPr/>
        </p:nvSpPr>
        <p:spPr>
          <a:xfrm>
            <a:off x="3275856" y="5388390"/>
            <a:ext cx="5351629" cy="412828"/>
          </a:xfrm>
          <a:prstGeom prst="roundRect">
            <a:avLst/>
          </a:prstGeom>
          <a:solidFill>
            <a:schemeClr val="accent3">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n-US" sz="1600" dirty="0">
                <a:solidFill>
                  <a:schemeClr val="tx1"/>
                </a:solidFill>
                <a:latin typeface="Times New Roman" panose="02020603050405020304" pitchFamily="18" charset="0"/>
                <a:cs typeface="Times New Roman" panose="02020603050405020304" pitchFamily="18" charset="0"/>
              </a:rPr>
              <a:t>Niveles de servicio actuales de las intersecciones analizadas. </a:t>
            </a:r>
          </a:p>
        </p:txBody>
      </p:sp>
    </p:spTree>
    <p:extLst>
      <p:ext uri="{BB962C8B-B14F-4D97-AF65-F5344CB8AC3E}">
        <p14:creationId xmlns:p14="http://schemas.microsoft.com/office/powerpoint/2010/main" val="127826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DFD74461-5A9A-4BAE-AEAC-EEDC10BB8E01}"/>
              </a:ext>
            </a:extLst>
          </p:cNvPr>
          <p:cNvSpPr txBox="1"/>
          <p:nvPr/>
        </p:nvSpPr>
        <p:spPr>
          <a:xfrm>
            <a:off x="1187450" y="689198"/>
            <a:ext cx="6769100" cy="369332"/>
          </a:xfrm>
          <a:prstGeom prst="rect">
            <a:avLst/>
          </a:prstGeom>
          <a:noFill/>
        </p:spPr>
        <p:txBody>
          <a:bodyPr>
            <a:spAutoFit/>
          </a:bodyPr>
          <a:lstStyle/>
          <a:p>
            <a:pPr algn="ctr">
              <a:defRPr/>
            </a:pPr>
            <a:r>
              <a:rPr lang="es-E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Objetivo Específico y Actividades</a:t>
            </a:r>
            <a:endParaRPr lang="en-US" dirty="0">
              <a:latin typeface="Times New Roman" panose="02020603050405020304" pitchFamily="18" charset="0"/>
              <a:cs typeface="Times New Roman" panose="02020603050405020304" pitchFamily="18" charset="0"/>
            </a:endParaRPr>
          </a:p>
        </p:txBody>
      </p:sp>
      <p:sp>
        <p:nvSpPr>
          <p:cNvPr id="13" name="Rectángulo: esquinas redondeadas 12">
            <a:extLst>
              <a:ext uri="{FF2B5EF4-FFF2-40B4-BE49-F238E27FC236}">
                <a16:creationId xmlns:a16="http://schemas.microsoft.com/office/drawing/2014/main" id="{66E99C60-32D0-4CA6-9500-12A82A784D25}"/>
              </a:ext>
            </a:extLst>
          </p:cNvPr>
          <p:cNvSpPr/>
          <p:nvPr/>
        </p:nvSpPr>
        <p:spPr>
          <a:xfrm>
            <a:off x="4572000" y="2699244"/>
            <a:ext cx="4334419" cy="571441"/>
          </a:xfrm>
          <a:prstGeom prst="roundRect">
            <a:avLst/>
          </a:prstGeom>
          <a:solidFill>
            <a:schemeClr val="accent3">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n-US" sz="1600" dirty="0">
                <a:solidFill>
                  <a:schemeClr val="tx1"/>
                </a:solidFill>
                <a:latin typeface="Times New Roman" panose="02020603050405020304" pitchFamily="18" charset="0"/>
                <a:cs typeface="Times New Roman" panose="02020603050405020304" pitchFamily="18" charset="0"/>
              </a:rPr>
              <a:t>Comparación de niveles de servicio en escenarios actual y futuro. </a:t>
            </a:r>
          </a:p>
        </p:txBody>
      </p:sp>
      <p:sp>
        <p:nvSpPr>
          <p:cNvPr id="14" name="Rectángulo: esquinas redondeadas 13">
            <a:extLst>
              <a:ext uri="{FF2B5EF4-FFF2-40B4-BE49-F238E27FC236}">
                <a16:creationId xmlns:a16="http://schemas.microsoft.com/office/drawing/2014/main" id="{CCD62774-5323-4DA4-A31E-1ABFCE0636A4}"/>
              </a:ext>
            </a:extLst>
          </p:cNvPr>
          <p:cNvSpPr/>
          <p:nvPr/>
        </p:nvSpPr>
        <p:spPr>
          <a:xfrm>
            <a:off x="3583237" y="3463971"/>
            <a:ext cx="4334419" cy="360038"/>
          </a:xfrm>
          <a:prstGeom prst="roundRect">
            <a:avLst/>
          </a:prstGeom>
          <a:solidFill>
            <a:schemeClr val="accent3">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n-US" sz="1600" dirty="0">
                <a:solidFill>
                  <a:schemeClr val="tx1"/>
                </a:solidFill>
                <a:latin typeface="Times New Roman" panose="02020603050405020304" pitchFamily="18" charset="0"/>
                <a:cs typeface="Times New Roman" panose="02020603050405020304" pitchFamily="18" charset="0"/>
              </a:rPr>
              <a:t>Proyecciones de tráfico.</a:t>
            </a:r>
          </a:p>
        </p:txBody>
      </p:sp>
      <p:sp>
        <p:nvSpPr>
          <p:cNvPr id="16" name="Rectángulo: esquinas redondeadas 15">
            <a:extLst>
              <a:ext uri="{FF2B5EF4-FFF2-40B4-BE49-F238E27FC236}">
                <a16:creationId xmlns:a16="http://schemas.microsoft.com/office/drawing/2014/main" id="{2FD13F5D-FCE2-4D82-AD7A-10C199C0A216}"/>
              </a:ext>
            </a:extLst>
          </p:cNvPr>
          <p:cNvSpPr/>
          <p:nvPr/>
        </p:nvSpPr>
        <p:spPr>
          <a:xfrm>
            <a:off x="1810673" y="4045137"/>
            <a:ext cx="5558555" cy="571441"/>
          </a:xfrm>
          <a:prstGeom prst="roundRect">
            <a:avLst/>
          </a:prstGeom>
          <a:solidFill>
            <a:schemeClr val="accent3">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n-US" sz="1600" dirty="0">
                <a:solidFill>
                  <a:schemeClr val="tx1"/>
                </a:solidFill>
                <a:latin typeface="Times New Roman" panose="02020603050405020304" pitchFamily="18" charset="0"/>
                <a:cs typeface="Times New Roman" panose="02020603050405020304" pitchFamily="18" charset="0"/>
              </a:rPr>
              <a:t>Determinación del Tránsito Promedio Diario Anual (TPDA) y ejes equivalentes de carga. </a:t>
            </a:r>
          </a:p>
        </p:txBody>
      </p:sp>
      <p:sp>
        <p:nvSpPr>
          <p:cNvPr id="17" name="Rectángulo: esquinas redondeadas 16">
            <a:extLst>
              <a:ext uri="{FF2B5EF4-FFF2-40B4-BE49-F238E27FC236}">
                <a16:creationId xmlns:a16="http://schemas.microsoft.com/office/drawing/2014/main" id="{EC78F954-7722-46E5-AC02-0C506E035933}"/>
              </a:ext>
            </a:extLst>
          </p:cNvPr>
          <p:cNvSpPr/>
          <p:nvPr/>
        </p:nvSpPr>
        <p:spPr>
          <a:xfrm>
            <a:off x="1187450" y="4813867"/>
            <a:ext cx="4988359" cy="571441"/>
          </a:xfrm>
          <a:prstGeom prst="roundRect">
            <a:avLst/>
          </a:prstGeom>
          <a:solidFill>
            <a:schemeClr val="accent3">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n-US" sz="1600" dirty="0">
                <a:solidFill>
                  <a:schemeClr val="tx1"/>
                </a:solidFill>
                <a:latin typeface="Times New Roman" panose="02020603050405020304" pitchFamily="18" charset="0"/>
                <a:cs typeface="Times New Roman" panose="02020603050405020304" pitchFamily="18" charset="0"/>
              </a:rPr>
              <a:t>Simulación con software de diseño académico de los escenarios planteados.</a:t>
            </a:r>
          </a:p>
        </p:txBody>
      </p:sp>
      <p:sp>
        <p:nvSpPr>
          <p:cNvPr id="18" name="Rectángulo: esquinas redondeadas 17">
            <a:extLst>
              <a:ext uri="{FF2B5EF4-FFF2-40B4-BE49-F238E27FC236}">
                <a16:creationId xmlns:a16="http://schemas.microsoft.com/office/drawing/2014/main" id="{6B54246D-E86E-4CA4-9767-62B70182DA55}"/>
              </a:ext>
            </a:extLst>
          </p:cNvPr>
          <p:cNvSpPr/>
          <p:nvPr/>
        </p:nvSpPr>
        <p:spPr>
          <a:xfrm>
            <a:off x="467545" y="5592695"/>
            <a:ext cx="3672408" cy="500601"/>
          </a:xfrm>
          <a:prstGeom prst="roundRect">
            <a:avLst/>
          </a:prstGeom>
          <a:solidFill>
            <a:schemeClr val="accent3">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n-US" sz="1600" dirty="0">
                <a:solidFill>
                  <a:schemeClr val="tx1"/>
                </a:solidFill>
                <a:latin typeface="Times New Roman" panose="02020603050405020304" pitchFamily="18" charset="0"/>
                <a:cs typeface="Times New Roman" panose="02020603050405020304" pitchFamily="18" charset="0"/>
              </a:rPr>
              <a:t>Medidas de mitigación.</a:t>
            </a:r>
          </a:p>
        </p:txBody>
      </p:sp>
      <p:sp>
        <p:nvSpPr>
          <p:cNvPr id="15" name="Rectángulo: esquinas diagonales redondeadas 14">
            <a:extLst>
              <a:ext uri="{FF2B5EF4-FFF2-40B4-BE49-F238E27FC236}">
                <a16:creationId xmlns:a16="http://schemas.microsoft.com/office/drawing/2014/main" id="{D2704B4C-0A4B-46E3-B975-81C423D1F73D}"/>
              </a:ext>
            </a:extLst>
          </p:cNvPr>
          <p:cNvSpPr/>
          <p:nvPr/>
        </p:nvSpPr>
        <p:spPr>
          <a:xfrm>
            <a:off x="1115529" y="1305245"/>
            <a:ext cx="6912942" cy="1098553"/>
          </a:xfrm>
          <a:prstGeom prst="round2DiagRect">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n-US" sz="1600" dirty="0">
                <a:solidFill>
                  <a:schemeClr val="tx1"/>
                </a:solidFill>
                <a:latin typeface="Times New Roman" panose="02020603050405020304" pitchFamily="18" charset="0"/>
                <a:cs typeface="Times New Roman" panose="02020603050405020304" pitchFamily="18" charset="0"/>
              </a:rPr>
              <a:t>Determinar las solicitaciones, características de tránsito y ejes equivalentes de carga, mediante un modelamiento de simulación de tráfico vehicular que permita analizar y optimizar el nivel de servicio, capacidad y seguridad vial.</a:t>
            </a:r>
            <a:endParaRPr lang="en-US" altLang="en-US" sz="1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292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DFD74461-5A9A-4BAE-AEAC-EEDC10BB8E01}"/>
              </a:ext>
            </a:extLst>
          </p:cNvPr>
          <p:cNvSpPr txBox="1"/>
          <p:nvPr/>
        </p:nvSpPr>
        <p:spPr>
          <a:xfrm>
            <a:off x="1187450" y="2721114"/>
            <a:ext cx="6769100" cy="70788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METODOLOGÍA</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Metodología Design Thinking para el diseño de la nueva sede - Focke Meler">
            <a:extLst>
              <a:ext uri="{FF2B5EF4-FFF2-40B4-BE49-F238E27FC236}">
                <a16:creationId xmlns:a16="http://schemas.microsoft.com/office/drawing/2014/main" id="{7C2601E7-1F62-4627-A3C6-E84B4F2670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996777"/>
            <a:ext cx="2861320" cy="171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0954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F7C03336-3CB0-4A0C-858A-8B4919DB9BBB}"/>
              </a:ext>
            </a:extLst>
          </p:cNvPr>
          <p:cNvSpPr txBox="1"/>
          <p:nvPr/>
        </p:nvSpPr>
        <p:spPr>
          <a:xfrm>
            <a:off x="986614" y="792747"/>
            <a:ext cx="7464287"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SOLICITACIONES, CARACTERÍSTICAS DE TRÁNSITO Y EJES EQUIVALENTES DE CARGA</a:t>
            </a:r>
            <a:r>
              <a:rPr kumimoji="0" lang="es-EC"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CuadroTexto 4">
            <a:extLst>
              <a:ext uri="{FF2B5EF4-FFF2-40B4-BE49-F238E27FC236}">
                <a16:creationId xmlns:a16="http://schemas.microsoft.com/office/drawing/2014/main" id="{A1B96BDC-7AEF-451E-B3FB-EA090B2B90CB}"/>
              </a:ext>
            </a:extLst>
          </p:cNvPr>
          <p:cNvSpPr txBox="1">
            <a:spLocks noChangeArrowheads="1"/>
          </p:cNvSpPr>
          <p:nvPr/>
        </p:nvSpPr>
        <p:spPr bwMode="auto">
          <a:xfrm>
            <a:off x="6051456" y="1851423"/>
            <a:ext cx="1565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Ubicación</a:t>
            </a:r>
            <a:endPar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CuadroTexto 4">
            <a:extLst>
              <a:ext uri="{FF2B5EF4-FFF2-40B4-BE49-F238E27FC236}">
                <a16:creationId xmlns:a16="http://schemas.microsoft.com/office/drawing/2014/main" id="{EAD41C6B-2ACC-4833-9415-8DCF2EABED58}"/>
              </a:ext>
            </a:extLst>
          </p:cNvPr>
          <p:cNvSpPr txBox="1">
            <a:spLocks noChangeArrowheads="1"/>
          </p:cNvSpPr>
          <p:nvPr/>
        </p:nvSpPr>
        <p:spPr bwMode="auto">
          <a:xfrm>
            <a:off x="5011601" y="2304699"/>
            <a:ext cx="364538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C" sz="1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El presente proyecto se ubica estratégicamente en el sector de La </a:t>
            </a:r>
            <a:r>
              <a:rPr kumimoji="0" lang="es-EC" sz="1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mn-cs"/>
              </a:rPr>
              <a:t>Balvina</a:t>
            </a:r>
            <a:r>
              <a:rPr kumimoji="0" lang="es-EC" sz="1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parroquia de Amaguaña, específicamente en el FUERTE MILITAR “GRAD. MARCO AURELIO SUBÍA”.</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s-EC"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C" sz="1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Abarca los corredores viales comprendidos desde la Av. Jacinto Jijón y Caamaño, Av. Manuel Quiroga hasta la Vivienda Fiscal. </a:t>
            </a: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5" name="Imagen 4">
            <a:extLst>
              <a:ext uri="{FF2B5EF4-FFF2-40B4-BE49-F238E27FC236}">
                <a16:creationId xmlns:a16="http://schemas.microsoft.com/office/drawing/2014/main" id="{C30A12FA-1B2C-4E6A-BF6B-8BD4A61B5429}"/>
              </a:ext>
            </a:extLst>
          </p:cNvPr>
          <p:cNvPicPr>
            <a:picLocks noChangeAspect="1"/>
          </p:cNvPicPr>
          <p:nvPr/>
        </p:nvPicPr>
        <p:blipFill rotWithShape="1">
          <a:blip r:embed="rId3">
            <a:extLst>
              <a:ext uri="{28A0092B-C50C-407E-A947-70E740481C1C}">
                <a14:useLocalDpi xmlns:a14="http://schemas.microsoft.com/office/drawing/2010/main" val="0"/>
              </a:ext>
            </a:extLst>
          </a:blip>
          <a:srcRect l="2709" t="9200" r="8351" b="8269"/>
          <a:stretch/>
        </p:blipFill>
        <p:spPr>
          <a:xfrm>
            <a:off x="487017" y="1988840"/>
            <a:ext cx="4320481" cy="3600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061621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F7C03336-3CB0-4A0C-858A-8B4919DB9BBB}"/>
              </a:ext>
            </a:extLst>
          </p:cNvPr>
          <p:cNvSpPr txBox="1"/>
          <p:nvPr/>
        </p:nvSpPr>
        <p:spPr>
          <a:xfrm>
            <a:off x="986614" y="792747"/>
            <a:ext cx="7464287"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SOLICITACIONES, CARACTERÍSTICAS DE TRÁNSITO Y EJES EQUIVALENTES DE CARGA</a:t>
            </a:r>
            <a:r>
              <a:rPr kumimoji="0" lang="es-EC"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CuadroTexto 4">
            <a:extLst>
              <a:ext uri="{FF2B5EF4-FFF2-40B4-BE49-F238E27FC236}">
                <a16:creationId xmlns:a16="http://schemas.microsoft.com/office/drawing/2014/main" id="{A1B96BDC-7AEF-451E-B3FB-EA090B2B90CB}"/>
              </a:ext>
            </a:extLst>
          </p:cNvPr>
          <p:cNvSpPr txBox="1">
            <a:spLocks noChangeArrowheads="1"/>
          </p:cNvSpPr>
          <p:nvPr/>
        </p:nvSpPr>
        <p:spPr bwMode="auto">
          <a:xfrm>
            <a:off x="3935921" y="1708504"/>
            <a:ext cx="1565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Días de Aforo</a:t>
            </a:r>
            <a:endPar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7960" y="2347262"/>
            <a:ext cx="5501593" cy="1815526"/>
          </a:xfrm>
          <a:prstGeom prst="rect">
            <a:avLst/>
          </a:prstGeom>
        </p:spPr>
      </p:pic>
      <p:pic>
        <p:nvPicPr>
          <p:cNvPr id="8" name="Imagen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4375713"/>
            <a:ext cx="2232248" cy="1528111"/>
          </a:xfrm>
          <a:prstGeom prst="rect">
            <a:avLst/>
          </a:prstGeom>
          <a:noFill/>
          <a:ln>
            <a:noFill/>
          </a:ln>
        </p:spPr>
      </p:pic>
      <p:pic>
        <p:nvPicPr>
          <p:cNvPr id="10" name="Imagen 9"/>
          <p:cNvPicPr/>
          <p:nvPr/>
        </p:nvPicPr>
        <p:blipFill rotWithShape="1">
          <a:blip r:embed="rId5" cstate="print">
            <a:extLst>
              <a:ext uri="{28A0092B-C50C-407E-A947-70E740481C1C}">
                <a14:useLocalDpi xmlns:a14="http://schemas.microsoft.com/office/drawing/2010/main" val="0"/>
              </a:ext>
            </a:extLst>
          </a:blip>
          <a:srcRect l="19933" r="25387"/>
          <a:stretch/>
        </p:blipFill>
        <p:spPr bwMode="auto">
          <a:xfrm>
            <a:off x="6146645" y="4329589"/>
            <a:ext cx="2304256" cy="16203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49911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uadroTexto 9">
            <a:extLst>
              <a:ext uri="{FF2B5EF4-FFF2-40B4-BE49-F238E27FC236}">
                <a16:creationId xmlns:a16="http://schemas.microsoft.com/office/drawing/2014/main" id="{9A80B985-4E2D-466C-B991-5F61A4CB090B}"/>
              </a:ext>
            </a:extLst>
          </p:cNvPr>
          <p:cNvSpPr txBox="1"/>
          <p:nvPr/>
        </p:nvSpPr>
        <p:spPr>
          <a:xfrm>
            <a:off x="986614" y="792747"/>
            <a:ext cx="7464287"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SOLICITACIONES, CARACTERÍSTICAS DE TRÁNSITO Y EJES EQUIVALENTES DE CARGA</a:t>
            </a:r>
            <a:r>
              <a:rPr kumimoji="0" lang="es-EC"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Imagen 10">
            <a:extLst>
              <a:ext uri="{FF2B5EF4-FFF2-40B4-BE49-F238E27FC236}">
                <a16:creationId xmlns:a16="http://schemas.microsoft.com/office/drawing/2014/main" id="{F780E15A-4190-452D-A677-D6332137C212}"/>
              </a:ext>
            </a:extLst>
          </p:cNvPr>
          <p:cNvPicPr>
            <a:picLocks noChangeAspect="1"/>
          </p:cNvPicPr>
          <p:nvPr/>
        </p:nvPicPr>
        <p:blipFill>
          <a:blip r:embed="rId3"/>
          <a:stretch>
            <a:fillRect/>
          </a:stretch>
        </p:blipFill>
        <p:spPr>
          <a:xfrm>
            <a:off x="217884" y="2884067"/>
            <a:ext cx="8708231" cy="2157413"/>
          </a:xfrm>
          <a:prstGeom prst="rect">
            <a:avLst/>
          </a:prstGeom>
        </p:spPr>
      </p:pic>
      <p:sp>
        <p:nvSpPr>
          <p:cNvPr id="12" name="CuadroTexto 11">
            <a:extLst>
              <a:ext uri="{FF2B5EF4-FFF2-40B4-BE49-F238E27FC236}">
                <a16:creationId xmlns:a16="http://schemas.microsoft.com/office/drawing/2014/main" id="{6B1A87EC-E9D6-46CF-9354-AFB2C2F99A9D}"/>
              </a:ext>
            </a:extLst>
          </p:cNvPr>
          <p:cNvSpPr txBox="1">
            <a:spLocks noChangeArrowheads="1"/>
          </p:cNvSpPr>
          <p:nvPr/>
        </p:nvSpPr>
        <p:spPr bwMode="auto">
          <a:xfrm>
            <a:off x="217884" y="1838407"/>
            <a:ext cx="60055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Formato de Conteo Vehicular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Volumen de Tráfico Contado</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0D5C6E01-4FC3-4D27-BF3E-52BA5CA0DC7F}"/>
                  </a:ext>
                </a:extLst>
              </p:cNvPr>
              <p:cNvSpPr txBox="1"/>
              <p:nvPr/>
            </p:nvSpPr>
            <p:spPr>
              <a:xfrm>
                <a:off x="8351508" y="4601478"/>
                <a:ext cx="475215" cy="259366"/>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𝑉𝐻𝑃</m:t>
                          </m:r>
                        </m:num>
                        <m:den>
                          <m: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4∗</m:t>
                          </m:r>
                          <m:sSub>
                            <m:sSubPr>
                              <m:ctrlP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𝑉𝑚</m:t>
                              </m:r>
                              <m: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á</m:t>
                              </m:r>
                              <m: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e>
                            <m:sub>
                              <m: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15</m:t>
                              </m:r>
                            </m:sub>
                          </m:sSub>
                        </m:den>
                      </m:f>
                    </m:oMath>
                  </m:oMathPara>
                </a14:m>
                <a:endParaRPr kumimoji="0" lang="es-EC" sz="825"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mc:Choice>
        <mc:Fallback xmlns="">
          <p:sp>
            <p:nvSpPr>
              <p:cNvPr id="13" name="CuadroTexto 12">
                <a:extLst>
                  <a:ext uri="{FF2B5EF4-FFF2-40B4-BE49-F238E27FC236}">
                    <a16:creationId xmlns:a16="http://schemas.microsoft.com/office/drawing/2014/main" id="{0D5C6E01-4FC3-4D27-BF3E-52BA5CA0DC7F}"/>
                  </a:ext>
                </a:extLst>
              </p:cNvPr>
              <p:cNvSpPr txBox="1">
                <a:spLocks noRot="1" noChangeAspect="1" noMove="1" noResize="1" noEditPoints="1" noAdjustHandles="1" noChangeArrowheads="1" noChangeShapeType="1" noTextEdit="1"/>
              </p:cNvSpPr>
              <p:nvPr/>
            </p:nvSpPr>
            <p:spPr>
              <a:xfrm>
                <a:off x="8351508" y="4601478"/>
                <a:ext cx="475215" cy="259366"/>
              </a:xfrm>
              <a:prstGeom prst="rect">
                <a:avLst/>
              </a:prstGeom>
              <a:blipFill>
                <a:blip r:embed="rId4"/>
                <a:stretch>
                  <a:fillRect l="-7692" r="-10256" b="-952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3C819722-7C8D-4D0A-919F-04178FA3C9E9}"/>
                  </a:ext>
                </a:extLst>
              </p:cNvPr>
              <p:cNvSpPr txBox="1"/>
              <p:nvPr/>
            </p:nvSpPr>
            <p:spPr>
              <a:xfrm>
                <a:off x="7801282" y="4667626"/>
                <a:ext cx="399020" cy="126958"/>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𝑀</m:t>
                      </m:r>
                      <m: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á</m:t>
                      </m:r>
                      <m: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𝑉𝐻</m:t>
                      </m:r>
                    </m:oMath>
                  </m:oMathPara>
                </a14:m>
                <a:endParaRPr kumimoji="0" lang="es-EC" sz="825"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mc:Choice>
        <mc:Fallback xmlns="">
          <p:sp>
            <p:nvSpPr>
              <p:cNvPr id="14" name="CuadroTexto 13">
                <a:extLst>
                  <a:ext uri="{FF2B5EF4-FFF2-40B4-BE49-F238E27FC236}">
                    <a16:creationId xmlns:a16="http://schemas.microsoft.com/office/drawing/2014/main" id="{3C819722-7C8D-4D0A-919F-04178FA3C9E9}"/>
                  </a:ext>
                </a:extLst>
              </p:cNvPr>
              <p:cNvSpPr txBox="1">
                <a:spLocks noRot="1" noChangeAspect="1" noMove="1" noResize="1" noEditPoints="1" noAdjustHandles="1" noChangeArrowheads="1" noChangeShapeType="1" noTextEdit="1"/>
              </p:cNvSpPr>
              <p:nvPr/>
            </p:nvSpPr>
            <p:spPr>
              <a:xfrm>
                <a:off x="7801282" y="4667626"/>
                <a:ext cx="399020" cy="126958"/>
              </a:xfrm>
              <a:prstGeom prst="rect">
                <a:avLst/>
              </a:prstGeom>
              <a:blipFill>
                <a:blip r:embed="rId5"/>
                <a:stretch>
                  <a:fillRect l="-6154" r="-4615" b="-952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ADC58DB4-5A4A-4555-8F10-C9F0FF246291}"/>
                  </a:ext>
                </a:extLst>
              </p:cNvPr>
              <p:cNvSpPr txBox="1"/>
              <p:nvPr/>
            </p:nvSpPr>
            <p:spPr>
              <a:xfrm>
                <a:off x="7011122" y="4667626"/>
                <a:ext cx="484172" cy="126958"/>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𝑃𝑟𝑜𝑚</m:t>
                      </m:r>
                      <m: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s-ES" sz="825"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𝑉𝐻</m:t>
                      </m:r>
                    </m:oMath>
                  </m:oMathPara>
                </a14:m>
                <a:endParaRPr kumimoji="0" lang="es-EC" sz="825"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mc:Choice>
        <mc:Fallback xmlns="">
          <p:sp>
            <p:nvSpPr>
              <p:cNvPr id="15" name="CuadroTexto 14">
                <a:extLst>
                  <a:ext uri="{FF2B5EF4-FFF2-40B4-BE49-F238E27FC236}">
                    <a16:creationId xmlns:a16="http://schemas.microsoft.com/office/drawing/2014/main" id="{ADC58DB4-5A4A-4555-8F10-C9F0FF246291}"/>
                  </a:ext>
                </a:extLst>
              </p:cNvPr>
              <p:cNvSpPr txBox="1">
                <a:spLocks noRot="1" noChangeAspect="1" noMove="1" noResize="1" noEditPoints="1" noAdjustHandles="1" noChangeArrowheads="1" noChangeShapeType="1" noTextEdit="1"/>
              </p:cNvSpPr>
              <p:nvPr/>
            </p:nvSpPr>
            <p:spPr>
              <a:xfrm>
                <a:off x="7011122" y="4667626"/>
                <a:ext cx="484172" cy="126958"/>
              </a:xfrm>
              <a:prstGeom prst="rect">
                <a:avLst/>
              </a:prstGeom>
              <a:blipFill>
                <a:blip r:embed="rId6"/>
                <a:stretch>
                  <a:fillRect r="-2500" b="-9524"/>
                </a:stretch>
              </a:blipFill>
            </p:spPr>
            <p:txBody>
              <a:bodyPr/>
              <a:lstStyle/>
              <a:p>
                <a:r>
                  <a:rPr lang="es-EC">
                    <a:noFill/>
                  </a:rPr>
                  <a:t> </a:t>
                </a:r>
              </a:p>
            </p:txBody>
          </p:sp>
        </mc:Fallback>
      </mc:AlternateContent>
    </p:spTree>
    <p:extLst>
      <p:ext uri="{BB962C8B-B14F-4D97-AF65-F5344CB8AC3E}">
        <p14:creationId xmlns:p14="http://schemas.microsoft.com/office/powerpoint/2010/main" val="5656666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DFD74461-5A9A-4BAE-AEAC-EEDC10BB8E01}"/>
              </a:ext>
            </a:extLst>
          </p:cNvPr>
          <p:cNvSpPr txBox="1"/>
          <p:nvPr/>
        </p:nvSpPr>
        <p:spPr>
          <a:xfrm>
            <a:off x="1187450" y="2721114"/>
            <a:ext cx="6769100" cy="70788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Metodología Design Thinking para el diseño de la nueva sede - Focke Meler">
            <a:extLst>
              <a:ext uri="{FF2B5EF4-FFF2-40B4-BE49-F238E27FC236}">
                <a16:creationId xmlns:a16="http://schemas.microsoft.com/office/drawing/2014/main" id="{7C2601E7-1F62-4627-A3C6-E84B4F2670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4254880"/>
            <a:ext cx="2861320" cy="171222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200" y="908720"/>
            <a:ext cx="2317440" cy="1544960"/>
          </a:xfrm>
          <a:prstGeom prst="rect">
            <a:avLst/>
          </a:prstGeom>
        </p:spPr>
      </p:pic>
    </p:spTree>
    <p:extLst>
      <p:ext uri="{BB962C8B-B14F-4D97-AF65-F5344CB8AC3E}">
        <p14:creationId xmlns:p14="http://schemas.microsoft.com/office/powerpoint/2010/main" val="4288315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404664"/>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Pavimentos flexibles</a:t>
            </a:r>
          </a:p>
        </p:txBody>
      </p:sp>
      <p:sp>
        <p:nvSpPr>
          <p:cNvPr id="5" name="Marcador de contenido 4"/>
          <p:cNvSpPr>
            <a:spLocks noGrp="1"/>
          </p:cNvSpPr>
          <p:nvPr>
            <p:ph sz="half" idx="1"/>
          </p:nvPr>
        </p:nvSpPr>
        <p:spPr>
          <a:xfrm>
            <a:off x="457200" y="1298275"/>
            <a:ext cx="4110486" cy="4525963"/>
          </a:xfrm>
        </p:spPr>
        <p:txBody>
          <a:bodyPr/>
          <a:lstStyle/>
          <a:p>
            <a:pPr algn="just"/>
            <a:r>
              <a:rPr lang="es-EC" sz="1800" dirty="0">
                <a:solidFill>
                  <a:schemeClr val="tx1"/>
                </a:solidFill>
              </a:rPr>
              <a:t>Un pavimento es una estructura apoyada en toda su extensión sobre una superficie de terreno natural llamada subrasante, a la cual debe transmitir de forma adecuada las cargas producidas por el paso de vehículos. </a:t>
            </a:r>
          </a:p>
          <a:p>
            <a:pPr algn="just"/>
            <a:endParaRPr lang="es-EC" sz="1800" dirty="0">
              <a:solidFill>
                <a:schemeClr val="tx1"/>
              </a:solidFill>
            </a:endParaRPr>
          </a:p>
          <a:p>
            <a:pPr algn="just"/>
            <a:r>
              <a:rPr lang="es-EC" sz="1800" dirty="0">
                <a:solidFill>
                  <a:schemeClr val="tx1"/>
                </a:solidFill>
              </a:rPr>
              <a:t>Esta estructura se forma por varias capas, y tiene como objetivo ofrecer una superficie de rodadura uniforme, brindar a los usuarios seguridad y confort a velocidades operativas durante cualquier condición climática durante todo su tiempo de vida.</a:t>
            </a:r>
          </a:p>
        </p:txBody>
      </p:sp>
      <p:pic>
        <p:nvPicPr>
          <p:cNvPr id="12" name="Marcador de contenido 11"/>
          <p:cNvPicPr>
            <a:picLocks noGrp="1"/>
          </p:cNvPicPr>
          <p:nvPr>
            <p:ph sz="half" idx="2"/>
          </p:nvPr>
        </p:nvPicPr>
        <p:blipFill rotWithShape="1">
          <a:blip r:embed="rId2"/>
          <a:srcRect l="17014" t="16255" r="9954" b="26955"/>
          <a:stretch/>
        </p:blipFill>
        <p:spPr bwMode="auto">
          <a:xfrm>
            <a:off x="4805118" y="2574223"/>
            <a:ext cx="4038600" cy="1766493"/>
          </a:xfrm>
          <a:prstGeom prst="rect">
            <a:avLst/>
          </a:prstGeom>
          <a:ln>
            <a:noFill/>
          </a:ln>
          <a:extLst>
            <a:ext uri="{53640926-AAD7-44D8-BBD7-CCE9431645EC}">
              <a14:shadowObscured xmlns:a14="http://schemas.microsoft.com/office/drawing/2010/main"/>
            </a:ext>
          </a:extLst>
        </p:spPr>
      </p:pic>
      <p:sp>
        <p:nvSpPr>
          <p:cNvPr id="13" name="CuadroTexto 12"/>
          <p:cNvSpPr txBox="1"/>
          <p:nvPr/>
        </p:nvSpPr>
        <p:spPr>
          <a:xfrm>
            <a:off x="4805118" y="4340716"/>
            <a:ext cx="4038600" cy="338554"/>
          </a:xfrm>
          <a:prstGeom prst="rect">
            <a:avLst/>
          </a:prstGeom>
          <a:noFill/>
        </p:spPr>
        <p:txBody>
          <a:bodyPr wrap="square" rtlCol="0">
            <a:spAutoFit/>
          </a:bodyPr>
          <a:lstStyle/>
          <a:p>
            <a:pPr algn="ctr"/>
            <a:r>
              <a:rPr lang="es-MX" sz="1600" i="1" dirty="0"/>
              <a:t>Estructura de un Pavimento Flexible</a:t>
            </a:r>
            <a:endParaRPr lang="es-EC" sz="1600" i="1" dirty="0"/>
          </a:p>
        </p:txBody>
      </p:sp>
      <p:pic>
        <p:nvPicPr>
          <p:cNvPr id="6"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593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n 11">
            <a:extLst>
              <a:ext uri="{FF2B5EF4-FFF2-40B4-BE49-F238E27FC236}">
                <a16:creationId xmlns:a16="http://schemas.microsoft.com/office/drawing/2014/main" id="{4A63826F-705A-432C-A237-6D94A6589153}"/>
              </a:ext>
            </a:extLst>
          </p:cNvPr>
          <p:cNvPicPr>
            <a:picLocks noChangeAspect="1"/>
          </p:cNvPicPr>
          <p:nvPr/>
        </p:nvPicPr>
        <p:blipFill>
          <a:blip r:embed="rId3"/>
          <a:stretch>
            <a:fillRect/>
          </a:stretch>
        </p:blipFill>
        <p:spPr>
          <a:xfrm>
            <a:off x="467544" y="2348880"/>
            <a:ext cx="4305300" cy="2962275"/>
          </a:xfrm>
          <a:prstGeom prst="rect">
            <a:avLst/>
          </a:prstGeom>
        </p:spPr>
      </p:pic>
      <p:sp>
        <p:nvSpPr>
          <p:cNvPr id="14" name="CuadroTexto 13">
            <a:extLst>
              <a:ext uri="{FF2B5EF4-FFF2-40B4-BE49-F238E27FC236}">
                <a16:creationId xmlns:a16="http://schemas.microsoft.com/office/drawing/2014/main" id="{9593EC3E-9A2B-4301-A1A6-A28D99E7743C}"/>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CuadroTexto 14">
            <a:extLst>
              <a:ext uri="{FF2B5EF4-FFF2-40B4-BE49-F238E27FC236}">
                <a16:creationId xmlns:a16="http://schemas.microsoft.com/office/drawing/2014/main" id="{DBD5D33D-18FB-465D-BAA3-0345E8C5E108}"/>
              </a:ext>
            </a:extLst>
          </p:cNvPr>
          <p:cNvSpPr txBox="1">
            <a:spLocks noChangeArrowheads="1"/>
          </p:cNvSpPr>
          <p:nvPr/>
        </p:nvSpPr>
        <p:spPr bwMode="auto">
          <a:xfrm>
            <a:off x="467544" y="637390"/>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Volumen de Tráfico Contado</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CuadroTexto 15">
            <a:extLst>
              <a:ext uri="{FF2B5EF4-FFF2-40B4-BE49-F238E27FC236}">
                <a16:creationId xmlns:a16="http://schemas.microsoft.com/office/drawing/2014/main" id="{D53405A9-82BF-49DE-94A7-F74909025534}"/>
              </a:ext>
            </a:extLst>
          </p:cNvPr>
          <p:cNvSpPr txBox="1"/>
          <p:nvPr/>
        </p:nvSpPr>
        <p:spPr>
          <a:xfrm>
            <a:off x="2120391" y="982343"/>
            <a:ext cx="5022304" cy="417422"/>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600"/>
              </a:spcAft>
              <a:buClrTx/>
              <a:buSzTx/>
              <a:buFontTx/>
              <a:buNone/>
              <a:tabLst/>
              <a:defRPr/>
            </a:pPr>
            <a:r>
              <a:rPr kumimoji="0" lang="es-EC"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P1.</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Av. Jacinto Jijón y Caamaño y Av. Troncal de la Sierra</a:t>
            </a:r>
            <a:endPar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CuadroTexto 16">
            <a:extLst>
              <a:ext uri="{FF2B5EF4-FFF2-40B4-BE49-F238E27FC236}">
                <a16:creationId xmlns:a16="http://schemas.microsoft.com/office/drawing/2014/main" id="{81F7C8AD-912D-4B22-B961-C7890787D163}"/>
              </a:ext>
            </a:extLst>
          </p:cNvPr>
          <p:cNvSpPr txBox="1"/>
          <p:nvPr/>
        </p:nvSpPr>
        <p:spPr>
          <a:xfrm>
            <a:off x="438697" y="1749124"/>
            <a:ext cx="3129584" cy="376834"/>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ts val="800"/>
              </a:spcAft>
              <a:buClrTx/>
              <a:buSzTx/>
              <a:buFontTx/>
              <a:buNone/>
              <a:tabLst/>
              <a:defRPr/>
            </a:pPr>
            <a:r>
              <a:rPr kumimoji="0" lang="es-ES" sz="1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Conteos Sentidos de Circulación</a:t>
            </a:r>
            <a:endParaRPr kumimoji="0" lang="es-EC" sz="1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Imagen 19">
            <a:extLst>
              <a:ext uri="{FF2B5EF4-FFF2-40B4-BE49-F238E27FC236}">
                <a16:creationId xmlns:a16="http://schemas.microsoft.com/office/drawing/2014/main" id="{3B470EA6-B194-4C71-976C-6DE4F6B05150}"/>
              </a:ext>
            </a:extLst>
          </p:cNvPr>
          <p:cNvPicPr>
            <a:picLocks noChangeAspect="1"/>
          </p:cNvPicPr>
          <p:nvPr/>
        </p:nvPicPr>
        <p:blipFill>
          <a:blip r:embed="rId4"/>
          <a:stretch>
            <a:fillRect/>
          </a:stretch>
        </p:blipFill>
        <p:spPr>
          <a:xfrm>
            <a:off x="5621058" y="1899188"/>
            <a:ext cx="3032765" cy="3682098"/>
          </a:xfrm>
          <a:prstGeom prst="rect">
            <a:avLst/>
          </a:prstGeom>
        </p:spPr>
      </p:pic>
    </p:spTree>
    <p:extLst>
      <p:ext uri="{BB962C8B-B14F-4D97-AF65-F5344CB8AC3E}">
        <p14:creationId xmlns:p14="http://schemas.microsoft.com/office/powerpoint/2010/main" val="9856304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adroTexto 13">
            <a:extLst>
              <a:ext uri="{FF2B5EF4-FFF2-40B4-BE49-F238E27FC236}">
                <a16:creationId xmlns:a16="http://schemas.microsoft.com/office/drawing/2014/main" id="{9593EC3E-9A2B-4301-A1A6-A28D99E7743C}"/>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CuadroTexto 14">
            <a:extLst>
              <a:ext uri="{FF2B5EF4-FFF2-40B4-BE49-F238E27FC236}">
                <a16:creationId xmlns:a16="http://schemas.microsoft.com/office/drawing/2014/main" id="{DBD5D33D-18FB-465D-BAA3-0345E8C5E108}"/>
              </a:ext>
            </a:extLst>
          </p:cNvPr>
          <p:cNvSpPr txBox="1">
            <a:spLocks noChangeArrowheads="1"/>
          </p:cNvSpPr>
          <p:nvPr/>
        </p:nvSpPr>
        <p:spPr bwMode="auto">
          <a:xfrm>
            <a:off x="467544" y="637390"/>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Volumen de Tráfico Contado</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CuadroTexto 15">
            <a:extLst>
              <a:ext uri="{FF2B5EF4-FFF2-40B4-BE49-F238E27FC236}">
                <a16:creationId xmlns:a16="http://schemas.microsoft.com/office/drawing/2014/main" id="{D53405A9-82BF-49DE-94A7-F74909025534}"/>
              </a:ext>
            </a:extLst>
          </p:cNvPr>
          <p:cNvSpPr txBox="1"/>
          <p:nvPr/>
        </p:nvSpPr>
        <p:spPr>
          <a:xfrm>
            <a:off x="2286000" y="1006722"/>
            <a:ext cx="5409124" cy="417422"/>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600"/>
              </a:spcAft>
              <a:buClrTx/>
              <a:buSzTx/>
              <a:buFontTx/>
              <a:buNone/>
              <a:tabLst/>
              <a:defRPr/>
            </a:pPr>
            <a:r>
              <a:rPr kumimoji="0" lang="es-EC"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P2.</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Av. Jacinto Jijón y Caamaño y Av. Juan de Dios Morales</a:t>
            </a:r>
            <a:endPar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EF01E42F-576A-41EC-B681-DB05711478B7}"/>
              </a:ext>
            </a:extLst>
          </p:cNvPr>
          <p:cNvPicPr>
            <a:picLocks noChangeAspect="1"/>
          </p:cNvPicPr>
          <p:nvPr/>
        </p:nvPicPr>
        <p:blipFill>
          <a:blip r:embed="rId3"/>
          <a:stretch>
            <a:fillRect/>
          </a:stretch>
        </p:blipFill>
        <p:spPr>
          <a:xfrm>
            <a:off x="4565540" y="2016607"/>
            <a:ext cx="4195079" cy="2749418"/>
          </a:xfrm>
          <a:prstGeom prst="rect">
            <a:avLst/>
          </a:prstGeom>
        </p:spPr>
      </p:pic>
      <p:sp>
        <p:nvSpPr>
          <p:cNvPr id="9" name="CuadroTexto 8">
            <a:extLst>
              <a:ext uri="{FF2B5EF4-FFF2-40B4-BE49-F238E27FC236}">
                <a16:creationId xmlns:a16="http://schemas.microsoft.com/office/drawing/2014/main" id="{6FC93B17-4AE1-41BA-ACBF-2432AF2FF3CE}"/>
              </a:ext>
            </a:extLst>
          </p:cNvPr>
          <p:cNvSpPr txBox="1"/>
          <p:nvPr/>
        </p:nvSpPr>
        <p:spPr>
          <a:xfrm>
            <a:off x="4565540" y="1472552"/>
            <a:ext cx="3129584" cy="376834"/>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ts val="800"/>
              </a:spcAft>
              <a:buClrTx/>
              <a:buSzTx/>
              <a:buFontTx/>
              <a:buNone/>
              <a:tabLst/>
              <a:defRPr/>
            </a:pPr>
            <a:r>
              <a:rPr kumimoji="0" lang="es-ES" sz="1400" b="1" i="1" u="none" strike="noStrike" kern="120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Conteos Sentidos de Circulación</a:t>
            </a:r>
            <a:endParaRPr kumimoji="0" lang="es-EC" sz="1400" b="1" i="1" u="none" strike="noStrike" kern="1200" cap="none" spc="0" normalizeH="0" baseline="0" noProof="0" dirty="0">
              <a:ln>
                <a:noFill/>
              </a:ln>
              <a:solidFill>
                <a:srgbClr val="00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FAF14040-F188-40CD-ACE8-C7F706336A94}"/>
              </a:ext>
            </a:extLst>
          </p:cNvPr>
          <p:cNvSpPr txBox="1"/>
          <p:nvPr/>
        </p:nvSpPr>
        <p:spPr>
          <a:xfrm>
            <a:off x="334968" y="5082281"/>
            <a:ext cx="3129584" cy="376834"/>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ts val="800"/>
              </a:spcAft>
              <a:buClrTx/>
              <a:buSzTx/>
              <a:buFontTx/>
              <a:buNone/>
              <a:tabLst/>
              <a:defRPr/>
            </a:pPr>
            <a:r>
              <a:rPr kumimoji="0" lang="es-ES" sz="1400" b="1" i="1" u="none" strike="noStrike" kern="120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Conteos de Giros de Circulación</a:t>
            </a:r>
            <a:endParaRPr kumimoji="0" lang="es-EC" sz="1400" b="1" i="1" u="none" strike="noStrike" kern="1200" cap="none" spc="0" normalizeH="0" baseline="0" noProof="0" dirty="0">
              <a:ln>
                <a:noFill/>
              </a:ln>
              <a:solidFill>
                <a:srgbClr val="00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BEDAE5CA-67FB-4DDE-A90C-E9A41D228EE5}"/>
              </a:ext>
            </a:extLst>
          </p:cNvPr>
          <p:cNvPicPr>
            <a:picLocks noChangeAspect="1"/>
          </p:cNvPicPr>
          <p:nvPr/>
        </p:nvPicPr>
        <p:blipFill rotWithShape="1">
          <a:blip r:embed="rId4"/>
          <a:srcRect t="69890"/>
          <a:stretch/>
        </p:blipFill>
        <p:spPr>
          <a:xfrm>
            <a:off x="370461" y="5481967"/>
            <a:ext cx="4195079" cy="719138"/>
          </a:xfrm>
          <a:prstGeom prst="rect">
            <a:avLst/>
          </a:prstGeom>
        </p:spPr>
      </p:pic>
      <p:pic>
        <p:nvPicPr>
          <p:cNvPr id="19" name="Imagen 18">
            <a:extLst>
              <a:ext uri="{FF2B5EF4-FFF2-40B4-BE49-F238E27FC236}">
                <a16:creationId xmlns:a16="http://schemas.microsoft.com/office/drawing/2014/main" id="{5571A92D-7BCA-457F-97D4-F1B2535E612D}"/>
              </a:ext>
            </a:extLst>
          </p:cNvPr>
          <p:cNvPicPr>
            <a:picLocks noChangeAspect="1"/>
          </p:cNvPicPr>
          <p:nvPr/>
        </p:nvPicPr>
        <p:blipFill>
          <a:blip r:embed="rId5"/>
          <a:stretch>
            <a:fillRect/>
          </a:stretch>
        </p:blipFill>
        <p:spPr>
          <a:xfrm>
            <a:off x="467544" y="1743943"/>
            <a:ext cx="3267533" cy="3117055"/>
          </a:xfrm>
          <a:prstGeom prst="rect">
            <a:avLst/>
          </a:prstGeom>
        </p:spPr>
      </p:pic>
    </p:spTree>
    <p:extLst>
      <p:ext uri="{BB962C8B-B14F-4D97-AF65-F5344CB8AC3E}">
        <p14:creationId xmlns:p14="http://schemas.microsoft.com/office/powerpoint/2010/main" val="37130338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adroTexto 13">
            <a:extLst>
              <a:ext uri="{FF2B5EF4-FFF2-40B4-BE49-F238E27FC236}">
                <a16:creationId xmlns:a16="http://schemas.microsoft.com/office/drawing/2014/main" id="{9593EC3E-9A2B-4301-A1A6-A28D99E7743C}"/>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CuadroTexto 14">
            <a:extLst>
              <a:ext uri="{FF2B5EF4-FFF2-40B4-BE49-F238E27FC236}">
                <a16:creationId xmlns:a16="http://schemas.microsoft.com/office/drawing/2014/main" id="{DBD5D33D-18FB-465D-BAA3-0345E8C5E108}"/>
              </a:ext>
            </a:extLst>
          </p:cNvPr>
          <p:cNvSpPr txBox="1">
            <a:spLocks noChangeArrowheads="1"/>
          </p:cNvSpPr>
          <p:nvPr/>
        </p:nvSpPr>
        <p:spPr bwMode="auto">
          <a:xfrm>
            <a:off x="467544" y="637390"/>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Volumen de Tráfico Contado</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CuadroTexto 15">
            <a:extLst>
              <a:ext uri="{FF2B5EF4-FFF2-40B4-BE49-F238E27FC236}">
                <a16:creationId xmlns:a16="http://schemas.microsoft.com/office/drawing/2014/main" id="{D53405A9-82BF-49DE-94A7-F74909025534}"/>
              </a:ext>
            </a:extLst>
          </p:cNvPr>
          <p:cNvSpPr txBox="1"/>
          <p:nvPr/>
        </p:nvSpPr>
        <p:spPr>
          <a:xfrm>
            <a:off x="2286000" y="1006722"/>
            <a:ext cx="5022304" cy="417422"/>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600"/>
              </a:spcAft>
              <a:buClrTx/>
              <a:buSzTx/>
              <a:buFontTx/>
              <a:buNone/>
              <a:tabLst/>
              <a:defRPr/>
            </a:pPr>
            <a:r>
              <a:rPr kumimoji="0" lang="es-EC"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P3.</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Av. Jacinto Jijón y Caamaño y Av. Manuel Quiroga</a:t>
            </a:r>
            <a:endPar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6FC93B17-4AE1-41BA-ACBF-2432AF2FF3CE}"/>
              </a:ext>
            </a:extLst>
          </p:cNvPr>
          <p:cNvSpPr txBox="1"/>
          <p:nvPr/>
        </p:nvSpPr>
        <p:spPr>
          <a:xfrm>
            <a:off x="428845" y="1410267"/>
            <a:ext cx="3129584" cy="376834"/>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ts val="800"/>
              </a:spcAft>
              <a:buClrTx/>
              <a:buSzTx/>
              <a:buFontTx/>
              <a:buNone/>
              <a:tabLst/>
              <a:defRPr/>
            </a:pPr>
            <a:r>
              <a:rPr kumimoji="0" lang="es-ES" sz="1400" b="1" i="1" u="none" strike="noStrike" kern="120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Conteos Sentidos de Circulación</a:t>
            </a:r>
            <a:endParaRPr kumimoji="0" lang="es-EC" sz="1400" b="1" i="1" u="none" strike="noStrike" kern="1200" cap="none" spc="0" normalizeH="0" baseline="0" noProof="0" dirty="0">
              <a:ln>
                <a:noFill/>
              </a:ln>
              <a:solidFill>
                <a:srgbClr val="00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FAF14040-F188-40CD-ACE8-C7F706336A94}"/>
              </a:ext>
            </a:extLst>
          </p:cNvPr>
          <p:cNvSpPr txBox="1"/>
          <p:nvPr/>
        </p:nvSpPr>
        <p:spPr>
          <a:xfrm>
            <a:off x="334968" y="5082281"/>
            <a:ext cx="3129584" cy="376834"/>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ts val="800"/>
              </a:spcAft>
              <a:buClrTx/>
              <a:buSzTx/>
              <a:buFontTx/>
              <a:buNone/>
              <a:tabLst/>
              <a:defRPr/>
            </a:pPr>
            <a:r>
              <a:rPr kumimoji="0" lang="es-ES" sz="1400" b="1" i="1" u="none" strike="noStrike" kern="120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Conteos de Giros de Circulación</a:t>
            </a:r>
            <a:endParaRPr kumimoji="0" lang="es-EC" sz="1400" b="1" i="1" u="none" strike="noStrike" kern="1200" cap="none" spc="0" normalizeH="0" baseline="0" noProof="0" dirty="0">
              <a:ln>
                <a:noFill/>
              </a:ln>
              <a:solidFill>
                <a:srgbClr val="00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69D31659-5AFE-4362-8152-A39766EB679B}"/>
              </a:ext>
            </a:extLst>
          </p:cNvPr>
          <p:cNvPicPr>
            <a:picLocks noChangeAspect="1"/>
          </p:cNvPicPr>
          <p:nvPr/>
        </p:nvPicPr>
        <p:blipFill>
          <a:blip r:embed="rId3"/>
          <a:stretch>
            <a:fillRect/>
          </a:stretch>
        </p:blipFill>
        <p:spPr>
          <a:xfrm>
            <a:off x="177237" y="1935340"/>
            <a:ext cx="4581525" cy="2962275"/>
          </a:xfrm>
          <a:prstGeom prst="rect">
            <a:avLst/>
          </a:prstGeom>
        </p:spPr>
      </p:pic>
      <p:pic>
        <p:nvPicPr>
          <p:cNvPr id="10" name="Imagen 9">
            <a:extLst>
              <a:ext uri="{FF2B5EF4-FFF2-40B4-BE49-F238E27FC236}">
                <a16:creationId xmlns:a16="http://schemas.microsoft.com/office/drawing/2014/main" id="{44B25B10-3522-4231-AE06-9F5946659752}"/>
              </a:ext>
            </a:extLst>
          </p:cNvPr>
          <p:cNvPicPr>
            <a:picLocks noChangeAspect="1"/>
          </p:cNvPicPr>
          <p:nvPr/>
        </p:nvPicPr>
        <p:blipFill>
          <a:blip r:embed="rId4"/>
          <a:stretch>
            <a:fillRect/>
          </a:stretch>
        </p:blipFill>
        <p:spPr>
          <a:xfrm>
            <a:off x="177237" y="5627941"/>
            <a:ext cx="4581525" cy="992355"/>
          </a:xfrm>
          <a:prstGeom prst="rect">
            <a:avLst/>
          </a:prstGeom>
        </p:spPr>
      </p:pic>
      <p:pic>
        <p:nvPicPr>
          <p:cNvPr id="19" name="Imagen 18">
            <a:extLst>
              <a:ext uri="{FF2B5EF4-FFF2-40B4-BE49-F238E27FC236}">
                <a16:creationId xmlns:a16="http://schemas.microsoft.com/office/drawing/2014/main" id="{61C69A56-C7EA-4AED-B8A2-5F06613208AF}"/>
              </a:ext>
            </a:extLst>
          </p:cNvPr>
          <p:cNvPicPr>
            <a:picLocks noChangeAspect="1"/>
          </p:cNvPicPr>
          <p:nvPr/>
        </p:nvPicPr>
        <p:blipFill>
          <a:blip r:embed="rId5"/>
          <a:stretch>
            <a:fillRect/>
          </a:stretch>
        </p:blipFill>
        <p:spPr>
          <a:xfrm>
            <a:off x="5093287" y="2041188"/>
            <a:ext cx="3721247" cy="3229510"/>
          </a:xfrm>
          <a:prstGeom prst="rect">
            <a:avLst/>
          </a:prstGeom>
        </p:spPr>
      </p:pic>
    </p:spTree>
    <p:extLst>
      <p:ext uri="{BB962C8B-B14F-4D97-AF65-F5344CB8AC3E}">
        <p14:creationId xmlns:p14="http://schemas.microsoft.com/office/powerpoint/2010/main" val="4520467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adroTexto 13">
            <a:extLst>
              <a:ext uri="{FF2B5EF4-FFF2-40B4-BE49-F238E27FC236}">
                <a16:creationId xmlns:a16="http://schemas.microsoft.com/office/drawing/2014/main" id="{9593EC3E-9A2B-4301-A1A6-A28D99E7743C}"/>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CuadroTexto 14">
            <a:extLst>
              <a:ext uri="{FF2B5EF4-FFF2-40B4-BE49-F238E27FC236}">
                <a16:creationId xmlns:a16="http://schemas.microsoft.com/office/drawing/2014/main" id="{DBD5D33D-18FB-465D-BAA3-0345E8C5E108}"/>
              </a:ext>
            </a:extLst>
          </p:cNvPr>
          <p:cNvSpPr txBox="1">
            <a:spLocks noChangeArrowheads="1"/>
          </p:cNvSpPr>
          <p:nvPr/>
        </p:nvSpPr>
        <p:spPr bwMode="auto">
          <a:xfrm>
            <a:off x="467544" y="637390"/>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Volumen de Tráfico Contado</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CuadroTexto 8">
            <a:extLst>
              <a:ext uri="{FF2B5EF4-FFF2-40B4-BE49-F238E27FC236}">
                <a16:creationId xmlns:a16="http://schemas.microsoft.com/office/drawing/2014/main" id="{6FC93B17-4AE1-41BA-ACBF-2432AF2FF3CE}"/>
              </a:ext>
            </a:extLst>
          </p:cNvPr>
          <p:cNvSpPr txBox="1"/>
          <p:nvPr/>
        </p:nvSpPr>
        <p:spPr>
          <a:xfrm>
            <a:off x="5364088" y="600884"/>
            <a:ext cx="3129584" cy="376834"/>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800"/>
              </a:spcAft>
              <a:buClrTx/>
              <a:buSzTx/>
              <a:buFontTx/>
              <a:buNone/>
              <a:tabLst/>
              <a:defRPr/>
            </a:pPr>
            <a:r>
              <a:rPr kumimoji="0" lang="es-ES" sz="1400" b="1" i="1" u="none" strike="noStrike" kern="120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Conteos Sentidos de Circulación</a:t>
            </a:r>
            <a:endParaRPr kumimoji="0" lang="es-EC" sz="1400" b="1" i="1" u="none" strike="noStrike" kern="1200" cap="none" spc="0" normalizeH="0" baseline="0" noProof="0" dirty="0">
              <a:ln>
                <a:noFill/>
              </a:ln>
              <a:solidFill>
                <a:srgbClr val="00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786435C6-A06F-4929-8D1E-BC7575ADD2D8}"/>
              </a:ext>
            </a:extLst>
          </p:cNvPr>
          <p:cNvPicPr>
            <a:picLocks noChangeAspect="1"/>
          </p:cNvPicPr>
          <p:nvPr/>
        </p:nvPicPr>
        <p:blipFill>
          <a:blip r:embed="rId3"/>
          <a:stretch>
            <a:fillRect/>
          </a:stretch>
        </p:blipFill>
        <p:spPr>
          <a:xfrm>
            <a:off x="4622765" y="1037076"/>
            <a:ext cx="4314825" cy="3333750"/>
          </a:xfrm>
          <a:prstGeom prst="rect">
            <a:avLst/>
          </a:prstGeom>
        </p:spPr>
      </p:pic>
      <p:sp>
        <p:nvSpPr>
          <p:cNvPr id="17" name="CuadroTexto 16">
            <a:extLst>
              <a:ext uri="{FF2B5EF4-FFF2-40B4-BE49-F238E27FC236}">
                <a16:creationId xmlns:a16="http://schemas.microsoft.com/office/drawing/2014/main" id="{4A629490-3026-4D49-9083-59469430AAB5}"/>
              </a:ext>
            </a:extLst>
          </p:cNvPr>
          <p:cNvSpPr txBox="1"/>
          <p:nvPr/>
        </p:nvSpPr>
        <p:spPr>
          <a:xfrm>
            <a:off x="41275" y="5492635"/>
            <a:ext cx="4572000" cy="461665"/>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600"/>
              </a:spcAft>
              <a:buClrTx/>
              <a:buSzTx/>
              <a:buFontTx/>
              <a:buNone/>
              <a:tabLst/>
              <a:defRPr/>
            </a:pPr>
            <a:r>
              <a:rPr kumimoji="0" lang="es-EC"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P4.</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B.E. 68 </a:t>
            </a:r>
            <a:r>
              <a:rPr kumimoji="0" lang="es-E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“COTOPAXI”</a:t>
            </a:r>
            <a:endPar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ACA9A5AC-C533-4FC8-9A31-52D59BF51F5C}"/>
              </a:ext>
            </a:extLst>
          </p:cNvPr>
          <p:cNvPicPr>
            <a:picLocks noChangeAspect="1"/>
          </p:cNvPicPr>
          <p:nvPr/>
        </p:nvPicPr>
        <p:blipFill>
          <a:blip r:embed="rId4"/>
          <a:stretch>
            <a:fillRect/>
          </a:stretch>
        </p:blipFill>
        <p:spPr>
          <a:xfrm>
            <a:off x="4613275" y="4820799"/>
            <a:ext cx="4238625" cy="1000125"/>
          </a:xfrm>
          <a:prstGeom prst="rect">
            <a:avLst/>
          </a:prstGeom>
        </p:spPr>
      </p:pic>
      <p:sp>
        <p:nvSpPr>
          <p:cNvPr id="19" name="CuadroTexto 18">
            <a:extLst>
              <a:ext uri="{FF2B5EF4-FFF2-40B4-BE49-F238E27FC236}">
                <a16:creationId xmlns:a16="http://schemas.microsoft.com/office/drawing/2014/main" id="{7422720F-7183-42CA-ACAB-91FED1FB3ADB}"/>
              </a:ext>
            </a:extLst>
          </p:cNvPr>
          <p:cNvSpPr txBox="1"/>
          <p:nvPr/>
        </p:nvSpPr>
        <p:spPr>
          <a:xfrm>
            <a:off x="5364088" y="4401180"/>
            <a:ext cx="3129584" cy="376834"/>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800"/>
              </a:spcAft>
              <a:buClrTx/>
              <a:buSzTx/>
              <a:buFontTx/>
              <a:buNone/>
              <a:tabLst/>
              <a:defRPr/>
            </a:pPr>
            <a:r>
              <a:rPr kumimoji="0" lang="es-ES" sz="1400" b="1" i="1" u="none" strike="noStrike" kern="120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Conteos Giros de Circulación</a:t>
            </a:r>
            <a:endParaRPr kumimoji="0" lang="es-EC" sz="1400" b="1" i="1" u="none" strike="noStrike" kern="1200" cap="none" spc="0" normalizeH="0" baseline="0" noProof="0" dirty="0">
              <a:ln>
                <a:noFill/>
              </a:ln>
              <a:solidFill>
                <a:srgbClr val="00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Imagen 19">
            <a:extLst>
              <a:ext uri="{FF2B5EF4-FFF2-40B4-BE49-F238E27FC236}">
                <a16:creationId xmlns:a16="http://schemas.microsoft.com/office/drawing/2014/main" id="{CB66EBA1-C0ED-4406-937F-DD6C7D4DC1E7}"/>
              </a:ext>
            </a:extLst>
          </p:cNvPr>
          <p:cNvPicPr>
            <a:picLocks noChangeAspect="1"/>
          </p:cNvPicPr>
          <p:nvPr/>
        </p:nvPicPr>
        <p:blipFill>
          <a:blip r:embed="rId5"/>
          <a:stretch>
            <a:fillRect/>
          </a:stretch>
        </p:blipFill>
        <p:spPr>
          <a:xfrm>
            <a:off x="467544" y="2068660"/>
            <a:ext cx="3901711" cy="3089839"/>
          </a:xfrm>
          <a:prstGeom prst="rect">
            <a:avLst/>
          </a:prstGeom>
        </p:spPr>
      </p:pic>
    </p:spTree>
    <p:extLst>
      <p:ext uri="{BB962C8B-B14F-4D97-AF65-F5344CB8AC3E}">
        <p14:creationId xmlns:p14="http://schemas.microsoft.com/office/powerpoint/2010/main" val="5426897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adroTexto 13">
            <a:extLst>
              <a:ext uri="{FF2B5EF4-FFF2-40B4-BE49-F238E27FC236}">
                <a16:creationId xmlns:a16="http://schemas.microsoft.com/office/drawing/2014/main" id="{9593EC3E-9A2B-4301-A1A6-A28D99E7743C}"/>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CuadroTexto 14">
            <a:extLst>
              <a:ext uri="{FF2B5EF4-FFF2-40B4-BE49-F238E27FC236}">
                <a16:creationId xmlns:a16="http://schemas.microsoft.com/office/drawing/2014/main" id="{DBD5D33D-18FB-465D-BAA3-0345E8C5E108}"/>
              </a:ext>
            </a:extLst>
          </p:cNvPr>
          <p:cNvSpPr txBox="1">
            <a:spLocks noChangeArrowheads="1"/>
          </p:cNvSpPr>
          <p:nvPr/>
        </p:nvSpPr>
        <p:spPr bwMode="auto">
          <a:xfrm>
            <a:off x="467544" y="637390"/>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Volumen de Tráfico Contado</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CuadroTexto 15">
            <a:extLst>
              <a:ext uri="{FF2B5EF4-FFF2-40B4-BE49-F238E27FC236}">
                <a16:creationId xmlns:a16="http://schemas.microsoft.com/office/drawing/2014/main" id="{D53405A9-82BF-49DE-94A7-F74909025534}"/>
              </a:ext>
            </a:extLst>
          </p:cNvPr>
          <p:cNvSpPr txBox="1"/>
          <p:nvPr/>
        </p:nvSpPr>
        <p:spPr>
          <a:xfrm>
            <a:off x="0" y="1256831"/>
            <a:ext cx="4572000" cy="461665"/>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600"/>
              </a:spcAft>
              <a:buClrTx/>
              <a:buSzTx/>
              <a:buFontTx/>
              <a:buNone/>
              <a:tabLst/>
              <a:defRPr/>
            </a:pPr>
            <a:r>
              <a:rPr kumimoji="0" lang="es-EC"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P5.</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B.E. 69 </a:t>
            </a:r>
            <a:r>
              <a:rPr kumimoji="0" lang="es-E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“CHIMBORAZO”</a:t>
            </a:r>
            <a:endPar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6FC93B17-4AE1-41BA-ACBF-2432AF2FF3CE}"/>
              </a:ext>
            </a:extLst>
          </p:cNvPr>
          <p:cNvSpPr txBox="1"/>
          <p:nvPr/>
        </p:nvSpPr>
        <p:spPr>
          <a:xfrm>
            <a:off x="5364088" y="600884"/>
            <a:ext cx="3129584" cy="376834"/>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800"/>
              </a:spcAft>
              <a:buClrTx/>
              <a:buSzTx/>
              <a:buFontTx/>
              <a:buNone/>
              <a:tabLst/>
              <a:defRPr/>
            </a:pPr>
            <a:r>
              <a:rPr kumimoji="0" lang="es-ES" sz="1400" b="1" i="1" u="none" strike="noStrike" kern="120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Conteos Sentidos de Circulación</a:t>
            </a:r>
            <a:endParaRPr kumimoji="0" lang="es-EC" sz="1400" b="1" i="1" u="none" strike="noStrike" kern="1200" cap="none" spc="0" normalizeH="0" baseline="0" noProof="0" dirty="0">
              <a:ln>
                <a:noFill/>
              </a:ln>
              <a:solidFill>
                <a:srgbClr val="00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CuadroTexto 18">
            <a:extLst>
              <a:ext uri="{FF2B5EF4-FFF2-40B4-BE49-F238E27FC236}">
                <a16:creationId xmlns:a16="http://schemas.microsoft.com/office/drawing/2014/main" id="{7422720F-7183-42CA-ACAB-91FED1FB3ADB}"/>
              </a:ext>
            </a:extLst>
          </p:cNvPr>
          <p:cNvSpPr txBox="1"/>
          <p:nvPr/>
        </p:nvSpPr>
        <p:spPr>
          <a:xfrm>
            <a:off x="5364088" y="4401180"/>
            <a:ext cx="3129584" cy="376834"/>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800"/>
              </a:spcAft>
              <a:buClrTx/>
              <a:buSzTx/>
              <a:buFontTx/>
              <a:buNone/>
              <a:tabLst/>
              <a:defRPr/>
            </a:pPr>
            <a:r>
              <a:rPr kumimoji="0" lang="es-ES" sz="1400" b="1" i="1" u="none" strike="noStrike" kern="120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Conteos Giros de Circulación</a:t>
            </a:r>
            <a:endParaRPr kumimoji="0" lang="es-EC" sz="1400" b="1" i="1" u="none" strike="noStrike" kern="1200" cap="none" spc="0" normalizeH="0" baseline="0" noProof="0" dirty="0">
              <a:ln>
                <a:noFill/>
              </a:ln>
              <a:solidFill>
                <a:srgbClr val="00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Imagen 19">
            <a:extLst>
              <a:ext uri="{FF2B5EF4-FFF2-40B4-BE49-F238E27FC236}">
                <a16:creationId xmlns:a16="http://schemas.microsoft.com/office/drawing/2014/main" id="{CB66EBA1-C0ED-4406-937F-DD6C7D4DC1E7}"/>
              </a:ext>
            </a:extLst>
          </p:cNvPr>
          <p:cNvPicPr>
            <a:picLocks noChangeAspect="1"/>
          </p:cNvPicPr>
          <p:nvPr/>
        </p:nvPicPr>
        <p:blipFill>
          <a:blip r:embed="rId4"/>
          <a:stretch>
            <a:fillRect/>
          </a:stretch>
        </p:blipFill>
        <p:spPr>
          <a:xfrm>
            <a:off x="467544" y="2068660"/>
            <a:ext cx="3901711" cy="3089839"/>
          </a:xfrm>
          <a:prstGeom prst="rect">
            <a:avLst/>
          </a:prstGeom>
        </p:spPr>
      </p:pic>
      <p:pic>
        <p:nvPicPr>
          <p:cNvPr id="10" name="Imagen 9">
            <a:extLst>
              <a:ext uri="{FF2B5EF4-FFF2-40B4-BE49-F238E27FC236}">
                <a16:creationId xmlns:a16="http://schemas.microsoft.com/office/drawing/2014/main" id="{1B4D0E7D-AB51-42D7-AC16-5E3C182C682A}"/>
              </a:ext>
            </a:extLst>
          </p:cNvPr>
          <p:cNvPicPr>
            <a:picLocks noChangeAspect="1"/>
          </p:cNvPicPr>
          <p:nvPr/>
        </p:nvPicPr>
        <p:blipFill>
          <a:blip r:embed="rId5"/>
          <a:stretch>
            <a:fillRect/>
          </a:stretch>
        </p:blipFill>
        <p:spPr>
          <a:xfrm>
            <a:off x="4795280" y="1037076"/>
            <a:ext cx="4267200" cy="3324225"/>
          </a:xfrm>
          <a:prstGeom prst="rect">
            <a:avLst/>
          </a:prstGeom>
        </p:spPr>
      </p:pic>
      <p:pic>
        <p:nvPicPr>
          <p:cNvPr id="18" name="Imagen 17">
            <a:extLst>
              <a:ext uri="{FF2B5EF4-FFF2-40B4-BE49-F238E27FC236}">
                <a16:creationId xmlns:a16="http://schemas.microsoft.com/office/drawing/2014/main" id="{A8819EF6-EF2B-4F7C-8162-5611EFE0DFC7}"/>
              </a:ext>
            </a:extLst>
          </p:cNvPr>
          <p:cNvPicPr>
            <a:picLocks noChangeAspect="1"/>
          </p:cNvPicPr>
          <p:nvPr/>
        </p:nvPicPr>
        <p:blipFill>
          <a:blip r:embed="rId6"/>
          <a:stretch>
            <a:fillRect/>
          </a:stretch>
        </p:blipFill>
        <p:spPr>
          <a:xfrm>
            <a:off x="4694638" y="4872971"/>
            <a:ext cx="4210050" cy="1000125"/>
          </a:xfrm>
          <a:prstGeom prst="rect">
            <a:avLst/>
          </a:prstGeom>
        </p:spPr>
      </p:pic>
    </p:spTree>
    <p:extLst>
      <p:ext uri="{BB962C8B-B14F-4D97-AF65-F5344CB8AC3E}">
        <p14:creationId xmlns:p14="http://schemas.microsoft.com/office/powerpoint/2010/main" val="39588991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adroTexto 13">
            <a:extLst>
              <a:ext uri="{FF2B5EF4-FFF2-40B4-BE49-F238E27FC236}">
                <a16:creationId xmlns:a16="http://schemas.microsoft.com/office/drawing/2014/main" id="{9593EC3E-9A2B-4301-A1A6-A28D99E7743C}"/>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CuadroTexto 14">
            <a:extLst>
              <a:ext uri="{FF2B5EF4-FFF2-40B4-BE49-F238E27FC236}">
                <a16:creationId xmlns:a16="http://schemas.microsoft.com/office/drawing/2014/main" id="{DBD5D33D-18FB-465D-BAA3-0345E8C5E108}"/>
              </a:ext>
            </a:extLst>
          </p:cNvPr>
          <p:cNvSpPr txBox="1">
            <a:spLocks noChangeArrowheads="1"/>
          </p:cNvSpPr>
          <p:nvPr/>
        </p:nvSpPr>
        <p:spPr bwMode="auto">
          <a:xfrm>
            <a:off x="467544" y="637390"/>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Volumen de Tráfico Contado</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CuadroTexto 15">
            <a:extLst>
              <a:ext uri="{FF2B5EF4-FFF2-40B4-BE49-F238E27FC236}">
                <a16:creationId xmlns:a16="http://schemas.microsoft.com/office/drawing/2014/main" id="{D53405A9-82BF-49DE-94A7-F74909025534}"/>
              </a:ext>
            </a:extLst>
          </p:cNvPr>
          <p:cNvSpPr txBox="1"/>
          <p:nvPr/>
        </p:nvSpPr>
        <p:spPr>
          <a:xfrm>
            <a:off x="4685690" y="1565756"/>
            <a:ext cx="4572000" cy="461665"/>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600"/>
              </a:spcAft>
              <a:buClrTx/>
              <a:buSzTx/>
              <a:buFontTx/>
              <a:buNone/>
              <a:tabLst/>
              <a:defRPr/>
            </a:pPr>
            <a:r>
              <a:rPr kumimoji="0" lang="es-EC"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P6.</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15 BAE </a:t>
            </a:r>
            <a:r>
              <a:rPr kumimoji="0" lang="es-E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“PAQUISHA”</a:t>
            </a:r>
            <a:endPar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6FC93B17-4AE1-41BA-ACBF-2432AF2FF3CE}"/>
              </a:ext>
            </a:extLst>
          </p:cNvPr>
          <p:cNvSpPr txBox="1"/>
          <p:nvPr/>
        </p:nvSpPr>
        <p:spPr>
          <a:xfrm>
            <a:off x="887894" y="1092508"/>
            <a:ext cx="3129584" cy="376834"/>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800"/>
              </a:spcAft>
              <a:buClrTx/>
              <a:buSzTx/>
              <a:buFontTx/>
              <a:buNone/>
              <a:tabLst/>
              <a:defRPr/>
            </a:pPr>
            <a:r>
              <a:rPr kumimoji="0" lang="es-ES" sz="1400" b="1" i="1" u="none" strike="noStrike" kern="120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Conteos Sentidos de Circulación</a:t>
            </a:r>
            <a:endParaRPr kumimoji="0" lang="es-EC" sz="1400" b="1" i="1" u="none" strike="noStrike" kern="1200" cap="none" spc="0" normalizeH="0" baseline="0" noProof="0" dirty="0">
              <a:ln>
                <a:noFill/>
              </a:ln>
              <a:solidFill>
                <a:srgbClr val="00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FAF14040-F188-40CD-ACE8-C7F706336A94}"/>
              </a:ext>
            </a:extLst>
          </p:cNvPr>
          <p:cNvSpPr txBox="1"/>
          <p:nvPr/>
        </p:nvSpPr>
        <p:spPr>
          <a:xfrm>
            <a:off x="887894" y="4793567"/>
            <a:ext cx="3129584" cy="376834"/>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800"/>
              </a:spcAft>
              <a:buClrTx/>
              <a:buSzTx/>
              <a:buFontTx/>
              <a:buNone/>
              <a:tabLst/>
              <a:defRPr/>
            </a:pPr>
            <a:r>
              <a:rPr kumimoji="0" lang="es-ES" sz="1400" b="1" i="1" u="none" strike="noStrike" kern="120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Conteos de Giros de Circulación</a:t>
            </a:r>
            <a:endParaRPr kumimoji="0" lang="es-EC" sz="1400" b="1" i="1" u="none" strike="noStrike" kern="1200" cap="none" spc="0" normalizeH="0" baseline="0" noProof="0" dirty="0">
              <a:ln>
                <a:noFill/>
              </a:ln>
              <a:solidFill>
                <a:srgbClr val="00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Imagen 11">
            <a:extLst>
              <a:ext uri="{FF2B5EF4-FFF2-40B4-BE49-F238E27FC236}">
                <a16:creationId xmlns:a16="http://schemas.microsoft.com/office/drawing/2014/main" id="{FC0EAB6A-BE76-43FE-BB0A-FAC2BE094FAE}"/>
              </a:ext>
            </a:extLst>
          </p:cNvPr>
          <p:cNvPicPr>
            <a:picLocks noChangeAspect="1"/>
          </p:cNvPicPr>
          <p:nvPr/>
        </p:nvPicPr>
        <p:blipFill>
          <a:blip r:embed="rId3"/>
          <a:stretch>
            <a:fillRect/>
          </a:stretch>
        </p:blipFill>
        <p:spPr>
          <a:xfrm>
            <a:off x="5134349" y="2140307"/>
            <a:ext cx="3674683" cy="2850923"/>
          </a:xfrm>
          <a:prstGeom prst="rect">
            <a:avLst/>
          </a:prstGeom>
        </p:spPr>
      </p:pic>
      <p:pic>
        <p:nvPicPr>
          <p:cNvPr id="3" name="Imagen 2">
            <a:extLst>
              <a:ext uri="{FF2B5EF4-FFF2-40B4-BE49-F238E27FC236}">
                <a16:creationId xmlns:a16="http://schemas.microsoft.com/office/drawing/2014/main" id="{AD50CE43-E6B1-4078-B1C4-7169DA8E6F0C}"/>
              </a:ext>
            </a:extLst>
          </p:cNvPr>
          <p:cNvPicPr>
            <a:picLocks noChangeAspect="1"/>
          </p:cNvPicPr>
          <p:nvPr/>
        </p:nvPicPr>
        <p:blipFill>
          <a:blip r:embed="rId4"/>
          <a:stretch>
            <a:fillRect/>
          </a:stretch>
        </p:blipFill>
        <p:spPr>
          <a:xfrm>
            <a:off x="295274" y="1469342"/>
            <a:ext cx="4314825" cy="3324225"/>
          </a:xfrm>
          <a:prstGeom prst="rect">
            <a:avLst/>
          </a:prstGeom>
        </p:spPr>
      </p:pic>
      <p:pic>
        <p:nvPicPr>
          <p:cNvPr id="6" name="Imagen 5">
            <a:extLst>
              <a:ext uri="{FF2B5EF4-FFF2-40B4-BE49-F238E27FC236}">
                <a16:creationId xmlns:a16="http://schemas.microsoft.com/office/drawing/2014/main" id="{F953771C-B181-45E3-BB92-79D73ADB7B4F}"/>
              </a:ext>
            </a:extLst>
          </p:cNvPr>
          <p:cNvPicPr>
            <a:picLocks noChangeAspect="1"/>
          </p:cNvPicPr>
          <p:nvPr/>
        </p:nvPicPr>
        <p:blipFill>
          <a:blip r:embed="rId5"/>
          <a:stretch>
            <a:fillRect/>
          </a:stretch>
        </p:blipFill>
        <p:spPr>
          <a:xfrm>
            <a:off x="305704" y="5265429"/>
            <a:ext cx="4238625" cy="1000125"/>
          </a:xfrm>
          <a:prstGeom prst="rect">
            <a:avLst/>
          </a:prstGeom>
        </p:spPr>
      </p:pic>
    </p:spTree>
    <p:extLst>
      <p:ext uri="{BB962C8B-B14F-4D97-AF65-F5344CB8AC3E}">
        <p14:creationId xmlns:p14="http://schemas.microsoft.com/office/powerpoint/2010/main" val="32449894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adroTexto 13">
            <a:extLst>
              <a:ext uri="{FF2B5EF4-FFF2-40B4-BE49-F238E27FC236}">
                <a16:creationId xmlns:a16="http://schemas.microsoft.com/office/drawing/2014/main" id="{9593EC3E-9A2B-4301-A1A6-A28D99E7743C}"/>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CuadroTexto 14">
            <a:extLst>
              <a:ext uri="{FF2B5EF4-FFF2-40B4-BE49-F238E27FC236}">
                <a16:creationId xmlns:a16="http://schemas.microsoft.com/office/drawing/2014/main" id="{DBD5D33D-18FB-465D-BAA3-0345E8C5E108}"/>
              </a:ext>
            </a:extLst>
          </p:cNvPr>
          <p:cNvSpPr txBox="1">
            <a:spLocks noChangeArrowheads="1"/>
          </p:cNvSpPr>
          <p:nvPr/>
        </p:nvSpPr>
        <p:spPr bwMode="auto">
          <a:xfrm>
            <a:off x="467544" y="637390"/>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Volumen de Tráfico Contado</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CuadroTexto 15">
            <a:extLst>
              <a:ext uri="{FF2B5EF4-FFF2-40B4-BE49-F238E27FC236}">
                <a16:creationId xmlns:a16="http://schemas.microsoft.com/office/drawing/2014/main" id="{D53405A9-82BF-49DE-94A7-F74909025534}"/>
              </a:ext>
            </a:extLst>
          </p:cNvPr>
          <p:cNvSpPr txBox="1"/>
          <p:nvPr/>
        </p:nvSpPr>
        <p:spPr>
          <a:xfrm>
            <a:off x="2286000" y="1006722"/>
            <a:ext cx="4572000" cy="417422"/>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600"/>
              </a:spcAft>
              <a:buClrTx/>
              <a:buSzTx/>
              <a:buFontTx/>
              <a:buNone/>
              <a:tabLst/>
              <a:defRPr/>
            </a:pPr>
            <a:r>
              <a:rPr kumimoji="0" lang="es-EC"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P7.</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Av. Jacinto Jijón y Caamaño</a:t>
            </a:r>
            <a:endPar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6FC93B17-4AE1-41BA-ACBF-2432AF2FF3CE}"/>
              </a:ext>
            </a:extLst>
          </p:cNvPr>
          <p:cNvSpPr txBox="1"/>
          <p:nvPr/>
        </p:nvSpPr>
        <p:spPr>
          <a:xfrm>
            <a:off x="5167794" y="1688343"/>
            <a:ext cx="3129584" cy="376834"/>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800"/>
              </a:spcAft>
              <a:buClrTx/>
              <a:buSzTx/>
              <a:buFontTx/>
              <a:buNone/>
              <a:tabLst/>
              <a:defRPr/>
            </a:pPr>
            <a:r>
              <a:rPr kumimoji="0" lang="es-ES" sz="1400" b="1" i="1" u="none" strike="noStrike" kern="120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Conteos Sentidos de Circulación</a:t>
            </a:r>
            <a:endParaRPr kumimoji="0" lang="es-EC" sz="1400" b="1" i="1" u="none" strike="noStrike" kern="1200" cap="none" spc="0" normalizeH="0" baseline="0" noProof="0" dirty="0">
              <a:ln>
                <a:noFill/>
              </a:ln>
              <a:solidFill>
                <a:srgbClr val="00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Imagen 11">
            <a:extLst>
              <a:ext uri="{FF2B5EF4-FFF2-40B4-BE49-F238E27FC236}">
                <a16:creationId xmlns:a16="http://schemas.microsoft.com/office/drawing/2014/main" id="{EF580CF2-10DB-4F31-BEEF-B63778D5DD6D}"/>
              </a:ext>
            </a:extLst>
          </p:cNvPr>
          <p:cNvPicPr>
            <a:picLocks noChangeAspect="1"/>
          </p:cNvPicPr>
          <p:nvPr/>
        </p:nvPicPr>
        <p:blipFill>
          <a:blip r:embed="rId3"/>
          <a:stretch>
            <a:fillRect/>
          </a:stretch>
        </p:blipFill>
        <p:spPr>
          <a:xfrm>
            <a:off x="402707" y="2764537"/>
            <a:ext cx="3766585" cy="2132822"/>
          </a:xfrm>
          <a:prstGeom prst="rect">
            <a:avLst/>
          </a:prstGeom>
        </p:spPr>
      </p:pic>
      <p:pic>
        <p:nvPicPr>
          <p:cNvPr id="7" name="Imagen 6">
            <a:extLst>
              <a:ext uri="{FF2B5EF4-FFF2-40B4-BE49-F238E27FC236}">
                <a16:creationId xmlns:a16="http://schemas.microsoft.com/office/drawing/2014/main" id="{7C769BED-60BD-49B3-A0C9-368A61F2E246}"/>
              </a:ext>
            </a:extLst>
          </p:cNvPr>
          <p:cNvPicPr>
            <a:picLocks noChangeAspect="1"/>
          </p:cNvPicPr>
          <p:nvPr/>
        </p:nvPicPr>
        <p:blipFill>
          <a:blip r:embed="rId4"/>
          <a:stretch>
            <a:fillRect/>
          </a:stretch>
        </p:blipFill>
        <p:spPr>
          <a:xfrm>
            <a:off x="4470399" y="2164073"/>
            <a:ext cx="4524375" cy="3333750"/>
          </a:xfrm>
          <a:prstGeom prst="rect">
            <a:avLst/>
          </a:prstGeom>
        </p:spPr>
      </p:pic>
    </p:spTree>
    <p:extLst>
      <p:ext uri="{BB962C8B-B14F-4D97-AF65-F5344CB8AC3E}">
        <p14:creationId xmlns:p14="http://schemas.microsoft.com/office/powerpoint/2010/main" val="23884121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adroTexto 13">
            <a:extLst>
              <a:ext uri="{FF2B5EF4-FFF2-40B4-BE49-F238E27FC236}">
                <a16:creationId xmlns:a16="http://schemas.microsoft.com/office/drawing/2014/main" id="{9593EC3E-9A2B-4301-A1A6-A28D99E7743C}"/>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CuadroTexto 14">
            <a:extLst>
              <a:ext uri="{FF2B5EF4-FFF2-40B4-BE49-F238E27FC236}">
                <a16:creationId xmlns:a16="http://schemas.microsoft.com/office/drawing/2014/main" id="{DBD5D33D-18FB-465D-BAA3-0345E8C5E108}"/>
              </a:ext>
            </a:extLst>
          </p:cNvPr>
          <p:cNvSpPr txBox="1">
            <a:spLocks noChangeArrowheads="1"/>
          </p:cNvSpPr>
          <p:nvPr/>
        </p:nvSpPr>
        <p:spPr bwMode="auto">
          <a:xfrm>
            <a:off x="467544" y="637390"/>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Volumen de Tráfico Contado</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CuadroTexto 15">
            <a:extLst>
              <a:ext uri="{FF2B5EF4-FFF2-40B4-BE49-F238E27FC236}">
                <a16:creationId xmlns:a16="http://schemas.microsoft.com/office/drawing/2014/main" id="{D53405A9-82BF-49DE-94A7-F74909025534}"/>
              </a:ext>
            </a:extLst>
          </p:cNvPr>
          <p:cNvSpPr txBox="1"/>
          <p:nvPr/>
        </p:nvSpPr>
        <p:spPr>
          <a:xfrm>
            <a:off x="2286000" y="1006722"/>
            <a:ext cx="4572000" cy="417422"/>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600"/>
              </a:spcAft>
              <a:buClrTx/>
              <a:buSzTx/>
              <a:buFontTx/>
              <a:buNone/>
              <a:tabLst/>
              <a:defRPr/>
            </a:pPr>
            <a:r>
              <a:rPr kumimoji="0" lang="es-EC"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P8.</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Av. Manuel Quiroga</a:t>
            </a:r>
            <a:endPar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uadroTexto 8">
            <a:extLst>
              <a:ext uri="{FF2B5EF4-FFF2-40B4-BE49-F238E27FC236}">
                <a16:creationId xmlns:a16="http://schemas.microsoft.com/office/drawing/2014/main" id="{6FC93B17-4AE1-41BA-ACBF-2432AF2FF3CE}"/>
              </a:ext>
            </a:extLst>
          </p:cNvPr>
          <p:cNvSpPr txBox="1"/>
          <p:nvPr/>
        </p:nvSpPr>
        <p:spPr>
          <a:xfrm>
            <a:off x="5167796" y="1501062"/>
            <a:ext cx="3129584" cy="376834"/>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800"/>
              </a:spcAft>
              <a:buClrTx/>
              <a:buSzTx/>
              <a:buFontTx/>
              <a:buNone/>
              <a:tabLst/>
              <a:defRPr/>
            </a:pPr>
            <a:r>
              <a:rPr kumimoji="0" lang="es-ES" sz="1400" b="1" i="1" u="none" strike="noStrike" kern="1200" cap="none" spc="0" normalizeH="0" baseline="0" noProof="0" dirty="0">
                <a:ln>
                  <a:noFill/>
                </a:ln>
                <a:solidFill>
                  <a:srgbClr val="0066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Conteos Sentidos de Circulación</a:t>
            </a:r>
            <a:endParaRPr kumimoji="0" lang="es-EC" sz="1400" b="1" i="1" u="none" strike="noStrike" kern="1200" cap="none" spc="0" normalizeH="0" baseline="0" noProof="0" dirty="0">
              <a:ln>
                <a:noFill/>
              </a:ln>
              <a:solidFill>
                <a:srgbClr val="0066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Imagen 12">
            <a:extLst>
              <a:ext uri="{FF2B5EF4-FFF2-40B4-BE49-F238E27FC236}">
                <a16:creationId xmlns:a16="http://schemas.microsoft.com/office/drawing/2014/main" id="{D1978438-9D15-41BF-A45F-B20FD1A6A539}"/>
              </a:ext>
            </a:extLst>
          </p:cNvPr>
          <p:cNvPicPr>
            <a:picLocks noChangeAspect="1"/>
          </p:cNvPicPr>
          <p:nvPr/>
        </p:nvPicPr>
        <p:blipFill>
          <a:blip r:embed="rId3"/>
          <a:stretch>
            <a:fillRect/>
          </a:stretch>
        </p:blipFill>
        <p:spPr>
          <a:xfrm>
            <a:off x="611560" y="2255091"/>
            <a:ext cx="3003336" cy="3077911"/>
          </a:xfrm>
          <a:prstGeom prst="rect">
            <a:avLst/>
          </a:prstGeom>
        </p:spPr>
      </p:pic>
      <p:pic>
        <p:nvPicPr>
          <p:cNvPr id="3" name="Imagen 2">
            <a:extLst>
              <a:ext uri="{FF2B5EF4-FFF2-40B4-BE49-F238E27FC236}">
                <a16:creationId xmlns:a16="http://schemas.microsoft.com/office/drawing/2014/main" id="{CA363D5A-C74B-47A0-A909-BD346E750173}"/>
              </a:ext>
            </a:extLst>
          </p:cNvPr>
          <p:cNvPicPr>
            <a:picLocks noChangeAspect="1"/>
          </p:cNvPicPr>
          <p:nvPr/>
        </p:nvPicPr>
        <p:blipFill>
          <a:blip r:embed="rId4"/>
          <a:stretch>
            <a:fillRect/>
          </a:stretch>
        </p:blipFill>
        <p:spPr>
          <a:xfrm>
            <a:off x="4229920" y="2117647"/>
            <a:ext cx="4486275" cy="3352800"/>
          </a:xfrm>
          <a:prstGeom prst="rect">
            <a:avLst/>
          </a:prstGeom>
        </p:spPr>
      </p:pic>
    </p:spTree>
    <p:extLst>
      <p:ext uri="{BB962C8B-B14F-4D97-AF65-F5344CB8AC3E}">
        <p14:creationId xmlns:p14="http://schemas.microsoft.com/office/powerpoint/2010/main" val="11497330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adroTexto 13">
            <a:extLst>
              <a:ext uri="{FF2B5EF4-FFF2-40B4-BE49-F238E27FC236}">
                <a16:creationId xmlns:a16="http://schemas.microsoft.com/office/drawing/2014/main" id="{9593EC3E-9A2B-4301-A1A6-A28D99E7743C}"/>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CuadroTexto 14">
            <a:extLst>
              <a:ext uri="{FF2B5EF4-FFF2-40B4-BE49-F238E27FC236}">
                <a16:creationId xmlns:a16="http://schemas.microsoft.com/office/drawing/2014/main" id="{DBD5D33D-18FB-465D-BAA3-0345E8C5E108}"/>
              </a:ext>
            </a:extLst>
          </p:cNvPr>
          <p:cNvSpPr txBox="1">
            <a:spLocks noChangeArrowheads="1"/>
          </p:cNvSpPr>
          <p:nvPr/>
        </p:nvSpPr>
        <p:spPr bwMode="auto">
          <a:xfrm>
            <a:off x="467544" y="637390"/>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Nivel de Servicio</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CuadroTexto 15">
            <a:extLst>
              <a:ext uri="{FF2B5EF4-FFF2-40B4-BE49-F238E27FC236}">
                <a16:creationId xmlns:a16="http://schemas.microsoft.com/office/drawing/2014/main" id="{D53405A9-82BF-49DE-94A7-F74909025534}"/>
              </a:ext>
            </a:extLst>
          </p:cNvPr>
          <p:cNvSpPr txBox="1"/>
          <p:nvPr/>
        </p:nvSpPr>
        <p:spPr>
          <a:xfrm>
            <a:off x="1184301" y="1038684"/>
            <a:ext cx="4572000" cy="417422"/>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ts val="60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Estudio de Velocidades</a:t>
            </a:r>
            <a:endPar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Imagen 9">
            <a:extLst>
              <a:ext uri="{FF2B5EF4-FFF2-40B4-BE49-F238E27FC236}">
                <a16:creationId xmlns:a16="http://schemas.microsoft.com/office/drawing/2014/main" id="{0137240B-6BB4-4DA2-AA49-7B8C94DEBA8A}"/>
              </a:ext>
            </a:extLst>
          </p:cNvPr>
          <p:cNvPicPr/>
          <p:nvPr/>
        </p:nvPicPr>
        <p:blipFill>
          <a:blip r:embed="rId3"/>
          <a:stretch>
            <a:fillRect/>
          </a:stretch>
        </p:blipFill>
        <p:spPr>
          <a:xfrm>
            <a:off x="1184302" y="1988841"/>
            <a:ext cx="6607168" cy="3543688"/>
          </a:xfrm>
          <a:prstGeom prst="rect">
            <a:avLst/>
          </a:prstGeom>
        </p:spPr>
      </p:pic>
    </p:spTree>
    <p:extLst>
      <p:ext uri="{BB962C8B-B14F-4D97-AF65-F5344CB8AC3E}">
        <p14:creationId xmlns:p14="http://schemas.microsoft.com/office/powerpoint/2010/main" val="34233703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7063817E-4EBB-4769-BB78-008939C91799}"/>
              </a:ext>
            </a:extLst>
          </p:cNvPr>
          <p:cNvSpPr txBox="1">
            <a:spLocks noChangeArrowheads="1"/>
          </p:cNvSpPr>
          <p:nvPr/>
        </p:nvSpPr>
        <p:spPr bwMode="auto">
          <a:xfrm>
            <a:off x="1560184" y="124214"/>
            <a:ext cx="6005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Modelación en Aimsun</a:t>
            </a:r>
            <a:endParaRPr kumimoji="0" lang="en-US"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CuadroTexto 4">
            <a:extLst>
              <a:ext uri="{FF2B5EF4-FFF2-40B4-BE49-F238E27FC236}">
                <a16:creationId xmlns:a16="http://schemas.microsoft.com/office/drawing/2014/main" id="{7256A4D0-F9D4-4A9F-92A6-8A6F455A914B}"/>
              </a:ext>
            </a:extLst>
          </p:cNvPr>
          <p:cNvSpPr txBox="1">
            <a:spLocks noChangeArrowheads="1"/>
          </p:cNvSpPr>
          <p:nvPr/>
        </p:nvSpPr>
        <p:spPr bwMode="auto">
          <a:xfrm>
            <a:off x="1560184" y="818853"/>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Escenario Actual</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6" name="Imagen 5">
            <a:extLst>
              <a:ext uri="{FF2B5EF4-FFF2-40B4-BE49-F238E27FC236}">
                <a16:creationId xmlns:a16="http://schemas.microsoft.com/office/drawing/2014/main" id="{09229ABA-D037-49EA-A700-65413AE8BC1A}"/>
              </a:ext>
            </a:extLst>
          </p:cNvPr>
          <p:cNvPicPr/>
          <p:nvPr/>
        </p:nvPicPr>
        <p:blipFill rotWithShape="1">
          <a:blip r:embed="rId3">
            <a:extLst>
              <a:ext uri="{28A0092B-C50C-407E-A947-70E740481C1C}">
                <a14:useLocalDpi xmlns:a14="http://schemas.microsoft.com/office/drawing/2010/main" val="0"/>
              </a:ext>
            </a:extLst>
          </a:blip>
          <a:srcRect l="6350" r="11806"/>
          <a:stretch/>
        </p:blipFill>
        <p:spPr bwMode="auto">
          <a:xfrm>
            <a:off x="119096" y="1421159"/>
            <a:ext cx="5131152" cy="507634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8" name="CuadroTexto 7">
            <a:extLst>
              <a:ext uri="{FF2B5EF4-FFF2-40B4-BE49-F238E27FC236}">
                <a16:creationId xmlns:a16="http://schemas.microsoft.com/office/drawing/2014/main" id="{5F35C2F3-7F3E-47F7-96D3-4492BC0D827E}"/>
              </a:ext>
            </a:extLst>
          </p:cNvPr>
          <p:cNvSpPr txBox="1"/>
          <p:nvPr/>
        </p:nvSpPr>
        <p:spPr>
          <a:xfrm>
            <a:off x="5551592" y="1468258"/>
            <a:ext cx="3291063" cy="203132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Tomando como base los datos obtenidos del conteo vehicular y el tráfico futuro calculado, se ingresa el volumen horario vehicular de máxima demanda analizando cada sentido y giro, según amerite la intersección.</a:t>
            </a:r>
            <a:endPar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 name="Imagen 8">
            <a:extLst>
              <a:ext uri="{FF2B5EF4-FFF2-40B4-BE49-F238E27FC236}">
                <a16:creationId xmlns:a16="http://schemas.microsoft.com/office/drawing/2014/main" id="{EB14D05E-C14D-4135-A683-5D26B049AC9C}"/>
              </a:ext>
            </a:extLst>
          </p:cNvPr>
          <p:cNvPicPr>
            <a:picLocks noChangeAspect="1"/>
          </p:cNvPicPr>
          <p:nvPr/>
        </p:nvPicPr>
        <p:blipFill>
          <a:blip r:embed="rId4"/>
          <a:stretch>
            <a:fillRect/>
          </a:stretch>
        </p:blipFill>
        <p:spPr>
          <a:xfrm>
            <a:off x="4070443" y="3666257"/>
            <a:ext cx="5073557" cy="1770584"/>
          </a:xfrm>
          <a:prstGeom prst="rect">
            <a:avLst/>
          </a:prstGeom>
        </p:spPr>
      </p:pic>
    </p:spTree>
    <p:extLst>
      <p:ext uri="{BB962C8B-B14F-4D97-AF65-F5344CB8AC3E}">
        <p14:creationId xmlns:p14="http://schemas.microsoft.com/office/powerpoint/2010/main" val="278033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p:cNvSpPr txBox="1"/>
          <p:nvPr/>
        </p:nvSpPr>
        <p:spPr>
          <a:xfrm>
            <a:off x="722313" y="4365104"/>
            <a:ext cx="7772400" cy="1446550"/>
          </a:xfrm>
          <a:prstGeom prst="rect">
            <a:avLst/>
          </a:prstGeom>
          <a:noFill/>
        </p:spPr>
        <p:txBody>
          <a:bodyPr wrap="square" rtlCol="0">
            <a:spAutoFit/>
          </a:bodyPr>
          <a:lstStyle/>
          <a:p>
            <a:r>
              <a:rPr lang="es-EC" sz="4400" b="1" dirty="0">
                <a:ln w="22225">
                  <a:solidFill>
                    <a:schemeClr val="accent2"/>
                  </a:solidFill>
                  <a:prstDash val="solid"/>
                </a:ln>
                <a:solidFill>
                  <a:schemeClr val="accent2">
                    <a:lumMod val="40000"/>
                    <a:lumOff val="60000"/>
                  </a:schemeClr>
                </a:solidFill>
              </a:rPr>
              <a:t>Evaluación Funcional del Pavimento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a:extLst>
              <a:ext uri="{FF2B5EF4-FFF2-40B4-BE49-F238E27FC236}">
                <a16:creationId xmlns:a16="http://schemas.microsoft.com/office/drawing/2014/main" id="{728D9951-38BE-4AC7-881D-4FC4543FB35D}"/>
              </a:ext>
            </a:extLst>
          </p:cNvPr>
          <p:cNvPicPr/>
          <p:nvPr/>
        </p:nvPicPr>
        <p:blipFill>
          <a:blip r:embed="rId3"/>
          <a:stretch>
            <a:fillRect/>
          </a:stretch>
        </p:blipFill>
        <p:spPr>
          <a:xfrm>
            <a:off x="5868144" y="2042098"/>
            <a:ext cx="3135678" cy="3296895"/>
          </a:xfrm>
          <a:prstGeom prst="rect">
            <a:avLst/>
          </a:prstGeom>
          <a:ln>
            <a:noFill/>
          </a:ln>
          <a:effectLst>
            <a:outerShdw blurRad="190500" algn="tl" rotWithShape="0">
              <a:srgbClr val="000000">
                <a:alpha val="70000"/>
              </a:srgbClr>
            </a:outerShdw>
          </a:effectLst>
        </p:spPr>
      </p:pic>
      <p:sp>
        <p:nvSpPr>
          <p:cNvPr id="4" name="CuadroTexto 3">
            <a:extLst>
              <a:ext uri="{FF2B5EF4-FFF2-40B4-BE49-F238E27FC236}">
                <a16:creationId xmlns:a16="http://schemas.microsoft.com/office/drawing/2014/main" id="{7063817E-4EBB-4769-BB78-008939C91799}"/>
              </a:ext>
            </a:extLst>
          </p:cNvPr>
          <p:cNvSpPr txBox="1">
            <a:spLocks noChangeArrowheads="1"/>
          </p:cNvSpPr>
          <p:nvPr/>
        </p:nvSpPr>
        <p:spPr bwMode="auto">
          <a:xfrm>
            <a:off x="1569243" y="776778"/>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Modelación en Aimsun</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CuadroTexto 4">
            <a:extLst>
              <a:ext uri="{FF2B5EF4-FFF2-40B4-BE49-F238E27FC236}">
                <a16:creationId xmlns:a16="http://schemas.microsoft.com/office/drawing/2014/main" id="{7256A4D0-F9D4-4A9F-92A6-8A6F455A914B}"/>
              </a:ext>
            </a:extLst>
          </p:cNvPr>
          <p:cNvSpPr txBox="1">
            <a:spLocks noChangeArrowheads="1"/>
          </p:cNvSpPr>
          <p:nvPr/>
        </p:nvSpPr>
        <p:spPr bwMode="auto">
          <a:xfrm>
            <a:off x="1569243" y="1184760"/>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Escenario Actual</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CuadroTexto 7">
            <a:extLst>
              <a:ext uri="{FF2B5EF4-FFF2-40B4-BE49-F238E27FC236}">
                <a16:creationId xmlns:a16="http://schemas.microsoft.com/office/drawing/2014/main" id="{43E1EEF0-F81F-49B3-82F7-DFCE54D117EA}"/>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 name="Imagen 8">
            <a:extLst>
              <a:ext uri="{FF2B5EF4-FFF2-40B4-BE49-F238E27FC236}">
                <a16:creationId xmlns:a16="http://schemas.microsoft.com/office/drawing/2014/main" id="{661A23D1-8B04-43FE-8BCF-37B281748FB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277642"/>
            <a:ext cx="5476658" cy="2825805"/>
          </a:xfrm>
          <a:prstGeom prst="rect">
            <a:avLst/>
          </a:prstGeom>
        </p:spPr>
      </p:pic>
      <p:sp>
        <p:nvSpPr>
          <p:cNvPr id="10" name="CuadroTexto 9">
            <a:extLst>
              <a:ext uri="{FF2B5EF4-FFF2-40B4-BE49-F238E27FC236}">
                <a16:creationId xmlns:a16="http://schemas.microsoft.com/office/drawing/2014/main" id="{786390A8-90E1-4F0F-A1C8-3BD336622110}"/>
              </a:ext>
            </a:extLst>
          </p:cNvPr>
          <p:cNvSpPr txBox="1"/>
          <p:nvPr/>
        </p:nvSpPr>
        <p:spPr>
          <a:xfrm>
            <a:off x="251520" y="5600297"/>
            <a:ext cx="5476658"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La micro simulación se llevó a cabo durante la hora pico de 16h00 a 17h00. </a:t>
            </a:r>
            <a:endPar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456849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7063817E-4EBB-4769-BB78-008939C91799}"/>
              </a:ext>
            </a:extLst>
          </p:cNvPr>
          <p:cNvSpPr txBox="1">
            <a:spLocks noChangeArrowheads="1"/>
          </p:cNvSpPr>
          <p:nvPr/>
        </p:nvSpPr>
        <p:spPr bwMode="auto">
          <a:xfrm>
            <a:off x="1569243" y="776778"/>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Modelación en Aimsun</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CuadroTexto 4">
            <a:extLst>
              <a:ext uri="{FF2B5EF4-FFF2-40B4-BE49-F238E27FC236}">
                <a16:creationId xmlns:a16="http://schemas.microsoft.com/office/drawing/2014/main" id="{7256A4D0-F9D4-4A9F-92A6-8A6F455A914B}"/>
              </a:ext>
            </a:extLst>
          </p:cNvPr>
          <p:cNvSpPr txBox="1">
            <a:spLocks noChangeArrowheads="1"/>
          </p:cNvSpPr>
          <p:nvPr/>
        </p:nvSpPr>
        <p:spPr bwMode="auto">
          <a:xfrm>
            <a:off x="1569243" y="1184760"/>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Escenario Actual</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CuadroTexto 7">
            <a:extLst>
              <a:ext uri="{FF2B5EF4-FFF2-40B4-BE49-F238E27FC236}">
                <a16:creationId xmlns:a16="http://schemas.microsoft.com/office/drawing/2014/main" id="{43E1EEF0-F81F-49B3-82F7-DFCE54D117EA}"/>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CuadroTexto 9">
            <a:extLst>
              <a:ext uri="{FF2B5EF4-FFF2-40B4-BE49-F238E27FC236}">
                <a16:creationId xmlns:a16="http://schemas.microsoft.com/office/drawing/2014/main" id="{786390A8-90E1-4F0F-A1C8-3BD336622110}"/>
              </a:ext>
            </a:extLst>
          </p:cNvPr>
          <p:cNvSpPr txBox="1"/>
          <p:nvPr/>
        </p:nvSpPr>
        <p:spPr>
          <a:xfrm>
            <a:off x="129919" y="5577241"/>
            <a:ext cx="6375597"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La micro simulación se llevó a cabo durante la hora pico de 13h00 a 14h00, que fue determinada previamente para esta intersección. </a:t>
            </a:r>
            <a:endPar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Imagen 10">
            <a:extLst>
              <a:ext uri="{FF2B5EF4-FFF2-40B4-BE49-F238E27FC236}">
                <a16:creationId xmlns:a16="http://schemas.microsoft.com/office/drawing/2014/main" id="{661BDF19-3EA0-47AB-87A7-E80CEEA86A49}"/>
              </a:ext>
            </a:extLst>
          </p:cNvPr>
          <p:cNvPicPr/>
          <p:nvPr/>
        </p:nvPicPr>
        <p:blipFill rotWithShape="1">
          <a:blip r:embed="rId3" cstate="print">
            <a:extLst>
              <a:ext uri="{28A0092B-C50C-407E-A947-70E740481C1C}">
                <a14:useLocalDpi xmlns:a14="http://schemas.microsoft.com/office/drawing/2010/main" val="0"/>
              </a:ext>
            </a:extLst>
          </a:blip>
          <a:srcRect l="4003"/>
          <a:stretch/>
        </p:blipFill>
        <p:spPr bwMode="auto">
          <a:xfrm>
            <a:off x="3995936" y="2400562"/>
            <a:ext cx="5021513" cy="2785144"/>
          </a:xfrm>
          <a:prstGeom prst="rect">
            <a:avLst/>
          </a:prstGeom>
        </p:spPr>
      </p:pic>
      <p:pic>
        <p:nvPicPr>
          <p:cNvPr id="12" name="Imagen 11">
            <a:extLst>
              <a:ext uri="{FF2B5EF4-FFF2-40B4-BE49-F238E27FC236}">
                <a16:creationId xmlns:a16="http://schemas.microsoft.com/office/drawing/2014/main" id="{BE287A38-5E4E-441F-B4CA-9C018938FB8E}"/>
              </a:ext>
            </a:extLst>
          </p:cNvPr>
          <p:cNvPicPr/>
          <p:nvPr/>
        </p:nvPicPr>
        <p:blipFill>
          <a:blip r:embed="rId4"/>
          <a:stretch>
            <a:fillRect/>
          </a:stretch>
        </p:blipFill>
        <p:spPr>
          <a:xfrm>
            <a:off x="157808" y="1672295"/>
            <a:ext cx="3766120" cy="39049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51819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7063817E-4EBB-4769-BB78-008939C91799}"/>
              </a:ext>
            </a:extLst>
          </p:cNvPr>
          <p:cNvSpPr txBox="1">
            <a:spLocks noChangeArrowheads="1"/>
          </p:cNvSpPr>
          <p:nvPr/>
        </p:nvSpPr>
        <p:spPr bwMode="auto">
          <a:xfrm>
            <a:off x="1569243" y="776778"/>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Modelación en Aimsun</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CuadroTexto 4">
            <a:extLst>
              <a:ext uri="{FF2B5EF4-FFF2-40B4-BE49-F238E27FC236}">
                <a16:creationId xmlns:a16="http://schemas.microsoft.com/office/drawing/2014/main" id="{7256A4D0-F9D4-4A9F-92A6-8A6F455A914B}"/>
              </a:ext>
            </a:extLst>
          </p:cNvPr>
          <p:cNvSpPr txBox="1">
            <a:spLocks noChangeArrowheads="1"/>
          </p:cNvSpPr>
          <p:nvPr/>
        </p:nvSpPr>
        <p:spPr bwMode="auto">
          <a:xfrm>
            <a:off x="1569243" y="1184760"/>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Escenario Actual</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CuadroTexto 7">
            <a:extLst>
              <a:ext uri="{FF2B5EF4-FFF2-40B4-BE49-F238E27FC236}">
                <a16:creationId xmlns:a16="http://schemas.microsoft.com/office/drawing/2014/main" id="{43E1EEF0-F81F-49B3-82F7-DFCE54D117EA}"/>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CuadroTexto 9">
            <a:extLst>
              <a:ext uri="{FF2B5EF4-FFF2-40B4-BE49-F238E27FC236}">
                <a16:creationId xmlns:a16="http://schemas.microsoft.com/office/drawing/2014/main" id="{786390A8-90E1-4F0F-A1C8-3BD336622110}"/>
              </a:ext>
            </a:extLst>
          </p:cNvPr>
          <p:cNvSpPr txBox="1"/>
          <p:nvPr/>
        </p:nvSpPr>
        <p:spPr>
          <a:xfrm>
            <a:off x="251520" y="5600297"/>
            <a:ext cx="5476658"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La micro simulación se llevó a cabo durante la hora pico de 16h00 a 17h00. </a:t>
            </a:r>
            <a:endPar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Imagen 10">
            <a:extLst>
              <a:ext uri="{FF2B5EF4-FFF2-40B4-BE49-F238E27FC236}">
                <a16:creationId xmlns:a16="http://schemas.microsoft.com/office/drawing/2014/main" id="{06D68C91-9FA1-465A-98F8-5759392F1A9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92" y="2180583"/>
            <a:ext cx="5301396" cy="2852327"/>
          </a:xfrm>
          <a:prstGeom prst="rect">
            <a:avLst/>
          </a:prstGeom>
          <a:noFill/>
          <a:ln>
            <a:noFill/>
          </a:ln>
        </p:spPr>
      </p:pic>
      <p:pic>
        <p:nvPicPr>
          <p:cNvPr id="12" name="Imagen 11">
            <a:extLst>
              <a:ext uri="{FF2B5EF4-FFF2-40B4-BE49-F238E27FC236}">
                <a16:creationId xmlns:a16="http://schemas.microsoft.com/office/drawing/2014/main" id="{724D3C50-6869-4737-9E53-7D350B56A569}"/>
              </a:ext>
            </a:extLst>
          </p:cNvPr>
          <p:cNvPicPr/>
          <p:nvPr/>
        </p:nvPicPr>
        <p:blipFill>
          <a:blip r:embed="rId4"/>
          <a:stretch>
            <a:fillRect/>
          </a:stretch>
        </p:blipFill>
        <p:spPr>
          <a:xfrm>
            <a:off x="5455509" y="1942153"/>
            <a:ext cx="3688492" cy="34687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64230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7063817E-4EBB-4769-BB78-008939C91799}"/>
              </a:ext>
            </a:extLst>
          </p:cNvPr>
          <p:cNvSpPr txBox="1">
            <a:spLocks noChangeArrowheads="1"/>
          </p:cNvSpPr>
          <p:nvPr/>
        </p:nvSpPr>
        <p:spPr bwMode="auto">
          <a:xfrm>
            <a:off x="1569243" y="776778"/>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Modelación en Aimsun</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CuadroTexto 4">
            <a:extLst>
              <a:ext uri="{FF2B5EF4-FFF2-40B4-BE49-F238E27FC236}">
                <a16:creationId xmlns:a16="http://schemas.microsoft.com/office/drawing/2014/main" id="{7256A4D0-F9D4-4A9F-92A6-8A6F455A914B}"/>
              </a:ext>
            </a:extLst>
          </p:cNvPr>
          <p:cNvSpPr txBox="1">
            <a:spLocks noChangeArrowheads="1"/>
          </p:cNvSpPr>
          <p:nvPr/>
        </p:nvSpPr>
        <p:spPr bwMode="auto">
          <a:xfrm>
            <a:off x="1569243" y="1184760"/>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Escenario Actual</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CuadroTexto 7">
            <a:extLst>
              <a:ext uri="{FF2B5EF4-FFF2-40B4-BE49-F238E27FC236}">
                <a16:creationId xmlns:a16="http://schemas.microsoft.com/office/drawing/2014/main" id="{43E1EEF0-F81F-49B3-82F7-DFCE54D117EA}"/>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CuadroTexto 9">
            <a:extLst>
              <a:ext uri="{FF2B5EF4-FFF2-40B4-BE49-F238E27FC236}">
                <a16:creationId xmlns:a16="http://schemas.microsoft.com/office/drawing/2014/main" id="{786390A8-90E1-4F0F-A1C8-3BD336622110}"/>
              </a:ext>
            </a:extLst>
          </p:cNvPr>
          <p:cNvSpPr txBox="1"/>
          <p:nvPr/>
        </p:nvSpPr>
        <p:spPr>
          <a:xfrm>
            <a:off x="4937502" y="5112813"/>
            <a:ext cx="4063498" cy="646331"/>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La micro simulación se llevó a cabo durante la hora pico de 16h00 a 17h00. </a:t>
            </a:r>
            <a:endPar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3" name="Imagen 12">
            <a:extLst>
              <a:ext uri="{FF2B5EF4-FFF2-40B4-BE49-F238E27FC236}">
                <a16:creationId xmlns:a16="http://schemas.microsoft.com/office/drawing/2014/main" id="{B6E5F29B-7E06-4B11-A8EB-850A0A4394A2}"/>
              </a:ext>
            </a:extLst>
          </p:cNvPr>
          <p:cNvPicPr/>
          <p:nvPr/>
        </p:nvPicPr>
        <p:blipFill rotWithShape="1">
          <a:blip r:embed="rId3" cstate="print">
            <a:extLst>
              <a:ext uri="{28A0092B-C50C-407E-A947-70E740481C1C}">
                <a14:useLocalDpi xmlns:a14="http://schemas.microsoft.com/office/drawing/2010/main" val="0"/>
              </a:ext>
            </a:extLst>
          </a:blip>
          <a:srcRect l="6251" r="5570"/>
          <a:stretch/>
        </p:blipFill>
        <p:spPr bwMode="auto">
          <a:xfrm>
            <a:off x="4939912" y="2495082"/>
            <a:ext cx="4063498" cy="2339975"/>
          </a:xfrm>
          <a:prstGeom prst="rect">
            <a:avLst/>
          </a:prstGeom>
          <a:noFill/>
          <a:ln>
            <a:noFill/>
          </a:ln>
        </p:spPr>
      </p:pic>
      <p:pic>
        <p:nvPicPr>
          <p:cNvPr id="3" name="Imagen 2">
            <a:extLst>
              <a:ext uri="{FF2B5EF4-FFF2-40B4-BE49-F238E27FC236}">
                <a16:creationId xmlns:a16="http://schemas.microsoft.com/office/drawing/2014/main" id="{FAE22A1A-A651-4A6D-A8A7-30B9F2525E60}"/>
              </a:ext>
            </a:extLst>
          </p:cNvPr>
          <p:cNvPicPr>
            <a:picLocks noChangeAspect="1"/>
          </p:cNvPicPr>
          <p:nvPr/>
        </p:nvPicPr>
        <p:blipFill rotWithShape="1">
          <a:blip r:embed="rId4"/>
          <a:srcRect r="3885"/>
          <a:stretch/>
        </p:blipFill>
        <p:spPr>
          <a:xfrm>
            <a:off x="140590" y="1866290"/>
            <a:ext cx="4614622" cy="38421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296222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7063817E-4EBB-4769-BB78-008939C91799}"/>
              </a:ext>
            </a:extLst>
          </p:cNvPr>
          <p:cNvSpPr txBox="1">
            <a:spLocks noChangeArrowheads="1"/>
          </p:cNvSpPr>
          <p:nvPr/>
        </p:nvSpPr>
        <p:spPr bwMode="auto">
          <a:xfrm>
            <a:off x="1569243" y="776778"/>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Modelación en Aimsun</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CuadroTexto 4">
            <a:extLst>
              <a:ext uri="{FF2B5EF4-FFF2-40B4-BE49-F238E27FC236}">
                <a16:creationId xmlns:a16="http://schemas.microsoft.com/office/drawing/2014/main" id="{7256A4D0-F9D4-4A9F-92A6-8A6F455A914B}"/>
              </a:ext>
            </a:extLst>
          </p:cNvPr>
          <p:cNvSpPr txBox="1">
            <a:spLocks noChangeArrowheads="1"/>
          </p:cNvSpPr>
          <p:nvPr/>
        </p:nvSpPr>
        <p:spPr bwMode="auto">
          <a:xfrm>
            <a:off x="1569243" y="1184760"/>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Escenario Actual</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CuadroTexto 7">
            <a:extLst>
              <a:ext uri="{FF2B5EF4-FFF2-40B4-BE49-F238E27FC236}">
                <a16:creationId xmlns:a16="http://schemas.microsoft.com/office/drawing/2014/main" id="{43E1EEF0-F81F-49B3-82F7-DFCE54D117EA}"/>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CuadroTexto 9">
            <a:extLst>
              <a:ext uri="{FF2B5EF4-FFF2-40B4-BE49-F238E27FC236}">
                <a16:creationId xmlns:a16="http://schemas.microsoft.com/office/drawing/2014/main" id="{786390A8-90E1-4F0F-A1C8-3BD336622110}"/>
              </a:ext>
            </a:extLst>
          </p:cNvPr>
          <p:cNvSpPr txBox="1"/>
          <p:nvPr/>
        </p:nvSpPr>
        <p:spPr>
          <a:xfrm>
            <a:off x="251520" y="5600297"/>
            <a:ext cx="5476658"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La micro simulación se llevó a cabo durante la hora pico de 16h00 a 17h00. </a:t>
            </a:r>
            <a:endPar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9" name="Imagen 8">
            <a:extLst>
              <a:ext uri="{FF2B5EF4-FFF2-40B4-BE49-F238E27FC236}">
                <a16:creationId xmlns:a16="http://schemas.microsoft.com/office/drawing/2014/main" id="{3167507E-5002-4BBD-A9D1-EDA25ABBB1B8}"/>
              </a:ext>
            </a:extLst>
          </p:cNvPr>
          <p:cNvPicPr/>
          <p:nvPr/>
        </p:nvPicPr>
        <p:blipFill rotWithShape="1">
          <a:blip r:embed="rId3" cstate="print">
            <a:extLst>
              <a:ext uri="{28A0092B-C50C-407E-A947-70E740481C1C}">
                <a14:useLocalDpi xmlns:a14="http://schemas.microsoft.com/office/drawing/2010/main" val="0"/>
              </a:ext>
            </a:extLst>
          </a:blip>
          <a:srcRect l="7017"/>
          <a:stretch/>
        </p:blipFill>
        <p:spPr bwMode="auto">
          <a:xfrm>
            <a:off x="251520" y="2217413"/>
            <a:ext cx="4680520" cy="2843810"/>
          </a:xfrm>
          <a:prstGeom prst="rect">
            <a:avLst/>
          </a:prstGeom>
          <a:noFill/>
          <a:ln>
            <a:noFill/>
          </a:ln>
        </p:spPr>
      </p:pic>
      <p:pic>
        <p:nvPicPr>
          <p:cNvPr id="7" name="Imagen 6">
            <a:extLst>
              <a:ext uri="{FF2B5EF4-FFF2-40B4-BE49-F238E27FC236}">
                <a16:creationId xmlns:a16="http://schemas.microsoft.com/office/drawing/2014/main" id="{228279E9-B80A-40BC-B14C-3FF1CB450FD9}"/>
              </a:ext>
            </a:extLst>
          </p:cNvPr>
          <p:cNvPicPr>
            <a:picLocks noChangeAspect="1"/>
          </p:cNvPicPr>
          <p:nvPr/>
        </p:nvPicPr>
        <p:blipFill>
          <a:blip r:embed="rId4"/>
          <a:stretch>
            <a:fillRect/>
          </a:stretch>
        </p:blipFill>
        <p:spPr>
          <a:xfrm>
            <a:off x="5071794" y="1966446"/>
            <a:ext cx="3871119" cy="34444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97713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7063817E-4EBB-4769-BB78-008939C91799}"/>
              </a:ext>
            </a:extLst>
          </p:cNvPr>
          <p:cNvSpPr txBox="1">
            <a:spLocks noChangeArrowheads="1"/>
          </p:cNvSpPr>
          <p:nvPr/>
        </p:nvSpPr>
        <p:spPr bwMode="auto">
          <a:xfrm>
            <a:off x="1569243" y="776778"/>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Modelación en Aimsun</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CuadroTexto 4">
            <a:extLst>
              <a:ext uri="{FF2B5EF4-FFF2-40B4-BE49-F238E27FC236}">
                <a16:creationId xmlns:a16="http://schemas.microsoft.com/office/drawing/2014/main" id="{7256A4D0-F9D4-4A9F-92A6-8A6F455A914B}"/>
              </a:ext>
            </a:extLst>
          </p:cNvPr>
          <p:cNvSpPr txBox="1">
            <a:spLocks noChangeArrowheads="1"/>
          </p:cNvSpPr>
          <p:nvPr/>
        </p:nvSpPr>
        <p:spPr bwMode="auto">
          <a:xfrm>
            <a:off x="1569243" y="1184760"/>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Escenario Actual</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CuadroTexto 7">
            <a:extLst>
              <a:ext uri="{FF2B5EF4-FFF2-40B4-BE49-F238E27FC236}">
                <a16:creationId xmlns:a16="http://schemas.microsoft.com/office/drawing/2014/main" id="{43E1EEF0-F81F-49B3-82F7-DFCE54D117EA}"/>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CuadroTexto 9">
            <a:extLst>
              <a:ext uri="{FF2B5EF4-FFF2-40B4-BE49-F238E27FC236}">
                <a16:creationId xmlns:a16="http://schemas.microsoft.com/office/drawing/2014/main" id="{786390A8-90E1-4F0F-A1C8-3BD336622110}"/>
              </a:ext>
            </a:extLst>
          </p:cNvPr>
          <p:cNvSpPr txBox="1"/>
          <p:nvPr/>
        </p:nvSpPr>
        <p:spPr>
          <a:xfrm>
            <a:off x="80221" y="4543967"/>
            <a:ext cx="2193281"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La micro simulación se llevó a cabo durante la hora pico de 15h00 a 16h00. </a:t>
            </a:r>
            <a:endPar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Imagen 10">
            <a:extLst>
              <a:ext uri="{FF2B5EF4-FFF2-40B4-BE49-F238E27FC236}">
                <a16:creationId xmlns:a16="http://schemas.microsoft.com/office/drawing/2014/main" id="{090ED358-68FC-4026-9E47-9A1E1425058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3502" y="4130235"/>
            <a:ext cx="4596996" cy="2509508"/>
          </a:xfrm>
          <a:prstGeom prst="rect">
            <a:avLst/>
          </a:prstGeom>
          <a:noFill/>
          <a:ln>
            <a:noFill/>
          </a:ln>
        </p:spPr>
      </p:pic>
      <p:pic>
        <p:nvPicPr>
          <p:cNvPr id="7" name="Imagen 6">
            <a:extLst>
              <a:ext uri="{FF2B5EF4-FFF2-40B4-BE49-F238E27FC236}">
                <a16:creationId xmlns:a16="http://schemas.microsoft.com/office/drawing/2014/main" id="{0E221187-0FF2-46D2-925A-85CB89BB040A}"/>
              </a:ext>
            </a:extLst>
          </p:cNvPr>
          <p:cNvPicPr>
            <a:picLocks noChangeAspect="1"/>
          </p:cNvPicPr>
          <p:nvPr/>
        </p:nvPicPr>
        <p:blipFill>
          <a:blip r:embed="rId4"/>
          <a:stretch>
            <a:fillRect/>
          </a:stretch>
        </p:blipFill>
        <p:spPr>
          <a:xfrm>
            <a:off x="1906823" y="1713868"/>
            <a:ext cx="5330354" cy="22565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33888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7063817E-4EBB-4769-BB78-008939C91799}"/>
              </a:ext>
            </a:extLst>
          </p:cNvPr>
          <p:cNvSpPr txBox="1">
            <a:spLocks noChangeArrowheads="1"/>
          </p:cNvSpPr>
          <p:nvPr/>
        </p:nvSpPr>
        <p:spPr bwMode="auto">
          <a:xfrm>
            <a:off x="1569243" y="776778"/>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Modelación en Aimsun</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CuadroTexto 4">
            <a:extLst>
              <a:ext uri="{FF2B5EF4-FFF2-40B4-BE49-F238E27FC236}">
                <a16:creationId xmlns:a16="http://schemas.microsoft.com/office/drawing/2014/main" id="{7256A4D0-F9D4-4A9F-92A6-8A6F455A914B}"/>
              </a:ext>
            </a:extLst>
          </p:cNvPr>
          <p:cNvSpPr txBox="1">
            <a:spLocks noChangeArrowheads="1"/>
          </p:cNvSpPr>
          <p:nvPr/>
        </p:nvSpPr>
        <p:spPr bwMode="auto">
          <a:xfrm>
            <a:off x="1569243" y="1184760"/>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Escenario Actual</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CuadroTexto 7">
            <a:extLst>
              <a:ext uri="{FF2B5EF4-FFF2-40B4-BE49-F238E27FC236}">
                <a16:creationId xmlns:a16="http://schemas.microsoft.com/office/drawing/2014/main" id="{43E1EEF0-F81F-49B3-82F7-DFCE54D117EA}"/>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CuadroTexto 9">
            <a:extLst>
              <a:ext uri="{FF2B5EF4-FFF2-40B4-BE49-F238E27FC236}">
                <a16:creationId xmlns:a16="http://schemas.microsoft.com/office/drawing/2014/main" id="{786390A8-90E1-4F0F-A1C8-3BD336622110}"/>
              </a:ext>
            </a:extLst>
          </p:cNvPr>
          <p:cNvSpPr txBox="1"/>
          <p:nvPr/>
        </p:nvSpPr>
        <p:spPr>
          <a:xfrm>
            <a:off x="251520" y="5600297"/>
            <a:ext cx="5476658"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La micro simulación se llevó a cabo durante la hora pico de 16h00 a 17h00. </a:t>
            </a:r>
            <a:endPar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Imagen 10">
            <a:extLst>
              <a:ext uri="{FF2B5EF4-FFF2-40B4-BE49-F238E27FC236}">
                <a16:creationId xmlns:a16="http://schemas.microsoft.com/office/drawing/2014/main" id="{1DBE97F0-7633-4A34-A72B-E1E8AEBF7EF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153" y="2459027"/>
            <a:ext cx="4839533" cy="2459268"/>
          </a:xfrm>
          <a:prstGeom prst="rect">
            <a:avLst/>
          </a:prstGeom>
          <a:noFill/>
          <a:ln>
            <a:noFill/>
          </a:ln>
        </p:spPr>
      </p:pic>
      <p:pic>
        <p:nvPicPr>
          <p:cNvPr id="12" name="Imagen 11">
            <a:extLst>
              <a:ext uri="{FF2B5EF4-FFF2-40B4-BE49-F238E27FC236}">
                <a16:creationId xmlns:a16="http://schemas.microsoft.com/office/drawing/2014/main" id="{724C3981-1B0D-4C4D-B08A-15DD00368FB5}"/>
              </a:ext>
            </a:extLst>
          </p:cNvPr>
          <p:cNvPicPr/>
          <p:nvPr/>
        </p:nvPicPr>
        <p:blipFill>
          <a:blip r:embed="rId4"/>
          <a:stretch>
            <a:fillRect/>
          </a:stretch>
        </p:blipFill>
        <p:spPr>
          <a:xfrm>
            <a:off x="5154372" y="2036073"/>
            <a:ext cx="3800475" cy="33051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521090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3C0852C2-A22E-4493-8F05-517B444C83E6}"/>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CuadroTexto 3">
            <a:extLst>
              <a:ext uri="{FF2B5EF4-FFF2-40B4-BE49-F238E27FC236}">
                <a16:creationId xmlns:a16="http://schemas.microsoft.com/office/drawing/2014/main" id="{FB9A3FE7-3DE8-402B-92BE-31E80DA429D9}"/>
              </a:ext>
            </a:extLst>
          </p:cNvPr>
          <p:cNvSpPr txBox="1">
            <a:spLocks noChangeArrowheads="1"/>
          </p:cNvSpPr>
          <p:nvPr/>
        </p:nvSpPr>
        <p:spPr bwMode="auto">
          <a:xfrm>
            <a:off x="1569243" y="1316718"/>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Tráfico Futuro</a:t>
            </a:r>
            <a:endPar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CuadroTexto 5">
            <a:extLst>
              <a:ext uri="{FF2B5EF4-FFF2-40B4-BE49-F238E27FC236}">
                <a16:creationId xmlns:a16="http://schemas.microsoft.com/office/drawing/2014/main" id="{C21B6D75-B54D-4BD8-9906-5003FEB6DF04}"/>
              </a:ext>
            </a:extLst>
          </p:cNvPr>
          <p:cNvSpPr txBox="1"/>
          <p:nvPr/>
        </p:nvSpPr>
        <p:spPr>
          <a:xfrm>
            <a:off x="467544" y="2018905"/>
            <a:ext cx="8136904" cy="646331"/>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En caso de no contar con la información estadística, las proyecciones se harán en base a la tasa de crecimiento poblacional o al consumo de combustible</a:t>
            </a:r>
            <a:r>
              <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4D6BEF35-B836-4988-891A-1B6E507AFB85}"/>
                  </a:ext>
                </a:extLst>
              </p:cNvPr>
              <p:cNvSpPr txBox="1"/>
              <p:nvPr/>
            </p:nvSpPr>
            <p:spPr>
              <a:xfrm>
                <a:off x="2286000" y="3222183"/>
                <a:ext cx="457200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s-EC"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𝑇𝑓</m:t>
                      </m:r>
                      <m:r>
                        <a:rPr kumimoji="0" lang="es-EC"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𝑇𝑎</m:t>
                      </m:r>
                      <m:sSup>
                        <m:sSupPr>
                          <m:ctrlPr>
                            <a:rPr kumimoji="0" lang="es-EC"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d>
                            <m:dPr>
                              <m:ctrlPr>
                                <a:rPr kumimoji="0" lang="es-EC"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s-EC"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m:t>
                              </m:r>
                            </m:e>
                          </m:d>
                        </m:e>
                        <m:sup>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sup>
                      </m:sSup>
                    </m:oMath>
                  </m:oMathPara>
                </a14:m>
                <a:endParaRPr kumimoji="0" lang="es-EC"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mc:Choice>
        <mc:Fallback xmlns="">
          <p:sp>
            <p:nvSpPr>
              <p:cNvPr id="8" name="CuadroTexto 7">
                <a:extLst>
                  <a:ext uri="{FF2B5EF4-FFF2-40B4-BE49-F238E27FC236}">
                    <a16:creationId xmlns:a16="http://schemas.microsoft.com/office/drawing/2014/main" id="{4D6BEF35-B836-4988-891A-1B6E507AFB85}"/>
                  </a:ext>
                </a:extLst>
              </p:cNvPr>
              <p:cNvSpPr txBox="1">
                <a:spLocks noRot="1" noChangeAspect="1" noMove="1" noResize="1" noEditPoints="1" noAdjustHandles="1" noChangeArrowheads="1" noChangeShapeType="1" noTextEdit="1"/>
              </p:cNvSpPr>
              <p:nvPr/>
            </p:nvSpPr>
            <p:spPr>
              <a:xfrm>
                <a:off x="2286000" y="3222183"/>
                <a:ext cx="4572000" cy="369332"/>
              </a:xfrm>
              <a:prstGeom prst="rect">
                <a:avLst/>
              </a:prstGeom>
              <a:blipFill>
                <a:blip r:embed="rId3"/>
                <a:stretch>
                  <a:fillRect b="-15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14230D37-1160-4662-939A-E6BAFD0C03A4}"/>
                  </a:ext>
                </a:extLst>
              </p:cNvPr>
              <p:cNvSpPr txBox="1"/>
              <p:nvPr/>
            </p:nvSpPr>
            <p:spPr>
              <a:xfrm>
                <a:off x="755576" y="3608522"/>
                <a:ext cx="4572000" cy="1754326"/>
              </a:xfrm>
              <a:prstGeom prst="rect">
                <a:avLst/>
              </a:prstGeom>
              <a:noFill/>
            </p:spPr>
            <p:txBody>
              <a:bodyPr wrap="square">
                <a:spAutoFit/>
              </a:bodyPr>
              <a:lstStyle/>
              <a:p>
                <a:pPr marL="0" marR="0" lvl="0" indent="457200" algn="l" defTabSz="914400" rtl="0" eaLnBrk="0" fontAlgn="base" latinLnBrk="0" hangingPunct="0">
                  <a:lnSpc>
                    <a:spcPct val="100000"/>
                  </a:lnSpc>
                  <a:spcBef>
                    <a:spcPct val="0"/>
                  </a:spcBef>
                  <a:spcAft>
                    <a:spcPct val="0"/>
                  </a:spcAft>
                  <a:buClrTx/>
                  <a:buSzTx/>
                  <a:buFontTx/>
                  <a:buNone/>
                  <a:tabLst/>
                  <a:defRPr/>
                </a:pPr>
                <a:r>
                  <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Donde, </a:t>
                </a:r>
              </a:p>
              <a:p>
                <a:pPr marL="0" marR="0" lvl="0" indent="457200" algn="l" defTabSz="914400" rtl="0" eaLnBrk="0" fontAlgn="base" latinLnBrk="0" hangingPunct="0">
                  <a:lnSpc>
                    <a:spcPct val="100000"/>
                  </a:lnSpc>
                  <a:spcBef>
                    <a:spcPct val="0"/>
                  </a:spcBef>
                  <a:spcAft>
                    <a:spcPct val="0"/>
                  </a:spcAft>
                  <a:buClrTx/>
                  <a:buSzTx/>
                  <a:buFontTx/>
                  <a:buNone/>
                  <a:tabLst/>
                  <a:defRPr/>
                </a:pPr>
                <a:endPar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𝑇𝑓</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𝑇𝑟</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á</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𝑓𝑖𝑐𝑜</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𝑓𝑢𝑡𝑢𝑟𝑜</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𝑝𝑟𝑜𝑦𝑒𝑐𝑡𝑎𝑑𝑜</m:t>
                      </m:r>
                    </m:oMath>
                  </m:oMathPara>
                </a14:m>
                <a:endParaRPr kumimoji="0" lang="es-ES" sz="1800" b="0" i="1" u="none" strike="noStrike" kern="1200" cap="none" spc="0" normalizeH="0" baseline="0" noProof="0" dirty="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𝑇𝑎</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𝑇𝑟</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á</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𝑓𝑖𝑐𝑜</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𝑎𝑛𝑢𝑎𝑙</m:t>
                      </m:r>
                    </m:oMath>
                  </m:oMathPara>
                </a14:m>
                <a:endPar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𝑖</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𝑇𝑎𝑠𝑎</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𝑑𝑒</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𝑐𝑟𝑒𝑐𝑖𝑚𝑖𝑒𝑛𝑡𝑜</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𝑑𝑒</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𝑡𝑟</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á</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𝑓𝑖𝑐𝑜</m:t>
                      </m:r>
                    </m:oMath>
                  </m:oMathPara>
                </a14:m>
                <a:endPar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ú</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𝑚𝑒𝑟𝑜</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𝑑𝑒</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ñ</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𝑜𝑠</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𝑝𝑟𝑜𝑦𝑒𝑐𝑡𝑎𝑑𝑜𝑠</m:t>
                      </m:r>
                    </m:oMath>
                  </m:oMathPara>
                </a14:m>
                <a:endPar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CuadroTexto 9">
                <a:extLst>
                  <a:ext uri="{FF2B5EF4-FFF2-40B4-BE49-F238E27FC236}">
                    <a16:creationId xmlns:a16="http://schemas.microsoft.com/office/drawing/2014/main" id="{14230D37-1160-4662-939A-E6BAFD0C03A4}"/>
                  </a:ext>
                </a:extLst>
              </p:cNvPr>
              <p:cNvSpPr txBox="1">
                <a:spLocks noRot="1" noChangeAspect="1" noMove="1" noResize="1" noEditPoints="1" noAdjustHandles="1" noChangeArrowheads="1" noChangeShapeType="1" noTextEdit="1"/>
              </p:cNvSpPr>
              <p:nvPr/>
            </p:nvSpPr>
            <p:spPr>
              <a:xfrm>
                <a:off x="755576" y="3608522"/>
                <a:ext cx="4572000" cy="1754326"/>
              </a:xfrm>
              <a:prstGeom prst="rect">
                <a:avLst/>
              </a:prstGeom>
              <a:blipFill>
                <a:blip r:embed="rId4"/>
                <a:stretch>
                  <a:fillRect l="-400" t="-2083" b="-2083"/>
                </a:stretch>
              </a:blipFill>
            </p:spPr>
            <p:txBody>
              <a:bodyPr/>
              <a:lstStyle/>
              <a:p>
                <a:r>
                  <a:rPr lang="es-EC">
                    <a:noFill/>
                  </a:rPr>
                  <a:t> </a:t>
                </a:r>
              </a:p>
            </p:txBody>
          </p:sp>
        </mc:Fallback>
      </mc:AlternateContent>
      <p:sp>
        <p:nvSpPr>
          <p:cNvPr id="9" name="CuadroTexto 8">
            <a:extLst>
              <a:ext uri="{FF2B5EF4-FFF2-40B4-BE49-F238E27FC236}">
                <a16:creationId xmlns:a16="http://schemas.microsoft.com/office/drawing/2014/main" id="{2B2FC4DC-4D9D-45F6-BC26-F6B744B4510E}"/>
              </a:ext>
            </a:extLst>
          </p:cNvPr>
          <p:cNvSpPr txBox="1">
            <a:spLocks noChangeArrowheads="1"/>
          </p:cNvSpPr>
          <p:nvPr/>
        </p:nvSpPr>
        <p:spPr bwMode="auto">
          <a:xfrm>
            <a:off x="467544" y="754217"/>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C" altLang="en-US"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Proyección al Tráfico Futuro </a:t>
            </a:r>
            <a:endParaRPr kumimoji="0" lang="en-US" altLang="en-US"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4773200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3C0852C2-A22E-4493-8F05-517B444C83E6}"/>
              </a:ext>
            </a:extLst>
          </p:cNvPr>
          <p:cNvSpPr txBox="1"/>
          <p:nvPr/>
        </p:nvSpPr>
        <p:spPr>
          <a:xfrm>
            <a:off x="467544" y="237704"/>
            <a:ext cx="7025997"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Resultados</a:t>
            </a:r>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CuadroTexto 3">
            <a:extLst>
              <a:ext uri="{FF2B5EF4-FFF2-40B4-BE49-F238E27FC236}">
                <a16:creationId xmlns:a16="http://schemas.microsoft.com/office/drawing/2014/main" id="{FB9A3FE7-3DE8-402B-92BE-31E80DA429D9}"/>
              </a:ext>
            </a:extLst>
          </p:cNvPr>
          <p:cNvSpPr txBox="1">
            <a:spLocks noChangeArrowheads="1"/>
          </p:cNvSpPr>
          <p:nvPr/>
        </p:nvSpPr>
        <p:spPr bwMode="auto">
          <a:xfrm>
            <a:off x="1569243" y="988205"/>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Cálculo del factor n </a:t>
            </a:r>
          </a:p>
        </p:txBody>
      </p:sp>
      <p:sp>
        <p:nvSpPr>
          <p:cNvPr id="12" name="CuadroTexto 11">
            <a:extLst>
              <a:ext uri="{FF2B5EF4-FFF2-40B4-BE49-F238E27FC236}">
                <a16:creationId xmlns:a16="http://schemas.microsoft.com/office/drawing/2014/main" id="{DA64BAC6-728F-4344-A433-2202C7423CB5}"/>
              </a:ext>
            </a:extLst>
          </p:cNvPr>
          <p:cNvSpPr txBox="1"/>
          <p:nvPr/>
        </p:nvSpPr>
        <p:spPr>
          <a:xfrm>
            <a:off x="1059001" y="1916832"/>
            <a:ext cx="7025997" cy="2397066"/>
          </a:xfrm>
          <a:prstGeom prst="rect">
            <a:avLst/>
          </a:prstGeom>
          <a:noFill/>
        </p:spPr>
        <p:txBody>
          <a:bodyPr wrap="square">
            <a:spAutoFit/>
          </a:bodyPr>
          <a:lstStyle/>
          <a:p>
            <a:pPr marL="0" marR="0" lvl="0" indent="457200" algn="l" defTabSz="914400" rtl="0" eaLnBrk="0" fontAlgn="base" latinLnBrk="0" hangingPunct="0">
              <a:lnSpc>
                <a:spcPct val="100000"/>
              </a:lnSpc>
              <a:spcBef>
                <a:spcPct val="0"/>
              </a:spcBef>
              <a:spcAft>
                <a:spcPct val="0"/>
              </a:spcAft>
              <a:buClrTx/>
              <a:buSzTx/>
              <a:buFontTx/>
              <a:buNone/>
              <a:tabLst/>
              <a:defRPr/>
            </a:pPr>
            <a:r>
              <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Se define como años de operación (n); al tiempo comprendido desde la inauguración del proyecto hasta el término de su vida útil, teniendo las siguientes consideraciones según MTOP, 2013:</a:t>
            </a:r>
          </a:p>
          <a:p>
            <a:pPr marL="0" marR="0" lvl="0" indent="457200" algn="l" defTabSz="914400" rtl="0" eaLnBrk="0" fontAlgn="base" latinLnBrk="0" hangingPunct="0">
              <a:lnSpc>
                <a:spcPct val="100000"/>
              </a:lnSpc>
              <a:spcBef>
                <a:spcPct val="0"/>
              </a:spcBef>
              <a:spcAft>
                <a:spcPct val="0"/>
              </a:spcAft>
              <a:buClrTx/>
              <a:buSzTx/>
              <a:buFontTx/>
              <a:buNone/>
              <a:tabLst/>
              <a:defRPr/>
            </a:pPr>
            <a:endPar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457200" algn="l" defTabSz="914400" rtl="0" eaLnBrk="0" fontAlgn="base" latinLnBrk="0" hangingPunct="0">
              <a:lnSpc>
                <a:spcPct val="150000"/>
              </a:lnSpc>
              <a:spcBef>
                <a:spcPct val="0"/>
              </a:spcBef>
              <a:spcAft>
                <a:spcPct val="0"/>
              </a:spcAft>
              <a:buClrTx/>
              <a:buSzTx/>
              <a:buFontTx/>
              <a:buNone/>
              <a:tabLst/>
              <a:defRPr/>
            </a:pPr>
            <a:r>
              <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Proyectos de rehabilitación y mejoras…………………. n=20 años</a:t>
            </a:r>
          </a:p>
          <a:p>
            <a:pPr marL="0" marR="0" lvl="0" indent="457200" algn="l" defTabSz="914400" rtl="0" eaLnBrk="0" fontAlgn="base" latinLnBrk="0" hangingPunct="0">
              <a:lnSpc>
                <a:spcPct val="150000"/>
              </a:lnSpc>
              <a:spcBef>
                <a:spcPct val="0"/>
              </a:spcBef>
              <a:spcAft>
                <a:spcPct val="0"/>
              </a:spcAft>
              <a:buClrTx/>
              <a:buSzTx/>
              <a:buFontTx/>
              <a:buNone/>
              <a:tabLst/>
              <a:defRPr/>
            </a:pPr>
            <a:r>
              <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Proyectos especiales de nuevas vías……………………. n=30 años</a:t>
            </a:r>
          </a:p>
          <a:p>
            <a:pPr marL="0" marR="0" lvl="0" indent="457200" algn="l" defTabSz="914400" rtl="0" eaLnBrk="0" fontAlgn="base" latinLnBrk="0" hangingPunct="0">
              <a:lnSpc>
                <a:spcPct val="150000"/>
              </a:lnSpc>
              <a:spcBef>
                <a:spcPct val="0"/>
              </a:spcBef>
              <a:spcAft>
                <a:spcPct val="0"/>
              </a:spcAft>
              <a:buClrTx/>
              <a:buSzTx/>
              <a:buFontTx/>
              <a:buNone/>
              <a:tabLst/>
              <a:defRPr/>
            </a:pPr>
            <a:r>
              <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Mega Proyectos Nacionales……………………………. n=50 años</a:t>
            </a:r>
          </a:p>
        </p:txBody>
      </p:sp>
    </p:spTree>
    <p:extLst>
      <p:ext uri="{BB962C8B-B14F-4D97-AF65-F5344CB8AC3E}">
        <p14:creationId xmlns:p14="http://schemas.microsoft.com/office/powerpoint/2010/main" val="20697741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a:extLst>
              <a:ext uri="{FF2B5EF4-FFF2-40B4-BE49-F238E27FC236}">
                <a16:creationId xmlns:a16="http://schemas.microsoft.com/office/drawing/2014/main" id="{DA767EC6-8AFA-4EF7-BAA9-62342F43B263}"/>
              </a:ext>
            </a:extLst>
          </p:cNvPr>
          <p:cNvPicPr/>
          <p:nvPr/>
        </p:nvPicPr>
        <p:blipFill rotWithShape="1">
          <a:blip r:embed="rId3">
            <a:extLst>
              <a:ext uri="{28A0092B-C50C-407E-A947-70E740481C1C}">
                <a14:useLocalDpi xmlns:a14="http://schemas.microsoft.com/office/drawing/2010/main" val="0"/>
              </a:ext>
            </a:extLst>
          </a:blip>
          <a:srcRect l="9348" t="7202" r="31915" b="13177"/>
          <a:stretch/>
        </p:blipFill>
        <p:spPr bwMode="auto">
          <a:xfrm>
            <a:off x="323528" y="1339108"/>
            <a:ext cx="4613163" cy="539467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11148B04-E4FF-493B-B50A-2C0EEEC2822C}"/>
              </a:ext>
            </a:extLst>
          </p:cNvPr>
          <p:cNvPicPr>
            <a:picLocks noChangeAspect="1"/>
          </p:cNvPicPr>
          <p:nvPr/>
        </p:nvPicPr>
        <p:blipFill>
          <a:blip r:embed="rId4"/>
          <a:stretch>
            <a:fillRect/>
          </a:stretch>
        </p:blipFill>
        <p:spPr>
          <a:xfrm>
            <a:off x="5234253" y="2846969"/>
            <a:ext cx="3716437" cy="2654598"/>
          </a:xfrm>
          <a:prstGeom prst="rect">
            <a:avLst/>
          </a:prstGeom>
        </p:spPr>
      </p:pic>
      <p:sp>
        <p:nvSpPr>
          <p:cNvPr id="6" name="CuadroTexto 5">
            <a:extLst>
              <a:ext uri="{FF2B5EF4-FFF2-40B4-BE49-F238E27FC236}">
                <a16:creationId xmlns:a16="http://schemas.microsoft.com/office/drawing/2014/main" id="{254FFC95-F971-493D-9E76-CB7B5B4AF084}"/>
              </a:ext>
            </a:extLst>
          </p:cNvPr>
          <p:cNvSpPr txBox="1">
            <a:spLocks noChangeArrowheads="1"/>
          </p:cNvSpPr>
          <p:nvPr/>
        </p:nvSpPr>
        <p:spPr bwMode="auto">
          <a:xfrm>
            <a:off x="323528" y="124214"/>
            <a:ext cx="6005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C"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Modelación en Aimsun</a:t>
            </a:r>
            <a:endParaRPr kumimoji="0" lang="en-US"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CuadroTexto 6">
            <a:extLst>
              <a:ext uri="{FF2B5EF4-FFF2-40B4-BE49-F238E27FC236}">
                <a16:creationId xmlns:a16="http://schemas.microsoft.com/office/drawing/2014/main" id="{1FF44C4D-139A-400F-AE96-6CB4490EB180}"/>
              </a:ext>
            </a:extLst>
          </p:cNvPr>
          <p:cNvSpPr txBox="1">
            <a:spLocks noChangeArrowheads="1"/>
          </p:cNvSpPr>
          <p:nvPr/>
        </p:nvSpPr>
        <p:spPr bwMode="auto">
          <a:xfrm>
            <a:off x="1569243" y="750583"/>
            <a:ext cx="600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altLang="en-US"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Proyección al Tráfico Futuro </a:t>
            </a:r>
            <a:endParaRPr kumimoji="0" lang="en-US" altLang="en-US"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69813C56-17CB-4619-9D85-2AAB75289975}"/>
                  </a:ext>
                </a:extLst>
              </p:cNvPr>
              <p:cNvSpPr txBox="1"/>
              <p:nvPr/>
            </p:nvSpPr>
            <p:spPr>
              <a:xfrm>
                <a:off x="4806471" y="1766674"/>
                <a:ext cx="457200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s-EC"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𝑇𝑓</m:t>
                      </m:r>
                      <m:r>
                        <a:rPr kumimoji="0" lang="es-EC"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𝑇𝑎</m:t>
                      </m:r>
                      <m:sSup>
                        <m:sSupPr>
                          <m:ctrlPr>
                            <a:rPr kumimoji="0" lang="es-EC"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d>
                            <m:dPr>
                              <m:ctrlPr>
                                <a:rPr kumimoji="0" lang="es-EC" sz="18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s-EC" sz="18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𝑖</m:t>
                              </m:r>
                            </m:e>
                          </m:d>
                        </m:e>
                        <m:sup>
                          <m:r>
                            <a:rPr kumimoji="0" lang="es-EC"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𝑛</m:t>
                          </m:r>
                        </m:sup>
                      </m:sSup>
                    </m:oMath>
                  </m:oMathPara>
                </a14:m>
                <a:endParaRPr kumimoji="0" lang="es-EC"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mc:Choice>
        <mc:Fallback xmlns="">
          <p:sp>
            <p:nvSpPr>
              <p:cNvPr id="8" name="CuadroTexto 7">
                <a:extLst>
                  <a:ext uri="{FF2B5EF4-FFF2-40B4-BE49-F238E27FC236}">
                    <a16:creationId xmlns:a16="http://schemas.microsoft.com/office/drawing/2014/main" id="{69813C56-17CB-4619-9D85-2AAB75289975}"/>
                  </a:ext>
                </a:extLst>
              </p:cNvPr>
              <p:cNvSpPr txBox="1">
                <a:spLocks noRot="1" noChangeAspect="1" noMove="1" noResize="1" noEditPoints="1" noAdjustHandles="1" noChangeArrowheads="1" noChangeShapeType="1" noTextEdit="1"/>
              </p:cNvSpPr>
              <p:nvPr/>
            </p:nvSpPr>
            <p:spPr>
              <a:xfrm>
                <a:off x="4806471" y="1766674"/>
                <a:ext cx="4572000" cy="369332"/>
              </a:xfrm>
              <a:prstGeom prst="rect">
                <a:avLst/>
              </a:prstGeom>
              <a:blipFill>
                <a:blip r:embed="rId5"/>
                <a:stretch>
                  <a:fillRect b="-15000"/>
                </a:stretch>
              </a:blipFill>
            </p:spPr>
            <p:txBody>
              <a:bodyPr/>
              <a:lstStyle/>
              <a:p>
                <a:r>
                  <a:rPr lang="es-EC">
                    <a:noFill/>
                  </a:rPr>
                  <a:t> </a:t>
                </a:r>
              </a:p>
            </p:txBody>
          </p:sp>
        </mc:Fallback>
      </mc:AlternateContent>
    </p:spTree>
    <p:extLst>
      <p:ext uri="{BB962C8B-B14F-4D97-AF65-F5344CB8AC3E}">
        <p14:creationId xmlns:p14="http://schemas.microsoft.com/office/powerpoint/2010/main" val="16275940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sz="half" idx="1"/>
          </p:nvPr>
        </p:nvSpPr>
        <p:spPr>
          <a:xfrm>
            <a:off x="457200" y="1600200"/>
            <a:ext cx="3937959" cy="4123397"/>
          </a:xfrm>
        </p:spPr>
        <p:txBody>
          <a:bodyPr lIns="91440" tIns="45720" rIns="91440" bIns="45720" anchor="t"/>
          <a:lstStyle/>
          <a:p>
            <a:pPr algn="just"/>
            <a:r>
              <a:rPr lang="es-EC" sz="1800" dirty="0">
                <a:solidFill>
                  <a:schemeClr val="tx1"/>
                </a:solidFill>
              </a:rPr>
              <a:t>Se realizó una inspección visual a través del Método VIZIR.</a:t>
            </a:r>
            <a:endParaRPr lang="es-EC" sz="1800" dirty="0">
              <a:solidFill>
                <a:schemeClr val="tx1"/>
              </a:solidFill>
              <a:cs typeface="Arial"/>
            </a:endParaRPr>
          </a:p>
          <a:p>
            <a:pPr marL="0" indent="0" algn="just">
              <a:buNone/>
            </a:pPr>
            <a:endParaRPr lang="es-EC" sz="1800" dirty="0">
              <a:solidFill>
                <a:schemeClr val="tx1"/>
              </a:solidFill>
              <a:cs typeface="Arial"/>
            </a:endParaRPr>
          </a:p>
          <a:p>
            <a:pPr algn="just"/>
            <a:r>
              <a:rPr lang="es-EC" sz="1800" dirty="0">
                <a:solidFill>
                  <a:schemeClr val="tx1"/>
                </a:solidFill>
              </a:rPr>
              <a:t>La identificación de daños se basó en el Manual de Rehabilitación de Pavimentos del Instituto Nacional de Vías, INVIAS – Colombia.</a:t>
            </a:r>
            <a:endParaRPr lang="es-EC" sz="1800" dirty="0">
              <a:solidFill>
                <a:schemeClr val="tx1"/>
              </a:solidFill>
              <a:cs typeface="Arial"/>
            </a:endParaRPr>
          </a:p>
          <a:p>
            <a:pPr marL="0" indent="0" algn="just">
              <a:buNone/>
            </a:pPr>
            <a:endParaRPr lang="es-EC" sz="1800" dirty="0">
              <a:solidFill>
                <a:schemeClr val="tx1"/>
              </a:solidFill>
              <a:cs typeface="Arial"/>
            </a:endParaRPr>
          </a:p>
          <a:p>
            <a:pPr algn="just"/>
            <a:r>
              <a:rPr lang="es-EC" sz="1800" dirty="0">
                <a:solidFill>
                  <a:schemeClr val="tx1"/>
                </a:solidFill>
              </a:rPr>
              <a:t>El objetivo es obtener un inventario de fallas que nos permita determinar el índice de condición de pavimentos (PCI).  </a:t>
            </a:r>
            <a:endParaRPr lang="es-EC" sz="1800" dirty="0">
              <a:solidFill>
                <a:schemeClr val="tx1"/>
              </a:solidFill>
              <a:cs typeface="Arial"/>
            </a:endParaRPr>
          </a:p>
        </p:txBody>
      </p:sp>
      <p:sp>
        <p:nvSpPr>
          <p:cNvPr id="9" name="CuadroTexto 8"/>
          <p:cNvSpPr txBox="1"/>
          <p:nvPr/>
        </p:nvSpPr>
        <p:spPr>
          <a:xfrm>
            <a:off x="457200" y="332656"/>
            <a:ext cx="8229600" cy="646331"/>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Evaluación Funcional del Pavimento</a:t>
            </a:r>
          </a:p>
        </p:txBody>
      </p:sp>
      <p:pic>
        <p:nvPicPr>
          <p:cNvPr id="14" name="Marcador de contenido 1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58057" y="1916832"/>
            <a:ext cx="1562095" cy="2088232"/>
          </a:xfrm>
        </p:spPr>
      </p:pic>
      <p:pic>
        <p:nvPicPr>
          <p:cNvPr id="15" name="Imagen 14"/>
          <p:cNvPicPr>
            <a:picLocks noChangeAspect="1"/>
          </p:cNvPicPr>
          <p:nvPr/>
        </p:nvPicPr>
        <p:blipFill rotWithShape="1">
          <a:blip r:embed="rId3" cstate="print">
            <a:extLst>
              <a:ext uri="{28A0092B-C50C-407E-A947-70E740481C1C}">
                <a14:useLocalDpi xmlns:a14="http://schemas.microsoft.com/office/drawing/2010/main" val="0"/>
              </a:ext>
            </a:extLst>
          </a:blip>
          <a:srcRect b="37886"/>
          <a:stretch/>
        </p:blipFill>
        <p:spPr>
          <a:xfrm>
            <a:off x="6417126" y="1916832"/>
            <a:ext cx="2514878" cy="2088232"/>
          </a:xfrm>
          <a:prstGeom prst="rect">
            <a:avLst/>
          </a:prstGeom>
        </p:spPr>
      </p:pic>
      <p:sp>
        <p:nvSpPr>
          <p:cNvPr id="16" name="CuadroTexto 15"/>
          <p:cNvSpPr txBox="1"/>
          <p:nvPr/>
        </p:nvSpPr>
        <p:spPr>
          <a:xfrm>
            <a:off x="4858056" y="4365104"/>
            <a:ext cx="4073947" cy="369332"/>
          </a:xfrm>
          <a:prstGeom prst="rect">
            <a:avLst/>
          </a:prstGeom>
          <a:noFill/>
        </p:spPr>
        <p:txBody>
          <a:bodyPr wrap="square" rtlCol="0">
            <a:spAutoFit/>
          </a:bodyPr>
          <a:lstStyle/>
          <a:p>
            <a:pPr algn="ctr"/>
            <a:r>
              <a:rPr lang="es-MX" i="1" dirty="0"/>
              <a:t>Identificación y medición de daños</a:t>
            </a:r>
            <a:endParaRPr lang="es-EC" i="1" dirty="0"/>
          </a:p>
        </p:txBody>
      </p:sp>
      <p:pic>
        <p:nvPicPr>
          <p:cNvPr id="8"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59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a:extLst>
              <a:ext uri="{FF2B5EF4-FFF2-40B4-BE49-F238E27FC236}">
                <a16:creationId xmlns:a16="http://schemas.microsoft.com/office/drawing/2014/main" id="{DD03CCB3-2DF1-4213-AFC7-97D97143CB42}"/>
              </a:ext>
            </a:extLst>
          </p:cNvPr>
          <p:cNvPicPr>
            <a:picLocks noChangeAspect="1"/>
          </p:cNvPicPr>
          <p:nvPr/>
        </p:nvPicPr>
        <p:blipFill rotWithShape="1">
          <a:blip r:embed="rId3"/>
          <a:srcRect b="1735"/>
          <a:stretch/>
        </p:blipFill>
        <p:spPr>
          <a:xfrm>
            <a:off x="3565838" y="1712164"/>
            <a:ext cx="3705511" cy="3799268"/>
          </a:xfrm>
          <a:prstGeom prst="rect">
            <a:avLst/>
          </a:prstGeom>
          <a:ln>
            <a:noFill/>
          </a:ln>
          <a:effectLst>
            <a:outerShdw blurRad="190500" algn="tl" rotWithShape="0">
              <a:srgbClr val="000000">
                <a:alpha val="70000"/>
              </a:srgbClr>
            </a:outerShdw>
          </a:effectLst>
        </p:spPr>
      </p:pic>
      <p:pic>
        <p:nvPicPr>
          <p:cNvPr id="3" name="Imagen 2">
            <a:extLst>
              <a:ext uri="{FF2B5EF4-FFF2-40B4-BE49-F238E27FC236}">
                <a16:creationId xmlns:a16="http://schemas.microsoft.com/office/drawing/2014/main" id="{B8ACACA7-561E-442C-B277-5998DEF2D6DA}"/>
              </a:ext>
            </a:extLst>
          </p:cNvPr>
          <p:cNvPicPr>
            <a:picLocks noChangeAspect="1"/>
          </p:cNvPicPr>
          <p:nvPr/>
        </p:nvPicPr>
        <p:blipFill rotWithShape="1">
          <a:blip r:embed="rId4"/>
          <a:srcRect r="8365"/>
          <a:stretch/>
        </p:blipFill>
        <p:spPr>
          <a:xfrm>
            <a:off x="931824" y="1609985"/>
            <a:ext cx="2448272" cy="3100864"/>
          </a:xfrm>
          <a:prstGeom prst="rect">
            <a:avLst/>
          </a:prstGeom>
        </p:spPr>
      </p:pic>
      <p:sp>
        <p:nvSpPr>
          <p:cNvPr id="7" name="CuadroTexto 6">
            <a:extLst>
              <a:ext uri="{FF2B5EF4-FFF2-40B4-BE49-F238E27FC236}">
                <a16:creationId xmlns:a16="http://schemas.microsoft.com/office/drawing/2014/main" id="{7498E12C-C80C-4963-96B3-E3DAAEA6DD88}"/>
              </a:ext>
            </a:extLst>
          </p:cNvPr>
          <p:cNvSpPr txBox="1"/>
          <p:nvPr/>
        </p:nvSpPr>
        <p:spPr>
          <a:xfrm>
            <a:off x="323528" y="1018116"/>
            <a:ext cx="4572000" cy="458074"/>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600"/>
              </a:spcAft>
              <a:buClrTx/>
              <a:buSzTx/>
              <a:buFontTx/>
              <a:buNone/>
              <a:tabLst/>
              <a:defRPr/>
            </a:pPr>
            <a:r>
              <a:rPr kumimoji="0" lang="es-EC" sz="1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P1.</a:t>
            </a:r>
            <a:r>
              <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Av. Jacinto Jijón y Caamaño y E35</a:t>
            </a:r>
            <a:endPar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84A44427-3B2A-459F-844F-E9E8925019A2}"/>
              </a:ext>
            </a:extLst>
          </p:cNvPr>
          <p:cNvPicPr/>
          <p:nvPr/>
        </p:nvPicPr>
        <p:blipFill>
          <a:blip r:embed="rId5"/>
          <a:stretch>
            <a:fillRect/>
          </a:stretch>
        </p:blipFill>
        <p:spPr>
          <a:xfrm>
            <a:off x="734830" y="4780874"/>
            <a:ext cx="2842260" cy="1979930"/>
          </a:xfrm>
          <a:prstGeom prst="rect">
            <a:avLst/>
          </a:prstGeom>
        </p:spPr>
      </p:pic>
      <p:sp>
        <p:nvSpPr>
          <p:cNvPr id="8" name="CuadroTexto 7">
            <a:extLst>
              <a:ext uri="{FF2B5EF4-FFF2-40B4-BE49-F238E27FC236}">
                <a16:creationId xmlns:a16="http://schemas.microsoft.com/office/drawing/2014/main" id="{E90A9E9A-7D5B-4B68-829C-1C5B9AF96F95}"/>
              </a:ext>
            </a:extLst>
          </p:cNvPr>
          <p:cNvSpPr txBox="1">
            <a:spLocks noChangeArrowheads="1"/>
          </p:cNvSpPr>
          <p:nvPr/>
        </p:nvSpPr>
        <p:spPr bwMode="auto">
          <a:xfrm>
            <a:off x="323528" y="124214"/>
            <a:ext cx="6005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C"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Medidas de mitigación</a:t>
            </a:r>
            <a:endParaRPr kumimoji="0" lang="en-US"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Imagen 9">
            <a:extLst>
              <a:ext uri="{FF2B5EF4-FFF2-40B4-BE49-F238E27FC236}">
                <a16:creationId xmlns:a16="http://schemas.microsoft.com/office/drawing/2014/main" id="{6146ADDE-C003-4B99-9401-534BFC21B949}"/>
              </a:ext>
            </a:extLst>
          </p:cNvPr>
          <p:cNvPicPr>
            <a:picLocks noChangeAspect="1"/>
          </p:cNvPicPr>
          <p:nvPr/>
        </p:nvPicPr>
        <p:blipFill rotWithShape="1">
          <a:blip r:embed="rId6"/>
          <a:srcRect l="1" r="17320"/>
          <a:stretch/>
        </p:blipFill>
        <p:spPr>
          <a:xfrm>
            <a:off x="6837536" y="3730576"/>
            <a:ext cx="2160240" cy="2100596"/>
          </a:xfrm>
          <a:prstGeom prst="rect">
            <a:avLst/>
          </a:prstGeom>
          <a:ln>
            <a:solidFill>
              <a:srgbClr val="006600"/>
            </a:solidFill>
          </a:ln>
        </p:spPr>
      </p:pic>
    </p:spTree>
    <p:extLst>
      <p:ext uri="{BB962C8B-B14F-4D97-AF65-F5344CB8AC3E}">
        <p14:creationId xmlns:p14="http://schemas.microsoft.com/office/powerpoint/2010/main" val="3160485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a:extLst>
              <a:ext uri="{FF2B5EF4-FFF2-40B4-BE49-F238E27FC236}">
                <a16:creationId xmlns:a16="http://schemas.microsoft.com/office/drawing/2014/main" id="{BA6BB488-BC73-4E7D-B81B-C6AED1D45156}"/>
              </a:ext>
            </a:extLst>
          </p:cNvPr>
          <p:cNvPicPr>
            <a:picLocks noChangeAspect="1"/>
          </p:cNvPicPr>
          <p:nvPr/>
        </p:nvPicPr>
        <p:blipFill rotWithShape="1">
          <a:blip r:embed="rId3"/>
          <a:srcRect l="1345" r="1802" b="2822"/>
          <a:stretch/>
        </p:blipFill>
        <p:spPr>
          <a:xfrm>
            <a:off x="2913352" y="1472586"/>
            <a:ext cx="3818786" cy="3824779"/>
          </a:xfrm>
          <a:prstGeom prst="rect">
            <a:avLst/>
          </a:prstGeom>
          <a:ln>
            <a:noFill/>
          </a:ln>
          <a:effectLst>
            <a:outerShdw blurRad="190500" algn="tl" rotWithShape="0">
              <a:srgbClr val="000000">
                <a:alpha val="70000"/>
              </a:srgbClr>
            </a:outerShdw>
          </a:effectLst>
        </p:spPr>
      </p:pic>
      <p:pic>
        <p:nvPicPr>
          <p:cNvPr id="5" name="Imagen 4">
            <a:extLst>
              <a:ext uri="{FF2B5EF4-FFF2-40B4-BE49-F238E27FC236}">
                <a16:creationId xmlns:a16="http://schemas.microsoft.com/office/drawing/2014/main" id="{3C3F8D29-F21D-42FE-A5E0-0C1B4E9279B6}"/>
              </a:ext>
            </a:extLst>
          </p:cNvPr>
          <p:cNvPicPr>
            <a:picLocks noChangeAspect="1"/>
          </p:cNvPicPr>
          <p:nvPr/>
        </p:nvPicPr>
        <p:blipFill rotWithShape="1">
          <a:blip r:embed="rId4"/>
          <a:srcRect r="6832"/>
          <a:stretch/>
        </p:blipFill>
        <p:spPr>
          <a:xfrm>
            <a:off x="604301" y="795107"/>
            <a:ext cx="1800200" cy="2401661"/>
          </a:xfrm>
          <a:prstGeom prst="rect">
            <a:avLst/>
          </a:prstGeom>
          <a:ln>
            <a:solidFill>
              <a:srgbClr val="006600"/>
            </a:solidFill>
          </a:ln>
        </p:spPr>
      </p:pic>
      <p:pic>
        <p:nvPicPr>
          <p:cNvPr id="7" name="Imagen 6">
            <a:extLst>
              <a:ext uri="{FF2B5EF4-FFF2-40B4-BE49-F238E27FC236}">
                <a16:creationId xmlns:a16="http://schemas.microsoft.com/office/drawing/2014/main" id="{628ADD71-C308-4D7B-8EF6-3576D7260801}"/>
              </a:ext>
            </a:extLst>
          </p:cNvPr>
          <p:cNvPicPr>
            <a:picLocks noChangeAspect="1"/>
          </p:cNvPicPr>
          <p:nvPr/>
        </p:nvPicPr>
        <p:blipFill rotWithShape="1">
          <a:blip r:embed="rId5"/>
          <a:srcRect r="2694"/>
          <a:stretch/>
        </p:blipFill>
        <p:spPr>
          <a:xfrm>
            <a:off x="233196" y="4005064"/>
            <a:ext cx="2542411" cy="2100596"/>
          </a:xfrm>
          <a:prstGeom prst="rect">
            <a:avLst/>
          </a:prstGeom>
          <a:ln>
            <a:solidFill>
              <a:srgbClr val="006600"/>
            </a:solidFill>
          </a:ln>
        </p:spPr>
      </p:pic>
      <p:pic>
        <p:nvPicPr>
          <p:cNvPr id="11" name="Imagen 10">
            <a:extLst>
              <a:ext uri="{FF2B5EF4-FFF2-40B4-BE49-F238E27FC236}">
                <a16:creationId xmlns:a16="http://schemas.microsoft.com/office/drawing/2014/main" id="{9607C721-9A51-48DA-8A35-97A9AAE770F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1715" y="1472586"/>
            <a:ext cx="2039927" cy="1371723"/>
          </a:xfrm>
          <a:prstGeom prst="rect">
            <a:avLst/>
          </a:prstGeom>
          <a:noFill/>
          <a:ln>
            <a:noFill/>
          </a:ln>
        </p:spPr>
      </p:pic>
      <p:pic>
        <p:nvPicPr>
          <p:cNvPr id="12" name="Imagen 11">
            <a:extLst>
              <a:ext uri="{FF2B5EF4-FFF2-40B4-BE49-F238E27FC236}">
                <a16:creationId xmlns:a16="http://schemas.microsoft.com/office/drawing/2014/main" id="{C8FC680F-9D33-4933-BECE-58667DEB391E}"/>
              </a:ext>
            </a:extLst>
          </p:cNvPr>
          <p:cNvPicPr>
            <a:picLocks noChangeAspect="1"/>
          </p:cNvPicPr>
          <p:nvPr/>
        </p:nvPicPr>
        <p:blipFill rotWithShape="1">
          <a:blip r:embed="rId7"/>
          <a:srcRect r="6341"/>
          <a:stretch/>
        </p:blipFill>
        <p:spPr>
          <a:xfrm>
            <a:off x="6898759" y="3196768"/>
            <a:ext cx="2094736" cy="2100596"/>
          </a:xfrm>
          <a:prstGeom prst="rect">
            <a:avLst/>
          </a:prstGeom>
          <a:ln>
            <a:solidFill>
              <a:srgbClr val="006600"/>
            </a:solidFill>
          </a:ln>
        </p:spPr>
      </p:pic>
      <p:pic>
        <p:nvPicPr>
          <p:cNvPr id="14" name="Imagen 13">
            <a:extLst>
              <a:ext uri="{FF2B5EF4-FFF2-40B4-BE49-F238E27FC236}">
                <a16:creationId xmlns:a16="http://schemas.microsoft.com/office/drawing/2014/main" id="{9EC5B906-7326-4158-ACC9-7903CE1842EF}"/>
              </a:ext>
            </a:extLst>
          </p:cNvPr>
          <p:cNvPicPr/>
          <p:nvPr/>
        </p:nvPicPr>
        <p:blipFill rotWithShape="1">
          <a:blip r:embed="rId8" cstate="print">
            <a:extLst>
              <a:ext uri="{28A0092B-C50C-407E-A947-70E740481C1C}">
                <a14:useLocalDpi xmlns:a14="http://schemas.microsoft.com/office/drawing/2010/main" val="0"/>
              </a:ext>
            </a:extLst>
          </a:blip>
          <a:srcRect t="3658" r="13601" b="20272"/>
          <a:stretch/>
        </p:blipFill>
        <p:spPr bwMode="auto">
          <a:xfrm>
            <a:off x="3390388" y="5385414"/>
            <a:ext cx="2045708" cy="1472586"/>
          </a:xfrm>
          <a:prstGeom prst="rect">
            <a:avLst/>
          </a:prstGeom>
          <a:noFill/>
          <a:ln>
            <a:noFill/>
          </a:ln>
          <a:extLst>
            <a:ext uri="{53640926-AAD7-44D8-BBD7-CCE9431645EC}">
              <a14:shadowObscured xmlns:a14="http://schemas.microsoft.com/office/drawing/2010/main"/>
            </a:ext>
          </a:extLst>
        </p:spPr>
      </p:pic>
      <p:sp>
        <p:nvSpPr>
          <p:cNvPr id="15" name="CuadroTexto 14">
            <a:extLst>
              <a:ext uri="{FF2B5EF4-FFF2-40B4-BE49-F238E27FC236}">
                <a16:creationId xmlns:a16="http://schemas.microsoft.com/office/drawing/2014/main" id="{DF05FCE8-D6B3-4203-AED1-6E17D22AC479}"/>
              </a:ext>
            </a:extLst>
          </p:cNvPr>
          <p:cNvSpPr txBox="1"/>
          <p:nvPr/>
        </p:nvSpPr>
        <p:spPr>
          <a:xfrm>
            <a:off x="2536745" y="820000"/>
            <a:ext cx="4572000" cy="376834"/>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600"/>
              </a:spcAft>
              <a:buClrTx/>
              <a:buSzTx/>
              <a:buFontTx/>
              <a:buNone/>
              <a:tabLst/>
              <a:defRPr/>
            </a:pPr>
            <a:r>
              <a:rPr kumimoji="0" lang="es-EC" sz="1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P2.</a:t>
            </a:r>
            <a:r>
              <a:rPr kumimoji="0" lang="es-EC"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Av. Jacinto Jijón y Caamaño y Av. Juan de Dios Morales</a:t>
            </a:r>
            <a:endParaRPr kumimoji="0" lang="es-EC" sz="1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32067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a:extLst>
              <a:ext uri="{FF2B5EF4-FFF2-40B4-BE49-F238E27FC236}">
                <a16:creationId xmlns:a16="http://schemas.microsoft.com/office/drawing/2014/main" id="{AA6B2066-D358-410C-8F21-226DAF27F0B0}"/>
              </a:ext>
            </a:extLst>
          </p:cNvPr>
          <p:cNvPicPr>
            <a:picLocks noChangeAspect="1"/>
          </p:cNvPicPr>
          <p:nvPr/>
        </p:nvPicPr>
        <p:blipFill rotWithShape="1">
          <a:blip r:embed="rId3"/>
          <a:srcRect r="6031"/>
          <a:stretch/>
        </p:blipFill>
        <p:spPr>
          <a:xfrm>
            <a:off x="2033587" y="900112"/>
            <a:ext cx="4770661" cy="5057775"/>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7AAA02AF-B7F5-476F-B0F0-E48BF9C62B78}"/>
              </a:ext>
            </a:extLst>
          </p:cNvPr>
          <p:cNvPicPr>
            <a:picLocks noChangeAspect="1"/>
          </p:cNvPicPr>
          <p:nvPr/>
        </p:nvPicPr>
        <p:blipFill rotWithShape="1">
          <a:blip r:embed="rId4"/>
          <a:srcRect r="6374"/>
          <a:stretch/>
        </p:blipFill>
        <p:spPr>
          <a:xfrm>
            <a:off x="251520" y="3925493"/>
            <a:ext cx="2030437" cy="2223716"/>
          </a:xfrm>
          <a:prstGeom prst="rect">
            <a:avLst/>
          </a:prstGeom>
          <a:ln>
            <a:solidFill>
              <a:srgbClr val="006600"/>
            </a:solidFill>
          </a:ln>
        </p:spPr>
      </p:pic>
      <p:pic>
        <p:nvPicPr>
          <p:cNvPr id="15" name="Imagen 14">
            <a:extLst>
              <a:ext uri="{FF2B5EF4-FFF2-40B4-BE49-F238E27FC236}">
                <a16:creationId xmlns:a16="http://schemas.microsoft.com/office/drawing/2014/main" id="{8B34AC1D-333C-4367-9D77-36AACF3D32DF}"/>
              </a:ext>
            </a:extLst>
          </p:cNvPr>
          <p:cNvPicPr>
            <a:picLocks noChangeAspect="1"/>
          </p:cNvPicPr>
          <p:nvPr/>
        </p:nvPicPr>
        <p:blipFill rotWithShape="1">
          <a:blip r:embed="rId5"/>
          <a:srcRect r="5858"/>
          <a:stretch/>
        </p:blipFill>
        <p:spPr>
          <a:xfrm>
            <a:off x="35496" y="1052736"/>
            <a:ext cx="1877765" cy="1858890"/>
          </a:xfrm>
          <a:prstGeom prst="rect">
            <a:avLst/>
          </a:prstGeom>
          <a:ln>
            <a:solidFill>
              <a:srgbClr val="006600"/>
            </a:solidFill>
          </a:ln>
        </p:spPr>
      </p:pic>
      <p:pic>
        <p:nvPicPr>
          <p:cNvPr id="17" name="Imagen 16">
            <a:extLst>
              <a:ext uri="{FF2B5EF4-FFF2-40B4-BE49-F238E27FC236}">
                <a16:creationId xmlns:a16="http://schemas.microsoft.com/office/drawing/2014/main" id="{FC861E95-807D-4C3D-A6B1-E3D2232BEBAE}"/>
              </a:ext>
            </a:extLst>
          </p:cNvPr>
          <p:cNvPicPr>
            <a:picLocks noChangeAspect="1"/>
          </p:cNvPicPr>
          <p:nvPr/>
        </p:nvPicPr>
        <p:blipFill>
          <a:blip r:embed="rId6"/>
          <a:stretch>
            <a:fillRect/>
          </a:stretch>
        </p:blipFill>
        <p:spPr>
          <a:xfrm>
            <a:off x="6924574" y="900112"/>
            <a:ext cx="2156319" cy="1993578"/>
          </a:xfrm>
          <a:prstGeom prst="rect">
            <a:avLst/>
          </a:prstGeom>
          <a:ln>
            <a:solidFill>
              <a:srgbClr val="006600"/>
            </a:solidFill>
          </a:ln>
        </p:spPr>
      </p:pic>
      <p:pic>
        <p:nvPicPr>
          <p:cNvPr id="20" name="Imagen 19">
            <a:extLst>
              <a:ext uri="{FF2B5EF4-FFF2-40B4-BE49-F238E27FC236}">
                <a16:creationId xmlns:a16="http://schemas.microsoft.com/office/drawing/2014/main" id="{A7E53F0F-FB5D-490C-907F-626A0C4907F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6238" y="3645024"/>
            <a:ext cx="2147260" cy="1555445"/>
          </a:xfrm>
          <a:prstGeom prst="rect">
            <a:avLst/>
          </a:prstGeom>
          <a:noFill/>
          <a:ln>
            <a:noFill/>
          </a:ln>
        </p:spPr>
      </p:pic>
      <p:sp>
        <p:nvSpPr>
          <p:cNvPr id="21" name="CuadroTexto 20">
            <a:extLst>
              <a:ext uri="{FF2B5EF4-FFF2-40B4-BE49-F238E27FC236}">
                <a16:creationId xmlns:a16="http://schemas.microsoft.com/office/drawing/2014/main" id="{244246D4-7CF2-4E44-A918-3AEF7E651720}"/>
              </a:ext>
            </a:extLst>
          </p:cNvPr>
          <p:cNvSpPr txBox="1"/>
          <p:nvPr/>
        </p:nvSpPr>
        <p:spPr>
          <a:xfrm>
            <a:off x="2065773" y="170522"/>
            <a:ext cx="5022304" cy="417422"/>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600"/>
              </a:spcAft>
              <a:buClrTx/>
              <a:buSzTx/>
              <a:buFontTx/>
              <a:buNone/>
              <a:tabLst/>
              <a:defRPr/>
            </a:pPr>
            <a:r>
              <a:rPr kumimoji="0" lang="es-EC"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P3.</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Av. Jacinto Jijón y Caamaño y Av. Manuel Quiroga</a:t>
            </a:r>
            <a:endPar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42168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a:extLst>
              <a:ext uri="{FF2B5EF4-FFF2-40B4-BE49-F238E27FC236}">
                <a16:creationId xmlns:a16="http://schemas.microsoft.com/office/drawing/2014/main" id="{8EBF48A6-2736-4BEC-9207-CFCA2E109A83}"/>
              </a:ext>
            </a:extLst>
          </p:cNvPr>
          <p:cNvPicPr>
            <a:picLocks noChangeAspect="1"/>
          </p:cNvPicPr>
          <p:nvPr/>
        </p:nvPicPr>
        <p:blipFill>
          <a:blip r:embed="rId3"/>
          <a:stretch>
            <a:fillRect/>
          </a:stretch>
        </p:blipFill>
        <p:spPr>
          <a:xfrm>
            <a:off x="1795462" y="676275"/>
            <a:ext cx="5553075" cy="5505450"/>
          </a:xfrm>
          <a:prstGeom prst="rect">
            <a:avLst/>
          </a:prstGeom>
          <a:ln>
            <a:noFill/>
          </a:ln>
          <a:effectLst>
            <a:outerShdw blurRad="190500" algn="tl" rotWithShape="0">
              <a:srgbClr val="000000">
                <a:alpha val="70000"/>
              </a:srgbClr>
            </a:outerShdw>
          </a:effectLst>
        </p:spPr>
      </p:pic>
      <p:pic>
        <p:nvPicPr>
          <p:cNvPr id="5" name="Imagen 4">
            <a:extLst>
              <a:ext uri="{FF2B5EF4-FFF2-40B4-BE49-F238E27FC236}">
                <a16:creationId xmlns:a16="http://schemas.microsoft.com/office/drawing/2014/main" id="{E338EFC9-2AF2-4B6C-8AA7-38CE3B5C672E}"/>
              </a:ext>
            </a:extLst>
          </p:cNvPr>
          <p:cNvPicPr>
            <a:picLocks noChangeAspect="1"/>
          </p:cNvPicPr>
          <p:nvPr/>
        </p:nvPicPr>
        <p:blipFill rotWithShape="1">
          <a:blip r:embed="rId4"/>
          <a:srcRect l="1631" r="3423"/>
          <a:stretch/>
        </p:blipFill>
        <p:spPr>
          <a:xfrm>
            <a:off x="179512" y="4975219"/>
            <a:ext cx="2231901" cy="1882782"/>
          </a:xfrm>
          <a:prstGeom prst="rect">
            <a:avLst/>
          </a:prstGeom>
          <a:ln>
            <a:solidFill>
              <a:srgbClr val="006600"/>
            </a:solidFill>
          </a:ln>
        </p:spPr>
      </p:pic>
      <p:pic>
        <p:nvPicPr>
          <p:cNvPr id="7" name="Imagen 6">
            <a:extLst>
              <a:ext uri="{FF2B5EF4-FFF2-40B4-BE49-F238E27FC236}">
                <a16:creationId xmlns:a16="http://schemas.microsoft.com/office/drawing/2014/main" id="{6FACEC09-2F11-4015-919C-91B5FBB29C05}"/>
              </a:ext>
            </a:extLst>
          </p:cNvPr>
          <p:cNvPicPr>
            <a:picLocks noChangeAspect="1"/>
          </p:cNvPicPr>
          <p:nvPr/>
        </p:nvPicPr>
        <p:blipFill rotWithShape="1">
          <a:blip r:embed="rId5"/>
          <a:srcRect l="8381" r="6130"/>
          <a:stretch/>
        </p:blipFill>
        <p:spPr>
          <a:xfrm>
            <a:off x="7416737" y="1628800"/>
            <a:ext cx="1683639" cy="1458510"/>
          </a:xfrm>
          <a:prstGeom prst="rect">
            <a:avLst/>
          </a:prstGeom>
          <a:ln>
            <a:solidFill>
              <a:srgbClr val="006600"/>
            </a:solidFill>
          </a:ln>
        </p:spPr>
      </p:pic>
      <p:pic>
        <p:nvPicPr>
          <p:cNvPr id="9" name="Imagen 8">
            <a:extLst>
              <a:ext uri="{FF2B5EF4-FFF2-40B4-BE49-F238E27FC236}">
                <a16:creationId xmlns:a16="http://schemas.microsoft.com/office/drawing/2014/main" id="{6EFBC43F-0CB8-463A-B68D-CD170F939B3A}"/>
              </a:ext>
            </a:extLst>
          </p:cNvPr>
          <p:cNvPicPr>
            <a:picLocks noChangeAspect="1"/>
          </p:cNvPicPr>
          <p:nvPr/>
        </p:nvPicPr>
        <p:blipFill>
          <a:blip r:embed="rId6"/>
          <a:stretch>
            <a:fillRect/>
          </a:stretch>
        </p:blipFill>
        <p:spPr>
          <a:xfrm>
            <a:off x="41274" y="1709983"/>
            <a:ext cx="1645290" cy="1296144"/>
          </a:xfrm>
          <a:prstGeom prst="rect">
            <a:avLst/>
          </a:prstGeom>
          <a:ln>
            <a:solidFill>
              <a:srgbClr val="006600"/>
            </a:solidFill>
          </a:ln>
        </p:spPr>
      </p:pic>
    </p:spTree>
    <p:extLst>
      <p:ext uri="{BB962C8B-B14F-4D97-AF65-F5344CB8AC3E}">
        <p14:creationId xmlns:p14="http://schemas.microsoft.com/office/powerpoint/2010/main" val="28705349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BFBCAFE-7575-41E6-B4F4-31FF66E63F8D}"/>
              </a:ext>
            </a:extLst>
          </p:cNvPr>
          <p:cNvPicPr>
            <a:picLocks noChangeAspect="1"/>
          </p:cNvPicPr>
          <p:nvPr/>
        </p:nvPicPr>
        <p:blipFill rotWithShape="1">
          <a:blip r:embed="rId2"/>
          <a:srcRect t="2973" b="2312"/>
          <a:stretch/>
        </p:blipFill>
        <p:spPr>
          <a:xfrm>
            <a:off x="1471612" y="943001"/>
            <a:ext cx="6200775" cy="5006949"/>
          </a:xfrm>
          <a:prstGeom prst="rect">
            <a:avLst/>
          </a:prstGeom>
          <a:ln>
            <a:noFill/>
          </a:ln>
          <a:effectLst>
            <a:outerShdw blurRad="190500" algn="tl" rotWithShape="0">
              <a:srgbClr val="000000">
                <a:alpha val="70000"/>
              </a:srgbClr>
            </a:outerShdw>
          </a:effectLst>
        </p:spPr>
      </p:pic>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a:extLst>
              <a:ext uri="{FF2B5EF4-FFF2-40B4-BE49-F238E27FC236}">
                <a16:creationId xmlns:a16="http://schemas.microsoft.com/office/drawing/2014/main" id="{A6379B56-B949-43DA-9E9B-A96B798C536E}"/>
              </a:ext>
            </a:extLst>
          </p:cNvPr>
          <p:cNvPicPr>
            <a:picLocks noChangeAspect="1"/>
          </p:cNvPicPr>
          <p:nvPr/>
        </p:nvPicPr>
        <p:blipFill>
          <a:blip r:embed="rId4"/>
          <a:stretch>
            <a:fillRect/>
          </a:stretch>
        </p:blipFill>
        <p:spPr>
          <a:xfrm>
            <a:off x="395536" y="4269909"/>
            <a:ext cx="2088232" cy="1645090"/>
          </a:xfrm>
          <a:prstGeom prst="rect">
            <a:avLst/>
          </a:prstGeom>
          <a:ln>
            <a:solidFill>
              <a:srgbClr val="006600"/>
            </a:solidFill>
          </a:ln>
        </p:spPr>
      </p:pic>
      <p:sp>
        <p:nvSpPr>
          <p:cNvPr id="8" name="CuadroTexto 7">
            <a:extLst>
              <a:ext uri="{FF2B5EF4-FFF2-40B4-BE49-F238E27FC236}">
                <a16:creationId xmlns:a16="http://schemas.microsoft.com/office/drawing/2014/main" id="{D25C3128-77FD-4C14-A719-1BF2AECEAD24}"/>
              </a:ext>
            </a:extLst>
          </p:cNvPr>
          <p:cNvSpPr txBox="1"/>
          <p:nvPr/>
        </p:nvSpPr>
        <p:spPr>
          <a:xfrm>
            <a:off x="2285999" y="332656"/>
            <a:ext cx="4572000" cy="461665"/>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600"/>
              </a:spcAft>
              <a:buClrTx/>
              <a:buSzTx/>
              <a:buFontTx/>
              <a:buNone/>
              <a:tabLst/>
              <a:defRPr/>
            </a:pPr>
            <a:r>
              <a:rPr kumimoji="0" lang="es-EC"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P6.</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15 BAE </a:t>
            </a:r>
            <a:r>
              <a:rPr kumimoji="0" lang="es-E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“PAQUISHA”</a:t>
            </a:r>
            <a:endPar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4492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a:extLst>
              <a:ext uri="{FF2B5EF4-FFF2-40B4-BE49-F238E27FC236}">
                <a16:creationId xmlns:a16="http://schemas.microsoft.com/office/drawing/2014/main" id="{8938BE74-2345-4E8E-A864-2951CD49D0EC}"/>
              </a:ext>
            </a:extLst>
          </p:cNvPr>
          <p:cNvPicPr>
            <a:picLocks noChangeAspect="1"/>
          </p:cNvPicPr>
          <p:nvPr/>
        </p:nvPicPr>
        <p:blipFill>
          <a:blip r:embed="rId3"/>
          <a:stretch>
            <a:fillRect/>
          </a:stretch>
        </p:blipFill>
        <p:spPr>
          <a:xfrm>
            <a:off x="1115616" y="1646837"/>
            <a:ext cx="6323806" cy="4158427"/>
          </a:xfrm>
          <a:prstGeom prst="rect">
            <a:avLst/>
          </a:prstGeom>
          <a:ln>
            <a:noFill/>
          </a:ln>
          <a:effectLst>
            <a:outerShdw blurRad="190500" algn="tl" rotWithShape="0">
              <a:srgbClr val="000000">
                <a:alpha val="70000"/>
              </a:srgbClr>
            </a:outerShdw>
          </a:effectLst>
        </p:spPr>
      </p:pic>
      <p:pic>
        <p:nvPicPr>
          <p:cNvPr id="9" name="Imagen 8">
            <a:extLst>
              <a:ext uri="{FF2B5EF4-FFF2-40B4-BE49-F238E27FC236}">
                <a16:creationId xmlns:a16="http://schemas.microsoft.com/office/drawing/2014/main" id="{4B979B14-04F2-46B6-9274-642384C31ECA}"/>
              </a:ext>
            </a:extLst>
          </p:cNvPr>
          <p:cNvPicPr>
            <a:picLocks noChangeAspect="1"/>
          </p:cNvPicPr>
          <p:nvPr/>
        </p:nvPicPr>
        <p:blipFill>
          <a:blip r:embed="rId4"/>
          <a:stretch>
            <a:fillRect/>
          </a:stretch>
        </p:blipFill>
        <p:spPr>
          <a:xfrm>
            <a:off x="323528" y="4288751"/>
            <a:ext cx="2245675" cy="1844824"/>
          </a:xfrm>
          <a:prstGeom prst="rect">
            <a:avLst/>
          </a:prstGeom>
          <a:ln>
            <a:solidFill>
              <a:srgbClr val="006600"/>
            </a:solidFill>
          </a:ln>
        </p:spPr>
      </p:pic>
      <p:pic>
        <p:nvPicPr>
          <p:cNvPr id="11" name="Imagen 10">
            <a:extLst>
              <a:ext uri="{FF2B5EF4-FFF2-40B4-BE49-F238E27FC236}">
                <a16:creationId xmlns:a16="http://schemas.microsoft.com/office/drawing/2014/main" id="{B1B02B87-AEE7-444E-B5CF-DE3477F47A7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1372" y="985283"/>
            <a:ext cx="2639695" cy="1979930"/>
          </a:xfrm>
          <a:prstGeom prst="rect">
            <a:avLst/>
          </a:prstGeom>
          <a:noFill/>
          <a:ln>
            <a:noFill/>
          </a:ln>
        </p:spPr>
      </p:pic>
      <p:sp>
        <p:nvSpPr>
          <p:cNvPr id="12" name="CuadroTexto 11">
            <a:extLst>
              <a:ext uri="{FF2B5EF4-FFF2-40B4-BE49-F238E27FC236}">
                <a16:creationId xmlns:a16="http://schemas.microsoft.com/office/drawing/2014/main" id="{07BC0300-E411-4C1F-B36F-B2085767EF6E}"/>
              </a:ext>
            </a:extLst>
          </p:cNvPr>
          <p:cNvSpPr txBox="1"/>
          <p:nvPr/>
        </p:nvSpPr>
        <p:spPr>
          <a:xfrm>
            <a:off x="2286000" y="704229"/>
            <a:ext cx="4572000" cy="417422"/>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600"/>
              </a:spcAft>
              <a:buClrTx/>
              <a:buSzTx/>
              <a:buFontTx/>
              <a:buNone/>
              <a:tabLst/>
              <a:defRPr/>
            </a:pPr>
            <a:r>
              <a:rPr kumimoji="0" lang="es-EC"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P7.</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Av. Jacinto Jijón y Caamaño</a:t>
            </a:r>
            <a:endPar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652435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a:extLst>
              <a:ext uri="{FF2B5EF4-FFF2-40B4-BE49-F238E27FC236}">
                <a16:creationId xmlns:a16="http://schemas.microsoft.com/office/drawing/2014/main" id="{D0F70DE0-BFBA-4FF7-A7F4-D52550F8BF06}"/>
              </a:ext>
            </a:extLst>
          </p:cNvPr>
          <p:cNvPicPr>
            <a:picLocks noChangeAspect="1"/>
          </p:cNvPicPr>
          <p:nvPr/>
        </p:nvPicPr>
        <p:blipFill>
          <a:blip r:embed="rId3"/>
          <a:stretch>
            <a:fillRect/>
          </a:stretch>
        </p:blipFill>
        <p:spPr>
          <a:xfrm>
            <a:off x="1092010" y="1556792"/>
            <a:ext cx="3457575" cy="4143375"/>
          </a:xfrm>
          <a:prstGeom prst="rect">
            <a:avLst/>
          </a:prstGeom>
          <a:ln>
            <a:noFill/>
          </a:ln>
          <a:effectLst>
            <a:outerShdw blurRad="190500" algn="tl" rotWithShape="0">
              <a:srgbClr val="000000">
                <a:alpha val="70000"/>
              </a:srgbClr>
            </a:outerShdw>
          </a:effectLst>
        </p:spPr>
      </p:pic>
      <p:pic>
        <p:nvPicPr>
          <p:cNvPr id="5" name="Imagen 4">
            <a:extLst>
              <a:ext uri="{FF2B5EF4-FFF2-40B4-BE49-F238E27FC236}">
                <a16:creationId xmlns:a16="http://schemas.microsoft.com/office/drawing/2014/main" id="{BFD7A9E6-761E-44A3-A75C-23F3CA40846E}"/>
              </a:ext>
            </a:extLst>
          </p:cNvPr>
          <p:cNvPicPr>
            <a:picLocks noChangeAspect="1"/>
          </p:cNvPicPr>
          <p:nvPr/>
        </p:nvPicPr>
        <p:blipFill>
          <a:blip r:embed="rId4"/>
          <a:stretch>
            <a:fillRect/>
          </a:stretch>
        </p:blipFill>
        <p:spPr>
          <a:xfrm>
            <a:off x="6367806" y="3754237"/>
            <a:ext cx="2309841" cy="1807418"/>
          </a:xfrm>
          <a:prstGeom prst="rect">
            <a:avLst/>
          </a:prstGeom>
        </p:spPr>
      </p:pic>
      <p:pic>
        <p:nvPicPr>
          <p:cNvPr id="7" name="Imagen 6">
            <a:extLst>
              <a:ext uri="{FF2B5EF4-FFF2-40B4-BE49-F238E27FC236}">
                <a16:creationId xmlns:a16="http://schemas.microsoft.com/office/drawing/2014/main" id="{76573936-1B9F-4A27-A9EE-DCCFECC478E4}"/>
              </a:ext>
            </a:extLst>
          </p:cNvPr>
          <p:cNvPicPr>
            <a:picLocks noChangeAspect="1"/>
          </p:cNvPicPr>
          <p:nvPr/>
        </p:nvPicPr>
        <p:blipFill>
          <a:blip r:embed="rId5"/>
          <a:stretch>
            <a:fillRect/>
          </a:stretch>
        </p:blipFill>
        <p:spPr>
          <a:xfrm>
            <a:off x="5436096" y="1556792"/>
            <a:ext cx="2236562" cy="1688086"/>
          </a:xfrm>
          <a:prstGeom prst="rect">
            <a:avLst/>
          </a:prstGeom>
        </p:spPr>
      </p:pic>
      <p:sp>
        <p:nvSpPr>
          <p:cNvPr id="9" name="CuadroTexto 8">
            <a:extLst>
              <a:ext uri="{FF2B5EF4-FFF2-40B4-BE49-F238E27FC236}">
                <a16:creationId xmlns:a16="http://schemas.microsoft.com/office/drawing/2014/main" id="{BBE822BB-0E60-4080-8C53-3958C8B933D9}"/>
              </a:ext>
            </a:extLst>
          </p:cNvPr>
          <p:cNvSpPr txBox="1"/>
          <p:nvPr/>
        </p:nvSpPr>
        <p:spPr>
          <a:xfrm>
            <a:off x="2286000" y="878923"/>
            <a:ext cx="4572000" cy="417422"/>
          </a:xfrm>
          <a:prstGeom prst="rect">
            <a:avLst/>
          </a:prstGeom>
          <a:noFill/>
        </p:spPr>
        <p:txBody>
          <a:bodyPr wrap="square">
            <a:spAutoFit/>
          </a:bodyPr>
          <a:lstStyle/>
          <a:p>
            <a:pPr marL="0" marR="0" lvl="0" indent="0" algn="ctr" defTabSz="914400" rtl="0" eaLnBrk="0" fontAlgn="base" latinLnBrk="0" hangingPunct="0">
              <a:lnSpc>
                <a:spcPct val="150000"/>
              </a:lnSpc>
              <a:spcBef>
                <a:spcPct val="0"/>
              </a:spcBef>
              <a:spcAft>
                <a:spcPts val="600"/>
              </a:spcAft>
              <a:buClrTx/>
              <a:buSzTx/>
              <a:buFontTx/>
              <a:buNone/>
              <a:tabLst/>
              <a:defRPr/>
            </a:pPr>
            <a:r>
              <a:rPr kumimoji="0" lang="es-EC" sz="1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P8.</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Av. Manuel Quiroga</a:t>
            </a:r>
            <a:endPar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72074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254FFC95-F971-493D-9E76-CB7B5B4AF084}"/>
              </a:ext>
            </a:extLst>
          </p:cNvPr>
          <p:cNvSpPr txBox="1">
            <a:spLocks noChangeArrowheads="1"/>
          </p:cNvSpPr>
          <p:nvPr/>
        </p:nvSpPr>
        <p:spPr bwMode="auto">
          <a:xfrm>
            <a:off x="323528" y="124214"/>
            <a:ext cx="6005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C" altLang="en-US" sz="24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Conclusiones</a:t>
            </a:r>
            <a:endParaRPr kumimoji="0" lang="en-US"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ángulo 1"/>
          <p:cNvSpPr/>
          <p:nvPr/>
        </p:nvSpPr>
        <p:spPr>
          <a:xfrm>
            <a:off x="323528" y="1124744"/>
            <a:ext cx="8568952" cy="584775"/>
          </a:xfrm>
          <a:prstGeom prst="rect">
            <a:avLst/>
          </a:prstGeom>
        </p:spPr>
        <p:txBody>
          <a:bodyPr wrap="square">
            <a:spAutoFit/>
          </a:bodyPr>
          <a:lstStyle/>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kumimoji="0" lang="es-EC"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En función del conteo vehicular se </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pudo obtener </a:t>
            </a:r>
            <a:r>
              <a:rPr kumimoji="0" lang="es-EC"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el </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T.P.D.A. </a:t>
            </a:r>
            <a:r>
              <a:rPr kumimoji="0" lang="es-EC"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a:t>
            </a:r>
          </a:p>
          <a:p>
            <a:pPr marL="0" marR="0" lvl="0" indent="0" algn="just" defTabSz="914400" rtl="0" eaLnBrk="0" fontAlgn="base" latinLnBrk="0" hangingPunct="0">
              <a:lnSpc>
                <a:spcPct val="100000"/>
              </a:lnSpc>
              <a:spcBef>
                <a:spcPts val="0"/>
              </a:spcBef>
              <a:spcAft>
                <a:spcPts val="0"/>
              </a:spcAft>
              <a:buClrTx/>
              <a:buSzTx/>
              <a:buFontTx/>
              <a:buNone/>
              <a:tabLst/>
              <a:defRPr/>
            </a:pPr>
            <a:endPar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ángulo 3"/>
          <p:cNvSpPr/>
          <p:nvPr/>
        </p:nvSpPr>
        <p:spPr>
          <a:xfrm>
            <a:off x="332268" y="3501008"/>
            <a:ext cx="8585782" cy="1323439"/>
          </a:xfrm>
          <a:prstGeom prst="rect">
            <a:avLst/>
          </a:prstGeom>
        </p:spPr>
        <p:txBody>
          <a:bodyPr wrap="squar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Sin embargo, cada intersección tiene distintas horas pico debido a la movilidad y carga horaria laboral requerida; teniendo así dos horarios con mayor flujo para las intersecciones en donde ingresa el personal militar a sus funciones de 06h00 a 07h00 y a su salida de 16h00 a 17h00, en B.E. 68 “COTOPAXI”, B.E. 69 “CHIMBORAZO” y 15 BAE “PAQUISHA”. </a:t>
            </a:r>
            <a:endParaRPr kumimoji="0" lang="es-EC"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ts val="0"/>
              </a:spcBef>
              <a:spcAft>
                <a:spcPts val="0"/>
              </a:spcAft>
              <a:buClrTx/>
              <a:buSzTx/>
              <a:buFontTx/>
              <a:buNone/>
              <a:tabLst/>
              <a:defRPr/>
            </a:pPr>
            <a:endPar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dondear rectángulo de esquina diagonal 4"/>
          <p:cNvSpPr/>
          <p:nvPr/>
        </p:nvSpPr>
        <p:spPr>
          <a:xfrm>
            <a:off x="310564" y="1844824"/>
            <a:ext cx="2736304" cy="887584"/>
          </a:xfrm>
          <a:prstGeom prst="round2Diag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14935 </a:t>
            </a:r>
            <a:endParaRPr kumimoji="0" lang="es-EC"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veh</a:t>
            </a:r>
            <a:r>
              <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mixtos/día/ambos sentidos</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Redondear rectángulo de esquina diagonal 6"/>
          <p:cNvSpPr/>
          <p:nvPr/>
        </p:nvSpPr>
        <p:spPr>
          <a:xfrm>
            <a:off x="3239852" y="1830047"/>
            <a:ext cx="2736304" cy="887584"/>
          </a:xfrm>
          <a:prstGeom prst="round2Diag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9959 </a:t>
            </a:r>
            <a:endParaRPr kumimoji="0" lang="es-EC"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sz="1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veh</a:t>
            </a:r>
            <a:r>
              <a:rPr kumimoji="0" lang="es-EC"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mixtos/día/ambos sentidos</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Redondear rectángulo de esquina diagonal 7"/>
          <p:cNvSpPr/>
          <p:nvPr/>
        </p:nvSpPr>
        <p:spPr>
          <a:xfrm>
            <a:off x="6181747" y="1844824"/>
            <a:ext cx="2736304" cy="887584"/>
          </a:xfrm>
          <a:prstGeom prst="round2Diag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sz="1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6064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sz="1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veh</a:t>
            </a:r>
            <a:r>
              <a:rPr kumimoji="0" lang="es-EC"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mixtos/día/ambos sentidos</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ectángulo 5"/>
          <p:cNvSpPr/>
          <p:nvPr/>
        </p:nvSpPr>
        <p:spPr>
          <a:xfrm>
            <a:off x="3829586" y="2924653"/>
            <a:ext cx="1556836" cy="369332"/>
          </a:xfrm>
          <a:prstGeom prst="rect">
            <a:avLst/>
          </a:prstGeom>
          <a:ln>
            <a:solidFill>
              <a:srgbClr val="92D050"/>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C"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16h00 a 17h00</a:t>
            </a:r>
            <a:endPar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9" name="Rectángulo 8"/>
          <p:cNvSpPr/>
          <p:nvPr/>
        </p:nvSpPr>
        <p:spPr>
          <a:xfrm>
            <a:off x="332267" y="4824447"/>
            <a:ext cx="8585783" cy="1077218"/>
          </a:xfrm>
          <a:prstGeom prst="rect">
            <a:avLst/>
          </a:prstGeom>
        </p:spPr>
        <p:txBody>
          <a:bodyPr wrap="squar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Análogamente se pudo visualizar un patrón similar en la Av. Manuel Quiroga, donde existe personal militar que sale de las Viviendas Fiscales, o también personal que ingresa a trabajar a las instalaciones del Complejo Independiente del Valle en el horario de 08h00 a 09h00, y participando también en la hora pico de 16h00 a 17h00 cuando terminan su jornada laboral. </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307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6" grpId="0" animBg="1"/>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254FFC95-F971-493D-9E76-CB7B5B4AF084}"/>
              </a:ext>
            </a:extLst>
          </p:cNvPr>
          <p:cNvSpPr txBox="1">
            <a:spLocks noChangeArrowheads="1"/>
          </p:cNvSpPr>
          <p:nvPr/>
        </p:nvSpPr>
        <p:spPr bwMode="auto">
          <a:xfrm>
            <a:off x="323528" y="124214"/>
            <a:ext cx="6005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C" altLang="en-US" sz="24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Conclusiones</a:t>
            </a:r>
            <a:endParaRPr kumimoji="0" lang="en-US"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ángulo 1"/>
          <p:cNvSpPr/>
          <p:nvPr/>
        </p:nvSpPr>
        <p:spPr>
          <a:xfrm>
            <a:off x="334825" y="1340768"/>
            <a:ext cx="8568952" cy="1200329"/>
          </a:xfrm>
          <a:prstGeom prst="rect">
            <a:avLst/>
          </a:prstGeom>
        </p:spPr>
        <p:txBody>
          <a:bodyPr wrap="square">
            <a:spAutoFit/>
          </a:bodyPr>
          <a:lstStyle/>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kumimoji="0" lang="es-E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La </a:t>
            </a:r>
            <a:r>
              <a:rPr kumimoji="0" lang="es-E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mayoría de los vehículos que transitan son livianos y buses de dominio </a:t>
            </a:r>
            <a:r>
              <a:rPr kumimoji="0" lang="es-E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público; </a:t>
            </a:r>
          </a:p>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endParaRPr kumimoji="0" lang="es-E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endParaRPr kumimoji="0" lang="es-E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endParaRPr kumimoji="0" lang="es-E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ángulo 3"/>
          <p:cNvSpPr/>
          <p:nvPr/>
        </p:nvSpPr>
        <p:spPr>
          <a:xfrm>
            <a:off x="467542" y="3168305"/>
            <a:ext cx="8125607" cy="1077218"/>
          </a:xfrm>
          <a:prstGeom prst="rect">
            <a:avLst/>
          </a:prstGeom>
        </p:spPr>
        <p:txBody>
          <a:bodyPr wrap="squar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s-E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Además</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hay una carga considerable de vehículos pesados que, si bien no recorren siempre toda la zona de estudio, trazan parte de su ruta hasta llegar a las fábricas industriales existentes en este sector, lo que sin medidas preventivas o de mantenimiento, ocasionan un deterioro en la calidad y capacidad vial. </a:t>
            </a:r>
          </a:p>
        </p:txBody>
      </p:sp>
      <p:sp>
        <p:nvSpPr>
          <p:cNvPr id="5" name="Redondear rectángulo de esquina diagonal 4"/>
          <p:cNvSpPr/>
          <p:nvPr/>
        </p:nvSpPr>
        <p:spPr>
          <a:xfrm>
            <a:off x="301949" y="1896372"/>
            <a:ext cx="3024336" cy="936104"/>
          </a:xfrm>
          <a:prstGeom prst="round2Diag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60%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E35 </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Antigua Vía a </a:t>
            </a:r>
            <a:r>
              <a:rPr kumimoji="0" lang="es-EC"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Amaguaña</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Antigua Vía a </a:t>
            </a:r>
            <a:r>
              <a:rPr kumimoji="0" lang="es-EC"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Amaguaña</a:t>
            </a:r>
            <a:r>
              <a:rPr kumimoji="0" lang="es-EC"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E35</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Redondear rectángulo de esquina diagonal 6"/>
          <p:cNvSpPr/>
          <p:nvPr/>
        </p:nvSpPr>
        <p:spPr>
          <a:xfrm>
            <a:off x="3563888" y="1896372"/>
            <a:ext cx="2304256" cy="936104"/>
          </a:xfrm>
          <a:prstGeom prst="round2Diag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volumen retenido en el Fuerte Militar </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Redondear rectángulo de esquina diagonal 7"/>
          <p:cNvSpPr/>
          <p:nvPr/>
        </p:nvSpPr>
        <p:spPr>
          <a:xfrm>
            <a:off x="6105747" y="1877808"/>
            <a:ext cx="2487404" cy="936104"/>
          </a:xfrm>
          <a:prstGeom prst="round2Diag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Fajardo – Jacinto </a:t>
            </a:r>
            <a:r>
              <a:rPr kumimoji="0" lang="es-E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Jijón,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Jacinto </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Jijón – Fajardo</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ectángulo 5"/>
          <p:cNvSpPr/>
          <p:nvPr/>
        </p:nvSpPr>
        <p:spPr>
          <a:xfrm>
            <a:off x="467543" y="4872732"/>
            <a:ext cx="8125607" cy="1077218"/>
          </a:xfrm>
          <a:prstGeom prst="rect">
            <a:avLst/>
          </a:prstGeom>
        </p:spPr>
        <p:txBody>
          <a:bodyPr wrap="square">
            <a:spAutoFit/>
          </a:bodyPr>
          <a:lstStyle/>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endPar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Nivel de servicio, tipo D; mediante el estudio de velocidad de punto realizado en cada tramo elegido, se pudo comprobar que se aproxima a 39 km/h lo que se reconoce como un flujo casi inestable.</a:t>
            </a:r>
          </a:p>
        </p:txBody>
      </p:sp>
    </p:spTree>
    <p:extLst>
      <p:ext uri="{BB962C8B-B14F-4D97-AF65-F5344CB8AC3E}">
        <p14:creationId xmlns:p14="http://schemas.microsoft.com/office/powerpoint/2010/main" val="226760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254FFC95-F971-493D-9E76-CB7B5B4AF084}"/>
              </a:ext>
            </a:extLst>
          </p:cNvPr>
          <p:cNvSpPr txBox="1">
            <a:spLocks noChangeArrowheads="1"/>
          </p:cNvSpPr>
          <p:nvPr/>
        </p:nvSpPr>
        <p:spPr bwMode="auto">
          <a:xfrm>
            <a:off x="323528" y="124214"/>
            <a:ext cx="6005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C" altLang="en-US" sz="24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Conclusiones</a:t>
            </a:r>
            <a:endParaRPr kumimoji="0" lang="en-US"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ángulo 1"/>
          <p:cNvSpPr/>
          <p:nvPr/>
        </p:nvSpPr>
        <p:spPr>
          <a:xfrm>
            <a:off x="323706" y="1484784"/>
            <a:ext cx="8280920" cy="1477328"/>
          </a:xfrm>
          <a:prstGeom prst="rect">
            <a:avLst/>
          </a:prstGeom>
        </p:spPr>
        <p:txBody>
          <a:bodyPr wrap="square">
            <a:spAutoFit/>
          </a:bodyPr>
          <a:lstStyle/>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kumimoji="0" lang="es-E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Dentro </a:t>
            </a:r>
            <a:r>
              <a:rPr kumimoji="0" lang="es-E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del análisis expuesto, se realizaron proyecciones de tráfico considerando que la presente investigación está enfocada en proyectos especiales de nuevas </a:t>
            </a:r>
            <a:r>
              <a:rPr kumimoji="0" lang="es-E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vías, calculando </a:t>
            </a:r>
            <a:r>
              <a:rPr kumimoji="0" lang="es-E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para un periodo de 30 años, en donde se tomó en cuenta el incremento vehicular y </a:t>
            </a:r>
            <a:r>
              <a:rPr kumimoji="0" lang="es-E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poblacional, con lo cual, se realizó un análisis dinámico del tránsito actual y posible futuro que circulará en esta zona.</a:t>
            </a:r>
            <a:endPar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ángulo 3"/>
          <p:cNvSpPr/>
          <p:nvPr/>
        </p:nvSpPr>
        <p:spPr>
          <a:xfrm>
            <a:off x="318770" y="4077072"/>
            <a:ext cx="8285856" cy="1477328"/>
          </a:xfrm>
          <a:prstGeom prst="rect">
            <a:avLst/>
          </a:prstGeom>
        </p:spPr>
        <p:txBody>
          <a:bodyPr wrap="square">
            <a:spAutoFit/>
          </a:bodyPr>
          <a:lstStyle/>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kumimoji="0" lang="es-E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Se planteó una adecuación opcional al dimensionamiento del diseño vial, basado en los requerimientos de una Carretera Convencional Básica y de Mediana Capacidad según amerita cada tramo recorrido en la zona de estudio, tomando en cuenta las dimensiones recomendadas por el Plan estratégico de movilidad del MTOP para diseños viales</a:t>
            </a:r>
            <a:r>
              <a:rPr kumimoji="0" lang="es-E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406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57200" y="332656"/>
            <a:ext cx="8229600" cy="1200329"/>
          </a:xfrm>
          <a:prstGeom prst="rect">
            <a:avLst/>
          </a:prstGeom>
          <a:noFill/>
        </p:spPr>
        <p:txBody>
          <a:bodyPr wrap="square" rtlCol="0">
            <a:spAutoFit/>
          </a:bodyPr>
          <a:lstStyle/>
          <a:p>
            <a:r>
              <a:rPr lang="es-EC" sz="3600" dirty="0">
                <a:ln w="0"/>
                <a:effectLst>
                  <a:outerShdw blurRad="38100" dist="19050" dir="2700000" algn="tl" rotWithShape="0">
                    <a:schemeClr val="dk1">
                      <a:alpha val="40000"/>
                    </a:schemeClr>
                  </a:outerShdw>
                </a:effectLst>
              </a:rPr>
              <a:t>Inspección Visual, aplicación del método VIZIR</a:t>
            </a:r>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34215" r="34809" b="19503"/>
          <a:stretch/>
        </p:blipFill>
        <p:spPr>
          <a:xfrm rot="16200000">
            <a:off x="2923240" y="-847191"/>
            <a:ext cx="1446700" cy="6686715"/>
          </a:xfrm>
          <a:prstGeom prst="rect">
            <a:avLst/>
          </a:prstGeo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40429" r="23847"/>
          <a:stretch/>
        </p:blipFill>
        <p:spPr>
          <a:xfrm rot="16200000">
            <a:off x="2737614" y="920947"/>
            <a:ext cx="1791151" cy="6679708"/>
          </a:xfrm>
          <a:prstGeom prst="rect">
            <a:avLst/>
          </a:prstGeom>
        </p:spPr>
      </p:pic>
      <p:cxnSp>
        <p:nvCxnSpPr>
          <p:cNvPr id="7" name="Conector recto de flecha 6"/>
          <p:cNvCxnSpPr/>
          <p:nvPr/>
        </p:nvCxnSpPr>
        <p:spPr>
          <a:xfrm>
            <a:off x="6642525" y="3617465"/>
            <a:ext cx="777187" cy="93779"/>
          </a:xfrm>
          <a:prstGeom prst="straightConnector1">
            <a:avLst/>
          </a:prstGeom>
          <a:ln w="76200">
            <a:solidFill>
              <a:schemeClr val="accent5">
                <a:lumMod val="50000"/>
              </a:schemeClr>
            </a:solidFill>
            <a:tailEnd type="triangle"/>
          </a:ln>
        </p:spPr>
        <p:style>
          <a:lnRef idx="3">
            <a:schemeClr val="accent2"/>
          </a:lnRef>
          <a:fillRef idx="0">
            <a:schemeClr val="accent2"/>
          </a:fillRef>
          <a:effectRef idx="2">
            <a:schemeClr val="accent2"/>
          </a:effectRef>
          <a:fontRef idx="minor">
            <a:schemeClr val="tx1"/>
          </a:fontRef>
        </p:style>
      </p:cxnSp>
      <p:cxnSp>
        <p:nvCxnSpPr>
          <p:cNvPr id="8" name="Conector recto de flecha 7"/>
          <p:cNvCxnSpPr/>
          <p:nvPr/>
        </p:nvCxnSpPr>
        <p:spPr>
          <a:xfrm>
            <a:off x="6397388" y="2614606"/>
            <a:ext cx="1185119" cy="82232"/>
          </a:xfrm>
          <a:prstGeom prst="straightConnector1">
            <a:avLst/>
          </a:prstGeom>
          <a:ln w="76200">
            <a:solidFill>
              <a:schemeClr val="accent5">
                <a:lumMod val="50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11" name="CuadroTexto 10"/>
          <p:cNvSpPr txBox="1"/>
          <p:nvPr/>
        </p:nvSpPr>
        <p:spPr>
          <a:xfrm>
            <a:off x="7511700" y="3496262"/>
            <a:ext cx="1175100" cy="646331"/>
          </a:xfrm>
          <a:prstGeom prst="rect">
            <a:avLst/>
          </a:prstGeom>
          <a:solidFill>
            <a:schemeClr val="bg1"/>
          </a:solidFill>
        </p:spPr>
        <p:txBody>
          <a:bodyPr wrap="square" rtlCol="0">
            <a:spAutoFit/>
          </a:bodyPr>
          <a:lstStyle/>
          <a:p>
            <a:pPr algn="ctr"/>
            <a:r>
              <a:rPr lang="es-MX" dirty="0">
                <a:ln>
                  <a:solidFill>
                    <a:schemeClr val="accent1">
                      <a:lumMod val="50000"/>
                    </a:schemeClr>
                  </a:solidFill>
                </a:ln>
                <a:solidFill>
                  <a:schemeClr val="accent1">
                    <a:lumMod val="50000"/>
                  </a:schemeClr>
                </a:solidFill>
              </a:rPr>
              <a:t>Nivel de gravedad</a:t>
            </a:r>
            <a:endParaRPr lang="es-EC" dirty="0">
              <a:ln>
                <a:solidFill>
                  <a:schemeClr val="accent1">
                    <a:lumMod val="50000"/>
                  </a:schemeClr>
                </a:solidFill>
              </a:ln>
              <a:solidFill>
                <a:schemeClr val="accent1">
                  <a:lumMod val="50000"/>
                </a:schemeClr>
              </a:solidFill>
            </a:endParaRPr>
          </a:p>
        </p:txBody>
      </p:sp>
      <p:sp>
        <p:nvSpPr>
          <p:cNvPr id="12" name="CuadroTexto 11"/>
          <p:cNvSpPr txBox="1"/>
          <p:nvPr/>
        </p:nvSpPr>
        <p:spPr>
          <a:xfrm>
            <a:off x="7742533" y="2515002"/>
            <a:ext cx="1083111" cy="369332"/>
          </a:xfrm>
          <a:prstGeom prst="rect">
            <a:avLst/>
          </a:prstGeom>
          <a:solidFill>
            <a:schemeClr val="bg1"/>
          </a:solidFill>
        </p:spPr>
        <p:txBody>
          <a:bodyPr wrap="square" rtlCol="0">
            <a:spAutoFit/>
          </a:bodyPr>
          <a:lstStyle/>
          <a:p>
            <a:r>
              <a:rPr lang="es-MX" dirty="0">
                <a:ln>
                  <a:solidFill>
                    <a:schemeClr val="accent1">
                      <a:lumMod val="50000"/>
                    </a:schemeClr>
                  </a:solidFill>
                </a:ln>
                <a:solidFill>
                  <a:schemeClr val="accent1">
                    <a:lumMod val="50000"/>
                  </a:schemeClr>
                </a:solidFill>
              </a:rPr>
              <a:t>Medida</a:t>
            </a:r>
            <a:endParaRPr lang="es-EC" dirty="0">
              <a:ln>
                <a:solidFill>
                  <a:schemeClr val="accent1">
                    <a:lumMod val="50000"/>
                  </a:schemeClr>
                </a:solidFill>
              </a:ln>
              <a:solidFill>
                <a:schemeClr val="accent1">
                  <a:lumMod val="50000"/>
                </a:schemeClr>
              </a:solidFill>
            </a:endParaRPr>
          </a:p>
        </p:txBody>
      </p:sp>
      <p:sp>
        <p:nvSpPr>
          <p:cNvPr id="16" name="CuadroTexto 15"/>
          <p:cNvSpPr txBox="1"/>
          <p:nvPr/>
        </p:nvSpPr>
        <p:spPr>
          <a:xfrm>
            <a:off x="2483768" y="5347682"/>
            <a:ext cx="4176464" cy="369332"/>
          </a:xfrm>
          <a:prstGeom prst="rect">
            <a:avLst/>
          </a:prstGeom>
          <a:noFill/>
        </p:spPr>
        <p:txBody>
          <a:bodyPr wrap="square" rtlCol="0">
            <a:spAutoFit/>
          </a:bodyPr>
          <a:lstStyle/>
          <a:p>
            <a:r>
              <a:rPr lang="es-EC" i="1" dirty="0"/>
              <a:t>Ejemplo de registros en tabla JATS-BM</a:t>
            </a:r>
          </a:p>
        </p:txBody>
      </p:sp>
      <p:pic>
        <p:nvPicPr>
          <p:cNvPr id="10" name="Picture 4">
            <a:extLst>
              <a:ext uri="{FF2B5EF4-FFF2-40B4-BE49-F238E27FC236}">
                <a16:creationId xmlns:a16="http://schemas.microsoft.com/office/drawing/2014/main" id="{BEE9BFFD-7642-4D6A-ACA3-6C8D17DF66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6015230"/>
            <a:ext cx="2314843" cy="65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457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254FFC95-F971-493D-9E76-CB7B5B4AF084}"/>
              </a:ext>
            </a:extLst>
          </p:cNvPr>
          <p:cNvSpPr txBox="1">
            <a:spLocks noChangeArrowheads="1"/>
          </p:cNvSpPr>
          <p:nvPr/>
        </p:nvSpPr>
        <p:spPr bwMode="auto">
          <a:xfrm>
            <a:off x="323528" y="124214"/>
            <a:ext cx="60055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C" altLang="en-US" sz="24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Recomendaciones</a:t>
            </a:r>
            <a:endParaRPr kumimoji="0" lang="en-US"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ángulo 1"/>
          <p:cNvSpPr/>
          <p:nvPr/>
        </p:nvSpPr>
        <p:spPr>
          <a:xfrm>
            <a:off x="323528" y="1052736"/>
            <a:ext cx="8568952" cy="5016758"/>
          </a:xfrm>
          <a:prstGeom prst="rect">
            <a:avLst/>
          </a:prstGeom>
        </p:spPr>
        <p:txBody>
          <a:bodyPr wrap="square">
            <a:spAutoFit/>
          </a:bodyPr>
          <a:lstStyle/>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kumimoji="0" lang="es-E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Es </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 suma importancia hacer un reconocimiento previo del lugar a estudiar, donde se puedan establecer adecuadamente los puntos de control, se tenga una visión de los tipos vehículos que transitan para identificar y clasificar apropiadamente durante el conteo y una perspectiva de los posibles pros y contras que se pueden dar durante el transcurso de la investigación. </a:t>
            </a:r>
            <a:endParaRPr kumimoji="0" lang="es-E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kumimoji="0" lang="es-E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Es </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necesario tomar en cuenta que la conservación de los caminos y carreteras es una acción que debería ser habitual, debido al desgaste y debilitamiento continuo de la capacidad vial, más aún, cuando existe presencia recurrente de maquinaria pesada que recorre esta ruta. </a:t>
            </a:r>
            <a:endParaRPr kumimoji="0" lang="es-E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endPar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kumimoji="0" lang="es-E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Es </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pertinente analizar el tráfico futuro y sus posibles efectos que puedan proporcionar bases y suficiente información técnica en las cuales se pueden desarrollar diseños económicos para llevar a cabo un diseño geométrico vial. </a:t>
            </a:r>
            <a:endParaRPr kumimoji="0" lang="es-E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endPar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kumimoji="0" lang="es-E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Es </a:t>
            </a:r>
            <a:r>
              <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recomendable realizar un minucioso y revisado estudio del diseño geométrico de una vía, que permitan conocer las secciones transversales requeridas y su importancia económica. </a:t>
            </a:r>
          </a:p>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endParaRPr kumimoji="0" lang="es-E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kumimoji="0" lang="es-E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Se debe realizar una alianza estratégica entre el DMQ y el GAD de Rumiñahui que permitan compartir los recursos con el fin de aportar soluciones integrales al desarrollo y mejoras de la vialidad en el sector de estudio. </a:t>
            </a:r>
            <a:endPar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endPar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9125598"/>
      </p:ext>
    </p:extLst>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9251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1547664" y="1428584"/>
            <a:ext cx="7002746" cy="1754326"/>
          </a:xfrm>
          <a:prstGeom prst="rect">
            <a:avLst/>
          </a:prstGeom>
          <a:noFill/>
        </p:spPr>
        <p:txBody>
          <a:bodyPr wrap="square" lIns="91440" tIns="45720" rIns="91440" bIns="45720" rtlCol="0" anchor="t">
            <a:spAutoFit/>
          </a:bodyPr>
          <a:lstStyle/>
          <a:p>
            <a:pPr algn="ctr"/>
            <a:r>
              <a:rPr lang="es-EC" sz="2400" b="1" dirty="0">
                <a:ln w="0"/>
                <a:effectLst>
                  <a:outerShdw blurRad="38100" dist="19050" dir="2700000" algn="tl" rotWithShape="0">
                    <a:schemeClr val="dk1">
                      <a:alpha val="40000"/>
                    </a:schemeClr>
                  </a:outerShdw>
                </a:effectLst>
                <a:latin typeface="Arial"/>
                <a:cs typeface="Arial"/>
              </a:rPr>
              <a:t>OBJETIVO ESPECÍFICO </a:t>
            </a:r>
            <a:r>
              <a:rPr lang="es-EC" sz="2400" b="1" dirty="0" smtClean="0">
                <a:ln w="0"/>
                <a:effectLst>
                  <a:outerShdw blurRad="38100" dist="19050" dir="2700000" algn="tl" rotWithShape="0">
                    <a:schemeClr val="dk1">
                      <a:alpha val="40000"/>
                    </a:schemeClr>
                  </a:outerShdw>
                </a:effectLst>
                <a:latin typeface="Arial"/>
                <a:cs typeface="Arial"/>
              </a:rPr>
              <a:t>3</a:t>
            </a:r>
            <a:endParaRPr lang="en-US" sz="1600" b="1" dirty="0">
              <a:cs typeface="Arial" panose="020B0604020202020204" pitchFamily="34" charset="0"/>
            </a:endParaRPr>
          </a:p>
          <a:p>
            <a:pPr algn="ctr"/>
            <a:endParaRPr lang="es-EC" sz="2400" dirty="0">
              <a:ln w="0"/>
              <a:effectLst>
                <a:outerShdw blurRad="38100" dist="19050" dir="2700000" algn="tl" rotWithShape="0">
                  <a:schemeClr val="dk1">
                    <a:alpha val="40000"/>
                  </a:schemeClr>
                </a:outerShdw>
              </a:effectLst>
              <a:latin typeface="Arial"/>
              <a:cs typeface="Arial"/>
            </a:endParaRPr>
          </a:p>
          <a:p>
            <a:pPr algn="ctr"/>
            <a:r>
              <a:rPr lang="es-ES" sz="2000" kern="0" dirty="0">
                <a:effectLst>
                  <a:outerShdw blurRad="38100" dist="38100" dir="2700000" algn="tl">
                    <a:srgbClr val="000000">
                      <a:alpha val="43137"/>
                    </a:srgbClr>
                  </a:outerShdw>
                </a:effectLst>
              </a:rPr>
              <a:t>Rehabilitación de las estructuras de pavimentos y estándares de mantenimiento vial</a:t>
            </a:r>
          </a:p>
          <a:p>
            <a:pPr algn="ctr"/>
            <a:endParaRPr lang="es-EC" sz="1600" dirty="0"/>
          </a:p>
        </p:txBody>
      </p:sp>
      <p:sp>
        <p:nvSpPr>
          <p:cNvPr id="3" name="CuadroTexto 2"/>
          <p:cNvSpPr txBox="1"/>
          <p:nvPr/>
        </p:nvSpPr>
        <p:spPr>
          <a:xfrm>
            <a:off x="1548391" y="4080111"/>
            <a:ext cx="5904656" cy="1200329"/>
          </a:xfrm>
          <a:prstGeom prst="rect">
            <a:avLst/>
          </a:prstGeom>
          <a:noFill/>
        </p:spPr>
        <p:txBody>
          <a:bodyPr wrap="square" lIns="91440" tIns="45720" rIns="91440" bIns="45720" rtlCol="0" anchor="t">
            <a:spAutoFit/>
          </a:bodyPr>
          <a:lstStyle/>
          <a:p>
            <a:r>
              <a:rPr lang="es-EC" dirty="0" smtClean="0">
                <a:latin typeface="Arial"/>
                <a:cs typeface="Arial"/>
              </a:rPr>
              <a:t>Capt. de E. Cacuango Ruiz, Bayardo Gabriel</a:t>
            </a:r>
          </a:p>
          <a:p>
            <a:r>
              <a:rPr lang="es-EC" dirty="0">
                <a:latin typeface="Arial"/>
                <a:cs typeface="Arial"/>
              </a:rPr>
              <a:t>Sr. </a:t>
            </a:r>
            <a:r>
              <a:rPr lang="es-EC" dirty="0" smtClean="0">
                <a:latin typeface="Arial"/>
                <a:cs typeface="Arial"/>
              </a:rPr>
              <a:t>Potosí Toledo, Jefferson Guillermo</a:t>
            </a:r>
            <a:endParaRPr lang="es-EC" dirty="0">
              <a:latin typeface="Arial"/>
              <a:cs typeface="Arial"/>
            </a:endParaRPr>
          </a:p>
          <a:p>
            <a:r>
              <a:rPr lang="es-EC" dirty="0">
                <a:latin typeface="Arial"/>
                <a:cs typeface="Arial"/>
              </a:rPr>
              <a:t> </a:t>
            </a:r>
            <a:endParaRPr lang="es-EC" dirty="0">
              <a:cs typeface="Arial"/>
            </a:endParaRPr>
          </a:p>
          <a:p>
            <a:endParaRPr lang="es-EC" dirty="0"/>
          </a:p>
        </p:txBody>
      </p:sp>
    </p:spTree>
    <p:extLst>
      <p:ext uri="{BB962C8B-B14F-4D97-AF65-F5344CB8AC3E}">
        <p14:creationId xmlns:p14="http://schemas.microsoft.com/office/powerpoint/2010/main" val="65189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2737" y="999310"/>
            <a:ext cx="7818120" cy="759278"/>
          </a:xfrm>
        </p:spPr>
        <p:txBody>
          <a:bodyPr/>
          <a:lstStyle/>
          <a:p>
            <a:r>
              <a:rPr lang="es-ES" dirty="0">
                <a:solidFill>
                  <a:schemeClr val="tx1"/>
                </a:solidFill>
              </a:rPr>
              <a:t>El centro de gravedad del proyecto está ubicado en el sector del monumento al soldado desminador</a:t>
            </a:r>
            <a:endParaRPr lang="en-US" dirty="0">
              <a:solidFill>
                <a:schemeClr val="tx1"/>
              </a:solidFill>
            </a:endParaRPr>
          </a:p>
        </p:txBody>
      </p:sp>
      <p:pic>
        <p:nvPicPr>
          <p:cNvPr id="4" name="Marcador de contenido 3"/>
          <p:cNvPicPr>
            <a:picLocks noChangeAspect="1"/>
          </p:cNvPicPr>
          <p:nvPr/>
        </p:nvPicPr>
        <p:blipFill>
          <a:blip r:embed="rId2"/>
          <a:stretch>
            <a:fillRect/>
          </a:stretch>
        </p:blipFill>
        <p:spPr>
          <a:xfrm>
            <a:off x="842555" y="1895748"/>
            <a:ext cx="3340592" cy="2449285"/>
          </a:xfrm>
          <a:prstGeom prst="rect">
            <a:avLst/>
          </a:prstGeom>
        </p:spPr>
      </p:pic>
      <p:pic>
        <p:nvPicPr>
          <p:cNvPr id="2" name="Imagen 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7585" y="4586696"/>
            <a:ext cx="723272" cy="506957"/>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104" y="1895748"/>
            <a:ext cx="3265713" cy="2449285"/>
          </a:xfrm>
          <a:prstGeom prst="rect">
            <a:avLst/>
          </a:prstGeom>
        </p:spPr>
      </p:pic>
      <p:pic>
        <p:nvPicPr>
          <p:cNvPr id="6"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6137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6429" y="857250"/>
            <a:ext cx="8229600" cy="857250"/>
          </a:xfrm>
        </p:spPr>
        <p:txBody>
          <a:bodyPr/>
          <a:lstStyle/>
          <a:p>
            <a:r>
              <a:rPr lang="es-EC" dirty="0" smtClean="0">
                <a:solidFill>
                  <a:schemeClr val="tx1"/>
                </a:solidFill>
              </a:rPr>
              <a:t>Actividades</a:t>
            </a:r>
            <a:endParaRPr lang="en-US" dirty="0">
              <a:solidFill>
                <a:schemeClr val="tx1"/>
              </a:solidFill>
            </a:endParaRPr>
          </a:p>
        </p:txBody>
      </p:sp>
      <p:sp>
        <p:nvSpPr>
          <p:cNvPr id="3" name="Marcador de contenido 2"/>
          <p:cNvSpPr>
            <a:spLocks noGrp="1"/>
          </p:cNvSpPr>
          <p:nvPr>
            <p:ph idx="1"/>
          </p:nvPr>
        </p:nvSpPr>
        <p:spPr>
          <a:xfrm>
            <a:off x="418012" y="1361803"/>
            <a:ext cx="8229600" cy="3949882"/>
          </a:xfrm>
        </p:spPr>
        <p:txBody>
          <a:bodyPr/>
          <a:lstStyle/>
          <a:p>
            <a:pPr>
              <a:buFont typeface="Wingdings" panose="05000000000000000000" pitchFamily="2" charset="2"/>
              <a:buChar char="ü"/>
            </a:pPr>
            <a:r>
              <a:rPr lang="es-EC" u="sng" dirty="0" smtClean="0">
                <a:solidFill>
                  <a:schemeClr val="accent1">
                    <a:lumMod val="50000"/>
                  </a:schemeClr>
                </a:solidFill>
              </a:rPr>
              <a:t>Solicitaciones del Medio Ambiente.</a:t>
            </a:r>
          </a:p>
          <a:p>
            <a:pPr marL="0" indent="0">
              <a:buNone/>
            </a:pPr>
            <a:endParaRPr lang="es-EC" dirty="0" smtClean="0">
              <a:solidFill>
                <a:schemeClr val="accent1">
                  <a:lumMod val="50000"/>
                </a:schemeClr>
              </a:solidFill>
            </a:endParaRPr>
          </a:p>
          <a:p>
            <a:pPr>
              <a:buFont typeface="Wingdings" panose="05000000000000000000" pitchFamily="2" charset="2"/>
              <a:buChar char="ü"/>
            </a:pPr>
            <a:r>
              <a:rPr lang="es-EC" dirty="0" smtClean="0">
                <a:solidFill>
                  <a:schemeClr val="accent1">
                    <a:lumMod val="50000"/>
                  </a:schemeClr>
                </a:solidFill>
                <a:hlinkClick r:id="rId2" action="ppaction://hlinksldjump"/>
              </a:rPr>
              <a:t>Análisis y evaluación del tipo de subrasante, determinación del CBR de diseño</a:t>
            </a:r>
            <a:endParaRPr lang="es-EC" dirty="0" smtClean="0">
              <a:solidFill>
                <a:schemeClr val="accent1">
                  <a:lumMod val="50000"/>
                </a:schemeClr>
              </a:solidFill>
            </a:endParaRPr>
          </a:p>
          <a:p>
            <a:pPr>
              <a:buFont typeface="Wingdings" panose="05000000000000000000" pitchFamily="2" charset="2"/>
              <a:buChar char="ü"/>
            </a:pPr>
            <a:endParaRPr lang="es-EC" dirty="0" smtClean="0">
              <a:solidFill>
                <a:schemeClr val="accent1">
                  <a:lumMod val="50000"/>
                </a:schemeClr>
              </a:solidFill>
            </a:endParaRPr>
          </a:p>
          <a:p>
            <a:pPr>
              <a:buFont typeface="Wingdings" panose="05000000000000000000" pitchFamily="2" charset="2"/>
              <a:buChar char="ü"/>
            </a:pPr>
            <a:r>
              <a:rPr lang="es-EC" dirty="0" smtClean="0">
                <a:solidFill>
                  <a:schemeClr val="accent1">
                    <a:lumMod val="50000"/>
                  </a:schemeClr>
                </a:solidFill>
                <a:hlinkClick r:id="rId3" action="ppaction://hlinksldjump"/>
              </a:rPr>
              <a:t>Análisis y Valoración de parámetros de resistencia de las diversas capas.</a:t>
            </a:r>
            <a:endParaRPr lang="es-EC" dirty="0" smtClean="0">
              <a:solidFill>
                <a:schemeClr val="accent1">
                  <a:lumMod val="50000"/>
                </a:schemeClr>
              </a:solidFill>
            </a:endParaRPr>
          </a:p>
          <a:p>
            <a:pPr>
              <a:buFont typeface="Wingdings" panose="05000000000000000000" pitchFamily="2" charset="2"/>
              <a:buChar char="ü"/>
            </a:pPr>
            <a:endParaRPr lang="es-EC" dirty="0">
              <a:solidFill>
                <a:schemeClr val="accent1">
                  <a:lumMod val="50000"/>
                </a:schemeClr>
              </a:solidFill>
            </a:endParaRPr>
          </a:p>
          <a:p>
            <a:pPr>
              <a:buFont typeface="Wingdings" panose="05000000000000000000" pitchFamily="2" charset="2"/>
              <a:buChar char="ü"/>
            </a:pPr>
            <a:r>
              <a:rPr lang="es-EC" dirty="0" smtClean="0">
                <a:solidFill>
                  <a:schemeClr val="accent1">
                    <a:lumMod val="50000"/>
                  </a:schemeClr>
                </a:solidFill>
                <a:hlinkClick r:id="rId4" action="ppaction://hlinksldjump"/>
              </a:rPr>
              <a:t>Diseño de la Rehabilitación y reconstrucción de pavimentos</a:t>
            </a:r>
            <a:endParaRPr lang="es-EC" dirty="0" smtClean="0">
              <a:solidFill>
                <a:schemeClr val="accent1">
                  <a:lumMod val="50000"/>
                </a:schemeClr>
              </a:solidFill>
            </a:endParaRPr>
          </a:p>
          <a:p>
            <a:pPr>
              <a:buFont typeface="Wingdings" panose="05000000000000000000" pitchFamily="2" charset="2"/>
              <a:buChar char="ü"/>
            </a:pPr>
            <a:endParaRPr lang="es-EC" dirty="0">
              <a:solidFill>
                <a:schemeClr val="accent1">
                  <a:lumMod val="50000"/>
                </a:schemeClr>
              </a:solidFill>
            </a:endParaRPr>
          </a:p>
          <a:p>
            <a:pPr>
              <a:buFont typeface="Wingdings" panose="05000000000000000000" pitchFamily="2" charset="2"/>
              <a:buChar char="ü"/>
            </a:pPr>
            <a:r>
              <a:rPr lang="es-EC" dirty="0" smtClean="0">
                <a:solidFill>
                  <a:schemeClr val="accent1">
                    <a:lumMod val="50000"/>
                  </a:schemeClr>
                </a:solidFill>
                <a:hlinkClick r:id="rId5" action="ppaction://hlinksldjump"/>
              </a:rPr>
              <a:t>Elaboración de un plan de conservación vial.</a:t>
            </a:r>
            <a:endParaRPr lang="es-EC" dirty="0" smtClean="0">
              <a:solidFill>
                <a:schemeClr val="accent1">
                  <a:lumMod val="50000"/>
                </a:schemeClr>
              </a:solidFill>
            </a:endParaRPr>
          </a:p>
          <a:p>
            <a:pPr>
              <a:buFont typeface="Wingdings" panose="05000000000000000000" pitchFamily="2" charset="2"/>
              <a:buChar char="ü"/>
            </a:pPr>
            <a:endParaRPr lang="es-EC" dirty="0">
              <a:solidFill>
                <a:schemeClr val="accent1">
                  <a:lumMod val="50000"/>
                </a:schemeClr>
              </a:solidFill>
            </a:endParaRPr>
          </a:p>
          <a:p>
            <a:pPr>
              <a:buFont typeface="Wingdings" panose="05000000000000000000" pitchFamily="2" charset="2"/>
              <a:buChar char="ü"/>
            </a:pPr>
            <a:r>
              <a:rPr lang="es-EC" dirty="0" smtClean="0">
                <a:solidFill>
                  <a:schemeClr val="accent1">
                    <a:lumMod val="50000"/>
                  </a:schemeClr>
                </a:solidFill>
                <a:hlinkClick r:id="rId6" action="ppaction://hlinksldjump"/>
              </a:rPr>
              <a:t>Estimación de costos del mantenimiento vial</a:t>
            </a:r>
            <a:endParaRPr lang="en-US" dirty="0">
              <a:solidFill>
                <a:schemeClr val="accent1">
                  <a:lumMod val="50000"/>
                </a:schemeClr>
              </a:solidFill>
            </a:endParaRPr>
          </a:p>
        </p:txBody>
      </p:sp>
      <p:pic>
        <p:nvPicPr>
          <p:cNvPr id="4"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64734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02920" y="2470512"/>
            <a:ext cx="8229600" cy="1561012"/>
          </a:xfrm>
        </p:spPr>
        <p:txBody>
          <a:bodyPr/>
          <a:lstStyle/>
          <a:p>
            <a:pPr algn="ctr"/>
            <a:r>
              <a:rPr lang="es-ES" sz="2700" dirty="0">
                <a:solidFill>
                  <a:schemeClr val="tx1"/>
                </a:solidFill>
              </a:rPr>
              <a:t/>
            </a:r>
            <a:br>
              <a:rPr lang="es-ES" sz="2700" dirty="0">
                <a:solidFill>
                  <a:schemeClr val="tx1"/>
                </a:solidFill>
              </a:rPr>
            </a:br>
            <a:r>
              <a:rPr lang="es-ES" dirty="0" smtClean="0">
                <a:solidFill>
                  <a:schemeClr val="tx1"/>
                </a:solidFill>
              </a:rPr>
              <a:t>SOLICITACIONES DEL MEDIO AMBIENTE</a:t>
            </a:r>
            <a:endParaRPr lang="es-ES" dirty="0">
              <a:solidFill>
                <a:schemeClr val="tx1"/>
              </a:solidFill>
            </a:endParaRPr>
          </a:p>
        </p:txBody>
      </p:sp>
      <p:pic>
        <p:nvPicPr>
          <p:cNvPr id="3"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11777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084408" y="857251"/>
            <a:ext cx="2288078" cy="507831"/>
          </a:xfrm>
          <a:prstGeom prst="rect">
            <a:avLst/>
          </a:prstGeom>
          <a:noFill/>
        </p:spPr>
        <p:txBody>
          <a:bodyPr wrap="square" rtlCol="0">
            <a:spAutoFit/>
          </a:bodyPr>
          <a:lstStyle/>
          <a:p>
            <a:pPr defTabSz="685800" eaLnBrk="1" fontAlgn="auto" hangingPunct="1">
              <a:spcBef>
                <a:spcPts val="0"/>
              </a:spcBef>
              <a:spcAft>
                <a:spcPts val="0"/>
              </a:spcAft>
            </a:pPr>
            <a:r>
              <a:rPr lang="es-ES" sz="2700" dirty="0">
                <a:solidFill>
                  <a:srgbClr val="000000"/>
                </a:solidFill>
                <a:latin typeface="Arial"/>
              </a:rPr>
              <a:t>Clima</a:t>
            </a:r>
          </a:p>
        </p:txBody>
      </p:sp>
      <p:sp>
        <p:nvSpPr>
          <p:cNvPr id="5" name="Rectángulo redondeado 4"/>
          <p:cNvSpPr/>
          <p:nvPr/>
        </p:nvSpPr>
        <p:spPr>
          <a:xfrm>
            <a:off x="478631" y="1628775"/>
            <a:ext cx="2121694"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s-ES" sz="1350" dirty="0">
                <a:solidFill>
                  <a:srgbClr val="000000"/>
                </a:solidFill>
                <a:latin typeface="Arial"/>
              </a:rPr>
              <a:t>Temperatura máxima de 22 °C y mínima de 3 °C</a:t>
            </a:r>
          </a:p>
        </p:txBody>
      </p:sp>
      <p:sp>
        <p:nvSpPr>
          <p:cNvPr id="6" name="Rectángulo redondeado 5"/>
          <p:cNvSpPr/>
          <p:nvPr/>
        </p:nvSpPr>
        <p:spPr>
          <a:xfrm>
            <a:off x="478632" y="2378869"/>
            <a:ext cx="2121694" cy="5357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s-ES" sz="1350" dirty="0">
                <a:solidFill>
                  <a:srgbClr val="000000"/>
                </a:solidFill>
                <a:latin typeface="Arial"/>
              </a:rPr>
              <a:t>Clima </a:t>
            </a:r>
            <a:r>
              <a:rPr lang="es-ES" sz="1350" dirty="0" smtClean="0">
                <a:solidFill>
                  <a:srgbClr val="000000"/>
                </a:solidFill>
                <a:latin typeface="Arial"/>
              </a:rPr>
              <a:t>frío</a:t>
            </a:r>
            <a:r>
              <a:rPr lang="es-ES" sz="1350" dirty="0">
                <a:solidFill>
                  <a:srgbClr val="000000"/>
                </a:solidFill>
                <a:latin typeface="Arial"/>
              </a:rPr>
              <a:t/>
            </a:r>
            <a:br>
              <a:rPr lang="es-ES" sz="1350" dirty="0">
                <a:solidFill>
                  <a:srgbClr val="000000"/>
                </a:solidFill>
                <a:latin typeface="Arial"/>
              </a:rPr>
            </a:br>
            <a:r>
              <a:rPr lang="es-ES" sz="1350" dirty="0">
                <a:solidFill>
                  <a:srgbClr val="000000"/>
                </a:solidFill>
                <a:latin typeface="Arial"/>
              </a:rPr>
              <a:t>precipitaciones intensas</a:t>
            </a:r>
          </a:p>
        </p:txBody>
      </p:sp>
      <p:sp>
        <p:nvSpPr>
          <p:cNvPr id="7" name="Rectángulo redondeado 6"/>
          <p:cNvSpPr/>
          <p:nvPr/>
        </p:nvSpPr>
        <p:spPr>
          <a:xfrm>
            <a:off x="478631" y="3243263"/>
            <a:ext cx="2043113"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s-ES" sz="1350" dirty="0">
                <a:solidFill>
                  <a:srgbClr val="000000"/>
                </a:solidFill>
                <a:latin typeface="Arial"/>
              </a:rPr>
              <a:t>marzo y noviembre los meses </a:t>
            </a:r>
            <a:r>
              <a:rPr lang="es-ES" sz="1350" dirty="0" smtClean="0">
                <a:solidFill>
                  <a:srgbClr val="000000"/>
                </a:solidFill>
                <a:latin typeface="Arial"/>
              </a:rPr>
              <a:t>más </a:t>
            </a:r>
            <a:r>
              <a:rPr lang="es-ES" sz="1350" dirty="0">
                <a:solidFill>
                  <a:srgbClr val="000000"/>
                </a:solidFill>
                <a:latin typeface="Arial"/>
              </a:rPr>
              <a:t>lluviosos</a:t>
            </a:r>
          </a:p>
        </p:txBody>
      </p:sp>
      <p:sp>
        <p:nvSpPr>
          <p:cNvPr id="8" name="Rectángulo redondeado 7"/>
          <p:cNvSpPr/>
          <p:nvPr/>
        </p:nvSpPr>
        <p:spPr>
          <a:xfrm>
            <a:off x="478631" y="4086225"/>
            <a:ext cx="2043113"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s-ES" sz="1350" dirty="0">
                <a:solidFill>
                  <a:srgbClr val="000000"/>
                </a:solidFill>
                <a:latin typeface="Arial"/>
              </a:rPr>
              <a:t>Estación seca entre julio y agosto</a:t>
            </a: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6256" y="2243138"/>
            <a:ext cx="3657600" cy="1514475"/>
          </a:xfrm>
          <a:prstGeom prst="rect">
            <a:avLst/>
          </a:prstGeom>
        </p:spPr>
      </p:pic>
      <p:pic>
        <p:nvPicPr>
          <p:cNvPr id="2" name="Imagen 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5646" y="4489091"/>
            <a:ext cx="890680" cy="624297"/>
          </a:xfrm>
          <a:prstGeom prst="rect">
            <a:avLst/>
          </a:prstGeom>
        </p:spPr>
      </p:pic>
      <p:pic>
        <p:nvPicPr>
          <p:cNvPr id="10"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970267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echa derecha 4"/>
          <p:cNvSpPr/>
          <p:nvPr/>
        </p:nvSpPr>
        <p:spPr>
          <a:xfrm>
            <a:off x="3622270" y="1928034"/>
            <a:ext cx="1041170" cy="30237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eaLnBrk="1" fontAlgn="auto" hangingPunct="1">
              <a:spcBef>
                <a:spcPts val="0"/>
              </a:spcBef>
              <a:spcAft>
                <a:spcPts val="0"/>
              </a:spcAft>
            </a:pPr>
            <a:endParaRPr lang="es-ES" sz="1350">
              <a:solidFill>
                <a:srgbClr val="FFFFFF"/>
              </a:solidFill>
              <a:latin typeface="Arial"/>
            </a:endParaRPr>
          </a:p>
        </p:txBody>
      </p:sp>
      <p:sp>
        <p:nvSpPr>
          <p:cNvPr id="6" name="Rectángulo 5"/>
          <p:cNvSpPr/>
          <p:nvPr/>
        </p:nvSpPr>
        <p:spPr>
          <a:xfrm>
            <a:off x="341342" y="1717616"/>
            <a:ext cx="2967644" cy="723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s-ES" sz="1350" dirty="0">
                <a:solidFill>
                  <a:srgbClr val="000000"/>
                </a:solidFill>
                <a:latin typeface="Arial"/>
              </a:rPr>
              <a:t>Estación Meteorológica Izobamba M003</a:t>
            </a:r>
          </a:p>
          <a:p>
            <a:pPr algn="ctr" defTabSz="685800" eaLnBrk="1" fontAlgn="auto" hangingPunct="1">
              <a:spcBef>
                <a:spcPts val="0"/>
              </a:spcBef>
              <a:spcAft>
                <a:spcPts val="0"/>
              </a:spcAft>
            </a:pPr>
            <a:r>
              <a:rPr lang="es-ES" sz="1350" dirty="0">
                <a:solidFill>
                  <a:srgbClr val="000000"/>
                </a:solidFill>
                <a:latin typeface="Arial"/>
              </a:rPr>
              <a:t>Precipitación promedio 206,9 mm</a:t>
            </a:r>
          </a:p>
        </p:txBody>
      </p:sp>
      <p:sp>
        <p:nvSpPr>
          <p:cNvPr id="7" name="CuadroTexto 6"/>
          <p:cNvSpPr txBox="1"/>
          <p:nvPr/>
        </p:nvSpPr>
        <p:spPr>
          <a:xfrm>
            <a:off x="3098570" y="857251"/>
            <a:ext cx="2288078" cy="507831"/>
          </a:xfrm>
          <a:prstGeom prst="rect">
            <a:avLst/>
          </a:prstGeom>
          <a:noFill/>
        </p:spPr>
        <p:txBody>
          <a:bodyPr wrap="square" rtlCol="0">
            <a:spAutoFit/>
          </a:bodyPr>
          <a:lstStyle/>
          <a:p>
            <a:pPr defTabSz="685800" eaLnBrk="1" fontAlgn="auto" hangingPunct="1">
              <a:spcBef>
                <a:spcPts val="0"/>
              </a:spcBef>
              <a:spcAft>
                <a:spcPts val="0"/>
              </a:spcAft>
            </a:pPr>
            <a:r>
              <a:rPr lang="es-ES" sz="2700" dirty="0">
                <a:solidFill>
                  <a:srgbClr val="000000"/>
                </a:solidFill>
                <a:latin typeface="Arial"/>
              </a:rPr>
              <a:t>Precipitación</a:t>
            </a:r>
          </a:p>
        </p:txBody>
      </p:sp>
      <p:sp>
        <p:nvSpPr>
          <p:cNvPr id="9" name="Rectángulo redondeado 8"/>
          <p:cNvSpPr/>
          <p:nvPr/>
        </p:nvSpPr>
        <p:spPr>
          <a:xfrm>
            <a:off x="5074919" y="1836074"/>
            <a:ext cx="2942706" cy="3943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s-ES" sz="1350" dirty="0">
                <a:solidFill>
                  <a:srgbClr val="000000"/>
                </a:solidFill>
                <a:latin typeface="Arial"/>
              </a:rPr>
              <a:t>Para un TR25 se tiene 2,57 mm/h</a:t>
            </a:r>
          </a:p>
        </p:txBody>
      </p:sp>
      <p:sp>
        <p:nvSpPr>
          <p:cNvPr id="11" name="Flecha curvada hacia la izquierda 10"/>
          <p:cNvSpPr/>
          <p:nvPr/>
        </p:nvSpPr>
        <p:spPr>
          <a:xfrm>
            <a:off x="8118936" y="1979468"/>
            <a:ext cx="503441" cy="1192346"/>
          </a:xfrm>
          <a:prstGeom prst="curvedLeftArrow">
            <a:avLst>
              <a:gd name="adj1" fmla="val 25000"/>
              <a:gd name="adj2" fmla="val 73717"/>
              <a:gd name="adj3" fmla="val 2500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eaLnBrk="1" fontAlgn="auto" hangingPunct="1">
              <a:spcBef>
                <a:spcPts val="0"/>
              </a:spcBef>
              <a:spcAft>
                <a:spcPts val="0"/>
              </a:spcAft>
            </a:pPr>
            <a:endParaRPr lang="es-ES" sz="1350">
              <a:solidFill>
                <a:srgbClr val="000000"/>
              </a:solidFill>
              <a:latin typeface="Arial"/>
            </a:endParaRPr>
          </a:p>
        </p:txBody>
      </p:sp>
      <p:sp>
        <p:nvSpPr>
          <p:cNvPr id="12" name="Rectángulo redondeado 11"/>
          <p:cNvSpPr/>
          <p:nvPr/>
        </p:nvSpPr>
        <p:spPr>
          <a:xfrm>
            <a:off x="4689936" y="2724487"/>
            <a:ext cx="3428999" cy="7387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s-ES" sz="1050" dirty="0">
                <a:solidFill>
                  <a:srgbClr val="000000"/>
                </a:solidFill>
                <a:latin typeface="Arial"/>
              </a:rPr>
              <a:t>𝐼𝑇𝑅 = 78.451 ∗ 𝐼𝑑𝑇𝑅 ∗ 𝑡𝑐 ^ −0.239; 5 𝑚𝑖𝑛 </a:t>
            </a:r>
            <a:br>
              <a:rPr lang="es-ES" sz="1050" dirty="0">
                <a:solidFill>
                  <a:srgbClr val="000000"/>
                </a:solidFill>
                <a:latin typeface="Arial"/>
              </a:rPr>
            </a:br>
            <a:r>
              <a:rPr lang="es-ES" sz="1050" dirty="0">
                <a:solidFill>
                  <a:srgbClr val="000000"/>
                </a:solidFill>
                <a:latin typeface="Arial"/>
              </a:rPr>
              <a:t>∴ 𝐼𝑇𝑅 = 78.451 ∗ 2.57 ∗ 5 </a:t>
            </a:r>
            <a:r>
              <a:rPr lang="es-ES" sz="1350" dirty="0">
                <a:solidFill>
                  <a:srgbClr val="000000"/>
                </a:solidFill>
                <a:latin typeface="Arial"/>
              </a:rPr>
              <a:t>^</a:t>
            </a:r>
            <a:r>
              <a:rPr lang="es-ES" sz="1050" dirty="0">
                <a:solidFill>
                  <a:srgbClr val="000000"/>
                </a:solidFill>
                <a:latin typeface="Arial"/>
              </a:rPr>
              <a:t>−0.239 = 137.24 𝑚𝑚/ℎ</a:t>
            </a:r>
          </a:p>
        </p:txBody>
      </p:sp>
      <p:sp>
        <p:nvSpPr>
          <p:cNvPr id="13" name="Flecha izquierda 12"/>
          <p:cNvSpPr/>
          <p:nvPr/>
        </p:nvSpPr>
        <p:spPr>
          <a:xfrm>
            <a:off x="3622271" y="2994129"/>
            <a:ext cx="835429" cy="355369"/>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eaLnBrk="1" fontAlgn="auto" hangingPunct="1">
              <a:spcBef>
                <a:spcPts val="0"/>
              </a:spcBef>
              <a:spcAft>
                <a:spcPts val="0"/>
              </a:spcAft>
            </a:pPr>
            <a:endParaRPr lang="es-ES" sz="1350">
              <a:solidFill>
                <a:srgbClr val="FFFFFF"/>
              </a:solidFill>
              <a:latin typeface="Arial"/>
            </a:endParaRPr>
          </a:p>
        </p:txBody>
      </p:sp>
      <mc:AlternateContent xmlns:mc="http://schemas.openxmlformats.org/markup-compatibility/2006" xmlns:a14="http://schemas.microsoft.com/office/drawing/2010/main">
        <mc:Choice Requires="a14">
          <p:sp>
            <p:nvSpPr>
              <p:cNvPr id="14" name="Rectángulo redondeado 13"/>
              <p:cNvSpPr/>
              <p:nvPr/>
            </p:nvSpPr>
            <p:spPr>
              <a:xfrm>
                <a:off x="688918" y="2752521"/>
                <a:ext cx="2409653" cy="9694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s-ES" sz="1200" dirty="0">
                    <a:solidFill>
                      <a:srgbClr val="000000"/>
                    </a:solidFill>
                    <a:latin typeface="Arial"/>
                  </a:rPr>
                  <a:t>Caudal: Método Racional</a:t>
                </a:r>
                <a:br>
                  <a:rPr lang="es-ES" sz="1200" dirty="0">
                    <a:solidFill>
                      <a:srgbClr val="000000"/>
                    </a:solidFill>
                    <a:latin typeface="Arial"/>
                  </a:rPr>
                </a:br>
                <a14:m>
                  <m:oMathPara xmlns:m="http://schemas.openxmlformats.org/officeDocument/2006/math">
                    <m:oMathParaPr>
                      <m:jc m:val="centerGroup"/>
                    </m:oMathParaPr>
                    <m:oMath xmlns:m="http://schemas.openxmlformats.org/officeDocument/2006/math">
                      <m:r>
                        <a:rPr lang="es-ES" sz="1200" i="1">
                          <a:solidFill>
                            <a:srgbClr val="000000"/>
                          </a:solidFill>
                          <a:latin typeface="Cambria Math" panose="02040503050406030204" pitchFamily="18" charset="0"/>
                        </a:rPr>
                        <m:t>𝑄</m:t>
                      </m:r>
                      <m:r>
                        <a:rPr lang="es-ES" sz="1200" i="1">
                          <a:solidFill>
                            <a:srgbClr val="000000"/>
                          </a:solidFill>
                          <a:latin typeface="Cambria Math" panose="02040503050406030204" pitchFamily="18" charset="0"/>
                        </a:rPr>
                        <m:t>=</m:t>
                      </m:r>
                      <m:f>
                        <m:fPr>
                          <m:ctrlPr>
                            <a:rPr lang="es-ES" sz="1200" i="1">
                              <a:solidFill>
                                <a:srgbClr val="000000"/>
                              </a:solidFill>
                              <a:latin typeface="Cambria Math" panose="02040503050406030204" pitchFamily="18" charset="0"/>
                            </a:rPr>
                          </m:ctrlPr>
                        </m:fPr>
                        <m:num>
                          <m:r>
                            <a:rPr lang="es-ES" sz="1200" i="1">
                              <a:solidFill>
                                <a:srgbClr val="000000"/>
                              </a:solidFill>
                              <a:latin typeface="Cambria Math" panose="02040503050406030204" pitchFamily="18" charset="0"/>
                            </a:rPr>
                            <m:t>𝐶</m:t>
                          </m:r>
                          <m:r>
                            <a:rPr lang="es-ES" sz="1200" i="1">
                              <a:solidFill>
                                <a:srgbClr val="000000"/>
                              </a:solidFill>
                              <a:latin typeface="Cambria Math" panose="02040503050406030204" pitchFamily="18" charset="0"/>
                            </a:rPr>
                            <m:t>∗</m:t>
                          </m:r>
                          <m:r>
                            <a:rPr lang="es-ES" sz="1200" i="1">
                              <a:solidFill>
                                <a:srgbClr val="000000"/>
                              </a:solidFill>
                              <a:latin typeface="Cambria Math" panose="02040503050406030204" pitchFamily="18" charset="0"/>
                            </a:rPr>
                            <m:t>𝐼</m:t>
                          </m:r>
                          <m:r>
                            <a:rPr lang="es-ES" sz="1200" i="1">
                              <a:solidFill>
                                <a:srgbClr val="000000"/>
                              </a:solidFill>
                              <a:latin typeface="Cambria Math" panose="02040503050406030204" pitchFamily="18" charset="0"/>
                            </a:rPr>
                            <m:t>∗</m:t>
                          </m:r>
                          <m:r>
                            <a:rPr lang="es-ES" sz="1200" i="1">
                              <a:solidFill>
                                <a:srgbClr val="000000"/>
                              </a:solidFill>
                              <a:latin typeface="Cambria Math" panose="02040503050406030204" pitchFamily="18" charset="0"/>
                            </a:rPr>
                            <m:t>𝐴</m:t>
                          </m:r>
                        </m:num>
                        <m:den>
                          <m:r>
                            <a:rPr lang="es-ES" sz="1200" i="1">
                              <a:solidFill>
                                <a:srgbClr val="000000"/>
                              </a:solidFill>
                              <a:latin typeface="Cambria Math" panose="02040503050406030204" pitchFamily="18" charset="0"/>
                            </a:rPr>
                            <m:t>360</m:t>
                          </m:r>
                        </m:den>
                      </m:f>
                    </m:oMath>
                  </m:oMathPara>
                </a14:m>
                <a:endParaRPr lang="es-ES" sz="1200" dirty="0">
                  <a:solidFill>
                    <a:srgbClr val="000000"/>
                  </a:solidFill>
                  <a:latin typeface="Arial"/>
                </a:endParaRPr>
              </a:p>
            </p:txBody>
          </p:sp>
        </mc:Choice>
        <mc:Fallback xmlns="">
          <p:sp>
            <p:nvSpPr>
              <p:cNvPr id="14" name="Rectángulo redondeado 13"/>
              <p:cNvSpPr>
                <a:spLocks noRot="1" noChangeAspect="1" noMove="1" noResize="1" noEditPoints="1" noAdjustHandles="1" noChangeArrowheads="1" noChangeShapeType="1" noTextEdit="1"/>
              </p:cNvSpPr>
              <p:nvPr/>
            </p:nvSpPr>
            <p:spPr>
              <a:xfrm>
                <a:off x="688918" y="2752521"/>
                <a:ext cx="2409653" cy="969493"/>
              </a:xfrm>
              <a:prstGeom prst="roundRect">
                <a:avLst/>
              </a:prstGeom>
              <a:blipFill>
                <a:blip r:embed="rId2"/>
                <a:stretch>
                  <a:fillRect/>
                </a:stretch>
              </a:blipFill>
            </p:spPr>
            <p:txBody>
              <a:bodyPr/>
              <a:lstStyle/>
              <a:p>
                <a:r>
                  <a:rPr lang="en-US">
                    <a:noFill/>
                  </a:rPr>
                  <a:t> </a:t>
                </a:r>
              </a:p>
            </p:txBody>
          </p:sp>
        </mc:Fallback>
      </mc:AlternateContent>
      <p:graphicFrame>
        <p:nvGraphicFramePr>
          <p:cNvPr id="15" name="Tabla 14"/>
          <p:cNvGraphicFramePr>
            <a:graphicFrameLocks noGrp="1"/>
          </p:cNvGraphicFramePr>
          <p:nvPr>
            <p:extLst/>
          </p:nvPr>
        </p:nvGraphicFramePr>
        <p:xfrm>
          <a:off x="1291937" y="4113217"/>
          <a:ext cx="6096000" cy="1112520"/>
        </p:xfrm>
        <a:graphic>
          <a:graphicData uri="http://schemas.openxmlformats.org/drawingml/2006/table">
            <a:tbl>
              <a:tblPr firstRow="1" bandRow="1">
                <a:tableStyleId>{35758FB7-9AC5-4552-8A53-C91805E547FA}</a:tableStyleId>
              </a:tblPr>
              <a:tblGrid>
                <a:gridCol w="2032000">
                  <a:extLst>
                    <a:ext uri="{9D8B030D-6E8A-4147-A177-3AD203B41FA5}">
                      <a16:colId xmlns:a16="http://schemas.microsoft.com/office/drawing/2014/main" val="2144628971"/>
                    </a:ext>
                  </a:extLst>
                </a:gridCol>
                <a:gridCol w="2032000">
                  <a:extLst>
                    <a:ext uri="{9D8B030D-6E8A-4147-A177-3AD203B41FA5}">
                      <a16:colId xmlns:a16="http://schemas.microsoft.com/office/drawing/2014/main" val="3508346283"/>
                    </a:ext>
                  </a:extLst>
                </a:gridCol>
                <a:gridCol w="2032000">
                  <a:extLst>
                    <a:ext uri="{9D8B030D-6E8A-4147-A177-3AD203B41FA5}">
                      <a16:colId xmlns:a16="http://schemas.microsoft.com/office/drawing/2014/main" val="1169870061"/>
                    </a:ext>
                  </a:extLst>
                </a:gridCol>
              </a:tblGrid>
              <a:tr h="278130">
                <a:tc>
                  <a:txBody>
                    <a:bodyPr/>
                    <a:lstStyle/>
                    <a:p>
                      <a:pPr algn="ctr"/>
                      <a:r>
                        <a:rPr lang="es-ES" sz="1000" dirty="0" smtClean="0">
                          <a:solidFill>
                            <a:schemeClr val="tx1"/>
                          </a:solidFill>
                        </a:rPr>
                        <a:t>Tramo</a:t>
                      </a:r>
                      <a:endParaRPr lang="es-ES" sz="1000" dirty="0">
                        <a:solidFill>
                          <a:schemeClr val="tx1"/>
                        </a:solidFill>
                      </a:endParaRPr>
                    </a:p>
                  </a:txBody>
                  <a:tcPr marL="68580" marR="68580" marT="34290" marB="34290"/>
                </a:tc>
                <a:tc>
                  <a:txBody>
                    <a:bodyPr/>
                    <a:lstStyle/>
                    <a:p>
                      <a:pPr algn="ctr"/>
                      <a:r>
                        <a:rPr lang="es-ES" sz="1000" dirty="0" smtClean="0">
                          <a:solidFill>
                            <a:schemeClr val="tx1"/>
                          </a:solidFill>
                        </a:rPr>
                        <a:t>Longitud (m)</a:t>
                      </a:r>
                      <a:endParaRPr lang="es-ES" sz="1000" dirty="0">
                        <a:solidFill>
                          <a:schemeClr val="tx1"/>
                        </a:solidFill>
                      </a:endParaRPr>
                    </a:p>
                  </a:txBody>
                  <a:tcPr marL="68580" marR="68580" marT="34290" marB="34290"/>
                </a:tc>
                <a:tc>
                  <a:txBody>
                    <a:bodyPr/>
                    <a:lstStyle/>
                    <a:p>
                      <a:pPr algn="ctr"/>
                      <a:r>
                        <a:rPr lang="es-ES" sz="1000" dirty="0" smtClean="0">
                          <a:solidFill>
                            <a:schemeClr val="tx1"/>
                          </a:solidFill>
                        </a:rPr>
                        <a:t>Características</a:t>
                      </a:r>
                      <a:endParaRPr lang="es-ES" sz="1000" dirty="0">
                        <a:solidFill>
                          <a:schemeClr val="tx1"/>
                        </a:solidFill>
                      </a:endParaRPr>
                    </a:p>
                  </a:txBody>
                  <a:tcPr marL="68580" marR="68580" marT="34290" marB="34290"/>
                </a:tc>
                <a:extLst>
                  <a:ext uri="{0D108BD9-81ED-4DB2-BD59-A6C34878D82A}">
                    <a16:rowId xmlns:a16="http://schemas.microsoft.com/office/drawing/2014/main" val="1094427145"/>
                  </a:ext>
                </a:extLst>
              </a:tr>
              <a:tr h="278130">
                <a:tc>
                  <a:txBody>
                    <a:bodyPr/>
                    <a:lstStyle/>
                    <a:p>
                      <a:pPr algn="ctr"/>
                      <a:r>
                        <a:rPr lang="es-ES" sz="1000" dirty="0" smtClean="0">
                          <a:solidFill>
                            <a:schemeClr val="tx1"/>
                          </a:solidFill>
                        </a:rPr>
                        <a:t>1</a:t>
                      </a:r>
                      <a:endParaRPr lang="es-ES" sz="1000" dirty="0">
                        <a:solidFill>
                          <a:schemeClr val="tx1"/>
                        </a:solidFill>
                      </a:endParaRPr>
                    </a:p>
                  </a:txBody>
                  <a:tcPr marL="68580" marR="68580" marT="34290" marB="34290"/>
                </a:tc>
                <a:tc>
                  <a:txBody>
                    <a:bodyPr/>
                    <a:lstStyle/>
                    <a:p>
                      <a:pPr algn="ctr"/>
                      <a:r>
                        <a:rPr lang="es-ES" sz="1000" dirty="0" smtClean="0">
                          <a:solidFill>
                            <a:schemeClr val="tx1"/>
                          </a:solidFill>
                        </a:rPr>
                        <a:t>931,2</a:t>
                      </a:r>
                      <a:endParaRPr lang="es-ES" sz="1000" dirty="0">
                        <a:solidFill>
                          <a:schemeClr val="tx1"/>
                        </a:solidFill>
                      </a:endParaRPr>
                    </a:p>
                  </a:txBody>
                  <a:tcPr marL="68580" marR="68580" marT="34290" marB="34290"/>
                </a:tc>
                <a:tc>
                  <a:txBody>
                    <a:bodyPr/>
                    <a:lstStyle/>
                    <a:p>
                      <a:pPr algn="ctr"/>
                      <a:r>
                        <a:rPr lang="es-ES" sz="1000" dirty="0" smtClean="0">
                          <a:solidFill>
                            <a:schemeClr val="tx1"/>
                          </a:solidFill>
                        </a:rPr>
                        <a:t>No existe talud</a:t>
                      </a:r>
                      <a:endParaRPr lang="es-ES" sz="1000" dirty="0">
                        <a:solidFill>
                          <a:schemeClr val="tx1"/>
                        </a:solidFill>
                      </a:endParaRPr>
                    </a:p>
                  </a:txBody>
                  <a:tcPr marL="68580" marR="68580" marT="34290" marB="34290"/>
                </a:tc>
                <a:extLst>
                  <a:ext uri="{0D108BD9-81ED-4DB2-BD59-A6C34878D82A}">
                    <a16:rowId xmlns:a16="http://schemas.microsoft.com/office/drawing/2014/main" val="3579596208"/>
                  </a:ext>
                </a:extLst>
              </a:tr>
              <a:tr h="278130">
                <a:tc>
                  <a:txBody>
                    <a:bodyPr/>
                    <a:lstStyle/>
                    <a:p>
                      <a:pPr algn="ctr"/>
                      <a:r>
                        <a:rPr lang="es-ES" sz="1000" dirty="0" smtClean="0">
                          <a:solidFill>
                            <a:schemeClr val="tx1"/>
                          </a:solidFill>
                        </a:rPr>
                        <a:t>2</a:t>
                      </a:r>
                      <a:endParaRPr lang="es-ES" sz="1000" dirty="0">
                        <a:solidFill>
                          <a:schemeClr val="tx1"/>
                        </a:solidFill>
                      </a:endParaRPr>
                    </a:p>
                  </a:txBody>
                  <a:tcPr marL="68580" marR="68580" marT="34290" marB="34290"/>
                </a:tc>
                <a:tc>
                  <a:txBody>
                    <a:bodyPr/>
                    <a:lstStyle/>
                    <a:p>
                      <a:pPr algn="ctr"/>
                      <a:r>
                        <a:rPr lang="es-ES" sz="1000" dirty="0" smtClean="0">
                          <a:solidFill>
                            <a:schemeClr val="tx1"/>
                          </a:solidFill>
                        </a:rPr>
                        <a:t>599,5</a:t>
                      </a:r>
                      <a:endParaRPr lang="es-ES" sz="1000" dirty="0">
                        <a:solidFill>
                          <a:schemeClr val="tx1"/>
                        </a:solidFill>
                      </a:endParaRPr>
                    </a:p>
                  </a:txBody>
                  <a:tcPr marL="68580" marR="68580" marT="34290" marB="34290"/>
                </a:tc>
                <a:tc>
                  <a:txBody>
                    <a:bodyPr/>
                    <a:lstStyle/>
                    <a:p>
                      <a:pPr algn="ctr"/>
                      <a:r>
                        <a:rPr lang="es-ES" sz="1000" dirty="0" smtClean="0">
                          <a:solidFill>
                            <a:schemeClr val="tx1"/>
                          </a:solidFill>
                        </a:rPr>
                        <a:t>No</a:t>
                      </a:r>
                      <a:r>
                        <a:rPr lang="es-ES" sz="1000" baseline="0" dirty="0" smtClean="0">
                          <a:solidFill>
                            <a:schemeClr val="tx1"/>
                          </a:solidFill>
                        </a:rPr>
                        <a:t> existe talud</a:t>
                      </a:r>
                      <a:endParaRPr lang="es-ES" sz="1000" dirty="0">
                        <a:solidFill>
                          <a:schemeClr val="tx1"/>
                        </a:solidFill>
                      </a:endParaRPr>
                    </a:p>
                  </a:txBody>
                  <a:tcPr marL="68580" marR="68580" marT="34290" marB="34290"/>
                </a:tc>
                <a:extLst>
                  <a:ext uri="{0D108BD9-81ED-4DB2-BD59-A6C34878D82A}">
                    <a16:rowId xmlns:a16="http://schemas.microsoft.com/office/drawing/2014/main" val="4249457599"/>
                  </a:ext>
                </a:extLst>
              </a:tr>
              <a:tr h="278130">
                <a:tc>
                  <a:txBody>
                    <a:bodyPr/>
                    <a:lstStyle/>
                    <a:p>
                      <a:pPr algn="ctr"/>
                      <a:r>
                        <a:rPr lang="es-ES" sz="1000" dirty="0" smtClean="0">
                          <a:solidFill>
                            <a:schemeClr val="tx1"/>
                          </a:solidFill>
                        </a:rPr>
                        <a:t>3</a:t>
                      </a:r>
                      <a:endParaRPr lang="es-ES" sz="1000" dirty="0">
                        <a:solidFill>
                          <a:schemeClr val="tx1"/>
                        </a:solidFill>
                      </a:endParaRPr>
                    </a:p>
                  </a:txBody>
                  <a:tcPr marL="68580" marR="68580" marT="34290" marB="34290"/>
                </a:tc>
                <a:tc>
                  <a:txBody>
                    <a:bodyPr/>
                    <a:lstStyle/>
                    <a:p>
                      <a:pPr algn="ctr"/>
                      <a:r>
                        <a:rPr lang="es-ES" sz="1000" dirty="0" smtClean="0">
                          <a:solidFill>
                            <a:schemeClr val="tx1"/>
                          </a:solidFill>
                        </a:rPr>
                        <a:t>1226</a:t>
                      </a:r>
                      <a:endParaRPr lang="es-ES" sz="1000" dirty="0">
                        <a:solidFill>
                          <a:schemeClr val="tx1"/>
                        </a:solidFill>
                      </a:endParaRPr>
                    </a:p>
                  </a:txBody>
                  <a:tcPr marL="68580" marR="68580" marT="34290" marB="34290"/>
                </a:tc>
                <a:tc>
                  <a:txBody>
                    <a:bodyPr/>
                    <a:lstStyle/>
                    <a:p>
                      <a:pPr algn="ctr"/>
                      <a:r>
                        <a:rPr lang="es-ES" sz="1000" dirty="0" smtClean="0">
                          <a:solidFill>
                            <a:schemeClr val="tx1"/>
                          </a:solidFill>
                        </a:rPr>
                        <a:t>Existe talud</a:t>
                      </a:r>
                      <a:endParaRPr lang="es-ES" sz="1000" dirty="0">
                        <a:solidFill>
                          <a:schemeClr val="tx1"/>
                        </a:solidFill>
                      </a:endParaRPr>
                    </a:p>
                  </a:txBody>
                  <a:tcPr marL="68580" marR="68580" marT="34290" marB="34290"/>
                </a:tc>
                <a:extLst>
                  <a:ext uri="{0D108BD9-81ED-4DB2-BD59-A6C34878D82A}">
                    <a16:rowId xmlns:a16="http://schemas.microsoft.com/office/drawing/2014/main" val="3688865122"/>
                  </a:ext>
                </a:extLst>
              </a:tr>
            </a:tbl>
          </a:graphicData>
        </a:graphic>
      </p:graphicFrame>
      <p:pic>
        <p:nvPicPr>
          <p:cNvPr id="16"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42030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24197" y="1056755"/>
            <a:ext cx="2294312" cy="30008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Caudal: primer tramo</a:t>
            </a:r>
          </a:p>
        </p:txBody>
      </p:sp>
      <mc:AlternateContent xmlns:mc="http://schemas.openxmlformats.org/markup-compatibility/2006" xmlns:a14="http://schemas.microsoft.com/office/drawing/2010/main">
        <mc:Choice Requires="a14">
          <p:sp>
            <p:nvSpPr>
              <p:cNvPr id="5" name="CuadroTexto 4"/>
              <p:cNvSpPr txBox="1"/>
              <p:nvPr/>
            </p:nvSpPr>
            <p:spPr>
              <a:xfrm>
                <a:off x="2521928" y="1601985"/>
                <a:ext cx="3157094" cy="422936"/>
              </a:xfrm>
              <a:prstGeom prst="rect">
                <a:avLst/>
              </a:prstGeom>
              <a:noFill/>
            </p:spPr>
            <p:txBody>
              <a:bodyPr wrap="square" lIns="0" tIns="0" rIns="0" bIns="0" rtlCol="0">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𝑄</m:t>
                          </m:r>
                        </m:e>
                        <m:sub>
                          <m:r>
                            <a:rPr lang="es-ES" sz="1350" i="1">
                              <a:solidFill>
                                <a:srgbClr val="000000"/>
                              </a:solidFill>
                              <a:latin typeface="Cambria Math" panose="02040503050406030204" pitchFamily="18" charset="0"/>
                            </a:rPr>
                            <m:t>𝑝</m:t>
                          </m:r>
                        </m:sub>
                      </m:sSub>
                      <m:r>
                        <a:rPr lang="es-ES" sz="1350" i="1">
                          <a:solidFill>
                            <a:srgbClr val="000000"/>
                          </a:solidFill>
                          <a:latin typeface="Cambria Math" panose="02040503050406030204" pitchFamily="18" charset="0"/>
                        </a:rPr>
                        <m:t>=</m:t>
                      </m:r>
                      <m:f>
                        <m:fPr>
                          <m:ctrlPr>
                            <a:rPr lang="es-ES" sz="1350" i="1">
                              <a:solidFill>
                                <a:srgbClr val="000000"/>
                              </a:solidFill>
                              <a:latin typeface="Cambria Math" panose="02040503050406030204" pitchFamily="18" charset="0"/>
                            </a:rPr>
                          </m:ctrlPr>
                        </m:fPr>
                        <m:num>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𝐶</m:t>
                              </m:r>
                            </m:e>
                            <m:sub>
                              <m:r>
                                <a:rPr lang="es-ES" sz="1350" i="1">
                                  <a:solidFill>
                                    <a:srgbClr val="000000"/>
                                  </a:solidFill>
                                  <a:latin typeface="Cambria Math" panose="02040503050406030204" pitchFamily="18" charset="0"/>
                                </a:rPr>
                                <m:t>𝑝𝑎𝑣𝑖𝑚𝑒𝑛𝑡𝑜</m:t>
                              </m:r>
                            </m:sub>
                          </m:sSub>
                          <m:r>
                            <a:rPr lang="es-ES" sz="1350" i="1">
                              <a:solidFill>
                                <a:srgbClr val="000000"/>
                              </a:solidFill>
                              <a:latin typeface="Cambria Math" panose="02040503050406030204" pitchFamily="18" charset="0"/>
                            </a:rPr>
                            <m:t>∗</m:t>
                          </m:r>
                          <m:r>
                            <a:rPr lang="es-ES" sz="1350" i="1">
                              <a:solidFill>
                                <a:srgbClr val="000000"/>
                              </a:solidFill>
                              <a:latin typeface="Cambria Math" panose="02040503050406030204" pitchFamily="18" charset="0"/>
                            </a:rPr>
                            <m:t>𝐼</m:t>
                          </m:r>
                          <m:r>
                            <a:rPr lang="es-ES" sz="1350" i="1">
                              <a:solidFill>
                                <a:srgbClr val="000000"/>
                              </a:solidFill>
                              <a:latin typeface="Cambria Math" panose="02040503050406030204" pitchFamily="18" charset="0"/>
                            </a:rPr>
                            <m:t>∗(</m:t>
                          </m:r>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𝑏</m:t>
                              </m:r>
                            </m:e>
                            <m:sub>
                              <m:r>
                                <a:rPr lang="es-ES" sz="1350" i="1">
                                  <a:solidFill>
                                    <a:srgbClr val="000000"/>
                                  </a:solidFill>
                                  <a:latin typeface="Cambria Math" panose="02040503050406030204" pitchFamily="18" charset="0"/>
                                </a:rPr>
                                <m:t>𝑝𝑎𝑣𝑖𝑚𝑒𝑛𝑡𝑜</m:t>
                              </m:r>
                            </m:sub>
                          </m:sSub>
                          <m:r>
                            <a:rPr lang="es-ES" sz="1350" i="1">
                              <a:solidFill>
                                <a:srgbClr val="000000"/>
                              </a:solidFill>
                              <a:latin typeface="Cambria Math" panose="02040503050406030204" pitchFamily="18" charset="0"/>
                            </a:rPr>
                            <m:t>∗</m:t>
                          </m:r>
                          <m:r>
                            <a:rPr lang="es-ES" sz="1350" i="1">
                              <a:solidFill>
                                <a:srgbClr val="000000"/>
                              </a:solidFill>
                              <a:latin typeface="Cambria Math" panose="02040503050406030204" pitchFamily="18" charset="0"/>
                            </a:rPr>
                            <m:t>𝐿</m:t>
                          </m:r>
                          <m:r>
                            <a:rPr lang="es-ES" sz="1350" i="1">
                              <a:solidFill>
                                <a:srgbClr val="000000"/>
                              </a:solidFill>
                              <a:latin typeface="Cambria Math" panose="02040503050406030204" pitchFamily="18" charset="0"/>
                            </a:rPr>
                            <m:t>)</m:t>
                          </m:r>
                        </m:num>
                        <m:den>
                          <m:r>
                            <a:rPr lang="es-ES" sz="1350" i="1">
                              <a:solidFill>
                                <a:srgbClr val="000000"/>
                              </a:solidFill>
                              <a:latin typeface="Cambria Math" panose="02040503050406030204" pitchFamily="18" charset="0"/>
                            </a:rPr>
                            <m:t>3,60</m:t>
                          </m:r>
                        </m:den>
                      </m:f>
                    </m:oMath>
                  </m:oMathPara>
                </a14:m>
                <a:endParaRPr lang="es-ES" sz="1350" dirty="0">
                  <a:solidFill>
                    <a:srgbClr val="000000"/>
                  </a:solidFill>
                  <a:latin typeface="Arial"/>
                </a:endParaRPr>
              </a:p>
            </p:txBody>
          </p:sp>
        </mc:Choice>
        <mc:Fallback xmlns="">
          <p:sp>
            <p:nvSpPr>
              <p:cNvPr id="5" name="CuadroTexto 4"/>
              <p:cNvSpPr txBox="1">
                <a:spLocks noRot="1" noChangeAspect="1" noMove="1" noResize="1" noEditPoints="1" noAdjustHandles="1" noChangeArrowheads="1" noChangeShapeType="1" noTextEdit="1"/>
              </p:cNvSpPr>
              <p:nvPr/>
            </p:nvSpPr>
            <p:spPr>
              <a:xfrm>
                <a:off x="2521928" y="1601985"/>
                <a:ext cx="3157094" cy="422936"/>
              </a:xfrm>
              <a:prstGeom prst="rect">
                <a:avLst/>
              </a:prstGeom>
              <a:blipFill>
                <a:blip r:embed="rId2"/>
                <a:stretch>
                  <a:fillRect t="-5797" b="-8696"/>
                </a:stretch>
              </a:blipFill>
            </p:spPr>
            <p:txBody>
              <a:bodyPr/>
              <a:lstStyle/>
              <a:p>
                <a:r>
                  <a:rPr lang="en-US">
                    <a:noFill/>
                  </a:rPr>
                  <a:t> </a:t>
                </a:r>
              </a:p>
            </p:txBody>
          </p:sp>
        </mc:Fallback>
      </mc:AlternateContent>
      <p:sp>
        <p:nvSpPr>
          <p:cNvPr id="6" name="CuadroTexto 5"/>
          <p:cNvSpPr txBox="1"/>
          <p:nvPr/>
        </p:nvSpPr>
        <p:spPr>
          <a:xfrm>
            <a:off x="324197" y="1604398"/>
            <a:ext cx="1820487" cy="113107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Datos:</a:t>
            </a:r>
          </a:p>
          <a:p>
            <a:pPr defTabSz="685800" eaLnBrk="1" fontAlgn="auto" hangingPunct="1">
              <a:spcBef>
                <a:spcPts val="0"/>
              </a:spcBef>
              <a:spcAft>
                <a:spcPts val="0"/>
              </a:spcAft>
            </a:pPr>
            <a:r>
              <a:rPr lang="es-ES" sz="1350" dirty="0">
                <a:solidFill>
                  <a:srgbClr val="000000"/>
                </a:solidFill>
                <a:latin typeface="Arial"/>
              </a:rPr>
              <a:t>C:0,85</a:t>
            </a:r>
            <a:br>
              <a:rPr lang="es-ES" sz="1350" dirty="0">
                <a:solidFill>
                  <a:srgbClr val="000000"/>
                </a:solidFill>
                <a:latin typeface="Arial"/>
              </a:rPr>
            </a:br>
            <a:r>
              <a:rPr lang="es-ES" sz="1350" dirty="0">
                <a:solidFill>
                  <a:srgbClr val="000000"/>
                </a:solidFill>
                <a:latin typeface="Arial"/>
              </a:rPr>
              <a:t>longitud: 931,2 m</a:t>
            </a:r>
            <a:br>
              <a:rPr lang="es-ES" sz="1350" dirty="0">
                <a:solidFill>
                  <a:srgbClr val="000000"/>
                </a:solidFill>
                <a:latin typeface="Arial"/>
              </a:rPr>
            </a:br>
            <a:r>
              <a:rPr lang="es-ES" sz="1350" dirty="0">
                <a:solidFill>
                  <a:srgbClr val="000000"/>
                </a:solidFill>
                <a:latin typeface="Arial"/>
              </a:rPr>
              <a:t>Ancho calzada: 3,5 m</a:t>
            </a:r>
          </a:p>
        </p:txBody>
      </p:sp>
      <mc:AlternateContent xmlns:mc="http://schemas.openxmlformats.org/markup-compatibility/2006" xmlns:a14="http://schemas.microsoft.com/office/drawing/2010/main">
        <mc:Choice Requires="a14">
          <p:sp>
            <p:nvSpPr>
              <p:cNvPr id="7" name="CuadroTexto 6"/>
              <p:cNvSpPr txBox="1"/>
              <p:nvPr/>
            </p:nvSpPr>
            <p:spPr>
              <a:xfrm>
                <a:off x="2521929" y="2293168"/>
                <a:ext cx="3764572" cy="564642"/>
              </a:xfrm>
              <a:prstGeom prst="rect">
                <a:avLst/>
              </a:prstGeom>
              <a:noFill/>
            </p:spPr>
            <p:txBody>
              <a:bodyPr wrap="square" lIns="0" tIns="0" rIns="0" bIns="0" rtlCol="0">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𝑄</m:t>
                          </m:r>
                        </m:e>
                        <m:sub>
                          <m:r>
                            <a:rPr lang="es-ES" sz="1350" i="1">
                              <a:solidFill>
                                <a:srgbClr val="000000"/>
                              </a:solidFill>
                              <a:latin typeface="Cambria Math" panose="02040503050406030204" pitchFamily="18" charset="0"/>
                            </a:rPr>
                            <m:t>𝑝</m:t>
                          </m:r>
                        </m:sub>
                      </m:sSub>
                      <m:r>
                        <a:rPr lang="es-ES" sz="1350" i="1">
                          <a:solidFill>
                            <a:srgbClr val="000000"/>
                          </a:solidFill>
                          <a:latin typeface="Cambria Math" panose="02040503050406030204" pitchFamily="18" charset="0"/>
                        </a:rPr>
                        <m:t>=</m:t>
                      </m:r>
                      <m:f>
                        <m:fPr>
                          <m:ctrlPr>
                            <a:rPr lang="es-ES" sz="1350" i="1">
                              <a:solidFill>
                                <a:srgbClr val="000000"/>
                              </a:solidFill>
                              <a:latin typeface="Cambria Math" panose="02040503050406030204" pitchFamily="18" charset="0"/>
                            </a:rPr>
                          </m:ctrlPr>
                        </m:fPr>
                        <m:num>
                          <m:r>
                            <a:rPr lang="es-ES" sz="1350" i="1">
                              <a:solidFill>
                                <a:srgbClr val="000000"/>
                              </a:solidFill>
                              <a:latin typeface="Cambria Math" panose="02040503050406030204" pitchFamily="18" charset="0"/>
                            </a:rPr>
                            <m:t>0,85∗137,24∗(</m:t>
                          </m:r>
                          <m:f>
                            <m:fPr>
                              <m:ctrlPr>
                                <a:rPr lang="es-ES" sz="1350" i="1">
                                  <a:solidFill>
                                    <a:srgbClr val="000000"/>
                                  </a:solidFill>
                                  <a:latin typeface="Cambria Math" panose="02040503050406030204" pitchFamily="18" charset="0"/>
                                </a:rPr>
                              </m:ctrlPr>
                            </m:fPr>
                            <m:num>
                              <m:r>
                                <a:rPr lang="es-ES" sz="1350" i="1">
                                  <a:solidFill>
                                    <a:srgbClr val="000000"/>
                                  </a:solidFill>
                                  <a:latin typeface="Cambria Math" panose="02040503050406030204" pitchFamily="18" charset="0"/>
                                </a:rPr>
                                <m:t>3,5∗931,2</m:t>
                              </m:r>
                            </m:num>
                            <m:den>
                              <m:sSup>
                                <m:sSupPr>
                                  <m:ctrlPr>
                                    <a:rPr lang="es-ES" sz="1350" i="1">
                                      <a:solidFill>
                                        <a:srgbClr val="000000"/>
                                      </a:solidFill>
                                      <a:latin typeface="Cambria Math" panose="02040503050406030204" pitchFamily="18" charset="0"/>
                                    </a:rPr>
                                  </m:ctrlPr>
                                </m:sSupPr>
                                <m:e>
                                  <m:r>
                                    <a:rPr lang="es-ES" sz="1350" i="1">
                                      <a:solidFill>
                                        <a:srgbClr val="000000"/>
                                      </a:solidFill>
                                      <a:latin typeface="Cambria Math" panose="02040503050406030204" pitchFamily="18" charset="0"/>
                                    </a:rPr>
                                    <m:t>1000</m:t>
                                  </m:r>
                                </m:e>
                                <m:sup>
                                  <m:r>
                                    <a:rPr lang="es-ES" sz="1350" i="1">
                                      <a:solidFill>
                                        <a:srgbClr val="000000"/>
                                      </a:solidFill>
                                      <a:latin typeface="Cambria Math" panose="02040503050406030204" pitchFamily="18" charset="0"/>
                                    </a:rPr>
                                    <m:t>2</m:t>
                                  </m:r>
                                </m:sup>
                              </m:sSup>
                            </m:den>
                          </m:f>
                          <m:r>
                            <a:rPr lang="es-ES" sz="1350" i="1">
                              <a:solidFill>
                                <a:srgbClr val="000000"/>
                              </a:solidFill>
                              <a:latin typeface="Cambria Math" panose="02040503050406030204" pitchFamily="18" charset="0"/>
                            </a:rPr>
                            <m:t>)</m:t>
                          </m:r>
                        </m:num>
                        <m:den>
                          <m:r>
                            <a:rPr lang="es-ES" sz="1350" i="1">
                              <a:solidFill>
                                <a:srgbClr val="000000"/>
                              </a:solidFill>
                              <a:latin typeface="Cambria Math" panose="02040503050406030204" pitchFamily="18" charset="0"/>
                            </a:rPr>
                            <m:t>3,60</m:t>
                          </m:r>
                        </m:den>
                      </m:f>
                      <m:r>
                        <a:rPr lang="es-ES" sz="1350" i="1">
                          <a:solidFill>
                            <a:srgbClr val="000000"/>
                          </a:solidFill>
                          <a:latin typeface="Cambria Math" panose="02040503050406030204" pitchFamily="18" charset="0"/>
                        </a:rPr>
                        <m:t>=0,11 </m:t>
                      </m:r>
                      <m:f>
                        <m:fPr>
                          <m:ctrlPr>
                            <a:rPr lang="es-ES" sz="1350" i="1">
                              <a:solidFill>
                                <a:srgbClr val="000000"/>
                              </a:solidFill>
                              <a:latin typeface="Cambria Math" panose="02040503050406030204" pitchFamily="18" charset="0"/>
                            </a:rPr>
                          </m:ctrlPr>
                        </m:fPr>
                        <m:num>
                          <m:sSup>
                            <m:sSupPr>
                              <m:ctrlPr>
                                <a:rPr lang="es-ES" sz="1350" i="1">
                                  <a:solidFill>
                                    <a:srgbClr val="000000"/>
                                  </a:solidFill>
                                  <a:latin typeface="Cambria Math" panose="02040503050406030204" pitchFamily="18" charset="0"/>
                                </a:rPr>
                              </m:ctrlPr>
                            </m:sSupPr>
                            <m:e>
                              <m:r>
                                <a:rPr lang="es-ES" sz="1350" i="1">
                                  <a:solidFill>
                                    <a:srgbClr val="000000"/>
                                  </a:solidFill>
                                  <a:latin typeface="Cambria Math" panose="02040503050406030204" pitchFamily="18" charset="0"/>
                                </a:rPr>
                                <m:t>𝑚</m:t>
                              </m:r>
                            </m:e>
                            <m:sup>
                              <m:r>
                                <a:rPr lang="es-ES" sz="1350" i="1">
                                  <a:solidFill>
                                    <a:srgbClr val="000000"/>
                                  </a:solidFill>
                                  <a:latin typeface="Cambria Math" panose="02040503050406030204" pitchFamily="18" charset="0"/>
                                </a:rPr>
                                <m:t>3</m:t>
                              </m:r>
                            </m:sup>
                          </m:sSup>
                        </m:num>
                        <m:den>
                          <m:r>
                            <a:rPr lang="es-ES" sz="1350" i="1">
                              <a:solidFill>
                                <a:srgbClr val="000000"/>
                              </a:solidFill>
                              <a:latin typeface="Cambria Math" panose="02040503050406030204" pitchFamily="18" charset="0"/>
                            </a:rPr>
                            <m:t>𝑠</m:t>
                          </m:r>
                        </m:den>
                      </m:f>
                    </m:oMath>
                  </m:oMathPara>
                </a14:m>
                <a:endParaRPr lang="es-ES" sz="1350" dirty="0">
                  <a:solidFill>
                    <a:srgbClr val="000000"/>
                  </a:solidFill>
                  <a:latin typeface="Arial"/>
                </a:endParaRPr>
              </a:p>
            </p:txBody>
          </p:sp>
        </mc:Choice>
        <mc:Fallback xmlns="">
          <p:sp>
            <p:nvSpPr>
              <p:cNvPr id="7" name="CuadroTexto 6"/>
              <p:cNvSpPr txBox="1">
                <a:spLocks noRot="1" noChangeAspect="1" noMove="1" noResize="1" noEditPoints="1" noAdjustHandles="1" noChangeArrowheads="1" noChangeShapeType="1" noTextEdit="1"/>
              </p:cNvSpPr>
              <p:nvPr/>
            </p:nvSpPr>
            <p:spPr>
              <a:xfrm>
                <a:off x="2521929" y="2293168"/>
                <a:ext cx="3764572" cy="564642"/>
              </a:xfrm>
              <a:prstGeom prst="rect">
                <a:avLst/>
              </a:prstGeom>
              <a:blipFill>
                <a:blip r:embed="rId3"/>
                <a:stretch>
                  <a:fillRect/>
                </a:stretch>
              </a:blipFill>
            </p:spPr>
            <p:txBody>
              <a:bodyPr/>
              <a:lstStyle/>
              <a:p>
                <a:r>
                  <a:rPr lang="en-US">
                    <a:noFill/>
                  </a:rPr>
                  <a:t> </a:t>
                </a:r>
              </a:p>
            </p:txBody>
          </p:sp>
        </mc:Fallback>
      </mc:AlternateContent>
      <p:sp>
        <p:nvSpPr>
          <p:cNvPr id="8" name="CuadroTexto 7"/>
          <p:cNvSpPr txBox="1"/>
          <p:nvPr/>
        </p:nvSpPr>
        <p:spPr>
          <a:xfrm>
            <a:off x="324196" y="3228455"/>
            <a:ext cx="2294312" cy="300082"/>
          </a:xfrm>
          <a:prstGeom prst="rect">
            <a:avLst/>
          </a:prstGeom>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Caudal: segundo tramo</a:t>
            </a:r>
          </a:p>
        </p:txBody>
      </p:sp>
      <p:sp>
        <p:nvSpPr>
          <p:cNvPr id="9" name="CuadroTexto 8"/>
          <p:cNvSpPr txBox="1"/>
          <p:nvPr/>
        </p:nvSpPr>
        <p:spPr>
          <a:xfrm>
            <a:off x="324196" y="3708163"/>
            <a:ext cx="1820487"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Datos:</a:t>
            </a:r>
          </a:p>
          <a:p>
            <a:pPr defTabSz="685800" eaLnBrk="1" fontAlgn="auto" hangingPunct="1">
              <a:spcBef>
                <a:spcPts val="0"/>
              </a:spcBef>
              <a:spcAft>
                <a:spcPts val="0"/>
              </a:spcAft>
            </a:pPr>
            <a:r>
              <a:rPr lang="es-ES" sz="1350" dirty="0">
                <a:solidFill>
                  <a:srgbClr val="000000"/>
                </a:solidFill>
                <a:latin typeface="Arial"/>
              </a:rPr>
              <a:t>C:0,85</a:t>
            </a:r>
            <a:br>
              <a:rPr lang="es-ES" sz="1350" dirty="0">
                <a:solidFill>
                  <a:srgbClr val="000000"/>
                </a:solidFill>
                <a:latin typeface="Arial"/>
              </a:rPr>
            </a:br>
            <a:r>
              <a:rPr lang="es-ES" sz="1350" dirty="0">
                <a:solidFill>
                  <a:srgbClr val="000000"/>
                </a:solidFill>
                <a:latin typeface="Arial"/>
              </a:rPr>
              <a:t>longitud: 599,5 m</a:t>
            </a:r>
            <a:br>
              <a:rPr lang="es-ES" sz="1350" dirty="0">
                <a:solidFill>
                  <a:srgbClr val="000000"/>
                </a:solidFill>
                <a:latin typeface="Arial"/>
              </a:rPr>
            </a:br>
            <a:r>
              <a:rPr lang="es-ES" sz="1350" dirty="0">
                <a:solidFill>
                  <a:srgbClr val="000000"/>
                </a:solidFill>
                <a:latin typeface="Arial"/>
              </a:rPr>
              <a:t>Ancho calzada: 3 m</a:t>
            </a:r>
          </a:p>
        </p:txBody>
      </p:sp>
      <mc:AlternateContent xmlns:mc="http://schemas.openxmlformats.org/markup-compatibility/2006" xmlns:a14="http://schemas.microsoft.com/office/drawing/2010/main">
        <mc:Choice Requires="a14">
          <p:sp>
            <p:nvSpPr>
              <p:cNvPr id="10" name="CuadroTexto 9"/>
              <p:cNvSpPr txBox="1"/>
              <p:nvPr/>
            </p:nvSpPr>
            <p:spPr>
              <a:xfrm>
                <a:off x="2618508" y="3735333"/>
                <a:ext cx="3157094" cy="422936"/>
              </a:xfrm>
              <a:prstGeom prst="rect">
                <a:avLst/>
              </a:prstGeom>
              <a:noFill/>
            </p:spPr>
            <p:txBody>
              <a:bodyPr wrap="square" lIns="0" tIns="0" rIns="0" bIns="0" rtlCol="0">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𝑄</m:t>
                          </m:r>
                        </m:e>
                        <m:sub>
                          <m:r>
                            <a:rPr lang="es-ES" sz="1350" i="1">
                              <a:solidFill>
                                <a:srgbClr val="000000"/>
                              </a:solidFill>
                              <a:latin typeface="Cambria Math" panose="02040503050406030204" pitchFamily="18" charset="0"/>
                            </a:rPr>
                            <m:t>𝑝</m:t>
                          </m:r>
                        </m:sub>
                      </m:sSub>
                      <m:r>
                        <a:rPr lang="es-ES" sz="1350" i="1">
                          <a:solidFill>
                            <a:srgbClr val="000000"/>
                          </a:solidFill>
                          <a:latin typeface="Cambria Math" panose="02040503050406030204" pitchFamily="18" charset="0"/>
                        </a:rPr>
                        <m:t>=</m:t>
                      </m:r>
                      <m:f>
                        <m:fPr>
                          <m:ctrlPr>
                            <a:rPr lang="es-ES" sz="1350" i="1">
                              <a:solidFill>
                                <a:srgbClr val="000000"/>
                              </a:solidFill>
                              <a:latin typeface="Cambria Math" panose="02040503050406030204" pitchFamily="18" charset="0"/>
                            </a:rPr>
                          </m:ctrlPr>
                        </m:fPr>
                        <m:num>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𝐶</m:t>
                              </m:r>
                            </m:e>
                            <m:sub>
                              <m:r>
                                <a:rPr lang="es-ES" sz="1350" i="1">
                                  <a:solidFill>
                                    <a:srgbClr val="000000"/>
                                  </a:solidFill>
                                  <a:latin typeface="Cambria Math" panose="02040503050406030204" pitchFamily="18" charset="0"/>
                                </a:rPr>
                                <m:t>𝑝𝑎𝑣𝑖𝑚𝑒𝑛𝑡𝑜</m:t>
                              </m:r>
                            </m:sub>
                          </m:sSub>
                          <m:r>
                            <a:rPr lang="es-ES" sz="1350" i="1">
                              <a:solidFill>
                                <a:srgbClr val="000000"/>
                              </a:solidFill>
                              <a:latin typeface="Cambria Math" panose="02040503050406030204" pitchFamily="18" charset="0"/>
                            </a:rPr>
                            <m:t>∗</m:t>
                          </m:r>
                          <m:r>
                            <a:rPr lang="es-ES" sz="1350" i="1">
                              <a:solidFill>
                                <a:srgbClr val="000000"/>
                              </a:solidFill>
                              <a:latin typeface="Cambria Math" panose="02040503050406030204" pitchFamily="18" charset="0"/>
                            </a:rPr>
                            <m:t>𝐼</m:t>
                          </m:r>
                          <m:r>
                            <a:rPr lang="es-ES" sz="1350" i="1">
                              <a:solidFill>
                                <a:srgbClr val="000000"/>
                              </a:solidFill>
                              <a:latin typeface="Cambria Math" panose="02040503050406030204" pitchFamily="18" charset="0"/>
                            </a:rPr>
                            <m:t>∗(</m:t>
                          </m:r>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𝑏</m:t>
                              </m:r>
                            </m:e>
                            <m:sub>
                              <m:r>
                                <a:rPr lang="es-ES" sz="1350" i="1">
                                  <a:solidFill>
                                    <a:srgbClr val="000000"/>
                                  </a:solidFill>
                                  <a:latin typeface="Cambria Math" panose="02040503050406030204" pitchFamily="18" charset="0"/>
                                </a:rPr>
                                <m:t>𝑝𝑎𝑣𝑖𝑚𝑒𝑛𝑡𝑜</m:t>
                              </m:r>
                            </m:sub>
                          </m:sSub>
                          <m:r>
                            <a:rPr lang="es-ES" sz="1350" i="1">
                              <a:solidFill>
                                <a:srgbClr val="000000"/>
                              </a:solidFill>
                              <a:latin typeface="Cambria Math" panose="02040503050406030204" pitchFamily="18" charset="0"/>
                            </a:rPr>
                            <m:t>∗</m:t>
                          </m:r>
                          <m:r>
                            <a:rPr lang="es-ES" sz="1350" i="1">
                              <a:solidFill>
                                <a:srgbClr val="000000"/>
                              </a:solidFill>
                              <a:latin typeface="Cambria Math" panose="02040503050406030204" pitchFamily="18" charset="0"/>
                            </a:rPr>
                            <m:t>𝐿</m:t>
                          </m:r>
                          <m:r>
                            <a:rPr lang="es-ES" sz="1350" i="1">
                              <a:solidFill>
                                <a:srgbClr val="000000"/>
                              </a:solidFill>
                              <a:latin typeface="Cambria Math" panose="02040503050406030204" pitchFamily="18" charset="0"/>
                            </a:rPr>
                            <m:t>)</m:t>
                          </m:r>
                        </m:num>
                        <m:den>
                          <m:r>
                            <a:rPr lang="es-ES" sz="1350" i="1">
                              <a:solidFill>
                                <a:srgbClr val="000000"/>
                              </a:solidFill>
                              <a:latin typeface="Cambria Math" panose="02040503050406030204" pitchFamily="18" charset="0"/>
                            </a:rPr>
                            <m:t>3,60</m:t>
                          </m:r>
                        </m:den>
                      </m:f>
                    </m:oMath>
                  </m:oMathPara>
                </a14:m>
                <a:endParaRPr lang="es-ES" sz="1350" dirty="0">
                  <a:solidFill>
                    <a:srgbClr val="000000"/>
                  </a:solidFill>
                  <a:latin typeface="Arial"/>
                </a:endParaRPr>
              </a:p>
            </p:txBody>
          </p:sp>
        </mc:Choice>
        <mc:Fallback xmlns="">
          <p:sp>
            <p:nvSpPr>
              <p:cNvPr id="10" name="CuadroTexto 9"/>
              <p:cNvSpPr txBox="1">
                <a:spLocks noRot="1" noChangeAspect="1" noMove="1" noResize="1" noEditPoints="1" noAdjustHandles="1" noChangeArrowheads="1" noChangeShapeType="1" noTextEdit="1"/>
              </p:cNvSpPr>
              <p:nvPr/>
            </p:nvSpPr>
            <p:spPr>
              <a:xfrm>
                <a:off x="2618508" y="3735333"/>
                <a:ext cx="3157094" cy="422936"/>
              </a:xfrm>
              <a:prstGeom prst="rect">
                <a:avLst/>
              </a:prstGeom>
              <a:blipFill>
                <a:blip r:embed="rId4"/>
                <a:stretch>
                  <a:fillRect t="-5797"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uadroTexto 10"/>
              <p:cNvSpPr txBox="1"/>
              <p:nvPr/>
            </p:nvSpPr>
            <p:spPr>
              <a:xfrm>
                <a:off x="2618508" y="4326121"/>
                <a:ext cx="3764572" cy="564642"/>
              </a:xfrm>
              <a:prstGeom prst="rect">
                <a:avLst/>
              </a:prstGeom>
              <a:noFill/>
            </p:spPr>
            <p:txBody>
              <a:bodyPr wrap="square" lIns="0" tIns="0" rIns="0" bIns="0" rtlCol="0">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𝑄</m:t>
                          </m:r>
                        </m:e>
                        <m:sub>
                          <m:r>
                            <a:rPr lang="es-ES" sz="1350" i="1">
                              <a:solidFill>
                                <a:srgbClr val="000000"/>
                              </a:solidFill>
                              <a:latin typeface="Cambria Math" panose="02040503050406030204" pitchFamily="18" charset="0"/>
                            </a:rPr>
                            <m:t>𝑝</m:t>
                          </m:r>
                        </m:sub>
                      </m:sSub>
                      <m:r>
                        <a:rPr lang="es-ES" sz="1350" i="1">
                          <a:solidFill>
                            <a:srgbClr val="000000"/>
                          </a:solidFill>
                          <a:latin typeface="Cambria Math" panose="02040503050406030204" pitchFamily="18" charset="0"/>
                        </a:rPr>
                        <m:t>=</m:t>
                      </m:r>
                      <m:f>
                        <m:fPr>
                          <m:ctrlPr>
                            <a:rPr lang="es-ES" sz="1350" i="1">
                              <a:solidFill>
                                <a:srgbClr val="000000"/>
                              </a:solidFill>
                              <a:latin typeface="Cambria Math" panose="02040503050406030204" pitchFamily="18" charset="0"/>
                            </a:rPr>
                          </m:ctrlPr>
                        </m:fPr>
                        <m:num>
                          <m:r>
                            <a:rPr lang="es-ES" sz="1350" i="1">
                              <a:solidFill>
                                <a:srgbClr val="000000"/>
                              </a:solidFill>
                              <a:latin typeface="Cambria Math" panose="02040503050406030204" pitchFamily="18" charset="0"/>
                            </a:rPr>
                            <m:t>0,85∗137,24∗(</m:t>
                          </m:r>
                          <m:f>
                            <m:fPr>
                              <m:ctrlPr>
                                <a:rPr lang="es-ES" sz="1350" i="1">
                                  <a:solidFill>
                                    <a:srgbClr val="000000"/>
                                  </a:solidFill>
                                  <a:latin typeface="Cambria Math" panose="02040503050406030204" pitchFamily="18" charset="0"/>
                                </a:rPr>
                              </m:ctrlPr>
                            </m:fPr>
                            <m:num>
                              <m:r>
                                <a:rPr lang="es-ES" sz="1350" i="1">
                                  <a:solidFill>
                                    <a:srgbClr val="000000"/>
                                  </a:solidFill>
                                  <a:latin typeface="Cambria Math" panose="02040503050406030204" pitchFamily="18" charset="0"/>
                                </a:rPr>
                                <m:t>3 ∗599,5</m:t>
                              </m:r>
                            </m:num>
                            <m:den>
                              <m:sSup>
                                <m:sSupPr>
                                  <m:ctrlPr>
                                    <a:rPr lang="es-ES" sz="1350" i="1">
                                      <a:solidFill>
                                        <a:srgbClr val="000000"/>
                                      </a:solidFill>
                                      <a:latin typeface="Cambria Math" panose="02040503050406030204" pitchFamily="18" charset="0"/>
                                    </a:rPr>
                                  </m:ctrlPr>
                                </m:sSupPr>
                                <m:e>
                                  <m:r>
                                    <a:rPr lang="es-ES" sz="1350" i="1">
                                      <a:solidFill>
                                        <a:srgbClr val="000000"/>
                                      </a:solidFill>
                                      <a:latin typeface="Cambria Math" panose="02040503050406030204" pitchFamily="18" charset="0"/>
                                    </a:rPr>
                                    <m:t>1000</m:t>
                                  </m:r>
                                </m:e>
                                <m:sup>
                                  <m:r>
                                    <a:rPr lang="es-ES" sz="1350" i="1">
                                      <a:solidFill>
                                        <a:srgbClr val="000000"/>
                                      </a:solidFill>
                                      <a:latin typeface="Cambria Math" panose="02040503050406030204" pitchFamily="18" charset="0"/>
                                    </a:rPr>
                                    <m:t>2</m:t>
                                  </m:r>
                                </m:sup>
                              </m:sSup>
                            </m:den>
                          </m:f>
                          <m:r>
                            <a:rPr lang="es-ES" sz="1350" i="1">
                              <a:solidFill>
                                <a:srgbClr val="000000"/>
                              </a:solidFill>
                              <a:latin typeface="Cambria Math" panose="02040503050406030204" pitchFamily="18" charset="0"/>
                            </a:rPr>
                            <m:t>)</m:t>
                          </m:r>
                        </m:num>
                        <m:den>
                          <m:r>
                            <a:rPr lang="es-ES" sz="1350" i="1">
                              <a:solidFill>
                                <a:srgbClr val="000000"/>
                              </a:solidFill>
                              <a:latin typeface="Cambria Math" panose="02040503050406030204" pitchFamily="18" charset="0"/>
                            </a:rPr>
                            <m:t>3,60</m:t>
                          </m:r>
                        </m:den>
                      </m:f>
                      <m:r>
                        <a:rPr lang="es-ES" sz="1350" i="1">
                          <a:solidFill>
                            <a:srgbClr val="000000"/>
                          </a:solidFill>
                          <a:latin typeface="Cambria Math" panose="02040503050406030204" pitchFamily="18" charset="0"/>
                        </a:rPr>
                        <m:t>=0,1 </m:t>
                      </m:r>
                      <m:f>
                        <m:fPr>
                          <m:ctrlPr>
                            <a:rPr lang="es-ES" sz="1350" i="1">
                              <a:solidFill>
                                <a:srgbClr val="000000"/>
                              </a:solidFill>
                              <a:latin typeface="Cambria Math" panose="02040503050406030204" pitchFamily="18" charset="0"/>
                            </a:rPr>
                          </m:ctrlPr>
                        </m:fPr>
                        <m:num>
                          <m:sSup>
                            <m:sSupPr>
                              <m:ctrlPr>
                                <a:rPr lang="es-ES" sz="1350" i="1">
                                  <a:solidFill>
                                    <a:srgbClr val="000000"/>
                                  </a:solidFill>
                                  <a:latin typeface="Cambria Math" panose="02040503050406030204" pitchFamily="18" charset="0"/>
                                </a:rPr>
                              </m:ctrlPr>
                            </m:sSupPr>
                            <m:e>
                              <m:r>
                                <a:rPr lang="es-ES" sz="1350" i="1">
                                  <a:solidFill>
                                    <a:srgbClr val="000000"/>
                                  </a:solidFill>
                                  <a:latin typeface="Cambria Math" panose="02040503050406030204" pitchFamily="18" charset="0"/>
                                </a:rPr>
                                <m:t>𝑚</m:t>
                              </m:r>
                            </m:e>
                            <m:sup>
                              <m:r>
                                <a:rPr lang="es-ES" sz="1350" i="1">
                                  <a:solidFill>
                                    <a:srgbClr val="000000"/>
                                  </a:solidFill>
                                  <a:latin typeface="Cambria Math" panose="02040503050406030204" pitchFamily="18" charset="0"/>
                                </a:rPr>
                                <m:t>3</m:t>
                              </m:r>
                            </m:sup>
                          </m:sSup>
                        </m:num>
                        <m:den>
                          <m:r>
                            <a:rPr lang="es-ES" sz="1350" i="1">
                              <a:solidFill>
                                <a:srgbClr val="000000"/>
                              </a:solidFill>
                              <a:latin typeface="Cambria Math" panose="02040503050406030204" pitchFamily="18" charset="0"/>
                            </a:rPr>
                            <m:t>𝑠</m:t>
                          </m:r>
                        </m:den>
                      </m:f>
                    </m:oMath>
                  </m:oMathPara>
                </a14:m>
                <a:endParaRPr lang="es-ES" sz="1350" dirty="0">
                  <a:solidFill>
                    <a:srgbClr val="000000"/>
                  </a:solidFill>
                  <a:latin typeface="Arial"/>
                </a:endParaRPr>
              </a:p>
            </p:txBody>
          </p:sp>
        </mc:Choice>
        <mc:Fallback xmlns="">
          <p:sp>
            <p:nvSpPr>
              <p:cNvPr id="11" name="CuadroTexto 10"/>
              <p:cNvSpPr txBox="1">
                <a:spLocks noRot="1" noChangeAspect="1" noMove="1" noResize="1" noEditPoints="1" noAdjustHandles="1" noChangeArrowheads="1" noChangeShapeType="1" noTextEdit="1"/>
              </p:cNvSpPr>
              <p:nvPr/>
            </p:nvSpPr>
            <p:spPr>
              <a:xfrm>
                <a:off x="2618508" y="4326121"/>
                <a:ext cx="3764572" cy="564642"/>
              </a:xfrm>
              <a:prstGeom prst="rect">
                <a:avLst/>
              </a:prstGeom>
              <a:blipFill>
                <a:blip r:embed="rId5"/>
                <a:stretch>
                  <a:fillRect/>
                </a:stretch>
              </a:blipFill>
            </p:spPr>
            <p:txBody>
              <a:bodyPr/>
              <a:lstStyle/>
              <a:p>
                <a:r>
                  <a:rPr lang="en-US">
                    <a:noFill/>
                  </a:rPr>
                  <a:t> </a:t>
                </a:r>
              </a:p>
            </p:txBody>
          </p:sp>
        </mc:Fallback>
      </mc:AlternateContent>
      <p:pic>
        <p:nvPicPr>
          <p:cNvPr id="12"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32796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24197" y="1056755"/>
            <a:ext cx="2294312" cy="300082"/>
          </a:xfrm>
          <a:prstGeom prst="rect">
            <a:avLst/>
          </a:prstGeom>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Caudal: tercer tramo</a:t>
            </a:r>
          </a:p>
        </p:txBody>
      </p:sp>
      <p:sp>
        <p:nvSpPr>
          <p:cNvPr id="5" name="CuadroTexto 4"/>
          <p:cNvSpPr txBox="1"/>
          <p:nvPr/>
        </p:nvSpPr>
        <p:spPr>
          <a:xfrm>
            <a:off x="324197" y="1607277"/>
            <a:ext cx="1820487" cy="113107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Datos:</a:t>
            </a:r>
          </a:p>
          <a:p>
            <a:pPr defTabSz="685800" eaLnBrk="1" fontAlgn="auto" hangingPunct="1">
              <a:spcBef>
                <a:spcPts val="0"/>
              </a:spcBef>
              <a:spcAft>
                <a:spcPts val="0"/>
              </a:spcAft>
            </a:pPr>
            <a:r>
              <a:rPr lang="es-ES" sz="1350" dirty="0">
                <a:solidFill>
                  <a:srgbClr val="000000"/>
                </a:solidFill>
                <a:latin typeface="Arial"/>
              </a:rPr>
              <a:t>C:0,85</a:t>
            </a:r>
            <a:br>
              <a:rPr lang="es-ES" sz="1350" dirty="0">
                <a:solidFill>
                  <a:srgbClr val="000000"/>
                </a:solidFill>
                <a:latin typeface="Arial"/>
              </a:rPr>
            </a:br>
            <a:r>
              <a:rPr lang="es-ES" sz="1350" dirty="0">
                <a:solidFill>
                  <a:srgbClr val="000000"/>
                </a:solidFill>
                <a:latin typeface="Arial"/>
              </a:rPr>
              <a:t>longitud: 1226  m</a:t>
            </a:r>
            <a:br>
              <a:rPr lang="es-ES" sz="1350" dirty="0">
                <a:solidFill>
                  <a:srgbClr val="000000"/>
                </a:solidFill>
                <a:latin typeface="Arial"/>
              </a:rPr>
            </a:br>
            <a:r>
              <a:rPr lang="es-ES" sz="1350" dirty="0">
                <a:solidFill>
                  <a:srgbClr val="000000"/>
                </a:solidFill>
                <a:latin typeface="Arial"/>
              </a:rPr>
              <a:t>Ancho calzada: 3,5 m</a:t>
            </a:r>
          </a:p>
        </p:txBody>
      </p:sp>
      <mc:AlternateContent xmlns:mc="http://schemas.openxmlformats.org/markup-compatibility/2006" xmlns:a14="http://schemas.microsoft.com/office/drawing/2010/main">
        <mc:Choice Requires="a14">
          <p:sp>
            <p:nvSpPr>
              <p:cNvPr id="6" name="CuadroTexto 5"/>
              <p:cNvSpPr txBox="1"/>
              <p:nvPr/>
            </p:nvSpPr>
            <p:spPr>
              <a:xfrm>
                <a:off x="1351727" y="4205744"/>
                <a:ext cx="4470429" cy="333553"/>
              </a:xfrm>
              <a:prstGeom prst="rect">
                <a:avLst/>
              </a:prstGeom>
              <a:noFill/>
            </p:spPr>
            <p:txBody>
              <a:bodyPr wrap="square" lIns="0" tIns="0" rIns="0" bIns="0" rtlCol="0">
                <a:spAutoFit/>
              </a:bodyPr>
              <a:lstStyle/>
              <a:p>
                <a:pPr defTabSz="685800" eaLnBrk="1" fontAlgn="auto" hangingPunct="1">
                  <a:spcBef>
                    <a:spcPts val="0"/>
                  </a:spcBef>
                  <a:spcAft>
                    <a:spcPts val="0"/>
                  </a:spcAft>
                </a:pPr>
                <a14:m>
                  <m:oMath xmlns:m="http://schemas.openxmlformats.org/officeDocument/2006/math">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𝑄</m:t>
                        </m:r>
                      </m:e>
                      <m:sub>
                        <m:r>
                          <a:rPr lang="es-ES" sz="1350" i="1">
                            <a:solidFill>
                              <a:srgbClr val="000000"/>
                            </a:solidFill>
                            <a:latin typeface="Cambria Math" panose="02040503050406030204" pitchFamily="18" charset="0"/>
                          </a:rPr>
                          <m:t>𝑝</m:t>
                        </m:r>
                      </m:sub>
                    </m:sSub>
                    <m:r>
                      <a:rPr lang="es-ES" sz="1350" i="1">
                        <a:solidFill>
                          <a:srgbClr val="000000"/>
                        </a:solidFill>
                        <a:latin typeface="Cambria Math" panose="02040503050406030204" pitchFamily="18" charset="0"/>
                      </a:rPr>
                      <m:t>=</m:t>
                    </m:r>
                    <m:f>
                      <m:fPr>
                        <m:ctrlPr>
                          <a:rPr lang="es-ES" sz="1350" i="1">
                            <a:solidFill>
                              <a:srgbClr val="000000"/>
                            </a:solidFill>
                            <a:latin typeface="Cambria Math" panose="02040503050406030204" pitchFamily="18" charset="0"/>
                          </a:rPr>
                        </m:ctrlPr>
                      </m:fPr>
                      <m:num>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𝐶</m:t>
                            </m:r>
                          </m:e>
                          <m:sub>
                            <m:r>
                              <a:rPr lang="es-ES" sz="1350" i="1">
                                <a:solidFill>
                                  <a:srgbClr val="000000"/>
                                </a:solidFill>
                                <a:latin typeface="Cambria Math" panose="02040503050406030204" pitchFamily="18" charset="0"/>
                              </a:rPr>
                              <m:t>𝑝𝑎𝑣𝑖𝑚𝑒𝑛𝑡𝑜</m:t>
                            </m:r>
                          </m:sub>
                        </m:sSub>
                        <m:r>
                          <a:rPr lang="es-ES" sz="1350" i="1">
                            <a:solidFill>
                              <a:srgbClr val="000000"/>
                            </a:solidFill>
                            <a:latin typeface="Cambria Math" panose="02040503050406030204" pitchFamily="18" charset="0"/>
                          </a:rPr>
                          <m:t>∗</m:t>
                        </m:r>
                        <m:r>
                          <a:rPr lang="es-ES" sz="1350" i="1">
                            <a:solidFill>
                              <a:srgbClr val="000000"/>
                            </a:solidFill>
                            <a:latin typeface="Cambria Math" panose="02040503050406030204" pitchFamily="18" charset="0"/>
                          </a:rPr>
                          <m:t>𝐼</m:t>
                        </m:r>
                        <m:r>
                          <a:rPr lang="es-ES" sz="1350" i="1">
                            <a:solidFill>
                              <a:srgbClr val="000000"/>
                            </a:solidFill>
                            <a:latin typeface="Cambria Math" panose="02040503050406030204" pitchFamily="18" charset="0"/>
                          </a:rPr>
                          <m:t>∗(</m:t>
                        </m:r>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𝑏</m:t>
                            </m:r>
                          </m:e>
                          <m:sub>
                            <m:r>
                              <a:rPr lang="es-ES" sz="1350" i="1">
                                <a:solidFill>
                                  <a:srgbClr val="000000"/>
                                </a:solidFill>
                                <a:latin typeface="Cambria Math" panose="02040503050406030204" pitchFamily="18" charset="0"/>
                              </a:rPr>
                              <m:t>𝑝𝑎𝑣𝑖𝑚𝑒𝑛𝑡𝑜</m:t>
                            </m:r>
                          </m:sub>
                        </m:sSub>
                        <m:r>
                          <a:rPr lang="es-ES" sz="1350" i="1">
                            <a:solidFill>
                              <a:srgbClr val="000000"/>
                            </a:solidFill>
                            <a:latin typeface="Cambria Math" panose="02040503050406030204" pitchFamily="18" charset="0"/>
                          </a:rPr>
                          <m:t>∗</m:t>
                        </m:r>
                        <m:r>
                          <a:rPr lang="es-ES" sz="1350" i="1">
                            <a:solidFill>
                              <a:srgbClr val="000000"/>
                            </a:solidFill>
                            <a:latin typeface="Cambria Math" panose="02040503050406030204" pitchFamily="18" charset="0"/>
                          </a:rPr>
                          <m:t>𝐿</m:t>
                        </m:r>
                        <m:r>
                          <a:rPr lang="es-ES" sz="1350" i="1">
                            <a:solidFill>
                              <a:srgbClr val="000000"/>
                            </a:solidFill>
                            <a:latin typeface="Cambria Math" panose="02040503050406030204" pitchFamily="18" charset="0"/>
                          </a:rPr>
                          <m:t>)</m:t>
                        </m:r>
                      </m:num>
                      <m:den>
                        <m:r>
                          <a:rPr lang="es-ES" sz="1350" i="1">
                            <a:solidFill>
                              <a:srgbClr val="000000"/>
                            </a:solidFill>
                            <a:latin typeface="Cambria Math" panose="02040503050406030204" pitchFamily="18" charset="0"/>
                          </a:rPr>
                          <m:t>3,60</m:t>
                        </m:r>
                      </m:den>
                    </m:f>
                  </m:oMath>
                </a14:m>
                <a:r>
                  <a:rPr lang="es-ES" sz="1350" dirty="0">
                    <a:solidFill>
                      <a:srgbClr val="000000"/>
                    </a:solidFill>
                    <a:latin typeface="Arial"/>
                  </a:rPr>
                  <a:t>+</a:t>
                </a:r>
                <a14:m>
                  <m:oMath xmlns:m="http://schemas.openxmlformats.org/officeDocument/2006/math">
                    <m:f>
                      <m:fPr>
                        <m:ctrlPr>
                          <a:rPr lang="es-ES" sz="1350" i="1">
                            <a:solidFill>
                              <a:srgbClr val="000000"/>
                            </a:solidFill>
                            <a:latin typeface="Cambria Math" panose="02040503050406030204" pitchFamily="18" charset="0"/>
                          </a:rPr>
                        </m:ctrlPr>
                      </m:fPr>
                      <m:num>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𝐶</m:t>
                            </m:r>
                          </m:e>
                          <m:sub>
                            <m:r>
                              <a:rPr lang="es-ES" sz="1350" i="1">
                                <a:solidFill>
                                  <a:srgbClr val="000000"/>
                                </a:solidFill>
                                <a:latin typeface="Cambria Math" panose="02040503050406030204" pitchFamily="18" charset="0"/>
                              </a:rPr>
                              <m:t>𝑡𝑎𝑙𝑢𝑑</m:t>
                            </m:r>
                          </m:sub>
                        </m:sSub>
                        <m:r>
                          <a:rPr lang="es-ES" sz="1350" i="1">
                            <a:solidFill>
                              <a:srgbClr val="000000"/>
                            </a:solidFill>
                            <a:latin typeface="Cambria Math" panose="02040503050406030204" pitchFamily="18" charset="0"/>
                          </a:rPr>
                          <m:t>∗</m:t>
                        </m:r>
                        <m:r>
                          <a:rPr lang="es-ES" sz="1350" i="1">
                            <a:solidFill>
                              <a:srgbClr val="000000"/>
                            </a:solidFill>
                            <a:latin typeface="Cambria Math" panose="02040503050406030204" pitchFamily="18" charset="0"/>
                          </a:rPr>
                          <m:t>𝐼</m:t>
                        </m:r>
                        <m:r>
                          <a:rPr lang="es-ES" sz="1350" i="1">
                            <a:solidFill>
                              <a:srgbClr val="000000"/>
                            </a:solidFill>
                            <a:latin typeface="Cambria Math" panose="02040503050406030204" pitchFamily="18" charset="0"/>
                          </a:rPr>
                          <m:t>∗(</m:t>
                        </m:r>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𝑏</m:t>
                            </m:r>
                          </m:e>
                          <m:sub>
                            <m:r>
                              <a:rPr lang="es-ES" sz="1350" i="1">
                                <a:solidFill>
                                  <a:srgbClr val="000000"/>
                                </a:solidFill>
                                <a:latin typeface="Cambria Math" panose="02040503050406030204" pitchFamily="18" charset="0"/>
                              </a:rPr>
                              <m:t>𝑡𝑎𝑙𝑢𝑑</m:t>
                            </m:r>
                          </m:sub>
                        </m:sSub>
                        <m:r>
                          <a:rPr lang="es-ES" sz="1350" i="1">
                            <a:solidFill>
                              <a:srgbClr val="000000"/>
                            </a:solidFill>
                            <a:latin typeface="Cambria Math" panose="02040503050406030204" pitchFamily="18" charset="0"/>
                          </a:rPr>
                          <m:t>∗</m:t>
                        </m:r>
                        <m:r>
                          <a:rPr lang="es-ES" sz="1350" i="1">
                            <a:solidFill>
                              <a:srgbClr val="000000"/>
                            </a:solidFill>
                            <a:latin typeface="Cambria Math" panose="02040503050406030204" pitchFamily="18" charset="0"/>
                          </a:rPr>
                          <m:t>𝐿</m:t>
                        </m:r>
                        <m:r>
                          <a:rPr lang="es-ES" sz="1350" i="1">
                            <a:solidFill>
                              <a:srgbClr val="000000"/>
                            </a:solidFill>
                            <a:latin typeface="Cambria Math" panose="02040503050406030204" pitchFamily="18" charset="0"/>
                          </a:rPr>
                          <m:t>)</m:t>
                        </m:r>
                      </m:num>
                      <m:den>
                        <m:r>
                          <a:rPr lang="es-ES" sz="1350" i="1">
                            <a:solidFill>
                              <a:srgbClr val="000000"/>
                            </a:solidFill>
                            <a:latin typeface="Cambria Math" panose="02040503050406030204" pitchFamily="18" charset="0"/>
                          </a:rPr>
                          <m:t>3,60</m:t>
                        </m:r>
                      </m:den>
                    </m:f>
                  </m:oMath>
                </a14:m>
                <a:endParaRPr lang="es-ES" sz="1350" dirty="0">
                  <a:solidFill>
                    <a:srgbClr val="000000"/>
                  </a:solidFill>
                  <a:latin typeface="Arial"/>
                </a:endParaRPr>
              </a:p>
            </p:txBody>
          </p:sp>
        </mc:Choice>
        <mc:Fallback xmlns="">
          <p:sp>
            <p:nvSpPr>
              <p:cNvPr id="6" name="CuadroTexto 5"/>
              <p:cNvSpPr txBox="1">
                <a:spLocks noRot="1" noChangeAspect="1" noMove="1" noResize="1" noEditPoints="1" noAdjustHandles="1" noChangeArrowheads="1" noChangeShapeType="1" noTextEdit="1"/>
              </p:cNvSpPr>
              <p:nvPr/>
            </p:nvSpPr>
            <p:spPr>
              <a:xfrm>
                <a:off x="1351727" y="4205744"/>
                <a:ext cx="4470429" cy="333553"/>
              </a:xfrm>
              <a:prstGeom prst="rect">
                <a:avLst/>
              </a:prstGeom>
              <a:blipFill>
                <a:blip r:embed="rId2"/>
                <a:stretch>
                  <a:fillRect l="-1774" t="-1818"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uadroTexto 6"/>
              <p:cNvSpPr txBox="1"/>
              <p:nvPr/>
            </p:nvSpPr>
            <p:spPr>
              <a:xfrm>
                <a:off x="1351727" y="4661254"/>
                <a:ext cx="5720586" cy="564642"/>
              </a:xfrm>
              <a:prstGeom prst="rect">
                <a:avLst/>
              </a:prstGeom>
              <a:noFill/>
            </p:spPr>
            <p:txBody>
              <a:bodyPr wrap="square" lIns="0" tIns="0" rIns="0" bIns="0" rtlCol="0">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s-ES" sz="1350" i="1">
                              <a:solidFill>
                                <a:srgbClr val="000000"/>
                              </a:solidFill>
                              <a:latin typeface="Cambria Math" panose="02040503050406030204" pitchFamily="18" charset="0"/>
                            </a:rPr>
                          </m:ctrlPr>
                        </m:sSubPr>
                        <m:e>
                          <m:r>
                            <a:rPr lang="es-ES" sz="1350" i="1">
                              <a:solidFill>
                                <a:srgbClr val="000000"/>
                              </a:solidFill>
                              <a:latin typeface="Cambria Math" panose="02040503050406030204" pitchFamily="18" charset="0"/>
                            </a:rPr>
                            <m:t>𝑄</m:t>
                          </m:r>
                        </m:e>
                        <m:sub>
                          <m:r>
                            <a:rPr lang="es-ES" sz="1350" i="1">
                              <a:solidFill>
                                <a:srgbClr val="000000"/>
                              </a:solidFill>
                              <a:latin typeface="Cambria Math" panose="02040503050406030204" pitchFamily="18" charset="0"/>
                            </a:rPr>
                            <m:t>𝑝</m:t>
                          </m:r>
                        </m:sub>
                      </m:sSub>
                      <m:r>
                        <a:rPr lang="es-ES" sz="1350" i="1">
                          <a:solidFill>
                            <a:srgbClr val="000000"/>
                          </a:solidFill>
                          <a:latin typeface="Cambria Math" panose="02040503050406030204" pitchFamily="18" charset="0"/>
                        </a:rPr>
                        <m:t>=</m:t>
                      </m:r>
                      <m:f>
                        <m:fPr>
                          <m:ctrlPr>
                            <a:rPr lang="es-ES" sz="1350" i="1">
                              <a:solidFill>
                                <a:srgbClr val="000000"/>
                              </a:solidFill>
                              <a:latin typeface="Cambria Math" panose="02040503050406030204" pitchFamily="18" charset="0"/>
                            </a:rPr>
                          </m:ctrlPr>
                        </m:fPr>
                        <m:num>
                          <m:r>
                            <a:rPr lang="es-ES" sz="1350" i="1">
                              <a:solidFill>
                                <a:srgbClr val="000000"/>
                              </a:solidFill>
                              <a:latin typeface="Cambria Math" panose="02040503050406030204" pitchFamily="18" charset="0"/>
                            </a:rPr>
                            <m:t>0,85∗137,24∗(</m:t>
                          </m:r>
                          <m:f>
                            <m:fPr>
                              <m:ctrlPr>
                                <a:rPr lang="es-ES" sz="1350" i="1">
                                  <a:solidFill>
                                    <a:srgbClr val="000000"/>
                                  </a:solidFill>
                                  <a:latin typeface="Cambria Math" panose="02040503050406030204" pitchFamily="18" charset="0"/>
                                </a:rPr>
                              </m:ctrlPr>
                            </m:fPr>
                            <m:num>
                              <m:r>
                                <a:rPr lang="es-ES" sz="1350" i="1">
                                  <a:solidFill>
                                    <a:srgbClr val="000000"/>
                                  </a:solidFill>
                                  <a:latin typeface="Cambria Math" panose="02040503050406030204" pitchFamily="18" charset="0"/>
                                </a:rPr>
                                <m:t>3,5∗1226</m:t>
                              </m:r>
                            </m:num>
                            <m:den>
                              <m:sSup>
                                <m:sSupPr>
                                  <m:ctrlPr>
                                    <a:rPr lang="es-ES" sz="1350" i="1">
                                      <a:solidFill>
                                        <a:srgbClr val="000000"/>
                                      </a:solidFill>
                                      <a:latin typeface="Cambria Math" panose="02040503050406030204" pitchFamily="18" charset="0"/>
                                    </a:rPr>
                                  </m:ctrlPr>
                                </m:sSupPr>
                                <m:e>
                                  <m:r>
                                    <a:rPr lang="es-ES" sz="1350" i="1">
                                      <a:solidFill>
                                        <a:srgbClr val="000000"/>
                                      </a:solidFill>
                                      <a:latin typeface="Cambria Math" panose="02040503050406030204" pitchFamily="18" charset="0"/>
                                    </a:rPr>
                                    <m:t>1000</m:t>
                                  </m:r>
                                </m:e>
                                <m:sup>
                                  <m:r>
                                    <a:rPr lang="es-ES" sz="1350" i="1">
                                      <a:solidFill>
                                        <a:srgbClr val="000000"/>
                                      </a:solidFill>
                                      <a:latin typeface="Cambria Math" panose="02040503050406030204" pitchFamily="18" charset="0"/>
                                    </a:rPr>
                                    <m:t>2</m:t>
                                  </m:r>
                                </m:sup>
                              </m:sSup>
                            </m:den>
                          </m:f>
                          <m:r>
                            <a:rPr lang="es-ES" sz="1350" i="1">
                              <a:solidFill>
                                <a:srgbClr val="000000"/>
                              </a:solidFill>
                              <a:latin typeface="Cambria Math" panose="02040503050406030204" pitchFamily="18" charset="0"/>
                            </a:rPr>
                            <m:t>)</m:t>
                          </m:r>
                        </m:num>
                        <m:den>
                          <m:r>
                            <a:rPr lang="es-ES" sz="1350" i="1">
                              <a:solidFill>
                                <a:srgbClr val="000000"/>
                              </a:solidFill>
                              <a:latin typeface="Cambria Math" panose="02040503050406030204" pitchFamily="18" charset="0"/>
                            </a:rPr>
                            <m:t>3,60</m:t>
                          </m:r>
                        </m:den>
                      </m:f>
                      <m:r>
                        <a:rPr lang="es-ES" sz="1350" i="1">
                          <a:solidFill>
                            <a:srgbClr val="000000"/>
                          </a:solidFill>
                          <a:latin typeface="Cambria Math" panose="02040503050406030204" pitchFamily="18" charset="0"/>
                        </a:rPr>
                        <m:t>+</m:t>
                      </m:r>
                      <m:f>
                        <m:fPr>
                          <m:ctrlPr>
                            <a:rPr lang="es-ES" sz="1350" i="1">
                              <a:solidFill>
                                <a:srgbClr val="000000"/>
                              </a:solidFill>
                              <a:latin typeface="Cambria Math" panose="02040503050406030204" pitchFamily="18" charset="0"/>
                            </a:rPr>
                          </m:ctrlPr>
                        </m:fPr>
                        <m:num>
                          <m:r>
                            <a:rPr lang="es-ES" sz="1350" i="1">
                              <a:solidFill>
                                <a:srgbClr val="000000"/>
                              </a:solidFill>
                              <a:latin typeface="Cambria Math" panose="02040503050406030204" pitchFamily="18" charset="0"/>
                            </a:rPr>
                            <m:t>0,85∗137,24∗(</m:t>
                          </m:r>
                          <m:f>
                            <m:fPr>
                              <m:ctrlPr>
                                <a:rPr lang="es-ES" sz="1350" i="1">
                                  <a:solidFill>
                                    <a:srgbClr val="000000"/>
                                  </a:solidFill>
                                  <a:latin typeface="Cambria Math" panose="02040503050406030204" pitchFamily="18" charset="0"/>
                                </a:rPr>
                              </m:ctrlPr>
                            </m:fPr>
                            <m:num>
                              <m:r>
                                <a:rPr lang="es-ES" sz="1350" i="1">
                                  <a:solidFill>
                                    <a:srgbClr val="000000"/>
                                  </a:solidFill>
                                  <a:latin typeface="Cambria Math" panose="02040503050406030204" pitchFamily="18" charset="0"/>
                                </a:rPr>
                                <m:t>17,5∗1226</m:t>
                              </m:r>
                            </m:num>
                            <m:den>
                              <m:sSup>
                                <m:sSupPr>
                                  <m:ctrlPr>
                                    <a:rPr lang="es-ES" sz="1350" i="1">
                                      <a:solidFill>
                                        <a:srgbClr val="000000"/>
                                      </a:solidFill>
                                      <a:latin typeface="Cambria Math" panose="02040503050406030204" pitchFamily="18" charset="0"/>
                                    </a:rPr>
                                  </m:ctrlPr>
                                </m:sSupPr>
                                <m:e>
                                  <m:r>
                                    <a:rPr lang="es-ES" sz="1350" i="1">
                                      <a:solidFill>
                                        <a:srgbClr val="000000"/>
                                      </a:solidFill>
                                      <a:latin typeface="Cambria Math" panose="02040503050406030204" pitchFamily="18" charset="0"/>
                                    </a:rPr>
                                    <m:t>1000</m:t>
                                  </m:r>
                                </m:e>
                                <m:sup>
                                  <m:r>
                                    <a:rPr lang="es-ES" sz="1350" i="1">
                                      <a:solidFill>
                                        <a:srgbClr val="000000"/>
                                      </a:solidFill>
                                      <a:latin typeface="Cambria Math" panose="02040503050406030204" pitchFamily="18" charset="0"/>
                                    </a:rPr>
                                    <m:t>2</m:t>
                                  </m:r>
                                </m:sup>
                              </m:sSup>
                            </m:den>
                          </m:f>
                          <m:r>
                            <a:rPr lang="es-ES" sz="1350" i="1">
                              <a:solidFill>
                                <a:srgbClr val="000000"/>
                              </a:solidFill>
                              <a:latin typeface="Cambria Math" panose="02040503050406030204" pitchFamily="18" charset="0"/>
                            </a:rPr>
                            <m:t>)</m:t>
                          </m:r>
                        </m:num>
                        <m:den>
                          <m:r>
                            <a:rPr lang="es-ES" sz="1350" i="1">
                              <a:solidFill>
                                <a:srgbClr val="000000"/>
                              </a:solidFill>
                              <a:latin typeface="Cambria Math" panose="02040503050406030204" pitchFamily="18" charset="0"/>
                            </a:rPr>
                            <m:t>3,60</m:t>
                          </m:r>
                        </m:den>
                      </m:f>
                      <m:r>
                        <a:rPr lang="es-ES" sz="1350" i="1">
                          <a:solidFill>
                            <a:srgbClr val="000000"/>
                          </a:solidFill>
                          <a:latin typeface="Cambria Math" panose="02040503050406030204" pitchFamily="18" charset="0"/>
                        </a:rPr>
                        <m:t>=0,83 </m:t>
                      </m:r>
                      <m:f>
                        <m:fPr>
                          <m:ctrlPr>
                            <a:rPr lang="es-ES" sz="1350" i="1">
                              <a:solidFill>
                                <a:srgbClr val="000000"/>
                              </a:solidFill>
                              <a:latin typeface="Cambria Math" panose="02040503050406030204" pitchFamily="18" charset="0"/>
                            </a:rPr>
                          </m:ctrlPr>
                        </m:fPr>
                        <m:num>
                          <m:sSup>
                            <m:sSupPr>
                              <m:ctrlPr>
                                <a:rPr lang="es-ES" sz="1350" i="1">
                                  <a:solidFill>
                                    <a:srgbClr val="000000"/>
                                  </a:solidFill>
                                  <a:latin typeface="Cambria Math" panose="02040503050406030204" pitchFamily="18" charset="0"/>
                                </a:rPr>
                              </m:ctrlPr>
                            </m:sSupPr>
                            <m:e>
                              <m:r>
                                <a:rPr lang="es-ES" sz="1350" i="1">
                                  <a:solidFill>
                                    <a:srgbClr val="000000"/>
                                  </a:solidFill>
                                  <a:latin typeface="Cambria Math" panose="02040503050406030204" pitchFamily="18" charset="0"/>
                                </a:rPr>
                                <m:t>𝑚</m:t>
                              </m:r>
                            </m:e>
                            <m:sup>
                              <m:r>
                                <a:rPr lang="es-ES" sz="1350" i="1">
                                  <a:solidFill>
                                    <a:srgbClr val="000000"/>
                                  </a:solidFill>
                                  <a:latin typeface="Cambria Math" panose="02040503050406030204" pitchFamily="18" charset="0"/>
                                </a:rPr>
                                <m:t>3</m:t>
                              </m:r>
                            </m:sup>
                          </m:sSup>
                        </m:num>
                        <m:den>
                          <m:r>
                            <a:rPr lang="es-ES" sz="1350" i="1">
                              <a:solidFill>
                                <a:srgbClr val="000000"/>
                              </a:solidFill>
                              <a:latin typeface="Cambria Math" panose="02040503050406030204" pitchFamily="18" charset="0"/>
                            </a:rPr>
                            <m:t>𝑠</m:t>
                          </m:r>
                        </m:den>
                      </m:f>
                    </m:oMath>
                  </m:oMathPara>
                </a14:m>
                <a:endParaRPr lang="es-ES" sz="1350" dirty="0">
                  <a:solidFill>
                    <a:srgbClr val="000000"/>
                  </a:solidFill>
                  <a:latin typeface="Arial"/>
                </a:endParaRPr>
              </a:p>
            </p:txBody>
          </p:sp>
        </mc:Choice>
        <mc:Fallback xmlns="">
          <p:sp>
            <p:nvSpPr>
              <p:cNvPr id="7" name="CuadroTexto 6"/>
              <p:cNvSpPr txBox="1">
                <a:spLocks noRot="1" noChangeAspect="1" noMove="1" noResize="1" noEditPoints="1" noAdjustHandles="1" noChangeArrowheads="1" noChangeShapeType="1" noTextEdit="1"/>
              </p:cNvSpPr>
              <p:nvPr/>
            </p:nvSpPr>
            <p:spPr>
              <a:xfrm>
                <a:off x="1351727" y="4661254"/>
                <a:ext cx="5720586" cy="564642"/>
              </a:xfrm>
              <a:prstGeom prst="rect">
                <a:avLst/>
              </a:prstGeom>
              <a:blipFill>
                <a:blip r:embed="rId3"/>
                <a:stretch>
                  <a:fillRect/>
                </a:stretch>
              </a:blipFill>
            </p:spPr>
            <p:txBody>
              <a:bodyPr/>
              <a:lstStyle/>
              <a:p>
                <a:r>
                  <a:rPr lang="en-US">
                    <a:noFill/>
                  </a:rPr>
                  <a:t> </a:t>
                </a:r>
              </a:p>
            </p:txBody>
          </p:sp>
        </mc:Fallback>
      </mc:AlternateContent>
      <p:sp>
        <p:nvSpPr>
          <p:cNvPr id="8" name="CuadroTexto 7"/>
          <p:cNvSpPr txBox="1"/>
          <p:nvPr/>
        </p:nvSpPr>
        <p:spPr>
          <a:xfrm>
            <a:off x="324197" y="2781046"/>
            <a:ext cx="6995160" cy="507831"/>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Según MTOP, el derecho de vía es de 25 metros, por lo tanto el ancho de talud se calcula de la siguiente manera:</a:t>
            </a:r>
          </a:p>
        </p:txBody>
      </p:sp>
      <mc:AlternateContent xmlns:mc="http://schemas.openxmlformats.org/markup-compatibility/2006" xmlns:a14="http://schemas.microsoft.com/office/drawing/2010/main">
        <mc:Choice Requires="a14">
          <p:sp>
            <p:nvSpPr>
              <p:cNvPr id="10" name="Rectángulo 9"/>
              <p:cNvSpPr/>
              <p:nvPr/>
            </p:nvSpPr>
            <p:spPr>
              <a:xfrm>
                <a:off x="901126" y="3400819"/>
                <a:ext cx="7274364" cy="507831"/>
              </a:xfrm>
              <a:prstGeom prst="rect">
                <a:avLst/>
              </a:prstGeom>
            </p:spPr>
            <p:txBody>
              <a:bodyPr wrap="none">
                <a:spAutoFit/>
              </a:bodyPr>
              <a:lstStyle/>
              <a:p>
                <a:pPr defTabSz="685800"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s-ES" sz="1350" i="1">
                          <a:solidFill>
                            <a:srgbClr val="000000"/>
                          </a:solidFill>
                          <a:latin typeface="Cambria Math" panose="02040503050406030204" pitchFamily="18" charset="0"/>
                        </a:rPr>
                        <m:t>𝑎𝑛𝑐h𝑜</m:t>
                      </m:r>
                      <m:r>
                        <a:rPr lang="es-ES" sz="1350" i="1">
                          <a:solidFill>
                            <a:srgbClr val="000000"/>
                          </a:solidFill>
                          <a:latin typeface="Cambria Math" panose="02040503050406030204" pitchFamily="18" charset="0"/>
                        </a:rPr>
                        <m:t> </m:t>
                      </m:r>
                      <m:r>
                        <a:rPr lang="es-ES" sz="1350" i="1">
                          <a:solidFill>
                            <a:srgbClr val="000000"/>
                          </a:solidFill>
                          <a:latin typeface="Cambria Math" panose="02040503050406030204" pitchFamily="18" charset="0"/>
                        </a:rPr>
                        <m:t>𝑑𝑒𝑙</m:t>
                      </m:r>
                      <m:r>
                        <a:rPr lang="es-ES" sz="1350" i="1">
                          <a:solidFill>
                            <a:srgbClr val="000000"/>
                          </a:solidFill>
                          <a:latin typeface="Cambria Math" panose="02040503050406030204" pitchFamily="18" charset="0"/>
                        </a:rPr>
                        <m:t> </m:t>
                      </m:r>
                      <m:r>
                        <a:rPr lang="es-ES" sz="1350" i="1">
                          <a:solidFill>
                            <a:srgbClr val="000000"/>
                          </a:solidFill>
                          <a:latin typeface="Cambria Math" panose="02040503050406030204" pitchFamily="18" charset="0"/>
                        </a:rPr>
                        <m:t>𝑡𝑎𝑙𝑢𝑑</m:t>
                      </m:r>
                      <m:r>
                        <a:rPr lang="es-ES" sz="1350" i="1">
                          <a:solidFill>
                            <a:srgbClr val="000000"/>
                          </a:solidFill>
                          <a:latin typeface="Cambria Math" panose="02040503050406030204" pitchFamily="18" charset="0"/>
                        </a:rPr>
                        <m:t>:</m:t>
                      </m:r>
                      <m:r>
                        <a:rPr lang="es-ES" sz="1350" i="1">
                          <a:solidFill>
                            <a:srgbClr val="000000"/>
                          </a:solidFill>
                          <a:latin typeface="Cambria Math" panose="02040503050406030204" pitchFamily="18" charset="0"/>
                        </a:rPr>
                        <m:t>𝑑𝑒𝑟𝑒𝑐h𝑜</m:t>
                      </m:r>
                      <m:r>
                        <a:rPr lang="es-ES" sz="1350" i="1">
                          <a:solidFill>
                            <a:srgbClr val="000000"/>
                          </a:solidFill>
                          <a:latin typeface="Cambria Math" panose="02040503050406030204" pitchFamily="18" charset="0"/>
                        </a:rPr>
                        <m:t> </m:t>
                      </m:r>
                      <m:r>
                        <a:rPr lang="es-ES" sz="1350" i="1">
                          <a:solidFill>
                            <a:srgbClr val="000000"/>
                          </a:solidFill>
                          <a:latin typeface="Cambria Math" panose="02040503050406030204" pitchFamily="18" charset="0"/>
                        </a:rPr>
                        <m:t>𝑑𝑒</m:t>
                      </m:r>
                      <m:r>
                        <a:rPr lang="es-ES" sz="1350" i="1">
                          <a:solidFill>
                            <a:srgbClr val="000000"/>
                          </a:solidFill>
                          <a:latin typeface="Cambria Math" panose="02040503050406030204" pitchFamily="18" charset="0"/>
                        </a:rPr>
                        <m:t> </m:t>
                      </m:r>
                      <m:r>
                        <a:rPr lang="es-ES" sz="1350" i="1">
                          <a:solidFill>
                            <a:srgbClr val="000000"/>
                          </a:solidFill>
                          <a:latin typeface="Cambria Math" panose="02040503050406030204" pitchFamily="18" charset="0"/>
                        </a:rPr>
                        <m:t>𝑣</m:t>
                      </m:r>
                      <m:r>
                        <a:rPr lang="es-ES" sz="1350" i="1">
                          <a:solidFill>
                            <a:srgbClr val="000000"/>
                          </a:solidFill>
                          <a:latin typeface="Cambria Math" panose="02040503050406030204" pitchFamily="18" charset="0"/>
                        </a:rPr>
                        <m:t>í</m:t>
                      </m:r>
                      <m:r>
                        <a:rPr lang="es-ES" sz="1350" i="1">
                          <a:solidFill>
                            <a:srgbClr val="000000"/>
                          </a:solidFill>
                          <a:latin typeface="Cambria Math" panose="02040503050406030204" pitchFamily="18" charset="0"/>
                        </a:rPr>
                        <m:t>𝑎</m:t>
                      </m:r>
                      <m:r>
                        <a:rPr lang="es-ES" sz="1350" i="1">
                          <a:solidFill>
                            <a:srgbClr val="000000"/>
                          </a:solidFill>
                          <a:latin typeface="Cambria Math" panose="02040503050406030204" pitchFamily="18" charset="0"/>
                        </a:rPr>
                        <m:t> −</m:t>
                      </m:r>
                      <m:r>
                        <a:rPr lang="es-ES" sz="1350" i="1">
                          <a:solidFill>
                            <a:srgbClr val="000000"/>
                          </a:solidFill>
                          <a:latin typeface="Cambria Math" panose="02040503050406030204" pitchFamily="18" charset="0"/>
                        </a:rPr>
                        <m:t>𝑎𝑛𝑐h𝑜</m:t>
                      </m:r>
                      <m:r>
                        <a:rPr lang="es-ES" sz="1350" i="1">
                          <a:solidFill>
                            <a:srgbClr val="000000"/>
                          </a:solidFill>
                          <a:latin typeface="Cambria Math" panose="02040503050406030204" pitchFamily="18" charset="0"/>
                        </a:rPr>
                        <m:t> </m:t>
                      </m:r>
                      <m:r>
                        <a:rPr lang="es-ES" sz="1350" i="1">
                          <a:solidFill>
                            <a:srgbClr val="000000"/>
                          </a:solidFill>
                          <a:latin typeface="Cambria Math" panose="02040503050406030204" pitchFamily="18" charset="0"/>
                        </a:rPr>
                        <m:t>𝑑𝑒</m:t>
                      </m:r>
                      <m:r>
                        <a:rPr lang="es-ES" sz="1350" i="1">
                          <a:solidFill>
                            <a:srgbClr val="000000"/>
                          </a:solidFill>
                          <a:latin typeface="Cambria Math" panose="02040503050406030204" pitchFamily="18" charset="0"/>
                        </a:rPr>
                        <m:t> </m:t>
                      </m:r>
                      <m:r>
                        <a:rPr lang="es-ES" sz="1350" i="1">
                          <a:solidFill>
                            <a:srgbClr val="000000"/>
                          </a:solidFill>
                          <a:latin typeface="Cambria Math" panose="02040503050406030204" pitchFamily="18" charset="0"/>
                        </a:rPr>
                        <m:t>𝑐𝑎𝑟𝑟𝑖𝑙</m:t>
                      </m:r>
                      <m:r>
                        <a:rPr lang="es-ES" sz="1350" i="1">
                          <a:solidFill>
                            <a:srgbClr val="000000"/>
                          </a:solidFill>
                          <a:latin typeface="Cambria Math" panose="02040503050406030204" pitchFamily="18" charset="0"/>
                        </a:rPr>
                        <m:t>−</m:t>
                      </m:r>
                      <m:r>
                        <a:rPr lang="es-ES" sz="1350" i="1">
                          <a:solidFill>
                            <a:srgbClr val="000000"/>
                          </a:solidFill>
                          <a:latin typeface="Cambria Math" panose="02040503050406030204" pitchFamily="18" charset="0"/>
                        </a:rPr>
                        <m:t>𝑐𝑢𝑛𝑒𝑡𝑎</m:t>
                      </m:r>
                      <m:r>
                        <a:rPr lang="es-ES" sz="1350" i="1">
                          <a:solidFill>
                            <a:srgbClr val="000000"/>
                          </a:solidFill>
                          <a:latin typeface="Cambria Math" panose="02040503050406030204" pitchFamily="18" charset="0"/>
                        </a:rPr>
                        <m:t>−</m:t>
                      </m:r>
                      <m:r>
                        <a:rPr lang="es-ES" sz="1350" i="1">
                          <a:solidFill>
                            <a:srgbClr val="000000"/>
                          </a:solidFill>
                          <a:latin typeface="Cambria Math" panose="02040503050406030204" pitchFamily="18" charset="0"/>
                        </a:rPr>
                        <m:t>𝑝𝑎𝑟𝑡𝑒𝑟𝑟𝑒</m:t>
                      </m:r>
                      <m:r>
                        <a:rPr lang="es-ES" sz="1350" i="1">
                          <a:solidFill>
                            <a:srgbClr val="000000"/>
                          </a:solidFill>
                          <a:latin typeface="Cambria Math" panose="02040503050406030204" pitchFamily="18" charset="0"/>
                        </a:rPr>
                        <m:t>−</m:t>
                      </m:r>
                      <m:r>
                        <a:rPr lang="es-ES" sz="1350" i="1">
                          <a:solidFill>
                            <a:srgbClr val="000000"/>
                          </a:solidFill>
                          <a:latin typeface="Cambria Math" panose="02040503050406030204" pitchFamily="18" charset="0"/>
                        </a:rPr>
                        <m:t>𝑏𝑒𝑟𝑚𝑎</m:t>
                      </m:r>
                      <m:r>
                        <a:rPr lang="es-ES" sz="1350" i="1">
                          <a:solidFill>
                            <a:srgbClr val="000000"/>
                          </a:solidFill>
                          <a:latin typeface="Cambria Math" panose="02040503050406030204" pitchFamily="18" charset="0"/>
                        </a:rPr>
                        <m:t>−</m:t>
                      </m:r>
                      <m:r>
                        <a:rPr lang="es-ES" sz="1350" i="1">
                          <a:solidFill>
                            <a:srgbClr val="000000"/>
                          </a:solidFill>
                          <a:latin typeface="Cambria Math" panose="02040503050406030204" pitchFamily="18" charset="0"/>
                        </a:rPr>
                        <m:t>𝑏𝑜𝑟𝑑𝑖𝑙𝑙𝑜</m:t>
                      </m:r>
                    </m:oMath>
                    <m:oMath xmlns:m="http://schemas.openxmlformats.org/officeDocument/2006/math">
                      <m:r>
                        <a:rPr lang="es-ES" sz="1350" i="1">
                          <a:solidFill>
                            <a:srgbClr val="000000"/>
                          </a:solidFill>
                          <a:latin typeface="Cambria Math" panose="02040503050406030204" pitchFamily="18" charset="0"/>
                        </a:rPr>
                        <m:t>𝑎𝑛𝑐h𝑜</m:t>
                      </m:r>
                      <m:r>
                        <a:rPr lang="es-ES" sz="1350" i="1">
                          <a:solidFill>
                            <a:srgbClr val="000000"/>
                          </a:solidFill>
                          <a:latin typeface="Cambria Math" panose="02040503050406030204" pitchFamily="18" charset="0"/>
                        </a:rPr>
                        <m:t> </m:t>
                      </m:r>
                      <m:r>
                        <a:rPr lang="es-ES" sz="1350" i="1">
                          <a:solidFill>
                            <a:srgbClr val="000000"/>
                          </a:solidFill>
                          <a:latin typeface="Cambria Math" panose="02040503050406030204" pitchFamily="18" charset="0"/>
                        </a:rPr>
                        <m:t>𝑑𝑒𝑙</m:t>
                      </m:r>
                      <m:r>
                        <a:rPr lang="es-ES" sz="1350" i="1">
                          <a:solidFill>
                            <a:srgbClr val="000000"/>
                          </a:solidFill>
                          <a:latin typeface="Cambria Math" panose="02040503050406030204" pitchFamily="18" charset="0"/>
                        </a:rPr>
                        <m:t> </m:t>
                      </m:r>
                      <m:r>
                        <a:rPr lang="es-ES" sz="1350" i="1">
                          <a:solidFill>
                            <a:srgbClr val="000000"/>
                          </a:solidFill>
                          <a:latin typeface="Cambria Math" panose="02040503050406030204" pitchFamily="18" charset="0"/>
                        </a:rPr>
                        <m:t>𝑡𝑎𝑙𝑢𝑑</m:t>
                      </m:r>
                      <m:r>
                        <a:rPr lang="es-ES" sz="1350" i="1">
                          <a:solidFill>
                            <a:srgbClr val="000000"/>
                          </a:solidFill>
                          <a:latin typeface="Cambria Math" panose="02040503050406030204" pitchFamily="18" charset="0"/>
                        </a:rPr>
                        <m:t>:25−3,5−1,5−1,2−1,6−0,2=17,5 </m:t>
                      </m:r>
                      <m:r>
                        <a:rPr lang="es-ES" sz="1350" i="1">
                          <a:solidFill>
                            <a:srgbClr val="000000"/>
                          </a:solidFill>
                          <a:latin typeface="Cambria Math" panose="02040503050406030204" pitchFamily="18" charset="0"/>
                        </a:rPr>
                        <m:t>𝑚</m:t>
                      </m:r>
                    </m:oMath>
                  </m:oMathPara>
                </a14:m>
                <a:endParaRPr lang="es-ES" sz="1350" dirty="0">
                  <a:solidFill>
                    <a:srgbClr val="000000"/>
                  </a:solidFill>
                  <a:latin typeface="Arial"/>
                </a:endParaRPr>
              </a:p>
            </p:txBody>
          </p:sp>
        </mc:Choice>
        <mc:Fallback xmlns="">
          <p:sp>
            <p:nvSpPr>
              <p:cNvPr id="10" name="Rectángulo 9"/>
              <p:cNvSpPr>
                <a:spLocks noRot="1" noChangeAspect="1" noMove="1" noResize="1" noEditPoints="1" noAdjustHandles="1" noChangeArrowheads="1" noChangeShapeType="1" noTextEdit="1"/>
              </p:cNvSpPr>
              <p:nvPr/>
            </p:nvSpPr>
            <p:spPr>
              <a:xfrm>
                <a:off x="901126" y="3400819"/>
                <a:ext cx="7274364" cy="507831"/>
              </a:xfrm>
              <a:prstGeom prst="rect">
                <a:avLst/>
              </a:prstGeom>
              <a:blipFill>
                <a:blip r:embed="rId4"/>
                <a:stretch>
                  <a:fillRect/>
                </a:stretch>
              </a:blipFill>
            </p:spPr>
            <p:txBody>
              <a:bodyPr/>
              <a:lstStyle/>
              <a:p>
                <a:r>
                  <a:rPr lang="en-US">
                    <a:noFill/>
                  </a:rPr>
                  <a:t> </a:t>
                </a:r>
              </a:p>
            </p:txBody>
          </p:sp>
        </mc:Fallback>
      </mc:AlternateContent>
      <p:pic>
        <p:nvPicPr>
          <p:cNvPr id="9"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68025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98570" y="857251"/>
            <a:ext cx="2288078" cy="507831"/>
          </a:xfrm>
          <a:prstGeom prst="rect">
            <a:avLst/>
          </a:prstGeom>
          <a:noFill/>
        </p:spPr>
        <p:txBody>
          <a:bodyPr wrap="square" rtlCol="0">
            <a:spAutoFit/>
          </a:bodyPr>
          <a:lstStyle/>
          <a:p>
            <a:pPr defTabSz="685800" eaLnBrk="1" fontAlgn="auto" hangingPunct="1">
              <a:spcBef>
                <a:spcPts val="0"/>
              </a:spcBef>
              <a:spcAft>
                <a:spcPts val="0"/>
              </a:spcAft>
            </a:pPr>
            <a:r>
              <a:rPr lang="es-ES" sz="2700" dirty="0">
                <a:solidFill>
                  <a:srgbClr val="000000"/>
                </a:solidFill>
                <a:latin typeface="Arial"/>
              </a:rPr>
              <a:t>Drenaje Vial</a:t>
            </a:r>
          </a:p>
        </p:txBody>
      </p:sp>
      <p:sp>
        <p:nvSpPr>
          <p:cNvPr id="5" name="CuadroTexto 4"/>
          <p:cNvSpPr txBox="1"/>
          <p:nvPr/>
        </p:nvSpPr>
        <p:spPr>
          <a:xfrm>
            <a:off x="150018" y="1435894"/>
            <a:ext cx="3993357" cy="507831"/>
          </a:xfrm>
          <a:prstGeom prst="rect">
            <a:avLst/>
          </a:prstGeom>
          <a:noFill/>
        </p:spPr>
        <p:txBody>
          <a:bodyPr wrap="square" rtlCol="0">
            <a:spAutoFit/>
          </a:bodyPr>
          <a:lstStyle/>
          <a:p>
            <a:pPr defTabSz="685800" eaLnBrk="1" fontAlgn="auto" hangingPunct="1">
              <a:spcBef>
                <a:spcPts val="0"/>
              </a:spcBef>
              <a:spcAft>
                <a:spcPts val="0"/>
              </a:spcAft>
            </a:pPr>
            <a:r>
              <a:rPr lang="es-ES" sz="1350" dirty="0">
                <a:solidFill>
                  <a:srgbClr val="000000"/>
                </a:solidFill>
                <a:latin typeface="Arial"/>
              </a:rPr>
              <a:t>El drenaje de una vía tiene como objetivos:</a:t>
            </a:r>
            <a:br>
              <a:rPr lang="es-ES" sz="1350" dirty="0">
                <a:solidFill>
                  <a:srgbClr val="000000"/>
                </a:solidFill>
                <a:latin typeface="Arial"/>
              </a:rPr>
            </a:br>
            <a:endParaRPr lang="es-ES" sz="1350" dirty="0">
              <a:solidFill>
                <a:srgbClr val="000000"/>
              </a:solidFill>
              <a:latin typeface="Arial"/>
            </a:endParaRPr>
          </a:p>
        </p:txBody>
      </p:sp>
      <p:sp>
        <p:nvSpPr>
          <p:cNvPr id="6" name="CuadroTexto 5"/>
          <p:cNvSpPr txBox="1"/>
          <p:nvPr/>
        </p:nvSpPr>
        <p:spPr>
          <a:xfrm>
            <a:off x="150018" y="1930396"/>
            <a:ext cx="5143501" cy="1131079"/>
          </a:xfrm>
          <a:prstGeom prst="rect">
            <a:avLst/>
          </a:prstGeom>
          <a:noFill/>
        </p:spPr>
        <p:txBody>
          <a:bodyPr wrap="square" rtlCol="0">
            <a:spAutoFit/>
          </a:bodyPr>
          <a:lstStyle/>
          <a:p>
            <a:pPr marL="214313" indent="-214313" defTabSz="685800" eaLnBrk="1" fontAlgn="auto" hangingPunct="1">
              <a:spcBef>
                <a:spcPts val="0"/>
              </a:spcBef>
              <a:spcAft>
                <a:spcPts val="0"/>
              </a:spcAft>
              <a:buFont typeface="Arial" panose="020B0604020202020204" pitchFamily="34" charset="0"/>
              <a:buChar char="•"/>
            </a:pPr>
            <a:r>
              <a:rPr lang="es-ES" sz="1350" dirty="0">
                <a:solidFill>
                  <a:srgbClr val="000000"/>
                </a:solidFill>
                <a:latin typeface="Arial"/>
              </a:rPr>
              <a:t>Eliminar el exceso de agua superficial sobre la franja de la vía</a:t>
            </a:r>
          </a:p>
          <a:p>
            <a:pPr marL="214313" indent="-214313" defTabSz="685800" eaLnBrk="1" fontAlgn="auto" hangingPunct="1">
              <a:spcBef>
                <a:spcPts val="0"/>
              </a:spcBef>
              <a:spcAft>
                <a:spcPts val="0"/>
              </a:spcAft>
              <a:buFont typeface="Arial" panose="020B0604020202020204" pitchFamily="34" charset="0"/>
              <a:buChar char="•"/>
            </a:pPr>
            <a:r>
              <a:rPr lang="es-ES" sz="1350" dirty="0">
                <a:solidFill>
                  <a:srgbClr val="000000"/>
                </a:solidFill>
                <a:latin typeface="Arial"/>
              </a:rPr>
              <a:t>Restituir la red de drenaje natural</a:t>
            </a:r>
          </a:p>
          <a:p>
            <a:pPr marL="214313" indent="-214313" defTabSz="685800" eaLnBrk="1" fontAlgn="auto" hangingPunct="1">
              <a:spcBef>
                <a:spcPts val="0"/>
              </a:spcBef>
              <a:spcAft>
                <a:spcPts val="0"/>
              </a:spcAft>
              <a:buFont typeface="Arial" panose="020B0604020202020204" pitchFamily="34" charset="0"/>
              <a:buChar char="•"/>
            </a:pPr>
            <a:r>
              <a:rPr lang="es-ES" sz="1350" dirty="0">
                <a:solidFill>
                  <a:srgbClr val="000000"/>
                </a:solidFill>
                <a:latin typeface="Arial"/>
              </a:rPr>
              <a:t>Mantener la estabilidad de la base, de los terraplenes y cortes del camino</a:t>
            </a:r>
          </a:p>
          <a:p>
            <a:pPr marL="214313" indent="-214313" defTabSz="685800" eaLnBrk="1" fontAlgn="auto" hangingPunct="1">
              <a:spcBef>
                <a:spcPts val="0"/>
              </a:spcBef>
              <a:spcAft>
                <a:spcPts val="0"/>
              </a:spcAft>
              <a:buFont typeface="Arial" panose="020B0604020202020204" pitchFamily="34" charset="0"/>
              <a:buChar char="•"/>
            </a:pPr>
            <a:endParaRPr lang="es-ES" sz="1350" dirty="0">
              <a:solidFill>
                <a:srgbClr val="000000"/>
              </a:solidFill>
              <a:latin typeface="Arial"/>
            </a:endParaRPr>
          </a:p>
        </p:txBody>
      </p:sp>
      <p:graphicFrame>
        <p:nvGraphicFramePr>
          <p:cNvPr id="7" name="Tabla 6"/>
          <p:cNvGraphicFramePr>
            <a:graphicFrameLocks noGrp="1"/>
          </p:cNvGraphicFramePr>
          <p:nvPr>
            <p:extLst/>
          </p:nvPr>
        </p:nvGraphicFramePr>
        <p:xfrm>
          <a:off x="150018" y="3231533"/>
          <a:ext cx="5344305" cy="1823141"/>
        </p:xfrm>
        <a:graphic>
          <a:graphicData uri="http://schemas.openxmlformats.org/drawingml/2006/table">
            <a:tbl>
              <a:tblPr firstRow="1" bandRow="1">
                <a:tableStyleId>{35758FB7-9AC5-4552-8A53-C91805E547FA}</a:tableStyleId>
              </a:tblPr>
              <a:tblGrid>
                <a:gridCol w="1781435">
                  <a:extLst>
                    <a:ext uri="{9D8B030D-6E8A-4147-A177-3AD203B41FA5}">
                      <a16:colId xmlns:a16="http://schemas.microsoft.com/office/drawing/2014/main" val="574187396"/>
                    </a:ext>
                  </a:extLst>
                </a:gridCol>
                <a:gridCol w="1781435">
                  <a:extLst>
                    <a:ext uri="{9D8B030D-6E8A-4147-A177-3AD203B41FA5}">
                      <a16:colId xmlns:a16="http://schemas.microsoft.com/office/drawing/2014/main" val="3927914697"/>
                    </a:ext>
                  </a:extLst>
                </a:gridCol>
                <a:gridCol w="1781435">
                  <a:extLst>
                    <a:ext uri="{9D8B030D-6E8A-4147-A177-3AD203B41FA5}">
                      <a16:colId xmlns:a16="http://schemas.microsoft.com/office/drawing/2014/main" val="3818848267"/>
                    </a:ext>
                  </a:extLst>
                </a:gridCol>
              </a:tblGrid>
              <a:tr h="337241">
                <a:tc>
                  <a:txBody>
                    <a:bodyPr/>
                    <a:lstStyle/>
                    <a:p>
                      <a:pPr algn="ctr"/>
                      <a:r>
                        <a:rPr lang="es-ES" sz="1200" dirty="0" smtClean="0">
                          <a:solidFill>
                            <a:schemeClr val="tx1"/>
                          </a:solidFill>
                        </a:rPr>
                        <a:t>Tramo</a:t>
                      </a:r>
                      <a:endParaRPr lang="es-ES" sz="1200" dirty="0">
                        <a:solidFill>
                          <a:schemeClr val="tx1"/>
                        </a:solidFill>
                      </a:endParaRPr>
                    </a:p>
                  </a:txBody>
                  <a:tcPr marL="68580" marR="68580" marT="34290" marB="34290"/>
                </a:tc>
                <a:tc>
                  <a:txBody>
                    <a:bodyPr/>
                    <a:lstStyle/>
                    <a:p>
                      <a:pPr algn="ctr"/>
                      <a:r>
                        <a:rPr lang="es-ES" sz="1200" dirty="0" smtClean="0">
                          <a:solidFill>
                            <a:schemeClr val="tx1"/>
                          </a:solidFill>
                        </a:rPr>
                        <a:t>Observación </a:t>
                      </a:r>
                      <a:endParaRPr lang="es-ES" sz="1200" dirty="0">
                        <a:solidFill>
                          <a:schemeClr val="tx1"/>
                        </a:solidFill>
                      </a:endParaRPr>
                    </a:p>
                  </a:txBody>
                  <a:tcPr marL="68580" marR="68580" marT="34290" marB="34290"/>
                </a:tc>
                <a:tc>
                  <a:txBody>
                    <a:bodyPr/>
                    <a:lstStyle/>
                    <a:p>
                      <a:pPr algn="ctr"/>
                      <a:r>
                        <a:rPr lang="es-ES" sz="1200" dirty="0" smtClean="0">
                          <a:solidFill>
                            <a:schemeClr val="tx1"/>
                          </a:solidFill>
                        </a:rPr>
                        <a:t>Posible Solución</a:t>
                      </a:r>
                      <a:endParaRPr lang="es-ES" sz="1200" dirty="0">
                        <a:solidFill>
                          <a:schemeClr val="tx1"/>
                        </a:solidFill>
                      </a:endParaRPr>
                    </a:p>
                  </a:txBody>
                  <a:tcPr marL="68580" marR="68580" marT="34290" marB="34290"/>
                </a:tc>
                <a:extLst>
                  <a:ext uri="{0D108BD9-81ED-4DB2-BD59-A6C34878D82A}">
                    <a16:rowId xmlns:a16="http://schemas.microsoft.com/office/drawing/2014/main" val="418159665"/>
                  </a:ext>
                </a:extLst>
              </a:tr>
              <a:tr h="434340">
                <a:tc>
                  <a:txBody>
                    <a:bodyPr/>
                    <a:lstStyle/>
                    <a:p>
                      <a:pPr algn="ctr"/>
                      <a:r>
                        <a:rPr lang="es-ES" sz="1200" dirty="0" smtClean="0">
                          <a:solidFill>
                            <a:schemeClr val="tx1"/>
                          </a:solidFill>
                        </a:rPr>
                        <a:t>1</a:t>
                      </a:r>
                      <a:endParaRPr lang="es-ES" sz="1200" dirty="0">
                        <a:solidFill>
                          <a:schemeClr val="tx1"/>
                        </a:solidFill>
                      </a:endParaRPr>
                    </a:p>
                  </a:txBody>
                  <a:tcPr marL="68580" marR="68580" marT="34290" marB="34290"/>
                </a:tc>
                <a:tc>
                  <a:txBody>
                    <a:bodyPr/>
                    <a:lstStyle/>
                    <a:p>
                      <a:pPr algn="ctr"/>
                      <a:r>
                        <a:rPr lang="es-ES" sz="1200" dirty="0" smtClean="0">
                          <a:solidFill>
                            <a:schemeClr val="tx1"/>
                          </a:solidFill>
                        </a:rPr>
                        <a:t>Existe retención de agua en</a:t>
                      </a:r>
                      <a:r>
                        <a:rPr lang="es-ES" sz="1200" baseline="0" dirty="0" smtClean="0">
                          <a:solidFill>
                            <a:schemeClr val="tx1"/>
                          </a:solidFill>
                        </a:rPr>
                        <a:t> la superficie</a:t>
                      </a:r>
                      <a:endParaRPr lang="es-ES" sz="1200" dirty="0">
                        <a:solidFill>
                          <a:schemeClr val="tx1"/>
                        </a:solidFill>
                      </a:endParaRPr>
                    </a:p>
                  </a:txBody>
                  <a:tcPr marL="68580" marR="68580" marT="34290" marB="34290"/>
                </a:tc>
                <a:tc>
                  <a:txBody>
                    <a:bodyPr/>
                    <a:lstStyle/>
                    <a:p>
                      <a:pPr algn="ctr"/>
                      <a:r>
                        <a:rPr lang="es-ES" sz="1200" dirty="0" smtClean="0">
                          <a:solidFill>
                            <a:schemeClr val="tx1"/>
                          </a:solidFill>
                        </a:rPr>
                        <a:t>Dren Francés</a:t>
                      </a:r>
                      <a:endParaRPr lang="es-ES" sz="1200" dirty="0">
                        <a:solidFill>
                          <a:schemeClr val="tx1"/>
                        </a:solidFill>
                      </a:endParaRPr>
                    </a:p>
                  </a:txBody>
                  <a:tcPr marL="68580" marR="68580" marT="34290" marB="34290"/>
                </a:tc>
                <a:extLst>
                  <a:ext uri="{0D108BD9-81ED-4DB2-BD59-A6C34878D82A}">
                    <a16:rowId xmlns:a16="http://schemas.microsoft.com/office/drawing/2014/main" val="3142272845"/>
                  </a:ext>
                </a:extLst>
              </a:tr>
              <a:tr h="434340">
                <a:tc>
                  <a:txBody>
                    <a:bodyPr/>
                    <a:lstStyle/>
                    <a:p>
                      <a:pPr algn="ctr"/>
                      <a:r>
                        <a:rPr lang="es-ES" sz="1200" dirty="0" smtClean="0">
                          <a:solidFill>
                            <a:schemeClr val="tx1"/>
                          </a:solidFill>
                        </a:rPr>
                        <a:t>2</a:t>
                      </a:r>
                      <a:endParaRPr lang="es-ES" sz="1200" dirty="0">
                        <a:solidFill>
                          <a:schemeClr val="tx1"/>
                        </a:solidFill>
                      </a:endParaRPr>
                    </a:p>
                  </a:txBody>
                  <a:tcPr marL="68580" marR="68580" marT="34290" marB="34290"/>
                </a:tc>
                <a:tc>
                  <a:txBody>
                    <a:bodyPr/>
                    <a:lstStyle/>
                    <a:p>
                      <a:pPr algn="ctr"/>
                      <a:r>
                        <a:rPr lang="es-ES" sz="1200" dirty="0" smtClean="0">
                          <a:solidFill>
                            <a:schemeClr val="tx1"/>
                          </a:solidFill>
                        </a:rPr>
                        <a:t>Topografía casi regular: no</a:t>
                      </a:r>
                      <a:r>
                        <a:rPr lang="es-ES" sz="1200" baseline="0" dirty="0" smtClean="0">
                          <a:solidFill>
                            <a:schemeClr val="tx1"/>
                          </a:solidFill>
                        </a:rPr>
                        <a:t> existe talud</a:t>
                      </a:r>
                      <a:endParaRPr lang="es-ES" sz="1200" dirty="0">
                        <a:solidFill>
                          <a:schemeClr val="tx1"/>
                        </a:solidFill>
                      </a:endParaRPr>
                    </a:p>
                  </a:txBody>
                  <a:tcPr marL="68580" marR="68580" marT="34290" marB="34290"/>
                </a:tc>
                <a:tc>
                  <a:txBody>
                    <a:bodyPr/>
                    <a:lstStyle/>
                    <a:p>
                      <a:pPr algn="ctr"/>
                      <a:r>
                        <a:rPr lang="es-ES" sz="1200" dirty="0" smtClean="0">
                          <a:solidFill>
                            <a:schemeClr val="tx1"/>
                          </a:solidFill>
                        </a:rPr>
                        <a:t>Sumideros</a:t>
                      </a:r>
                      <a:endParaRPr lang="es-ES" sz="1200" dirty="0">
                        <a:solidFill>
                          <a:schemeClr val="tx1"/>
                        </a:solidFill>
                      </a:endParaRPr>
                    </a:p>
                  </a:txBody>
                  <a:tcPr marL="68580" marR="68580" marT="34290" marB="34290"/>
                </a:tc>
                <a:extLst>
                  <a:ext uri="{0D108BD9-81ED-4DB2-BD59-A6C34878D82A}">
                    <a16:rowId xmlns:a16="http://schemas.microsoft.com/office/drawing/2014/main" val="857121988"/>
                  </a:ext>
                </a:extLst>
              </a:tr>
              <a:tr h="617220">
                <a:tc>
                  <a:txBody>
                    <a:bodyPr/>
                    <a:lstStyle/>
                    <a:p>
                      <a:pPr algn="ctr"/>
                      <a:r>
                        <a:rPr lang="es-ES" sz="1200" dirty="0" smtClean="0">
                          <a:solidFill>
                            <a:schemeClr val="tx1"/>
                          </a:solidFill>
                        </a:rPr>
                        <a:t>3</a:t>
                      </a:r>
                      <a:endParaRPr lang="es-ES" sz="1200" dirty="0">
                        <a:solidFill>
                          <a:schemeClr val="tx1"/>
                        </a:solidFill>
                      </a:endParaRPr>
                    </a:p>
                  </a:txBody>
                  <a:tcPr marL="68580" marR="68580" marT="34290" marB="34290"/>
                </a:tc>
                <a:tc>
                  <a:txBody>
                    <a:bodyPr/>
                    <a:lstStyle/>
                    <a:p>
                      <a:pPr algn="ctr"/>
                      <a:r>
                        <a:rPr lang="es-ES" sz="1200" dirty="0" smtClean="0">
                          <a:solidFill>
                            <a:schemeClr val="tx1"/>
                          </a:solidFill>
                        </a:rPr>
                        <a:t>Nivel freático elevado, presencia de cuerpos de agua</a:t>
                      </a:r>
                      <a:endParaRPr lang="es-ES" sz="1200" dirty="0">
                        <a:solidFill>
                          <a:schemeClr val="tx1"/>
                        </a:solidFill>
                      </a:endParaRPr>
                    </a:p>
                  </a:txBody>
                  <a:tcPr marL="68580" marR="68580" marT="34290" marB="34290"/>
                </a:tc>
                <a:tc>
                  <a:txBody>
                    <a:bodyPr/>
                    <a:lstStyle/>
                    <a:p>
                      <a:pPr algn="ctr"/>
                      <a:r>
                        <a:rPr lang="es-ES" sz="1200" dirty="0" smtClean="0">
                          <a:solidFill>
                            <a:schemeClr val="tx1"/>
                          </a:solidFill>
                        </a:rPr>
                        <a:t>Cunetas</a:t>
                      </a:r>
                      <a:endParaRPr lang="es-ES" sz="1200" dirty="0">
                        <a:solidFill>
                          <a:schemeClr val="tx1"/>
                        </a:solidFill>
                      </a:endParaRPr>
                    </a:p>
                  </a:txBody>
                  <a:tcPr marL="68580" marR="68580" marT="34290" marB="34290"/>
                </a:tc>
                <a:extLst>
                  <a:ext uri="{0D108BD9-81ED-4DB2-BD59-A6C34878D82A}">
                    <a16:rowId xmlns:a16="http://schemas.microsoft.com/office/drawing/2014/main" val="686317966"/>
                  </a:ext>
                </a:extLst>
              </a:tr>
            </a:tbl>
          </a:graphicData>
        </a:graphic>
      </p:graphicFrame>
      <p:pic>
        <p:nvPicPr>
          <p:cNvPr id="2" name="Imagen 1"/>
          <p:cNvPicPr>
            <a:picLocks noChangeAspect="1"/>
          </p:cNvPicPr>
          <p:nvPr/>
        </p:nvPicPr>
        <p:blipFill>
          <a:blip r:embed="rId2"/>
          <a:stretch>
            <a:fillRect/>
          </a:stretch>
        </p:blipFill>
        <p:spPr>
          <a:xfrm>
            <a:off x="7761219" y="2484394"/>
            <a:ext cx="1035725" cy="1650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p:cNvPicPr>
            <a:picLocks noChangeAspect="1"/>
          </p:cNvPicPr>
          <p:nvPr/>
        </p:nvPicPr>
        <p:blipFill>
          <a:blip r:embed="rId3"/>
          <a:stretch>
            <a:fillRect/>
          </a:stretch>
        </p:blipFill>
        <p:spPr>
          <a:xfrm>
            <a:off x="5817648" y="968100"/>
            <a:ext cx="2377821" cy="1328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uadroTexto 7"/>
          <p:cNvSpPr txBox="1"/>
          <p:nvPr/>
        </p:nvSpPr>
        <p:spPr>
          <a:xfrm>
            <a:off x="8340751" y="1424353"/>
            <a:ext cx="1047404" cy="276999"/>
          </a:xfrm>
          <a:prstGeom prst="rect">
            <a:avLst/>
          </a:prstGeom>
          <a:noFill/>
        </p:spPr>
        <p:txBody>
          <a:bodyPr wrap="square" rtlCol="0">
            <a:spAutoFit/>
          </a:bodyPr>
          <a:lstStyle/>
          <a:p>
            <a:pPr defTabSz="685800" eaLnBrk="1" fontAlgn="auto" hangingPunct="1">
              <a:spcBef>
                <a:spcPts val="0"/>
              </a:spcBef>
              <a:spcAft>
                <a:spcPts val="0"/>
              </a:spcAft>
            </a:pPr>
            <a:r>
              <a:rPr lang="es-ES" sz="1200" dirty="0">
                <a:solidFill>
                  <a:srgbClr val="000000"/>
                </a:solidFill>
                <a:latin typeface="Arial"/>
              </a:rPr>
              <a:t>Tramo 1</a:t>
            </a:r>
          </a:p>
        </p:txBody>
      </p:sp>
      <p:sp>
        <p:nvSpPr>
          <p:cNvPr id="9" name="CuadroTexto 8"/>
          <p:cNvSpPr txBox="1"/>
          <p:nvPr/>
        </p:nvSpPr>
        <p:spPr>
          <a:xfrm>
            <a:off x="6325105" y="2911435"/>
            <a:ext cx="1047404" cy="276999"/>
          </a:xfrm>
          <a:prstGeom prst="rect">
            <a:avLst/>
          </a:prstGeom>
          <a:noFill/>
        </p:spPr>
        <p:txBody>
          <a:bodyPr wrap="square" rtlCol="0">
            <a:spAutoFit/>
          </a:bodyPr>
          <a:lstStyle/>
          <a:p>
            <a:pPr defTabSz="685800" eaLnBrk="1" fontAlgn="auto" hangingPunct="1">
              <a:spcBef>
                <a:spcPts val="0"/>
              </a:spcBef>
              <a:spcAft>
                <a:spcPts val="0"/>
              </a:spcAft>
            </a:pPr>
            <a:r>
              <a:rPr lang="es-ES" sz="1200" dirty="0">
                <a:solidFill>
                  <a:srgbClr val="000000"/>
                </a:solidFill>
                <a:latin typeface="Arial"/>
              </a:rPr>
              <a:t>Tramo 2</a:t>
            </a:r>
          </a:p>
        </p:txBody>
      </p:sp>
      <p:pic>
        <p:nvPicPr>
          <p:cNvPr id="10" name="Imagen 9"/>
          <p:cNvPicPr>
            <a:picLocks noChangeAspect="1"/>
          </p:cNvPicPr>
          <p:nvPr/>
        </p:nvPicPr>
        <p:blipFill>
          <a:blip r:embed="rId4"/>
          <a:stretch>
            <a:fillRect/>
          </a:stretch>
        </p:blipFill>
        <p:spPr>
          <a:xfrm>
            <a:off x="5742536" y="4183958"/>
            <a:ext cx="1974233" cy="1106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CuadroTexto 10"/>
          <p:cNvSpPr txBox="1"/>
          <p:nvPr/>
        </p:nvSpPr>
        <p:spPr>
          <a:xfrm>
            <a:off x="7784002" y="4736986"/>
            <a:ext cx="1047404" cy="276999"/>
          </a:xfrm>
          <a:prstGeom prst="rect">
            <a:avLst/>
          </a:prstGeom>
          <a:noFill/>
        </p:spPr>
        <p:txBody>
          <a:bodyPr wrap="square" rtlCol="0">
            <a:spAutoFit/>
          </a:bodyPr>
          <a:lstStyle/>
          <a:p>
            <a:pPr defTabSz="685800" eaLnBrk="1" fontAlgn="auto" hangingPunct="1">
              <a:spcBef>
                <a:spcPts val="0"/>
              </a:spcBef>
              <a:spcAft>
                <a:spcPts val="0"/>
              </a:spcAft>
            </a:pPr>
            <a:r>
              <a:rPr lang="es-ES" sz="1200" dirty="0">
                <a:solidFill>
                  <a:srgbClr val="000000"/>
                </a:solidFill>
                <a:latin typeface="Arial"/>
              </a:rPr>
              <a:t>Tramo 3</a:t>
            </a:r>
          </a:p>
        </p:txBody>
      </p:sp>
      <p:pic>
        <p:nvPicPr>
          <p:cNvPr id="12" name="Picture 4">
            <a:extLst>
              <a:ext uri="{FF2B5EF4-FFF2-40B4-BE49-F238E27FC236}">
                <a16:creationId xmlns:a16="http://schemas.microsoft.com/office/drawing/2014/main" id="{DA70211E-273D-40EB-BFB4-5149858A94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1931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1997</TotalTime>
  <Words>8700</Words>
  <Application>Microsoft Office PowerPoint</Application>
  <PresentationFormat>Presentación en pantalla (4:3)</PresentationFormat>
  <Paragraphs>2936</Paragraphs>
  <Slides>138</Slides>
  <Notes>5</Notes>
  <HiddenSlides>0</HiddenSlides>
  <MMClips>0</MMClips>
  <ScaleCrop>false</ScaleCrop>
  <HeadingPairs>
    <vt:vector size="8" baseType="variant">
      <vt:variant>
        <vt:lpstr>Fuentes usadas</vt:lpstr>
      </vt:variant>
      <vt:variant>
        <vt:i4>7</vt:i4>
      </vt:variant>
      <vt:variant>
        <vt:lpstr>Tema</vt:lpstr>
      </vt:variant>
      <vt:variant>
        <vt:i4>3</vt:i4>
      </vt:variant>
      <vt:variant>
        <vt:lpstr>Servidores OLE incrustados</vt:lpstr>
      </vt:variant>
      <vt:variant>
        <vt:i4>2</vt:i4>
      </vt:variant>
      <vt:variant>
        <vt:lpstr>Títulos de diapositiva</vt:lpstr>
      </vt:variant>
      <vt:variant>
        <vt:i4>138</vt:i4>
      </vt:variant>
    </vt:vector>
  </HeadingPairs>
  <TitlesOfParts>
    <vt:vector size="150" baseType="lpstr">
      <vt:lpstr>Arial</vt:lpstr>
      <vt:lpstr>Calibri</vt:lpstr>
      <vt:lpstr>Cambria Math</vt:lpstr>
      <vt:lpstr>Matura MT Script Capitals</vt:lpstr>
      <vt:lpstr>Symbol</vt:lpstr>
      <vt:lpstr>Times New Roman</vt:lpstr>
      <vt:lpstr>Wingdings</vt:lpstr>
      <vt:lpstr>Diseño predeterminado</vt:lpstr>
      <vt:lpstr>1_Diseño predeterminado</vt:lpstr>
      <vt:lpstr>2_Diseño predeterminado</vt:lpstr>
      <vt:lpstr>CorelDRAW</vt:lpstr>
      <vt:lpstr>Hoja de cálculo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Actividades</vt:lpstr>
      <vt:lpstr> SOLICITACIONES DEL MEDIO AMBIENTE</vt:lpstr>
      <vt:lpstr>Presentación de PowerPoint</vt:lpstr>
      <vt:lpstr>Presentación de PowerPoint</vt:lpstr>
      <vt:lpstr>Presentación de PowerPoint</vt:lpstr>
      <vt:lpstr>Presentación de PowerPoint</vt:lpstr>
      <vt:lpstr>Presentación de PowerPoint</vt:lpstr>
      <vt:lpstr>ANÁLISIS Y EVALUACIÓN DEL TIPO DE SUBRASANTE, DETERMINACIÓN DEL CBR DE DISEÑO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ANÁLISIS Y VALORACIÓN  DE PARÁMETROS DE RESISTENCIA DE LAS DIVERSAS CAPAS (coeficientes estructurales)</vt:lpstr>
      <vt:lpstr>Presentación de PowerPoint</vt:lpstr>
      <vt:lpstr>Presentación de PowerPoint</vt:lpstr>
      <vt:lpstr>Presentación de PowerPoint</vt:lpstr>
      <vt:lpstr>Presentación de PowerPoint</vt:lpstr>
      <vt:lpstr>Presentación de PowerPoint</vt:lpstr>
      <vt:lpstr>Presentación de PowerPoint</vt:lpstr>
      <vt:lpstr> DISEÑO DE REHABILITACIÓN Y RECONSTRUCCIÓN DE PAVIMENTOS</vt:lpstr>
      <vt:lpstr>Presentación de PowerPoint</vt:lpstr>
      <vt:lpstr>Presentación de PowerPoint</vt:lpstr>
      <vt:lpstr>Presentación de PowerPoint</vt:lpstr>
      <vt:lpstr>Presentación de PowerPoint</vt:lpstr>
      <vt:lpstr>Parámetros del diseño</vt:lpstr>
      <vt:lpstr>Parámetros del diseño</vt:lpstr>
      <vt:lpstr>Parámetros del diseño</vt:lpstr>
      <vt:lpstr>Presentación de PowerPoint</vt:lpstr>
      <vt:lpstr>Presentación de PowerPoint</vt:lpstr>
      <vt:lpstr>Estructura de Pavimento Propuesta</vt:lpstr>
      <vt:lpstr>ELABORACIÓN DE UN PLAN DE CONSERVACIÓN VIAL</vt:lpstr>
      <vt:lpstr>Presentación de PowerPoint</vt:lpstr>
      <vt:lpstr>Tratamiento Superficial Localizado </vt:lpstr>
      <vt:lpstr>PROPUESTA DEL MANTENIMIENTO VIAL DE LA CAPA DE RODADURA EN LOS TRES TRAMOS COMPRENDIDOS EN LA VÍA DEL FUERTE MILITAR GRAD “MARCO AURELIO SUBÍA MARTINEZ”</vt:lpstr>
      <vt:lpstr>Presentación de PowerPoint</vt:lpstr>
      <vt:lpstr>Presentación de PowerPoint</vt:lpstr>
      <vt:lpstr> ESTIMACIÓN DE COSTOS DE MANTENIMIENTO VIAL</vt:lpstr>
      <vt:lpstr>Presentación de PowerPoint</vt:lpstr>
      <vt:lpstr>Presentación de PowerPoint</vt:lpstr>
      <vt:lpstr>Presentación de PowerPoint</vt:lpstr>
      <vt:lpstr>CONCLUSIONES</vt:lpstr>
      <vt:lpstr>RECOMENDACIONES</vt:lpstr>
      <vt:lpstr>Presentación de PowerPoint</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Home</cp:lastModifiedBy>
  <cp:revision>203</cp:revision>
  <dcterms:created xsi:type="dcterms:W3CDTF">2008-02-13T16:07:44Z</dcterms:created>
  <dcterms:modified xsi:type="dcterms:W3CDTF">2021-09-16T17:58:50Z</dcterms:modified>
</cp:coreProperties>
</file>