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6" r:id="rId1"/>
  </p:sldMasterIdLst>
  <p:notesMasterIdLst>
    <p:notesMasterId r:id="rId31"/>
  </p:notesMasterIdLst>
  <p:sldIdLst>
    <p:sldId id="256" r:id="rId2"/>
    <p:sldId id="257" r:id="rId3"/>
    <p:sldId id="270" r:id="rId4"/>
    <p:sldId id="271" r:id="rId5"/>
    <p:sldId id="272" r:id="rId6"/>
    <p:sldId id="274" r:id="rId7"/>
    <p:sldId id="275" r:id="rId8"/>
    <p:sldId id="276" r:id="rId9"/>
    <p:sldId id="277" r:id="rId10"/>
    <p:sldId id="259" r:id="rId11"/>
    <p:sldId id="279" r:id="rId12"/>
    <p:sldId id="280" r:id="rId13"/>
    <p:sldId id="281" r:id="rId14"/>
    <p:sldId id="278" r:id="rId15"/>
    <p:sldId id="260" r:id="rId16"/>
    <p:sldId id="262" r:id="rId17"/>
    <p:sldId id="263" r:id="rId18"/>
    <p:sldId id="264" r:id="rId19"/>
    <p:sldId id="283" r:id="rId20"/>
    <p:sldId id="284" r:id="rId21"/>
    <p:sldId id="285" r:id="rId22"/>
    <p:sldId id="266" r:id="rId23"/>
    <p:sldId id="287" r:id="rId24"/>
    <p:sldId id="288" r:id="rId25"/>
    <p:sldId id="289" r:id="rId26"/>
    <p:sldId id="290" r:id="rId27"/>
    <p:sldId id="291" r:id="rId28"/>
    <p:sldId id="292" r:id="rId29"/>
    <p:sldId id="293" r:id="rId30"/>
  </p:sldIdLst>
  <p:sldSz cx="9144000" cy="6858000" type="screen4x3"/>
  <p:notesSz cx="6858000" cy="9144000"/>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232DED"/>
    <a:srgbClr val="006600"/>
    <a:srgbClr val="E4BD2C"/>
    <a:srgbClr val="44B2F6"/>
    <a:srgbClr val="C8A0FE"/>
    <a:srgbClr val="DAE3BB"/>
    <a:srgbClr val="FCA2E2"/>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588FC5-25B7-4A4F-94C6-2CFB7F9D1D1D}" v="154" dt="2021-09-14T21:55:50.927"/>
    <p1510:client id="{A8B792DD-7CB9-4761-86BB-9032BECEA7A4}" v="4" dt="2021-09-17T02:24:02.188"/>
    <p1510:client id="{C2BB4A59-5A50-4969-A3F6-E46D0F051E2B}" v="5" dt="2021-09-15T03:36:43.929"/>
    <p1510:client id="{DDB9AF5E-26F7-4B4B-B520-D9D27F46CD1B}" v="11" dt="2021-09-15T12:57:28.005"/>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62" autoAdjust="0"/>
    <p:restoredTop sz="94660"/>
  </p:normalViewPr>
  <p:slideViewPr>
    <p:cSldViewPr>
      <p:cViewPr varScale="1">
        <p:scale>
          <a:sx n="54" d="100"/>
          <a:sy n="54" d="100"/>
        </p:scale>
        <p:origin x="96"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11DA78-3363-4CAC-AC72-8B382913EB5D}" type="datetimeFigureOut">
              <a:rPr lang="es-EC" smtClean="0"/>
              <a:t>21/09/2021</a:t>
            </a:fld>
            <a:endParaRPr lang="es-EC"/>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7F05BA-1AD8-4E7C-8560-8E609B319528}" type="slidenum">
              <a:rPr lang="es-EC" smtClean="0"/>
              <a:t>‹Nº›</a:t>
            </a:fld>
            <a:endParaRPr lang="es-EC"/>
          </a:p>
        </p:txBody>
      </p:sp>
    </p:spTree>
    <p:extLst>
      <p:ext uri="{BB962C8B-B14F-4D97-AF65-F5344CB8AC3E}">
        <p14:creationId xmlns:p14="http://schemas.microsoft.com/office/powerpoint/2010/main" val="201816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177F05BA-1AD8-4E7C-8560-8E609B319528}" type="slidenum">
              <a:rPr lang="es-EC" smtClean="0"/>
              <a:t>20</a:t>
            </a:fld>
            <a:endParaRPr lang="es-EC"/>
          </a:p>
        </p:txBody>
      </p:sp>
    </p:spTree>
    <p:extLst>
      <p:ext uri="{BB962C8B-B14F-4D97-AF65-F5344CB8AC3E}">
        <p14:creationId xmlns:p14="http://schemas.microsoft.com/office/powerpoint/2010/main" val="2866280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4"/>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36287194-D573-4DCD-A5D9-5B10050E5936}" type="datetimeFigureOut">
              <a:rPr lang="es-EC" smtClean="0"/>
              <a:t>21/09/2021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26F66248-C872-4A7C-8AC9-CBDE2D0BF0E3}" type="slidenum">
              <a:rPr lang="es-EC" smtClean="0"/>
              <a:t>‹Nº›</a:t>
            </a:fld>
            <a:endParaRPr lang="es-EC"/>
          </a:p>
        </p:txBody>
      </p:sp>
    </p:spTree>
    <p:extLst>
      <p:ext uri="{BB962C8B-B14F-4D97-AF65-F5344CB8AC3E}">
        <p14:creationId xmlns:p14="http://schemas.microsoft.com/office/powerpoint/2010/main" val="3406888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6287194-D573-4DCD-A5D9-5B10050E5936}" type="datetimeFigureOut">
              <a:rPr lang="es-EC" smtClean="0"/>
              <a:t>21/09/2021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26F66248-C872-4A7C-8AC9-CBDE2D0BF0E3}" type="slidenum">
              <a:rPr lang="es-EC" smtClean="0"/>
              <a:t>‹Nº›</a:t>
            </a:fld>
            <a:endParaRPr lang="es-EC"/>
          </a:p>
        </p:txBody>
      </p:sp>
    </p:spTree>
    <p:extLst>
      <p:ext uri="{BB962C8B-B14F-4D97-AF65-F5344CB8AC3E}">
        <p14:creationId xmlns:p14="http://schemas.microsoft.com/office/powerpoint/2010/main" val="3402625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1" y="365126"/>
            <a:ext cx="5800725"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6287194-D573-4DCD-A5D9-5B10050E5936}" type="datetimeFigureOut">
              <a:rPr lang="es-EC" smtClean="0"/>
              <a:t>21/09/2021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26F66248-C872-4A7C-8AC9-CBDE2D0BF0E3}" type="slidenum">
              <a:rPr lang="es-EC" smtClean="0"/>
              <a:t>‹Nº›</a:t>
            </a:fld>
            <a:endParaRPr lang="es-EC"/>
          </a:p>
        </p:txBody>
      </p:sp>
    </p:spTree>
    <p:extLst>
      <p:ext uri="{BB962C8B-B14F-4D97-AF65-F5344CB8AC3E}">
        <p14:creationId xmlns:p14="http://schemas.microsoft.com/office/powerpoint/2010/main" val="2401866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graphicFrame>
        <p:nvGraphicFramePr>
          <p:cNvPr id="2" name="Object 46">
            <a:extLst>
              <a:ext uri="{FF2B5EF4-FFF2-40B4-BE49-F238E27FC236}">
                <a16:creationId xmlns="" xmlns:a16="http://schemas.microsoft.com/office/drawing/2014/main" id="{16B88284-16A6-4683-BE61-81D732463CAE}"/>
              </a:ext>
            </a:extLst>
          </p:cNvPr>
          <p:cNvGraphicFramePr>
            <a:graphicFrameLocks noChangeAspect="1"/>
          </p:cNvGraphicFramePr>
          <p:nvPr userDrawn="1"/>
        </p:nvGraphicFramePr>
        <p:xfrm>
          <a:off x="0" y="981076"/>
          <a:ext cx="9144000" cy="5616575"/>
        </p:xfrm>
        <a:graphic>
          <a:graphicData uri="http://schemas.openxmlformats.org/presentationml/2006/ole">
            <mc:AlternateContent xmlns:mc="http://schemas.openxmlformats.org/markup-compatibility/2006">
              <mc:Choice xmlns:v="urn:schemas-microsoft-com:vml" Requires="v">
                <p:oleObj spid="_x0000_s13320" name="CorelDRAW" r:id="rId3" imgW="7748626" imgH="4759452" progId="CorelDRAW.Graphic.12">
                  <p:embed/>
                </p:oleObj>
              </mc:Choice>
              <mc:Fallback>
                <p:oleObj name="CorelDRAW" r:id="rId3" imgW="7748626" imgH="4759452" progId="CorelDRAW.Graphic.12">
                  <p:embed/>
                  <p:pic>
                    <p:nvPicPr>
                      <p:cNvPr id="2" name="Object 46">
                        <a:extLst>
                          <a:ext uri="{FF2B5EF4-FFF2-40B4-BE49-F238E27FC236}">
                            <a16:creationId xmlns="" xmlns:a16="http://schemas.microsoft.com/office/drawing/2014/main" id="{16B88284-16A6-4683-BE61-81D732463C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6"/>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a:extLst>
              <a:ext uri="{FF2B5EF4-FFF2-40B4-BE49-F238E27FC236}">
                <a16:creationId xmlns="" xmlns:a16="http://schemas.microsoft.com/office/drawing/2014/main" id="{F18E314B-C9FE-458A-9A4C-424F17CDFB45}"/>
              </a:ext>
            </a:extLst>
          </p:cNvPr>
          <p:cNvSpPr>
            <a:spLocks noChangeArrowheads="1"/>
          </p:cNvSpPr>
          <p:nvPr userDrawn="1"/>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sz="1400"/>
          </a:p>
        </p:txBody>
      </p:sp>
      <p:sp>
        <p:nvSpPr>
          <p:cNvPr id="4" name="Rectangle 25">
            <a:extLst>
              <a:ext uri="{FF2B5EF4-FFF2-40B4-BE49-F238E27FC236}">
                <a16:creationId xmlns="" xmlns:a16="http://schemas.microsoft.com/office/drawing/2014/main" id="{1F107A2F-61A5-4922-A0AF-3AE9F1B2C422}"/>
              </a:ext>
            </a:extLst>
          </p:cNvPr>
          <p:cNvSpPr>
            <a:spLocks noChangeArrowheads="1"/>
          </p:cNvSpPr>
          <p:nvPr userDrawn="1"/>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s-EC" altLang="es-EC" sz="1400"/>
          </a:p>
        </p:txBody>
      </p:sp>
      <p:sp>
        <p:nvSpPr>
          <p:cNvPr id="5" name="Rectangle 26">
            <a:extLst>
              <a:ext uri="{FF2B5EF4-FFF2-40B4-BE49-F238E27FC236}">
                <a16:creationId xmlns="" xmlns:a16="http://schemas.microsoft.com/office/drawing/2014/main" id="{495AA69D-BBB8-4934-8186-6F882ED29014}"/>
              </a:ext>
            </a:extLst>
          </p:cNvPr>
          <p:cNvSpPr>
            <a:spLocks noChangeArrowheads="1"/>
          </p:cNvSpPr>
          <p:nvPr userDrawn="1"/>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sz="1400"/>
          </a:p>
        </p:txBody>
      </p:sp>
      <p:sp>
        <p:nvSpPr>
          <p:cNvPr id="6" name="Rectangle 27">
            <a:extLst>
              <a:ext uri="{FF2B5EF4-FFF2-40B4-BE49-F238E27FC236}">
                <a16:creationId xmlns="" xmlns:a16="http://schemas.microsoft.com/office/drawing/2014/main" id="{60A582F2-095B-4496-9512-9AF496F96B3E}"/>
              </a:ext>
            </a:extLst>
          </p:cNvPr>
          <p:cNvSpPr>
            <a:spLocks noChangeArrowheads="1"/>
          </p:cNvSpPr>
          <p:nvPr userDrawn="1"/>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s-EC" altLang="es-EC" sz="1400"/>
          </a:p>
        </p:txBody>
      </p:sp>
      <p:pic>
        <p:nvPicPr>
          <p:cNvPr id="7" name="Picture 48" descr="bannner 2">
            <a:extLst>
              <a:ext uri="{FF2B5EF4-FFF2-40B4-BE49-F238E27FC236}">
                <a16:creationId xmlns="" xmlns:a16="http://schemas.microsoft.com/office/drawing/2014/main" id="{A445A89F-9120-41EA-8E66-07FE7B83CB5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5722938"/>
            <a:ext cx="9144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a:extLst>
              <a:ext uri="{FF2B5EF4-FFF2-40B4-BE49-F238E27FC236}">
                <a16:creationId xmlns="" xmlns:a16="http://schemas.microsoft.com/office/drawing/2014/main" id="{340B329E-9EA3-4EBD-BFC2-B6B8B9F0EDA1}"/>
              </a:ext>
            </a:extLst>
          </p:cNvPr>
          <p:cNvSpPr>
            <a:spLocks noChangeArrowheads="1"/>
          </p:cNvSpPr>
          <p:nvPr userDrawn="1"/>
        </p:nvSpPr>
        <p:spPr bwMode="auto">
          <a:xfrm>
            <a:off x="217488" y="260351"/>
            <a:ext cx="792163" cy="7921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a:p>
        </p:txBody>
      </p:sp>
      <p:pic>
        <p:nvPicPr>
          <p:cNvPr id="9" name="Picture 49" descr="LOGO ESPE ORIGINAL copia">
            <a:extLst>
              <a:ext uri="{FF2B5EF4-FFF2-40B4-BE49-F238E27FC236}">
                <a16:creationId xmlns="" xmlns:a16="http://schemas.microsoft.com/office/drawing/2014/main" id="{49A84757-DF75-46A1-BEE9-5D3136DD6646}"/>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7952" y="115888"/>
            <a:ext cx="3313113"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0446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6287194-D573-4DCD-A5D9-5B10050E5936}" type="datetimeFigureOut">
              <a:rPr lang="es-EC" smtClean="0"/>
              <a:t>21/09/2021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26F66248-C872-4A7C-8AC9-CBDE2D0BF0E3}" type="slidenum">
              <a:rPr lang="es-EC" smtClean="0"/>
              <a:t>‹Nº›</a:t>
            </a:fld>
            <a:endParaRPr lang="es-EC"/>
          </a:p>
        </p:txBody>
      </p:sp>
    </p:spTree>
    <p:extLst>
      <p:ext uri="{BB962C8B-B14F-4D97-AF65-F5344CB8AC3E}">
        <p14:creationId xmlns:p14="http://schemas.microsoft.com/office/powerpoint/2010/main" val="1287119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40"/>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9" y="4589465"/>
            <a:ext cx="78867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36287194-D573-4DCD-A5D9-5B10050E5936}" type="datetimeFigureOut">
              <a:rPr lang="es-EC" smtClean="0"/>
              <a:t>21/09/2021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26F66248-C872-4A7C-8AC9-CBDE2D0BF0E3}" type="slidenum">
              <a:rPr lang="es-EC" smtClean="0"/>
              <a:t>‹Nº›</a:t>
            </a:fld>
            <a:endParaRPr lang="es-EC"/>
          </a:p>
        </p:txBody>
      </p:sp>
    </p:spTree>
    <p:extLst>
      <p:ext uri="{BB962C8B-B14F-4D97-AF65-F5344CB8AC3E}">
        <p14:creationId xmlns:p14="http://schemas.microsoft.com/office/powerpoint/2010/main" val="3925175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1"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1"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36287194-D573-4DCD-A5D9-5B10050E5936}" type="datetimeFigureOut">
              <a:rPr lang="es-EC" smtClean="0"/>
              <a:t>21/09/2021</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26F66248-C872-4A7C-8AC9-CBDE2D0BF0E3}" type="slidenum">
              <a:rPr lang="es-EC" smtClean="0"/>
              <a:t>‹Nº›</a:t>
            </a:fld>
            <a:endParaRPr lang="es-EC"/>
          </a:p>
        </p:txBody>
      </p:sp>
    </p:spTree>
    <p:extLst>
      <p:ext uri="{BB962C8B-B14F-4D97-AF65-F5344CB8AC3E}">
        <p14:creationId xmlns:p14="http://schemas.microsoft.com/office/powerpoint/2010/main" val="1316925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7"/>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4"/>
            <a:ext cx="3868340" cy="82391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1" y="1681164"/>
            <a:ext cx="3887391" cy="82391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29151" y="2505075"/>
            <a:ext cx="3887391"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36287194-D573-4DCD-A5D9-5B10050E5936}" type="datetimeFigureOut">
              <a:rPr lang="es-EC" smtClean="0"/>
              <a:t>21/09/2021</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26F66248-C872-4A7C-8AC9-CBDE2D0BF0E3}" type="slidenum">
              <a:rPr lang="es-EC" smtClean="0"/>
              <a:t>‹Nº›</a:t>
            </a:fld>
            <a:endParaRPr lang="es-EC"/>
          </a:p>
        </p:txBody>
      </p:sp>
    </p:spTree>
    <p:extLst>
      <p:ext uri="{BB962C8B-B14F-4D97-AF65-F5344CB8AC3E}">
        <p14:creationId xmlns:p14="http://schemas.microsoft.com/office/powerpoint/2010/main" val="2856017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36287194-D573-4DCD-A5D9-5B10050E5936}" type="datetimeFigureOut">
              <a:rPr lang="es-EC" smtClean="0"/>
              <a:t>21/09/2021</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26F66248-C872-4A7C-8AC9-CBDE2D0BF0E3}" type="slidenum">
              <a:rPr lang="es-EC" smtClean="0"/>
              <a:t>‹Nº›</a:t>
            </a:fld>
            <a:endParaRPr lang="es-EC"/>
          </a:p>
        </p:txBody>
      </p:sp>
    </p:spTree>
    <p:extLst>
      <p:ext uri="{BB962C8B-B14F-4D97-AF65-F5344CB8AC3E}">
        <p14:creationId xmlns:p14="http://schemas.microsoft.com/office/powerpoint/2010/main" val="3705547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287194-D573-4DCD-A5D9-5B10050E5936}" type="datetimeFigureOut">
              <a:rPr lang="es-EC" smtClean="0"/>
              <a:t>21/09/2021</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26F66248-C872-4A7C-8AC9-CBDE2D0BF0E3}" type="slidenum">
              <a:rPr lang="es-EC" smtClean="0"/>
              <a:t>‹Nº›</a:t>
            </a:fld>
            <a:endParaRPr lang="es-EC"/>
          </a:p>
        </p:txBody>
      </p:sp>
    </p:spTree>
    <p:extLst>
      <p:ext uri="{BB962C8B-B14F-4D97-AF65-F5344CB8AC3E}">
        <p14:creationId xmlns:p14="http://schemas.microsoft.com/office/powerpoint/2010/main" val="1409170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9"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7"/>
            <a:ext cx="462915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9" cy="3811588"/>
          </a:xfrm>
        </p:spPr>
        <p:txBody>
          <a:bodyPr/>
          <a:lstStyle>
            <a:lvl1pPr marL="0" indent="0">
              <a:buNone/>
              <a:defRPr sz="16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36287194-D573-4DCD-A5D9-5B10050E5936}" type="datetimeFigureOut">
              <a:rPr lang="es-EC" smtClean="0"/>
              <a:t>21/09/2021</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26F66248-C872-4A7C-8AC9-CBDE2D0BF0E3}" type="slidenum">
              <a:rPr lang="es-EC" smtClean="0"/>
              <a:t>‹Nº›</a:t>
            </a:fld>
            <a:endParaRPr lang="es-EC"/>
          </a:p>
        </p:txBody>
      </p:sp>
    </p:spTree>
    <p:extLst>
      <p:ext uri="{BB962C8B-B14F-4D97-AF65-F5344CB8AC3E}">
        <p14:creationId xmlns:p14="http://schemas.microsoft.com/office/powerpoint/2010/main" val="3792623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9"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7"/>
            <a:ext cx="4629151" cy="4873625"/>
          </a:xfrm>
        </p:spPr>
        <p:txBody>
          <a:bodyPr anchor="t"/>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9" cy="3811588"/>
          </a:xfrm>
        </p:spPr>
        <p:txBody>
          <a:bodyPr/>
          <a:lstStyle>
            <a:lvl1pPr marL="0" indent="0">
              <a:buNone/>
              <a:defRPr sz="16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36287194-D573-4DCD-A5D9-5B10050E5936}" type="datetimeFigureOut">
              <a:rPr lang="es-EC" smtClean="0"/>
              <a:t>21/09/2021</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26F66248-C872-4A7C-8AC9-CBDE2D0BF0E3}" type="slidenum">
              <a:rPr lang="es-EC" smtClean="0"/>
              <a:t>‹Nº›</a:t>
            </a:fld>
            <a:endParaRPr lang="es-EC"/>
          </a:p>
        </p:txBody>
      </p:sp>
    </p:spTree>
    <p:extLst>
      <p:ext uri="{BB962C8B-B14F-4D97-AF65-F5344CB8AC3E}">
        <p14:creationId xmlns:p14="http://schemas.microsoft.com/office/powerpoint/2010/main" val="2529274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7"/>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1"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287194-D573-4DCD-A5D9-5B10050E5936}" type="datetimeFigureOut">
              <a:rPr lang="es-EC" smtClean="0"/>
              <a:t>21/09/2021</a:t>
            </a:fld>
            <a:endParaRPr lang="es-EC"/>
          </a:p>
        </p:txBody>
      </p:sp>
      <p:sp>
        <p:nvSpPr>
          <p:cNvPr id="5" name="Footer Placeholder 4"/>
          <p:cNvSpPr>
            <a:spLocks noGrp="1"/>
          </p:cNvSpPr>
          <p:nvPr>
            <p:ph type="ftr" sz="quarter" idx="3"/>
          </p:nvPr>
        </p:nvSpPr>
        <p:spPr>
          <a:xfrm>
            <a:off x="3028951"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6457951"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F66248-C872-4A7C-8AC9-CBDE2D0BF0E3}" type="slidenum">
              <a:rPr lang="es-EC" smtClean="0"/>
              <a:t>‹Nº›</a:t>
            </a:fld>
            <a:endParaRPr lang="es-EC"/>
          </a:p>
        </p:txBody>
      </p:sp>
      <p:sp>
        <p:nvSpPr>
          <p:cNvPr id="7" name="Rectangle 20">
            <a:extLst>
              <a:ext uri="{FF2B5EF4-FFF2-40B4-BE49-F238E27FC236}">
                <a16:creationId xmlns="" xmlns:a16="http://schemas.microsoft.com/office/drawing/2014/main" id="{6AF701E1-A32B-4400-9415-29D6AD13D6D7}"/>
              </a:ext>
            </a:extLst>
          </p:cNvPr>
          <p:cNvSpPr>
            <a:spLocks noChangeArrowheads="1"/>
          </p:cNvSpPr>
          <p:nvPr userDrawn="1"/>
        </p:nvSpPr>
        <p:spPr bwMode="auto">
          <a:xfrm>
            <a:off x="0" y="1"/>
            <a:ext cx="9144000" cy="620713"/>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a:p>
        </p:txBody>
      </p:sp>
      <p:sp>
        <p:nvSpPr>
          <p:cNvPr id="8" name="Rectangle 21">
            <a:extLst>
              <a:ext uri="{FF2B5EF4-FFF2-40B4-BE49-F238E27FC236}">
                <a16:creationId xmlns="" xmlns:a16="http://schemas.microsoft.com/office/drawing/2014/main" id="{4DA86A91-F539-4814-90F4-DBB4844176C7}"/>
              </a:ext>
            </a:extLst>
          </p:cNvPr>
          <p:cNvSpPr>
            <a:spLocks noChangeArrowheads="1"/>
          </p:cNvSpPr>
          <p:nvPr userDrawn="1"/>
        </p:nvSpPr>
        <p:spPr bwMode="auto">
          <a:xfrm rot="10800000">
            <a:off x="1" y="6308726"/>
            <a:ext cx="7885113" cy="549275"/>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a:p>
        </p:txBody>
      </p:sp>
      <p:sp>
        <p:nvSpPr>
          <p:cNvPr id="9" name="Line 23">
            <a:extLst>
              <a:ext uri="{FF2B5EF4-FFF2-40B4-BE49-F238E27FC236}">
                <a16:creationId xmlns="" xmlns:a16="http://schemas.microsoft.com/office/drawing/2014/main" id="{B2852D2E-2149-4999-9330-8E10E0F4C82D}"/>
              </a:ext>
            </a:extLst>
          </p:cNvPr>
          <p:cNvSpPr>
            <a:spLocks noChangeShapeType="1"/>
          </p:cNvSpPr>
          <p:nvPr userDrawn="1"/>
        </p:nvSpPr>
        <p:spPr bwMode="auto">
          <a:xfrm rot="10800000" flipH="1">
            <a:off x="25401" y="6296025"/>
            <a:ext cx="6659563"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0" name="Line 24">
            <a:extLst>
              <a:ext uri="{FF2B5EF4-FFF2-40B4-BE49-F238E27FC236}">
                <a16:creationId xmlns="" xmlns:a16="http://schemas.microsoft.com/office/drawing/2014/main" id="{DE3CA98F-86E9-42AB-AECB-97DB0385FFB7}"/>
              </a:ext>
            </a:extLst>
          </p:cNvPr>
          <p:cNvSpPr>
            <a:spLocks noChangeShapeType="1"/>
          </p:cNvSpPr>
          <p:nvPr userDrawn="1"/>
        </p:nvSpPr>
        <p:spPr bwMode="auto">
          <a:xfrm rot="10800000" flipH="1">
            <a:off x="25401" y="6245225"/>
            <a:ext cx="6659563"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es-ES"/>
          </a:p>
        </p:txBody>
      </p:sp>
      <p:pic>
        <p:nvPicPr>
          <p:cNvPr id="11" name="Picture 26" descr="LOGO ESPE ORIGINAL copia">
            <a:extLst>
              <a:ext uri="{FF2B5EF4-FFF2-40B4-BE49-F238E27FC236}">
                <a16:creationId xmlns="" xmlns:a16="http://schemas.microsoft.com/office/drawing/2014/main" id="{88F81CD7-2DB8-42B8-9001-3051D40DFCF0}"/>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6732588" y="5949950"/>
            <a:ext cx="2305051"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2451691"/>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23.emf"/></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a:extLst>
              <a:ext uri="{FF2B5EF4-FFF2-40B4-BE49-F238E27FC236}">
                <a16:creationId xmlns="" xmlns:a16="http://schemas.microsoft.com/office/drawing/2014/main" id="{24D595AD-6818-47DA-AE9E-04B6CCA280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592513"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ángulo 1"/>
          <p:cNvSpPr/>
          <p:nvPr/>
        </p:nvSpPr>
        <p:spPr>
          <a:xfrm>
            <a:off x="1409386" y="1826506"/>
            <a:ext cx="7056784" cy="1323439"/>
          </a:xfrm>
          <a:prstGeom prst="rect">
            <a:avLst/>
          </a:prstGeom>
        </p:spPr>
        <p:txBody>
          <a:bodyPr wrap="square">
            <a:spAutoFit/>
          </a:bodyPr>
          <a:lstStyle/>
          <a:p>
            <a:pPr algn="just">
              <a:spcAft>
                <a:spcPts val="800"/>
              </a:spcAft>
            </a:pPr>
            <a:r>
              <a:rPr lang="es-EC" sz="2000" b="1" dirty="0">
                <a:ea typeface="Calibri" panose="020F0502020204030204" pitchFamily="34" charset="0"/>
                <a:cs typeface="Times New Roman" panose="02020603050405020304" pitchFamily="18" charset="0"/>
              </a:rPr>
              <a:t>“Generación de cartografía a detalle de aproximadamente 200 Ha a través de fotogrametría de corto alcance (UAV), como insumo topográfico para proyectos de ingeniería civil”</a:t>
            </a:r>
            <a:endParaRPr lang="es-EC"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ángulo 2"/>
          <p:cNvSpPr/>
          <p:nvPr/>
        </p:nvSpPr>
        <p:spPr>
          <a:xfrm>
            <a:off x="1979712" y="4616876"/>
            <a:ext cx="3651241" cy="830997"/>
          </a:xfrm>
          <a:prstGeom prst="rect">
            <a:avLst/>
          </a:prstGeom>
        </p:spPr>
        <p:txBody>
          <a:bodyPr wrap="square">
            <a:spAutoFit/>
          </a:bodyPr>
          <a:lstStyle/>
          <a:p>
            <a:r>
              <a:rPr lang="es-EC" sz="1600" b="1" dirty="0">
                <a:ea typeface="Calibri" panose="020F0502020204030204" pitchFamily="34" charset="0"/>
              </a:rPr>
              <a:t>Elaborado por:</a:t>
            </a:r>
          </a:p>
          <a:p>
            <a:r>
              <a:rPr lang="es-EC" sz="1600" dirty="0">
                <a:ea typeface="Calibri" panose="020F0502020204030204" pitchFamily="34" charset="0"/>
              </a:rPr>
              <a:t>Mena Castro, Robinson Ernesto  </a:t>
            </a:r>
          </a:p>
          <a:p>
            <a:r>
              <a:rPr lang="es-EC" sz="1600" dirty="0">
                <a:ea typeface="Calibri" panose="020F0502020204030204" pitchFamily="34" charset="0"/>
              </a:rPr>
              <a:t>Ordóñez Ríos, María del Carmen</a:t>
            </a:r>
            <a:endParaRPr lang="es-EC" sz="1600" dirty="0"/>
          </a:p>
        </p:txBody>
      </p:sp>
      <p:sp>
        <p:nvSpPr>
          <p:cNvPr id="5" name="Rectángulo 4"/>
          <p:cNvSpPr/>
          <p:nvPr/>
        </p:nvSpPr>
        <p:spPr>
          <a:xfrm>
            <a:off x="5630953" y="4568061"/>
            <a:ext cx="3513048" cy="830997"/>
          </a:xfrm>
          <a:prstGeom prst="rect">
            <a:avLst/>
          </a:prstGeom>
        </p:spPr>
        <p:txBody>
          <a:bodyPr wrap="square">
            <a:spAutoFit/>
          </a:bodyPr>
          <a:lstStyle/>
          <a:p>
            <a:r>
              <a:rPr lang="es-EC" sz="1600" b="1" dirty="0">
                <a:ea typeface="Calibri" panose="020F0502020204030204" pitchFamily="34" charset="0"/>
              </a:rPr>
              <a:t>Dirigido por:</a:t>
            </a:r>
          </a:p>
          <a:p>
            <a:r>
              <a:rPr lang="es-EC" sz="1600" dirty="0" err="1">
                <a:ea typeface="Calibri" panose="020F0502020204030204" pitchFamily="34" charset="0"/>
              </a:rPr>
              <a:t>Msc</a:t>
            </a:r>
            <a:r>
              <a:rPr lang="es-EC" sz="1600" dirty="0">
                <a:ea typeface="Calibri" panose="020F0502020204030204" pitchFamily="34" charset="0"/>
              </a:rPr>
              <a:t>. Leiva González, </a:t>
            </a:r>
            <a:r>
              <a:rPr lang="es-EC" sz="1600" dirty="0" smtClean="0">
                <a:ea typeface="Calibri" panose="020F0502020204030204" pitchFamily="34" charset="0"/>
              </a:rPr>
              <a:t>César Alberto</a:t>
            </a:r>
            <a:endParaRPr lang="es-EC" sz="1600" dirty="0">
              <a:ea typeface="Calibri" panose="020F0502020204030204" pitchFamily="34" charset="0"/>
            </a:endParaRPr>
          </a:p>
          <a:p>
            <a:r>
              <a:rPr lang="es-EC" sz="1600" dirty="0" err="1">
                <a:ea typeface="Calibri" panose="020F0502020204030204" pitchFamily="34" charset="0"/>
              </a:rPr>
              <a:t>Msc</a:t>
            </a:r>
            <a:r>
              <a:rPr lang="es-EC" sz="1600" dirty="0">
                <a:ea typeface="Calibri" panose="020F0502020204030204" pitchFamily="34" charset="0"/>
              </a:rPr>
              <a:t>. </a:t>
            </a:r>
            <a:r>
              <a:rPr lang="es-EC" sz="1600" dirty="0" err="1">
                <a:ea typeface="Calibri" panose="020F0502020204030204" pitchFamily="34" charset="0"/>
              </a:rPr>
              <a:t>Sinde</a:t>
            </a:r>
            <a:r>
              <a:rPr lang="es-EC" sz="1600" dirty="0">
                <a:ea typeface="Calibri" panose="020F0502020204030204" pitchFamily="34" charset="0"/>
              </a:rPr>
              <a:t> González, Izar</a:t>
            </a:r>
          </a:p>
        </p:txBody>
      </p:sp>
      <p:sp>
        <p:nvSpPr>
          <p:cNvPr id="4" name="CuadroTexto 6">
            <a:extLst>
              <a:ext uri="{FF2B5EF4-FFF2-40B4-BE49-F238E27FC236}">
                <a16:creationId xmlns="" xmlns:a16="http://schemas.microsoft.com/office/drawing/2014/main" id="{3E6B23D0-9EA8-4BF4-9EE8-3E1924B4D987}"/>
              </a:ext>
            </a:extLst>
          </p:cNvPr>
          <p:cNvSpPr txBox="1"/>
          <p:nvPr/>
        </p:nvSpPr>
        <p:spPr>
          <a:xfrm>
            <a:off x="591011" y="3547284"/>
            <a:ext cx="869353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600" dirty="0">
                <a:latin typeface="Arial"/>
                <a:ea typeface="Arial"/>
                <a:cs typeface="Arial"/>
              </a:rPr>
              <a:t>Trabajo de </a:t>
            </a:r>
            <a:r>
              <a:rPr lang="es-ES" sz="1600" dirty="0" smtClean="0">
                <a:latin typeface="Arial"/>
                <a:ea typeface="Arial"/>
                <a:cs typeface="Arial"/>
              </a:rPr>
              <a:t>integración curricular, </a:t>
            </a:r>
            <a:r>
              <a:rPr lang="es-ES" sz="1600" dirty="0">
                <a:latin typeface="Arial"/>
                <a:ea typeface="Arial"/>
                <a:cs typeface="Arial"/>
              </a:rPr>
              <a:t>previo a la obtención del título de Ingeniero Civil</a:t>
            </a:r>
            <a:endParaRPr lang="en-US" sz="1600" dirty="0">
              <a:cs typeface="Arial"/>
            </a:endParaRPr>
          </a:p>
        </p:txBody>
      </p:sp>
    </p:spTree>
    <p:extLst>
      <p:ext uri="{BB962C8B-B14F-4D97-AF65-F5344CB8AC3E}">
        <p14:creationId xmlns:p14="http://schemas.microsoft.com/office/powerpoint/2010/main" val="4251086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 xmlns:a16="http://schemas.microsoft.com/office/drawing/2014/main" id="{CED1DE64-86CE-4B4E-A3E8-519FBEAFDE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9" y="5949951"/>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1 Título"/>
          <p:cNvSpPr>
            <a:spLocks noGrp="1"/>
          </p:cNvSpPr>
          <p:nvPr>
            <p:ph type="title"/>
          </p:nvPr>
        </p:nvSpPr>
        <p:spPr>
          <a:xfrm>
            <a:off x="301752" y="228600"/>
            <a:ext cx="8534400" cy="758952"/>
          </a:xfrm>
        </p:spPr>
        <p:txBody>
          <a:bodyPr vert="horz" lIns="91440" tIns="45720" rIns="91440" bIns="45720" rtlCol="0" anchor="ctr">
            <a:normAutofit/>
          </a:bodyPr>
          <a:lstStyle/>
          <a:p>
            <a:r>
              <a:rPr lang="es-ES_tradnl" sz="3200" b="1">
                <a:ln w="22225">
                  <a:solidFill>
                    <a:schemeClr val="accent6">
                      <a:lumMod val="60000"/>
                      <a:lumOff val="40000"/>
                    </a:schemeClr>
                  </a:solidFill>
                  <a:prstDash val="solid"/>
                </a:ln>
                <a:solidFill>
                  <a:schemeClr val="accent2">
                    <a:lumMod val="40000"/>
                    <a:lumOff val="60000"/>
                  </a:schemeClr>
                </a:solidFill>
              </a:rPr>
              <a:t>5.2 Procesamiento</a:t>
            </a:r>
            <a:endParaRPr lang="es-EC" sz="3200" b="1" dirty="0">
              <a:ln w="22225">
                <a:solidFill>
                  <a:schemeClr val="accent6">
                    <a:lumMod val="60000"/>
                    <a:lumOff val="40000"/>
                  </a:schemeClr>
                </a:solidFill>
                <a:prstDash val="solid"/>
              </a:ln>
              <a:solidFill>
                <a:schemeClr val="accent2">
                  <a:lumMod val="40000"/>
                  <a:lumOff val="60000"/>
                </a:schemeClr>
              </a:solidFill>
            </a:endParaRPr>
          </a:p>
        </p:txBody>
      </p:sp>
      <p:pic>
        <p:nvPicPr>
          <p:cNvPr id="6" name="Imagen 1">
            <a:extLst>
              <a:ext uri="{FF2B5EF4-FFF2-40B4-BE49-F238E27FC236}">
                <a16:creationId xmlns="" xmlns:a16="http://schemas.microsoft.com/office/drawing/2014/main" id="{42C88D58-6D03-4089-9548-2EAC48926CB0}"/>
              </a:ext>
            </a:extLst>
          </p:cNvPr>
          <p:cNvPicPr/>
          <p:nvPr/>
        </p:nvPicPr>
        <p:blipFill>
          <a:blip r:embed="rId3"/>
          <a:stretch>
            <a:fillRect/>
          </a:stretch>
        </p:blipFill>
        <p:spPr>
          <a:xfrm>
            <a:off x="2771800" y="1017367"/>
            <a:ext cx="5760640" cy="1872208"/>
          </a:xfrm>
          <a:prstGeom prst="rect">
            <a:avLst/>
          </a:prstGeom>
        </p:spPr>
      </p:pic>
      <p:sp>
        <p:nvSpPr>
          <p:cNvPr id="7" name="Elipse 7">
            <a:extLst>
              <a:ext uri="{FF2B5EF4-FFF2-40B4-BE49-F238E27FC236}">
                <a16:creationId xmlns="" xmlns:a16="http://schemas.microsoft.com/office/drawing/2014/main" id="{0A518172-F4D6-486A-B380-7CFED55DCDA9}"/>
              </a:ext>
            </a:extLst>
          </p:cNvPr>
          <p:cNvSpPr/>
          <p:nvPr/>
        </p:nvSpPr>
        <p:spPr>
          <a:xfrm>
            <a:off x="546629" y="1419600"/>
            <a:ext cx="1843750" cy="100811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dirty="0"/>
              <a:t>Pix4D </a:t>
            </a:r>
            <a:r>
              <a:rPr lang="es-ES" dirty="0" err="1"/>
              <a:t>Mapper</a:t>
            </a:r>
            <a:endParaRPr lang="es-ES" dirty="0"/>
          </a:p>
        </p:txBody>
      </p:sp>
      <p:sp>
        <p:nvSpPr>
          <p:cNvPr id="10" name="CuadroTexto 8">
            <a:extLst>
              <a:ext uri="{FF2B5EF4-FFF2-40B4-BE49-F238E27FC236}">
                <a16:creationId xmlns="" xmlns:a16="http://schemas.microsoft.com/office/drawing/2014/main" id="{441891FF-5936-429C-B273-E12D34380323}"/>
              </a:ext>
            </a:extLst>
          </p:cNvPr>
          <p:cNvSpPr txBox="1"/>
          <p:nvPr/>
        </p:nvSpPr>
        <p:spPr>
          <a:xfrm>
            <a:off x="546629" y="3393631"/>
            <a:ext cx="7511041" cy="1938992"/>
          </a:xfrm>
          <a:prstGeom prst="rect">
            <a:avLst/>
          </a:prstGeom>
          <a:noFill/>
        </p:spPr>
        <p:txBody>
          <a:bodyPr wrap="square">
            <a:spAutoFit/>
          </a:bodyPr>
          <a:lstStyle/>
          <a:p>
            <a:pPr marR="210180">
              <a:lnSpc>
                <a:spcPct val="200000"/>
              </a:lnSpc>
            </a:pPr>
            <a:r>
              <a:rPr lang="es-ES" sz="1200" dirty="0">
                <a:ea typeface="Arial" panose="020B0604020202020204" pitchFamily="34" charset="0"/>
              </a:rPr>
              <a:t>El software Pix4D divide el procesamiento de mapas en 3D en 3 procesos secundarios enumerados a continuación.</a:t>
            </a:r>
          </a:p>
          <a:p>
            <a:pPr marL="342892" marR="210180" indent="-342892">
              <a:lnSpc>
                <a:spcPct val="200000"/>
              </a:lnSpc>
              <a:buFont typeface="+mj-lt"/>
              <a:buAutoNum type="arabicPeriod"/>
            </a:pPr>
            <a:r>
              <a:rPr lang="es-ES" sz="1200" dirty="0">
                <a:ea typeface="Arial" panose="020B0604020202020204" pitchFamily="34" charset="0"/>
              </a:rPr>
              <a:t>Procesamiento inicial.</a:t>
            </a:r>
          </a:p>
          <a:p>
            <a:pPr marL="342892" marR="210180" indent="-342892">
              <a:lnSpc>
                <a:spcPct val="200000"/>
              </a:lnSpc>
              <a:buFont typeface="+mj-lt"/>
              <a:buAutoNum type="arabicPeriod"/>
            </a:pPr>
            <a:r>
              <a:rPr lang="es-ES" sz="1200" dirty="0">
                <a:ea typeface="Arial" panose="020B0604020202020204" pitchFamily="34" charset="0"/>
              </a:rPr>
              <a:t>Obtención de la nube de puntos y malla.</a:t>
            </a:r>
          </a:p>
          <a:p>
            <a:pPr marL="342892" marR="210180" indent="-342892">
              <a:lnSpc>
                <a:spcPct val="200000"/>
              </a:lnSpc>
              <a:buFont typeface="+mj-lt"/>
              <a:buAutoNum type="arabicPeriod"/>
            </a:pPr>
            <a:r>
              <a:rPr lang="es-ES" sz="1200" dirty="0">
                <a:ea typeface="Arial" panose="020B0604020202020204" pitchFamily="34" charset="0"/>
              </a:rPr>
              <a:t>Obtención del modelo digital de la superficie (MDS), ortomosaico e índices.</a:t>
            </a:r>
          </a:p>
        </p:txBody>
      </p:sp>
    </p:spTree>
    <p:extLst>
      <p:ext uri="{BB962C8B-B14F-4D97-AF65-F5344CB8AC3E}">
        <p14:creationId xmlns:p14="http://schemas.microsoft.com/office/powerpoint/2010/main" val="2733137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 xmlns:a16="http://schemas.microsoft.com/office/drawing/2014/main" id="{CED1DE64-86CE-4B4E-A3E8-519FBEAFDE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9" y="5949951"/>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1 Título"/>
          <p:cNvSpPr>
            <a:spLocks noGrp="1"/>
          </p:cNvSpPr>
          <p:nvPr>
            <p:ph type="title"/>
          </p:nvPr>
        </p:nvSpPr>
        <p:spPr>
          <a:xfrm>
            <a:off x="301752" y="228600"/>
            <a:ext cx="8534400" cy="758952"/>
          </a:xfrm>
        </p:spPr>
        <p:txBody>
          <a:bodyPr vert="horz" lIns="91440" tIns="45720" rIns="91440" bIns="45720" rtlCol="0" anchor="ctr">
            <a:normAutofit/>
          </a:bodyPr>
          <a:lstStyle/>
          <a:p>
            <a:r>
              <a:rPr lang="es-ES_tradnl" sz="3200" b="1" dirty="0">
                <a:ln w="22225">
                  <a:solidFill>
                    <a:schemeClr val="accent6">
                      <a:lumMod val="60000"/>
                      <a:lumOff val="40000"/>
                    </a:schemeClr>
                  </a:solidFill>
                  <a:prstDash val="solid"/>
                </a:ln>
                <a:solidFill>
                  <a:schemeClr val="accent2">
                    <a:lumMod val="40000"/>
                    <a:lumOff val="60000"/>
                  </a:schemeClr>
                </a:solidFill>
              </a:rPr>
              <a:t>5.2 Procesamiento </a:t>
            </a:r>
            <a:endParaRPr lang="es-EC" sz="3200" b="1" dirty="0">
              <a:ln w="22225">
                <a:solidFill>
                  <a:schemeClr val="accent6">
                    <a:lumMod val="60000"/>
                    <a:lumOff val="40000"/>
                  </a:schemeClr>
                </a:solidFill>
                <a:prstDash val="solid"/>
              </a:ln>
              <a:solidFill>
                <a:schemeClr val="accent2">
                  <a:lumMod val="40000"/>
                  <a:lumOff val="60000"/>
                </a:schemeClr>
              </a:solidFill>
            </a:endParaRPr>
          </a:p>
        </p:txBody>
      </p:sp>
      <p:pic>
        <p:nvPicPr>
          <p:cNvPr id="8" name="Imagen 7">
            <a:extLst>
              <a:ext uri="{FF2B5EF4-FFF2-40B4-BE49-F238E27FC236}">
                <a16:creationId xmlns="" xmlns:a16="http://schemas.microsoft.com/office/drawing/2014/main" id="{CBD18274-AD9D-4DFF-86B8-EE094651151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67544" y="1778759"/>
            <a:ext cx="3753717" cy="4203447"/>
          </a:xfrm>
          <a:prstGeom prst="rect">
            <a:avLst/>
          </a:prstGeom>
        </p:spPr>
      </p:pic>
      <p:sp>
        <p:nvSpPr>
          <p:cNvPr id="9" name="CuadroTexto 8">
            <a:extLst>
              <a:ext uri="{FF2B5EF4-FFF2-40B4-BE49-F238E27FC236}">
                <a16:creationId xmlns="" xmlns:a16="http://schemas.microsoft.com/office/drawing/2014/main" id="{900C388B-A368-4CF9-B41A-F71A03491124}"/>
              </a:ext>
            </a:extLst>
          </p:cNvPr>
          <p:cNvSpPr txBox="1"/>
          <p:nvPr/>
        </p:nvSpPr>
        <p:spPr>
          <a:xfrm>
            <a:off x="467544" y="987552"/>
            <a:ext cx="4572000" cy="590162"/>
          </a:xfrm>
          <a:prstGeom prst="rect">
            <a:avLst/>
          </a:prstGeom>
          <a:noFill/>
        </p:spPr>
        <p:txBody>
          <a:bodyPr wrap="square">
            <a:spAutoFit/>
          </a:bodyPr>
          <a:lstStyle/>
          <a:p>
            <a:pPr>
              <a:lnSpc>
                <a:spcPct val="107000"/>
              </a:lnSpc>
              <a:spcAft>
                <a:spcPts val="800"/>
              </a:spcAft>
            </a:pPr>
            <a:r>
              <a:rPr lang="es-EC" sz="1200" b="1" dirty="0">
                <a:ea typeface="Calibri" panose="020F0502020204030204" pitchFamily="34" charset="0"/>
                <a:cs typeface="Times New Roman" panose="02020603050405020304" pitchFamily="18" charset="0"/>
              </a:rPr>
              <a:t>Figura 17</a:t>
            </a:r>
          </a:p>
          <a:p>
            <a:pPr>
              <a:lnSpc>
                <a:spcPct val="107000"/>
              </a:lnSpc>
              <a:spcAft>
                <a:spcPts val="800"/>
              </a:spcAft>
            </a:pPr>
            <a:r>
              <a:rPr lang="es-EC" sz="1200" i="1" dirty="0">
                <a:ea typeface="Calibri" panose="020F0502020204030204" pitchFamily="34" charset="0"/>
                <a:cs typeface="Times New Roman" panose="02020603050405020304" pitchFamily="18" charset="0"/>
              </a:rPr>
              <a:t>Nube de puntos generada en Pix4D</a:t>
            </a:r>
            <a:endParaRPr lang="es-ES" sz="1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92855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 xmlns:a16="http://schemas.microsoft.com/office/drawing/2014/main" id="{CED1DE64-86CE-4B4E-A3E8-519FBEAFDE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9" y="5949951"/>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1 Título"/>
          <p:cNvSpPr>
            <a:spLocks noGrp="1"/>
          </p:cNvSpPr>
          <p:nvPr>
            <p:ph type="title"/>
          </p:nvPr>
        </p:nvSpPr>
        <p:spPr>
          <a:xfrm>
            <a:off x="301752" y="228600"/>
            <a:ext cx="8534400" cy="758952"/>
          </a:xfrm>
        </p:spPr>
        <p:txBody>
          <a:bodyPr vert="horz" lIns="91440" tIns="45720" rIns="91440" bIns="45720" rtlCol="0" anchor="ctr">
            <a:normAutofit/>
          </a:bodyPr>
          <a:lstStyle/>
          <a:p>
            <a:r>
              <a:rPr lang="es-ES_tradnl" sz="3200" b="1" dirty="0">
                <a:ln w="22225">
                  <a:solidFill>
                    <a:schemeClr val="accent6">
                      <a:lumMod val="60000"/>
                      <a:lumOff val="40000"/>
                    </a:schemeClr>
                  </a:solidFill>
                  <a:prstDash val="solid"/>
                </a:ln>
                <a:solidFill>
                  <a:schemeClr val="accent2">
                    <a:lumMod val="40000"/>
                    <a:lumOff val="60000"/>
                  </a:schemeClr>
                </a:solidFill>
              </a:rPr>
              <a:t>5.3 Depuración de nube de puntos </a:t>
            </a:r>
            <a:endParaRPr lang="es-EC" sz="3200" b="1" dirty="0">
              <a:ln w="22225">
                <a:solidFill>
                  <a:schemeClr val="accent6">
                    <a:lumMod val="60000"/>
                    <a:lumOff val="40000"/>
                  </a:schemeClr>
                </a:solidFill>
                <a:prstDash val="solid"/>
              </a:ln>
              <a:solidFill>
                <a:schemeClr val="accent2">
                  <a:lumMod val="40000"/>
                  <a:lumOff val="60000"/>
                </a:schemeClr>
              </a:solidFill>
            </a:endParaRPr>
          </a:p>
        </p:txBody>
      </p:sp>
      <p:sp>
        <p:nvSpPr>
          <p:cNvPr id="2" name="Rectángulo: esquinas redondeadas 1">
            <a:extLst>
              <a:ext uri="{FF2B5EF4-FFF2-40B4-BE49-F238E27FC236}">
                <a16:creationId xmlns="" xmlns:a16="http://schemas.microsoft.com/office/drawing/2014/main" id="{A703D3FB-B473-443C-8B13-3CB69A2801F1}"/>
              </a:ext>
            </a:extLst>
          </p:cNvPr>
          <p:cNvSpPr/>
          <p:nvPr/>
        </p:nvSpPr>
        <p:spPr>
          <a:xfrm>
            <a:off x="641975" y="1336377"/>
            <a:ext cx="1872208" cy="75895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sz="1600" dirty="0"/>
              <a:t>Modelo digital de la superficie (MDS)</a:t>
            </a:r>
          </a:p>
        </p:txBody>
      </p:sp>
      <p:sp>
        <p:nvSpPr>
          <p:cNvPr id="7" name="Rectángulo: esquinas redondeadas 6">
            <a:extLst>
              <a:ext uri="{FF2B5EF4-FFF2-40B4-BE49-F238E27FC236}">
                <a16:creationId xmlns="" xmlns:a16="http://schemas.microsoft.com/office/drawing/2014/main" id="{FFDB3947-68E5-4991-B3E2-DE050116B9BC}"/>
              </a:ext>
            </a:extLst>
          </p:cNvPr>
          <p:cNvSpPr/>
          <p:nvPr/>
        </p:nvSpPr>
        <p:spPr>
          <a:xfrm>
            <a:off x="3347865" y="1351312"/>
            <a:ext cx="1872208" cy="75895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sz="1600" dirty="0"/>
              <a:t>Modelo digital del terreno (MDT)</a:t>
            </a:r>
          </a:p>
        </p:txBody>
      </p:sp>
      <p:sp>
        <p:nvSpPr>
          <p:cNvPr id="4" name="Flecha: curvada hacia abajo 3">
            <a:extLst>
              <a:ext uri="{FF2B5EF4-FFF2-40B4-BE49-F238E27FC236}">
                <a16:creationId xmlns="" xmlns:a16="http://schemas.microsoft.com/office/drawing/2014/main" id="{9A260400-1ACA-4C74-BA66-EBB4AE87A11F}"/>
              </a:ext>
            </a:extLst>
          </p:cNvPr>
          <p:cNvSpPr/>
          <p:nvPr/>
        </p:nvSpPr>
        <p:spPr>
          <a:xfrm>
            <a:off x="1907704" y="909864"/>
            <a:ext cx="2088232" cy="36004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pic>
        <p:nvPicPr>
          <p:cNvPr id="10" name="Imagen 9">
            <a:extLst>
              <a:ext uri="{FF2B5EF4-FFF2-40B4-BE49-F238E27FC236}">
                <a16:creationId xmlns="" xmlns:a16="http://schemas.microsoft.com/office/drawing/2014/main" id="{C5E1DEE7-7658-4963-A146-A76E254BEE82}"/>
              </a:ext>
            </a:extLst>
          </p:cNvPr>
          <p:cNvPicPr/>
          <p:nvPr/>
        </p:nvPicPr>
        <p:blipFill>
          <a:blip r:embed="rId3"/>
          <a:stretch>
            <a:fillRect/>
          </a:stretch>
        </p:blipFill>
        <p:spPr>
          <a:xfrm>
            <a:off x="570384" y="2708920"/>
            <a:ext cx="6881936" cy="2664296"/>
          </a:xfrm>
          <a:prstGeom prst="rect">
            <a:avLst/>
          </a:prstGeom>
        </p:spPr>
      </p:pic>
    </p:spTree>
    <p:extLst>
      <p:ext uri="{BB962C8B-B14F-4D97-AF65-F5344CB8AC3E}">
        <p14:creationId xmlns:p14="http://schemas.microsoft.com/office/powerpoint/2010/main" val="36858100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 xmlns:a16="http://schemas.microsoft.com/office/drawing/2014/main" id="{CED1DE64-86CE-4B4E-A3E8-519FBEAFDE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9" y="5949951"/>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1 Título"/>
          <p:cNvSpPr>
            <a:spLocks noGrp="1"/>
          </p:cNvSpPr>
          <p:nvPr>
            <p:ph type="title"/>
          </p:nvPr>
        </p:nvSpPr>
        <p:spPr>
          <a:xfrm>
            <a:off x="301752" y="228600"/>
            <a:ext cx="8534400" cy="758952"/>
          </a:xfrm>
        </p:spPr>
        <p:txBody>
          <a:bodyPr vert="horz" lIns="91440" tIns="45720" rIns="91440" bIns="45720" rtlCol="0" anchor="ctr">
            <a:normAutofit/>
          </a:bodyPr>
          <a:lstStyle/>
          <a:p>
            <a:r>
              <a:rPr lang="es-ES_tradnl" sz="3200" b="1" dirty="0">
                <a:ln w="22225">
                  <a:solidFill>
                    <a:schemeClr val="accent6">
                      <a:lumMod val="60000"/>
                      <a:lumOff val="40000"/>
                    </a:schemeClr>
                  </a:solidFill>
                  <a:prstDash val="solid"/>
                </a:ln>
                <a:solidFill>
                  <a:schemeClr val="accent2">
                    <a:lumMod val="40000"/>
                    <a:lumOff val="60000"/>
                  </a:schemeClr>
                </a:solidFill>
              </a:rPr>
              <a:t>5.3 Depuración de nube de puntos </a:t>
            </a:r>
            <a:endParaRPr lang="es-EC" sz="3200" b="1" dirty="0">
              <a:ln w="22225">
                <a:solidFill>
                  <a:schemeClr val="accent6">
                    <a:lumMod val="60000"/>
                    <a:lumOff val="40000"/>
                  </a:schemeClr>
                </a:solidFill>
                <a:prstDash val="solid"/>
              </a:ln>
              <a:solidFill>
                <a:schemeClr val="accent2">
                  <a:lumMod val="40000"/>
                  <a:lumOff val="60000"/>
                </a:schemeClr>
              </a:solidFill>
            </a:endParaRPr>
          </a:p>
        </p:txBody>
      </p:sp>
      <p:sp>
        <p:nvSpPr>
          <p:cNvPr id="6" name="Flecha: pentágono 5">
            <a:extLst>
              <a:ext uri="{FF2B5EF4-FFF2-40B4-BE49-F238E27FC236}">
                <a16:creationId xmlns="" xmlns:a16="http://schemas.microsoft.com/office/drawing/2014/main" id="{87AEEC99-50B6-41AE-B219-07623E5CCC70}"/>
              </a:ext>
            </a:extLst>
          </p:cNvPr>
          <p:cNvSpPr/>
          <p:nvPr/>
        </p:nvSpPr>
        <p:spPr>
          <a:xfrm>
            <a:off x="683568" y="1052736"/>
            <a:ext cx="7416824" cy="758952"/>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a:latin typeface="Calibri" panose="020F0502020204030204" pitchFamily="34" charset="0"/>
                <a:ea typeface="Calibri" panose="020F0502020204030204" pitchFamily="34" charset="0"/>
                <a:cs typeface="Times New Roman" panose="02020603050405020304" pitchFamily="18" charset="0"/>
              </a:rPr>
              <a:t>El resultado de la depuración es el modelo digital del terreno, junto con las curvas de nivel</a:t>
            </a:r>
            <a:endParaRPr lang="es-ES" dirty="0"/>
          </a:p>
        </p:txBody>
      </p:sp>
      <p:pic>
        <p:nvPicPr>
          <p:cNvPr id="11" name="Imagen 10">
            <a:extLst>
              <a:ext uri="{FF2B5EF4-FFF2-40B4-BE49-F238E27FC236}">
                <a16:creationId xmlns="" xmlns:a16="http://schemas.microsoft.com/office/drawing/2014/main" id="{15E68B50-128C-4166-8F44-AEA456FA1F0C}"/>
              </a:ext>
            </a:extLst>
          </p:cNvPr>
          <p:cNvPicPr/>
          <p:nvPr/>
        </p:nvPicPr>
        <p:blipFill>
          <a:blip r:embed="rId3">
            <a:extLst>
              <a:ext uri="{28A0092B-C50C-407E-A947-70E740481C1C}">
                <a14:useLocalDpi xmlns:a14="http://schemas.microsoft.com/office/drawing/2010/main" val="0"/>
              </a:ext>
            </a:extLst>
          </a:blip>
          <a:stretch>
            <a:fillRect/>
          </a:stretch>
        </p:blipFill>
        <p:spPr>
          <a:xfrm>
            <a:off x="1736540" y="2564904"/>
            <a:ext cx="4176464" cy="3528392"/>
          </a:xfrm>
          <a:prstGeom prst="rect">
            <a:avLst/>
          </a:prstGeom>
        </p:spPr>
      </p:pic>
      <p:sp>
        <p:nvSpPr>
          <p:cNvPr id="12" name="CuadroTexto 11">
            <a:extLst>
              <a:ext uri="{FF2B5EF4-FFF2-40B4-BE49-F238E27FC236}">
                <a16:creationId xmlns="" xmlns:a16="http://schemas.microsoft.com/office/drawing/2014/main" id="{84AE6C10-48A1-4882-871B-BE7C0FB182FF}"/>
              </a:ext>
            </a:extLst>
          </p:cNvPr>
          <p:cNvSpPr txBox="1"/>
          <p:nvPr/>
        </p:nvSpPr>
        <p:spPr>
          <a:xfrm>
            <a:off x="1736540" y="1912756"/>
            <a:ext cx="4923692" cy="590162"/>
          </a:xfrm>
          <a:prstGeom prst="rect">
            <a:avLst/>
          </a:prstGeom>
          <a:noFill/>
        </p:spPr>
        <p:txBody>
          <a:bodyPr wrap="square">
            <a:spAutoFit/>
          </a:bodyPr>
          <a:lstStyle/>
          <a:p>
            <a:pPr>
              <a:lnSpc>
                <a:spcPct val="107000"/>
              </a:lnSpc>
              <a:spcAft>
                <a:spcPts val="800"/>
              </a:spcAft>
            </a:pPr>
            <a:r>
              <a:rPr lang="es-EC" sz="1200" b="1" dirty="0">
                <a:ea typeface="Calibri" panose="020F0502020204030204" pitchFamily="34" charset="0"/>
                <a:cs typeface="Times New Roman" panose="02020603050405020304" pitchFamily="18" charset="0"/>
              </a:rPr>
              <a:t>Figura 18</a:t>
            </a:r>
          </a:p>
          <a:p>
            <a:pPr>
              <a:lnSpc>
                <a:spcPct val="107000"/>
              </a:lnSpc>
              <a:spcAft>
                <a:spcPts val="800"/>
              </a:spcAft>
            </a:pPr>
            <a:r>
              <a:rPr lang="es-EC" sz="1200" i="1" dirty="0">
                <a:ea typeface="Calibri" panose="020F0502020204030204" pitchFamily="34" charset="0"/>
                <a:cs typeface="Times New Roman" panose="02020603050405020304" pitchFamily="18" charset="0"/>
              </a:rPr>
              <a:t>Nube de puntos clasificada en Global </a:t>
            </a:r>
            <a:r>
              <a:rPr lang="es-EC" sz="1200" i="1" dirty="0" err="1">
                <a:ea typeface="Calibri" panose="020F0502020204030204" pitchFamily="34" charset="0"/>
                <a:cs typeface="Times New Roman" panose="02020603050405020304" pitchFamily="18" charset="0"/>
              </a:rPr>
              <a:t>Mapper</a:t>
            </a:r>
            <a:r>
              <a:rPr lang="es-EC" sz="1200" i="1" dirty="0">
                <a:ea typeface="Calibri" panose="020F0502020204030204" pitchFamily="34" charset="0"/>
                <a:cs typeface="Times New Roman" panose="02020603050405020304" pitchFamily="18" charset="0"/>
              </a:rPr>
              <a:t> (puntos del terreno)</a:t>
            </a:r>
            <a:endParaRPr lang="es-ES" sz="1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58517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 xmlns:a16="http://schemas.microsoft.com/office/drawing/2014/main" id="{CED1DE64-86CE-4B4E-A3E8-519FBEAFDE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9" y="5949951"/>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1 Título"/>
          <p:cNvSpPr>
            <a:spLocks noGrp="1"/>
          </p:cNvSpPr>
          <p:nvPr>
            <p:ph type="title"/>
          </p:nvPr>
        </p:nvSpPr>
        <p:spPr>
          <a:xfrm>
            <a:off x="301752" y="228600"/>
            <a:ext cx="8534400" cy="758952"/>
          </a:xfrm>
        </p:spPr>
        <p:txBody>
          <a:bodyPr vert="horz" lIns="91440" tIns="45720" rIns="91440" bIns="45720" rtlCol="0" anchor="ctr">
            <a:normAutofit/>
          </a:bodyPr>
          <a:lstStyle/>
          <a:p>
            <a:r>
              <a:rPr lang="es-ES_tradnl" sz="3200" b="1" dirty="0">
                <a:ln w="22225">
                  <a:solidFill>
                    <a:schemeClr val="accent6">
                      <a:lumMod val="60000"/>
                      <a:lumOff val="40000"/>
                    </a:schemeClr>
                  </a:solidFill>
                  <a:prstDash val="solid"/>
                </a:ln>
                <a:solidFill>
                  <a:schemeClr val="accent2">
                    <a:lumMod val="40000"/>
                    <a:lumOff val="60000"/>
                  </a:schemeClr>
                </a:solidFill>
              </a:rPr>
              <a:t>5.4 Digitalización</a:t>
            </a:r>
            <a:endParaRPr lang="es-EC" sz="3200" b="1" dirty="0">
              <a:ln w="22225">
                <a:solidFill>
                  <a:schemeClr val="accent6">
                    <a:lumMod val="60000"/>
                    <a:lumOff val="40000"/>
                  </a:schemeClr>
                </a:solidFill>
                <a:prstDash val="solid"/>
              </a:ln>
              <a:solidFill>
                <a:schemeClr val="accent2">
                  <a:lumMod val="40000"/>
                  <a:lumOff val="60000"/>
                </a:schemeClr>
              </a:solidFill>
            </a:endParaRPr>
          </a:p>
        </p:txBody>
      </p:sp>
      <p:pic>
        <p:nvPicPr>
          <p:cNvPr id="6" name="Imagen 5"/>
          <p:cNvPicPr/>
          <p:nvPr/>
        </p:nvPicPr>
        <p:blipFill rotWithShape="1">
          <a:blip r:embed="rId3"/>
          <a:srcRect l="6770" t="27789" r="5729" b="18485"/>
          <a:stretch/>
        </p:blipFill>
        <p:spPr bwMode="auto">
          <a:xfrm>
            <a:off x="3479779" y="3366898"/>
            <a:ext cx="5622947" cy="2001325"/>
          </a:xfrm>
          <a:prstGeom prst="rect">
            <a:avLst/>
          </a:prstGeom>
          <a:ln>
            <a:noFill/>
          </a:ln>
          <a:extLst>
            <a:ext uri="{53640926-AAD7-44D8-BBD7-CCE9431645EC}">
              <a14:shadowObscured xmlns:a14="http://schemas.microsoft.com/office/drawing/2010/main"/>
            </a:ext>
          </a:extLst>
        </p:spPr>
      </p:pic>
      <p:pic>
        <p:nvPicPr>
          <p:cNvPr id="2" name="Imagen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49959" y="1340768"/>
            <a:ext cx="3312368" cy="4824536"/>
          </a:xfrm>
          <a:prstGeom prst="rect">
            <a:avLst/>
          </a:prstGeom>
        </p:spPr>
      </p:pic>
      <p:sp>
        <p:nvSpPr>
          <p:cNvPr id="7" name="Rectángulo: esquinas redondeadas 1">
            <a:extLst>
              <a:ext uri="{FF2B5EF4-FFF2-40B4-BE49-F238E27FC236}">
                <a16:creationId xmlns="" xmlns:a16="http://schemas.microsoft.com/office/drawing/2014/main" id="{A703D3FB-B473-443C-8B13-3CB69A2801F1}"/>
              </a:ext>
            </a:extLst>
          </p:cNvPr>
          <p:cNvSpPr/>
          <p:nvPr/>
        </p:nvSpPr>
        <p:spPr>
          <a:xfrm>
            <a:off x="4039179" y="1738772"/>
            <a:ext cx="1872208" cy="75895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sz="1600" dirty="0" err="1"/>
              <a:t>Ortomosaico</a:t>
            </a:r>
            <a:endParaRPr lang="es-ES" sz="1600" dirty="0"/>
          </a:p>
          <a:p>
            <a:pPr algn="ctr"/>
            <a:r>
              <a:rPr lang="es-ES" sz="1600" dirty="0"/>
              <a:t>y</a:t>
            </a:r>
          </a:p>
          <a:p>
            <a:pPr algn="ctr"/>
            <a:r>
              <a:rPr lang="es-ES" sz="1600" dirty="0"/>
              <a:t>Curvas de nivel</a:t>
            </a:r>
          </a:p>
        </p:txBody>
      </p:sp>
      <p:sp>
        <p:nvSpPr>
          <p:cNvPr id="8" name="Rectángulo: esquinas redondeadas 6">
            <a:extLst>
              <a:ext uri="{FF2B5EF4-FFF2-40B4-BE49-F238E27FC236}">
                <a16:creationId xmlns="" xmlns:a16="http://schemas.microsoft.com/office/drawing/2014/main" id="{FFDB3947-68E5-4991-B3E2-DE050116B9BC}"/>
              </a:ext>
            </a:extLst>
          </p:cNvPr>
          <p:cNvSpPr/>
          <p:nvPr/>
        </p:nvSpPr>
        <p:spPr>
          <a:xfrm>
            <a:off x="6745069" y="1753707"/>
            <a:ext cx="1872208" cy="75895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sz="1600" dirty="0"/>
              <a:t>Cargar en Civil 3D</a:t>
            </a:r>
          </a:p>
        </p:txBody>
      </p:sp>
      <p:sp>
        <p:nvSpPr>
          <p:cNvPr id="9" name="Flecha: curvada hacia abajo 3">
            <a:extLst>
              <a:ext uri="{FF2B5EF4-FFF2-40B4-BE49-F238E27FC236}">
                <a16:creationId xmlns="" xmlns:a16="http://schemas.microsoft.com/office/drawing/2014/main" id="{9A260400-1ACA-4C74-BA66-EBB4AE87A11F}"/>
              </a:ext>
            </a:extLst>
          </p:cNvPr>
          <p:cNvSpPr/>
          <p:nvPr/>
        </p:nvSpPr>
        <p:spPr>
          <a:xfrm>
            <a:off x="5304908" y="1312259"/>
            <a:ext cx="2088232" cy="36004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0" name="CuadroTexto 9">
            <a:extLst>
              <a:ext uri="{FF2B5EF4-FFF2-40B4-BE49-F238E27FC236}">
                <a16:creationId xmlns="" xmlns:a16="http://schemas.microsoft.com/office/drawing/2014/main" id="{2E12D193-7C18-42AB-98D1-DC924AE5236F}"/>
              </a:ext>
            </a:extLst>
          </p:cNvPr>
          <p:cNvSpPr txBox="1"/>
          <p:nvPr/>
        </p:nvSpPr>
        <p:spPr>
          <a:xfrm>
            <a:off x="230636" y="746788"/>
            <a:ext cx="3903493" cy="560410"/>
          </a:xfrm>
          <a:prstGeom prst="rect">
            <a:avLst/>
          </a:prstGeom>
          <a:noFill/>
        </p:spPr>
        <p:txBody>
          <a:bodyPr wrap="square">
            <a:spAutoFit/>
          </a:bodyPr>
          <a:lstStyle/>
          <a:p>
            <a:pPr>
              <a:lnSpc>
                <a:spcPct val="200000"/>
              </a:lnSpc>
              <a:spcAft>
                <a:spcPts val="800"/>
              </a:spcAft>
            </a:pPr>
            <a:r>
              <a:rPr lang="es-ES" b="1" dirty="0">
                <a:cs typeface="Times New Roman" panose="02020603050405020304" pitchFamily="18" charset="0"/>
              </a:rPr>
              <a:t>Digitalización sobre ortofoto </a:t>
            </a:r>
            <a:endParaRPr lang="es-ES" b="1" dirty="0">
              <a:effectLst/>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525952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 xmlns:a16="http://schemas.microsoft.com/office/drawing/2014/main" id="{CED1DE64-86CE-4B4E-A3E8-519FBEAFDE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9" y="5949951"/>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1 Título"/>
          <p:cNvSpPr>
            <a:spLocks noGrp="1"/>
          </p:cNvSpPr>
          <p:nvPr>
            <p:ph type="title"/>
          </p:nvPr>
        </p:nvSpPr>
        <p:spPr>
          <a:xfrm>
            <a:off x="301752" y="228600"/>
            <a:ext cx="8534400" cy="758952"/>
          </a:xfrm>
        </p:spPr>
        <p:txBody>
          <a:bodyPr vert="horz" lIns="91440" tIns="45720" rIns="91440" bIns="45720" rtlCol="0" anchor="ctr">
            <a:normAutofit/>
          </a:bodyPr>
          <a:lstStyle/>
          <a:p>
            <a:r>
              <a:rPr lang="es-ES_tradnl" sz="3200" b="1" dirty="0">
                <a:ln w="22225">
                  <a:solidFill>
                    <a:schemeClr val="accent6">
                      <a:lumMod val="60000"/>
                      <a:lumOff val="40000"/>
                    </a:schemeClr>
                  </a:solidFill>
                  <a:prstDash val="solid"/>
                </a:ln>
                <a:solidFill>
                  <a:schemeClr val="accent2">
                    <a:lumMod val="40000"/>
                    <a:lumOff val="60000"/>
                  </a:schemeClr>
                </a:solidFill>
              </a:rPr>
              <a:t>5.5 Control de calidad</a:t>
            </a:r>
            <a:endParaRPr lang="es-EC" sz="3200" b="1" dirty="0">
              <a:ln w="22225">
                <a:solidFill>
                  <a:schemeClr val="accent6">
                    <a:lumMod val="60000"/>
                    <a:lumOff val="40000"/>
                  </a:schemeClr>
                </a:solidFill>
                <a:prstDash val="solid"/>
              </a:ln>
              <a:solidFill>
                <a:schemeClr val="accent2">
                  <a:lumMod val="40000"/>
                  <a:lumOff val="60000"/>
                </a:schemeClr>
              </a:solidFill>
            </a:endParaRPr>
          </a:p>
        </p:txBody>
      </p:sp>
      <p:pic>
        <p:nvPicPr>
          <p:cNvPr id="5" name="Imagen 4"/>
          <p:cNvPicPr/>
          <p:nvPr/>
        </p:nvPicPr>
        <p:blipFill rotWithShape="1">
          <a:blip r:embed="rId3"/>
          <a:srcRect l="3472" t="30259" r="869" b="13236"/>
          <a:stretch/>
        </p:blipFill>
        <p:spPr bwMode="auto">
          <a:xfrm>
            <a:off x="320007" y="3054479"/>
            <a:ext cx="8534400" cy="2952999"/>
          </a:xfrm>
          <a:prstGeom prst="rect">
            <a:avLst/>
          </a:prstGeom>
          <a:ln>
            <a:noFill/>
          </a:ln>
          <a:extLst>
            <a:ext uri="{53640926-AAD7-44D8-BBD7-CCE9431645EC}">
              <a14:shadowObscured xmlns:a14="http://schemas.microsoft.com/office/drawing/2010/main"/>
            </a:ext>
          </a:extLst>
        </p:spPr>
      </p:pic>
      <p:sp>
        <p:nvSpPr>
          <p:cNvPr id="6" name="Rectángulo: esquinas redondeadas 1">
            <a:extLst>
              <a:ext uri="{FF2B5EF4-FFF2-40B4-BE49-F238E27FC236}">
                <a16:creationId xmlns="" xmlns:a16="http://schemas.microsoft.com/office/drawing/2014/main" id="{A703D3FB-B473-443C-8B13-3CB69A2801F1}"/>
              </a:ext>
            </a:extLst>
          </p:cNvPr>
          <p:cNvSpPr/>
          <p:nvPr/>
        </p:nvSpPr>
        <p:spPr>
          <a:xfrm>
            <a:off x="2267744" y="1124744"/>
            <a:ext cx="1872208" cy="100811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S" sz="1600" dirty="0"/>
              <a:t>Levantamiento altimétrico </a:t>
            </a:r>
          </a:p>
          <a:p>
            <a:pPr algn="ctr"/>
            <a:r>
              <a:rPr lang="es-ES" sz="1600" dirty="0"/>
              <a:t>y</a:t>
            </a:r>
          </a:p>
          <a:p>
            <a:pPr algn="ctr"/>
            <a:r>
              <a:rPr lang="es-ES" sz="1600" dirty="0"/>
              <a:t>planimétrico</a:t>
            </a:r>
          </a:p>
        </p:txBody>
      </p:sp>
      <p:sp>
        <p:nvSpPr>
          <p:cNvPr id="7" name="Rectángulo: esquinas redondeadas 6">
            <a:extLst>
              <a:ext uri="{FF2B5EF4-FFF2-40B4-BE49-F238E27FC236}">
                <a16:creationId xmlns="" xmlns:a16="http://schemas.microsoft.com/office/drawing/2014/main" id="{FFDB3947-68E5-4991-B3E2-DE050116B9BC}"/>
              </a:ext>
            </a:extLst>
          </p:cNvPr>
          <p:cNvSpPr/>
          <p:nvPr/>
        </p:nvSpPr>
        <p:spPr>
          <a:xfrm>
            <a:off x="5004048" y="1294565"/>
            <a:ext cx="2232247" cy="138043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1600" dirty="0"/>
              <a:t>Evaluación de calidad del producto obtenido a través del control de la exactitud posicional al 95% de confianza</a:t>
            </a:r>
            <a:endParaRPr lang="es-ES" sz="1600" dirty="0"/>
          </a:p>
        </p:txBody>
      </p:sp>
      <p:cxnSp>
        <p:nvCxnSpPr>
          <p:cNvPr id="4" name="Conector angular 3"/>
          <p:cNvCxnSpPr>
            <a:stCxn id="6" idx="3"/>
            <a:endCxn id="7" idx="1"/>
          </p:cNvCxnSpPr>
          <p:nvPr/>
        </p:nvCxnSpPr>
        <p:spPr>
          <a:xfrm>
            <a:off x="4139952" y="1628800"/>
            <a:ext cx="864096" cy="355984"/>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4423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76564" y="1137838"/>
            <a:ext cx="3456384" cy="5027466"/>
          </a:xfrm>
          <a:prstGeom prst="rect">
            <a:avLst/>
          </a:prstGeom>
        </p:spPr>
      </p:pic>
      <p:pic>
        <p:nvPicPr>
          <p:cNvPr id="4098" name="Picture 4">
            <a:extLst>
              <a:ext uri="{FF2B5EF4-FFF2-40B4-BE49-F238E27FC236}">
                <a16:creationId xmlns="" xmlns:a16="http://schemas.microsoft.com/office/drawing/2014/main" id="{CED1DE64-86CE-4B4E-A3E8-519FBEAFDE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589" y="5949951"/>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1 Título"/>
          <p:cNvSpPr>
            <a:spLocks noGrp="1"/>
          </p:cNvSpPr>
          <p:nvPr>
            <p:ph type="title"/>
          </p:nvPr>
        </p:nvSpPr>
        <p:spPr>
          <a:xfrm>
            <a:off x="301752" y="228600"/>
            <a:ext cx="8534400" cy="758952"/>
          </a:xfrm>
        </p:spPr>
        <p:txBody>
          <a:bodyPr vert="horz" lIns="91440" tIns="45720" rIns="91440" bIns="45720" rtlCol="0" anchor="ctr">
            <a:normAutofit/>
          </a:bodyPr>
          <a:lstStyle/>
          <a:p>
            <a:r>
              <a:rPr lang="es-ES_tradnl" sz="3200" b="1" dirty="0">
                <a:ln w="22225">
                  <a:solidFill>
                    <a:schemeClr val="accent6">
                      <a:lumMod val="60000"/>
                      <a:lumOff val="40000"/>
                    </a:schemeClr>
                  </a:solidFill>
                  <a:prstDash val="solid"/>
                </a:ln>
                <a:solidFill>
                  <a:schemeClr val="accent2">
                    <a:lumMod val="40000"/>
                    <a:lumOff val="60000"/>
                  </a:schemeClr>
                </a:solidFill>
              </a:rPr>
              <a:t>Control de calidad</a:t>
            </a:r>
            <a:endParaRPr lang="es-EC" sz="3200" b="1" dirty="0">
              <a:ln w="22225">
                <a:solidFill>
                  <a:schemeClr val="accent6">
                    <a:lumMod val="60000"/>
                    <a:lumOff val="40000"/>
                  </a:schemeClr>
                </a:solidFill>
                <a:prstDash val="solid"/>
              </a:ln>
              <a:solidFill>
                <a:schemeClr val="accent2">
                  <a:lumMod val="40000"/>
                  <a:lumOff val="60000"/>
                </a:schemeClr>
              </a:solidFill>
            </a:endParaRPr>
          </a:p>
        </p:txBody>
      </p:sp>
      <p:sp>
        <p:nvSpPr>
          <p:cNvPr id="2" name="Rectángulo 1"/>
          <p:cNvSpPr/>
          <p:nvPr/>
        </p:nvSpPr>
        <p:spPr>
          <a:xfrm>
            <a:off x="176549" y="836712"/>
            <a:ext cx="3315331" cy="280013"/>
          </a:xfrm>
          <a:prstGeom prst="rect">
            <a:avLst/>
          </a:prstGeom>
        </p:spPr>
        <p:txBody>
          <a:bodyPr wrap="none">
            <a:spAutoFit/>
          </a:bodyPr>
          <a:lstStyle/>
          <a:p>
            <a:pPr>
              <a:lnSpc>
                <a:spcPct val="107000"/>
              </a:lnSpc>
              <a:spcAft>
                <a:spcPts val="800"/>
              </a:spcAft>
            </a:pPr>
            <a:r>
              <a:rPr lang="es-EC" sz="1200" b="1" dirty="0">
                <a:ea typeface="Calibri" panose="020F0502020204030204" pitchFamily="34" charset="0"/>
                <a:cs typeface="Times New Roman" panose="02020603050405020304" pitchFamily="18" charset="0"/>
              </a:rPr>
              <a:t>Figura 21. </a:t>
            </a:r>
            <a:r>
              <a:rPr lang="es-EC" sz="1200" i="1" dirty="0">
                <a:ea typeface="Calibri" panose="020F0502020204030204" pitchFamily="34" charset="0"/>
                <a:cs typeface="Times New Roman" panose="02020603050405020304" pitchFamily="18" charset="0"/>
              </a:rPr>
              <a:t>Distribución de puntos de chequeo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ángulo: esquinas diagonales redondeadas 7">
            <a:extLst>
              <a:ext uri="{FF2B5EF4-FFF2-40B4-BE49-F238E27FC236}">
                <a16:creationId xmlns="" xmlns:a16="http://schemas.microsoft.com/office/drawing/2014/main" id="{EE139560-8303-4260-8AA5-32A570A1E3A6}"/>
              </a:ext>
            </a:extLst>
          </p:cNvPr>
          <p:cNvSpPr/>
          <p:nvPr/>
        </p:nvSpPr>
        <p:spPr>
          <a:xfrm>
            <a:off x="3938989" y="1290395"/>
            <a:ext cx="4726070" cy="971149"/>
          </a:xfrm>
          <a:prstGeom prst="round2Diag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es-EC" sz="1600" dirty="0">
                <a:latin typeface="Arial" panose="020B0604020202020204" pitchFamily="34" charset="0"/>
                <a:ea typeface="Arial" panose="020B0604020202020204" pitchFamily="34" charset="0"/>
              </a:rPr>
              <a:t>Primero se tomó 22 puntos de chequeo, ubicados de manera aleatoria, cubriendo toda el área del IASA</a:t>
            </a:r>
            <a:endParaRPr lang="es-ES" sz="1600" dirty="0">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805184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 xmlns:a16="http://schemas.microsoft.com/office/drawing/2014/main" id="{CED1DE64-86CE-4B4E-A3E8-519FBEAFDE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9" y="5949951"/>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1 Título"/>
          <p:cNvSpPr>
            <a:spLocks noGrp="1"/>
          </p:cNvSpPr>
          <p:nvPr>
            <p:ph type="title"/>
          </p:nvPr>
        </p:nvSpPr>
        <p:spPr>
          <a:xfrm>
            <a:off x="301752" y="228600"/>
            <a:ext cx="8534400" cy="758952"/>
          </a:xfrm>
        </p:spPr>
        <p:txBody>
          <a:bodyPr vert="horz" lIns="91440" tIns="45720" rIns="91440" bIns="45720" rtlCol="0" anchor="ctr">
            <a:normAutofit/>
          </a:bodyPr>
          <a:lstStyle/>
          <a:p>
            <a:r>
              <a:rPr lang="es-ES_tradnl" sz="3200" b="1" dirty="0">
                <a:ln w="22225">
                  <a:solidFill>
                    <a:schemeClr val="accent6">
                      <a:lumMod val="60000"/>
                      <a:lumOff val="40000"/>
                    </a:schemeClr>
                  </a:solidFill>
                  <a:prstDash val="solid"/>
                </a:ln>
                <a:solidFill>
                  <a:schemeClr val="accent2">
                    <a:lumMod val="40000"/>
                    <a:lumOff val="60000"/>
                  </a:schemeClr>
                </a:solidFill>
              </a:rPr>
              <a:t>Control de calidad</a:t>
            </a:r>
            <a:endParaRPr lang="es-EC" sz="3200" b="1" dirty="0">
              <a:ln w="22225">
                <a:solidFill>
                  <a:schemeClr val="accent6">
                    <a:lumMod val="60000"/>
                    <a:lumOff val="40000"/>
                  </a:schemeClr>
                </a:solidFill>
                <a:prstDash val="solid"/>
              </a:ln>
              <a:solidFill>
                <a:schemeClr val="accent2">
                  <a:lumMod val="40000"/>
                  <a:lumOff val="60000"/>
                </a:schemeClr>
              </a:solidFill>
            </a:endParaRPr>
          </a:p>
        </p:txBody>
      </p:sp>
      <p:sp>
        <p:nvSpPr>
          <p:cNvPr id="2" name="Rectángulo 1"/>
          <p:cNvSpPr/>
          <p:nvPr/>
        </p:nvSpPr>
        <p:spPr>
          <a:xfrm>
            <a:off x="467544" y="1139797"/>
            <a:ext cx="4825808" cy="280013"/>
          </a:xfrm>
          <a:prstGeom prst="rect">
            <a:avLst/>
          </a:prstGeom>
        </p:spPr>
        <p:txBody>
          <a:bodyPr wrap="none">
            <a:spAutoFit/>
          </a:bodyPr>
          <a:lstStyle/>
          <a:p>
            <a:pPr>
              <a:lnSpc>
                <a:spcPct val="107000"/>
              </a:lnSpc>
              <a:spcAft>
                <a:spcPts val="800"/>
              </a:spcAft>
            </a:pPr>
            <a:r>
              <a:rPr lang="es-EC" sz="1200" b="1" dirty="0">
                <a:ea typeface="Calibri" panose="020F0502020204030204" pitchFamily="34" charset="0"/>
                <a:cs typeface="Times New Roman" panose="02020603050405020304" pitchFamily="18" charset="0"/>
              </a:rPr>
              <a:t>Figura 20. </a:t>
            </a:r>
            <a:r>
              <a:rPr lang="es-EC" sz="1200" i="1" dirty="0">
                <a:ea typeface="Calibri" panose="020F0502020204030204" pitchFamily="34" charset="0"/>
                <a:cs typeface="Times New Roman" panose="02020603050405020304" pitchFamily="18" charset="0"/>
              </a:rPr>
              <a:t>Determinación de puntos de chequeo, método GPS-RTK</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n 5" descr="C:\Users\DELLPC\Downloads\WhatsApp Image 2021-09-06 at 03.42.30.jpeg"/>
          <p:cNvPicPr/>
          <p:nvPr/>
        </p:nvPicPr>
        <p:blipFill rotWithShape="1">
          <a:blip r:embed="rId3" cstate="print">
            <a:extLst>
              <a:ext uri="{28A0092B-C50C-407E-A947-70E740481C1C}">
                <a14:useLocalDpi xmlns:a14="http://schemas.microsoft.com/office/drawing/2010/main" val="0"/>
              </a:ext>
            </a:extLst>
          </a:blip>
          <a:srcRect/>
          <a:stretch/>
        </p:blipFill>
        <p:spPr bwMode="auto">
          <a:xfrm>
            <a:off x="611560" y="1680738"/>
            <a:ext cx="2705075" cy="3603149"/>
          </a:xfrm>
          <a:prstGeom prst="rect">
            <a:avLst/>
          </a:prstGeom>
          <a:noFill/>
          <a:ln>
            <a:noFill/>
          </a:ln>
          <a:extLst>
            <a:ext uri="{53640926-AAD7-44D8-BBD7-CCE9431645EC}">
              <a14:shadowObscured xmlns:a14="http://schemas.microsoft.com/office/drawing/2010/main"/>
            </a:ext>
          </a:extLst>
        </p:spPr>
      </p:pic>
      <p:sp>
        <p:nvSpPr>
          <p:cNvPr id="7" name="Rectángulo: esquinas diagonales redondeadas 7">
            <a:extLst>
              <a:ext uri="{FF2B5EF4-FFF2-40B4-BE49-F238E27FC236}">
                <a16:creationId xmlns="" xmlns:a16="http://schemas.microsoft.com/office/drawing/2014/main" id="{EE139560-8303-4260-8AA5-32A570A1E3A6}"/>
              </a:ext>
            </a:extLst>
          </p:cNvPr>
          <p:cNvSpPr/>
          <p:nvPr/>
        </p:nvSpPr>
        <p:spPr>
          <a:xfrm>
            <a:off x="3851920" y="1916832"/>
            <a:ext cx="4726070" cy="971149"/>
          </a:xfrm>
          <a:prstGeom prst="round2DiagRect">
            <a:avLst/>
          </a:prstGeom>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just"/>
            <a:r>
              <a:rPr lang="es-EC" sz="1600" dirty="0">
                <a:latin typeface="Arial"/>
                <a:ea typeface="Arial" panose="020B0604020202020204" pitchFamily="34" charset="0"/>
                <a:cs typeface="Arial"/>
              </a:rPr>
              <a:t>Se realiza la toma de estos puntos en terreno, mediante el uso del método RTK </a:t>
            </a:r>
            <a:endParaRPr lang="es-ES" sz="1600" dirty="0">
              <a:latin typeface="Arial"/>
              <a:ea typeface="Arial" panose="020B0604020202020204" pitchFamily="34" charset="0"/>
            </a:endParaRPr>
          </a:p>
        </p:txBody>
      </p:sp>
    </p:spTree>
    <p:extLst>
      <p:ext uri="{BB962C8B-B14F-4D97-AF65-F5344CB8AC3E}">
        <p14:creationId xmlns:p14="http://schemas.microsoft.com/office/powerpoint/2010/main" val="22603113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098" name="Picture 4">
            <a:extLst>
              <a:ext uri="{FF2B5EF4-FFF2-40B4-BE49-F238E27FC236}">
                <a16:creationId xmlns="" xmlns:a16="http://schemas.microsoft.com/office/drawing/2014/main" id="{CED1DE64-86CE-4B4E-A3E8-519FBEAFDE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589" y="5949951"/>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1 Título"/>
          <p:cNvSpPr>
            <a:spLocks noGrp="1"/>
          </p:cNvSpPr>
          <p:nvPr>
            <p:ph type="title"/>
          </p:nvPr>
        </p:nvSpPr>
        <p:spPr>
          <a:xfrm>
            <a:off x="301752" y="228600"/>
            <a:ext cx="8534400" cy="758952"/>
          </a:xfrm>
        </p:spPr>
        <p:txBody>
          <a:bodyPr vert="horz" lIns="91440" tIns="45720" rIns="91440" bIns="45720" rtlCol="0" anchor="ctr">
            <a:normAutofit/>
          </a:bodyPr>
          <a:lstStyle/>
          <a:p>
            <a:r>
              <a:rPr lang="es-ES_tradnl" sz="3200" b="1" dirty="0">
                <a:ln w="22225">
                  <a:solidFill>
                    <a:schemeClr val="accent6">
                      <a:lumMod val="60000"/>
                      <a:lumOff val="40000"/>
                    </a:schemeClr>
                  </a:solidFill>
                  <a:prstDash val="solid"/>
                </a:ln>
                <a:solidFill>
                  <a:schemeClr val="accent2">
                    <a:lumMod val="40000"/>
                    <a:lumOff val="60000"/>
                  </a:schemeClr>
                </a:solidFill>
              </a:rPr>
              <a:t>Control de calidad</a:t>
            </a:r>
            <a:endParaRPr lang="es-EC" sz="3200" b="1" dirty="0">
              <a:ln w="22225">
                <a:solidFill>
                  <a:schemeClr val="accent6">
                    <a:lumMod val="60000"/>
                    <a:lumOff val="40000"/>
                  </a:schemeClr>
                </a:solidFill>
                <a:prstDash val="solid"/>
              </a:ln>
              <a:solidFill>
                <a:schemeClr val="accent2">
                  <a:lumMod val="40000"/>
                  <a:lumOff val="60000"/>
                </a:schemeClr>
              </a:solidFill>
            </a:endParaRPr>
          </a:p>
        </p:txBody>
      </p:sp>
      <p:sp>
        <p:nvSpPr>
          <p:cNvPr id="2" name="Rectángulo 1"/>
          <p:cNvSpPr/>
          <p:nvPr/>
        </p:nvSpPr>
        <p:spPr>
          <a:xfrm>
            <a:off x="467544" y="1027299"/>
            <a:ext cx="747128" cy="289951"/>
          </a:xfrm>
          <a:prstGeom prst="rect">
            <a:avLst/>
          </a:prstGeom>
        </p:spPr>
        <p:txBody>
          <a:bodyPr wrap="none">
            <a:spAutoFit/>
          </a:bodyPr>
          <a:lstStyle/>
          <a:p>
            <a:pPr>
              <a:lnSpc>
                <a:spcPct val="107000"/>
              </a:lnSpc>
              <a:spcAft>
                <a:spcPts val="800"/>
              </a:spcAft>
            </a:pPr>
            <a:r>
              <a:rPr lang="es-EC" sz="1200" b="1" dirty="0">
                <a:ea typeface="Calibri" panose="020F0502020204030204" pitchFamily="34" charset="0"/>
                <a:cs typeface="Times New Roman" panose="02020603050405020304" pitchFamily="18" charset="0"/>
              </a:rPr>
              <a:t>Tabla 4.</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ángulo 3"/>
          <p:cNvSpPr/>
          <p:nvPr/>
        </p:nvSpPr>
        <p:spPr>
          <a:xfrm>
            <a:off x="467544" y="1404130"/>
            <a:ext cx="8784976" cy="280013"/>
          </a:xfrm>
          <a:prstGeom prst="rect">
            <a:avLst/>
          </a:prstGeom>
        </p:spPr>
        <p:txBody>
          <a:bodyPr wrap="square">
            <a:spAutoFit/>
          </a:bodyPr>
          <a:lstStyle/>
          <a:p>
            <a:pPr>
              <a:lnSpc>
                <a:spcPct val="107000"/>
              </a:lnSpc>
              <a:spcAft>
                <a:spcPts val="800"/>
              </a:spcAft>
            </a:pPr>
            <a:r>
              <a:rPr lang="es-EC" sz="1200" i="1" dirty="0">
                <a:ea typeface="Calibri" panose="020F0502020204030204" pitchFamily="34" charset="0"/>
                <a:cs typeface="Times New Roman" panose="02020603050405020304" pitchFamily="18" charset="0"/>
              </a:rPr>
              <a:t>Coordenadas obtenidas con RTK y con la </a:t>
            </a:r>
            <a:r>
              <a:rPr lang="es-EC" sz="1200" i="1" dirty="0" err="1">
                <a:ea typeface="Calibri" panose="020F0502020204030204" pitchFamily="34" charset="0"/>
                <a:cs typeface="Times New Roman" panose="02020603050405020304" pitchFamily="18" charset="0"/>
              </a:rPr>
              <a:t>Ortofotografía</a:t>
            </a:r>
            <a:r>
              <a:rPr lang="es-EC" sz="1200" i="1" dirty="0">
                <a:ea typeface="Calibri" panose="020F0502020204030204" pitchFamily="34" charset="0"/>
                <a:cs typeface="Times New Roman" panose="02020603050405020304" pitchFamily="18" charset="0"/>
              </a:rPr>
              <a:t> de cada punto de chequeo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n 8"/>
          <p:cNvPicPr>
            <a:picLocks noChangeAspect="1"/>
          </p:cNvPicPr>
          <p:nvPr/>
        </p:nvPicPr>
        <p:blipFill>
          <a:blip r:embed="rId4"/>
          <a:stretch>
            <a:fillRect/>
          </a:stretch>
        </p:blipFill>
        <p:spPr>
          <a:xfrm>
            <a:off x="1732345" y="2059684"/>
            <a:ext cx="6255374" cy="3891758"/>
          </a:xfrm>
          <a:prstGeom prst="rect">
            <a:avLst/>
          </a:prstGeom>
        </p:spPr>
      </p:pic>
    </p:spTree>
    <p:extLst>
      <p:ext uri="{BB962C8B-B14F-4D97-AF65-F5344CB8AC3E}">
        <p14:creationId xmlns:p14="http://schemas.microsoft.com/office/powerpoint/2010/main" val="3394653418"/>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 xmlns:a16="http://schemas.microsoft.com/office/drawing/2014/main" id="{CED1DE64-86CE-4B4E-A3E8-519FBEAFDE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9" y="5949951"/>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1 Título"/>
          <p:cNvSpPr>
            <a:spLocks noGrp="1"/>
          </p:cNvSpPr>
          <p:nvPr>
            <p:ph type="title"/>
          </p:nvPr>
        </p:nvSpPr>
        <p:spPr>
          <a:xfrm>
            <a:off x="2123728" y="2924944"/>
            <a:ext cx="5616624" cy="758952"/>
          </a:xfrm>
        </p:spPr>
        <p:txBody>
          <a:bodyPr vert="horz" lIns="91440" tIns="45720" rIns="91440" bIns="45720" rtlCol="0" anchor="ctr">
            <a:normAutofit/>
          </a:bodyPr>
          <a:lstStyle/>
          <a:p>
            <a:r>
              <a:rPr lang="es-ES_tradnl" sz="3600" b="1" dirty="0">
                <a:ln w="22225">
                  <a:solidFill>
                    <a:schemeClr val="accent6">
                      <a:lumMod val="60000"/>
                      <a:lumOff val="40000"/>
                    </a:schemeClr>
                  </a:solidFill>
                  <a:prstDash val="solid"/>
                </a:ln>
                <a:solidFill>
                  <a:schemeClr val="accent2">
                    <a:lumMod val="40000"/>
                    <a:lumOff val="60000"/>
                  </a:schemeClr>
                </a:solidFill>
              </a:rPr>
              <a:t>Análisis de resultados</a:t>
            </a:r>
            <a:endParaRPr lang="es-EC" sz="3600" b="1" dirty="0">
              <a:ln w="22225">
                <a:solidFill>
                  <a:schemeClr val="accent6">
                    <a:lumMod val="60000"/>
                    <a:lumOff val="40000"/>
                  </a:schemeClr>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8668409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 xmlns:a16="http://schemas.microsoft.com/office/drawing/2014/main" id="{CED1DE64-86CE-4B4E-A3E8-519FBEAFDE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9" y="5949951"/>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1 Título"/>
          <p:cNvSpPr>
            <a:spLocks noGrp="1"/>
          </p:cNvSpPr>
          <p:nvPr>
            <p:ph type="title"/>
          </p:nvPr>
        </p:nvSpPr>
        <p:spPr>
          <a:xfrm>
            <a:off x="301752" y="228600"/>
            <a:ext cx="8534400" cy="758952"/>
          </a:xfrm>
        </p:spPr>
        <p:txBody>
          <a:bodyPr>
            <a:normAutofit/>
          </a:bodyPr>
          <a:lstStyle/>
          <a:p>
            <a:pPr algn="l"/>
            <a:r>
              <a:rPr lang="es-ES_tradnl" sz="3600" b="1" dirty="0">
                <a:ln w="22225">
                  <a:solidFill>
                    <a:schemeClr val="accent6">
                      <a:lumMod val="60000"/>
                      <a:lumOff val="40000"/>
                    </a:schemeClr>
                  </a:solidFill>
                  <a:prstDash val="solid"/>
                </a:ln>
                <a:solidFill>
                  <a:schemeClr val="accent2">
                    <a:lumMod val="40000"/>
                    <a:lumOff val="60000"/>
                  </a:schemeClr>
                </a:solidFill>
              </a:rPr>
              <a:t>1. Justificación</a:t>
            </a:r>
            <a:endParaRPr lang="es-EC" b="1" dirty="0">
              <a:ln w="22225">
                <a:solidFill>
                  <a:schemeClr val="accent6">
                    <a:lumMod val="60000"/>
                    <a:lumOff val="40000"/>
                  </a:schemeClr>
                </a:solidFill>
                <a:prstDash val="solid"/>
              </a:ln>
              <a:solidFill>
                <a:schemeClr val="accent2">
                  <a:lumMod val="40000"/>
                  <a:lumOff val="60000"/>
                </a:schemeClr>
              </a:solidFill>
            </a:endParaRPr>
          </a:p>
        </p:txBody>
      </p:sp>
      <p:sp>
        <p:nvSpPr>
          <p:cNvPr id="4" name="Rectángulo: esquinas redondeadas 3">
            <a:extLst>
              <a:ext uri="{FF2B5EF4-FFF2-40B4-BE49-F238E27FC236}">
                <a16:creationId xmlns="" xmlns:a16="http://schemas.microsoft.com/office/drawing/2014/main" id="{2AC53EDE-3C36-4676-9EF9-2FCC67FDE679}"/>
              </a:ext>
            </a:extLst>
          </p:cNvPr>
          <p:cNvSpPr/>
          <p:nvPr/>
        </p:nvSpPr>
        <p:spPr>
          <a:xfrm>
            <a:off x="469425" y="2061329"/>
            <a:ext cx="2509153" cy="9839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dirty="0"/>
              <a:t>Avance de la tecnología </a:t>
            </a:r>
          </a:p>
        </p:txBody>
      </p:sp>
      <p:sp>
        <p:nvSpPr>
          <p:cNvPr id="6" name="Rectángulo: esquinas redondeadas 5">
            <a:extLst>
              <a:ext uri="{FF2B5EF4-FFF2-40B4-BE49-F238E27FC236}">
                <a16:creationId xmlns="" xmlns:a16="http://schemas.microsoft.com/office/drawing/2014/main" id="{CECFD414-A2D3-4B80-A347-3D110A4E3AB8}"/>
              </a:ext>
            </a:extLst>
          </p:cNvPr>
          <p:cNvSpPr/>
          <p:nvPr/>
        </p:nvSpPr>
        <p:spPr>
          <a:xfrm>
            <a:off x="3377595" y="2060848"/>
            <a:ext cx="2509153" cy="9839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dirty="0"/>
              <a:t>Poder levantar grandes extensiones de terreno en 3D</a:t>
            </a:r>
          </a:p>
        </p:txBody>
      </p:sp>
      <p:sp>
        <p:nvSpPr>
          <p:cNvPr id="7" name="Rectángulo: esquinas redondeadas 6">
            <a:extLst>
              <a:ext uri="{FF2B5EF4-FFF2-40B4-BE49-F238E27FC236}">
                <a16:creationId xmlns="" xmlns:a16="http://schemas.microsoft.com/office/drawing/2014/main" id="{DA4066A1-2184-4864-8C5F-A0B8240B1028}"/>
              </a:ext>
            </a:extLst>
          </p:cNvPr>
          <p:cNvSpPr/>
          <p:nvPr/>
        </p:nvSpPr>
        <p:spPr>
          <a:xfrm>
            <a:off x="6336770" y="2075358"/>
            <a:ext cx="2509153" cy="9839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dirty="0"/>
              <a:t>Uso de UAV </a:t>
            </a:r>
            <a:r>
              <a:rPr lang="es-EC">
                <a:latin typeface="Calibri" panose="020F0502020204030204" pitchFamily="34" charset="0"/>
                <a:ea typeface="Calibri" panose="020F0502020204030204" pitchFamily="34" charset="0"/>
                <a:cs typeface="Times New Roman" panose="02020603050405020304" pitchFamily="18" charset="0"/>
              </a:rPr>
              <a:t>(Unmaned aerial vehicles)</a:t>
            </a:r>
            <a:endParaRPr lang="es-ES" dirty="0"/>
          </a:p>
        </p:txBody>
      </p:sp>
      <p:sp>
        <p:nvSpPr>
          <p:cNvPr id="8" name="Rectángulo: esquinas redondeadas 7">
            <a:extLst>
              <a:ext uri="{FF2B5EF4-FFF2-40B4-BE49-F238E27FC236}">
                <a16:creationId xmlns="" xmlns:a16="http://schemas.microsoft.com/office/drawing/2014/main" id="{C270BB24-DCD6-4023-850C-8C26AC6503E8}"/>
              </a:ext>
            </a:extLst>
          </p:cNvPr>
          <p:cNvSpPr/>
          <p:nvPr/>
        </p:nvSpPr>
        <p:spPr>
          <a:xfrm>
            <a:off x="6336770" y="3484770"/>
            <a:ext cx="2509153" cy="9839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a:t>Facilidades en la obtención de datos</a:t>
            </a:r>
            <a:endParaRPr lang="es-ES" dirty="0"/>
          </a:p>
        </p:txBody>
      </p:sp>
      <p:sp>
        <p:nvSpPr>
          <p:cNvPr id="9" name="Rectángulo: esquinas redondeadas 8">
            <a:extLst>
              <a:ext uri="{FF2B5EF4-FFF2-40B4-BE49-F238E27FC236}">
                <a16:creationId xmlns="" xmlns:a16="http://schemas.microsoft.com/office/drawing/2014/main" id="{7D422DBD-16AE-458A-A62C-5EAE0A693F70}"/>
              </a:ext>
            </a:extLst>
          </p:cNvPr>
          <p:cNvSpPr/>
          <p:nvPr/>
        </p:nvSpPr>
        <p:spPr>
          <a:xfrm>
            <a:off x="3422610" y="3484771"/>
            <a:ext cx="2509153" cy="9839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dirty="0"/>
              <a:t>Aplicaciones para la ingeniería civil</a:t>
            </a:r>
          </a:p>
        </p:txBody>
      </p:sp>
      <p:sp>
        <p:nvSpPr>
          <p:cNvPr id="10" name="Rectángulo: esquinas redondeadas 9">
            <a:extLst>
              <a:ext uri="{FF2B5EF4-FFF2-40B4-BE49-F238E27FC236}">
                <a16:creationId xmlns="" xmlns:a16="http://schemas.microsoft.com/office/drawing/2014/main" id="{8C72DF50-88F7-42F9-970D-C373CF6E6F93}"/>
              </a:ext>
            </a:extLst>
          </p:cNvPr>
          <p:cNvSpPr/>
          <p:nvPr/>
        </p:nvSpPr>
        <p:spPr>
          <a:xfrm>
            <a:off x="463434" y="3484769"/>
            <a:ext cx="2509153" cy="9839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dirty="0"/>
              <a:t>Generación de cartografía</a:t>
            </a:r>
          </a:p>
        </p:txBody>
      </p:sp>
      <p:sp>
        <p:nvSpPr>
          <p:cNvPr id="5" name="Flecha: a la derecha 4">
            <a:extLst>
              <a:ext uri="{FF2B5EF4-FFF2-40B4-BE49-F238E27FC236}">
                <a16:creationId xmlns="" xmlns:a16="http://schemas.microsoft.com/office/drawing/2014/main" id="{2A69C21E-48A4-400D-9D6A-E8E72BD81E26}"/>
              </a:ext>
            </a:extLst>
          </p:cNvPr>
          <p:cNvSpPr/>
          <p:nvPr/>
        </p:nvSpPr>
        <p:spPr>
          <a:xfrm>
            <a:off x="2972588" y="2452446"/>
            <a:ext cx="405007" cy="216024"/>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12" name="Flecha: a la derecha 11">
            <a:extLst>
              <a:ext uri="{FF2B5EF4-FFF2-40B4-BE49-F238E27FC236}">
                <a16:creationId xmlns="" xmlns:a16="http://schemas.microsoft.com/office/drawing/2014/main" id="{688FDC67-89DE-4778-84A8-CB2D123152B9}"/>
              </a:ext>
            </a:extLst>
          </p:cNvPr>
          <p:cNvSpPr/>
          <p:nvPr/>
        </p:nvSpPr>
        <p:spPr>
          <a:xfrm>
            <a:off x="5886796" y="2452446"/>
            <a:ext cx="405007" cy="216024"/>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13" name="Flecha: a la derecha 12">
            <a:extLst>
              <a:ext uri="{FF2B5EF4-FFF2-40B4-BE49-F238E27FC236}">
                <a16:creationId xmlns="" xmlns:a16="http://schemas.microsoft.com/office/drawing/2014/main" id="{1B7AB26B-71D8-4B6A-8E80-68040EDA5CC8}"/>
              </a:ext>
            </a:extLst>
          </p:cNvPr>
          <p:cNvSpPr/>
          <p:nvPr/>
        </p:nvSpPr>
        <p:spPr>
          <a:xfrm rot="5400000">
            <a:off x="7398963" y="3150042"/>
            <a:ext cx="405007" cy="216024"/>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14" name="Flecha: a la derecha 13">
            <a:extLst>
              <a:ext uri="{FF2B5EF4-FFF2-40B4-BE49-F238E27FC236}">
                <a16:creationId xmlns="" xmlns:a16="http://schemas.microsoft.com/office/drawing/2014/main" id="{4EE99E1D-01BE-4035-9333-7DD4124F25A2}"/>
              </a:ext>
            </a:extLst>
          </p:cNvPr>
          <p:cNvSpPr/>
          <p:nvPr/>
        </p:nvSpPr>
        <p:spPr>
          <a:xfrm rot="10800000">
            <a:off x="5958804" y="3892606"/>
            <a:ext cx="405007" cy="216024"/>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15" name="Flecha: a la derecha 14">
            <a:extLst>
              <a:ext uri="{FF2B5EF4-FFF2-40B4-BE49-F238E27FC236}">
                <a16:creationId xmlns="" xmlns:a16="http://schemas.microsoft.com/office/drawing/2014/main" id="{DEEEDE7F-0F4C-41AB-9542-EE77BECBBBFE}"/>
              </a:ext>
            </a:extLst>
          </p:cNvPr>
          <p:cNvSpPr/>
          <p:nvPr/>
        </p:nvSpPr>
        <p:spPr>
          <a:xfrm rot="10800000">
            <a:off x="3006476" y="3892605"/>
            <a:ext cx="405007" cy="216024"/>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5160789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9293" y="181207"/>
            <a:ext cx="4849565" cy="6858000"/>
          </a:xfrm>
          <a:prstGeom prst="rect">
            <a:avLst/>
          </a:prstGeom>
        </p:spPr>
      </p:pic>
      <p:pic>
        <p:nvPicPr>
          <p:cNvPr id="4098" name="Picture 4">
            <a:extLst>
              <a:ext uri="{FF2B5EF4-FFF2-40B4-BE49-F238E27FC236}">
                <a16:creationId xmlns="" xmlns:a16="http://schemas.microsoft.com/office/drawing/2014/main" id="{CED1DE64-86CE-4B4E-A3E8-519FBEAFDE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589" y="5949951"/>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ángulo 1"/>
          <p:cNvSpPr/>
          <p:nvPr/>
        </p:nvSpPr>
        <p:spPr>
          <a:xfrm>
            <a:off x="6732589" y="2493744"/>
            <a:ext cx="2416311" cy="1775743"/>
          </a:xfrm>
          <a:prstGeom prst="rect">
            <a:avLst/>
          </a:prstGeom>
        </p:spPr>
        <p:txBody>
          <a:bodyPr wrap="square">
            <a:spAutoFit/>
          </a:bodyPr>
          <a:lstStyle/>
          <a:p>
            <a:pPr algn="ctr">
              <a:lnSpc>
                <a:spcPct val="107000"/>
              </a:lnSpc>
              <a:spcAft>
                <a:spcPts val="800"/>
              </a:spcAft>
            </a:pPr>
            <a:r>
              <a:rPr lang="es-EC" sz="1600" b="1" dirty="0">
                <a:ea typeface="Calibri" panose="020F0502020204030204" pitchFamily="34" charset="0"/>
                <a:cs typeface="Times New Roman" panose="02020603050405020304" pitchFamily="18" charset="0"/>
              </a:rPr>
              <a:t>Anexo B.</a:t>
            </a:r>
          </a:p>
          <a:p>
            <a:pPr algn="ctr">
              <a:lnSpc>
                <a:spcPct val="107000"/>
              </a:lnSpc>
              <a:spcAft>
                <a:spcPts val="800"/>
              </a:spcAft>
            </a:pPr>
            <a:r>
              <a:rPr lang="es-EC" sz="1600" i="1" dirty="0">
                <a:ea typeface="Calibri" panose="020F0502020204030204" pitchFamily="34" charset="0"/>
                <a:cs typeface="Times New Roman" panose="02020603050405020304" pitchFamily="18" charset="0"/>
              </a:rPr>
              <a:t>Cartografía a detalle generada a través de fotogrametría de corto alcance correspondiente al IASA I</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ángulo: esquinas diagonales redondeadas 7">
            <a:extLst>
              <a:ext uri="{FF2B5EF4-FFF2-40B4-BE49-F238E27FC236}">
                <a16:creationId xmlns="" xmlns:a16="http://schemas.microsoft.com/office/drawing/2014/main" id="{EE139560-8303-4260-8AA5-32A570A1E3A6}"/>
              </a:ext>
            </a:extLst>
          </p:cNvPr>
          <p:cNvSpPr/>
          <p:nvPr/>
        </p:nvSpPr>
        <p:spPr>
          <a:xfrm>
            <a:off x="22386" y="548680"/>
            <a:ext cx="1907704" cy="1656184"/>
          </a:xfrm>
          <a:prstGeom prst="round2Diag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1400" dirty="0"/>
              <a:t>Digitalización final de las curvas de nivel, las edificaciones, las aceras, la vegetación y las vías del área comprendida</a:t>
            </a:r>
            <a:endParaRPr lang="es-ES" sz="1400" dirty="0">
              <a:latin typeface="Arial" panose="020B0604020202020204" pitchFamily="34" charset="0"/>
              <a:ea typeface="Arial" panose="020B0604020202020204" pitchFamily="34" charset="0"/>
            </a:endParaRPr>
          </a:p>
        </p:txBody>
      </p:sp>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l="13001" t="37954" r="73163" b="51202"/>
          <a:stretch/>
        </p:blipFill>
        <p:spPr>
          <a:xfrm>
            <a:off x="0" y="3409493"/>
            <a:ext cx="2076106" cy="2783689"/>
          </a:xfrm>
          <a:prstGeom prst="ellipse">
            <a:avLst/>
          </a:prstGeom>
        </p:spPr>
      </p:pic>
      <p:sp>
        <p:nvSpPr>
          <p:cNvPr id="3" name="Elipse 2"/>
          <p:cNvSpPr/>
          <p:nvPr/>
        </p:nvSpPr>
        <p:spPr>
          <a:xfrm>
            <a:off x="2843808" y="2565752"/>
            <a:ext cx="432048" cy="5032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8" name="Conector recto de flecha 7"/>
          <p:cNvCxnSpPr/>
          <p:nvPr/>
        </p:nvCxnSpPr>
        <p:spPr>
          <a:xfrm flipH="1">
            <a:off x="1774882" y="2924944"/>
            <a:ext cx="1068926" cy="7200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78734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 xmlns:a16="http://schemas.microsoft.com/office/drawing/2014/main" id="{CED1DE64-86CE-4B4E-A3E8-519FBEAFDE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9" y="5949951"/>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6" y="398410"/>
            <a:ext cx="9134814" cy="6459590"/>
          </a:xfrm>
          <a:prstGeom prst="rect">
            <a:avLst/>
          </a:prstGeom>
        </p:spPr>
      </p:pic>
      <p:sp>
        <p:nvSpPr>
          <p:cNvPr id="4" name="Rectángulo 3"/>
          <p:cNvSpPr/>
          <p:nvPr/>
        </p:nvSpPr>
        <p:spPr>
          <a:xfrm>
            <a:off x="7375761" y="1661907"/>
            <a:ext cx="1768239" cy="1512273"/>
          </a:xfrm>
          <a:prstGeom prst="rect">
            <a:avLst/>
          </a:prstGeom>
        </p:spPr>
        <p:txBody>
          <a:bodyPr wrap="square">
            <a:spAutoFit/>
          </a:bodyPr>
          <a:lstStyle/>
          <a:p>
            <a:pPr algn="ctr">
              <a:lnSpc>
                <a:spcPct val="107000"/>
              </a:lnSpc>
              <a:spcAft>
                <a:spcPts val="800"/>
              </a:spcAft>
            </a:pPr>
            <a:r>
              <a:rPr lang="es-EC" sz="1600" b="1" dirty="0">
                <a:ea typeface="Calibri" panose="020F0502020204030204" pitchFamily="34" charset="0"/>
                <a:cs typeface="Times New Roman" panose="02020603050405020304" pitchFamily="18" charset="0"/>
              </a:rPr>
              <a:t>Anexo </a:t>
            </a:r>
            <a:r>
              <a:rPr lang="es-EC" sz="1600" b="1">
                <a:ea typeface="Calibri" panose="020F0502020204030204" pitchFamily="34" charset="0"/>
                <a:cs typeface="Times New Roman" panose="02020603050405020304" pitchFamily="18" charset="0"/>
              </a:rPr>
              <a:t>C</a:t>
            </a:r>
            <a:r>
              <a:rPr lang="es-EC" sz="1600" b="1" dirty="0">
                <a:ea typeface="Calibri" panose="020F0502020204030204" pitchFamily="34" charset="0"/>
                <a:cs typeface="Times New Roman" panose="02020603050405020304" pitchFamily="18" charset="0"/>
              </a:rPr>
              <a:t>.</a:t>
            </a:r>
          </a:p>
          <a:p>
            <a:pPr algn="ctr">
              <a:lnSpc>
                <a:spcPct val="107000"/>
              </a:lnSpc>
              <a:spcAft>
                <a:spcPts val="800"/>
              </a:spcAft>
            </a:pPr>
            <a:r>
              <a:rPr lang="es-EC" sz="1600" i="1" dirty="0">
                <a:ea typeface="Calibri" panose="020F0502020204030204" pitchFamily="34" charset="0"/>
                <a:cs typeface="Times New Roman" panose="02020603050405020304" pitchFamily="18" charset="0"/>
              </a:rPr>
              <a:t>Perfil longitudinal y perfiles transversales sobre el terreno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86721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 xmlns:a16="http://schemas.microsoft.com/office/drawing/2014/main" id="{CED1DE64-86CE-4B4E-A3E8-519FBEAFDE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9" y="5949951"/>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ángulo 1"/>
          <p:cNvSpPr/>
          <p:nvPr/>
        </p:nvSpPr>
        <p:spPr>
          <a:xfrm>
            <a:off x="322976" y="906552"/>
            <a:ext cx="747128" cy="289951"/>
          </a:xfrm>
          <a:prstGeom prst="rect">
            <a:avLst/>
          </a:prstGeom>
        </p:spPr>
        <p:txBody>
          <a:bodyPr wrap="none">
            <a:spAutoFit/>
          </a:bodyPr>
          <a:lstStyle/>
          <a:p>
            <a:pPr>
              <a:lnSpc>
                <a:spcPct val="107000"/>
              </a:lnSpc>
              <a:spcAft>
                <a:spcPts val="800"/>
              </a:spcAft>
            </a:pPr>
            <a:r>
              <a:rPr lang="es-EC" sz="1200" b="1" dirty="0">
                <a:ea typeface="Calibri" panose="020F0502020204030204" pitchFamily="34" charset="0"/>
                <a:cs typeface="Times New Roman" panose="02020603050405020304" pitchFamily="18" charset="0"/>
              </a:rPr>
              <a:t>Tabla 6.</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ángulo 3"/>
          <p:cNvSpPr/>
          <p:nvPr/>
        </p:nvSpPr>
        <p:spPr>
          <a:xfrm>
            <a:off x="322976" y="1283383"/>
            <a:ext cx="8784976" cy="280013"/>
          </a:xfrm>
          <a:prstGeom prst="rect">
            <a:avLst/>
          </a:prstGeom>
        </p:spPr>
        <p:txBody>
          <a:bodyPr wrap="square">
            <a:spAutoFit/>
          </a:bodyPr>
          <a:lstStyle/>
          <a:p>
            <a:pPr>
              <a:lnSpc>
                <a:spcPct val="107000"/>
              </a:lnSpc>
              <a:spcAft>
                <a:spcPts val="800"/>
              </a:spcAft>
            </a:pPr>
            <a:r>
              <a:rPr lang="es-EC" sz="1200" i="1" dirty="0">
                <a:ea typeface="Calibri" panose="020F0502020204030204" pitchFamily="34" charset="0"/>
                <a:cs typeface="Times New Roman" panose="02020603050405020304" pitchFamily="18" charset="0"/>
              </a:rPr>
              <a:t>Exactitud posicional horizontal y vertical</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n 5"/>
          <p:cNvPicPr>
            <a:picLocks noChangeAspect="1"/>
          </p:cNvPicPr>
          <p:nvPr/>
        </p:nvPicPr>
        <p:blipFill>
          <a:blip r:embed="rId3"/>
          <a:stretch>
            <a:fillRect/>
          </a:stretch>
        </p:blipFill>
        <p:spPr>
          <a:xfrm>
            <a:off x="437825" y="1646336"/>
            <a:ext cx="7774670" cy="922635"/>
          </a:xfrm>
          <a:prstGeom prst="rect">
            <a:avLst/>
          </a:prstGeom>
        </p:spPr>
      </p:pic>
      <p:sp>
        <p:nvSpPr>
          <p:cNvPr id="3" name="Rectángulo 2"/>
          <p:cNvSpPr/>
          <p:nvPr/>
        </p:nvSpPr>
        <p:spPr>
          <a:xfrm>
            <a:off x="524097" y="3215067"/>
            <a:ext cx="7470576" cy="1166153"/>
          </a:xfrm>
          <a:prstGeom prst="rect">
            <a:avLst/>
          </a:prstGeom>
        </p:spPr>
        <p:txBody>
          <a:bodyPr wrap="square">
            <a:spAutoFit/>
          </a:bodyPr>
          <a:lstStyle/>
          <a:p>
            <a:pPr marR="210185">
              <a:lnSpc>
                <a:spcPct val="150000"/>
              </a:lnSpc>
              <a:spcAft>
                <a:spcPts val="0"/>
              </a:spcAft>
            </a:pPr>
            <a:r>
              <a:rPr lang="es-ES" sz="1200" dirty="0">
                <a:ea typeface="Arial" panose="020B0604020202020204" pitchFamily="34" charset="0"/>
              </a:rPr>
              <a:t>La exactitud posicional horizontal al 95% de confianza según la norma del NSSDA, basada en el RMS, es de 0,2277 m.</a:t>
            </a:r>
            <a:endParaRPr lang="es-EC" sz="1200" dirty="0">
              <a:ea typeface="Arial" panose="020B0604020202020204" pitchFamily="34" charset="0"/>
            </a:endParaRPr>
          </a:p>
          <a:p>
            <a:pPr marR="210185">
              <a:lnSpc>
                <a:spcPct val="150000"/>
              </a:lnSpc>
              <a:spcAft>
                <a:spcPts val="0"/>
              </a:spcAft>
            </a:pPr>
            <a:r>
              <a:rPr lang="es-ES" sz="1200" dirty="0">
                <a:ea typeface="Arial" panose="020B0604020202020204" pitchFamily="34" charset="0"/>
              </a:rPr>
              <a:t>Y la exactitud posicional vertical al 95% de confianza según la norma del NSSDA, basada en el RMS, es de 0,5679 m.</a:t>
            </a:r>
            <a:endParaRPr lang="es-EC" sz="1200" dirty="0">
              <a:ea typeface="Arial" panose="020B0604020202020204" pitchFamily="34" charset="0"/>
            </a:endParaRPr>
          </a:p>
        </p:txBody>
      </p:sp>
      <p:graphicFrame>
        <p:nvGraphicFramePr>
          <p:cNvPr id="7" name="Tabla 7">
            <a:extLst>
              <a:ext uri="{FF2B5EF4-FFF2-40B4-BE49-F238E27FC236}">
                <a16:creationId xmlns="" xmlns:a16="http://schemas.microsoft.com/office/drawing/2014/main" id="{75C0A36E-4AAD-40EC-BD31-A69C7405ECBC}"/>
              </a:ext>
            </a:extLst>
          </p:cNvPr>
          <p:cNvGraphicFramePr>
            <a:graphicFrameLocks noGrp="1"/>
          </p:cNvGraphicFramePr>
          <p:nvPr>
            <p:extLst>
              <p:ext uri="{D42A27DB-BD31-4B8C-83A1-F6EECF244321}">
                <p14:modId xmlns:p14="http://schemas.microsoft.com/office/powerpoint/2010/main" val="1880099311"/>
              </p:ext>
            </p:extLst>
          </p:nvPr>
        </p:nvGraphicFramePr>
        <p:xfrm>
          <a:off x="1830473" y="4513791"/>
          <a:ext cx="5120638" cy="1112519"/>
        </p:xfrm>
        <a:graphic>
          <a:graphicData uri="http://schemas.openxmlformats.org/drawingml/2006/table">
            <a:tbl>
              <a:tblPr firstRow="1" bandRow="1">
                <a:tableStyleId>{5C22544A-7EE6-4342-B048-85BDC9FD1C3A}</a:tableStyleId>
              </a:tblPr>
              <a:tblGrid>
                <a:gridCol w="3526573">
                  <a:extLst>
                    <a:ext uri="{9D8B030D-6E8A-4147-A177-3AD203B41FA5}">
                      <a16:colId xmlns="" xmlns:a16="http://schemas.microsoft.com/office/drawing/2014/main" val="3982287804"/>
                    </a:ext>
                  </a:extLst>
                </a:gridCol>
                <a:gridCol w="1594065">
                  <a:extLst>
                    <a:ext uri="{9D8B030D-6E8A-4147-A177-3AD203B41FA5}">
                      <a16:colId xmlns="" xmlns:a16="http://schemas.microsoft.com/office/drawing/2014/main" val="4291925566"/>
                    </a:ext>
                  </a:extLst>
                </a:gridCol>
              </a:tblGrid>
              <a:tr h="370839">
                <a:tc>
                  <a:txBody>
                    <a:bodyPr/>
                    <a:lstStyle/>
                    <a:p>
                      <a:pPr lvl="0">
                        <a:buNone/>
                      </a:pPr>
                      <a:endParaRPr lang="es-EC" sz="1800" b="1" kern="1200" noProof="0" dirty="0">
                        <a:solidFill>
                          <a:schemeClr val="lt1"/>
                        </a:solidFill>
                        <a:latin typeface="+mn-lt"/>
                        <a:ea typeface="+mn-ea"/>
                        <a:cs typeface="+mn-cs"/>
                      </a:endParaRPr>
                    </a:p>
                  </a:txBody>
                  <a:tcPr/>
                </a:tc>
                <a:tc>
                  <a:txBody>
                    <a:bodyPr/>
                    <a:lstStyle/>
                    <a:p>
                      <a:pPr lvl="0">
                        <a:buNone/>
                      </a:pPr>
                      <a:r>
                        <a:rPr lang="es-ES"/>
                        <a:t>ESCALA 1:1000</a:t>
                      </a:r>
                      <a:endParaRPr lang="es-ES" dirty="0"/>
                    </a:p>
                  </a:txBody>
                  <a:tcPr/>
                </a:tc>
                <a:extLst>
                  <a:ext uri="{0D108BD9-81ED-4DB2-BD59-A6C34878D82A}">
                    <a16:rowId xmlns="" xmlns:a16="http://schemas.microsoft.com/office/drawing/2014/main" val="3094808286"/>
                  </a:ext>
                </a:extLst>
              </a:tr>
              <a:tr h="370840">
                <a:tc>
                  <a:txBody>
                    <a:bodyPr/>
                    <a:lstStyle/>
                    <a:p>
                      <a:r>
                        <a:rPr lang="es-ES"/>
                        <a:t>Precisión horizo</a:t>
                      </a:r>
                      <a:r>
                        <a:rPr lang="es-ES" sz="1800" kern="1200">
                          <a:solidFill>
                            <a:schemeClr val="dk1"/>
                          </a:solidFill>
                          <a:latin typeface="+mn-lt"/>
                          <a:ea typeface="+mn-ea"/>
                          <a:cs typeface="+mn-cs"/>
                        </a:rPr>
                        <a:t>ntal </a:t>
                      </a:r>
                      <a:r>
                        <a:rPr lang="es-EC" sz="1800" kern="1200" noProof="0">
                          <a:solidFill>
                            <a:schemeClr val="dk1"/>
                          </a:solidFill>
                          <a:latin typeface="+mn-lt"/>
                          <a:ea typeface="+mn-ea"/>
                          <a:cs typeface="+mn-cs"/>
                        </a:rPr>
                        <a:t>(IGM, 2019)</a:t>
                      </a:r>
                      <a:endParaRPr lang="es-ES" sz="1800" kern="1200">
                        <a:solidFill>
                          <a:schemeClr val="dk1"/>
                        </a:solidFill>
                        <a:latin typeface="+mn-lt"/>
                        <a:ea typeface="+mn-ea"/>
                        <a:cs typeface="+mn-cs"/>
                      </a:endParaRPr>
                    </a:p>
                  </a:txBody>
                  <a:tcPr/>
                </a:tc>
                <a:tc>
                  <a:txBody>
                    <a:bodyPr/>
                    <a:lstStyle/>
                    <a:p>
                      <a:r>
                        <a:rPr lang="es-ES"/>
                        <a:t>30 cm</a:t>
                      </a:r>
                    </a:p>
                  </a:txBody>
                  <a:tcPr/>
                </a:tc>
                <a:extLst>
                  <a:ext uri="{0D108BD9-81ED-4DB2-BD59-A6C34878D82A}">
                    <a16:rowId xmlns="" xmlns:a16="http://schemas.microsoft.com/office/drawing/2014/main" val="490938530"/>
                  </a:ext>
                </a:extLst>
              </a:tr>
              <a:tr h="370840">
                <a:tc>
                  <a:txBody>
                    <a:bodyPr/>
                    <a:lstStyle/>
                    <a:p>
                      <a:r>
                        <a:rPr lang="es-ES"/>
                        <a:t>Precisión vertica</a:t>
                      </a:r>
                      <a:r>
                        <a:rPr lang="es-ES" sz="1800" kern="1200">
                          <a:solidFill>
                            <a:schemeClr val="dk1"/>
                          </a:solidFill>
                          <a:latin typeface="+mn-lt"/>
                          <a:ea typeface="+mn-ea"/>
                          <a:cs typeface="+mn-cs"/>
                        </a:rPr>
                        <a:t>l</a:t>
                      </a:r>
                      <a:r>
                        <a:rPr lang="es-ES" sz="1800" kern="1200" noProof="0" dirty="0">
                          <a:solidFill>
                            <a:schemeClr val="dk1"/>
                          </a:solidFill>
                          <a:latin typeface="+mn-lt"/>
                          <a:ea typeface="+mn-ea"/>
                          <a:cs typeface="+mn-cs"/>
                        </a:rPr>
                        <a:t> </a:t>
                      </a:r>
                      <a:r>
                        <a:rPr lang="es-EC" sz="1800" kern="1200" noProof="0">
                          <a:solidFill>
                            <a:schemeClr val="dk1"/>
                          </a:solidFill>
                          <a:latin typeface="+mn-lt"/>
                          <a:ea typeface="+mn-ea"/>
                          <a:cs typeface="+mn-cs"/>
                        </a:rPr>
                        <a:t>(ASPRS, 1990)</a:t>
                      </a:r>
                      <a:r>
                        <a:rPr lang="es-ES" sz="1800" kern="1200" noProof="0" dirty="0">
                          <a:solidFill>
                            <a:schemeClr val="dk1"/>
                          </a:solidFill>
                          <a:latin typeface="+mn-lt"/>
                          <a:ea typeface="+mn-ea"/>
                          <a:cs typeface="+mn-cs"/>
                        </a:rPr>
                        <a:t> </a:t>
                      </a:r>
                      <a:endParaRPr lang="es-ES" sz="1800" kern="1200" dirty="0">
                        <a:solidFill>
                          <a:schemeClr val="dk1"/>
                        </a:solidFill>
                        <a:latin typeface="+mn-lt"/>
                        <a:ea typeface="+mn-ea"/>
                        <a:cs typeface="+mn-cs"/>
                      </a:endParaRPr>
                    </a:p>
                  </a:txBody>
                  <a:tcPr/>
                </a:tc>
                <a:tc>
                  <a:txBody>
                    <a:bodyPr/>
                    <a:lstStyle/>
                    <a:p>
                      <a:r>
                        <a:rPr lang="es-ES"/>
                        <a:t>33,33 cm</a:t>
                      </a:r>
                    </a:p>
                  </a:txBody>
                  <a:tcPr/>
                </a:tc>
                <a:extLst>
                  <a:ext uri="{0D108BD9-81ED-4DB2-BD59-A6C34878D82A}">
                    <a16:rowId xmlns="" xmlns:a16="http://schemas.microsoft.com/office/drawing/2014/main" val="1649275998"/>
                  </a:ext>
                </a:extLst>
              </a:tr>
            </a:tbl>
          </a:graphicData>
        </a:graphic>
      </p:graphicFrame>
    </p:spTree>
    <p:extLst>
      <p:ext uri="{BB962C8B-B14F-4D97-AF65-F5344CB8AC3E}">
        <p14:creationId xmlns:p14="http://schemas.microsoft.com/office/powerpoint/2010/main" val="29007486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 xmlns:a16="http://schemas.microsoft.com/office/drawing/2014/main" id="{CED1DE64-86CE-4B4E-A3E8-519FBEAFDE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9" y="5949951"/>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1 Título"/>
          <p:cNvSpPr>
            <a:spLocks noGrp="1"/>
          </p:cNvSpPr>
          <p:nvPr>
            <p:ph type="title"/>
          </p:nvPr>
        </p:nvSpPr>
        <p:spPr>
          <a:xfrm>
            <a:off x="3059832" y="2924944"/>
            <a:ext cx="5616624" cy="758952"/>
          </a:xfrm>
        </p:spPr>
        <p:txBody>
          <a:bodyPr vert="horz" lIns="91440" tIns="45720" rIns="91440" bIns="45720" rtlCol="0" anchor="ctr">
            <a:normAutofit/>
          </a:bodyPr>
          <a:lstStyle/>
          <a:p>
            <a:r>
              <a:rPr lang="es-ES_tradnl" sz="3600" b="1" dirty="0">
                <a:ln w="22225">
                  <a:solidFill>
                    <a:schemeClr val="accent6">
                      <a:lumMod val="60000"/>
                      <a:lumOff val="40000"/>
                    </a:schemeClr>
                  </a:solidFill>
                  <a:prstDash val="solid"/>
                </a:ln>
                <a:solidFill>
                  <a:schemeClr val="accent2">
                    <a:lumMod val="40000"/>
                    <a:lumOff val="60000"/>
                  </a:schemeClr>
                </a:solidFill>
              </a:rPr>
              <a:t>Conclusiones</a:t>
            </a:r>
            <a:endParaRPr lang="es-EC" sz="3600" b="1" dirty="0">
              <a:ln w="22225">
                <a:solidFill>
                  <a:schemeClr val="accent6">
                    <a:lumMod val="60000"/>
                    <a:lumOff val="40000"/>
                  </a:schemeClr>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5642087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 xmlns:a16="http://schemas.microsoft.com/office/drawing/2014/main" id="{CED1DE64-86CE-4B4E-A3E8-519FBEAFDE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9" y="5949951"/>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p:cNvSpPr/>
          <p:nvPr/>
        </p:nvSpPr>
        <p:spPr>
          <a:xfrm>
            <a:off x="179512" y="799267"/>
            <a:ext cx="8676456" cy="3108543"/>
          </a:xfrm>
          <a:prstGeom prst="rect">
            <a:avLst/>
          </a:prstGeom>
        </p:spPr>
        <p:txBody>
          <a:bodyPr wrap="square">
            <a:spAutoFit/>
          </a:bodyPr>
          <a:lstStyle/>
          <a:p>
            <a:pPr marL="342892" marR="210180" indent="-342892" algn="just">
              <a:lnSpc>
                <a:spcPct val="200000"/>
              </a:lnSpc>
              <a:spcAft>
                <a:spcPts val="0"/>
              </a:spcAft>
              <a:buSzPts val="1100"/>
              <a:buFont typeface="Symbol" panose="05050102010706020507" pitchFamily="18" charset="2"/>
              <a:buChar char=""/>
            </a:pPr>
            <a:r>
              <a:rPr lang="es-ES" sz="1400" dirty="0">
                <a:ea typeface="Symbol" panose="05050102010706020507" pitchFamily="18" charset="2"/>
                <a:cs typeface="Symbol" panose="05050102010706020507" pitchFamily="18" charset="2"/>
              </a:rPr>
              <a:t>Se generó efectivamente cartografía a detalle de aproximadamente </a:t>
            </a:r>
            <a:r>
              <a:rPr lang="es-ES" sz="1400" dirty="0" smtClean="0">
                <a:ea typeface="Symbol" panose="05050102010706020507" pitchFamily="18" charset="2"/>
                <a:cs typeface="Symbol" panose="05050102010706020507" pitchFamily="18" charset="2"/>
              </a:rPr>
              <a:t>20</a:t>
            </a:r>
            <a:r>
              <a:rPr lang="es-ES" sz="1400" dirty="0" smtClean="0">
                <a:ea typeface="Symbol" panose="05050102010706020507" pitchFamily="18" charset="2"/>
                <a:cs typeface="Symbol" panose="05050102010706020507" pitchFamily="18" charset="2"/>
              </a:rPr>
              <a:t>0 </a:t>
            </a:r>
            <a:r>
              <a:rPr lang="es-ES" sz="1400" dirty="0">
                <a:ea typeface="Symbol" panose="05050102010706020507" pitchFamily="18" charset="2"/>
                <a:cs typeface="Symbol" panose="05050102010706020507" pitchFamily="18" charset="2"/>
              </a:rPr>
              <a:t>H</a:t>
            </a:r>
            <a:r>
              <a:rPr lang="es-ES" sz="1400" dirty="0" smtClean="0">
                <a:ea typeface="Symbol" panose="05050102010706020507" pitchFamily="18" charset="2"/>
                <a:cs typeface="Symbol" panose="05050102010706020507" pitchFamily="18" charset="2"/>
              </a:rPr>
              <a:t>a </a:t>
            </a:r>
            <a:r>
              <a:rPr lang="es-ES" sz="1400" dirty="0">
                <a:ea typeface="Symbol" panose="05050102010706020507" pitchFamily="18" charset="2"/>
                <a:cs typeface="Symbol" panose="05050102010706020507" pitchFamily="18" charset="2"/>
              </a:rPr>
              <a:t>a través de fotogrametría de corto alcance (UAV), desarrollando los procesamientos fotogramétricos, mediante los programas Pix4D y Global </a:t>
            </a:r>
            <a:r>
              <a:rPr lang="es-ES" sz="1400" dirty="0" err="1">
                <a:ea typeface="Symbol" panose="05050102010706020507" pitchFamily="18" charset="2"/>
                <a:cs typeface="Symbol" panose="05050102010706020507" pitchFamily="18" charset="2"/>
              </a:rPr>
              <a:t>Mapper</a:t>
            </a:r>
            <a:r>
              <a:rPr lang="es-ES" sz="1400" dirty="0">
                <a:ea typeface="Symbol" panose="05050102010706020507" pitchFamily="18" charset="2"/>
                <a:cs typeface="Symbol" panose="05050102010706020507" pitchFamily="18" charset="2"/>
              </a:rPr>
              <a:t>, con los cuales se obtuvo la </a:t>
            </a:r>
            <a:r>
              <a:rPr lang="es-ES" sz="1400" dirty="0" err="1">
                <a:ea typeface="Symbol" panose="05050102010706020507" pitchFamily="18" charset="2"/>
                <a:cs typeface="Symbol" panose="05050102010706020507" pitchFamily="18" charset="2"/>
              </a:rPr>
              <a:t>ortofotografía</a:t>
            </a:r>
            <a:r>
              <a:rPr lang="es-ES" sz="1400" dirty="0">
                <a:ea typeface="Symbol" panose="05050102010706020507" pitchFamily="18" charset="2"/>
                <a:cs typeface="Symbol" panose="05050102010706020507" pitchFamily="18" charset="2"/>
              </a:rPr>
              <a:t> y modelo digital del terreno, que sirvió de base para la digitalización en Civil 3D del levantamiento planimétrico y altimétrico, dando como producto final, la cartografía y los perfiles longitudinales y transversales  de las 149,978 ha del perímetro del IASA I, hacienda el prado, en formato CAD a una escala de trabajo de 1:1000, sin embargo, por fines de presentación se muestra en un plano a escala 1:5000.</a:t>
            </a:r>
            <a:endParaRPr lang="es-EC" sz="1400" dirty="0">
              <a:ea typeface="Symbol" panose="05050102010706020507" pitchFamily="18" charset="2"/>
              <a:cs typeface="Symbol" panose="05050102010706020507" pitchFamily="18" charset="2"/>
            </a:endParaRPr>
          </a:p>
        </p:txBody>
      </p:sp>
    </p:spTree>
    <p:extLst>
      <p:ext uri="{BB962C8B-B14F-4D97-AF65-F5344CB8AC3E}">
        <p14:creationId xmlns:p14="http://schemas.microsoft.com/office/powerpoint/2010/main" val="601404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 xmlns:a16="http://schemas.microsoft.com/office/drawing/2014/main" id="{CED1DE64-86CE-4B4E-A3E8-519FBEAFDE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9" y="5949951"/>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ángulo 1"/>
          <p:cNvSpPr/>
          <p:nvPr/>
        </p:nvSpPr>
        <p:spPr>
          <a:xfrm>
            <a:off x="179513" y="764704"/>
            <a:ext cx="8923213" cy="4401205"/>
          </a:xfrm>
          <a:prstGeom prst="rect">
            <a:avLst/>
          </a:prstGeom>
        </p:spPr>
        <p:txBody>
          <a:bodyPr wrap="square" lIns="91440" tIns="45720" rIns="91440" bIns="45720" anchor="t">
            <a:spAutoFit/>
          </a:bodyPr>
          <a:lstStyle/>
          <a:p>
            <a:pPr marL="342265" marR="209550" indent="-342265" algn="just">
              <a:lnSpc>
                <a:spcPct val="200000"/>
              </a:lnSpc>
              <a:spcAft>
                <a:spcPts val="0"/>
              </a:spcAft>
              <a:buSzPts val="1100"/>
              <a:buFont typeface="Symbol" panose="05050102010706020507" pitchFamily="18" charset="2"/>
              <a:buChar char=""/>
            </a:pPr>
            <a:r>
              <a:rPr lang="es-ES" sz="1400" dirty="0">
                <a:latin typeface="Arial"/>
                <a:ea typeface="Symbol" panose="05050102010706020507" pitchFamily="18" charset="2"/>
                <a:cs typeface="Symbol" panose="05050102010706020507" pitchFamily="18" charset="2"/>
              </a:rPr>
              <a:t>Con la validación estadística se obtuvo una exactitud posicional horizontal al 95% de confianza, de </a:t>
            </a:r>
            <a:r>
              <a:rPr lang="es-ES" sz="1400">
                <a:latin typeface="Arial"/>
                <a:ea typeface="Symbol" panose="05050102010706020507" pitchFamily="18" charset="2"/>
                <a:cs typeface="Symbol" panose="05050102010706020507" pitchFamily="18" charset="2"/>
              </a:rPr>
              <a:t>0,227 m y una exactitud posicional vertical al 95% de confianza, de 0,5679 m. Por tanto, la cartografía </a:t>
            </a:r>
            <a:r>
              <a:rPr lang="es-ES" sz="1400" dirty="0">
                <a:latin typeface="Arial"/>
                <a:ea typeface="Symbol" panose="05050102010706020507" pitchFamily="18" charset="2"/>
                <a:cs typeface="Symbol" panose="05050102010706020507" pitchFamily="18" charset="2"/>
              </a:rPr>
              <a:t>cumplió con la precisión horizontal máxima de 30 cm (IGM, 2019), requerida para escala 1:1000, que fue la escala de trabajo, sin embargo, no cumplió con la precisión vertical máxima de 33,33 cm </a:t>
            </a:r>
            <a:r>
              <a:rPr lang="es-EC" sz="1400" dirty="0">
                <a:latin typeface="Arial"/>
                <a:ea typeface="Symbol" panose="05050102010706020507" pitchFamily="18" charset="2"/>
                <a:cs typeface="Symbol" panose="05050102010706020507" pitchFamily="18" charset="2"/>
              </a:rPr>
              <a:t>(ASPRS, 1990)</a:t>
            </a:r>
            <a:r>
              <a:rPr lang="es-ES" sz="1400" dirty="0">
                <a:latin typeface="Arial"/>
                <a:ea typeface="Symbol" panose="05050102010706020507" pitchFamily="18" charset="2"/>
                <a:cs typeface="Symbol" panose="05050102010706020507" pitchFamily="18" charset="2"/>
              </a:rPr>
              <a:t> requerida para escala 1:1000. Este resultado se debe a la cantidad de obstáculos del terreno que existen en el área de estudio, a la falta de más puntos control terrestre y a la naturaleza misma del método (mediciones indirectas). Además, al existir grandes áreas de superficie donde no es posible capturar el terreno a través de las fotografías debido a la existencia de vegetación (arboles de 20 a 30 metros de altura), se generan zonas sin información en el modelo digital del terreno y posteriormente curvas de nivel cuya representación altimétrica no es fiel a la realidad.</a:t>
            </a:r>
            <a:endParaRPr lang="es-EC" sz="1400" dirty="0">
              <a:latin typeface="Arial"/>
              <a:ea typeface="Symbol" panose="05050102010706020507" pitchFamily="18" charset="2"/>
              <a:cs typeface="Symbol" panose="05050102010706020507" pitchFamily="18" charset="2"/>
            </a:endParaRPr>
          </a:p>
        </p:txBody>
      </p:sp>
    </p:spTree>
    <p:extLst>
      <p:ext uri="{BB962C8B-B14F-4D97-AF65-F5344CB8AC3E}">
        <p14:creationId xmlns:p14="http://schemas.microsoft.com/office/powerpoint/2010/main" val="41760155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 xmlns:a16="http://schemas.microsoft.com/office/drawing/2014/main" id="{CED1DE64-86CE-4B4E-A3E8-519FBEAFDE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9" y="5949951"/>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1 Título"/>
          <p:cNvSpPr>
            <a:spLocks noGrp="1"/>
          </p:cNvSpPr>
          <p:nvPr>
            <p:ph type="title"/>
          </p:nvPr>
        </p:nvSpPr>
        <p:spPr>
          <a:xfrm>
            <a:off x="2843808" y="2924944"/>
            <a:ext cx="5616624" cy="758952"/>
          </a:xfrm>
        </p:spPr>
        <p:txBody>
          <a:bodyPr vert="horz" lIns="91440" tIns="45720" rIns="91440" bIns="45720" rtlCol="0" anchor="ctr">
            <a:normAutofit/>
          </a:bodyPr>
          <a:lstStyle/>
          <a:p>
            <a:r>
              <a:rPr lang="es-ES_tradnl" sz="3600" b="1" dirty="0">
                <a:ln w="22225">
                  <a:solidFill>
                    <a:schemeClr val="accent6">
                      <a:lumMod val="60000"/>
                      <a:lumOff val="40000"/>
                    </a:schemeClr>
                  </a:solidFill>
                  <a:prstDash val="solid"/>
                </a:ln>
                <a:solidFill>
                  <a:schemeClr val="accent2">
                    <a:lumMod val="40000"/>
                    <a:lumOff val="60000"/>
                  </a:schemeClr>
                </a:solidFill>
              </a:rPr>
              <a:t>Recomendaciones</a:t>
            </a:r>
            <a:endParaRPr lang="es-EC" sz="3600" b="1" dirty="0">
              <a:ln w="22225">
                <a:solidFill>
                  <a:schemeClr val="accent6">
                    <a:lumMod val="60000"/>
                    <a:lumOff val="40000"/>
                  </a:schemeClr>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0210032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 xmlns:a16="http://schemas.microsoft.com/office/drawing/2014/main" id="{CED1DE64-86CE-4B4E-A3E8-519FBEAFDE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9" y="5949951"/>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ángulo 1"/>
          <p:cNvSpPr/>
          <p:nvPr/>
        </p:nvSpPr>
        <p:spPr>
          <a:xfrm>
            <a:off x="215370" y="1124744"/>
            <a:ext cx="8559661" cy="1143070"/>
          </a:xfrm>
          <a:prstGeom prst="rect">
            <a:avLst/>
          </a:prstGeom>
        </p:spPr>
        <p:txBody>
          <a:bodyPr wrap="square">
            <a:spAutoFit/>
          </a:bodyPr>
          <a:lstStyle/>
          <a:p>
            <a:pPr marL="342900" marR="210185" lvl="0" indent="-342900" algn="just">
              <a:lnSpc>
                <a:spcPct val="200000"/>
              </a:lnSpc>
              <a:spcAft>
                <a:spcPts val="0"/>
              </a:spcAft>
              <a:buFont typeface="Symbol" panose="05050102010706020507" pitchFamily="18" charset="2"/>
              <a:buChar char=""/>
            </a:pPr>
            <a:r>
              <a:rPr lang="es-ES" sz="1200" dirty="0">
                <a:ea typeface="Arial" panose="020B0604020202020204" pitchFamily="34" charset="0"/>
              </a:rPr>
              <a:t>Se recomienda realizar un procesamiento con mayor número de puntos de control para mejorar la precisión horizontal y vertical del modelo digital de superficie (MDS) y la nube de puntos, para alcanzar una escala de trabajo mayor.</a:t>
            </a:r>
            <a:endParaRPr lang="es-EC" sz="1200" dirty="0">
              <a:ea typeface="Arial" panose="020B0604020202020204" pitchFamily="34" charset="0"/>
            </a:endParaRPr>
          </a:p>
        </p:txBody>
      </p:sp>
      <p:sp>
        <p:nvSpPr>
          <p:cNvPr id="3" name="Rectángulo 2"/>
          <p:cNvSpPr/>
          <p:nvPr/>
        </p:nvSpPr>
        <p:spPr>
          <a:xfrm>
            <a:off x="212466" y="2636912"/>
            <a:ext cx="8562565" cy="1938992"/>
          </a:xfrm>
          <a:prstGeom prst="rect">
            <a:avLst/>
          </a:prstGeom>
        </p:spPr>
        <p:txBody>
          <a:bodyPr wrap="square">
            <a:spAutoFit/>
          </a:bodyPr>
          <a:lstStyle/>
          <a:p>
            <a:pPr marL="342900" marR="210185" lvl="0" indent="-342900" algn="just">
              <a:lnSpc>
                <a:spcPct val="200000"/>
              </a:lnSpc>
              <a:spcAft>
                <a:spcPts val="0"/>
              </a:spcAft>
              <a:buFont typeface="Symbol" panose="05050102010706020507" pitchFamily="18" charset="2"/>
              <a:buChar char=""/>
            </a:pPr>
            <a:r>
              <a:rPr lang="es-ES" sz="1200" dirty="0">
                <a:ea typeface="Arial" panose="020B0604020202020204" pitchFamily="34" charset="0"/>
              </a:rPr>
              <a:t>Si el proyecto presenta zonas de alta densidad de vegetación, donde el UAV no pueda capturar imágenes del terreno, es recomendable el uso de dispositivos convencionales como estación total, para el levantamiento y la obtención de puntos directamente del terreno, obteniendo una mayor cantidad de información y así poder lograr una mejor precisión en el levantamiento topográfico, una mejor calidad en el proceso de interpolación por triangulación y un modelo digital de terreno más fiel a la realidad.</a:t>
            </a:r>
            <a:endParaRPr lang="es-EC" sz="1200" dirty="0">
              <a:ea typeface="Arial" panose="020B0604020202020204" pitchFamily="34" charset="0"/>
            </a:endParaRPr>
          </a:p>
        </p:txBody>
      </p:sp>
    </p:spTree>
    <p:extLst>
      <p:ext uri="{BB962C8B-B14F-4D97-AF65-F5344CB8AC3E}">
        <p14:creationId xmlns:p14="http://schemas.microsoft.com/office/powerpoint/2010/main" val="26678047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 xmlns:a16="http://schemas.microsoft.com/office/drawing/2014/main" id="{CED1DE64-86CE-4B4E-A3E8-519FBEAFDE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9" y="5949951"/>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p:cNvSpPr/>
          <p:nvPr/>
        </p:nvSpPr>
        <p:spPr>
          <a:xfrm>
            <a:off x="234969" y="908720"/>
            <a:ext cx="8562565" cy="1569660"/>
          </a:xfrm>
          <a:prstGeom prst="rect">
            <a:avLst/>
          </a:prstGeom>
        </p:spPr>
        <p:txBody>
          <a:bodyPr wrap="square" lIns="91440" tIns="45720" rIns="91440" bIns="45720" anchor="t">
            <a:spAutoFit/>
          </a:bodyPr>
          <a:lstStyle/>
          <a:p>
            <a:pPr marL="342900" marR="210185" indent="-342900" algn="just">
              <a:lnSpc>
                <a:spcPct val="200000"/>
              </a:lnSpc>
              <a:spcAft>
                <a:spcPts val="0"/>
              </a:spcAft>
              <a:buFont typeface="Symbol" panose="05050102010706020507" pitchFamily="18" charset="2"/>
              <a:buChar char=""/>
            </a:pPr>
            <a:r>
              <a:rPr lang="es-ES" sz="1200" dirty="0">
                <a:latin typeface="Arial"/>
                <a:ea typeface="Arial" panose="020B0604020202020204" pitchFamily="34" charset="0"/>
                <a:cs typeface="Arial"/>
              </a:rPr>
              <a:t>Una vez obtenida la </a:t>
            </a:r>
            <a:r>
              <a:rPr lang="es-ES" sz="1200" err="1">
                <a:latin typeface="Arial"/>
                <a:ea typeface="Arial" panose="020B0604020202020204" pitchFamily="34" charset="0"/>
                <a:cs typeface="Arial"/>
              </a:rPr>
              <a:t>ortofoto</a:t>
            </a:r>
            <a:r>
              <a:rPr lang="es-ES" sz="1200" dirty="0">
                <a:latin typeface="Arial"/>
                <a:ea typeface="Arial" panose="020B0604020202020204" pitchFamily="34" charset="0"/>
                <a:cs typeface="Arial"/>
              </a:rPr>
              <a:t> u </a:t>
            </a:r>
            <a:r>
              <a:rPr lang="es-ES" sz="1200" err="1">
                <a:latin typeface="Arial"/>
                <a:ea typeface="Arial" panose="020B0604020202020204" pitchFamily="34" charset="0"/>
                <a:cs typeface="Arial"/>
              </a:rPr>
              <a:t>ortomosaico</a:t>
            </a:r>
            <a:r>
              <a:rPr lang="es-ES" sz="1200" dirty="0">
                <a:latin typeface="Arial"/>
                <a:ea typeface="Arial" panose="020B0604020202020204" pitchFamily="34" charset="0"/>
                <a:cs typeface="Arial"/>
              </a:rPr>
              <a:t>, es recomendable reducir su resolución e importarlo a un formato JP2, </a:t>
            </a:r>
            <a:r>
              <a:rPr lang="es-ES" sz="1200">
                <a:latin typeface="Arial"/>
                <a:ea typeface="Arial" panose="020B0604020202020204" pitchFamily="34" charset="0"/>
                <a:cs typeface="Arial"/>
              </a:rPr>
              <a:t>esto con el fin de que al momento de realizar la digitalización en 2D se pueda tener un ambiente CAD </a:t>
            </a:r>
            <a:r>
              <a:rPr lang="es-ES" sz="1200" dirty="0">
                <a:latin typeface="Arial"/>
                <a:ea typeface="Arial" panose="020B0604020202020204" pitchFamily="34" charset="0"/>
                <a:cs typeface="Arial"/>
              </a:rPr>
              <a:t>más trabajable, cabe mencionar que, para el presente proyecto fue obligatorio realizar este procedimiento ya que al ser el </a:t>
            </a:r>
            <a:r>
              <a:rPr lang="es-ES" sz="1200" err="1">
                <a:latin typeface="Arial"/>
                <a:ea typeface="Arial" panose="020B0604020202020204" pitchFamily="34" charset="0"/>
                <a:cs typeface="Arial"/>
              </a:rPr>
              <a:t>ortomosaico</a:t>
            </a:r>
            <a:r>
              <a:rPr lang="es-ES" sz="1200" dirty="0">
                <a:latin typeface="Arial"/>
                <a:ea typeface="Arial" panose="020B0604020202020204" pitchFamily="34" charset="0"/>
                <a:cs typeface="Arial"/>
              </a:rPr>
              <a:t> un archivo demasiado grande no pudo ser soportado por el software AutoCAD Civil 3D.</a:t>
            </a:r>
            <a:endParaRPr lang="es-EC" sz="1200" dirty="0">
              <a:latin typeface="Arial"/>
              <a:ea typeface="Arial" panose="020B0604020202020204" pitchFamily="34" charset="0"/>
              <a:cs typeface="Arial"/>
            </a:endParaRPr>
          </a:p>
        </p:txBody>
      </p:sp>
      <p:sp>
        <p:nvSpPr>
          <p:cNvPr id="5" name="Rectángulo 4"/>
          <p:cNvSpPr/>
          <p:nvPr/>
        </p:nvSpPr>
        <p:spPr>
          <a:xfrm>
            <a:off x="234968" y="2708920"/>
            <a:ext cx="8562565" cy="1143070"/>
          </a:xfrm>
          <a:prstGeom prst="rect">
            <a:avLst/>
          </a:prstGeom>
        </p:spPr>
        <p:txBody>
          <a:bodyPr wrap="square">
            <a:spAutoFit/>
          </a:bodyPr>
          <a:lstStyle/>
          <a:p>
            <a:pPr marL="342900" marR="210185" lvl="0" indent="-342900" algn="just">
              <a:lnSpc>
                <a:spcPct val="200000"/>
              </a:lnSpc>
              <a:spcAft>
                <a:spcPts val="0"/>
              </a:spcAft>
              <a:buFont typeface="Symbol" panose="05050102010706020507" pitchFamily="18" charset="2"/>
              <a:buChar char=""/>
            </a:pPr>
            <a:r>
              <a:rPr lang="es-ES" sz="1200" dirty="0">
                <a:ea typeface="Arial" panose="020B0604020202020204" pitchFamily="34" charset="0"/>
              </a:rPr>
              <a:t>Es recomendable también, la disminución controlada de la resolución de la nube de puntos al momento de generar el modelo digital de terreno, para obtener mejores resultados en la obtención de las curvas de nivel, ya que estas resultan más suavizadas.</a:t>
            </a:r>
            <a:endParaRPr lang="es-EC" sz="1200" dirty="0">
              <a:ea typeface="Arial" panose="020B0604020202020204" pitchFamily="34" charset="0"/>
            </a:endParaRPr>
          </a:p>
        </p:txBody>
      </p:sp>
    </p:spTree>
    <p:extLst>
      <p:ext uri="{BB962C8B-B14F-4D97-AF65-F5344CB8AC3E}">
        <p14:creationId xmlns:p14="http://schemas.microsoft.com/office/powerpoint/2010/main" val="21626734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0688"/>
            <a:ext cx="9144000" cy="5510862"/>
          </a:xfrm>
          <a:prstGeom prst="rect">
            <a:avLst/>
          </a:prstGeom>
          <a:noFill/>
          <a:ln>
            <a:noFill/>
          </a:ln>
        </p:spPr>
      </p:pic>
      <p:pic>
        <p:nvPicPr>
          <p:cNvPr id="4098" name="Picture 4">
            <a:extLst>
              <a:ext uri="{FF2B5EF4-FFF2-40B4-BE49-F238E27FC236}">
                <a16:creationId xmlns="" xmlns:a16="http://schemas.microsoft.com/office/drawing/2014/main" id="{CED1DE64-86CE-4B4E-A3E8-519FBEAFDE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589" y="5949951"/>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1 Título"/>
          <p:cNvSpPr>
            <a:spLocks noGrp="1"/>
          </p:cNvSpPr>
          <p:nvPr>
            <p:ph type="title"/>
          </p:nvPr>
        </p:nvSpPr>
        <p:spPr>
          <a:xfrm>
            <a:off x="3491880" y="2780928"/>
            <a:ext cx="1800200" cy="758952"/>
          </a:xfrm>
        </p:spPr>
        <p:txBody>
          <a:bodyPr vert="horz" lIns="91440" tIns="45720" rIns="91440" bIns="45720" rtlCol="0" anchor="ctr">
            <a:normAutofit/>
          </a:bodyPr>
          <a:lstStyle/>
          <a:p>
            <a:r>
              <a:rPr lang="es-ES_tradnl" sz="3600" b="1" dirty="0">
                <a:ln w="22225">
                  <a:solidFill>
                    <a:schemeClr val="accent6">
                      <a:lumMod val="60000"/>
                      <a:lumOff val="40000"/>
                    </a:schemeClr>
                  </a:solidFill>
                  <a:prstDash val="solid"/>
                </a:ln>
                <a:solidFill>
                  <a:schemeClr val="accent2">
                    <a:lumMod val="40000"/>
                    <a:lumOff val="60000"/>
                  </a:schemeClr>
                </a:solidFill>
              </a:rPr>
              <a:t>GRACIAS</a:t>
            </a:r>
            <a:endParaRPr lang="es-EC" sz="3600" b="1" dirty="0">
              <a:ln w="22225">
                <a:solidFill>
                  <a:schemeClr val="accent6">
                    <a:lumMod val="60000"/>
                    <a:lumOff val="40000"/>
                  </a:schemeClr>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3646355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 xmlns:a16="http://schemas.microsoft.com/office/drawing/2014/main" id="{CED1DE64-86CE-4B4E-A3E8-519FBEAFDE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9" y="5949951"/>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1 Título"/>
          <p:cNvSpPr>
            <a:spLocks noGrp="1"/>
          </p:cNvSpPr>
          <p:nvPr>
            <p:ph type="title"/>
          </p:nvPr>
        </p:nvSpPr>
        <p:spPr>
          <a:xfrm>
            <a:off x="301752" y="127569"/>
            <a:ext cx="8534400" cy="758952"/>
          </a:xfrm>
        </p:spPr>
        <p:txBody>
          <a:bodyPr vert="horz" lIns="91440" tIns="45720" rIns="91440" bIns="45720" rtlCol="0" anchor="ctr">
            <a:normAutofit/>
          </a:bodyPr>
          <a:lstStyle/>
          <a:p>
            <a:r>
              <a:rPr lang="es-ES_tradnl" sz="3600" b="1" dirty="0">
                <a:ln w="22225">
                  <a:solidFill>
                    <a:schemeClr val="accent6">
                      <a:lumMod val="60000"/>
                      <a:lumOff val="40000"/>
                    </a:schemeClr>
                  </a:solidFill>
                  <a:prstDash val="solid"/>
                </a:ln>
                <a:solidFill>
                  <a:schemeClr val="accent2">
                    <a:lumMod val="40000"/>
                    <a:lumOff val="60000"/>
                  </a:schemeClr>
                </a:solidFill>
              </a:rPr>
              <a:t>2. Objetivo general</a:t>
            </a:r>
            <a:endParaRPr lang="es-EC" sz="3600" b="1" dirty="0">
              <a:ln w="22225">
                <a:solidFill>
                  <a:schemeClr val="accent6">
                    <a:lumMod val="60000"/>
                    <a:lumOff val="40000"/>
                  </a:schemeClr>
                </a:solidFill>
                <a:prstDash val="solid"/>
              </a:ln>
              <a:solidFill>
                <a:schemeClr val="accent2">
                  <a:lumMod val="40000"/>
                  <a:lumOff val="60000"/>
                </a:schemeClr>
              </a:solidFill>
            </a:endParaRPr>
          </a:p>
        </p:txBody>
      </p:sp>
      <p:sp>
        <p:nvSpPr>
          <p:cNvPr id="2" name="Rectángulo 1"/>
          <p:cNvSpPr/>
          <p:nvPr/>
        </p:nvSpPr>
        <p:spPr>
          <a:xfrm>
            <a:off x="608512" y="1800345"/>
            <a:ext cx="7920880" cy="1754326"/>
          </a:xfrm>
          <a:prstGeom prst="rect">
            <a:avLst/>
          </a:prstGeom>
        </p:spPr>
        <p:txBody>
          <a:bodyPr wrap="square">
            <a:spAutoFit/>
          </a:bodyPr>
          <a:lstStyle/>
          <a:p>
            <a:pPr marR="210180" algn="just">
              <a:lnSpc>
                <a:spcPct val="200000"/>
              </a:lnSpc>
              <a:spcAft>
                <a:spcPts val="0"/>
              </a:spcAft>
            </a:pPr>
            <a:r>
              <a:rPr lang="es-ES" dirty="0">
                <a:ea typeface="Arial" panose="020B0604020202020204" pitchFamily="34" charset="0"/>
              </a:rPr>
              <a:t>Generar cartografía a detalle de aproximadamente </a:t>
            </a:r>
            <a:r>
              <a:rPr lang="es-ES" dirty="0" smtClean="0">
                <a:ea typeface="Arial" panose="020B0604020202020204" pitchFamily="34" charset="0"/>
              </a:rPr>
              <a:t>20</a:t>
            </a:r>
            <a:r>
              <a:rPr lang="es-ES" dirty="0" smtClean="0">
                <a:ea typeface="Arial" panose="020B0604020202020204" pitchFamily="34" charset="0"/>
              </a:rPr>
              <a:t>0 Ha </a:t>
            </a:r>
            <a:r>
              <a:rPr lang="es-ES" dirty="0">
                <a:ea typeface="Arial" panose="020B0604020202020204" pitchFamily="34" charset="0"/>
              </a:rPr>
              <a:t>a través de fotogrametría de corto alcance (UAV), como insumo topográfico para proyectos de ingeniería civil.</a:t>
            </a:r>
            <a:endParaRPr lang="es-EC" dirty="0">
              <a:ea typeface="Arial" panose="020B0604020202020204" pitchFamily="34" charset="0"/>
            </a:endParaRPr>
          </a:p>
        </p:txBody>
      </p:sp>
    </p:spTree>
    <p:extLst>
      <p:ext uri="{BB962C8B-B14F-4D97-AF65-F5344CB8AC3E}">
        <p14:creationId xmlns:p14="http://schemas.microsoft.com/office/powerpoint/2010/main" val="36775917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 xmlns:a16="http://schemas.microsoft.com/office/drawing/2014/main" id="{CED1DE64-86CE-4B4E-A3E8-519FBEAFDE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9" y="5949951"/>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1 Título"/>
          <p:cNvSpPr>
            <a:spLocks noGrp="1"/>
          </p:cNvSpPr>
          <p:nvPr>
            <p:ph type="title"/>
          </p:nvPr>
        </p:nvSpPr>
        <p:spPr>
          <a:xfrm>
            <a:off x="301752" y="228600"/>
            <a:ext cx="8534400" cy="758952"/>
          </a:xfrm>
        </p:spPr>
        <p:txBody>
          <a:bodyPr vert="horz" lIns="91440" tIns="45720" rIns="91440" bIns="45720" rtlCol="0" anchor="ctr">
            <a:normAutofit/>
          </a:bodyPr>
          <a:lstStyle/>
          <a:p>
            <a:r>
              <a:rPr lang="es-ES_tradnl" sz="3600" b="1" dirty="0">
                <a:ln w="22225">
                  <a:solidFill>
                    <a:schemeClr val="accent6">
                      <a:lumMod val="60000"/>
                      <a:lumOff val="40000"/>
                    </a:schemeClr>
                  </a:solidFill>
                  <a:prstDash val="solid"/>
                </a:ln>
                <a:solidFill>
                  <a:schemeClr val="accent2">
                    <a:lumMod val="40000"/>
                    <a:lumOff val="60000"/>
                  </a:schemeClr>
                </a:solidFill>
              </a:rPr>
              <a:t>3. Área de Influencia</a:t>
            </a:r>
            <a:endParaRPr lang="es-EC" sz="3600" b="1" dirty="0">
              <a:ln w="22225">
                <a:solidFill>
                  <a:schemeClr val="accent6">
                    <a:lumMod val="60000"/>
                    <a:lumOff val="40000"/>
                  </a:schemeClr>
                </a:solidFill>
                <a:prstDash val="solid"/>
              </a:ln>
              <a:solidFill>
                <a:schemeClr val="accent2">
                  <a:lumMod val="40000"/>
                  <a:lumOff val="60000"/>
                </a:schemeClr>
              </a:solidFill>
            </a:endParaRPr>
          </a:p>
        </p:txBody>
      </p:sp>
      <p:pic>
        <p:nvPicPr>
          <p:cNvPr id="5" name="Imagen 4">
            <a:extLst>
              <a:ext uri="{FF2B5EF4-FFF2-40B4-BE49-F238E27FC236}">
                <a16:creationId xmlns="" xmlns:a16="http://schemas.microsoft.com/office/drawing/2014/main" id="{5E2BEDFB-CBA4-4AB9-B19D-EF87D55DFC0C}"/>
              </a:ext>
            </a:extLst>
          </p:cNvPr>
          <p:cNvPicPr/>
          <p:nvPr/>
        </p:nvPicPr>
        <p:blipFill>
          <a:blip r:embed="rId3" cstate="screen">
            <a:extLst>
              <a:ext uri="{28A0092B-C50C-407E-A947-70E740481C1C}">
                <a14:useLocalDpi xmlns:a14="http://schemas.microsoft.com/office/drawing/2010/main" val="0"/>
              </a:ext>
            </a:extLst>
          </a:blip>
          <a:stretch>
            <a:fillRect/>
          </a:stretch>
        </p:blipFill>
        <p:spPr>
          <a:xfrm>
            <a:off x="407354" y="1628800"/>
            <a:ext cx="5486400" cy="4531995"/>
          </a:xfrm>
          <a:prstGeom prst="rect">
            <a:avLst/>
          </a:prstGeom>
        </p:spPr>
      </p:pic>
      <p:graphicFrame>
        <p:nvGraphicFramePr>
          <p:cNvPr id="4" name="Tabla 3">
            <a:extLst>
              <a:ext uri="{FF2B5EF4-FFF2-40B4-BE49-F238E27FC236}">
                <a16:creationId xmlns="" xmlns:a16="http://schemas.microsoft.com/office/drawing/2014/main" id="{84D703CA-D07A-429B-9287-94BE42F3BF7D}"/>
              </a:ext>
            </a:extLst>
          </p:cNvPr>
          <p:cNvGraphicFramePr>
            <a:graphicFrameLocks noGrp="1"/>
          </p:cNvGraphicFramePr>
          <p:nvPr>
            <p:extLst>
              <p:ext uri="{D42A27DB-BD31-4B8C-83A1-F6EECF244321}">
                <p14:modId xmlns:p14="http://schemas.microsoft.com/office/powerpoint/2010/main" val="3339516733"/>
              </p:ext>
            </p:extLst>
          </p:nvPr>
        </p:nvGraphicFramePr>
        <p:xfrm>
          <a:off x="403886" y="987552"/>
          <a:ext cx="6904418" cy="366904"/>
        </p:xfrm>
        <a:graphic>
          <a:graphicData uri="http://schemas.openxmlformats.org/drawingml/2006/table">
            <a:tbl>
              <a:tblPr firstRow="1" firstCol="1" bandRow="1">
                <a:tableStyleId>{5C22544A-7EE6-4342-B048-85BDC9FD1C3A}</a:tableStyleId>
              </a:tblPr>
              <a:tblGrid>
                <a:gridCol w="1150470">
                  <a:extLst>
                    <a:ext uri="{9D8B030D-6E8A-4147-A177-3AD203B41FA5}">
                      <a16:colId xmlns="" xmlns:a16="http://schemas.microsoft.com/office/drawing/2014/main" val="19186861"/>
                    </a:ext>
                  </a:extLst>
                </a:gridCol>
                <a:gridCol w="1150470">
                  <a:extLst>
                    <a:ext uri="{9D8B030D-6E8A-4147-A177-3AD203B41FA5}">
                      <a16:colId xmlns="" xmlns:a16="http://schemas.microsoft.com/office/drawing/2014/main" val="1871169051"/>
                    </a:ext>
                  </a:extLst>
                </a:gridCol>
                <a:gridCol w="1150470">
                  <a:extLst>
                    <a:ext uri="{9D8B030D-6E8A-4147-A177-3AD203B41FA5}">
                      <a16:colId xmlns="" xmlns:a16="http://schemas.microsoft.com/office/drawing/2014/main" val="137838349"/>
                    </a:ext>
                  </a:extLst>
                </a:gridCol>
                <a:gridCol w="1150470">
                  <a:extLst>
                    <a:ext uri="{9D8B030D-6E8A-4147-A177-3AD203B41FA5}">
                      <a16:colId xmlns="" xmlns:a16="http://schemas.microsoft.com/office/drawing/2014/main" val="869064405"/>
                    </a:ext>
                  </a:extLst>
                </a:gridCol>
                <a:gridCol w="1151269">
                  <a:extLst>
                    <a:ext uri="{9D8B030D-6E8A-4147-A177-3AD203B41FA5}">
                      <a16:colId xmlns="" xmlns:a16="http://schemas.microsoft.com/office/drawing/2014/main" val="2696449363"/>
                    </a:ext>
                  </a:extLst>
                </a:gridCol>
                <a:gridCol w="1151269">
                  <a:extLst>
                    <a:ext uri="{9D8B030D-6E8A-4147-A177-3AD203B41FA5}">
                      <a16:colId xmlns="" xmlns:a16="http://schemas.microsoft.com/office/drawing/2014/main" val="3303339659"/>
                    </a:ext>
                  </a:extLst>
                </a:gridCol>
              </a:tblGrid>
              <a:tr h="183452">
                <a:tc>
                  <a:txBody>
                    <a:bodyPr/>
                    <a:lstStyle/>
                    <a:p>
                      <a:pPr>
                        <a:lnSpc>
                          <a:spcPct val="107000"/>
                        </a:lnSpc>
                        <a:spcAft>
                          <a:spcPts val="800"/>
                        </a:spcAft>
                      </a:pPr>
                      <a:r>
                        <a:rPr lang="es-EC" sz="1100" dirty="0">
                          <a:effectLst/>
                        </a:rPr>
                        <a:t>Ubicación</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100">
                          <a:effectLst/>
                        </a:rPr>
                        <a:t>Latitud</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100">
                          <a:effectLst/>
                        </a:rPr>
                        <a:t>Longitud</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100">
                          <a:effectLst/>
                        </a:rPr>
                        <a:t>Norte</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100">
                          <a:effectLst/>
                        </a:rPr>
                        <a:t>Este</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100">
                          <a:effectLst/>
                        </a:rPr>
                        <a:t>Elevación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843823216"/>
                  </a:ext>
                </a:extLst>
              </a:tr>
              <a:tr h="183452">
                <a:tc>
                  <a:txBody>
                    <a:bodyPr/>
                    <a:lstStyle/>
                    <a:p>
                      <a:pPr>
                        <a:lnSpc>
                          <a:spcPct val="107000"/>
                        </a:lnSpc>
                        <a:spcAft>
                          <a:spcPts val="800"/>
                        </a:spcAft>
                      </a:pPr>
                      <a:r>
                        <a:rPr lang="es-EC" sz="1100">
                          <a:effectLst/>
                        </a:rPr>
                        <a:t>IASA-Sangolquí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100" dirty="0">
                          <a:effectLst/>
                        </a:rPr>
                        <a:t>S0° 23' 12.17"</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100">
                          <a:effectLst/>
                        </a:rPr>
                        <a:t>W78° 24' 53.17"</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100">
                          <a:effectLst/>
                        </a:rPr>
                        <a:t>9957212.096m</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100" dirty="0">
                          <a:effectLst/>
                        </a:rPr>
                        <a:t>787774.817m </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100" dirty="0">
                          <a:effectLst/>
                        </a:rPr>
                        <a:t>2747.104m</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981304048"/>
                  </a:ext>
                </a:extLst>
              </a:tr>
            </a:tbl>
          </a:graphicData>
        </a:graphic>
      </p:graphicFrame>
    </p:spTree>
    <p:extLst>
      <p:ext uri="{BB962C8B-B14F-4D97-AF65-F5344CB8AC3E}">
        <p14:creationId xmlns:p14="http://schemas.microsoft.com/office/powerpoint/2010/main" val="14972035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 xmlns:a16="http://schemas.microsoft.com/office/drawing/2014/main" id="{CED1DE64-86CE-4B4E-A3E8-519FBEAFDE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9" y="5949951"/>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1 Título"/>
          <p:cNvSpPr>
            <a:spLocks noGrp="1"/>
          </p:cNvSpPr>
          <p:nvPr>
            <p:ph type="title"/>
          </p:nvPr>
        </p:nvSpPr>
        <p:spPr>
          <a:xfrm>
            <a:off x="301752" y="228600"/>
            <a:ext cx="8534400" cy="758952"/>
          </a:xfrm>
        </p:spPr>
        <p:txBody>
          <a:bodyPr vert="horz" lIns="91440" tIns="45720" rIns="91440" bIns="45720" rtlCol="0" anchor="ctr">
            <a:normAutofit/>
          </a:bodyPr>
          <a:lstStyle/>
          <a:p>
            <a:r>
              <a:rPr lang="es-ES_tradnl" sz="3600" b="1" dirty="0">
                <a:ln w="22225">
                  <a:solidFill>
                    <a:schemeClr val="accent6">
                      <a:lumMod val="60000"/>
                      <a:lumOff val="40000"/>
                    </a:schemeClr>
                  </a:solidFill>
                  <a:prstDash val="solid"/>
                </a:ln>
                <a:solidFill>
                  <a:schemeClr val="accent2">
                    <a:lumMod val="40000"/>
                    <a:lumOff val="60000"/>
                  </a:schemeClr>
                </a:solidFill>
              </a:rPr>
              <a:t>4. Marco teórico</a:t>
            </a:r>
            <a:endParaRPr lang="es-EC" sz="3600" b="1" dirty="0">
              <a:ln w="22225">
                <a:solidFill>
                  <a:schemeClr val="accent6">
                    <a:lumMod val="60000"/>
                    <a:lumOff val="40000"/>
                  </a:schemeClr>
                </a:solidFill>
                <a:prstDash val="solid"/>
              </a:ln>
              <a:solidFill>
                <a:schemeClr val="accent2">
                  <a:lumMod val="40000"/>
                  <a:lumOff val="60000"/>
                </a:schemeClr>
              </a:solidFill>
            </a:endParaRPr>
          </a:p>
        </p:txBody>
      </p:sp>
      <p:sp>
        <p:nvSpPr>
          <p:cNvPr id="4" name="Rectángulo: esquinas redondeadas 3">
            <a:extLst>
              <a:ext uri="{FF2B5EF4-FFF2-40B4-BE49-F238E27FC236}">
                <a16:creationId xmlns="" xmlns:a16="http://schemas.microsoft.com/office/drawing/2014/main" id="{270851A3-D2CD-4823-A1AC-718EC52656C4}"/>
              </a:ext>
            </a:extLst>
          </p:cNvPr>
          <p:cNvSpPr/>
          <p:nvPr/>
        </p:nvSpPr>
        <p:spPr>
          <a:xfrm>
            <a:off x="395536" y="1124744"/>
            <a:ext cx="1944216" cy="576064"/>
          </a:xfrm>
          <a:prstGeom prst="roundRect">
            <a:avLst/>
          </a:prstGeom>
          <a:solidFill>
            <a:srgbClr val="FFC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s-ES" dirty="0"/>
              <a:t>Cartografía</a:t>
            </a:r>
          </a:p>
        </p:txBody>
      </p:sp>
      <p:sp>
        <p:nvSpPr>
          <p:cNvPr id="6" name="Rectángulo: esquinas redondeadas 5">
            <a:extLst>
              <a:ext uri="{FF2B5EF4-FFF2-40B4-BE49-F238E27FC236}">
                <a16:creationId xmlns="" xmlns:a16="http://schemas.microsoft.com/office/drawing/2014/main" id="{860ADFAA-F180-4D0D-9DD6-7E54DE8AA6CC}"/>
              </a:ext>
            </a:extLst>
          </p:cNvPr>
          <p:cNvSpPr/>
          <p:nvPr/>
        </p:nvSpPr>
        <p:spPr>
          <a:xfrm>
            <a:off x="401706" y="2005608"/>
            <a:ext cx="1944216" cy="576064"/>
          </a:xfrm>
          <a:prstGeom prst="roundRect">
            <a:avLst/>
          </a:prstGeom>
          <a:solidFill>
            <a:srgbClr val="FFC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s-ES" dirty="0"/>
              <a:t>Sistemas de referencia</a:t>
            </a:r>
          </a:p>
        </p:txBody>
      </p:sp>
      <p:sp>
        <p:nvSpPr>
          <p:cNvPr id="7" name="Rectángulo: esquinas redondeadas 6">
            <a:extLst>
              <a:ext uri="{FF2B5EF4-FFF2-40B4-BE49-F238E27FC236}">
                <a16:creationId xmlns="" xmlns:a16="http://schemas.microsoft.com/office/drawing/2014/main" id="{6D0F8CF6-7C61-4253-B823-6EC803B4BD61}"/>
              </a:ext>
            </a:extLst>
          </p:cNvPr>
          <p:cNvSpPr/>
          <p:nvPr/>
        </p:nvSpPr>
        <p:spPr>
          <a:xfrm>
            <a:off x="395536" y="2892687"/>
            <a:ext cx="1944216" cy="576064"/>
          </a:xfrm>
          <a:prstGeom prst="roundRect">
            <a:avLst/>
          </a:prstGeom>
          <a:solidFill>
            <a:srgbClr val="FFC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s-ES" dirty="0" err="1"/>
              <a:t>World</a:t>
            </a:r>
            <a:r>
              <a:rPr lang="es-ES" dirty="0"/>
              <a:t> </a:t>
            </a:r>
            <a:r>
              <a:rPr lang="es-ES" dirty="0" err="1"/>
              <a:t>Geodetic</a:t>
            </a:r>
            <a:r>
              <a:rPr lang="es-ES" dirty="0"/>
              <a:t> </a:t>
            </a:r>
            <a:r>
              <a:rPr lang="es-ES" dirty="0" err="1"/>
              <a:t>System</a:t>
            </a:r>
            <a:r>
              <a:rPr lang="es-ES" dirty="0"/>
              <a:t> 1984</a:t>
            </a:r>
          </a:p>
        </p:txBody>
      </p:sp>
      <p:sp>
        <p:nvSpPr>
          <p:cNvPr id="8" name="Rectángulo: esquinas redondeadas 7">
            <a:extLst>
              <a:ext uri="{FF2B5EF4-FFF2-40B4-BE49-F238E27FC236}">
                <a16:creationId xmlns="" xmlns:a16="http://schemas.microsoft.com/office/drawing/2014/main" id="{8336448A-6CD6-463D-87E1-862184434D48}"/>
              </a:ext>
            </a:extLst>
          </p:cNvPr>
          <p:cNvSpPr/>
          <p:nvPr/>
        </p:nvSpPr>
        <p:spPr>
          <a:xfrm>
            <a:off x="395536" y="4869160"/>
            <a:ext cx="1944216" cy="576064"/>
          </a:xfrm>
          <a:prstGeom prst="roundRect">
            <a:avLst/>
          </a:prstGeom>
          <a:solidFill>
            <a:srgbClr val="FFC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s-ES" dirty="0"/>
              <a:t>Fotogrametría </a:t>
            </a:r>
          </a:p>
        </p:txBody>
      </p:sp>
      <p:sp>
        <p:nvSpPr>
          <p:cNvPr id="5" name="Rectángulo 4">
            <a:extLst>
              <a:ext uri="{FF2B5EF4-FFF2-40B4-BE49-F238E27FC236}">
                <a16:creationId xmlns="" xmlns:a16="http://schemas.microsoft.com/office/drawing/2014/main" id="{BEDAAF1A-F030-4AE4-B33D-38A48DEAA1A9}"/>
              </a:ext>
            </a:extLst>
          </p:cNvPr>
          <p:cNvSpPr/>
          <p:nvPr/>
        </p:nvSpPr>
        <p:spPr>
          <a:xfrm>
            <a:off x="2770767" y="1124745"/>
            <a:ext cx="2822794" cy="57606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sz="1600" dirty="0"/>
              <a:t>Representación de la realidad</a:t>
            </a:r>
          </a:p>
        </p:txBody>
      </p:sp>
      <p:sp>
        <p:nvSpPr>
          <p:cNvPr id="11" name="Rectángulo 10">
            <a:extLst>
              <a:ext uri="{FF2B5EF4-FFF2-40B4-BE49-F238E27FC236}">
                <a16:creationId xmlns="" xmlns:a16="http://schemas.microsoft.com/office/drawing/2014/main" id="{07D756DB-C1A7-477F-BF80-CBBBA596E81B}"/>
              </a:ext>
            </a:extLst>
          </p:cNvPr>
          <p:cNvSpPr/>
          <p:nvPr/>
        </p:nvSpPr>
        <p:spPr>
          <a:xfrm>
            <a:off x="5925671" y="1124745"/>
            <a:ext cx="2822794" cy="57606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sz="1600" dirty="0"/>
              <a:t>Elaboración de mapas</a:t>
            </a:r>
          </a:p>
        </p:txBody>
      </p:sp>
      <p:sp>
        <p:nvSpPr>
          <p:cNvPr id="12" name="Rectángulo 11">
            <a:extLst>
              <a:ext uri="{FF2B5EF4-FFF2-40B4-BE49-F238E27FC236}">
                <a16:creationId xmlns="" xmlns:a16="http://schemas.microsoft.com/office/drawing/2014/main" id="{942B4BC8-CA21-4E41-914A-A82D40B457CB}"/>
              </a:ext>
            </a:extLst>
          </p:cNvPr>
          <p:cNvSpPr/>
          <p:nvPr/>
        </p:nvSpPr>
        <p:spPr>
          <a:xfrm>
            <a:off x="2770767" y="2005608"/>
            <a:ext cx="2822794" cy="57606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sz="1600" dirty="0"/>
              <a:t>Describen las posiciones y movimientos de los cuerpos</a:t>
            </a:r>
          </a:p>
        </p:txBody>
      </p:sp>
      <p:sp>
        <p:nvSpPr>
          <p:cNvPr id="13" name="Rectángulo 12">
            <a:extLst>
              <a:ext uri="{FF2B5EF4-FFF2-40B4-BE49-F238E27FC236}">
                <a16:creationId xmlns="" xmlns:a16="http://schemas.microsoft.com/office/drawing/2014/main" id="{E262909E-A881-4BDC-9D99-F62F9DEBF540}"/>
              </a:ext>
            </a:extLst>
          </p:cNvPr>
          <p:cNvSpPr/>
          <p:nvPr/>
        </p:nvSpPr>
        <p:spPr>
          <a:xfrm>
            <a:off x="5925670" y="2005608"/>
            <a:ext cx="2905509" cy="57606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sz="1600" dirty="0"/>
              <a:t>Parámetros de origen, escala, orientación y plano principal</a:t>
            </a:r>
          </a:p>
        </p:txBody>
      </p:sp>
      <p:sp>
        <p:nvSpPr>
          <p:cNvPr id="14" name="Rectángulo 13">
            <a:extLst>
              <a:ext uri="{FF2B5EF4-FFF2-40B4-BE49-F238E27FC236}">
                <a16:creationId xmlns="" xmlns:a16="http://schemas.microsoft.com/office/drawing/2014/main" id="{A802C652-096E-4A6D-BD0C-3A431932EE74}"/>
              </a:ext>
            </a:extLst>
          </p:cNvPr>
          <p:cNvSpPr/>
          <p:nvPr/>
        </p:nvSpPr>
        <p:spPr>
          <a:xfrm>
            <a:off x="2741295" y="3023664"/>
            <a:ext cx="2822794" cy="57606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sz="1600" dirty="0"/>
              <a:t>Sistema referencia terrestre</a:t>
            </a:r>
          </a:p>
        </p:txBody>
      </p:sp>
      <p:sp>
        <p:nvSpPr>
          <p:cNvPr id="15" name="Rectángulo 14">
            <a:extLst>
              <a:ext uri="{FF2B5EF4-FFF2-40B4-BE49-F238E27FC236}">
                <a16:creationId xmlns="" xmlns:a16="http://schemas.microsoft.com/office/drawing/2014/main" id="{72EB78F3-B9B7-4C8D-A49C-2BC3E158962B}"/>
              </a:ext>
            </a:extLst>
          </p:cNvPr>
          <p:cNvSpPr/>
          <p:nvPr/>
        </p:nvSpPr>
        <p:spPr>
          <a:xfrm>
            <a:off x="2776810" y="3889698"/>
            <a:ext cx="2905509" cy="57606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sz="1600" dirty="0"/>
              <a:t>Centro de masas, ejes X, Y, Z</a:t>
            </a:r>
          </a:p>
        </p:txBody>
      </p:sp>
      <p:pic>
        <p:nvPicPr>
          <p:cNvPr id="16" name="Imagen 15">
            <a:extLst>
              <a:ext uri="{FF2B5EF4-FFF2-40B4-BE49-F238E27FC236}">
                <a16:creationId xmlns="" xmlns:a16="http://schemas.microsoft.com/office/drawing/2014/main" id="{540AA5F0-AF10-4F57-AC48-58B6BCF621C8}"/>
              </a:ext>
            </a:extLst>
          </p:cNvPr>
          <p:cNvPicPr/>
          <p:nvPr/>
        </p:nvPicPr>
        <p:blipFill rotWithShape="1">
          <a:blip r:embed="rId3" cstate="print">
            <a:extLst>
              <a:ext uri="{28A0092B-C50C-407E-A947-70E740481C1C}">
                <a14:useLocalDpi xmlns:a14="http://schemas.microsoft.com/office/drawing/2010/main" val="0"/>
              </a:ext>
            </a:extLst>
          </a:blip>
          <a:srcRect/>
          <a:stretch/>
        </p:blipFill>
        <p:spPr bwMode="auto">
          <a:xfrm>
            <a:off x="5842955" y="2886473"/>
            <a:ext cx="2905509" cy="1694656"/>
          </a:xfrm>
          <a:prstGeom prst="rect">
            <a:avLst/>
          </a:prstGeom>
          <a:ln>
            <a:noFill/>
          </a:ln>
          <a:extLst>
            <a:ext uri="{53640926-AAD7-44D8-BBD7-CCE9431645EC}">
              <a14:shadowObscured xmlns:a14="http://schemas.microsoft.com/office/drawing/2010/main"/>
            </a:ext>
          </a:extLst>
        </p:spPr>
      </p:pic>
      <p:sp>
        <p:nvSpPr>
          <p:cNvPr id="17" name="Rectángulo 16">
            <a:extLst>
              <a:ext uri="{FF2B5EF4-FFF2-40B4-BE49-F238E27FC236}">
                <a16:creationId xmlns="" xmlns:a16="http://schemas.microsoft.com/office/drawing/2014/main" id="{2C1CD91F-D5E8-4563-9ADF-D86C89514101}"/>
              </a:ext>
            </a:extLst>
          </p:cNvPr>
          <p:cNvSpPr/>
          <p:nvPr/>
        </p:nvSpPr>
        <p:spPr>
          <a:xfrm>
            <a:off x="2650790" y="4791177"/>
            <a:ext cx="6384329" cy="1018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es-ES" sz="1600" i="1" dirty="0"/>
              <a:t>La fotogrametría es el dogma que permite adquirir información confiable sobre el espacio físico, por medio de procesos de medición, análisis de imágenes y patrones de energía electromagnética radiada.</a:t>
            </a:r>
          </a:p>
        </p:txBody>
      </p:sp>
      <p:sp>
        <p:nvSpPr>
          <p:cNvPr id="10" name="CuadroTexto 9">
            <a:extLst>
              <a:ext uri="{FF2B5EF4-FFF2-40B4-BE49-F238E27FC236}">
                <a16:creationId xmlns="" xmlns:a16="http://schemas.microsoft.com/office/drawing/2014/main" id="{18E545BF-2848-48B1-9AB7-ED116F9E33A2}"/>
              </a:ext>
            </a:extLst>
          </p:cNvPr>
          <p:cNvSpPr txBox="1"/>
          <p:nvPr/>
        </p:nvSpPr>
        <p:spPr>
          <a:xfrm>
            <a:off x="467197" y="5580618"/>
            <a:ext cx="1944216" cy="338554"/>
          </a:xfrm>
          <a:prstGeom prst="rect">
            <a:avLst/>
          </a:prstGeom>
          <a:noFill/>
        </p:spPr>
        <p:txBody>
          <a:bodyPr wrap="square" rtlCol="0">
            <a:spAutoFit/>
          </a:bodyPr>
          <a:lstStyle/>
          <a:p>
            <a:r>
              <a:rPr lang="es-ES" sz="1600" dirty="0"/>
              <a:t>Según la ASPRS:</a:t>
            </a:r>
          </a:p>
        </p:txBody>
      </p:sp>
    </p:spTree>
    <p:extLst>
      <p:ext uri="{BB962C8B-B14F-4D97-AF65-F5344CB8AC3E}">
        <p14:creationId xmlns:p14="http://schemas.microsoft.com/office/powerpoint/2010/main" val="36257849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 xmlns:a16="http://schemas.microsoft.com/office/drawing/2014/main" id="{CED1DE64-86CE-4B4E-A3E8-519FBEAFDE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9" y="5949951"/>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1 Título"/>
          <p:cNvSpPr>
            <a:spLocks noGrp="1"/>
          </p:cNvSpPr>
          <p:nvPr>
            <p:ph type="title"/>
          </p:nvPr>
        </p:nvSpPr>
        <p:spPr>
          <a:xfrm>
            <a:off x="304800" y="215459"/>
            <a:ext cx="8534400" cy="758952"/>
          </a:xfrm>
        </p:spPr>
        <p:txBody>
          <a:bodyPr vert="horz" lIns="91440" tIns="45720" rIns="91440" bIns="45720" rtlCol="0" anchor="ctr">
            <a:normAutofit/>
          </a:bodyPr>
          <a:lstStyle/>
          <a:p>
            <a:r>
              <a:rPr lang="es-ES_tradnl" sz="3600" b="1" dirty="0">
                <a:ln w="22225">
                  <a:solidFill>
                    <a:schemeClr val="accent6">
                      <a:lumMod val="60000"/>
                      <a:lumOff val="40000"/>
                    </a:schemeClr>
                  </a:solidFill>
                  <a:prstDash val="solid"/>
                </a:ln>
                <a:solidFill>
                  <a:schemeClr val="accent2">
                    <a:lumMod val="40000"/>
                    <a:lumOff val="60000"/>
                  </a:schemeClr>
                </a:solidFill>
              </a:rPr>
              <a:t>5. Metodología </a:t>
            </a:r>
            <a:endParaRPr lang="es-EC" sz="3600" b="1" dirty="0">
              <a:ln w="22225">
                <a:solidFill>
                  <a:schemeClr val="accent6">
                    <a:lumMod val="60000"/>
                    <a:lumOff val="40000"/>
                  </a:schemeClr>
                </a:solidFill>
                <a:prstDash val="solid"/>
              </a:ln>
              <a:solidFill>
                <a:schemeClr val="accent2">
                  <a:lumMod val="40000"/>
                  <a:lumOff val="60000"/>
                </a:schemeClr>
              </a:solidFill>
            </a:endParaRPr>
          </a:p>
        </p:txBody>
      </p:sp>
      <p:pic>
        <p:nvPicPr>
          <p:cNvPr id="11" name="Imagen 10">
            <a:extLst>
              <a:ext uri="{FF2B5EF4-FFF2-40B4-BE49-F238E27FC236}">
                <a16:creationId xmlns="" xmlns:a16="http://schemas.microsoft.com/office/drawing/2014/main" id="{1A828E06-FAA9-48E6-B7C6-B18A176012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25" y="1640262"/>
            <a:ext cx="4280560" cy="1437818"/>
          </a:xfrm>
          <a:prstGeom prst="rect">
            <a:avLst/>
          </a:prstGeom>
        </p:spPr>
      </p:pic>
      <p:pic>
        <p:nvPicPr>
          <p:cNvPr id="13" name="Imagen 12">
            <a:extLst>
              <a:ext uri="{FF2B5EF4-FFF2-40B4-BE49-F238E27FC236}">
                <a16:creationId xmlns="" xmlns:a16="http://schemas.microsoft.com/office/drawing/2014/main" id="{075BF158-83B0-4A2C-8ABB-C9492E53BB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425" y="3062600"/>
            <a:ext cx="4280560" cy="2670656"/>
          </a:xfrm>
          <a:prstGeom prst="rect">
            <a:avLst/>
          </a:prstGeom>
        </p:spPr>
      </p:pic>
      <p:pic>
        <p:nvPicPr>
          <p:cNvPr id="15" name="Imagen 14">
            <a:extLst>
              <a:ext uri="{FF2B5EF4-FFF2-40B4-BE49-F238E27FC236}">
                <a16:creationId xmlns="" xmlns:a16="http://schemas.microsoft.com/office/drawing/2014/main" id="{BA863480-1A57-482C-B7F6-FD51D5C8FB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2176" y="1834212"/>
            <a:ext cx="4280560" cy="1737653"/>
          </a:xfrm>
          <a:prstGeom prst="rect">
            <a:avLst/>
          </a:prstGeom>
        </p:spPr>
      </p:pic>
      <p:pic>
        <p:nvPicPr>
          <p:cNvPr id="17" name="Imagen 16">
            <a:extLst>
              <a:ext uri="{FF2B5EF4-FFF2-40B4-BE49-F238E27FC236}">
                <a16:creationId xmlns="" xmlns:a16="http://schemas.microsoft.com/office/drawing/2014/main" id="{93690CD5-755F-429A-972B-0C8D8D1636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2176" y="3553815"/>
            <a:ext cx="4280560" cy="1321799"/>
          </a:xfrm>
          <a:prstGeom prst="rect">
            <a:avLst/>
          </a:prstGeom>
        </p:spPr>
      </p:pic>
      <p:sp>
        <p:nvSpPr>
          <p:cNvPr id="33" name="CuadroTexto 32">
            <a:extLst>
              <a:ext uri="{FF2B5EF4-FFF2-40B4-BE49-F238E27FC236}">
                <a16:creationId xmlns="" xmlns:a16="http://schemas.microsoft.com/office/drawing/2014/main" id="{793E7F6C-CD8C-410B-AE7F-5FA553BA8F33}"/>
              </a:ext>
            </a:extLst>
          </p:cNvPr>
          <p:cNvSpPr txBox="1"/>
          <p:nvPr/>
        </p:nvSpPr>
        <p:spPr>
          <a:xfrm>
            <a:off x="457200" y="858271"/>
            <a:ext cx="4572000" cy="646331"/>
          </a:xfrm>
          <a:prstGeom prst="rect">
            <a:avLst/>
          </a:prstGeom>
          <a:noFill/>
        </p:spPr>
        <p:txBody>
          <a:bodyPr wrap="square">
            <a:spAutoFit/>
          </a:bodyPr>
          <a:lstStyle/>
          <a:p>
            <a:pPr>
              <a:lnSpc>
                <a:spcPct val="150000"/>
              </a:lnSpc>
              <a:spcAft>
                <a:spcPts val="0"/>
              </a:spcAft>
            </a:pPr>
            <a:r>
              <a:rPr lang="es-EC" sz="1200" b="1" dirty="0">
                <a:ea typeface="Calibri" panose="020F0502020204030204" pitchFamily="34" charset="0"/>
                <a:cs typeface="Times New Roman" panose="02020603050405020304" pitchFamily="18" charset="0"/>
              </a:rPr>
              <a:t>Figura 13</a:t>
            </a:r>
          </a:p>
          <a:p>
            <a:pPr>
              <a:lnSpc>
                <a:spcPct val="150000"/>
              </a:lnSpc>
              <a:spcAft>
                <a:spcPts val="0"/>
              </a:spcAft>
            </a:pPr>
            <a:r>
              <a:rPr lang="es-EC" sz="1200" i="1" dirty="0">
                <a:ea typeface="Calibri" panose="020F0502020204030204" pitchFamily="34" charset="0"/>
                <a:cs typeface="Times New Roman" panose="02020603050405020304" pitchFamily="18" charset="0"/>
              </a:rPr>
              <a:t>Diagrama de flujo de trabajo</a:t>
            </a:r>
            <a:endParaRPr lang="es-ES" sz="1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33247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 xmlns:a16="http://schemas.microsoft.com/office/drawing/2014/main" id="{CED1DE64-86CE-4B4E-A3E8-519FBEAFDE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9" y="5949951"/>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CuadroTexto 17">
            <a:extLst>
              <a:ext uri="{FF2B5EF4-FFF2-40B4-BE49-F238E27FC236}">
                <a16:creationId xmlns="" xmlns:a16="http://schemas.microsoft.com/office/drawing/2014/main" id="{0C8C42D6-7E99-45D2-8AE7-E5F0866FF845}"/>
              </a:ext>
            </a:extLst>
          </p:cNvPr>
          <p:cNvSpPr txBox="1"/>
          <p:nvPr/>
        </p:nvSpPr>
        <p:spPr>
          <a:xfrm>
            <a:off x="333673" y="692696"/>
            <a:ext cx="8534400" cy="1061829"/>
          </a:xfrm>
          <a:prstGeom prst="rect">
            <a:avLst/>
          </a:prstGeom>
          <a:noFill/>
        </p:spPr>
        <p:txBody>
          <a:bodyPr wrap="square">
            <a:spAutoFit/>
          </a:bodyPr>
          <a:lstStyle/>
          <a:p>
            <a:pPr marR="210180">
              <a:lnSpc>
                <a:spcPct val="150000"/>
              </a:lnSpc>
            </a:pPr>
            <a:r>
              <a:rPr lang="es-ES" sz="1400" dirty="0">
                <a:ea typeface="Arial" panose="020B0604020202020204" pitchFamily="34" charset="0"/>
              </a:rPr>
              <a:t>Esta actividad fue realizada por el Departamento de Ciencias de la Tierra y la Construcción (DCTC) en abril del 2021 y las fotografías resultantes fueron entregadas para el desarrollo del presente proyecto por parte del Ing. Eduardo </a:t>
            </a:r>
            <a:r>
              <a:rPr lang="es-ES" sz="1400" dirty="0" err="1">
                <a:ea typeface="Arial" panose="020B0604020202020204" pitchFamily="34" charset="0"/>
              </a:rPr>
              <a:t>Kirby</a:t>
            </a:r>
            <a:r>
              <a:rPr lang="es-ES" sz="1400" dirty="0">
                <a:ea typeface="Arial" panose="020B0604020202020204" pitchFamily="34" charset="0"/>
              </a:rPr>
              <a:t>.</a:t>
            </a:r>
          </a:p>
        </p:txBody>
      </p:sp>
      <p:sp>
        <p:nvSpPr>
          <p:cNvPr id="20" name="CuadroTexto 19">
            <a:extLst>
              <a:ext uri="{FF2B5EF4-FFF2-40B4-BE49-F238E27FC236}">
                <a16:creationId xmlns="" xmlns:a16="http://schemas.microsoft.com/office/drawing/2014/main" id="{2E12D193-7C18-42AB-98D1-DC924AE5236F}"/>
              </a:ext>
            </a:extLst>
          </p:cNvPr>
          <p:cNvSpPr txBox="1"/>
          <p:nvPr/>
        </p:nvSpPr>
        <p:spPr>
          <a:xfrm>
            <a:off x="336213" y="1807438"/>
            <a:ext cx="2291570" cy="523220"/>
          </a:xfrm>
          <a:prstGeom prst="rect">
            <a:avLst/>
          </a:prstGeom>
          <a:noFill/>
        </p:spPr>
        <p:txBody>
          <a:bodyPr wrap="square">
            <a:spAutoFit/>
          </a:bodyPr>
          <a:lstStyle/>
          <a:p>
            <a:pPr>
              <a:lnSpc>
                <a:spcPct val="200000"/>
              </a:lnSpc>
              <a:spcAft>
                <a:spcPts val="800"/>
              </a:spcAft>
            </a:pPr>
            <a:r>
              <a:rPr lang="es-ES" sz="1400" b="1" dirty="0">
                <a:cs typeface="Times New Roman" panose="02020603050405020304" pitchFamily="18" charset="0"/>
              </a:rPr>
              <a:t>Vuelo fotogramétrico</a:t>
            </a:r>
          </a:p>
        </p:txBody>
      </p:sp>
      <p:pic>
        <p:nvPicPr>
          <p:cNvPr id="21" name="Imagen 20">
            <a:extLst>
              <a:ext uri="{FF2B5EF4-FFF2-40B4-BE49-F238E27FC236}">
                <a16:creationId xmlns="" xmlns:a16="http://schemas.microsoft.com/office/drawing/2014/main" id="{99D486AA-ED5E-4ED5-8E40-8667AD91D23A}"/>
              </a:ext>
            </a:extLst>
          </p:cNvPr>
          <p:cNvPicPr/>
          <p:nvPr/>
        </p:nvPicPr>
        <p:blipFill>
          <a:blip r:embed="rId3">
            <a:extLst>
              <a:ext uri="{28A0092B-C50C-407E-A947-70E740481C1C}">
                <a14:useLocalDpi xmlns:a14="http://schemas.microsoft.com/office/drawing/2010/main" val="0"/>
              </a:ext>
            </a:extLst>
          </a:blip>
          <a:stretch>
            <a:fillRect/>
          </a:stretch>
        </p:blipFill>
        <p:spPr>
          <a:xfrm rot="16200000">
            <a:off x="2341956" y="2404436"/>
            <a:ext cx="2731897" cy="4752529"/>
          </a:xfrm>
          <a:prstGeom prst="rect">
            <a:avLst/>
          </a:prstGeom>
        </p:spPr>
      </p:pic>
      <p:sp>
        <p:nvSpPr>
          <p:cNvPr id="23" name="CuadroTexto 22">
            <a:extLst>
              <a:ext uri="{FF2B5EF4-FFF2-40B4-BE49-F238E27FC236}">
                <a16:creationId xmlns="" xmlns:a16="http://schemas.microsoft.com/office/drawing/2014/main" id="{9D589A7B-1BA6-434B-86CC-4CAA27329B1B}"/>
              </a:ext>
            </a:extLst>
          </p:cNvPr>
          <p:cNvSpPr txBox="1"/>
          <p:nvPr/>
        </p:nvSpPr>
        <p:spPr>
          <a:xfrm>
            <a:off x="333673" y="2196153"/>
            <a:ext cx="8534400" cy="584775"/>
          </a:xfrm>
          <a:prstGeom prst="rect">
            <a:avLst/>
          </a:prstGeom>
          <a:noFill/>
        </p:spPr>
        <p:txBody>
          <a:bodyPr wrap="square">
            <a:spAutoFit/>
          </a:bodyPr>
          <a:lstStyle/>
          <a:p>
            <a:r>
              <a:rPr lang="es-EC" sz="1600" dirty="0">
                <a:latin typeface="Calibri" panose="020F0502020204030204" pitchFamily="34" charset="0"/>
                <a:ea typeface="Calibri" panose="020F0502020204030204" pitchFamily="34" charset="0"/>
                <a:cs typeface="Times New Roman" panose="02020603050405020304" pitchFamily="18" charset="0"/>
              </a:rPr>
              <a:t>Software </a:t>
            </a:r>
            <a:r>
              <a:rPr lang="es-EC" sz="1600" dirty="0" err="1">
                <a:latin typeface="Calibri" panose="020F0502020204030204" pitchFamily="34" charset="0"/>
                <a:ea typeface="Calibri" panose="020F0502020204030204" pitchFamily="34" charset="0"/>
                <a:cs typeface="Times New Roman" panose="02020603050405020304" pitchFamily="18" charset="0"/>
              </a:rPr>
              <a:t>Wingtra</a:t>
            </a:r>
            <a:r>
              <a:rPr lang="es-EC" sz="1600" dirty="0">
                <a:latin typeface="Calibri" panose="020F0502020204030204" pitchFamily="34" charset="0"/>
                <a:ea typeface="Calibri" panose="020F0502020204030204" pitchFamily="34" charset="0"/>
                <a:cs typeface="Times New Roman" panose="02020603050405020304" pitchFamily="18" charset="0"/>
              </a:rPr>
              <a:t> </a:t>
            </a:r>
            <a:r>
              <a:rPr lang="es-EC" sz="1600" dirty="0" err="1">
                <a:latin typeface="Calibri" panose="020F0502020204030204" pitchFamily="34" charset="0"/>
                <a:ea typeface="Calibri" panose="020F0502020204030204" pitchFamily="34" charset="0"/>
                <a:cs typeface="Times New Roman" panose="02020603050405020304" pitchFamily="18" charset="0"/>
              </a:rPr>
              <a:t>Pilot</a:t>
            </a:r>
            <a:r>
              <a:rPr lang="es-EC" sz="1600" dirty="0">
                <a:latin typeface="Calibri" panose="020F0502020204030204" pitchFamily="34" charset="0"/>
                <a:ea typeface="Calibri" panose="020F0502020204030204" pitchFamily="34" charset="0"/>
                <a:cs typeface="Times New Roman" panose="02020603050405020304" pitchFamily="18" charset="0"/>
              </a:rPr>
              <a:t> del UAV </a:t>
            </a:r>
            <a:r>
              <a:rPr lang="es-EC" sz="1600" dirty="0" err="1">
                <a:latin typeface="Calibri" panose="020F0502020204030204" pitchFamily="34" charset="0"/>
                <a:ea typeface="Calibri" panose="020F0502020204030204" pitchFamily="34" charset="0"/>
                <a:cs typeface="Times New Roman" panose="02020603050405020304" pitchFamily="18" charset="0"/>
              </a:rPr>
              <a:t>WingtraOne</a:t>
            </a:r>
            <a:r>
              <a:rPr lang="es-EC" sz="1600" dirty="0">
                <a:latin typeface="Calibri" panose="020F0502020204030204" pitchFamily="34" charset="0"/>
                <a:ea typeface="Calibri" panose="020F0502020204030204" pitchFamily="34" charset="0"/>
                <a:cs typeface="Times New Roman" panose="02020603050405020304" pitchFamily="18" charset="0"/>
              </a:rPr>
              <a:t> equipado con una cámara Sony RX1R II de 42 MP de </a:t>
            </a:r>
            <a:r>
              <a:rPr lang="es-EC" sz="1600" dirty="0" err="1">
                <a:latin typeface="Calibri" panose="020F0502020204030204" pitchFamily="34" charset="0"/>
                <a:ea typeface="Calibri" panose="020F0502020204030204" pitchFamily="34" charset="0"/>
                <a:cs typeface="Times New Roman" panose="02020603050405020304" pitchFamily="18" charset="0"/>
              </a:rPr>
              <a:t>frame</a:t>
            </a:r>
            <a:r>
              <a:rPr lang="es-EC" sz="1600" dirty="0">
                <a:latin typeface="Calibri" panose="020F0502020204030204" pitchFamily="34" charset="0"/>
                <a:ea typeface="Calibri" panose="020F0502020204030204" pitchFamily="34" charset="0"/>
                <a:cs typeface="Times New Roman" panose="02020603050405020304" pitchFamily="18" charset="0"/>
              </a:rPr>
              <a:t> completo y lente de baja distorsión. </a:t>
            </a:r>
            <a:endParaRPr lang="es-ES" sz="1600" dirty="0"/>
          </a:p>
        </p:txBody>
      </p:sp>
      <p:sp>
        <p:nvSpPr>
          <p:cNvPr id="27" name="CuadroTexto 26">
            <a:extLst>
              <a:ext uri="{FF2B5EF4-FFF2-40B4-BE49-F238E27FC236}">
                <a16:creationId xmlns="" xmlns:a16="http://schemas.microsoft.com/office/drawing/2014/main" id="{1EC479AA-1D72-47AB-82E6-5C66C630D0DA}"/>
              </a:ext>
            </a:extLst>
          </p:cNvPr>
          <p:cNvSpPr txBox="1"/>
          <p:nvPr/>
        </p:nvSpPr>
        <p:spPr>
          <a:xfrm>
            <a:off x="1331639" y="2834527"/>
            <a:ext cx="4572000" cy="590162"/>
          </a:xfrm>
          <a:prstGeom prst="rect">
            <a:avLst/>
          </a:prstGeom>
          <a:noFill/>
        </p:spPr>
        <p:txBody>
          <a:bodyPr wrap="square">
            <a:spAutoFit/>
          </a:bodyPr>
          <a:lstStyle/>
          <a:p>
            <a:pPr>
              <a:lnSpc>
                <a:spcPct val="107000"/>
              </a:lnSpc>
              <a:spcAft>
                <a:spcPts val="800"/>
              </a:spcAft>
            </a:pPr>
            <a:r>
              <a:rPr lang="es-EC" sz="1200" b="1" dirty="0">
                <a:ea typeface="Calibri" panose="020F0502020204030204" pitchFamily="34" charset="0"/>
                <a:cs typeface="Times New Roman" panose="02020603050405020304" pitchFamily="18" charset="0"/>
              </a:rPr>
              <a:t>Figura 14</a:t>
            </a:r>
          </a:p>
          <a:p>
            <a:pPr>
              <a:lnSpc>
                <a:spcPct val="107000"/>
              </a:lnSpc>
              <a:spcAft>
                <a:spcPts val="800"/>
              </a:spcAft>
            </a:pPr>
            <a:r>
              <a:rPr lang="es-EC" sz="1200" i="1" dirty="0">
                <a:ea typeface="Calibri" panose="020F0502020204030204" pitchFamily="34" charset="0"/>
                <a:cs typeface="Times New Roman" panose="02020603050405020304" pitchFamily="18" charset="0"/>
              </a:rPr>
              <a:t>Plan de vuelo del UAV</a:t>
            </a:r>
            <a:endParaRPr lang="es-ES"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1 Título"/>
          <p:cNvSpPr txBox="1">
            <a:spLocks/>
          </p:cNvSpPr>
          <p:nvPr/>
        </p:nvSpPr>
        <p:spPr>
          <a:xfrm>
            <a:off x="301752" y="228600"/>
            <a:ext cx="8534400" cy="560410"/>
          </a:xfrm>
          <a:prstGeom prst="rect">
            <a:avLst/>
          </a:prstGeom>
        </p:spPr>
        <p:txBody>
          <a:bodyPr vert="horz" lIns="91440" tIns="45720" rIns="91440" bIns="45720" rtlCol="0" anchor="ctr">
            <a:normAutofit/>
          </a:bodyPr>
          <a:lstStyle>
            <a:lvl1pPr algn="l" defTabSz="914378"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s-ES_tradnl" sz="3200" b="1" dirty="0">
                <a:ln w="22225">
                  <a:solidFill>
                    <a:schemeClr val="accent6">
                      <a:lumMod val="60000"/>
                      <a:lumOff val="40000"/>
                    </a:schemeClr>
                  </a:solidFill>
                  <a:prstDash val="solid"/>
                </a:ln>
                <a:solidFill>
                  <a:schemeClr val="accent2">
                    <a:lumMod val="40000"/>
                    <a:lumOff val="60000"/>
                  </a:schemeClr>
                </a:solidFill>
              </a:rPr>
              <a:t>5.1</a:t>
            </a:r>
            <a:r>
              <a:rPr lang="es-ES_tradnl" sz="2400" b="1" dirty="0">
                <a:solidFill>
                  <a:srgbClr val="ADDB7B"/>
                </a:solidFill>
              </a:rPr>
              <a:t>. </a:t>
            </a:r>
            <a:r>
              <a:rPr lang="es-ES_tradnl" sz="3200" b="1" dirty="0">
                <a:ln w="22225">
                  <a:solidFill>
                    <a:schemeClr val="accent6">
                      <a:lumMod val="60000"/>
                      <a:lumOff val="40000"/>
                    </a:schemeClr>
                  </a:solidFill>
                  <a:prstDash val="solid"/>
                </a:ln>
                <a:solidFill>
                  <a:schemeClr val="accent2">
                    <a:lumMod val="40000"/>
                    <a:lumOff val="60000"/>
                  </a:schemeClr>
                </a:solidFill>
              </a:rPr>
              <a:t>Recolección de datos fotogramétricos </a:t>
            </a:r>
            <a:endParaRPr lang="es-EC" sz="3200" b="1" dirty="0">
              <a:ln w="22225">
                <a:solidFill>
                  <a:schemeClr val="accent6">
                    <a:lumMod val="60000"/>
                    <a:lumOff val="40000"/>
                  </a:schemeClr>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6961307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 xmlns:a16="http://schemas.microsoft.com/office/drawing/2014/main" id="{CED1DE64-86CE-4B4E-A3E8-519FBEAFDE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9" y="5949951"/>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CuadroTexto 19">
            <a:extLst>
              <a:ext uri="{FF2B5EF4-FFF2-40B4-BE49-F238E27FC236}">
                <a16:creationId xmlns="" xmlns:a16="http://schemas.microsoft.com/office/drawing/2014/main" id="{2E12D193-7C18-42AB-98D1-DC924AE5236F}"/>
              </a:ext>
            </a:extLst>
          </p:cNvPr>
          <p:cNvSpPr txBox="1"/>
          <p:nvPr/>
        </p:nvSpPr>
        <p:spPr>
          <a:xfrm>
            <a:off x="308466" y="987552"/>
            <a:ext cx="3903493" cy="646331"/>
          </a:xfrm>
          <a:prstGeom prst="rect">
            <a:avLst/>
          </a:prstGeom>
          <a:noFill/>
        </p:spPr>
        <p:txBody>
          <a:bodyPr wrap="square">
            <a:spAutoFit/>
          </a:bodyPr>
          <a:lstStyle/>
          <a:p>
            <a:pPr>
              <a:lnSpc>
                <a:spcPct val="200000"/>
              </a:lnSpc>
              <a:spcAft>
                <a:spcPts val="800"/>
              </a:spcAft>
            </a:pPr>
            <a:r>
              <a:rPr lang="es-ES" b="1" dirty="0">
                <a:effectLst/>
                <a:latin typeface="Arial" panose="020B0604020202020204" pitchFamily="34" charset="0"/>
                <a:cs typeface="Times New Roman" panose="02020603050405020304" pitchFamily="18" charset="0"/>
              </a:rPr>
              <a:t>Parámetros de vuelo</a:t>
            </a:r>
          </a:p>
        </p:txBody>
      </p:sp>
      <p:graphicFrame>
        <p:nvGraphicFramePr>
          <p:cNvPr id="2" name="Tabla 3">
            <a:extLst>
              <a:ext uri="{FF2B5EF4-FFF2-40B4-BE49-F238E27FC236}">
                <a16:creationId xmlns="" xmlns:a16="http://schemas.microsoft.com/office/drawing/2014/main" id="{7F103CC2-A478-4C40-8D7E-46BB20E72605}"/>
              </a:ext>
            </a:extLst>
          </p:cNvPr>
          <p:cNvGraphicFramePr>
            <a:graphicFrameLocks noGrp="1"/>
          </p:cNvGraphicFramePr>
          <p:nvPr>
            <p:extLst>
              <p:ext uri="{D42A27DB-BD31-4B8C-83A1-F6EECF244321}">
                <p14:modId xmlns:p14="http://schemas.microsoft.com/office/powerpoint/2010/main" val="2714983391"/>
              </p:ext>
            </p:extLst>
          </p:nvPr>
        </p:nvGraphicFramePr>
        <p:xfrm>
          <a:off x="1403648" y="2060848"/>
          <a:ext cx="6096000" cy="2286000"/>
        </p:xfrm>
        <a:graphic>
          <a:graphicData uri="http://schemas.openxmlformats.org/drawingml/2006/table">
            <a:tbl>
              <a:tblPr firstRow="1" bandRow="1">
                <a:tableStyleId>{BC89EF96-8CEA-46FF-86C4-4CE0E7609802}</a:tableStyleId>
              </a:tblPr>
              <a:tblGrid>
                <a:gridCol w="3048000">
                  <a:extLst>
                    <a:ext uri="{9D8B030D-6E8A-4147-A177-3AD203B41FA5}">
                      <a16:colId xmlns="" xmlns:a16="http://schemas.microsoft.com/office/drawing/2014/main" val="1995373019"/>
                    </a:ext>
                  </a:extLst>
                </a:gridCol>
                <a:gridCol w="3048000">
                  <a:extLst>
                    <a:ext uri="{9D8B030D-6E8A-4147-A177-3AD203B41FA5}">
                      <a16:colId xmlns="" xmlns:a16="http://schemas.microsoft.com/office/drawing/2014/main" val="3372080843"/>
                    </a:ext>
                  </a:extLst>
                </a:gridCol>
              </a:tblGrid>
              <a:tr h="457200">
                <a:tc>
                  <a:txBody>
                    <a:bodyPr/>
                    <a:lstStyle/>
                    <a:p>
                      <a:r>
                        <a:rPr lang="es-ES" sz="2400" b="0" dirty="0"/>
                        <a:t>Altura de vuelo</a:t>
                      </a:r>
                    </a:p>
                  </a:txBody>
                  <a:tcPr/>
                </a:tc>
                <a:tc>
                  <a:txBody>
                    <a:bodyPr/>
                    <a:lstStyle/>
                    <a:p>
                      <a:pPr algn="ctr"/>
                      <a:r>
                        <a:rPr lang="es-ES" sz="2400" b="0" dirty="0"/>
                        <a:t>300 metros</a:t>
                      </a:r>
                    </a:p>
                  </a:txBody>
                  <a:tcPr/>
                </a:tc>
                <a:extLst>
                  <a:ext uri="{0D108BD9-81ED-4DB2-BD59-A6C34878D82A}">
                    <a16:rowId xmlns="" xmlns:a16="http://schemas.microsoft.com/office/drawing/2014/main" val="1315216540"/>
                  </a:ext>
                </a:extLst>
              </a:tr>
              <a:tr h="457200">
                <a:tc>
                  <a:txBody>
                    <a:bodyPr/>
                    <a:lstStyle/>
                    <a:p>
                      <a:r>
                        <a:rPr lang="es-ES" sz="2400" dirty="0"/>
                        <a:t>Traslapo longitudinal</a:t>
                      </a:r>
                    </a:p>
                  </a:txBody>
                  <a:tcPr/>
                </a:tc>
                <a:tc>
                  <a:txBody>
                    <a:bodyPr/>
                    <a:lstStyle/>
                    <a:p>
                      <a:pPr algn="ctr"/>
                      <a:r>
                        <a:rPr lang="es-ES" sz="2400" dirty="0"/>
                        <a:t>80%</a:t>
                      </a:r>
                    </a:p>
                  </a:txBody>
                  <a:tcPr/>
                </a:tc>
                <a:extLst>
                  <a:ext uri="{0D108BD9-81ED-4DB2-BD59-A6C34878D82A}">
                    <a16:rowId xmlns="" xmlns:a16="http://schemas.microsoft.com/office/drawing/2014/main" val="1765780395"/>
                  </a:ext>
                </a:extLst>
              </a:tr>
              <a:tr h="457200">
                <a:tc>
                  <a:txBody>
                    <a:bodyPr/>
                    <a:lstStyle/>
                    <a:p>
                      <a:r>
                        <a:rPr lang="es-ES" sz="2400" dirty="0"/>
                        <a:t>Traslapo transversal</a:t>
                      </a:r>
                    </a:p>
                  </a:txBody>
                  <a:tcPr/>
                </a:tc>
                <a:tc>
                  <a:txBody>
                    <a:bodyPr/>
                    <a:lstStyle/>
                    <a:p>
                      <a:pPr algn="ctr"/>
                      <a:r>
                        <a:rPr lang="es-ES" sz="2400" dirty="0"/>
                        <a:t>70%</a:t>
                      </a:r>
                    </a:p>
                  </a:txBody>
                  <a:tcPr/>
                </a:tc>
                <a:extLst>
                  <a:ext uri="{0D108BD9-81ED-4DB2-BD59-A6C34878D82A}">
                    <a16:rowId xmlns="" xmlns:a16="http://schemas.microsoft.com/office/drawing/2014/main" val="1369235254"/>
                  </a:ext>
                </a:extLst>
              </a:tr>
              <a:tr h="457200">
                <a:tc>
                  <a:txBody>
                    <a:bodyPr/>
                    <a:lstStyle/>
                    <a:p>
                      <a:r>
                        <a:rPr lang="es-ES" sz="2400" dirty="0"/>
                        <a:t>GSD esperado</a:t>
                      </a:r>
                    </a:p>
                  </a:txBody>
                  <a:tcPr/>
                </a:tc>
                <a:tc>
                  <a:txBody>
                    <a:bodyPr/>
                    <a:lstStyle/>
                    <a:p>
                      <a:pPr algn="ctr"/>
                      <a:r>
                        <a:rPr lang="es-ES" sz="2400" dirty="0"/>
                        <a:t>5 cm/pixel</a:t>
                      </a:r>
                    </a:p>
                  </a:txBody>
                  <a:tcPr/>
                </a:tc>
                <a:extLst>
                  <a:ext uri="{0D108BD9-81ED-4DB2-BD59-A6C34878D82A}">
                    <a16:rowId xmlns="" xmlns:a16="http://schemas.microsoft.com/office/drawing/2014/main" val="2140613108"/>
                  </a:ext>
                </a:extLst>
              </a:tr>
              <a:tr h="457200">
                <a:tc>
                  <a:txBody>
                    <a:bodyPr/>
                    <a:lstStyle/>
                    <a:p>
                      <a:r>
                        <a:rPr lang="es-ES" sz="2400" dirty="0"/>
                        <a:t>GSD obtenido</a:t>
                      </a:r>
                    </a:p>
                  </a:txBody>
                  <a:tcPr/>
                </a:tc>
                <a:tc>
                  <a:txBody>
                    <a:bodyPr/>
                    <a:lstStyle/>
                    <a:p>
                      <a:pPr algn="ctr"/>
                      <a:r>
                        <a:rPr lang="es-ES" sz="2400" dirty="0"/>
                        <a:t>5,68 cm/pixel</a:t>
                      </a:r>
                    </a:p>
                  </a:txBody>
                  <a:tcPr/>
                </a:tc>
                <a:extLst>
                  <a:ext uri="{0D108BD9-81ED-4DB2-BD59-A6C34878D82A}">
                    <a16:rowId xmlns="" xmlns:a16="http://schemas.microsoft.com/office/drawing/2014/main" val="3111575547"/>
                  </a:ext>
                </a:extLst>
              </a:tr>
            </a:tbl>
          </a:graphicData>
        </a:graphic>
      </p:graphicFrame>
      <p:sp>
        <p:nvSpPr>
          <p:cNvPr id="7" name="1 Título"/>
          <p:cNvSpPr txBox="1">
            <a:spLocks/>
          </p:cNvSpPr>
          <p:nvPr/>
        </p:nvSpPr>
        <p:spPr>
          <a:xfrm>
            <a:off x="301752" y="228600"/>
            <a:ext cx="8534400" cy="560410"/>
          </a:xfrm>
          <a:prstGeom prst="rect">
            <a:avLst/>
          </a:prstGeom>
        </p:spPr>
        <p:txBody>
          <a:bodyPr vert="horz" lIns="91440" tIns="45720" rIns="91440" bIns="45720" rtlCol="0" anchor="ctr">
            <a:normAutofit/>
          </a:bodyPr>
          <a:lstStyle>
            <a:lvl1pPr algn="l" defTabSz="914378"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s-ES_tradnl" sz="3200" b="1">
                <a:ln w="22225">
                  <a:solidFill>
                    <a:schemeClr val="accent6">
                      <a:lumMod val="60000"/>
                      <a:lumOff val="40000"/>
                    </a:schemeClr>
                  </a:solidFill>
                  <a:prstDash val="solid"/>
                </a:ln>
                <a:solidFill>
                  <a:schemeClr val="accent2">
                    <a:lumMod val="40000"/>
                    <a:lumOff val="60000"/>
                  </a:schemeClr>
                </a:solidFill>
              </a:rPr>
              <a:t>5.1</a:t>
            </a:r>
            <a:r>
              <a:rPr lang="es-ES_tradnl" sz="2400" b="1">
                <a:solidFill>
                  <a:srgbClr val="ADDB7B"/>
                </a:solidFill>
              </a:rPr>
              <a:t>. </a:t>
            </a:r>
            <a:r>
              <a:rPr lang="es-ES_tradnl" sz="3200" b="1">
                <a:ln w="22225">
                  <a:solidFill>
                    <a:schemeClr val="accent6">
                      <a:lumMod val="60000"/>
                      <a:lumOff val="40000"/>
                    </a:schemeClr>
                  </a:solidFill>
                  <a:prstDash val="solid"/>
                </a:ln>
                <a:solidFill>
                  <a:schemeClr val="accent2">
                    <a:lumMod val="40000"/>
                    <a:lumOff val="60000"/>
                  </a:schemeClr>
                </a:solidFill>
              </a:rPr>
              <a:t>Recolección de datos fotogramétricos </a:t>
            </a:r>
            <a:endParaRPr lang="es-EC" sz="3200" b="1" dirty="0">
              <a:ln w="22225">
                <a:solidFill>
                  <a:schemeClr val="accent6">
                    <a:lumMod val="60000"/>
                    <a:lumOff val="40000"/>
                  </a:schemeClr>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2812965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 xmlns:a16="http://schemas.microsoft.com/office/drawing/2014/main" id="{CED1DE64-86CE-4B4E-A3E8-519FBEAFDE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9" y="5949951"/>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1 Título"/>
          <p:cNvSpPr>
            <a:spLocks noGrp="1"/>
          </p:cNvSpPr>
          <p:nvPr>
            <p:ph type="title"/>
          </p:nvPr>
        </p:nvSpPr>
        <p:spPr>
          <a:xfrm>
            <a:off x="301752" y="228600"/>
            <a:ext cx="8534400" cy="560410"/>
          </a:xfrm>
        </p:spPr>
        <p:txBody>
          <a:bodyPr>
            <a:normAutofit/>
          </a:bodyPr>
          <a:lstStyle/>
          <a:p>
            <a:pPr algn="l"/>
            <a:r>
              <a:rPr lang="es-ES_tradnl" sz="3200" b="1" dirty="0">
                <a:ln w="22225">
                  <a:solidFill>
                    <a:schemeClr val="accent6">
                      <a:lumMod val="60000"/>
                      <a:lumOff val="40000"/>
                    </a:schemeClr>
                  </a:solidFill>
                  <a:prstDash val="solid"/>
                </a:ln>
                <a:solidFill>
                  <a:schemeClr val="accent2">
                    <a:lumMod val="40000"/>
                    <a:lumOff val="60000"/>
                  </a:schemeClr>
                </a:solidFill>
              </a:rPr>
              <a:t>5.1</a:t>
            </a:r>
            <a:r>
              <a:rPr lang="es-ES_tradnl" sz="2400" b="1" dirty="0">
                <a:solidFill>
                  <a:srgbClr val="ADDB7B"/>
                </a:solidFill>
              </a:rPr>
              <a:t>. </a:t>
            </a:r>
            <a:r>
              <a:rPr lang="es-ES_tradnl" sz="3200" b="1" dirty="0">
                <a:ln w="22225">
                  <a:solidFill>
                    <a:schemeClr val="accent6">
                      <a:lumMod val="60000"/>
                      <a:lumOff val="40000"/>
                    </a:schemeClr>
                  </a:solidFill>
                  <a:prstDash val="solid"/>
                </a:ln>
                <a:solidFill>
                  <a:schemeClr val="accent2">
                    <a:lumMod val="40000"/>
                    <a:lumOff val="60000"/>
                  </a:schemeClr>
                </a:solidFill>
              </a:rPr>
              <a:t>Recolección de datos fotogramétricos </a:t>
            </a:r>
            <a:endParaRPr lang="es-EC" sz="3200" b="1" dirty="0">
              <a:ln w="22225">
                <a:solidFill>
                  <a:schemeClr val="accent6">
                    <a:lumMod val="60000"/>
                    <a:lumOff val="40000"/>
                  </a:schemeClr>
                </a:solidFill>
                <a:prstDash val="solid"/>
              </a:ln>
              <a:solidFill>
                <a:schemeClr val="accent2">
                  <a:lumMod val="40000"/>
                  <a:lumOff val="60000"/>
                </a:schemeClr>
              </a:solidFill>
            </a:endParaRPr>
          </a:p>
        </p:txBody>
      </p:sp>
      <p:sp>
        <p:nvSpPr>
          <p:cNvPr id="20" name="CuadroTexto 19">
            <a:extLst>
              <a:ext uri="{FF2B5EF4-FFF2-40B4-BE49-F238E27FC236}">
                <a16:creationId xmlns="" xmlns:a16="http://schemas.microsoft.com/office/drawing/2014/main" id="{2E12D193-7C18-42AB-98D1-DC924AE5236F}"/>
              </a:ext>
            </a:extLst>
          </p:cNvPr>
          <p:cNvSpPr txBox="1"/>
          <p:nvPr/>
        </p:nvSpPr>
        <p:spPr>
          <a:xfrm>
            <a:off x="452483" y="531961"/>
            <a:ext cx="3903493" cy="646331"/>
          </a:xfrm>
          <a:prstGeom prst="rect">
            <a:avLst/>
          </a:prstGeom>
          <a:noFill/>
        </p:spPr>
        <p:txBody>
          <a:bodyPr wrap="square">
            <a:spAutoFit/>
          </a:bodyPr>
          <a:lstStyle/>
          <a:p>
            <a:pPr>
              <a:lnSpc>
                <a:spcPct val="200000"/>
              </a:lnSpc>
              <a:spcAft>
                <a:spcPts val="800"/>
              </a:spcAft>
            </a:pPr>
            <a:r>
              <a:rPr lang="es-ES" b="1" dirty="0">
                <a:cs typeface="Times New Roman" panose="02020603050405020304" pitchFamily="18" charset="0"/>
              </a:rPr>
              <a:t>Puntos de control terrestre</a:t>
            </a:r>
            <a:endParaRPr lang="es-ES" b="1" dirty="0">
              <a:effectLst/>
              <a:latin typeface="Arial" panose="020B0604020202020204" pitchFamily="34" charset="0"/>
              <a:cs typeface="Times New Roman" panose="02020603050405020304" pitchFamily="18" charset="0"/>
            </a:endParaRPr>
          </a:p>
        </p:txBody>
      </p:sp>
      <p:pic>
        <p:nvPicPr>
          <p:cNvPr id="5" name="Imagen 4">
            <a:extLst>
              <a:ext uri="{FF2B5EF4-FFF2-40B4-BE49-F238E27FC236}">
                <a16:creationId xmlns="" xmlns:a16="http://schemas.microsoft.com/office/drawing/2014/main" id="{940A244C-DC1C-4324-9D0F-2B3759050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1092371"/>
            <a:ext cx="2880320" cy="4943655"/>
          </a:xfrm>
          <a:prstGeom prst="rect">
            <a:avLst/>
          </a:prstGeom>
        </p:spPr>
      </p:pic>
      <p:graphicFrame>
        <p:nvGraphicFramePr>
          <p:cNvPr id="6" name="Tabla 5">
            <a:extLst>
              <a:ext uri="{FF2B5EF4-FFF2-40B4-BE49-F238E27FC236}">
                <a16:creationId xmlns="" xmlns:a16="http://schemas.microsoft.com/office/drawing/2014/main" id="{19EAC20D-5822-4DC7-A805-738A6BFAEF2E}"/>
              </a:ext>
            </a:extLst>
          </p:cNvPr>
          <p:cNvGraphicFramePr>
            <a:graphicFrameLocks noGrp="1"/>
          </p:cNvGraphicFramePr>
          <p:nvPr>
            <p:extLst>
              <p:ext uri="{D42A27DB-BD31-4B8C-83A1-F6EECF244321}">
                <p14:modId xmlns:p14="http://schemas.microsoft.com/office/powerpoint/2010/main" val="642888921"/>
              </p:ext>
            </p:extLst>
          </p:nvPr>
        </p:nvGraphicFramePr>
        <p:xfrm>
          <a:off x="4139952" y="3329970"/>
          <a:ext cx="3848100" cy="2201423"/>
        </p:xfrm>
        <a:graphic>
          <a:graphicData uri="http://schemas.openxmlformats.org/drawingml/2006/table">
            <a:tbl>
              <a:tblPr firstRow="1" firstCol="1" bandRow="1">
                <a:tableStyleId>{5C22544A-7EE6-4342-B048-85BDC9FD1C3A}</a:tableStyleId>
              </a:tblPr>
              <a:tblGrid>
                <a:gridCol w="787400">
                  <a:extLst>
                    <a:ext uri="{9D8B030D-6E8A-4147-A177-3AD203B41FA5}">
                      <a16:colId xmlns="" xmlns:a16="http://schemas.microsoft.com/office/drawing/2014/main" val="4059453649"/>
                    </a:ext>
                  </a:extLst>
                </a:gridCol>
                <a:gridCol w="889000">
                  <a:extLst>
                    <a:ext uri="{9D8B030D-6E8A-4147-A177-3AD203B41FA5}">
                      <a16:colId xmlns="" xmlns:a16="http://schemas.microsoft.com/office/drawing/2014/main" val="2895448184"/>
                    </a:ext>
                  </a:extLst>
                </a:gridCol>
                <a:gridCol w="914400">
                  <a:extLst>
                    <a:ext uri="{9D8B030D-6E8A-4147-A177-3AD203B41FA5}">
                      <a16:colId xmlns="" xmlns:a16="http://schemas.microsoft.com/office/drawing/2014/main" val="967155911"/>
                    </a:ext>
                  </a:extLst>
                </a:gridCol>
                <a:gridCol w="1257300">
                  <a:extLst>
                    <a:ext uri="{9D8B030D-6E8A-4147-A177-3AD203B41FA5}">
                      <a16:colId xmlns="" xmlns:a16="http://schemas.microsoft.com/office/drawing/2014/main" val="784510493"/>
                    </a:ext>
                  </a:extLst>
                </a:gridCol>
              </a:tblGrid>
              <a:tr h="366903">
                <a:tc>
                  <a:txBody>
                    <a:bodyPr/>
                    <a:lstStyle/>
                    <a:p>
                      <a:pPr algn="ctr">
                        <a:lnSpc>
                          <a:spcPct val="107000"/>
                        </a:lnSpc>
                        <a:spcAft>
                          <a:spcPts val="800"/>
                        </a:spcAft>
                      </a:pPr>
                      <a:r>
                        <a:rPr lang="es-ES" sz="1100">
                          <a:effectLst/>
                        </a:rPr>
                        <a:t>Punto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Pres. Este (m)</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Pres. Norte (m)</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Pres. Elevación (m)</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82210662"/>
                  </a:ext>
                </a:extLst>
              </a:tr>
              <a:tr h="183452">
                <a:tc>
                  <a:txBody>
                    <a:bodyPr/>
                    <a:lstStyle/>
                    <a:p>
                      <a:pPr>
                        <a:lnSpc>
                          <a:spcPct val="107000"/>
                        </a:lnSpc>
                        <a:spcAft>
                          <a:spcPts val="800"/>
                        </a:spcAft>
                      </a:pPr>
                      <a:r>
                        <a:rPr lang="es-ES" sz="1100">
                          <a:effectLst/>
                        </a:rPr>
                        <a:t>BASE</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55702253"/>
                  </a:ext>
                </a:extLst>
              </a:tr>
              <a:tr h="183452">
                <a:tc>
                  <a:txBody>
                    <a:bodyPr/>
                    <a:lstStyle/>
                    <a:p>
                      <a:pPr>
                        <a:lnSpc>
                          <a:spcPct val="107000"/>
                        </a:lnSpc>
                        <a:spcAft>
                          <a:spcPts val="800"/>
                        </a:spcAft>
                      </a:pPr>
                      <a:r>
                        <a:rPr lang="es-ES" sz="1100">
                          <a:effectLst/>
                        </a:rPr>
                        <a:t>P1</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0,004</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0,003</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0,007</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946160071"/>
                  </a:ext>
                </a:extLst>
              </a:tr>
              <a:tr h="183452">
                <a:tc>
                  <a:txBody>
                    <a:bodyPr/>
                    <a:lstStyle/>
                    <a:p>
                      <a:pPr>
                        <a:lnSpc>
                          <a:spcPct val="107000"/>
                        </a:lnSpc>
                        <a:spcAft>
                          <a:spcPts val="800"/>
                        </a:spcAft>
                      </a:pPr>
                      <a:r>
                        <a:rPr lang="es-ES" sz="1100">
                          <a:effectLst/>
                        </a:rPr>
                        <a:t>P2</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0,003</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0,003</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0,006</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00531879"/>
                  </a:ext>
                </a:extLst>
              </a:tr>
              <a:tr h="183452">
                <a:tc>
                  <a:txBody>
                    <a:bodyPr/>
                    <a:lstStyle/>
                    <a:p>
                      <a:pPr>
                        <a:lnSpc>
                          <a:spcPct val="107000"/>
                        </a:lnSpc>
                        <a:spcAft>
                          <a:spcPts val="800"/>
                        </a:spcAft>
                      </a:pPr>
                      <a:r>
                        <a:rPr lang="es-ES" sz="1100">
                          <a:effectLst/>
                        </a:rPr>
                        <a:t>P3</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0,002</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0,002</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0,004</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277817597"/>
                  </a:ext>
                </a:extLst>
              </a:tr>
              <a:tr h="183452">
                <a:tc>
                  <a:txBody>
                    <a:bodyPr/>
                    <a:lstStyle/>
                    <a:p>
                      <a:pPr>
                        <a:lnSpc>
                          <a:spcPct val="107000"/>
                        </a:lnSpc>
                        <a:spcAft>
                          <a:spcPts val="800"/>
                        </a:spcAft>
                      </a:pPr>
                      <a:r>
                        <a:rPr lang="es-ES" sz="1100">
                          <a:effectLst/>
                        </a:rPr>
                        <a:t>P4</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0,002</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0,002</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0,004</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21541075"/>
                  </a:ext>
                </a:extLst>
              </a:tr>
              <a:tr h="183452">
                <a:tc>
                  <a:txBody>
                    <a:bodyPr/>
                    <a:lstStyle/>
                    <a:p>
                      <a:pPr>
                        <a:lnSpc>
                          <a:spcPct val="107000"/>
                        </a:lnSpc>
                        <a:spcAft>
                          <a:spcPts val="800"/>
                        </a:spcAft>
                      </a:pPr>
                      <a:r>
                        <a:rPr lang="es-ES" sz="1100">
                          <a:effectLst/>
                        </a:rPr>
                        <a:t>P5</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0,002</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0,001</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0,002</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186764563"/>
                  </a:ext>
                </a:extLst>
              </a:tr>
              <a:tr h="183452">
                <a:tc>
                  <a:txBody>
                    <a:bodyPr/>
                    <a:lstStyle/>
                    <a:p>
                      <a:pPr>
                        <a:lnSpc>
                          <a:spcPct val="107000"/>
                        </a:lnSpc>
                        <a:spcAft>
                          <a:spcPts val="800"/>
                        </a:spcAft>
                      </a:pPr>
                      <a:r>
                        <a:rPr lang="es-ES" sz="1100">
                          <a:effectLst/>
                        </a:rPr>
                        <a:t>P6</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0,002</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0,002</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0,004</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567900744"/>
                  </a:ext>
                </a:extLst>
              </a:tr>
              <a:tr h="183452">
                <a:tc>
                  <a:txBody>
                    <a:bodyPr/>
                    <a:lstStyle/>
                    <a:p>
                      <a:pPr>
                        <a:lnSpc>
                          <a:spcPct val="107000"/>
                        </a:lnSpc>
                        <a:spcAft>
                          <a:spcPts val="800"/>
                        </a:spcAft>
                      </a:pPr>
                      <a:r>
                        <a:rPr lang="es-ES" sz="1100">
                          <a:effectLst/>
                        </a:rPr>
                        <a:t>P7</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0,003</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0,002</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0,005</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223807797"/>
                  </a:ext>
                </a:extLst>
              </a:tr>
              <a:tr h="183452">
                <a:tc>
                  <a:txBody>
                    <a:bodyPr/>
                    <a:lstStyle/>
                    <a:p>
                      <a:pPr>
                        <a:lnSpc>
                          <a:spcPct val="107000"/>
                        </a:lnSpc>
                        <a:spcAft>
                          <a:spcPts val="800"/>
                        </a:spcAft>
                      </a:pPr>
                      <a:r>
                        <a:rPr lang="es-ES" sz="1100">
                          <a:effectLst/>
                        </a:rPr>
                        <a:t>P8</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0,002</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0,002</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0,003</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367112238"/>
                  </a:ext>
                </a:extLst>
              </a:tr>
              <a:tr h="183452">
                <a:tc>
                  <a:txBody>
                    <a:bodyPr/>
                    <a:lstStyle/>
                    <a:p>
                      <a:pPr>
                        <a:lnSpc>
                          <a:spcPct val="107000"/>
                        </a:lnSpc>
                        <a:spcAft>
                          <a:spcPts val="800"/>
                        </a:spcAft>
                      </a:pPr>
                      <a:r>
                        <a:rPr lang="es-ES" sz="1100">
                          <a:effectLst/>
                        </a:rPr>
                        <a:t>P9</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0,002</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0,002</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dirty="0">
                          <a:effectLst/>
                        </a:rPr>
                        <a:t>0,005</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404754918"/>
                  </a:ext>
                </a:extLst>
              </a:tr>
            </a:tbl>
          </a:graphicData>
        </a:graphic>
      </p:graphicFrame>
      <p:sp>
        <p:nvSpPr>
          <p:cNvPr id="10" name="CuadroTexto 9">
            <a:extLst>
              <a:ext uri="{FF2B5EF4-FFF2-40B4-BE49-F238E27FC236}">
                <a16:creationId xmlns="" xmlns:a16="http://schemas.microsoft.com/office/drawing/2014/main" id="{CA89969D-0F0B-4FED-91FE-83509AFB856C}"/>
              </a:ext>
            </a:extLst>
          </p:cNvPr>
          <p:cNvSpPr txBox="1"/>
          <p:nvPr/>
        </p:nvSpPr>
        <p:spPr>
          <a:xfrm>
            <a:off x="4139952" y="2564905"/>
            <a:ext cx="4572000" cy="669542"/>
          </a:xfrm>
          <a:prstGeom prst="rect">
            <a:avLst/>
          </a:prstGeom>
          <a:noFill/>
        </p:spPr>
        <p:txBody>
          <a:bodyPr wrap="square">
            <a:spAutoFit/>
          </a:bodyPr>
          <a:lstStyle/>
          <a:p>
            <a:pPr>
              <a:lnSpc>
                <a:spcPct val="150000"/>
              </a:lnSpc>
              <a:spcAft>
                <a:spcPts val="800"/>
              </a:spcAft>
            </a:pPr>
            <a:r>
              <a:rPr lang="es-EC" sz="1200" b="1" dirty="0">
                <a:solidFill>
                  <a:srgbClr val="003300"/>
                </a:solidFill>
                <a:ea typeface="Times New Roman" panose="02020603050405020304" pitchFamily="18" charset="0"/>
              </a:rPr>
              <a:t>Tabla 3</a:t>
            </a:r>
            <a:endParaRPr lang="es-ES" sz="1200" b="1" dirty="0">
              <a:solidFill>
                <a:srgbClr val="003300"/>
              </a:solidFill>
              <a:ea typeface="Times New Roman" panose="02020603050405020304" pitchFamily="18" charset="0"/>
            </a:endParaRPr>
          </a:p>
          <a:p>
            <a:pPr>
              <a:lnSpc>
                <a:spcPct val="107000"/>
              </a:lnSpc>
              <a:spcAft>
                <a:spcPts val="800"/>
              </a:spcAft>
            </a:pPr>
            <a:r>
              <a:rPr lang="es-EC" sz="1200" i="1" dirty="0">
                <a:ea typeface="Calibri" panose="020F0502020204030204" pitchFamily="34" charset="0"/>
                <a:cs typeface="Times New Roman" panose="02020603050405020304" pitchFamily="18" charset="0"/>
              </a:rPr>
              <a:t>Precisiones de los puntos de control terrestre.</a:t>
            </a:r>
            <a:endParaRPr lang="es-ES"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esquinas diagonales redondeadas 7">
            <a:extLst>
              <a:ext uri="{FF2B5EF4-FFF2-40B4-BE49-F238E27FC236}">
                <a16:creationId xmlns="" xmlns:a16="http://schemas.microsoft.com/office/drawing/2014/main" id="{EE139560-8303-4260-8AA5-32A570A1E3A6}"/>
              </a:ext>
            </a:extLst>
          </p:cNvPr>
          <p:cNvSpPr/>
          <p:nvPr/>
        </p:nvSpPr>
        <p:spPr>
          <a:xfrm>
            <a:off x="3938989" y="1290395"/>
            <a:ext cx="4726070" cy="971149"/>
          </a:xfrm>
          <a:prstGeom prst="round2Diag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sz="1600" dirty="0">
                <a:latin typeface="Arial" panose="020B0604020202020204" pitchFamily="34" charset="0"/>
                <a:ea typeface="Arial" panose="020B0604020202020204" pitchFamily="34" charset="0"/>
              </a:rPr>
              <a:t>En total se determinaron 9 puntos de control para el vuelo procesado, materializados con marcas </a:t>
            </a:r>
            <a:r>
              <a:rPr lang="es-ES" sz="1600" dirty="0" err="1">
                <a:latin typeface="Arial" panose="020B0604020202020204" pitchFamily="34" charset="0"/>
                <a:ea typeface="Arial" panose="020B0604020202020204" pitchFamily="34" charset="0"/>
              </a:rPr>
              <a:t>fotoidentificables</a:t>
            </a:r>
            <a:r>
              <a:rPr lang="es-ES" sz="1600" dirty="0">
                <a:latin typeface="Arial" panose="020B0604020202020204" pitchFamily="34" charset="0"/>
                <a:ea typeface="Arial" panose="020B0604020202020204" pitchFamily="34" charset="0"/>
              </a:rPr>
              <a:t> (paineles).</a:t>
            </a:r>
          </a:p>
        </p:txBody>
      </p:sp>
    </p:spTree>
    <p:extLst>
      <p:ext uri="{BB962C8B-B14F-4D97-AF65-F5344CB8AC3E}">
        <p14:creationId xmlns:p14="http://schemas.microsoft.com/office/powerpoint/2010/main" val="9729498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2403</TotalTime>
  <Words>1388</Words>
  <Application>Microsoft Office PowerPoint</Application>
  <PresentationFormat>Presentación en pantalla (4:3)</PresentationFormat>
  <Paragraphs>174</Paragraphs>
  <Slides>29</Slides>
  <Notes>1</Notes>
  <HiddenSlides>0</HiddenSlides>
  <MMClips>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1</vt:i4>
      </vt:variant>
      <vt:variant>
        <vt:lpstr>Títulos de diapositiva</vt:lpstr>
      </vt:variant>
      <vt:variant>
        <vt:i4>29</vt:i4>
      </vt:variant>
    </vt:vector>
  </HeadingPairs>
  <TitlesOfParts>
    <vt:vector size="36" baseType="lpstr">
      <vt:lpstr>Arial</vt:lpstr>
      <vt:lpstr>Calibri</vt:lpstr>
      <vt:lpstr>Calibri Light</vt:lpstr>
      <vt:lpstr>Symbol</vt:lpstr>
      <vt:lpstr>Times New Roman</vt:lpstr>
      <vt:lpstr>Office Theme</vt:lpstr>
      <vt:lpstr>CorelDRAW</vt:lpstr>
      <vt:lpstr>Presentación de PowerPoint</vt:lpstr>
      <vt:lpstr>1. Justificación</vt:lpstr>
      <vt:lpstr>2. Objetivo general</vt:lpstr>
      <vt:lpstr>3. Área de Influencia</vt:lpstr>
      <vt:lpstr>4. Marco teórico</vt:lpstr>
      <vt:lpstr>5. Metodología </vt:lpstr>
      <vt:lpstr>Presentación de PowerPoint</vt:lpstr>
      <vt:lpstr>Presentación de PowerPoint</vt:lpstr>
      <vt:lpstr>5.1. Recolección de datos fotogramétricos </vt:lpstr>
      <vt:lpstr>5.2 Procesamiento</vt:lpstr>
      <vt:lpstr>5.2 Procesamiento </vt:lpstr>
      <vt:lpstr>5.3 Depuración de nube de puntos </vt:lpstr>
      <vt:lpstr>5.3 Depuración de nube de puntos </vt:lpstr>
      <vt:lpstr>5.4 Digitalización</vt:lpstr>
      <vt:lpstr>5.5 Control de calidad</vt:lpstr>
      <vt:lpstr>Control de calidad</vt:lpstr>
      <vt:lpstr>Control de calidad</vt:lpstr>
      <vt:lpstr>Control de calidad</vt:lpstr>
      <vt:lpstr>Análisis de resultados</vt:lpstr>
      <vt:lpstr>Presentación de PowerPoint</vt:lpstr>
      <vt:lpstr>Presentación de PowerPoint</vt:lpstr>
      <vt:lpstr>Presentación de PowerPoint</vt:lpstr>
      <vt:lpstr>Conclusiones</vt:lpstr>
      <vt:lpstr>Presentación de PowerPoint</vt:lpstr>
      <vt:lpstr>Presentación de PowerPoint</vt:lpstr>
      <vt:lpstr>Recomendaciones</vt:lpstr>
      <vt:lpstr>Presentación de PowerPoint</vt:lpstr>
      <vt:lpstr>Presentación de PowerPoint</vt:lpstr>
      <vt:lpstr>GRACIAS</vt:lpstr>
    </vt:vector>
  </TitlesOfParts>
  <Company>ESPE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Ghjgh hjghjg hghg hghghghjgg h</dc:title>
  <dc:creator>lcifuentes</dc:creator>
  <cp:lastModifiedBy>anthony ordonez</cp:lastModifiedBy>
  <cp:revision>151</cp:revision>
  <dcterms:created xsi:type="dcterms:W3CDTF">2008-02-13T16:07:44Z</dcterms:created>
  <dcterms:modified xsi:type="dcterms:W3CDTF">2021-09-22T01:34:19Z</dcterms:modified>
</cp:coreProperties>
</file>