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embeddedFontLst>
    <p:embeddedFont>
      <p:font typeface="Cambria Math" panose="02040503050406030204" pitchFamily="18" charset="0"/>
      <p:regular r:id="rId28"/>
    </p:embeddedFont>
    <p:embeddedFont>
      <p:font typeface="Quattrocento Sans" panose="020B0604020202020204" charset="0"/>
      <p:regular r:id="rId29"/>
      <p:bold r:id="rId30"/>
      <p:italic r:id="rId31"/>
      <p:boldItalic r:id="rId32"/>
    </p:embeddedFont>
    <p:embeddedFont>
      <p:font typeface="Segoe UI Light" panose="020B0502040204020203" pitchFamily="3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6" roundtripDataSignature="AMtx7mj7ejK4V4s0W1jTH/yf4Y6MpDlL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24982-2509-4C22-94AD-424485CEF469}" v="25" dt="2021-09-15T13:38:54.019"/>
    <p1510:client id="{BA20E61A-3A82-4A9E-9C54-ABBE2A31017F}" v="8" dt="2021-09-15T13:37:38.436"/>
  </p1510:revLst>
</p1510:revInfo>
</file>

<file path=ppt/tableStyles.xml><?xml version="1.0" encoding="utf-8"?>
<a:tblStyleLst xmlns:a="http://schemas.openxmlformats.org/drawingml/2006/main" def="{7E7F3A30-EDD7-4E7D-BBD3-A6AC41B3C9FA}">
  <a:tblStyle styleId="{7E7F3A30-EDD7-4E7D-BBD3-A6AC41B3C9F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387"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ya Mitu" userId="1796827f3ff750a1" providerId="Windows Live" clId="Web-{BA20E61A-3A82-4A9E-9C54-ABBE2A31017F}"/>
    <pc:docChg chg="modSld">
      <pc:chgData name="Daya Mitu" userId="1796827f3ff750a1" providerId="Windows Live" clId="Web-{BA20E61A-3A82-4A9E-9C54-ABBE2A31017F}" dt="2021-09-15T13:36:27.590" v="1"/>
      <pc:docMkLst>
        <pc:docMk/>
      </pc:docMkLst>
      <pc:sldChg chg="modSp">
        <pc:chgData name="Daya Mitu" userId="1796827f3ff750a1" providerId="Windows Live" clId="Web-{BA20E61A-3A82-4A9E-9C54-ABBE2A31017F}" dt="2021-09-15T13:36:27.590" v="1"/>
        <pc:sldMkLst>
          <pc:docMk/>
          <pc:sldMk cId="0" sldId="270"/>
        </pc:sldMkLst>
        <pc:graphicFrameChg chg="mod modGraphic">
          <ac:chgData name="Daya Mitu" userId="1796827f3ff750a1" providerId="Windows Live" clId="Web-{BA20E61A-3A82-4A9E-9C54-ABBE2A31017F}" dt="2021-09-15T13:36:27.590" v="1"/>
          <ac:graphicFrameMkLst>
            <pc:docMk/>
            <pc:sldMk cId="0" sldId="270"/>
            <ac:graphicFrameMk id="6" creationId="{F8B2B15B-2F85-4B7F-918A-4F8AA6013E31}"/>
          </ac:graphicFrameMkLst>
        </pc:graphicFrameChg>
      </pc:sldChg>
    </pc:docChg>
  </pc:docChgLst>
  <pc:docChgLst>
    <pc:chgData name="Daya Mitu" userId="1796827f3ff750a1" providerId="LiveId" clId="{A9024982-2509-4C22-94AD-424485CEF469}"/>
    <pc:docChg chg="modSld">
      <pc:chgData name="Daya Mitu" userId="1796827f3ff750a1" providerId="LiveId" clId="{A9024982-2509-4C22-94AD-424485CEF469}" dt="2021-09-15T13:38:54.019" v="20" actId="20577"/>
      <pc:docMkLst>
        <pc:docMk/>
      </pc:docMkLst>
      <pc:sldChg chg="modSp">
        <pc:chgData name="Daya Mitu" userId="1796827f3ff750a1" providerId="LiveId" clId="{A9024982-2509-4C22-94AD-424485CEF469}" dt="2021-09-15T13:38:54.019" v="20" actId="20577"/>
        <pc:sldMkLst>
          <pc:docMk/>
          <pc:sldMk cId="0" sldId="270"/>
        </pc:sldMkLst>
        <pc:graphicFrameChg chg="mod">
          <ac:chgData name="Daya Mitu" userId="1796827f3ff750a1" providerId="LiveId" clId="{A9024982-2509-4C22-94AD-424485CEF469}" dt="2021-09-15T13:38:54.019" v="20" actId="20577"/>
          <ac:graphicFrameMkLst>
            <pc:docMk/>
            <pc:sldMk cId="0" sldId="270"/>
            <ac:graphicFrameMk id="6" creationId="{F8B2B15B-2F85-4B7F-918A-4F8AA6013E3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47" name="Google Shape;47;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8" name="Google Shape;48;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9" name="Google Shape;49;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50" name="Google Shape;50;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1"/>
        <p:cNvGrpSpPr/>
        <p:nvPr/>
      </p:nvGrpSpPr>
      <p:grpSpPr>
        <a:xfrm>
          <a:off x="0" y="0"/>
          <a:ext cx="0" cy="0"/>
          <a:chOff x="0" y="0"/>
          <a:chExt cx="0" cy="0"/>
        </a:xfrm>
      </p:grpSpPr>
      <p:sp>
        <p:nvSpPr>
          <p:cNvPr id="52" name="Google Shape;52;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53" name="Google Shape;53;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lt1"/>
              </a:buClr>
              <a:buSzPts val="2000"/>
              <a:buFont typeface="Arial"/>
              <a:buNone/>
              <a:defRPr sz="2000">
                <a:solidFill>
                  <a:schemeClr val="lt1"/>
                </a:solidFill>
                <a:latin typeface="Arial"/>
                <a:ea typeface="Arial"/>
                <a:cs typeface="Arial"/>
                <a:sym typeface="Arial"/>
              </a:defRPr>
            </a:lvl1pPr>
            <a:lvl2pPr marL="914400" marR="0" lvl="1" indent="-228600" algn="l"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23" name="Google Shape;23;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4"/>
        <p:cNvGrpSpPr/>
        <p:nvPr/>
      </p:nvGrpSpPr>
      <p:grpSpPr>
        <a:xfrm>
          <a:off x="0" y="0"/>
          <a:ext cx="0" cy="0"/>
          <a:chOff x="0" y="0"/>
          <a:chExt cx="0" cy="0"/>
        </a:xfrm>
      </p:grpSpPr>
      <p:sp>
        <p:nvSpPr>
          <p:cNvPr id="25" name="Google Shape;2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26" name="Google Shape;26;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27" name="Google Shape;27;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30" name="Google Shape;30;p3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33" name="Google Shape;33;p3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36" name="Google Shape;36;p32"/>
          <p:cNvSpPr>
            <a:spLocks noGrp="1"/>
          </p:cNvSpPr>
          <p:nvPr>
            <p:ph type="pic" idx="2"/>
          </p:nvPr>
        </p:nvSpPr>
        <p:spPr>
          <a:xfrm>
            <a:off x="1792288" y="612775"/>
            <a:ext cx="5486400" cy="4114800"/>
          </a:xfrm>
          <a:prstGeom prst="rect">
            <a:avLst/>
          </a:prstGeom>
          <a:noFill/>
          <a:ln>
            <a:noFill/>
          </a:ln>
        </p:spPr>
      </p:sp>
      <p:sp>
        <p:nvSpPr>
          <p:cNvPr id="37" name="Google Shape;37;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40" name="Google Shape;40;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41" name="Google Shape;41;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lt1"/>
              </a:buClr>
              <a:buSzPts val="1400"/>
              <a:buFont typeface="Arial"/>
              <a:buNone/>
              <a:defRPr sz="1400">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3"/>
        <p:cNvGrpSpPr/>
        <p:nvPr/>
      </p:nvGrpSpPr>
      <p:grpSpPr>
        <a:xfrm>
          <a:off x="0" y="0"/>
          <a:ext cx="0" cy="0"/>
          <a:chOff x="0" y="0"/>
          <a:chExt cx="0" cy="0"/>
        </a:xfrm>
      </p:grpSpPr>
      <p:sp>
        <p:nvSpPr>
          <p:cNvPr id="44" name="Google Shape;4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6" name="Google Shape;6;p25"/>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r:id="rId3" imgW="9144000" imgH="5616575" progId="CorelDRAW.Graphic.12">
                  <p:embed/>
                </p:oleObj>
              </mc:Choice>
              <mc:Fallback>
                <p:oleObj r:id="rId3" imgW="9144000" imgH="5616575" progId="CorelDRAW.Graphic.12">
                  <p:embed/>
                  <p:pic>
                    <p:nvPicPr>
                      <p:cNvPr id="6" name="Google Shape;6;p25"/>
                      <p:cNvPicPr preferRelativeResize="0"/>
                      <p:nvPr/>
                    </p:nvPicPr>
                    <p:blipFill rotWithShape="1">
                      <a:blip r:embed="rId4">
                        <a:alphaModFix/>
                      </a:blip>
                      <a:srcRect/>
                      <a:stretch/>
                    </p:blipFill>
                    <p:spPr>
                      <a:xfrm>
                        <a:off x="0" y="981075"/>
                        <a:ext cx="9144000" cy="5616575"/>
                      </a:xfrm>
                      <a:prstGeom prst="rect">
                        <a:avLst/>
                      </a:prstGeom>
                      <a:noFill/>
                      <a:ln>
                        <a:noFill/>
                      </a:ln>
                    </p:spPr>
                  </p:pic>
                </p:oleObj>
              </mc:Fallback>
            </mc:AlternateContent>
          </a:graphicData>
        </a:graphic>
      </p:graphicFrame>
      <p:sp>
        <p:nvSpPr>
          <p:cNvPr id="7" name="Google Shape;7;p25"/>
          <p:cNvSpPr txBox="1"/>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 name="Google Shape;8;p25"/>
          <p:cNvSpPr txBox="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 name="Google Shape;9;p25"/>
          <p:cNvSpPr txBox="1"/>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 name="Google Shape;10;p25"/>
          <p:cNvSpPr txBox="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1" name="Google Shape;11;p25" descr="bannner 2"/>
          <p:cNvPicPr preferRelativeResize="0"/>
          <p:nvPr/>
        </p:nvPicPr>
        <p:blipFill rotWithShape="1">
          <a:blip r:embed="rId5">
            <a:alphaModFix/>
          </a:blip>
          <a:srcRect/>
          <a:stretch/>
        </p:blipFill>
        <p:spPr>
          <a:xfrm>
            <a:off x="0" y="5722937"/>
            <a:ext cx="9144000" cy="1135062"/>
          </a:xfrm>
          <a:prstGeom prst="rect">
            <a:avLst/>
          </a:prstGeom>
          <a:noFill/>
          <a:ln>
            <a:noFill/>
          </a:ln>
        </p:spPr>
      </p:pic>
      <p:sp>
        <p:nvSpPr>
          <p:cNvPr id="12" name="Google Shape;12;p25"/>
          <p:cNvSpPr/>
          <p:nvPr/>
        </p:nvSpPr>
        <p:spPr>
          <a:xfrm>
            <a:off x="217487" y="260350"/>
            <a:ext cx="792162" cy="792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3" name="Google Shape;13;p25" descr="LOGO ESPE ORIGINAL copia"/>
          <p:cNvPicPr preferRelativeResize="0"/>
          <p:nvPr/>
        </p:nvPicPr>
        <p:blipFill rotWithShape="1">
          <a:blip r:embed="rId6">
            <a:alphaModFix/>
          </a:blip>
          <a:srcRect/>
          <a:stretch/>
        </p:blipFill>
        <p:spPr>
          <a:xfrm>
            <a:off x="107950" y="115887"/>
            <a:ext cx="3313112" cy="8874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27"/>
          <p:cNvSpPr txBox="1"/>
          <p:nvPr/>
        </p:nvSpPr>
        <p:spPr>
          <a:xfrm>
            <a:off x="0" y="0"/>
            <a:ext cx="9144000" cy="620712"/>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27"/>
          <p:cNvSpPr txBox="1"/>
          <p:nvPr/>
        </p:nvSpPr>
        <p:spPr>
          <a:xfrm rot="10800000">
            <a:off x="-1" y="6308725"/>
            <a:ext cx="7885112"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8" name="Google Shape;18;p27"/>
          <p:cNvCxnSpPr/>
          <p:nvPr/>
        </p:nvCxnSpPr>
        <p:spPr>
          <a:xfrm>
            <a:off x="25400" y="6296025"/>
            <a:ext cx="6659562" cy="0"/>
          </a:xfrm>
          <a:prstGeom prst="straightConnector1">
            <a:avLst/>
          </a:prstGeom>
          <a:noFill/>
          <a:ln w="38100" cap="flat" cmpd="sng">
            <a:solidFill>
              <a:srgbClr val="FF0000"/>
            </a:solidFill>
            <a:prstDash val="solid"/>
            <a:miter lim="800000"/>
            <a:headEnd type="none" w="med" len="med"/>
            <a:tailEnd type="none" w="med" len="med"/>
          </a:ln>
        </p:spPr>
      </p:cxnSp>
      <p:cxnSp>
        <p:nvCxnSpPr>
          <p:cNvPr id="19" name="Google Shape;19;p27"/>
          <p:cNvCxnSpPr/>
          <p:nvPr/>
        </p:nvCxnSpPr>
        <p:spPr>
          <a:xfrm>
            <a:off x="25400" y="6245225"/>
            <a:ext cx="6659562" cy="0"/>
          </a:xfrm>
          <a:prstGeom prst="straightConnector1">
            <a:avLst/>
          </a:prstGeom>
          <a:noFill/>
          <a:ln w="38100" cap="flat" cmpd="sng">
            <a:solidFill>
              <a:srgbClr val="006600"/>
            </a:solidFill>
            <a:prstDash val="solid"/>
            <a:miter lim="800000"/>
            <a:headEnd type="none" w="med" len="med"/>
            <a:tailEnd type="none" w="med" len="med"/>
          </a:ln>
        </p:spPr>
      </p:cxnSp>
      <p:pic>
        <p:nvPicPr>
          <p:cNvPr id="20" name="Google Shape;20;p27" descr="LOGO ESPE ORIGINAL copia"/>
          <p:cNvPicPr preferRelativeResize="0"/>
          <p:nvPr/>
        </p:nvPicPr>
        <p:blipFill rotWithShape="1">
          <a:blip r:embed="rId12">
            <a:alphaModFix/>
          </a:blip>
          <a:srcRect l="3070"/>
          <a:stretch/>
        </p:blipFill>
        <p:spPr>
          <a:xfrm>
            <a:off x="6732587" y="5949950"/>
            <a:ext cx="2305050" cy="6365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
          <p:cNvPicPr preferRelativeResize="0"/>
          <p:nvPr/>
        </p:nvPicPr>
        <p:blipFill rotWithShape="1">
          <a:blip r:embed="rId3">
            <a:alphaModFix/>
          </a:blip>
          <a:srcRect/>
          <a:stretch/>
        </p:blipFill>
        <p:spPr>
          <a:xfrm>
            <a:off x="0" y="0"/>
            <a:ext cx="3592512" cy="1090612"/>
          </a:xfrm>
          <a:prstGeom prst="rect">
            <a:avLst/>
          </a:prstGeom>
          <a:noFill/>
          <a:ln>
            <a:noFill/>
          </a:ln>
        </p:spPr>
      </p:pic>
      <p:sp>
        <p:nvSpPr>
          <p:cNvPr id="59" name="Google Shape;59;p1"/>
          <p:cNvSpPr txBox="1"/>
          <p:nvPr/>
        </p:nvSpPr>
        <p:spPr>
          <a:xfrm>
            <a:off x="1619250" y="1484312"/>
            <a:ext cx="6480175" cy="31702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dirty="0">
                <a:solidFill>
                  <a:schemeClr val="dk1"/>
                </a:solidFill>
                <a:latin typeface="Arial"/>
                <a:ea typeface="Arial"/>
                <a:cs typeface="Arial"/>
                <a:sym typeface="Arial"/>
              </a:rPr>
              <a:t>DEPARTAMENTO DE CIENCIAS DE LA TIERRA Y DE LA CONSTRUCCIÓN</a:t>
            </a:r>
            <a:endParaRPr dirty="0"/>
          </a:p>
          <a:p>
            <a:pPr marL="0" marR="0" lvl="0" indent="0" algn="ctr" rtl="0">
              <a:lnSpc>
                <a:spcPct val="100000"/>
              </a:lnSpc>
              <a:spcBef>
                <a:spcPts val="0"/>
              </a:spcBef>
              <a:spcAft>
                <a:spcPts val="0"/>
              </a:spcAft>
              <a:buClr>
                <a:schemeClr val="dk1"/>
              </a:buClr>
              <a:buSzPts val="1400"/>
              <a:buFont typeface="Arial"/>
              <a:buNone/>
            </a:pPr>
            <a:endParaRPr sz="1400" b="1" i="0" u="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1" i="0" u="none" dirty="0">
                <a:solidFill>
                  <a:schemeClr val="dk1"/>
                </a:solidFill>
                <a:latin typeface="Arial"/>
                <a:ea typeface="Arial"/>
                <a:cs typeface="Arial"/>
                <a:sym typeface="Arial"/>
              </a:rPr>
              <a:t>INGENIERÍA CIVIL</a:t>
            </a:r>
            <a:endParaRPr dirty="0"/>
          </a:p>
          <a:p>
            <a:pPr marL="0" marR="0" lvl="0" indent="0" algn="ctr" rtl="0">
              <a:lnSpc>
                <a:spcPct val="100000"/>
              </a:lnSpc>
              <a:spcBef>
                <a:spcPts val="0"/>
              </a:spcBef>
              <a:spcAft>
                <a:spcPts val="0"/>
              </a:spcAft>
              <a:buClr>
                <a:schemeClr val="dk1"/>
              </a:buClr>
              <a:buSzPts val="1800"/>
              <a:buFont typeface="Arial"/>
              <a:buNone/>
            </a:pPr>
            <a:endParaRPr sz="1800" b="1" i="0" u="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“GENERACIÓN DE CARTOGRAFÍA A DETALLE DE APROXIMADAMENTE 6 KM A TRAVÉS DE FOTOGRAMETRÍA DE CORTO ALCANCE (UAV), COMO INSUMO TOPOGRÁFICO PARA FISCALIZACIÓN GEOMÉTRICA DE VÍAS, EN LA AVENIDA INTERVALLES”</a:t>
            </a:r>
            <a:endParaRPr dirty="0"/>
          </a:p>
          <a:p>
            <a:pPr marL="0" marR="0" lvl="0" indent="0" algn="ctr" rtl="0">
              <a:lnSpc>
                <a:spcPct val="100000"/>
              </a:lnSpc>
              <a:spcBef>
                <a:spcPts val="0"/>
              </a:spcBef>
              <a:spcAft>
                <a:spcPts val="0"/>
              </a:spcAft>
              <a:buClr>
                <a:schemeClr val="dk1"/>
              </a:buClr>
              <a:buSzPts val="1800"/>
              <a:buFont typeface="Arial"/>
              <a:buNone/>
            </a:pPr>
            <a:endParaRPr sz="1800" b="1" i="0" u="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ANDREA DAYANNA MENDOZA IZQUIERDO</a:t>
            </a:r>
            <a:endParaRPr sz="1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0"/>
          <p:cNvPicPr preferRelativeResize="0"/>
          <p:nvPr/>
        </p:nvPicPr>
        <p:blipFill rotWithShape="1">
          <a:blip r:embed="rId3">
            <a:alphaModFix/>
          </a:blip>
          <a:srcRect l="11822" r="16441"/>
          <a:stretch/>
        </p:blipFill>
        <p:spPr>
          <a:xfrm>
            <a:off x="3414600" y="1143000"/>
            <a:ext cx="5729400" cy="4403800"/>
          </a:xfrm>
          <a:prstGeom prst="rect">
            <a:avLst/>
          </a:prstGeom>
          <a:noFill/>
          <a:ln>
            <a:noFill/>
          </a:ln>
        </p:spPr>
      </p:pic>
      <p:sp>
        <p:nvSpPr>
          <p:cNvPr id="135" name="Google Shape;135;p10"/>
          <p:cNvSpPr txBox="1">
            <a:spLocks noGrp="1"/>
          </p:cNvSpPr>
          <p:nvPr>
            <p:ph type="title"/>
          </p:nvPr>
        </p:nvSpPr>
        <p:spPr>
          <a:xfrm>
            <a:off x="755650" y="12"/>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Depuración del modelo</a:t>
            </a:r>
            <a:endParaRPr/>
          </a:p>
        </p:txBody>
      </p:sp>
      <p:pic>
        <p:nvPicPr>
          <p:cNvPr id="136" name="Google Shape;136;p10"/>
          <p:cNvPicPr preferRelativeResize="0"/>
          <p:nvPr/>
        </p:nvPicPr>
        <p:blipFill rotWithShape="1">
          <a:blip r:embed="rId4">
            <a:alphaModFix/>
          </a:blip>
          <a:srcRect/>
          <a:stretch/>
        </p:blipFill>
        <p:spPr>
          <a:xfrm>
            <a:off x="6300787" y="5775325"/>
            <a:ext cx="2662237" cy="808037"/>
          </a:xfrm>
          <a:prstGeom prst="rect">
            <a:avLst/>
          </a:prstGeom>
          <a:noFill/>
          <a:ln>
            <a:noFill/>
          </a:ln>
        </p:spPr>
      </p:pic>
      <p:sp>
        <p:nvSpPr>
          <p:cNvPr id="137" name="Google Shape;137;p10"/>
          <p:cNvSpPr txBox="1"/>
          <p:nvPr/>
        </p:nvSpPr>
        <p:spPr>
          <a:xfrm>
            <a:off x="472200" y="2007499"/>
            <a:ext cx="4099800" cy="2031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Quattrocento Sans"/>
                <a:ea typeface="Quattrocento Sans"/>
                <a:cs typeface="Quattrocento Sans"/>
                <a:sym typeface="Quattrocento Sans"/>
              </a:rPr>
              <a:t>Clasificación de puntos de ruido</a:t>
            </a:r>
            <a:endParaRPr sz="1800" b="0" i="0" u="none">
              <a:solidFill>
                <a:schemeClr val="dk1"/>
              </a:solidFill>
              <a:latin typeface="Quattrocento Sans"/>
              <a:ea typeface="Quattrocento Sans"/>
              <a:cs typeface="Quattrocento Sans"/>
              <a:sym typeface="Quattrocento Sans"/>
            </a:endParaRPr>
          </a:p>
          <a:p>
            <a:pPr marL="457200" marR="0" lvl="0" indent="0" algn="l" rtl="0">
              <a:lnSpc>
                <a:spcPct val="1000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Quattrocento Sans"/>
                <a:ea typeface="Quattrocento Sans"/>
                <a:cs typeface="Quattrocento Sans"/>
                <a:sym typeface="Quattrocento Sans"/>
              </a:rPr>
              <a:t>Clasificación de puntos de suelo</a:t>
            </a:r>
            <a:endParaRPr sz="1800" b="0" i="0" u="none">
              <a:solidFill>
                <a:schemeClr val="dk1"/>
              </a:solidFill>
              <a:latin typeface="Quattrocento Sans"/>
              <a:ea typeface="Quattrocento Sans"/>
              <a:cs typeface="Quattrocento Sans"/>
              <a:sym typeface="Quattrocento Sans"/>
            </a:endParaRPr>
          </a:p>
          <a:p>
            <a:pPr marL="457200" marR="0" lvl="0" indent="0" algn="l" rtl="0">
              <a:lnSpc>
                <a:spcPct val="1000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Quattrocento Sans"/>
                <a:ea typeface="Quattrocento Sans"/>
                <a:cs typeface="Quattrocento Sans"/>
                <a:sym typeface="Quattrocento Sans"/>
              </a:rPr>
              <a:t>Clasificación de puntos elevados</a:t>
            </a:r>
            <a:endParaRPr sz="1800" b="0" i="0" u="none">
              <a:solidFill>
                <a:schemeClr val="dk1"/>
              </a:solidFill>
              <a:latin typeface="Quattrocento Sans"/>
              <a:ea typeface="Quattrocento Sans"/>
              <a:cs typeface="Quattrocento Sans"/>
              <a:sym typeface="Quattrocento Sans"/>
            </a:endParaRPr>
          </a:p>
          <a:p>
            <a:pPr marL="457200" marR="0" lvl="0" indent="0" algn="l" rtl="0">
              <a:lnSpc>
                <a:spcPct val="1000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Quattrocento Sans"/>
                <a:ea typeface="Quattrocento Sans"/>
                <a:cs typeface="Quattrocento Sans"/>
                <a:sym typeface="Quattrocento Sans"/>
              </a:rPr>
              <a:t>Clasificación manual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1"/>
          <p:cNvPicPr preferRelativeResize="0"/>
          <p:nvPr/>
        </p:nvPicPr>
        <p:blipFill rotWithShape="1">
          <a:blip r:embed="rId3">
            <a:alphaModFix/>
          </a:blip>
          <a:srcRect r="9804"/>
          <a:stretch/>
        </p:blipFill>
        <p:spPr>
          <a:xfrm>
            <a:off x="5520275" y="733425"/>
            <a:ext cx="3455987" cy="5391150"/>
          </a:xfrm>
          <a:prstGeom prst="rect">
            <a:avLst/>
          </a:prstGeom>
          <a:noFill/>
          <a:ln>
            <a:noFill/>
          </a:ln>
        </p:spPr>
      </p:pic>
      <p:sp>
        <p:nvSpPr>
          <p:cNvPr id="143" name="Google Shape;143;p11"/>
          <p:cNvSpPr txBox="1">
            <a:spLocks noGrp="1"/>
          </p:cNvSpPr>
          <p:nvPr>
            <p:ph type="title"/>
          </p:nvPr>
        </p:nvSpPr>
        <p:spPr>
          <a:xfrm>
            <a:off x="746650" y="12"/>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Depuración del modelo</a:t>
            </a:r>
            <a:endParaRPr/>
          </a:p>
        </p:txBody>
      </p:sp>
      <p:pic>
        <p:nvPicPr>
          <p:cNvPr id="144" name="Google Shape;144;p11"/>
          <p:cNvPicPr preferRelativeResize="0"/>
          <p:nvPr/>
        </p:nvPicPr>
        <p:blipFill rotWithShape="1">
          <a:blip r:embed="rId4">
            <a:alphaModFix/>
          </a:blip>
          <a:srcRect/>
          <a:stretch/>
        </p:blipFill>
        <p:spPr>
          <a:xfrm>
            <a:off x="6372225" y="5835650"/>
            <a:ext cx="2662237" cy="808037"/>
          </a:xfrm>
          <a:prstGeom prst="rect">
            <a:avLst/>
          </a:prstGeom>
          <a:noFill/>
          <a:ln>
            <a:noFill/>
          </a:ln>
        </p:spPr>
      </p:pic>
      <p:pic>
        <p:nvPicPr>
          <p:cNvPr id="145" name="Google Shape;145;p11"/>
          <p:cNvPicPr preferRelativeResize="0"/>
          <p:nvPr/>
        </p:nvPicPr>
        <p:blipFill rotWithShape="1">
          <a:blip r:embed="rId5">
            <a:alphaModFix/>
          </a:blip>
          <a:srcRect l="7624" b="6023"/>
          <a:stretch/>
        </p:blipFill>
        <p:spPr>
          <a:xfrm>
            <a:off x="167760" y="733425"/>
            <a:ext cx="4547666" cy="5391149"/>
          </a:xfrm>
          <a:prstGeom prst="rect">
            <a:avLst/>
          </a:prstGeom>
          <a:noFill/>
          <a:ln>
            <a:noFill/>
          </a:ln>
        </p:spPr>
      </p:pic>
      <p:sp>
        <p:nvSpPr>
          <p:cNvPr id="146" name="Google Shape;146;p11"/>
          <p:cNvSpPr/>
          <p:nvPr/>
        </p:nvSpPr>
        <p:spPr>
          <a:xfrm>
            <a:off x="3864525" y="3236912"/>
            <a:ext cx="1655700" cy="358800"/>
          </a:xfrm>
          <a:prstGeom prst="rightArrow">
            <a:avLst>
              <a:gd name="adj1" fmla="val 19252"/>
              <a:gd name="adj2" fmla="val 50000"/>
            </a:avLst>
          </a:prstGeom>
          <a:gradFill>
            <a:gsLst>
              <a:gs pos="0">
                <a:srgbClr val="18187C"/>
              </a:gs>
              <a:gs pos="80000">
                <a:srgbClr val="2222A3"/>
              </a:gs>
              <a:gs pos="100000">
                <a:srgbClr val="2020A6"/>
              </a:gs>
            </a:gsLst>
            <a:lin ang="16200000" scaled="0"/>
          </a:gradFill>
          <a:ln w="9525" cap="flat" cmpd="sng">
            <a:solidFill>
              <a:srgbClr val="2F2F9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 name="Google Shape;147;p11"/>
          <p:cNvSpPr txBox="1"/>
          <p:nvPr/>
        </p:nvSpPr>
        <p:spPr>
          <a:xfrm>
            <a:off x="2286950" y="5189150"/>
            <a:ext cx="3072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a:solidFill>
                  <a:schemeClr val="dk1"/>
                </a:solidFill>
                <a:latin typeface="Quattrocento Sans"/>
                <a:ea typeface="Quattrocento Sans"/>
                <a:cs typeface="Quattrocento Sans"/>
                <a:sym typeface="Quattrocento Sans"/>
              </a:rPr>
              <a:t>Superficie levantada con curvas de nivel cada 5 m</a:t>
            </a:r>
            <a:endParaRPr/>
          </a:p>
        </p:txBody>
      </p:sp>
      <p:sp>
        <p:nvSpPr>
          <p:cNvPr id="148" name="Google Shape;148;p11"/>
          <p:cNvSpPr txBox="1"/>
          <p:nvPr/>
        </p:nvSpPr>
        <p:spPr>
          <a:xfrm>
            <a:off x="4493525" y="933482"/>
            <a:ext cx="2662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a:solidFill>
                  <a:schemeClr val="dk1"/>
                </a:solidFill>
                <a:latin typeface="Quattrocento Sans"/>
                <a:ea typeface="Quattrocento Sans"/>
                <a:cs typeface="Quattrocento Sans"/>
                <a:sym typeface="Quattrocento Sans"/>
              </a:rPr>
              <a:t>Superficie corregida a la franja de análisis con curvas de nivel cada 1 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914400" y="12"/>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Comprobación métrica</a:t>
            </a:r>
            <a:endParaRPr/>
          </a:p>
        </p:txBody>
      </p:sp>
      <p:pic>
        <p:nvPicPr>
          <p:cNvPr id="154" name="Google Shape;154;p12"/>
          <p:cNvPicPr preferRelativeResize="0"/>
          <p:nvPr/>
        </p:nvPicPr>
        <p:blipFill rotWithShape="1">
          <a:blip r:embed="rId3">
            <a:alphaModFix/>
          </a:blip>
          <a:srcRect/>
          <a:stretch/>
        </p:blipFill>
        <p:spPr>
          <a:xfrm>
            <a:off x="6300787" y="5775325"/>
            <a:ext cx="2662237" cy="808037"/>
          </a:xfrm>
          <a:prstGeom prst="rect">
            <a:avLst/>
          </a:prstGeom>
          <a:noFill/>
          <a:ln>
            <a:noFill/>
          </a:ln>
        </p:spPr>
      </p:pic>
      <p:sp>
        <p:nvSpPr>
          <p:cNvPr id="155" name="Google Shape;155;p12"/>
          <p:cNvSpPr txBox="1">
            <a:spLocks noGrp="1"/>
          </p:cNvSpPr>
          <p:nvPr>
            <p:ph type="body" idx="1"/>
          </p:nvPr>
        </p:nvSpPr>
        <p:spPr>
          <a:xfrm>
            <a:off x="396875" y="1249362"/>
            <a:ext cx="4360862"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r>
              <a:rPr lang="en-US" sz="1800" b="1" i="0" u="none">
                <a:solidFill>
                  <a:schemeClr val="dk1"/>
                </a:solidFill>
                <a:latin typeface="Quattrocento Sans"/>
                <a:ea typeface="Quattrocento Sans"/>
                <a:cs typeface="Quattrocento Sans"/>
                <a:sym typeface="Quattrocento Sans"/>
              </a:rPr>
              <a:t>Velocidad de diseño</a:t>
            </a:r>
            <a:endParaRPr/>
          </a:p>
          <a:p>
            <a:pPr marL="342900" marR="0" lvl="0" indent="-228600" algn="l" rtl="0">
              <a:spcBef>
                <a:spcPts val="360"/>
              </a:spcBef>
              <a:spcAft>
                <a:spcPts val="0"/>
              </a:spcAft>
              <a:buClr>
                <a:schemeClr val="lt1"/>
              </a:buClr>
              <a:buSzPts val="1800"/>
              <a:buFont typeface="Arial"/>
              <a:buNone/>
            </a:pPr>
            <a:endParaRPr sz="1800" b="1" i="0" u="none">
              <a:solidFill>
                <a:schemeClr val="dk1"/>
              </a:solidFill>
              <a:latin typeface="Quattrocento Sans"/>
              <a:ea typeface="Quattrocento Sans"/>
              <a:cs typeface="Quattrocento Sans"/>
              <a:sym typeface="Quattrocento Sans"/>
            </a:endParaRPr>
          </a:p>
        </p:txBody>
      </p:sp>
      <p:pic>
        <p:nvPicPr>
          <p:cNvPr id="156" name="Google Shape;156;p12"/>
          <p:cNvPicPr preferRelativeResize="0"/>
          <p:nvPr/>
        </p:nvPicPr>
        <p:blipFill rotWithShape="1">
          <a:blip r:embed="rId4">
            <a:alphaModFix/>
          </a:blip>
          <a:srcRect/>
          <a:stretch/>
        </p:blipFill>
        <p:spPr>
          <a:xfrm>
            <a:off x="533400" y="1781175"/>
            <a:ext cx="4133850" cy="3630612"/>
          </a:xfrm>
          <a:prstGeom prst="rect">
            <a:avLst/>
          </a:prstGeom>
          <a:noFill/>
          <a:ln w="9525" cap="flat" cmpd="sng">
            <a:solidFill>
              <a:schemeClr val="accent2"/>
            </a:solidFill>
            <a:prstDash val="solid"/>
            <a:round/>
            <a:headEnd type="none" w="sm" len="sm"/>
            <a:tailEnd type="none" w="sm" len="sm"/>
          </a:ln>
        </p:spPr>
      </p:pic>
      <p:sp>
        <p:nvSpPr>
          <p:cNvPr id="157" name="Google Shape;157;p12"/>
          <p:cNvSpPr txBox="1"/>
          <p:nvPr/>
        </p:nvSpPr>
        <p:spPr>
          <a:xfrm>
            <a:off x="503225" y="4163775"/>
            <a:ext cx="4164000" cy="317100"/>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58" name="Google Shape;158;p12"/>
          <p:cNvPicPr preferRelativeResize="0"/>
          <p:nvPr/>
        </p:nvPicPr>
        <p:blipFill rotWithShape="1">
          <a:blip r:embed="rId5">
            <a:alphaModFix/>
          </a:blip>
          <a:srcRect t="3489"/>
          <a:stretch/>
        </p:blipFill>
        <p:spPr>
          <a:xfrm>
            <a:off x="5296125" y="1063150"/>
            <a:ext cx="3465512" cy="2430462"/>
          </a:xfrm>
          <a:prstGeom prst="rect">
            <a:avLst/>
          </a:prstGeom>
          <a:noFill/>
          <a:ln>
            <a:noFill/>
          </a:ln>
        </p:spPr>
      </p:pic>
      <p:sp>
        <p:nvSpPr>
          <p:cNvPr id="159" name="Google Shape;159;p12"/>
          <p:cNvSpPr txBox="1"/>
          <p:nvPr/>
        </p:nvSpPr>
        <p:spPr>
          <a:xfrm>
            <a:off x="5003800" y="3727450"/>
            <a:ext cx="3859212" cy="2009775"/>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Por desempeño, se puede establecer a la Avenida Intervalles como una carretera convencional básica, la cual tiene como velocidad de proyecto 80 km/h, una pendiente máxima de 10 % y la siguiente sección transversal mínima.</a:t>
            </a:r>
            <a:endParaRPr/>
          </a:p>
          <a:p>
            <a:pPr marL="0" marR="0" lvl="0" indent="0" algn="l" rtl="0">
              <a:lnSpc>
                <a:spcPct val="100000"/>
              </a:lnSpc>
              <a:spcBef>
                <a:spcPts val="0"/>
              </a:spcBef>
              <a:spcAft>
                <a:spcPts val="0"/>
              </a:spcAft>
              <a:buNone/>
            </a:pPr>
            <a:endParaRPr sz="1800" b="0" i="0" u="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3"/>
          <p:cNvPicPr preferRelativeResize="0"/>
          <p:nvPr/>
        </p:nvPicPr>
        <p:blipFill rotWithShape="1">
          <a:blip r:embed="rId3">
            <a:alphaModFix/>
          </a:blip>
          <a:srcRect/>
          <a:stretch/>
        </p:blipFill>
        <p:spPr>
          <a:xfrm>
            <a:off x="2259012" y="3425825"/>
            <a:ext cx="4625975" cy="2597150"/>
          </a:xfrm>
          <a:prstGeom prst="rect">
            <a:avLst/>
          </a:prstGeom>
          <a:noFill/>
          <a:ln>
            <a:noFill/>
          </a:ln>
        </p:spPr>
      </p:pic>
      <p:sp>
        <p:nvSpPr>
          <p:cNvPr id="165" name="Google Shape;165;p13"/>
          <p:cNvSpPr txBox="1">
            <a:spLocks noGrp="1"/>
          </p:cNvSpPr>
          <p:nvPr>
            <p:ph type="title"/>
          </p:nvPr>
        </p:nvSpPr>
        <p:spPr>
          <a:xfrm>
            <a:off x="658900" y="12"/>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Comprobación métrica</a:t>
            </a:r>
            <a:endParaRPr/>
          </a:p>
        </p:txBody>
      </p:sp>
      <p:pic>
        <p:nvPicPr>
          <p:cNvPr id="166" name="Google Shape;166;p13"/>
          <p:cNvPicPr preferRelativeResize="0"/>
          <p:nvPr/>
        </p:nvPicPr>
        <p:blipFill rotWithShape="1">
          <a:blip r:embed="rId4">
            <a:alphaModFix/>
          </a:blip>
          <a:srcRect/>
          <a:stretch/>
        </p:blipFill>
        <p:spPr>
          <a:xfrm>
            <a:off x="6300787" y="5775325"/>
            <a:ext cx="2662237" cy="808037"/>
          </a:xfrm>
          <a:prstGeom prst="rect">
            <a:avLst/>
          </a:prstGeom>
          <a:noFill/>
          <a:ln>
            <a:noFill/>
          </a:ln>
        </p:spPr>
      </p:pic>
      <p:sp>
        <p:nvSpPr>
          <p:cNvPr id="167" name="Google Shape;167;p13"/>
          <p:cNvSpPr txBox="1">
            <a:spLocks noGrp="1"/>
          </p:cNvSpPr>
          <p:nvPr>
            <p:ph type="body" idx="1"/>
          </p:nvPr>
        </p:nvSpPr>
        <p:spPr>
          <a:xfrm>
            <a:off x="457200" y="981075"/>
            <a:ext cx="8229600" cy="269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Quattrocento Sans"/>
              <a:buChar char="•"/>
            </a:pPr>
            <a:r>
              <a:rPr lang="en-US" sz="2400" b="0" i="0" u="none">
                <a:solidFill>
                  <a:schemeClr val="dk1"/>
                </a:solidFill>
                <a:latin typeface="Quattrocento Sans"/>
                <a:ea typeface="Quattrocento Sans"/>
                <a:cs typeface="Quattrocento Sans"/>
                <a:sym typeface="Quattrocento Sans"/>
              </a:rPr>
              <a:t>Medidas en digitalización</a:t>
            </a:r>
            <a:endParaRPr/>
          </a:p>
        </p:txBody>
      </p:sp>
      <p:graphicFrame>
        <p:nvGraphicFramePr>
          <p:cNvPr id="168" name="Google Shape;168;p13"/>
          <p:cNvGraphicFramePr/>
          <p:nvPr/>
        </p:nvGraphicFramePr>
        <p:xfrm>
          <a:off x="1658937" y="1600200"/>
          <a:ext cx="5826100" cy="1697000"/>
        </p:xfrm>
        <a:graphic>
          <a:graphicData uri="http://schemas.openxmlformats.org/drawingml/2006/table">
            <a:tbl>
              <a:tblPr>
                <a:noFill/>
                <a:tableStyleId>{7E7F3A30-EDD7-4E7D-BBD3-A6AC41B3C9FA}</a:tableStyleId>
              </a:tblPr>
              <a:tblGrid>
                <a:gridCol w="2913050">
                  <a:extLst>
                    <a:ext uri="{9D8B030D-6E8A-4147-A177-3AD203B41FA5}">
                      <a16:colId xmlns:a16="http://schemas.microsoft.com/office/drawing/2014/main" val="20000"/>
                    </a:ext>
                  </a:extLst>
                </a:gridCol>
                <a:gridCol w="2913050">
                  <a:extLst>
                    <a:ext uri="{9D8B030D-6E8A-4147-A177-3AD203B41FA5}">
                      <a16:colId xmlns:a16="http://schemas.microsoft.com/office/drawing/2014/main" val="20001"/>
                    </a:ext>
                  </a:extLst>
                </a:gridCol>
              </a:tblGrid>
              <a:tr h="423850">
                <a:tc>
                  <a:txBody>
                    <a:bodyPr/>
                    <a:lstStyle/>
                    <a:p>
                      <a:pPr marL="0" marR="0" lvl="0" indent="0" algn="l" rtl="0">
                        <a:lnSpc>
                          <a:spcPct val="150000"/>
                        </a:lnSpc>
                        <a:spcBef>
                          <a:spcPts val="0"/>
                        </a:spcBef>
                        <a:spcAft>
                          <a:spcPts val="0"/>
                        </a:spcAft>
                        <a:buClr>
                          <a:srgbClr val="FFFFFF"/>
                        </a:buClr>
                        <a:buSzPts val="1600"/>
                        <a:buFont typeface="Quattrocento Sans"/>
                        <a:buNone/>
                      </a:pPr>
                      <a:r>
                        <a:rPr lang="en-US" sz="1600" b="1" i="0" u="none" strike="noStrike" cap="none">
                          <a:solidFill>
                            <a:srgbClr val="FFFFFF"/>
                          </a:solidFill>
                          <a:latin typeface="Quattrocento Sans"/>
                          <a:ea typeface="Quattrocento Sans"/>
                          <a:cs typeface="Quattrocento Sans"/>
                          <a:sym typeface="Quattrocento Sans"/>
                        </a:rPr>
                        <a:t>Ancho de vía</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D2D8A"/>
                    </a:solidFill>
                  </a:tcPr>
                </a:tc>
                <a:tc>
                  <a:txBody>
                    <a:bodyPr/>
                    <a:lstStyle/>
                    <a:p>
                      <a:pPr marL="0" marR="0" lvl="0" indent="0" algn="l" rtl="0">
                        <a:lnSpc>
                          <a:spcPct val="150000"/>
                        </a:lnSpc>
                        <a:spcBef>
                          <a:spcPts val="0"/>
                        </a:spcBef>
                        <a:spcAft>
                          <a:spcPts val="0"/>
                        </a:spcAft>
                        <a:buClr>
                          <a:srgbClr val="FFFFFF"/>
                        </a:buClr>
                        <a:buSzPts val="1600"/>
                        <a:buFont typeface="Quattrocento Sans"/>
                        <a:buNone/>
                      </a:pPr>
                      <a:r>
                        <a:rPr lang="en-US" sz="1600" b="1" i="0" u="none" strike="noStrike" cap="none">
                          <a:solidFill>
                            <a:srgbClr val="FFFFFF"/>
                          </a:solidFill>
                          <a:latin typeface="Quattrocento Sans"/>
                          <a:ea typeface="Quattrocento Sans"/>
                          <a:cs typeface="Quattrocento Sans"/>
                          <a:sym typeface="Quattrocento Sans"/>
                        </a:rPr>
                        <a:t>3,70 m</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D2D8A"/>
                    </a:solidFill>
                  </a:tcPr>
                </a:tc>
                <a:extLst>
                  <a:ext uri="{0D108BD9-81ED-4DB2-BD59-A6C34878D82A}">
                    <a16:rowId xmlns:a16="http://schemas.microsoft.com/office/drawing/2014/main" val="10000"/>
                  </a:ext>
                </a:extLst>
              </a:tr>
              <a:tr h="423850">
                <a:tc>
                  <a:txBody>
                    <a:bodyPr/>
                    <a:lstStyle/>
                    <a:p>
                      <a:pPr marL="0" marR="0" lvl="0" indent="0" algn="l" rtl="0">
                        <a:lnSpc>
                          <a:spcPct val="150000"/>
                        </a:lnSpc>
                        <a:spcBef>
                          <a:spcPts val="0"/>
                        </a:spcBef>
                        <a:spcAft>
                          <a:spcPts val="0"/>
                        </a:spcAft>
                        <a:buClr>
                          <a:srgbClr val="FFFFFF"/>
                        </a:buClr>
                        <a:buSzPts val="1600"/>
                        <a:buFont typeface="Quattrocento Sans"/>
                        <a:buNone/>
                      </a:pPr>
                      <a:r>
                        <a:rPr lang="en-US" sz="1600" b="1" i="0" u="none" strike="noStrike" cap="none">
                          <a:solidFill>
                            <a:srgbClr val="FFFFFF"/>
                          </a:solidFill>
                          <a:latin typeface="Quattrocento Sans"/>
                          <a:ea typeface="Quattrocento Sans"/>
                          <a:cs typeface="Quattrocento Sans"/>
                          <a:sym typeface="Quattrocento Sans"/>
                        </a:rPr>
                        <a:t>Ancho de espaldones</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D2D8A"/>
                    </a:solidFill>
                  </a:tcPr>
                </a:tc>
                <a:tc>
                  <a:txBody>
                    <a:bodyPr/>
                    <a:lstStyle/>
                    <a:p>
                      <a:pPr marL="0" marR="0" lvl="0" indent="0" algn="l" rtl="0">
                        <a:lnSpc>
                          <a:spcPct val="15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0,70 m</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CDDA"/>
                    </a:solidFill>
                  </a:tcPr>
                </a:tc>
                <a:extLst>
                  <a:ext uri="{0D108BD9-81ED-4DB2-BD59-A6C34878D82A}">
                    <a16:rowId xmlns:a16="http://schemas.microsoft.com/office/drawing/2014/main" val="10001"/>
                  </a:ext>
                </a:extLst>
              </a:tr>
              <a:tr h="423850">
                <a:tc>
                  <a:txBody>
                    <a:bodyPr/>
                    <a:lstStyle/>
                    <a:p>
                      <a:pPr marL="0" marR="0" lvl="0" indent="0" algn="l" rtl="0">
                        <a:lnSpc>
                          <a:spcPct val="150000"/>
                        </a:lnSpc>
                        <a:spcBef>
                          <a:spcPts val="0"/>
                        </a:spcBef>
                        <a:spcAft>
                          <a:spcPts val="0"/>
                        </a:spcAft>
                        <a:buClr>
                          <a:srgbClr val="FFFFFF"/>
                        </a:buClr>
                        <a:buSzPts val="1600"/>
                        <a:buFont typeface="Quattrocento Sans"/>
                        <a:buNone/>
                      </a:pPr>
                      <a:r>
                        <a:rPr lang="en-US" sz="1600" b="1" i="0" u="none" strike="noStrike" cap="none">
                          <a:solidFill>
                            <a:srgbClr val="FFFFFF"/>
                          </a:solidFill>
                          <a:latin typeface="Quattrocento Sans"/>
                          <a:ea typeface="Quattrocento Sans"/>
                          <a:cs typeface="Quattrocento Sans"/>
                          <a:sym typeface="Quattrocento Sans"/>
                        </a:rPr>
                        <a:t>Ancho de cunetas</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D2D8A"/>
                    </a:solidFill>
                  </a:tcPr>
                </a:tc>
                <a:tc>
                  <a:txBody>
                    <a:bodyPr/>
                    <a:lstStyle/>
                    <a:p>
                      <a:pPr marL="0" marR="0" lvl="0" indent="0" algn="l" rtl="0">
                        <a:lnSpc>
                          <a:spcPct val="15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0,30 m</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E8ED"/>
                    </a:solidFill>
                  </a:tcPr>
                </a:tc>
                <a:extLst>
                  <a:ext uri="{0D108BD9-81ED-4DB2-BD59-A6C34878D82A}">
                    <a16:rowId xmlns:a16="http://schemas.microsoft.com/office/drawing/2014/main" val="10002"/>
                  </a:ext>
                </a:extLst>
              </a:tr>
              <a:tr h="425450">
                <a:tc>
                  <a:txBody>
                    <a:bodyPr/>
                    <a:lstStyle/>
                    <a:p>
                      <a:pPr marL="0" marR="0" lvl="0" indent="0" algn="l" rtl="0">
                        <a:lnSpc>
                          <a:spcPct val="150000"/>
                        </a:lnSpc>
                        <a:spcBef>
                          <a:spcPts val="0"/>
                        </a:spcBef>
                        <a:spcAft>
                          <a:spcPts val="0"/>
                        </a:spcAft>
                        <a:buClr>
                          <a:srgbClr val="FFFFFF"/>
                        </a:buClr>
                        <a:buSzPts val="1600"/>
                        <a:buFont typeface="Quattrocento Sans"/>
                        <a:buNone/>
                      </a:pPr>
                      <a:r>
                        <a:rPr lang="en-US" sz="1600" b="1" i="0" u="none" strike="noStrike" cap="none">
                          <a:solidFill>
                            <a:srgbClr val="FFFFFF"/>
                          </a:solidFill>
                          <a:latin typeface="Quattrocento Sans"/>
                          <a:ea typeface="Quattrocento Sans"/>
                          <a:cs typeface="Quattrocento Sans"/>
                          <a:sym typeface="Quattrocento Sans"/>
                        </a:rPr>
                        <a:t>Pendiente máxima de la vía</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D2D8A"/>
                    </a:solidFill>
                  </a:tcPr>
                </a:tc>
                <a:tc>
                  <a:txBody>
                    <a:bodyPr/>
                    <a:lstStyle/>
                    <a:p>
                      <a:pPr marL="0" marR="0" lvl="0" indent="0" algn="l" rtl="0">
                        <a:lnSpc>
                          <a:spcPct val="15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9,57 %</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CDD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914400" y="58537"/>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Comprobación métrica</a:t>
            </a:r>
            <a:endParaRPr/>
          </a:p>
        </p:txBody>
      </p:sp>
      <p:pic>
        <p:nvPicPr>
          <p:cNvPr id="174" name="Google Shape;174;p14"/>
          <p:cNvPicPr preferRelativeResize="0"/>
          <p:nvPr/>
        </p:nvPicPr>
        <p:blipFill rotWithShape="1">
          <a:blip r:embed="rId3">
            <a:alphaModFix/>
          </a:blip>
          <a:srcRect/>
          <a:stretch/>
        </p:blipFill>
        <p:spPr>
          <a:xfrm>
            <a:off x="6300787" y="5775325"/>
            <a:ext cx="2662237" cy="808037"/>
          </a:xfrm>
          <a:prstGeom prst="rect">
            <a:avLst/>
          </a:prstGeom>
          <a:noFill/>
          <a:ln>
            <a:noFill/>
          </a:ln>
        </p:spPr>
      </p:pic>
      <p:sp>
        <p:nvSpPr>
          <p:cNvPr id="175" name="Google Shape;175;p14"/>
          <p:cNvSpPr txBox="1">
            <a:spLocks noGrp="1"/>
          </p:cNvSpPr>
          <p:nvPr>
            <p:ph type="body" idx="1"/>
          </p:nvPr>
        </p:nvSpPr>
        <p:spPr>
          <a:xfrm>
            <a:off x="457200" y="981075"/>
            <a:ext cx="8229600" cy="269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Quattrocento Sans"/>
              <a:buChar char="•"/>
            </a:pPr>
            <a:r>
              <a:rPr lang="en-US" sz="2400" b="0" i="0" u="none">
                <a:solidFill>
                  <a:schemeClr val="dk1"/>
                </a:solidFill>
                <a:latin typeface="Quattrocento Sans"/>
                <a:ea typeface="Quattrocento Sans"/>
                <a:cs typeface="Quattrocento Sans"/>
                <a:sym typeface="Quattrocento Sans"/>
              </a:rPr>
              <a:t>Medidas en digitalización</a:t>
            </a:r>
            <a:endParaRPr/>
          </a:p>
        </p:txBody>
      </p:sp>
      <p:pic>
        <p:nvPicPr>
          <p:cNvPr id="176" name="Google Shape;176;p14"/>
          <p:cNvPicPr preferRelativeResize="0"/>
          <p:nvPr/>
        </p:nvPicPr>
        <p:blipFill rotWithShape="1">
          <a:blip r:embed="rId4">
            <a:alphaModFix/>
          </a:blip>
          <a:srcRect/>
          <a:stretch/>
        </p:blipFill>
        <p:spPr>
          <a:xfrm>
            <a:off x="627062" y="1592262"/>
            <a:ext cx="8335962" cy="1468437"/>
          </a:xfrm>
          <a:prstGeom prst="rect">
            <a:avLst/>
          </a:prstGeom>
          <a:noFill/>
          <a:ln>
            <a:noFill/>
          </a:ln>
        </p:spPr>
      </p:pic>
      <p:pic>
        <p:nvPicPr>
          <p:cNvPr id="177" name="Google Shape;177;p14"/>
          <p:cNvPicPr preferRelativeResize="0"/>
          <p:nvPr/>
        </p:nvPicPr>
        <p:blipFill rotWithShape="1">
          <a:blip r:embed="rId5">
            <a:alphaModFix/>
          </a:blip>
          <a:srcRect/>
          <a:stretch/>
        </p:blipFill>
        <p:spPr>
          <a:xfrm>
            <a:off x="2671762" y="3089275"/>
            <a:ext cx="3800475" cy="2686050"/>
          </a:xfrm>
          <a:prstGeom prst="rect">
            <a:avLst/>
          </a:prstGeom>
          <a:noFill/>
          <a:ln>
            <a:noFill/>
          </a:ln>
        </p:spPr>
      </p:pic>
      <p:sp>
        <p:nvSpPr>
          <p:cNvPr id="178" name="Google Shape;178;p14"/>
          <p:cNvSpPr/>
          <p:nvPr/>
        </p:nvSpPr>
        <p:spPr>
          <a:xfrm>
            <a:off x="2649537" y="1620837"/>
            <a:ext cx="504825" cy="503237"/>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aphicFrame>
        <p:nvGraphicFramePr>
          <p:cNvPr id="183" name="Google Shape;183;p15"/>
          <p:cNvGraphicFramePr/>
          <p:nvPr/>
        </p:nvGraphicFramePr>
        <p:xfrm>
          <a:off x="2433637" y="3944937"/>
          <a:ext cx="4276725" cy="1343025"/>
        </p:xfrm>
        <a:graphic>
          <a:graphicData uri="http://schemas.openxmlformats.org/drawingml/2006/table">
            <a:tbl>
              <a:tblPr>
                <a:noFill/>
                <a:tableStyleId>{7E7F3A30-EDD7-4E7D-BBD3-A6AC41B3C9FA}</a:tableStyleId>
              </a:tblPr>
              <a:tblGrid>
                <a:gridCol w="2403475">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tblGrid>
              <a:tr h="447675">
                <a:tc>
                  <a:txBody>
                    <a:bodyPr/>
                    <a:lstStyle/>
                    <a:p>
                      <a:pPr marL="0" marR="0" lvl="0" indent="0" algn="l" rtl="0">
                        <a:lnSpc>
                          <a:spcPct val="150000"/>
                        </a:lnSpc>
                        <a:spcBef>
                          <a:spcPts val="0"/>
                        </a:spcBef>
                        <a:spcAft>
                          <a:spcPts val="0"/>
                        </a:spcAft>
                        <a:buClr>
                          <a:srgbClr val="FFFFFF"/>
                        </a:buClr>
                        <a:buSzPts val="1600"/>
                        <a:buFont typeface="Quattrocento Sans"/>
                        <a:buNone/>
                      </a:pPr>
                      <a:r>
                        <a:rPr lang="en-US" sz="1600" b="1" i="0" u="none" strike="noStrike" cap="none">
                          <a:solidFill>
                            <a:srgbClr val="FFFFFF"/>
                          </a:solidFill>
                          <a:latin typeface="Quattrocento Sans"/>
                          <a:ea typeface="Quattrocento Sans"/>
                          <a:cs typeface="Quattrocento Sans"/>
                          <a:sym typeface="Quattrocento Sans"/>
                        </a:rPr>
                        <a:t>n número de carriles</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marR="0" lvl="0" indent="0" algn="l" rtl="0">
                        <a:lnSpc>
                          <a:spcPct val="150000"/>
                        </a:lnSpc>
                        <a:spcBef>
                          <a:spcPts val="0"/>
                        </a:spcBef>
                        <a:spcAft>
                          <a:spcPts val="0"/>
                        </a:spcAft>
                        <a:buClr>
                          <a:srgbClr val="FFFFFF"/>
                        </a:buClr>
                        <a:buSzPts val="1600"/>
                        <a:buFont typeface="Quattrocento Sans"/>
                        <a:buNone/>
                      </a:pPr>
                      <a:r>
                        <a:rPr lang="en-US" sz="1600" b="1" i="0" u="none" strike="noStrike" cap="none">
                          <a:solidFill>
                            <a:srgbClr val="FFFFFF"/>
                          </a:solidFill>
                          <a:latin typeface="Quattrocento Sans"/>
                          <a:ea typeface="Quattrocento Sans"/>
                          <a:cs typeface="Quattrocento Sans"/>
                          <a:sym typeface="Quattrocento Sans"/>
                        </a:rPr>
                        <a:t>2</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47675">
                <a:tc>
                  <a:txBody>
                    <a:bodyPr/>
                    <a:lstStyle/>
                    <a:p>
                      <a:pPr marL="0" marR="0" lvl="0" indent="0" algn="l" rtl="0">
                        <a:lnSpc>
                          <a:spcPct val="150000"/>
                        </a:lnSpc>
                        <a:spcBef>
                          <a:spcPts val="0"/>
                        </a:spcBef>
                        <a:spcAft>
                          <a:spcPts val="0"/>
                        </a:spcAft>
                        <a:buClr>
                          <a:srgbClr val="FFFFFF"/>
                        </a:buClr>
                        <a:buSzPts val="1600"/>
                        <a:buFont typeface="Quattrocento Sans"/>
                        <a:buNone/>
                      </a:pPr>
                      <a:r>
                        <a:rPr lang="en-US" sz="1600" b="1" i="0" u="none" strike="noStrike" cap="none">
                          <a:solidFill>
                            <a:srgbClr val="FFFFFF"/>
                          </a:solidFill>
                          <a:latin typeface="Quattrocento Sans"/>
                          <a:ea typeface="Quattrocento Sans"/>
                          <a:cs typeface="Quattrocento Sans"/>
                          <a:sym typeface="Quattrocento Sans"/>
                        </a:rPr>
                        <a:t>L longitud del vehículo</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lnSpc>
                          <a:spcPct val="15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7,50 m</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CDDE"/>
                    </a:solidFill>
                  </a:tcPr>
                </a:tc>
                <a:extLst>
                  <a:ext uri="{0D108BD9-81ED-4DB2-BD59-A6C34878D82A}">
                    <a16:rowId xmlns:a16="http://schemas.microsoft.com/office/drawing/2014/main" val="10001"/>
                  </a:ext>
                </a:extLst>
              </a:tr>
              <a:tr h="447675">
                <a:tc>
                  <a:txBody>
                    <a:bodyPr/>
                    <a:lstStyle/>
                    <a:p>
                      <a:pPr marL="0" marR="0" lvl="0" indent="0" algn="l" rtl="0">
                        <a:lnSpc>
                          <a:spcPct val="150000"/>
                        </a:lnSpc>
                        <a:spcBef>
                          <a:spcPts val="0"/>
                        </a:spcBef>
                        <a:spcAft>
                          <a:spcPts val="0"/>
                        </a:spcAft>
                        <a:buClr>
                          <a:srgbClr val="FFFFFF"/>
                        </a:buClr>
                        <a:buSzPts val="1600"/>
                        <a:buFont typeface="Quattrocento Sans"/>
                        <a:buNone/>
                      </a:pPr>
                      <a:r>
                        <a:rPr lang="en-US" sz="1600" b="1" i="0" u="none" strike="noStrike" cap="none">
                          <a:solidFill>
                            <a:srgbClr val="FFFFFF"/>
                          </a:solidFill>
                          <a:latin typeface="Quattrocento Sans"/>
                          <a:ea typeface="Quattrocento Sans"/>
                          <a:cs typeface="Quattrocento Sans"/>
                          <a:sym typeface="Quattrocento Sans"/>
                        </a:rPr>
                        <a:t>V velocidad de diseño</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lnSpc>
                          <a:spcPct val="15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70 km/h</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E8EF"/>
                    </a:solidFill>
                  </a:tcPr>
                </a:tc>
                <a:extLst>
                  <a:ext uri="{0D108BD9-81ED-4DB2-BD59-A6C34878D82A}">
                    <a16:rowId xmlns:a16="http://schemas.microsoft.com/office/drawing/2014/main" val="10002"/>
                  </a:ext>
                </a:extLst>
              </a:tr>
            </a:tbl>
          </a:graphicData>
        </a:graphic>
      </p:graphicFrame>
      <p:sp>
        <p:nvSpPr>
          <p:cNvPr id="184" name="Google Shape;184;p15"/>
          <p:cNvSpPr txBox="1">
            <a:spLocks noGrp="1"/>
          </p:cNvSpPr>
          <p:nvPr>
            <p:ph type="title"/>
          </p:nvPr>
        </p:nvSpPr>
        <p:spPr>
          <a:xfrm>
            <a:off x="733425" y="53987"/>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Comprobación métrica</a:t>
            </a:r>
            <a:endParaRPr/>
          </a:p>
        </p:txBody>
      </p:sp>
      <p:pic>
        <p:nvPicPr>
          <p:cNvPr id="185" name="Google Shape;185;p15"/>
          <p:cNvPicPr preferRelativeResize="0"/>
          <p:nvPr/>
        </p:nvPicPr>
        <p:blipFill rotWithShape="1">
          <a:blip r:embed="rId3">
            <a:alphaModFix/>
          </a:blip>
          <a:srcRect/>
          <a:stretch/>
        </p:blipFill>
        <p:spPr>
          <a:xfrm>
            <a:off x="6300787" y="5775325"/>
            <a:ext cx="2662237" cy="808037"/>
          </a:xfrm>
          <a:prstGeom prst="rect">
            <a:avLst/>
          </a:prstGeom>
          <a:noFill/>
          <a:ln>
            <a:noFill/>
          </a:ln>
        </p:spPr>
      </p:pic>
      <p:sp>
        <p:nvSpPr>
          <p:cNvPr id="186" name="Google Shape;186;p15"/>
          <p:cNvSpPr txBox="1"/>
          <p:nvPr/>
        </p:nvSpPr>
        <p:spPr>
          <a:xfrm>
            <a:off x="665162" y="1196976"/>
            <a:ext cx="7875523" cy="236784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Quattrocento Sans"/>
              <a:buChar char="•"/>
            </a:pPr>
            <a:r>
              <a:rPr lang="es-EC" sz="2400" b="0" i="0" u="none">
                <a:solidFill>
                  <a:schemeClr val="dk1"/>
                </a:solidFill>
                <a:latin typeface="Quattrocento Sans"/>
                <a:ea typeface="Quattrocento Sans"/>
                <a:cs typeface="Quattrocento Sans"/>
                <a:sym typeface="Quattrocento Sans"/>
              </a:rPr>
              <a:t>Variables para consideración de alineación horizontal</a:t>
            </a:r>
            <a:endParaRPr lang="es-EC"/>
          </a:p>
        </p:txBody>
      </p:sp>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F8B2B15B-2F85-4B7F-918A-4F8AA6013E31}"/>
                  </a:ext>
                </a:extLst>
              </p:cNvPr>
              <p:cNvGraphicFramePr>
                <a:graphicFrameLocks noGrp="1"/>
              </p:cNvGraphicFramePr>
              <p:nvPr>
                <p:extLst>
                  <p:ext uri="{D42A27DB-BD31-4B8C-83A1-F6EECF244321}">
                    <p14:modId xmlns:p14="http://schemas.microsoft.com/office/powerpoint/2010/main" val="777652299"/>
                  </p:ext>
                </p:extLst>
              </p:nvPr>
            </p:nvGraphicFramePr>
            <p:xfrm>
              <a:off x="854342" y="1798092"/>
              <a:ext cx="7435316" cy="1766729"/>
            </p:xfrm>
            <a:graphic>
              <a:graphicData uri="http://schemas.openxmlformats.org/drawingml/2006/table">
                <a:tbl>
                  <a:tblPr firstRow="1" firstCol="1" bandRow="1">
                    <a:tableStyleId>{21E4AEA4-8DFA-4A89-87EB-49C32662AFE0}</a:tableStyleId>
                  </a:tblPr>
                  <a:tblGrid>
                    <a:gridCol w="3717658">
                      <a:extLst>
                        <a:ext uri="{9D8B030D-6E8A-4147-A177-3AD203B41FA5}">
                          <a16:colId xmlns:a16="http://schemas.microsoft.com/office/drawing/2014/main" val="20000"/>
                        </a:ext>
                      </a:extLst>
                    </a:gridCol>
                    <a:gridCol w="3717658">
                      <a:extLst>
                        <a:ext uri="{9D8B030D-6E8A-4147-A177-3AD203B41FA5}">
                          <a16:colId xmlns:a16="http://schemas.microsoft.com/office/drawing/2014/main" val="20001"/>
                        </a:ext>
                      </a:extLst>
                    </a:gridCol>
                  </a:tblGrid>
                  <a:tr h="257407">
                    <a:tc>
                      <a:txBody>
                        <a:bodyPr/>
                        <a:lstStyle/>
                        <a:p>
                          <a:pPr algn="just">
                            <a:lnSpc>
                              <a:spcPct val="107000"/>
                            </a:lnSpc>
                            <a:spcAft>
                              <a:spcPts val="800"/>
                            </a:spcAft>
                          </a:pPr>
                          <a:r>
                            <a:rPr lang="es-MX" sz="2000">
                              <a:effectLst/>
                              <a:latin typeface="Segoe UI Light" panose="020B0502040204020203" pitchFamily="34" charset="0"/>
                              <a:cs typeface="Segoe UI Light" panose="020B0502040204020203" pitchFamily="34" charset="0"/>
                            </a:rPr>
                            <a:t>Radio mínimo</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algn="ctr">
                            <a:lnSpc>
                              <a:spcPct val="107000"/>
                            </a:lnSpc>
                            <a:spcAft>
                              <a:spcPts val="800"/>
                            </a:spcAft>
                          </a:pPr>
                          <a:r>
                            <a:rPr lang="es-MX" sz="2000">
                              <a:effectLst/>
                              <a:latin typeface="Segoe UI Light" panose="020B0502040204020203" pitchFamily="34" charset="0"/>
                              <a:cs typeface="Segoe UI Light" panose="020B0502040204020203" pitchFamily="34" charset="0"/>
                            </a:rPr>
                            <a:t>160,00 m</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extLst>
                      <a:ext uri="{0D108BD9-81ED-4DB2-BD59-A6C34878D82A}">
                        <a16:rowId xmlns:a16="http://schemas.microsoft.com/office/drawing/2014/main" val="10000"/>
                      </a:ext>
                    </a:extLst>
                  </a:tr>
                  <a:tr h="528461">
                    <a:tc>
                      <a:txBody>
                        <a:bodyPr/>
                        <a:lstStyle/>
                        <a:p>
                          <a:pPr algn="just">
                            <a:lnSpc>
                              <a:spcPct val="107000"/>
                            </a:lnSpc>
                            <a:spcAft>
                              <a:spcPts val="800"/>
                            </a:spcAft>
                          </a:pPr>
                          <a:r>
                            <a:rPr lang="es-MX" sz="2000">
                              <a:effectLst/>
                              <a:latin typeface="Segoe UI Light" panose="020B0502040204020203" pitchFamily="34" charset="0"/>
                              <a:cs typeface="Segoe UI Light" panose="020B0502040204020203" pitchFamily="34" charset="0"/>
                            </a:rPr>
                            <a:t>Longitud de transición mínima</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algn="ctr">
                            <a:lnSpc>
                              <a:spcPct val="107000"/>
                            </a:lnSpc>
                            <a:spcAft>
                              <a:spcPts val="800"/>
                            </a:spcAft>
                          </a:pPr>
                          <a:r>
                            <a:rPr lang="es-MX" sz="2000">
                              <a:effectLst/>
                              <a:latin typeface="Segoe UI Light" panose="020B0502040204020203" pitchFamily="34" charset="0"/>
                              <a:cs typeface="Segoe UI Light" panose="020B0502040204020203" pitchFamily="34" charset="0"/>
                            </a:rPr>
                            <a:t>65,00 m</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extLst>
                      <a:ext uri="{0D108BD9-81ED-4DB2-BD59-A6C34878D82A}">
                        <a16:rowId xmlns:a16="http://schemas.microsoft.com/office/drawing/2014/main" val="10001"/>
                      </a:ext>
                    </a:extLst>
                  </a:tr>
                  <a:tr h="936135">
                    <a:tc>
                      <a:txBody>
                        <a:bodyPr/>
                        <a:lstStyle/>
                        <a:p>
                          <a:pPr algn="just">
                            <a:lnSpc>
                              <a:spcPct val="107000"/>
                            </a:lnSpc>
                            <a:spcAft>
                              <a:spcPts val="800"/>
                            </a:spcAft>
                          </a:pPr>
                          <a:r>
                            <a:rPr lang="es-MX" sz="2000">
                              <a:effectLst/>
                              <a:latin typeface="Segoe UI Light" panose="020B0502040204020203" pitchFamily="34" charset="0"/>
                              <a:cs typeface="Segoe UI Light" panose="020B0502040204020203" pitchFamily="34" charset="0"/>
                            </a:rPr>
                            <a:t>Sobreancho mínimo</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lvl="0">
                            <a:buNone/>
                          </a:pPr>
                          <a14:m>
                            <m:oMathPara xmlns:m="http://schemas.openxmlformats.org/officeDocument/2006/math">
                              <m:oMathParaPr>
                                <m:jc m:val="centerGroup"/>
                              </m:oMathParaPr>
                              <m:oMath xmlns:m="http://schemas.openxmlformats.org/officeDocument/2006/math">
                                <m:r>
                                  <a:rPr lang="es-EC" sz="2000" b="0" i="1" u="none" strike="noStrike" noProof="0" dirty="0" smtClean="0">
                                    <a:latin typeface="Cambria Math" panose="02040503050406030204" pitchFamily="18" charset="0"/>
                                  </a:rPr>
                                  <m:t>𝑆</m:t>
                                </m:r>
                                <m:r>
                                  <a:rPr lang="es-EC" sz="2000" b="0" i="1" u="none" strike="noStrike" noProof="0" dirty="0" smtClean="0">
                                    <a:latin typeface="Cambria Math" panose="02040503050406030204" pitchFamily="18" charset="0"/>
                                  </a:rPr>
                                  <m:t>=</m:t>
                                </m:r>
                                <m:r>
                                  <a:rPr lang="es-EC" sz="2000" b="0" i="1" u="none" strike="noStrike" noProof="0" dirty="0" smtClean="0">
                                    <a:latin typeface="Cambria Math" panose="02040503050406030204" pitchFamily="18" charset="0"/>
                                  </a:rPr>
                                  <m:t>𝑛</m:t>
                                </m:r>
                                <m:d>
                                  <m:dPr>
                                    <m:ctrlPr>
                                      <a:rPr lang="es-EC" sz="2000" b="0" i="1" u="none" strike="noStrike" noProof="0" dirty="0" smtClean="0">
                                        <a:latin typeface="Cambria Math" panose="02040503050406030204" pitchFamily="18" charset="0"/>
                                      </a:rPr>
                                    </m:ctrlPr>
                                  </m:dPr>
                                  <m:e>
                                    <m:r>
                                      <a:rPr lang="es-EC" sz="2000" b="0" i="1" u="none" strike="noStrike" noProof="0" dirty="0" smtClean="0">
                                        <a:latin typeface="Cambria Math" panose="02040503050406030204" pitchFamily="18" charset="0"/>
                                      </a:rPr>
                                      <m:t>𝑅</m:t>
                                    </m:r>
                                    <m:r>
                                      <a:rPr lang="es-EC" sz="2000" b="0" i="1" u="none" strike="noStrike" noProof="0" dirty="0" smtClean="0">
                                        <a:latin typeface="Cambria Math" panose="02040503050406030204" pitchFamily="18" charset="0"/>
                                      </a:rPr>
                                      <m:t>−</m:t>
                                    </m:r>
                                    <m:rad>
                                      <m:radPr>
                                        <m:degHide m:val="on"/>
                                        <m:ctrlPr>
                                          <a:rPr lang="es-EC" sz="2000" b="0" i="1" u="none" strike="noStrike" noProof="0" dirty="0" smtClean="0">
                                            <a:latin typeface="Cambria Math" panose="02040503050406030204" pitchFamily="18" charset="0"/>
                                          </a:rPr>
                                        </m:ctrlPr>
                                      </m:radPr>
                                      <m:deg/>
                                      <m:e>
                                        <m:sSup>
                                          <m:sSupPr>
                                            <m:ctrlPr>
                                              <a:rPr lang="es-EC" sz="2000" b="0" i="1" u="none" strike="noStrike" noProof="0" dirty="0" smtClean="0">
                                                <a:latin typeface="Cambria Math" panose="02040503050406030204" pitchFamily="18" charset="0"/>
                                              </a:rPr>
                                            </m:ctrlPr>
                                          </m:sSupPr>
                                          <m:e>
                                            <m:r>
                                              <a:rPr lang="es-EC" sz="2000" b="0" i="1" u="none" strike="noStrike" noProof="0" dirty="0" smtClean="0">
                                                <a:latin typeface="Cambria Math" panose="02040503050406030204" pitchFamily="18" charset="0"/>
                                              </a:rPr>
                                              <m:t>𝑅</m:t>
                                            </m:r>
                                          </m:e>
                                          <m:sup>
                                            <m:r>
                                              <a:rPr lang="es-EC" sz="2000" b="0" i="1" u="none" strike="noStrike" noProof="0" dirty="0" smtClean="0">
                                                <a:latin typeface="Cambria Math" panose="02040503050406030204" pitchFamily="18" charset="0"/>
                                              </a:rPr>
                                              <m:t>2</m:t>
                                            </m:r>
                                          </m:sup>
                                        </m:sSup>
                                        <m:r>
                                          <a:rPr lang="es-EC" sz="2000" b="0" i="1" u="none" strike="noStrike" noProof="0" dirty="0" smtClean="0">
                                            <a:latin typeface="Cambria Math" panose="02040503050406030204" pitchFamily="18" charset="0"/>
                                          </a:rPr>
                                          <m:t>−</m:t>
                                        </m:r>
                                        <m:sSup>
                                          <m:sSupPr>
                                            <m:ctrlPr>
                                              <a:rPr lang="es-EC" sz="2000" b="0" i="1" u="none" strike="noStrike" noProof="0" dirty="0" smtClean="0">
                                                <a:latin typeface="Cambria Math" panose="02040503050406030204" pitchFamily="18" charset="0"/>
                                              </a:rPr>
                                            </m:ctrlPr>
                                          </m:sSupPr>
                                          <m:e>
                                            <m:r>
                                              <a:rPr lang="es-EC" sz="2000" b="0" i="1" u="none" strike="noStrike" noProof="0" dirty="0" smtClean="0">
                                                <a:latin typeface="Cambria Math" panose="02040503050406030204" pitchFamily="18" charset="0"/>
                                              </a:rPr>
                                              <m:t>𝐿</m:t>
                                            </m:r>
                                          </m:e>
                                          <m:sup>
                                            <m:r>
                                              <a:rPr lang="es-EC" sz="2000" b="0" i="1" u="none" strike="noStrike" noProof="0" dirty="0" smtClean="0">
                                                <a:latin typeface="Cambria Math" panose="02040503050406030204" pitchFamily="18" charset="0"/>
                                              </a:rPr>
                                              <m:t>2</m:t>
                                            </m:r>
                                          </m:sup>
                                        </m:sSup>
                                      </m:e>
                                    </m:rad>
                                  </m:e>
                                </m:d>
                                <m:r>
                                  <a:rPr lang="es-EC" sz="2000" b="0" i="1" u="none" strike="noStrike" noProof="0" dirty="0" smtClean="0">
                                    <a:latin typeface="Cambria Math" panose="02040503050406030204" pitchFamily="18" charset="0"/>
                                  </a:rPr>
                                  <m:t>+</m:t>
                                </m:r>
                                <m:f>
                                  <m:fPr>
                                    <m:ctrlPr>
                                      <a:rPr lang="es-EC" sz="2000" b="0" i="1" u="none" strike="noStrike" noProof="0" dirty="0" smtClean="0">
                                        <a:latin typeface="Cambria Math" panose="02040503050406030204" pitchFamily="18" charset="0"/>
                                      </a:rPr>
                                    </m:ctrlPr>
                                  </m:fPr>
                                  <m:num>
                                    <m:r>
                                      <a:rPr lang="es-EC" sz="2000" b="0" i="1" u="none" strike="noStrike" noProof="0" dirty="0" smtClean="0">
                                        <a:latin typeface="Cambria Math" panose="02040503050406030204" pitchFamily="18" charset="0"/>
                                      </a:rPr>
                                      <m:t>𝑉</m:t>
                                    </m:r>
                                  </m:num>
                                  <m:den>
                                    <m:r>
                                      <a:rPr lang="es-EC" sz="2000" b="0" i="1" u="none" strike="noStrike" noProof="0" dirty="0" smtClean="0">
                                        <a:latin typeface="Cambria Math" panose="02040503050406030204" pitchFamily="18" charset="0"/>
                                      </a:rPr>
                                      <m:t>10</m:t>
                                    </m:r>
                                    <m:rad>
                                      <m:radPr>
                                        <m:degHide m:val="on"/>
                                        <m:ctrlPr>
                                          <a:rPr lang="es-EC" sz="2000" b="0" i="1" u="none" strike="noStrike" noProof="0" dirty="0" smtClean="0">
                                            <a:latin typeface="Cambria Math" panose="02040503050406030204" pitchFamily="18" charset="0"/>
                                          </a:rPr>
                                        </m:ctrlPr>
                                      </m:radPr>
                                      <m:deg/>
                                      <m:e>
                                        <m:r>
                                          <a:rPr lang="es-EC" sz="2000" b="0" i="1" u="none" strike="noStrike" noProof="0" dirty="0" smtClean="0">
                                            <a:latin typeface="Cambria Math" panose="02040503050406030204" pitchFamily="18" charset="0"/>
                                          </a:rPr>
                                          <m:t>𝑅</m:t>
                                        </m:r>
                                      </m:e>
                                    </m:rad>
                                  </m:den>
                                </m:f>
                              </m:oMath>
                            </m:oMathPara>
                          </a14:m>
                          <a:endParaRPr lang="es-EC" sz="1400" b="0" i="0" u="none" strike="noStrike" cap="none">
                            <a:solidFill>
                              <a:schemeClr val="dk1"/>
                            </a:solidFill>
                            <a:effectLst/>
                            <a:latin typeface="+mn-lt"/>
                            <a:ea typeface="+mn-ea"/>
                            <a:cs typeface="+mn-cs"/>
                            <a:sym typeface="Arial"/>
                          </a:endParaRPr>
                        </a:p>
                        <a:p>
                          <a:endParaRPr lang="es-EC" sz="2000">
                            <a:latin typeface="Segoe UI Light" panose="020B0502040204020203"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0002"/>
                      </a:ext>
                    </a:extLst>
                  </a:tr>
                </a:tbl>
              </a:graphicData>
            </a:graphic>
          </p:graphicFrame>
        </mc:Choice>
        <mc:Fallback xmlns="">
          <p:graphicFrame>
            <p:nvGraphicFramePr>
              <p:cNvPr id="6" name="Tabla 5">
                <a:extLst>
                  <a:ext uri="{FF2B5EF4-FFF2-40B4-BE49-F238E27FC236}">
                    <a16:creationId xmlns:a16="http://schemas.microsoft.com/office/drawing/2014/main" id="{F8B2B15B-2F85-4B7F-918A-4F8AA6013E31}"/>
                  </a:ext>
                </a:extLst>
              </p:cNvPr>
              <p:cNvGraphicFramePr>
                <a:graphicFrameLocks noGrp="1"/>
              </p:cNvGraphicFramePr>
              <p:nvPr>
                <p:extLst>
                  <p:ext uri="{D42A27DB-BD31-4B8C-83A1-F6EECF244321}">
                    <p14:modId xmlns:p14="http://schemas.microsoft.com/office/powerpoint/2010/main" val="777652299"/>
                  </p:ext>
                </p:extLst>
              </p:nvPr>
            </p:nvGraphicFramePr>
            <p:xfrm>
              <a:off x="854342" y="1798092"/>
              <a:ext cx="7435316" cy="1766729"/>
            </p:xfrm>
            <a:graphic>
              <a:graphicData uri="http://schemas.openxmlformats.org/drawingml/2006/table">
                <a:tbl>
                  <a:tblPr firstRow="1" firstCol="1" bandRow="1">
                    <a:tableStyleId>{21E4AEA4-8DFA-4A89-87EB-49C32662AFE0}</a:tableStyleId>
                  </a:tblPr>
                  <a:tblGrid>
                    <a:gridCol w="3717658">
                      <a:extLst>
                        <a:ext uri="{9D8B030D-6E8A-4147-A177-3AD203B41FA5}">
                          <a16:colId xmlns:a16="http://schemas.microsoft.com/office/drawing/2014/main" val="20000"/>
                        </a:ext>
                      </a:extLst>
                    </a:gridCol>
                    <a:gridCol w="3717658">
                      <a:extLst>
                        <a:ext uri="{9D8B030D-6E8A-4147-A177-3AD203B41FA5}">
                          <a16:colId xmlns:a16="http://schemas.microsoft.com/office/drawing/2014/main" val="20001"/>
                        </a:ext>
                      </a:extLst>
                    </a:gridCol>
                  </a:tblGrid>
                  <a:tr h="302133">
                    <a:tc>
                      <a:txBody>
                        <a:bodyPr/>
                        <a:lstStyle/>
                        <a:p>
                          <a:pPr algn="just">
                            <a:lnSpc>
                              <a:spcPct val="107000"/>
                            </a:lnSpc>
                            <a:spcAft>
                              <a:spcPts val="800"/>
                            </a:spcAft>
                          </a:pPr>
                          <a:r>
                            <a:rPr lang="es-MX" sz="2000">
                              <a:effectLst/>
                              <a:latin typeface="Segoe UI Light" panose="020B0502040204020203" pitchFamily="34" charset="0"/>
                              <a:cs typeface="Segoe UI Light" panose="020B0502040204020203" pitchFamily="34" charset="0"/>
                            </a:rPr>
                            <a:t>Radio mínimo</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algn="ctr">
                            <a:lnSpc>
                              <a:spcPct val="107000"/>
                            </a:lnSpc>
                            <a:spcAft>
                              <a:spcPts val="800"/>
                            </a:spcAft>
                          </a:pPr>
                          <a:r>
                            <a:rPr lang="es-MX" sz="2000">
                              <a:effectLst/>
                              <a:latin typeface="Segoe UI Light" panose="020B0502040204020203" pitchFamily="34" charset="0"/>
                              <a:cs typeface="Segoe UI Light" panose="020B0502040204020203" pitchFamily="34" charset="0"/>
                            </a:rPr>
                            <a:t>160,00 m</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extLst>
                      <a:ext uri="{0D108BD9-81ED-4DB2-BD59-A6C34878D82A}">
                        <a16:rowId xmlns:a16="http://schemas.microsoft.com/office/drawing/2014/main" val="10000"/>
                      </a:ext>
                    </a:extLst>
                  </a:tr>
                  <a:tr h="528461">
                    <a:tc>
                      <a:txBody>
                        <a:bodyPr/>
                        <a:lstStyle/>
                        <a:p>
                          <a:pPr algn="just">
                            <a:lnSpc>
                              <a:spcPct val="107000"/>
                            </a:lnSpc>
                            <a:spcAft>
                              <a:spcPts val="800"/>
                            </a:spcAft>
                          </a:pPr>
                          <a:r>
                            <a:rPr lang="es-MX" sz="2000">
                              <a:effectLst/>
                              <a:latin typeface="Segoe UI Light" panose="020B0502040204020203" pitchFamily="34" charset="0"/>
                              <a:cs typeface="Segoe UI Light" panose="020B0502040204020203" pitchFamily="34" charset="0"/>
                            </a:rPr>
                            <a:t>Longitud de transición mínima</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algn="ctr">
                            <a:lnSpc>
                              <a:spcPct val="107000"/>
                            </a:lnSpc>
                            <a:spcAft>
                              <a:spcPts val="800"/>
                            </a:spcAft>
                          </a:pPr>
                          <a:r>
                            <a:rPr lang="es-MX" sz="2000">
                              <a:effectLst/>
                              <a:latin typeface="Segoe UI Light" panose="020B0502040204020203" pitchFamily="34" charset="0"/>
                              <a:cs typeface="Segoe UI Light" panose="020B0502040204020203" pitchFamily="34" charset="0"/>
                            </a:rPr>
                            <a:t>65,00 m</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extLst>
                      <a:ext uri="{0D108BD9-81ED-4DB2-BD59-A6C34878D82A}">
                        <a16:rowId xmlns:a16="http://schemas.microsoft.com/office/drawing/2014/main" val="10001"/>
                      </a:ext>
                    </a:extLst>
                  </a:tr>
                  <a:tr h="936135">
                    <a:tc>
                      <a:txBody>
                        <a:bodyPr/>
                        <a:lstStyle/>
                        <a:p>
                          <a:pPr algn="just">
                            <a:lnSpc>
                              <a:spcPct val="107000"/>
                            </a:lnSpc>
                            <a:spcAft>
                              <a:spcPts val="800"/>
                            </a:spcAft>
                          </a:pPr>
                          <a:r>
                            <a:rPr lang="es-MX" sz="2000">
                              <a:effectLst/>
                              <a:latin typeface="Segoe UI Light" panose="020B0502040204020203" pitchFamily="34" charset="0"/>
                              <a:cs typeface="Segoe UI Light" panose="020B0502040204020203" pitchFamily="34" charset="0"/>
                            </a:rPr>
                            <a:t>Sobreancho mínimo</a:t>
                          </a:r>
                          <a:endParaRPr lang="es-EC" sz="20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endParaRPr lang="en-US"/>
                        </a:p>
                      </a:txBody>
                      <a:tcPr marL="68580" marR="68580" marT="0" marB="0">
                        <a:blipFill>
                          <a:blip r:embed="rId4"/>
                          <a:stretch>
                            <a:fillRect l="-100164" t="-96753" r="-820" b="-129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6"/>
          <p:cNvPicPr preferRelativeResize="0"/>
          <p:nvPr/>
        </p:nvPicPr>
        <p:blipFill rotWithShape="1">
          <a:blip r:embed="rId3">
            <a:alphaModFix/>
          </a:blip>
          <a:srcRect/>
          <a:stretch/>
        </p:blipFill>
        <p:spPr>
          <a:xfrm>
            <a:off x="1658143" y="350526"/>
            <a:ext cx="5973762" cy="5684837"/>
          </a:xfrm>
          <a:prstGeom prst="rect">
            <a:avLst/>
          </a:prstGeom>
          <a:noFill/>
          <a:ln>
            <a:noFill/>
          </a:ln>
        </p:spPr>
      </p:pic>
      <p:pic>
        <p:nvPicPr>
          <p:cNvPr id="192" name="Google Shape;192;p16"/>
          <p:cNvPicPr preferRelativeResize="0"/>
          <p:nvPr/>
        </p:nvPicPr>
        <p:blipFill rotWithShape="1">
          <a:blip r:embed="rId4">
            <a:alphaModFix/>
          </a:blip>
          <a:srcRect/>
          <a:stretch/>
        </p:blipFill>
        <p:spPr>
          <a:xfrm>
            <a:off x="6300787" y="5775325"/>
            <a:ext cx="2662237" cy="8080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542042" y="38968"/>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Arial"/>
              <a:buNone/>
            </a:pPr>
            <a:r>
              <a:rPr lang="en-US" sz="3200" b="1" i="1" u="none" err="1">
                <a:solidFill>
                  <a:srgbClr val="008000"/>
                </a:solidFill>
                <a:latin typeface="Arial"/>
                <a:ea typeface="Arial"/>
                <a:cs typeface="Arial"/>
                <a:sym typeface="Arial"/>
              </a:rPr>
              <a:t>Conclusiones</a:t>
            </a:r>
            <a:endParaRPr/>
          </a:p>
        </p:txBody>
      </p:sp>
      <p:sp>
        <p:nvSpPr>
          <p:cNvPr id="198" name="Google Shape;198;p17"/>
          <p:cNvSpPr txBox="1">
            <a:spLocks noGrp="1"/>
          </p:cNvSpPr>
          <p:nvPr>
            <p:ph type="body" idx="1"/>
          </p:nvPr>
        </p:nvSpPr>
        <p:spPr>
          <a:xfrm>
            <a:off x="457200" y="1470025"/>
            <a:ext cx="8229600" cy="3917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1600"/>
              <a:buFont typeface="Noto Sans Symbols"/>
              <a:buChar char="∙"/>
            </a:pPr>
            <a:r>
              <a:rPr lang="en-US" sz="1600" b="0" i="0" u="none">
                <a:solidFill>
                  <a:schemeClr val="dk1"/>
                </a:solidFill>
                <a:latin typeface="Arial"/>
                <a:ea typeface="Arial"/>
                <a:cs typeface="Arial"/>
                <a:sym typeface="Arial"/>
              </a:rPr>
              <a:t>El </a:t>
            </a:r>
            <a:r>
              <a:rPr lang="en-US" sz="1600" b="0" i="0" u="none" err="1">
                <a:solidFill>
                  <a:schemeClr val="dk1"/>
                </a:solidFill>
                <a:latin typeface="Arial"/>
                <a:ea typeface="Arial"/>
                <a:cs typeface="Arial"/>
                <a:sym typeface="Arial"/>
              </a:rPr>
              <a:t>uso</a:t>
            </a:r>
            <a:r>
              <a:rPr lang="en-US" sz="1600" b="0" i="0" u="none">
                <a:solidFill>
                  <a:schemeClr val="dk1"/>
                </a:solidFill>
                <a:latin typeface="Arial"/>
                <a:ea typeface="Arial"/>
                <a:cs typeface="Arial"/>
                <a:sym typeface="Arial"/>
              </a:rPr>
              <a:t> del NTRIP </a:t>
            </a:r>
            <a:r>
              <a:rPr lang="en-US" sz="1600" b="0" i="0" u="none" err="1">
                <a:solidFill>
                  <a:schemeClr val="dk1"/>
                </a:solidFill>
                <a:latin typeface="Arial"/>
                <a:ea typeface="Arial"/>
                <a:cs typeface="Arial"/>
                <a:sym typeface="Arial"/>
              </a:rPr>
              <a:t>como</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metodología</a:t>
            </a:r>
            <a:r>
              <a:rPr lang="en-US" sz="1600" b="0" i="0" u="none">
                <a:solidFill>
                  <a:schemeClr val="dk1"/>
                </a:solidFill>
                <a:latin typeface="Arial"/>
                <a:ea typeface="Arial"/>
                <a:cs typeface="Arial"/>
                <a:sym typeface="Arial"/>
              </a:rPr>
              <a:t> para el </a:t>
            </a:r>
            <a:r>
              <a:rPr lang="en-US" sz="1600" b="0" i="0" u="none" err="1">
                <a:solidFill>
                  <a:schemeClr val="dk1"/>
                </a:solidFill>
                <a:latin typeface="Arial"/>
                <a:ea typeface="Arial"/>
                <a:cs typeface="Arial"/>
                <a:sym typeface="Arial"/>
              </a:rPr>
              <a:t>procesamiento</a:t>
            </a:r>
            <a:r>
              <a:rPr lang="en-US" sz="1600" b="0" i="0" u="none">
                <a:solidFill>
                  <a:schemeClr val="dk1"/>
                </a:solidFill>
                <a:latin typeface="Arial"/>
                <a:ea typeface="Arial"/>
                <a:cs typeface="Arial"/>
                <a:sym typeface="Arial"/>
              </a:rPr>
              <a:t> es una </a:t>
            </a:r>
            <a:r>
              <a:rPr lang="en-US" sz="1600" b="0" i="0" u="none" err="1">
                <a:solidFill>
                  <a:schemeClr val="dk1"/>
                </a:solidFill>
                <a:latin typeface="Arial"/>
                <a:ea typeface="Arial"/>
                <a:cs typeface="Arial"/>
                <a:sym typeface="Arial"/>
              </a:rPr>
              <a:t>herramienta</a:t>
            </a:r>
            <a:r>
              <a:rPr lang="en-US" sz="1600" b="0" i="0" u="none">
                <a:solidFill>
                  <a:schemeClr val="dk1"/>
                </a:solidFill>
                <a:latin typeface="Arial"/>
                <a:ea typeface="Arial"/>
                <a:cs typeface="Arial"/>
                <a:sym typeface="Arial"/>
              </a:rPr>
              <a:t> que </a:t>
            </a:r>
            <a:r>
              <a:rPr lang="en-US" sz="1600" b="0" i="0" u="none" err="1">
                <a:solidFill>
                  <a:schemeClr val="dk1"/>
                </a:solidFill>
                <a:latin typeface="Arial"/>
                <a:ea typeface="Arial"/>
                <a:cs typeface="Arial"/>
                <a:sym typeface="Arial"/>
              </a:rPr>
              <a:t>permite</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optimizar</a:t>
            </a:r>
            <a:r>
              <a:rPr lang="en-US" sz="1600" b="0" i="0" u="none">
                <a:solidFill>
                  <a:schemeClr val="dk1"/>
                </a:solidFill>
                <a:latin typeface="Arial"/>
                <a:ea typeface="Arial"/>
                <a:cs typeface="Arial"/>
                <a:sym typeface="Arial"/>
              </a:rPr>
              <a:t> el </a:t>
            </a:r>
            <a:r>
              <a:rPr lang="en-US" sz="1600" b="0" i="0" u="none" err="1">
                <a:solidFill>
                  <a:schemeClr val="dk1"/>
                </a:solidFill>
                <a:latin typeface="Arial"/>
                <a:ea typeface="Arial"/>
                <a:cs typeface="Arial"/>
                <a:sym typeface="Arial"/>
              </a:rPr>
              <a:t>tiempo</a:t>
            </a:r>
            <a:r>
              <a:rPr lang="en-US" sz="1600" b="0" i="0" u="none">
                <a:solidFill>
                  <a:schemeClr val="dk1"/>
                </a:solidFill>
                <a:latin typeface="Arial"/>
                <a:ea typeface="Arial"/>
                <a:cs typeface="Arial"/>
                <a:sym typeface="Arial"/>
              </a:rPr>
              <a:t> de </a:t>
            </a:r>
            <a:r>
              <a:rPr lang="en-US" sz="1600" b="0" i="0" u="none" err="1">
                <a:solidFill>
                  <a:schemeClr val="dk1"/>
                </a:solidFill>
                <a:latin typeface="Arial"/>
                <a:ea typeface="Arial"/>
                <a:cs typeface="Arial"/>
                <a:sym typeface="Arial"/>
              </a:rPr>
              <a:t>trabajo</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además</a:t>
            </a:r>
            <a:r>
              <a:rPr lang="en-US" sz="1600" b="0" i="0" u="none">
                <a:solidFill>
                  <a:schemeClr val="dk1"/>
                </a:solidFill>
                <a:latin typeface="Arial"/>
                <a:ea typeface="Arial"/>
                <a:cs typeface="Arial"/>
                <a:sym typeface="Arial"/>
              </a:rPr>
              <a:t> de ser una </a:t>
            </a:r>
            <a:r>
              <a:rPr lang="en-US" sz="1600" b="0" i="0" u="none" err="1">
                <a:solidFill>
                  <a:schemeClr val="dk1"/>
                </a:solidFill>
                <a:latin typeface="Arial"/>
                <a:ea typeface="Arial"/>
                <a:cs typeface="Arial"/>
                <a:sym typeface="Arial"/>
              </a:rPr>
              <a:t>alternativa</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más</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económica</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en</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cuanto</a:t>
            </a:r>
            <a:r>
              <a:rPr lang="en-US" sz="1600" b="0" i="0" u="none">
                <a:solidFill>
                  <a:schemeClr val="dk1"/>
                </a:solidFill>
                <a:latin typeface="Arial"/>
                <a:ea typeface="Arial"/>
                <a:cs typeface="Arial"/>
                <a:sym typeface="Arial"/>
              </a:rPr>
              <a:t> a los </a:t>
            </a:r>
            <a:r>
              <a:rPr lang="en-US" sz="1600" b="0" i="0" u="none" err="1">
                <a:solidFill>
                  <a:schemeClr val="dk1"/>
                </a:solidFill>
                <a:latin typeface="Arial"/>
                <a:ea typeface="Arial"/>
                <a:cs typeface="Arial"/>
                <a:sym typeface="Arial"/>
              </a:rPr>
              <a:t>equipos</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requeridos</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ya</a:t>
            </a:r>
            <a:r>
              <a:rPr lang="en-US" sz="1600" b="0" i="0" u="none">
                <a:solidFill>
                  <a:schemeClr val="dk1"/>
                </a:solidFill>
                <a:latin typeface="Arial"/>
                <a:ea typeface="Arial"/>
                <a:cs typeface="Arial"/>
                <a:sym typeface="Arial"/>
              </a:rPr>
              <a:t> que </a:t>
            </a:r>
            <a:r>
              <a:rPr lang="en-US" sz="1600" b="0" i="0" u="none" err="1">
                <a:solidFill>
                  <a:schemeClr val="dk1"/>
                </a:solidFill>
                <a:latin typeface="Arial"/>
                <a:ea typeface="Arial"/>
                <a:cs typeface="Arial"/>
                <a:sym typeface="Arial"/>
              </a:rPr>
              <a:t>trabaja</a:t>
            </a:r>
            <a:r>
              <a:rPr lang="en-US" sz="1600" b="0" i="0" u="none">
                <a:solidFill>
                  <a:schemeClr val="dk1"/>
                </a:solidFill>
                <a:latin typeface="Arial"/>
                <a:ea typeface="Arial"/>
                <a:cs typeface="Arial"/>
                <a:sym typeface="Arial"/>
              </a:rPr>
              <a:t> solo con un GPS y un </a:t>
            </a:r>
            <a:r>
              <a:rPr lang="en-US" sz="1600" b="0" i="0" u="none" err="1">
                <a:solidFill>
                  <a:schemeClr val="dk1"/>
                </a:solidFill>
                <a:latin typeface="Arial"/>
                <a:ea typeface="Arial"/>
                <a:cs typeface="Arial"/>
                <a:sym typeface="Arial"/>
              </a:rPr>
              <a:t>dispositivo</a:t>
            </a:r>
            <a:r>
              <a:rPr lang="en-US" sz="1600" b="0" i="0" u="none">
                <a:solidFill>
                  <a:schemeClr val="dk1"/>
                </a:solidFill>
                <a:latin typeface="Arial"/>
                <a:ea typeface="Arial"/>
                <a:cs typeface="Arial"/>
                <a:sym typeface="Arial"/>
              </a:rPr>
              <a:t> que </a:t>
            </a:r>
            <a:r>
              <a:rPr lang="en-US" sz="1600" b="0" i="0" u="none" err="1">
                <a:solidFill>
                  <a:schemeClr val="dk1"/>
                </a:solidFill>
                <a:latin typeface="Arial"/>
                <a:ea typeface="Arial"/>
                <a:cs typeface="Arial"/>
                <a:sym typeface="Arial"/>
              </a:rPr>
              <a:t>recepte</a:t>
            </a:r>
            <a:r>
              <a:rPr lang="en-US" sz="1600" b="0" i="0" u="none">
                <a:solidFill>
                  <a:schemeClr val="dk1"/>
                </a:solidFill>
                <a:latin typeface="Arial"/>
                <a:ea typeface="Arial"/>
                <a:cs typeface="Arial"/>
                <a:sym typeface="Arial"/>
              </a:rPr>
              <a:t> la </a:t>
            </a:r>
            <a:r>
              <a:rPr lang="en-US" sz="1600" b="0" i="0" u="none" err="1">
                <a:solidFill>
                  <a:schemeClr val="dk1"/>
                </a:solidFill>
                <a:latin typeface="Arial"/>
                <a:ea typeface="Arial"/>
                <a:cs typeface="Arial"/>
                <a:sym typeface="Arial"/>
              </a:rPr>
              <a:t>información</a:t>
            </a:r>
            <a:r>
              <a:rPr lang="en-US" sz="1600" b="0" i="0" u="none">
                <a:solidFill>
                  <a:schemeClr val="dk1"/>
                </a:solidFill>
                <a:latin typeface="Arial"/>
                <a:ea typeface="Arial"/>
                <a:cs typeface="Arial"/>
                <a:sym typeface="Arial"/>
              </a:rPr>
              <a:t> a </a:t>
            </a:r>
            <a:r>
              <a:rPr lang="en-US" sz="1600" b="0" i="0" u="none" err="1">
                <a:solidFill>
                  <a:schemeClr val="dk1"/>
                </a:solidFill>
                <a:latin typeface="Arial"/>
                <a:ea typeface="Arial"/>
                <a:cs typeface="Arial"/>
                <a:sym typeface="Arial"/>
              </a:rPr>
              <a:t>través</a:t>
            </a:r>
            <a:r>
              <a:rPr lang="en-US" sz="1600" b="0" i="0" u="none">
                <a:solidFill>
                  <a:schemeClr val="dk1"/>
                </a:solidFill>
                <a:latin typeface="Arial"/>
                <a:ea typeface="Arial"/>
                <a:cs typeface="Arial"/>
                <a:sym typeface="Arial"/>
              </a:rPr>
              <a:t> de internet </a:t>
            </a:r>
            <a:r>
              <a:rPr lang="en-US" sz="1600" b="0" i="0" u="none" err="1">
                <a:solidFill>
                  <a:schemeClr val="dk1"/>
                </a:solidFill>
                <a:latin typeface="Arial"/>
                <a:ea typeface="Arial"/>
                <a:cs typeface="Arial"/>
                <a:sym typeface="Arial"/>
              </a:rPr>
              <a:t>como</a:t>
            </a:r>
            <a:r>
              <a:rPr lang="en-US" sz="1600" b="0" i="0" u="none">
                <a:solidFill>
                  <a:schemeClr val="dk1"/>
                </a:solidFill>
                <a:latin typeface="Arial"/>
                <a:ea typeface="Arial"/>
                <a:cs typeface="Arial"/>
                <a:sym typeface="Arial"/>
              </a:rPr>
              <a:t> las </a:t>
            </a:r>
            <a:r>
              <a:rPr lang="en-US" sz="1600" b="0" i="0" u="none" err="1">
                <a:solidFill>
                  <a:schemeClr val="dk1"/>
                </a:solidFill>
                <a:latin typeface="Arial"/>
                <a:ea typeface="Arial"/>
                <a:cs typeface="Arial"/>
                <a:sym typeface="Arial"/>
              </a:rPr>
              <a:t>observaciones</a:t>
            </a:r>
            <a:r>
              <a:rPr lang="en-US" sz="1600" b="0" i="0" u="none">
                <a:solidFill>
                  <a:schemeClr val="dk1"/>
                </a:solidFill>
                <a:latin typeface="Arial"/>
                <a:ea typeface="Arial"/>
                <a:cs typeface="Arial"/>
                <a:sym typeface="Arial"/>
              </a:rPr>
              <a:t> RTK </a:t>
            </a:r>
            <a:r>
              <a:rPr lang="en-US" sz="1600" b="0" i="0" u="none" err="1">
                <a:solidFill>
                  <a:schemeClr val="dk1"/>
                </a:solidFill>
                <a:latin typeface="Arial"/>
                <a:ea typeface="Arial"/>
                <a:cs typeface="Arial"/>
                <a:sym typeface="Arial"/>
              </a:rPr>
              <a:t>convencionales</a:t>
            </a:r>
            <a:r>
              <a:rPr lang="en-US" sz="1600" b="0" i="0" u="none">
                <a:solidFill>
                  <a:schemeClr val="dk1"/>
                </a:solidFill>
                <a:latin typeface="Arial"/>
                <a:ea typeface="Arial"/>
                <a:cs typeface="Arial"/>
                <a:sym typeface="Arial"/>
              </a:rPr>
              <a:t>. </a:t>
            </a:r>
            <a:endParaRPr/>
          </a:p>
          <a:p>
            <a:pPr marL="342900" marR="0" lvl="0" indent="-342900" algn="l" rtl="0">
              <a:lnSpc>
                <a:spcPct val="150000"/>
              </a:lnSpc>
              <a:spcBef>
                <a:spcPts val="320"/>
              </a:spcBef>
              <a:spcAft>
                <a:spcPts val="0"/>
              </a:spcAft>
              <a:buClr>
                <a:schemeClr val="dk1"/>
              </a:buClr>
              <a:buSzPts val="1600"/>
              <a:buFont typeface="Noto Sans Symbols"/>
              <a:buChar char="∙"/>
            </a:pPr>
            <a:r>
              <a:rPr lang="en-US" sz="1600" b="0" i="0" u="none">
                <a:solidFill>
                  <a:schemeClr val="dk1"/>
                </a:solidFill>
                <a:latin typeface="Arial"/>
                <a:ea typeface="Arial"/>
                <a:cs typeface="Arial"/>
                <a:sym typeface="Arial"/>
              </a:rPr>
              <a:t>La </a:t>
            </a:r>
            <a:r>
              <a:rPr lang="en-US" sz="1600" b="0" i="0" u="none" err="1">
                <a:solidFill>
                  <a:schemeClr val="dk1"/>
                </a:solidFill>
                <a:latin typeface="Arial"/>
                <a:ea typeface="Arial"/>
                <a:cs typeface="Arial"/>
                <a:sym typeface="Arial"/>
              </a:rPr>
              <a:t>correcta</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ejecución</a:t>
            </a:r>
            <a:r>
              <a:rPr lang="en-US" sz="1600" b="0" i="0" u="none">
                <a:solidFill>
                  <a:schemeClr val="dk1"/>
                </a:solidFill>
                <a:latin typeface="Arial"/>
                <a:ea typeface="Arial"/>
                <a:cs typeface="Arial"/>
                <a:sym typeface="Arial"/>
              </a:rPr>
              <a:t> de los </a:t>
            </a:r>
            <a:r>
              <a:rPr lang="en-US" sz="1600" b="0" i="0" u="none" err="1">
                <a:solidFill>
                  <a:schemeClr val="dk1"/>
                </a:solidFill>
                <a:latin typeface="Arial"/>
                <a:ea typeface="Arial"/>
                <a:cs typeface="Arial"/>
                <a:sym typeface="Arial"/>
              </a:rPr>
              <a:t>vuelos</a:t>
            </a:r>
            <a:r>
              <a:rPr lang="en-US" sz="1600" b="0" i="0" u="none">
                <a:solidFill>
                  <a:schemeClr val="dk1"/>
                </a:solidFill>
                <a:latin typeface="Arial"/>
                <a:ea typeface="Arial"/>
                <a:cs typeface="Arial"/>
                <a:sym typeface="Arial"/>
              </a:rPr>
              <a:t>, con las </a:t>
            </a:r>
            <a:r>
              <a:rPr lang="en-US" sz="1600" b="0" i="0" u="none" err="1">
                <a:solidFill>
                  <a:schemeClr val="dk1"/>
                </a:solidFill>
                <a:latin typeface="Arial"/>
                <a:ea typeface="Arial"/>
                <a:cs typeface="Arial"/>
                <a:sym typeface="Arial"/>
              </a:rPr>
              <a:t>condiciones</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adecuadas</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permite</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mejorar</a:t>
            </a:r>
            <a:r>
              <a:rPr lang="en-US" sz="1600" b="0" i="0" u="none">
                <a:solidFill>
                  <a:schemeClr val="dk1"/>
                </a:solidFill>
                <a:latin typeface="Arial"/>
                <a:ea typeface="Arial"/>
                <a:cs typeface="Arial"/>
                <a:sym typeface="Arial"/>
              </a:rPr>
              <a:t> la </a:t>
            </a:r>
            <a:r>
              <a:rPr lang="en-US" sz="1600" b="0" i="0" u="none" err="1">
                <a:solidFill>
                  <a:schemeClr val="dk1"/>
                </a:solidFill>
                <a:latin typeface="Arial"/>
                <a:ea typeface="Arial"/>
                <a:cs typeface="Arial"/>
                <a:sym typeface="Arial"/>
              </a:rPr>
              <a:t>calidad</a:t>
            </a:r>
            <a:r>
              <a:rPr lang="en-US" sz="1600" b="0" i="0" u="none">
                <a:solidFill>
                  <a:schemeClr val="dk1"/>
                </a:solidFill>
                <a:latin typeface="Arial"/>
                <a:ea typeface="Arial"/>
                <a:cs typeface="Arial"/>
                <a:sym typeface="Arial"/>
              </a:rPr>
              <a:t> del </a:t>
            </a:r>
            <a:r>
              <a:rPr lang="en-US" sz="1600" b="0" i="0" u="none" err="1">
                <a:solidFill>
                  <a:schemeClr val="dk1"/>
                </a:solidFill>
                <a:latin typeface="Arial"/>
                <a:ea typeface="Arial"/>
                <a:cs typeface="Arial"/>
                <a:sym typeface="Arial"/>
              </a:rPr>
              <a:t>levantamiento</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como</a:t>
            </a:r>
            <a:r>
              <a:rPr lang="en-US" sz="1600" b="0" i="0" u="none">
                <a:solidFill>
                  <a:schemeClr val="dk1"/>
                </a:solidFill>
                <a:latin typeface="Arial"/>
                <a:ea typeface="Arial"/>
                <a:cs typeface="Arial"/>
                <a:sym typeface="Arial"/>
              </a:rPr>
              <a:t> se </a:t>
            </a:r>
            <a:r>
              <a:rPr lang="en-US" sz="1600" b="0" i="0" u="none" err="1">
                <a:solidFill>
                  <a:schemeClr val="dk1"/>
                </a:solidFill>
                <a:latin typeface="Arial"/>
                <a:ea typeface="Arial"/>
                <a:cs typeface="Arial"/>
                <a:sym typeface="Arial"/>
              </a:rPr>
              <a:t>ve</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en</a:t>
            </a:r>
            <a:r>
              <a:rPr lang="en-US" sz="1600" b="0" i="0" u="none">
                <a:solidFill>
                  <a:schemeClr val="dk1"/>
                </a:solidFill>
                <a:latin typeface="Arial"/>
                <a:ea typeface="Arial"/>
                <a:cs typeface="Arial"/>
                <a:sym typeface="Arial"/>
              </a:rPr>
              <a:t> el </a:t>
            </a:r>
            <a:r>
              <a:rPr lang="en-US" sz="1600" b="0" i="0" u="none" err="1">
                <a:solidFill>
                  <a:schemeClr val="dk1"/>
                </a:solidFill>
                <a:latin typeface="Arial"/>
                <a:ea typeface="Arial"/>
                <a:cs typeface="Arial"/>
                <a:sym typeface="Arial"/>
              </a:rPr>
              <a:t>levantamiento</a:t>
            </a:r>
            <a:r>
              <a:rPr lang="en-US" sz="1600" b="0" i="0" u="none">
                <a:solidFill>
                  <a:schemeClr val="dk1"/>
                </a:solidFill>
                <a:latin typeface="Arial"/>
                <a:ea typeface="Arial"/>
                <a:cs typeface="Arial"/>
                <a:sym typeface="Arial"/>
              </a:rPr>
              <a:t> actual, la </a:t>
            </a:r>
            <a:r>
              <a:rPr lang="en-US" sz="1600" b="0" i="0" u="none" err="1">
                <a:solidFill>
                  <a:schemeClr val="dk1"/>
                </a:solidFill>
                <a:latin typeface="Arial"/>
                <a:ea typeface="Arial"/>
                <a:cs typeface="Arial"/>
                <a:sym typeface="Arial"/>
              </a:rPr>
              <a:t>falta</a:t>
            </a:r>
            <a:r>
              <a:rPr lang="en-US" sz="1600" b="0" i="0" u="none">
                <a:solidFill>
                  <a:schemeClr val="dk1"/>
                </a:solidFill>
                <a:latin typeface="Arial"/>
                <a:ea typeface="Arial"/>
                <a:cs typeface="Arial"/>
                <a:sym typeface="Arial"/>
              </a:rPr>
              <a:t> de </a:t>
            </a:r>
            <a:r>
              <a:rPr lang="en-US" sz="1600" b="0" i="0" u="none" err="1">
                <a:solidFill>
                  <a:schemeClr val="dk1"/>
                </a:solidFill>
                <a:latin typeface="Arial"/>
                <a:ea typeface="Arial"/>
                <a:cs typeface="Arial"/>
                <a:sym typeface="Arial"/>
              </a:rPr>
              <a:t>información</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en</a:t>
            </a:r>
            <a:r>
              <a:rPr lang="en-US" sz="1600" b="0" i="0" u="none">
                <a:solidFill>
                  <a:schemeClr val="dk1"/>
                </a:solidFill>
                <a:latin typeface="Arial"/>
                <a:ea typeface="Arial"/>
                <a:cs typeface="Arial"/>
                <a:sym typeface="Arial"/>
              </a:rPr>
              <a:t> un </a:t>
            </a:r>
            <a:r>
              <a:rPr lang="en-US" sz="1600" b="0" i="0" u="none" err="1">
                <a:solidFill>
                  <a:schemeClr val="dk1"/>
                </a:solidFill>
                <a:latin typeface="Arial"/>
                <a:ea typeface="Arial"/>
                <a:cs typeface="Arial"/>
                <a:sym typeface="Arial"/>
              </a:rPr>
              <a:t>tramo</a:t>
            </a:r>
            <a:r>
              <a:rPr lang="en-US" sz="1600" b="0" i="0" u="none">
                <a:solidFill>
                  <a:schemeClr val="dk1"/>
                </a:solidFill>
                <a:latin typeface="Arial"/>
                <a:ea typeface="Arial"/>
                <a:cs typeface="Arial"/>
                <a:sym typeface="Arial"/>
              </a:rPr>
              <a:t> genera un </a:t>
            </a:r>
            <a:r>
              <a:rPr lang="en-US" sz="1600" b="0" i="0" u="none" err="1">
                <a:solidFill>
                  <a:schemeClr val="dk1"/>
                </a:solidFill>
                <a:latin typeface="Arial"/>
                <a:ea typeface="Arial"/>
                <a:cs typeface="Arial"/>
                <a:sym typeface="Arial"/>
              </a:rPr>
              <a:t>movimiento</a:t>
            </a:r>
            <a:r>
              <a:rPr lang="en-US" sz="1600" b="0" i="0" u="none">
                <a:solidFill>
                  <a:schemeClr val="dk1"/>
                </a:solidFill>
                <a:latin typeface="Arial"/>
                <a:ea typeface="Arial"/>
                <a:cs typeface="Arial"/>
                <a:sym typeface="Arial"/>
              </a:rPr>
              <a:t> de la </a:t>
            </a:r>
            <a:r>
              <a:rPr lang="en-US" sz="1600" b="0" i="0" u="none" err="1">
                <a:solidFill>
                  <a:schemeClr val="dk1"/>
                </a:solidFill>
                <a:latin typeface="Arial"/>
                <a:ea typeface="Arial"/>
                <a:cs typeface="Arial"/>
                <a:sym typeface="Arial"/>
              </a:rPr>
              <a:t>superficie</a:t>
            </a:r>
            <a:r>
              <a:rPr lang="en-US" sz="1600" b="0" i="0" u="none">
                <a:solidFill>
                  <a:schemeClr val="dk1"/>
                </a:solidFill>
                <a:latin typeface="Arial"/>
                <a:ea typeface="Arial"/>
                <a:cs typeface="Arial"/>
                <a:sym typeface="Arial"/>
              </a:rPr>
              <a:t>, lo que </a:t>
            </a:r>
            <a:r>
              <a:rPr lang="en-US" sz="1600" b="0" i="0" u="none" err="1">
                <a:solidFill>
                  <a:schemeClr val="dk1"/>
                </a:solidFill>
                <a:latin typeface="Arial"/>
                <a:ea typeface="Arial"/>
                <a:cs typeface="Arial"/>
                <a:sym typeface="Arial"/>
              </a:rPr>
              <a:t>provoca</a:t>
            </a:r>
            <a:r>
              <a:rPr lang="en-US" sz="1600" b="0" i="0" u="none">
                <a:solidFill>
                  <a:schemeClr val="dk1"/>
                </a:solidFill>
                <a:latin typeface="Arial"/>
                <a:ea typeface="Arial"/>
                <a:cs typeface="Arial"/>
                <a:sym typeface="Arial"/>
              </a:rPr>
              <a:t> que la </a:t>
            </a:r>
            <a:r>
              <a:rPr lang="en-US" sz="1600" b="0" i="0" u="none" err="1">
                <a:solidFill>
                  <a:schemeClr val="dk1"/>
                </a:solidFill>
                <a:latin typeface="Arial"/>
                <a:ea typeface="Arial"/>
                <a:cs typeface="Arial"/>
                <a:sym typeface="Arial"/>
              </a:rPr>
              <a:t>información</a:t>
            </a:r>
            <a:r>
              <a:rPr lang="en-US" sz="1600" b="0" i="0" u="none">
                <a:solidFill>
                  <a:schemeClr val="dk1"/>
                </a:solidFill>
                <a:latin typeface="Arial"/>
                <a:ea typeface="Arial"/>
                <a:cs typeface="Arial"/>
                <a:sym typeface="Arial"/>
              </a:rPr>
              <a:t> posterior a la </a:t>
            </a:r>
            <a:r>
              <a:rPr lang="en-US" sz="1600" b="0" i="0" u="none" err="1">
                <a:solidFill>
                  <a:schemeClr val="dk1"/>
                </a:solidFill>
                <a:latin typeface="Arial"/>
                <a:ea typeface="Arial"/>
                <a:cs typeface="Arial"/>
                <a:sym typeface="Arial"/>
              </a:rPr>
              <a:t>falla</a:t>
            </a:r>
            <a:r>
              <a:rPr lang="en-US" sz="1600" b="0" i="0" u="none">
                <a:solidFill>
                  <a:schemeClr val="dk1"/>
                </a:solidFill>
                <a:latin typeface="Arial"/>
                <a:ea typeface="Arial"/>
                <a:cs typeface="Arial"/>
                <a:sym typeface="Arial"/>
              </a:rPr>
              <a:t> sea </a:t>
            </a:r>
            <a:r>
              <a:rPr lang="en-US" sz="1600" b="0" i="0" u="none" err="1">
                <a:solidFill>
                  <a:schemeClr val="dk1"/>
                </a:solidFill>
                <a:latin typeface="Arial"/>
                <a:ea typeface="Arial"/>
                <a:cs typeface="Arial"/>
                <a:sym typeface="Arial"/>
              </a:rPr>
              <a:t>inexacta</a:t>
            </a:r>
            <a:r>
              <a:rPr lang="en-US" sz="1600" b="0" i="0" u="none">
                <a:solidFill>
                  <a:schemeClr val="dk1"/>
                </a:solidFill>
                <a:latin typeface="Arial"/>
                <a:ea typeface="Arial"/>
                <a:cs typeface="Arial"/>
                <a:sym typeface="Arial"/>
              </a:rPr>
              <a:t>, dado el </a:t>
            </a:r>
            <a:r>
              <a:rPr lang="en-US" sz="1600" b="0" i="0" u="none" err="1">
                <a:solidFill>
                  <a:schemeClr val="dk1"/>
                </a:solidFill>
                <a:latin typeface="Arial"/>
                <a:ea typeface="Arial"/>
                <a:cs typeface="Arial"/>
                <a:sym typeface="Arial"/>
              </a:rPr>
              <a:t>caso</a:t>
            </a:r>
            <a:r>
              <a:rPr lang="en-US" sz="1600" b="0" i="0" u="none">
                <a:solidFill>
                  <a:schemeClr val="dk1"/>
                </a:solidFill>
                <a:latin typeface="Arial"/>
                <a:ea typeface="Arial"/>
                <a:cs typeface="Arial"/>
                <a:sym typeface="Arial"/>
              </a:rPr>
              <a:t> de no </a:t>
            </a:r>
            <a:r>
              <a:rPr lang="en-US" sz="1600" b="0" i="0" u="none" err="1">
                <a:solidFill>
                  <a:schemeClr val="dk1"/>
                </a:solidFill>
                <a:latin typeface="Arial"/>
                <a:ea typeface="Arial"/>
                <a:cs typeface="Arial"/>
                <a:sym typeface="Arial"/>
              </a:rPr>
              <a:t>poder</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repetir</a:t>
            </a:r>
            <a:r>
              <a:rPr lang="en-US" sz="1600" b="0" i="0" u="none">
                <a:solidFill>
                  <a:schemeClr val="dk1"/>
                </a:solidFill>
                <a:latin typeface="Arial"/>
                <a:ea typeface="Arial"/>
                <a:cs typeface="Arial"/>
                <a:sym typeface="Arial"/>
              </a:rPr>
              <a:t> los </a:t>
            </a:r>
            <a:r>
              <a:rPr lang="en-US" sz="1600" b="0" i="0" u="none" err="1">
                <a:solidFill>
                  <a:schemeClr val="dk1"/>
                </a:solidFill>
                <a:latin typeface="Arial"/>
                <a:ea typeface="Arial"/>
                <a:cs typeface="Arial"/>
                <a:sym typeface="Arial"/>
              </a:rPr>
              <a:t>vuelos</a:t>
            </a:r>
            <a:r>
              <a:rPr lang="en-US" sz="1600" b="0" i="0" u="none">
                <a:solidFill>
                  <a:schemeClr val="dk1"/>
                </a:solidFill>
                <a:latin typeface="Arial"/>
                <a:ea typeface="Arial"/>
                <a:cs typeface="Arial"/>
                <a:sym typeface="Arial"/>
              </a:rPr>
              <a:t>, se </a:t>
            </a:r>
            <a:r>
              <a:rPr lang="en-US" sz="1600" b="0" i="0" u="none" err="1">
                <a:solidFill>
                  <a:schemeClr val="dk1"/>
                </a:solidFill>
                <a:latin typeface="Arial"/>
                <a:ea typeface="Arial"/>
                <a:cs typeface="Arial"/>
                <a:sym typeface="Arial"/>
              </a:rPr>
              <a:t>descarta</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esa</a:t>
            </a:r>
            <a:r>
              <a:rPr lang="en-US" sz="1600" b="0" i="0" u="none">
                <a:solidFill>
                  <a:schemeClr val="dk1"/>
                </a:solidFill>
                <a:latin typeface="Arial"/>
                <a:ea typeface="Arial"/>
                <a:cs typeface="Arial"/>
                <a:sym typeface="Arial"/>
              </a:rPr>
              <a:t> </a:t>
            </a:r>
            <a:r>
              <a:rPr lang="en-US" sz="1600" b="0" i="0" u="none" err="1">
                <a:solidFill>
                  <a:schemeClr val="dk1"/>
                </a:solidFill>
                <a:latin typeface="Arial"/>
                <a:ea typeface="Arial"/>
                <a:cs typeface="Arial"/>
                <a:sym typeface="Arial"/>
              </a:rPr>
              <a:t>información</a:t>
            </a:r>
            <a:r>
              <a:rPr lang="en-US" sz="1600" b="0" i="0" u="none">
                <a:solidFill>
                  <a:schemeClr val="dk1"/>
                </a:solidFill>
                <a:latin typeface="Arial"/>
                <a:ea typeface="Arial"/>
                <a:cs typeface="Arial"/>
                <a:sym typeface="Arial"/>
              </a:rPr>
              <a:t>.</a:t>
            </a:r>
            <a:endParaRPr/>
          </a:p>
          <a:p>
            <a:pPr marL="342900" marR="0" lvl="0" indent="-241300" algn="l" rtl="0">
              <a:spcBef>
                <a:spcPts val="1120"/>
              </a:spcBef>
              <a:spcAft>
                <a:spcPts val="0"/>
              </a:spcAft>
              <a:buClr>
                <a:schemeClr val="lt1"/>
              </a:buClr>
              <a:buSzPts val="1600"/>
              <a:buFont typeface="Arial"/>
              <a:buNone/>
            </a:pPr>
            <a:endParaRPr sz="1600" b="0" i="0" u="none">
              <a:solidFill>
                <a:schemeClr val="dk1"/>
              </a:solidFill>
              <a:latin typeface="Arial"/>
              <a:ea typeface="Arial"/>
              <a:cs typeface="Arial"/>
              <a:sym typeface="Arial"/>
            </a:endParaRPr>
          </a:p>
        </p:txBody>
      </p:sp>
      <p:pic>
        <p:nvPicPr>
          <p:cNvPr id="199" name="Google Shape;199;p17"/>
          <p:cNvPicPr preferRelativeResize="0"/>
          <p:nvPr/>
        </p:nvPicPr>
        <p:blipFill rotWithShape="1">
          <a:blip r:embed="rId3">
            <a:alphaModFix/>
          </a:blip>
          <a:srcRect/>
          <a:stretch/>
        </p:blipFill>
        <p:spPr>
          <a:xfrm>
            <a:off x="6300787" y="5775325"/>
            <a:ext cx="2662237" cy="8080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title"/>
          </p:nvPr>
        </p:nvSpPr>
        <p:spPr>
          <a:xfrm>
            <a:off x="560895" y="0"/>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Arial"/>
              <a:buNone/>
            </a:pPr>
            <a:r>
              <a:rPr lang="en-US" sz="3200" b="1" i="1" u="none" err="1">
                <a:solidFill>
                  <a:srgbClr val="008000"/>
                </a:solidFill>
                <a:latin typeface="Arial"/>
                <a:ea typeface="Arial"/>
                <a:cs typeface="Arial"/>
                <a:sym typeface="Arial"/>
              </a:rPr>
              <a:t>Conclusiones</a:t>
            </a:r>
            <a:endParaRPr/>
          </a:p>
        </p:txBody>
      </p:sp>
      <p:sp>
        <p:nvSpPr>
          <p:cNvPr id="205" name="Google Shape;205;p18"/>
          <p:cNvSpPr txBox="1">
            <a:spLocks noGrp="1"/>
          </p:cNvSpPr>
          <p:nvPr>
            <p:ph type="body" idx="1"/>
          </p:nvPr>
        </p:nvSpPr>
        <p:spPr>
          <a:xfrm>
            <a:off x="457200" y="1469306"/>
            <a:ext cx="8229600" cy="4306019"/>
          </a:xfrm>
          <a:prstGeom prst="rect">
            <a:avLst/>
          </a:prstGeom>
          <a:blipFill rotWithShape="1">
            <a:blip r:embed="rId3">
              <a:alphaModFix/>
            </a:blip>
            <a:stretch>
              <a:fillRect l="-369"/>
            </a:stretch>
          </a:blip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400"/>
              <a:buFont typeface="Arial"/>
              <a:buChar char="•"/>
            </a:pPr>
            <a:r>
              <a:rPr lang="en-US" sz="2400" b="0" i="0" u="none" strike="noStrike" cap="none">
                <a:latin typeface="Arial"/>
                <a:ea typeface="Arial"/>
                <a:cs typeface="Arial"/>
                <a:sym typeface="Arial"/>
              </a:rPr>
              <a:t> </a:t>
            </a:r>
            <a:endParaRPr/>
          </a:p>
        </p:txBody>
      </p:sp>
      <p:pic>
        <p:nvPicPr>
          <p:cNvPr id="206" name="Google Shape;206;p18"/>
          <p:cNvPicPr preferRelativeResize="0"/>
          <p:nvPr/>
        </p:nvPicPr>
        <p:blipFill rotWithShape="1">
          <a:blip r:embed="rId4">
            <a:alphaModFix/>
          </a:blip>
          <a:srcRect/>
          <a:stretch/>
        </p:blipFill>
        <p:spPr>
          <a:xfrm>
            <a:off x="6300787" y="5775325"/>
            <a:ext cx="2662237" cy="8080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a:spLocks noGrp="1"/>
          </p:cNvSpPr>
          <p:nvPr>
            <p:ph type="title"/>
          </p:nvPr>
        </p:nvSpPr>
        <p:spPr>
          <a:xfrm>
            <a:off x="733424" y="0"/>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Arial"/>
              <a:buNone/>
            </a:pPr>
            <a:r>
              <a:rPr lang="en-US" sz="3200" b="1" i="1" u="none" err="1">
                <a:solidFill>
                  <a:srgbClr val="008000"/>
                </a:solidFill>
                <a:latin typeface="Arial"/>
                <a:ea typeface="Arial"/>
                <a:cs typeface="Arial"/>
                <a:sym typeface="Arial"/>
              </a:rPr>
              <a:t>Conclusiones</a:t>
            </a:r>
            <a:endParaRPr/>
          </a:p>
        </p:txBody>
      </p:sp>
      <p:sp>
        <p:nvSpPr>
          <p:cNvPr id="212" name="Google Shape;212;p19"/>
          <p:cNvSpPr txBox="1">
            <a:spLocks noGrp="1"/>
          </p:cNvSpPr>
          <p:nvPr>
            <p:ph type="body" idx="1"/>
          </p:nvPr>
        </p:nvSpPr>
        <p:spPr>
          <a:xfrm>
            <a:off x="457200" y="1873250"/>
            <a:ext cx="8229600" cy="3111500"/>
          </a:xfrm>
          <a:prstGeom prst="rect">
            <a:avLst/>
          </a:prstGeom>
          <a:noFill/>
          <a:ln>
            <a:noFill/>
          </a:ln>
        </p:spPr>
        <p:txBody>
          <a:bodyPr spcFirstLastPara="1" wrap="square" lIns="91425" tIns="45700" rIns="91425" bIns="45700" anchor="t" anchorCtr="0">
            <a:noAutofit/>
          </a:bodyPr>
          <a:lstStyle/>
          <a:p>
            <a:pPr marL="342900" marR="0" lvl="0" indent="0" algn="l" rtl="0">
              <a:lnSpc>
                <a:spcPct val="15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El tiempo que lleva el control de un proyecto lineal con la aplicación de la fotogrametría de corto alcance, está en función de los kilómetros levantados y la capacidad de procesamiento de los equipos utilizados, aproximando el tiempo total de este proyecto a 2 días y medio, divididos para 8 horas de trabajo, en 7 días y medio. Es decir, un día de trabajo por kilómetro. A diferencia de los 10 días con el método tradicional, podemos ver una gran diferencia y optimización del tiempo. Cabe mencionar que, con equipos con un mayor rendimiento y mejor procesador, los tiempos se reducen considerablemente.</a:t>
            </a:r>
            <a:endParaRPr/>
          </a:p>
          <a:p>
            <a:pPr marL="342900" marR="0" lvl="0" indent="-241300" algn="l" rtl="0">
              <a:spcBef>
                <a:spcPts val="1120"/>
              </a:spcBef>
              <a:spcAft>
                <a:spcPts val="0"/>
              </a:spcAft>
              <a:buClr>
                <a:schemeClr val="lt1"/>
              </a:buClr>
              <a:buSzPts val="1600"/>
              <a:buFont typeface="Arial"/>
              <a:buNone/>
            </a:pPr>
            <a:endParaRPr sz="1600" b="0" i="0" u="none">
              <a:solidFill>
                <a:schemeClr val="dk1"/>
              </a:solidFill>
              <a:latin typeface="Arial"/>
              <a:ea typeface="Arial"/>
              <a:cs typeface="Arial"/>
              <a:sym typeface="Arial"/>
            </a:endParaRPr>
          </a:p>
        </p:txBody>
      </p:sp>
      <p:pic>
        <p:nvPicPr>
          <p:cNvPr id="213" name="Google Shape;213;p19"/>
          <p:cNvPicPr preferRelativeResize="0"/>
          <p:nvPr/>
        </p:nvPicPr>
        <p:blipFill rotWithShape="1">
          <a:blip r:embed="rId3">
            <a:alphaModFix/>
          </a:blip>
          <a:srcRect/>
          <a:stretch/>
        </p:blipFill>
        <p:spPr>
          <a:xfrm>
            <a:off x="6300787" y="5775325"/>
            <a:ext cx="2662237" cy="8080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733437" y="12"/>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Problema y Justificación</a:t>
            </a:r>
            <a:endParaRPr/>
          </a:p>
        </p:txBody>
      </p:sp>
      <p:sp>
        <p:nvSpPr>
          <p:cNvPr id="65" name="Google Shape;65;p2"/>
          <p:cNvSpPr txBox="1">
            <a:spLocks noGrp="1"/>
          </p:cNvSpPr>
          <p:nvPr>
            <p:ph type="body" idx="1"/>
          </p:nvPr>
        </p:nvSpPr>
        <p:spPr>
          <a:xfrm>
            <a:off x="1009650" y="981075"/>
            <a:ext cx="3440100" cy="9222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Quattrocento Sans"/>
              <a:buNone/>
            </a:pPr>
            <a:r>
              <a:rPr lang="en-US" sz="1800" b="0" i="0" u="none" strike="noStrike" cap="none">
                <a:solidFill>
                  <a:schemeClr val="dk1"/>
                </a:solidFill>
                <a:latin typeface="Quattrocento Sans"/>
                <a:ea typeface="Quattrocento Sans"/>
                <a:cs typeface="Quattrocento Sans"/>
                <a:sym typeface="Quattrocento Sans"/>
              </a:rPr>
              <a:t>La fiscalización de obras, ejecución y control de diseños viales.</a:t>
            </a:r>
            <a:endParaRPr/>
          </a:p>
          <a:p>
            <a:pPr marL="0" marR="0" lvl="0" indent="0" algn="just" rtl="0">
              <a:lnSpc>
                <a:spcPct val="100000"/>
              </a:lnSpc>
              <a:spcBef>
                <a:spcPts val="360"/>
              </a:spcBef>
              <a:spcAft>
                <a:spcPts val="0"/>
              </a:spcAft>
              <a:buClr>
                <a:schemeClr val="lt1"/>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a:p>
            <a:pPr marL="0" marR="0" lvl="0" indent="0" algn="just" rtl="0">
              <a:lnSpc>
                <a:spcPct val="100000"/>
              </a:lnSpc>
              <a:spcBef>
                <a:spcPts val="360"/>
              </a:spcBef>
              <a:spcAft>
                <a:spcPts val="0"/>
              </a:spcAft>
              <a:buClr>
                <a:schemeClr val="lt1"/>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a:p>
            <a:pPr marL="342900" marR="0" lvl="0" indent="-228600" algn="l" rtl="0">
              <a:spcBef>
                <a:spcPts val="360"/>
              </a:spcBef>
              <a:spcAft>
                <a:spcPts val="0"/>
              </a:spcAft>
              <a:buClr>
                <a:schemeClr val="lt1"/>
              </a:buClr>
              <a:buSzPts val="1800"/>
              <a:buFont typeface="Arial"/>
              <a:buNone/>
            </a:pPr>
            <a:endParaRPr sz="1800" b="0" i="0" u="none">
              <a:solidFill>
                <a:schemeClr val="dk1"/>
              </a:solidFill>
              <a:latin typeface="Quattrocento Sans"/>
              <a:ea typeface="Quattrocento Sans"/>
              <a:cs typeface="Quattrocento Sans"/>
              <a:sym typeface="Quattrocento Sans"/>
            </a:endParaRPr>
          </a:p>
        </p:txBody>
      </p:sp>
      <p:pic>
        <p:nvPicPr>
          <p:cNvPr id="66" name="Google Shape;66;p2"/>
          <p:cNvPicPr preferRelativeResize="0"/>
          <p:nvPr/>
        </p:nvPicPr>
        <p:blipFill rotWithShape="1">
          <a:blip r:embed="rId3">
            <a:alphaModFix/>
          </a:blip>
          <a:srcRect/>
          <a:stretch/>
        </p:blipFill>
        <p:spPr>
          <a:xfrm>
            <a:off x="6300787" y="5775325"/>
            <a:ext cx="2662237" cy="808037"/>
          </a:xfrm>
          <a:prstGeom prst="rect">
            <a:avLst/>
          </a:prstGeom>
          <a:noFill/>
          <a:ln>
            <a:noFill/>
          </a:ln>
        </p:spPr>
      </p:pic>
      <p:pic>
        <p:nvPicPr>
          <p:cNvPr id="67" name="Google Shape;67;p2" descr="Alcalde recorrió obras viales – Gobierno Municipal de Rumiñahui"/>
          <p:cNvPicPr preferRelativeResize="0"/>
          <p:nvPr/>
        </p:nvPicPr>
        <p:blipFill rotWithShape="1">
          <a:blip r:embed="rId4">
            <a:alphaModFix/>
          </a:blip>
          <a:srcRect/>
          <a:stretch/>
        </p:blipFill>
        <p:spPr>
          <a:xfrm>
            <a:off x="1009650" y="2157400"/>
            <a:ext cx="3440100" cy="2225675"/>
          </a:xfrm>
          <a:prstGeom prst="rect">
            <a:avLst/>
          </a:prstGeom>
          <a:noFill/>
          <a:ln>
            <a:noFill/>
          </a:ln>
        </p:spPr>
      </p:pic>
      <p:pic>
        <p:nvPicPr>
          <p:cNvPr id="68" name="Google Shape;68;p2"/>
          <p:cNvPicPr preferRelativeResize="0"/>
          <p:nvPr/>
        </p:nvPicPr>
        <p:blipFill rotWithShape="1">
          <a:blip r:embed="rId5">
            <a:alphaModFix/>
          </a:blip>
          <a:srcRect/>
          <a:stretch/>
        </p:blipFill>
        <p:spPr>
          <a:xfrm>
            <a:off x="4894262" y="1125537"/>
            <a:ext cx="3905250" cy="4192587"/>
          </a:xfrm>
          <a:prstGeom prst="rect">
            <a:avLst/>
          </a:prstGeom>
          <a:noFill/>
          <a:ln>
            <a:noFill/>
          </a:ln>
        </p:spPr>
      </p:pic>
      <p:sp>
        <p:nvSpPr>
          <p:cNvPr id="69" name="Google Shape;69;p2"/>
          <p:cNvSpPr txBox="1"/>
          <p:nvPr/>
        </p:nvSpPr>
        <p:spPr>
          <a:xfrm>
            <a:off x="1009800" y="4652950"/>
            <a:ext cx="3440100" cy="9234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Av. Intervalles como conector interparroquial y el crecimiento urbano.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626882" y="10687"/>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Arial"/>
              <a:buNone/>
            </a:pPr>
            <a:r>
              <a:rPr lang="en-US" sz="3200" b="1" i="1" u="none" err="1">
                <a:solidFill>
                  <a:srgbClr val="008000"/>
                </a:solidFill>
                <a:latin typeface="Arial"/>
                <a:ea typeface="Arial"/>
                <a:cs typeface="Arial"/>
                <a:sym typeface="Arial"/>
              </a:rPr>
              <a:t>Recomendaciones</a:t>
            </a:r>
            <a:endParaRPr/>
          </a:p>
        </p:txBody>
      </p:sp>
      <p:sp>
        <p:nvSpPr>
          <p:cNvPr id="219" name="Google Shape;219;p20"/>
          <p:cNvSpPr txBox="1">
            <a:spLocks noGrp="1"/>
          </p:cNvSpPr>
          <p:nvPr>
            <p:ph type="body" idx="1"/>
          </p:nvPr>
        </p:nvSpPr>
        <p:spPr>
          <a:xfrm>
            <a:off x="457200" y="1470025"/>
            <a:ext cx="8229600" cy="3917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La señalización adecuada de los puntos de control es importante, para el presente proyecto se utilizaron cruces pintadas en la vía de 50 cm x 50 cm x 10 cm, pero resulta más prudente ampliar estas medidas.</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Es esencial que los puntos de control sean colocados en zonas de la vía totalmente abiertas, sin árboles o edificaciones que disminuyan la visibilidad de estos al momento de realizar los vuelos, ya que la superposición de las imágenes que hayan captado el elemento aumentará la precisión.</a:t>
            </a:r>
            <a:endParaRPr/>
          </a:p>
          <a:p>
            <a:pPr marL="342900" marR="0" lvl="0" indent="-228600" algn="l" rtl="0">
              <a:spcBef>
                <a:spcPts val="116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p:txBody>
      </p:sp>
      <p:pic>
        <p:nvPicPr>
          <p:cNvPr id="220" name="Google Shape;220;p20"/>
          <p:cNvPicPr preferRelativeResize="0"/>
          <p:nvPr/>
        </p:nvPicPr>
        <p:blipFill rotWithShape="1">
          <a:blip r:embed="rId3">
            <a:alphaModFix/>
          </a:blip>
          <a:srcRect/>
          <a:stretch/>
        </p:blipFill>
        <p:spPr>
          <a:xfrm>
            <a:off x="6300787" y="5775325"/>
            <a:ext cx="2662237" cy="8080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title"/>
          </p:nvPr>
        </p:nvSpPr>
        <p:spPr>
          <a:xfrm>
            <a:off x="655163" y="48395"/>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Arial"/>
              <a:buNone/>
            </a:pPr>
            <a:r>
              <a:rPr lang="en-US" sz="3200" b="1" i="1" u="none" err="1">
                <a:solidFill>
                  <a:srgbClr val="008000"/>
                </a:solidFill>
                <a:latin typeface="Arial"/>
                <a:ea typeface="Arial"/>
                <a:cs typeface="Arial"/>
                <a:sym typeface="Arial"/>
              </a:rPr>
              <a:t>Recomendaciones</a:t>
            </a:r>
            <a:endParaRPr/>
          </a:p>
        </p:txBody>
      </p:sp>
      <p:sp>
        <p:nvSpPr>
          <p:cNvPr id="226" name="Google Shape;226;p21"/>
          <p:cNvSpPr txBox="1">
            <a:spLocks noGrp="1"/>
          </p:cNvSpPr>
          <p:nvPr>
            <p:ph type="body" idx="1"/>
          </p:nvPr>
        </p:nvSpPr>
        <p:spPr>
          <a:xfrm>
            <a:off x="457200" y="1470025"/>
            <a:ext cx="8229600" cy="3917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Es importante realizar un recorrido de los puntos de despegue, para conversar con los residentes de la zona, acerca del trabajo a realizar y así evitar inconvenientes o mal entendidos.</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Dependiendo de la zona a trabajar, y si cuenta con acceso a internet por cualquier método, se recomienda utilizar el sistema NTRIP, el cual optimiza el tiempo de posicionamiento de los puntos (GCP’s); y dado el caso de no contar con la señal suficiente o el acceso al servicio, se recomienda la aplicación del GNSS RTK.</a:t>
            </a:r>
            <a:endParaRPr/>
          </a:p>
          <a:p>
            <a:pPr marL="342900" marR="0" lvl="0" indent="-228600" algn="l" rtl="0">
              <a:spcBef>
                <a:spcPts val="116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p:txBody>
      </p:sp>
      <p:pic>
        <p:nvPicPr>
          <p:cNvPr id="227" name="Google Shape;227;p21"/>
          <p:cNvPicPr preferRelativeResize="0"/>
          <p:nvPr/>
        </p:nvPicPr>
        <p:blipFill rotWithShape="1">
          <a:blip r:embed="rId3">
            <a:alphaModFix/>
          </a:blip>
          <a:srcRect/>
          <a:stretch/>
        </p:blipFill>
        <p:spPr>
          <a:xfrm>
            <a:off x="6300787" y="5775325"/>
            <a:ext cx="2662237" cy="8080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title"/>
          </p:nvPr>
        </p:nvSpPr>
        <p:spPr>
          <a:xfrm>
            <a:off x="589175" y="57822"/>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Arial"/>
              <a:buNone/>
            </a:pPr>
            <a:r>
              <a:rPr lang="en-US" sz="3200" b="1" i="1" u="none" err="1">
                <a:solidFill>
                  <a:srgbClr val="008000"/>
                </a:solidFill>
                <a:latin typeface="Arial"/>
                <a:ea typeface="Arial"/>
                <a:cs typeface="Arial"/>
                <a:sym typeface="Arial"/>
              </a:rPr>
              <a:t>Recomendaciones</a:t>
            </a:r>
            <a:endParaRPr/>
          </a:p>
        </p:txBody>
      </p:sp>
      <p:sp>
        <p:nvSpPr>
          <p:cNvPr id="233" name="Google Shape;233;p22"/>
          <p:cNvSpPr txBox="1">
            <a:spLocks noGrp="1"/>
          </p:cNvSpPr>
          <p:nvPr>
            <p:ph type="body" idx="1"/>
          </p:nvPr>
        </p:nvSpPr>
        <p:spPr>
          <a:xfrm>
            <a:off x="457200" y="1470025"/>
            <a:ext cx="8229600" cy="3917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Se presentan casos en los que el número de satélites encontrados para el posicionamiento de los puntos es insuficiente, un evento usual para el cual no existe una razón evidente, se recomienda evitar el punto y continuar con el siguiente hasta que se corrija el error, y regresar posteriormente.</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Al iniciar los vuelos se debe procurar iniciar el trabajo entre las 8 am a las 10 am, verificando la cantidad de luz sobre los puntos de control (GCP´s), para asegurar que la imagen obtenida por el dron sea clara y precisa</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Verificar la calidad de la imagen obtenida durante los vuelos, brillo, contraste y otros parámetros, pueden afectar la calidad del levantamiento.</a:t>
            </a:r>
            <a:endParaRPr/>
          </a:p>
          <a:p>
            <a:pPr marL="342900" marR="0" lvl="0" indent="-228600" algn="l" rtl="0">
              <a:spcBef>
                <a:spcPts val="116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p:txBody>
      </p:sp>
      <p:pic>
        <p:nvPicPr>
          <p:cNvPr id="234" name="Google Shape;234;p22"/>
          <p:cNvPicPr preferRelativeResize="0"/>
          <p:nvPr/>
        </p:nvPicPr>
        <p:blipFill rotWithShape="1">
          <a:blip r:embed="rId3">
            <a:alphaModFix/>
          </a:blip>
          <a:srcRect/>
          <a:stretch/>
        </p:blipFill>
        <p:spPr>
          <a:xfrm>
            <a:off x="6300787" y="5775325"/>
            <a:ext cx="2662237" cy="8080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595312" y="67247"/>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Arial"/>
              <a:buNone/>
            </a:pPr>
            <a:r>
              <a:rPr lang="en-US" sz="3200" b="1" i="1" u="none" err="1">
                <a:solidFill>
                  <a:srgbClr val="008000"/>
                </a:solidFill>
                <a:latin typeface="Arial"/>
                <a:ea typeface="Arial"/>
                <a:cs typeface="Arial"/>
                <a:sym typeface="Arial"/>
              </a:rPr>
              <a:t>Recomendaciones</a:t>
            </a:r>
            <a:endParaRPr/>
          </a:p>
        </p:txBody>
      </p:sp>
      <p:sp>
        <p:nvSpPr>
          <p:cNvPr id="240" name="Google Shape;240;p23"/>
          <p:cNvSpPr txBox="1">
            <a:spLocks noGrp="1"/>
          </p:cNvSpPr>
          <p:nvPr>
            <p:ph type="body" idx="1"/>
          </p:nvPr>
        </p:nvSpPr>
        <p:spPr>
          <a:xfrm>
            <a:off x="457200" y="1081087"/>
            <a:ext cx="8229600" cy="46958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Debido a la gran cantidad de información que representa un levantamiento vial, es importante verificar la capacidad de procesamiento del computador, para evitar daños y garantizar un correcto funcionamiento de los programas.</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La depuración de las curvas de nivel se debe realizar de manera cautelosa, vigilando siempre la coherencia de la información, para poder obtener información real.</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La digitalización es un proceso de mucho cuidado, sobre todo para la generación de las curvas, como parte de la alineación horizontal; mismas que deben ser sometidas a mínimo tres revisiones en las cuales se corrobore que el eje de la vía coincide con la línea digitalizada.</a:t>
            </a:r>
            <a:endParaRPr/>
          </a:p>
          <a:p>
            <a:pPr marL="342900" marR="0" lvl="0" indent="-228600" algn="l" rtl="0">
              <a:spcBef>
                <a:spcPts val="116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p:txBody>
      </p:sp>
      <p:pic>
        <p:nvPicPr>
          <p:cNvPr id="241" name="Google Shape;241;p23"/>
          <p:cNvPicPr preferRelativeResize="0"/>
          <p:nvPr/>
        </p:nvPicPr>
        <p:blipFill rotWithShape="1">
          <a:blip r:embed="rId3">
            <a:alphaModFix/>
          </a:blip>
          <a:srcRect/>
          <a:stretch/>
        </p:blipFill>
        <p:spPr>
          <a:xfrm>
            <a:off x="6300787" y="5775325"/>
            <a:ext cx="2662237" cy="8080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589175" y="38968"/>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Arial"/>
              <a:buNone/>
            </a:pPr>
            <a:r>
              <a:rPr lang="en-US" sz="3200" b="1" i="1" u="none" err="1">
                <a:solidFill>
                  <a:srgbClr val="008000"/>
                </a:solidFill>
                <a:latin typeface="Arial"/>
                <a:ea typeface="Arial"/>
                <a:cs typeface="Arial"/>
                <a:sym typeface="Arial"/>
              </a:rPr>
              <a:t>Recomendaciones</a:t>
            </a:r>
            <a:endParaRPr/>
          </a:p>
        </p:txBody>
      </p:sp>
      <p:sp>
        <p:nvSpPr>
          <p:cNvPr id="247" name="Google Shape;247;p24"/>
          <p:cNvSpPr txBox="1">
            <a:spLocks noGrp="1"/>
          </p:cNvSpPr>
          <p:nvPr>
            <p:ph type="body" idx="1"/>
          </p:nvPr>
        </p:nvSpPr>
        <p:spPr>
          <a:xfrm>
            <a:off x="457200" y="1620837"/>
            <a:ext cx="8229600" cy="36163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Para el control de la </a:t>
            </a:r>
            <a:r>
              <a:rPr lang="en-US" sz="1800" b="0" i="0" u="none" err="1">
                <a:solidFill>
                  <a:schemeClr val="dk1"/>
                </a:solidFill>
                <a:latin typeface="Arial"/>
                <a:ea typeface="Arial"/>
                <a:cs typeface="Arial"/>
                <a:sym typeface="Arial"/>
              </a:rPr>
              <a:t>alineación</a:t>
            </a:r>
            <a:r>
              <a:rPr lang="en-US" sz="1800" b="0" i="0" u="none">
                <a:solidFill>
                  <a:schemeClr val="dk1"/>
                </a:solidFill>
                <a:latin typeface="Arial"/>
                <a:ea typeface="Arial"/>
                <a:cs typeface="Arial"/>
                <a:sym typeface="Arial"/>
              </a:rPr>
              <a:t> vertical se </a:t>
            </a:r>
            <a:r>
              <a:rPr lang="en-US" sz="1800" b="0" i="0" u="none" err="1">
                <a:solidFill>
                  <a:schemeClr val="dk1"/>
                </a:solidFill>
                <a:latin typeface="Arial"/>
                <a:ea typeface="Arial"/>
                <a:cs typeface="Arial"/>
                <a:sym typeface="Arial"/>
              </a:rPr>
              <a:t>requiere</a:t>
            </a:r>
            <a:r>
              <a:rPr lang="en-US" sz="1800" b="0" i="0" u="none">
                <a:solidFill>
                  <a:schemeClr val="dk1"/>
                </a:solidFill>
                <a:latin typeface="Arial"/>
                <a:ea typeface="Arial"/>
                <a:cs typeface="Arial"/>
                <a:sym typeface="Arial"/>
              </a:rPr>
              <a:t> la </a:t>
            </a:r>
            <a:r>
              <a:rPr lang="en-US" sz="1800" b="0" i="0" u="none" err="1">
                <a:solidFill>
                  <a:schemeClr val="dk1"/>
                </a:solidFill>
                <a:latin typeface="Arial"/>
                <a:ea typeface="Arial"/>
                <a:cs typeface="Arial"/>
                <a:sym typeface="Arial"/>
              </a:rPr>
              <a:t>información</a:t>
            </a:r>
            <a:r>
              <a:rPr lang="en-US" sz="1800" b="0" i="0" u="none">
                <a:solidFill>
                  <a:schemeClr val="dk1"/>
                </a:solidFill>
                <a:latin typeface="Arial"/>
                <a:ea typeface="Arial"/>
                <a:cs typeface="Arial"/>
                <a:sym typeface="Arial"/>
              </a:rPr>
              <a:t> de </a:t>
            </a:r>
            <a:r>
              <a:rPr lang="en-US" sz="1800" b="0" i="0" u="none" err="1">
                <a:solidFill>
                  <a:schemeClr val="dk1"/>
                </a:solidFill>
                <a:latin typeface="Arial"/>
                <a:ea typeface="Arial"/>
                <a:cs typeface="Arial"/>
                <a:sym typeface="Arial"/>
              </a:rPr>
              <a:t>diseño</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previo</a:t>
            </a:r>
            <a:r>
              <a:rPr lang="en-US" sz="1800" b="0" i="0" u="none">
                <a:solidFill>
                  <a:schemeClr val="dk1"/>
                </a:solidFill>
                <a:latin typeface="Arial"/>
                <a:ea typeface="Arial"/>
                <a:cs typeface="Arial"/>
                <a:sym typeface="Arial"/>
              </a:rPr>
              <a:t> a la </a:t>
            </a:r>
            <a:r>
              <a:rPr lang="en-US" sz="1800" b="0" i="0" u="none" err="1">
                <a:solidFill>
                  <a:schemeClr val="dk1"/>
                </a:solidFill>
                <a:latin typeface="Arial"/>
                <a:ea typeface="Arial"/>
                <a:cs typeface="Arial"/>
                <a:sym typeface="Arial"/>
              </a:rPr>
              <a:t>ejecución</a:t>
            </a:r>
            <a:r>
              <a:rPr lang="en-US" sz="1800" b="0" i="0" u="none">
                <a:solidFill>
                  <a:schemeClr val="dk1"/>
                </a:solidFill>
                <a:latin typeface="Arial"/>
                <a:ea typeface="Arial"/>
                <a:cs typeface="Arial"/>
                <a:sym typeface="Arial"/>
              </a:rPr>
              <a:t> de la </a:t>
            </a:r>
            <a:r>
              <a:rPr lang="en-US" sz="1800" b="0" i="0" u="none" err="1">
                <a:solidFill>
                  <a:schemeClr val="dk1"/>
                </a:solidFill>
                <a:latin typeface="Arial"/>
                <a:ea typeface="Arial"/>
                <a:cs typeface="Arial"/>
                <a:sym typeface="Arial"/>
              </a:rPr>
              <a:t>obra</a:t>
            </a:r>
            <a:r>
              <a:rPr lang="en-US" sz="1800" b="0" i="0" u="none">
                <a:solidFill>
                  <a:schemeClr val="dk1"/>
                </a:solidFill>
                <a:latin typeface="Arial"/>
                <a:ea typeface="Arial"/>
                <a:cs typeface="Arial"/>
                <a:sym typeface="Arial"/>
              </a:rPr>
              <a:t>, con la </a:t>
            </a:r>
            <a:r>
              <a:rPr lang="en-US" sz="1800" b="0" i="0" u="none" err="1">
                <a:solidFill>
                  <a:schemeClr val="dk1"/>
                </a:solidFill>
                <a:latin typeface="Arial"/>
                <a:ea typeface="Arial"/>
                <a:cs typeface="Arial"/>
                <a:sym typeface="Arial"/>
              </a:rPr>
              <a:t>cual</a:t>
            </a:r>
            <a:r>
              <a:rPr lang="en-US" sz="1800" b="0" i="0" u="none">
                <a:solidFill>
                  <a:schemeClr val="dk1"/>
                </a:solidFill>
                <a:latin typeface="Arial"/>
                <a:ea typeface="Arial"/>
                <a:cs typeface="Arial"/>
                <a:sym typeface="Arial"/>
              </a:rPr>
              <a:t> se </a:t>
            </a:r>
            <a:r>
              <a:rPr lang="en-US" sz="1800" b="0" i="0" u="none" err="1">
                <a:solidFill>
                  <a:schemeClr val="dk1"/>
                </a:solidFill>
                <a:latin typeface="Arial"/>
                <a:ea typeface="Arial"/>
                <a:cs typeface="Arial"/>
                <a:sym typeface="Arial"/>
              </a:rPr>
              <a:t>pueda</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establecer</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aproximaciones</a:t>
            </a:r>
            <a:r>
              <a:rPr lang="en-US" sz="1800" b="0" i="0" u="none">
                <a:solidFill>
                  <a:schemeClr val="dk1"/>
                </a:solidFill>
                <a:latin typeface="Arial"/>
                <a:ea typeface="Arial"/>
                <a:cs typeface="Arial"/>
                <a:sym typeface="Arial"/>
              </a:rPr>
              <a:t> entre las </a:t>
            </a:r>
            <a:r>
              <a:rPr lang="en-US" sz="1800" b="0" i="0" u="none" err="1">
                <a:solidFill>
                  <a:schemeClr val="dk1"/>
                </a:solidFill>
                <a:latin typeface="Arial"/>
                <a:ea typeface="Arial"/>
                <a:cs typeface="Arial"/>
                <a:sym typeface="Arial"/>
              </a:rPr>
              <a:t>pendientes</a:t>
            </a:r>
            <a:r>
              <a:rPr lang="en-US" sz="1800" b="0" i="0" u="none">
                <a:solidFill>
                  <a:schemeClr val="dk1"/>
                </a:solidFill>
                <a:latin typeface="Arial"/>
                <a:ea typeface="Arial"/>
                <a:cs typeface="Arial"/>
                <a:sym typeface="Arial"/>
              </a:rPr>
              <a:t> y </a:t>
            </a:r>
            <a:r>
              <a:rPr lang="en-US" sz="1800" b="0" i="0" u="none" err="1">
                <a:solidFill>
                  <a:schemeClr val="dk1"/>
                </a:solidFill>
                <a:latin typeface="Arial"/>
                <a:ea typeface="Arial"/>
                <a:cs typeface="Arial"/>
                <a:sym typeface="Arial"/>
              </a:rPr>
              <a:t>peraltes</a:t>
            </a:r>
            <a:r>
              <a:rPr lang="en-US" sz="1800" b="0" i="0" u="none">
                <a:solidFill>
                  <a:schemeClr val="dk1"/>
                </a:solidFill>
                <a:latin typeface="Arial"/>
                <a:ea typeface="Arial"/>
                <a:cs typeface="Arial"/>
                <a:sym typeface="Arial"/>
              </a:rPr>
              <a:t>.</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b="0" i="0" u="none">
                <a:solidFill>
                  <a:schemeClr val="dk1"/>
                </a:solidFill>
                <a:latin typeface="Arial"/>
                <a:ea typeface="Arial"/>
                <a:cs typeface="Arial"/>
                <a:sym typeface="Arial"/>
              </a:rPr>
              <a:t>Para </a:t>
            </a:r>
            <a:r>
              <a:rPr lang="en-US" sz="1800" b="0" i="0" u="none" err="1">
                <a:solidFill>
                  <a:schemeClr val="dk1"/>
                </a:solidFill>
                <a:latin typeface="Arial"/>
                <a:ea typeface="Arial"/>
                <a:cs typeface="Arial"/>
                <a:sym typeface="Arial"/>
              </a:rPr>
              <a:t>levantamientos</a:t>
            </a:r>
            <a:r>
              <a:rPr lang="en-US" sz="1800" b="0" i="0" u="none">
                <a:solidFill>
                  <a:schemeClr val="dk1"/>
                </a:solidFill>
                <a:latin typeface="Arial"/>
                <a:ea typeface="Arial"/>
                <a:cs typeface="Arial"/>
                <a:sym typeface="Arial"/>
              </a:rPr>
              <a:t> de </a:t>
            </a:r>
            <a:r>
              <a:rPr lang="en-US" sz="1800" b="0" i="0" u="none" err="1">
                <a:solidFill>
                  <a:schemeClr val="dk1"/>
                </a:solidFill>
                <a:latin typeface="Arial"/>
                <a:ea typeface="Arial"/>
                <a:cs typeface="Arial"/>
                <a:sym typeface="Arial"/>
              </a:rPr>
              <a:t>obras</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lineales</a:t>
            </a:r>
            <a:r>
              <a:rPr lang="en-US" sz="1800" b="0" i="0" u="none">
                <a:solidFill>
                  <a:schemeClr val="dk1"/>
                </a:solidFill>
                <a:latin typeface="Arial"/>
                <a:ea typeface="Arial"/>
                <a:cs typeface="Arial"/>
                <a:sym typeface="Arial"/>
              </a:rPr>
              <a:t> se debe </a:t>
            </a:r>
            <a:r>
              <a:rPr lang="en-US" sz="1800" b="0" i="0" u="none" err="1">
                <a:solidFill>
                  <a:schemeClr val="dk1"/>
                </a:solidFill>
                <a:latin typeface="Arial"/>
                <a:ea typeface="Arial"/>
                <a:cs typeface="Arial"/>
                <a:sym typeface="Arial"/>
              </a:rPr>
              <a:t>considerar</a:t>
            </a:r>
            <a:r>
              <a:rPr lang="en-US" sz="1800" b="0" i="0" u="none">
                <a:solidFill>
                  <a:schemeClr val="dk1"/>
                </a:solidFill>
                <a:latin typeface="Arial"/>
                <a:ea typeface="Arial"/>
                <a:cs typeface="Arial"/>
                <a:sym typeface="Arial"/>
              </a:rPr>
              <a:t> una </a:t>
            </a:r>
            <a:r>
              <a:rPr lang="en-US" sz="1800" b="0" i="0" u="none" err="1">
                <a:solidFill>
                  <a:schemeClr val="dk1"/>
                </a:solidFill>
                <a:latin typeface="Arial"/>
                <a:ea typeface="Arial"/>
                <a:cs typeface="Arial"/>
                <a:sym typeface="Arial"/>
              </a:rPr>
              <a:t>generación</a:t>
            </a:r>
            <a:r>
              <a:rPr lang="en-US" sz="1800" b="0" i="0" u="none">
                <a:solidFill>
                  <a:schemeClr val="dk1"/>
                </a:solidFill>
                <a:latin typeface="Arial"/>
                <a:ea typeface="Arial"/>
                <a:cs typeface="Arial"/>
                <a:sym typeface="Arial"/>
              </a:rPr>
              <a:t> de </a:t>
            </a:r>
            <a:r>
              <a:rPr lang="en-US" sz="1800" b="0" i="0" u="none" err="1">
                <a:solidFill>
                  <a:schemeClr val="dk1"/>
                </a:solidFill>
                <a:latin typeface="Arial"/>
                <a:ea typeface="Arial"/>
                <a:cs typeface="Arial"/>
                <a:sym typeface="Arial"/>
              </a:rPr>
              <a:t>curvas</a:t>
            </a:r>
            <a:r>
              <a:rPr lang="en-US" sz="1800" b="0" i="0" u="none">
                <a:solidFill>
                  <a:schemeClr val="dk1"/>
                </a:solidFill>
                <a:latin typeface="Arial"/>
                <a:ea typeface="Arial"/>
                <a:cs typeface="Arial"/>
                <a:sym typeface="Arial"/>
              </a:rPr>
              <a:t> a </a:t>
            </a:r>
            <a:r>
              <a:rPr lang="en-US" sz="1800" b="0" i="0" u="none" err="1">
                <a:solidFill>
                  <a:schemeClr val="dk1"/>
                </a:solidFill>
                <a:latin typeface="Arial"/>
                <a:ea typeface="Arial"/>
                <a:cs typeface="Arial"/>
                <a:sym typeface="Arial"/>
              </a:rPr>
              <a:t>menor</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diferencia</a:t>
            </a:r>
            <a:r>
              <a:rPr lang="en-US" sz="1800" b="0" i="0" u="none">
                <a:solidFill>
                  <a:schemeClr val="dk1"/>
                </a:solidFill>
                <a:latin typeface="Arial"/>
                <a:ea typeface="Arial"/>
                <a:cs typeface="Arial"/>
                <a:sym typeface="Arial"/>
              </a:rPr>
              <a:t> entre </a:t>
            </a:r>
            <a:r>
              <a:rPr lang="en-US" sz="1800" b="0" i="0" u="none" err="1">
                <a:solidFill>
                  <a:schemeClr val="dk1"/>
                </a:solidFill>
                <a:latin typeface="Arial"/>
                <a:ea typeface="Arial"/>
                <a:cs typeface="Arial"/>
                <a:sym typeface="Arial"/>
              </a:rPr>
              <a:t>cotas</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aproximadamente</a:t>
            </a:r>
            <a:r>
              <a:rPr lang="en-US" sz="1800" b="0" i="0" u="none">
                <a:solidFill>
                  <a:schemeClr val="dk1"/>
                </a:solidFill>
                <a:latin typeface="Arial"/>
                <a:ea typeface="Arial"/>
                <a:cs typeface="Arial"/>
                <a:sym typeface="Arial"/>
              </a:rPr>
              <a:t> 5 a 10 cm, que </a:t>
            </a:r>
            <a:r>
              <a:rPr lang="en-US" sz="1800" b="0" i="0" u="none" err="1">
                <a:solidFill>
                  <a:schemeClr val="dk1"/>
                </a:solidFill>
                <a:latin typeface="Arial"/>
                <a:ea typeface="Arial"/>
                <a:cs typeface="Arial"/>
                <a:sym typeface="Arial"/>
              </a:rPr>
              <a:t>permita</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tener</a:t>
            </a:r>
            <a:r>
              <a:rPr lang="en-US" sz="1800" b="0" i="0" u="none">
                <a:solidFill>
                  <a:schemeClr val="dk1"/>
                </a:solidFill>
                <a:latin typeface="Arial"/>
                <a:ea typeface="Arial"/>
                <a:cs typeface="Arial"/>
                <a:sym typeface="Arial"/>
              </a:rPr>
              <a:t> un </a:t>
            </a:r>
            <a:r>
              <a:rPr lang="en-US" sz="1800" b="0" i="0" u="none" err="1">
                <a:solidFill>
                  <a:schemeClr val="dk1"/>
                </a:solidFill>
                <a:latin typeface="Arial"/>
                <a:ea typeface="Arial"/>
                <a:cs typeface="Arial"/>
                <a:sym typeface="Arial"/>
              </a:rPr>
              <a:t>mejor</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detalle</a:t>
            </a:r>
            <a:r>
              <a:rPr lang="en-US" sz="1800" b="0" i="0" u="none">
                <a:solidFill>
                  <a:schemeClr val="dk1"/>
                </a:solidFill>
                <a:latin typeface="Arial"/>
                <a:ea typeface="Arial"/>
                <a:cs typeface="Arial"/>
                <a:sym typeface="Arial"/>
              </a:rPr>
              <a:t> de las </a:t>
            </a:r>
            <a:r>
              <a:rPr lang="en-US" sz="1800" b="0" i="0" u="none" err="1">
                <a:solidFill>
                  <a:schemeClr val="dk1"/>
                </a:solidFill>
                <a:latin typeface="Arial"/>
                <a:ea typeface="Arial"/>
                <a:cs typeface="Arial"/>
                <a:sym typeface="Arial"/>
              </a:rPr>
              <a:t>propiedades</a:t>
            </a:r>
            <a:r>
              <a:rPr lang="en-US" sz="1800" b="0" i="0" u="none">
                <a:solidFill>
                  <a:schemeClr val="dk1"/>
                </a:solidFill>
                <a:latin typeface="Arial"/>
                <a:ea typeface="Arial"/>
                <a:cs typeface="Arial"/>
                <a:sym typeface="Arial"/>
              </a:rPr>
              <a:t> de la </a:t>
            </a:r>
            <a:r>
              <a:rPr lang="en-US" sz="1800" b="0" i="0" u="none" err="1">
                <a:solidFill>
                  <a:schemeClr val="dk1"/>
                </a:solidFill>
                <a:latin typeface="Arial"/>
                <a:ea typeface="Arial"/>
                <a:cs typeface="Arial"/>
                <a:sym typeface="Arial"/>
              </a:rPr>
              <a:t>vía</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aun</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cuando</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esto</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implique</a:t>
            </a:r>
            <a:r>
              <a:rPr lang="en-US" sz="1800" b="0" i="0" u="none">
                <a:solidFill>
                  <a:schemeClr val="dk1"/>
                </a:solidFill>
                <a:latin typeface="Arial"/>
                <a:ea typeface="Arial"/>
                <a:cs typeface="Arial"/>
                <a:sym typeface="Arial"/>
              </a:rPr>
              <a:t> zonas </a:t>
            </a:r>
            <a:r>
              <a:rPr lang="en-US" sz="1800" b="0" i="0" u="none" err="1">
                <a:solidFill>
                  <a:schemeClr val="dk1"/>
                </a:solidFill>
                <a:latin typeface="Arial"/>
                <a:ea typeface="Arial"/>
                <a:cs typeface="Arial"/>
                <a:sym typeface="Arial"/>
              </a:rPr>
              <a:t>cargadas</a:t>
            </a:r>
            <a:r>
              <a:rPr lang="en-US" sz="1800" b="0" i="0" u="none">
                <a:solidFill>
                  <a:schemeClr val="dk1"/>
                </a:solidFill>
                <a:latin typeface="Arial"/>
                <a:ea typeface="Arial"/>
                <a:cs typeface="Arial"/>
                <a:sym typeface="Arial"/>
              </a:rPr>
              <a:t> de </a:t>
            </a:r>
            <a:r>
              <a:rPr lang="en-US" sz="1800" b="0" i="0" u="none" err="1">
                <a:solidFill>
                  <a:schemeClr val="dk1"/>
                </a:solidFill>
                <a:latin typeface="Arial"/>
                <a:ea typeface="Arial"/>
                <a:cs typeface="Arial"/>
                <a:sym typeface="Arial"/>
              </a:rPr>
              <a:t>información</a:t>
            </a:r>
            <a:r>
              <a:rPr lang="en-US" sz="1800" b="0" i="0" u="none">
                <a:solidFill>
                  <a:schemeClr val="dk1"/>
                </a:solidFill>
                <a:latin typeface="Arial"/>
                <a:ea typeface="Arial"/>
                <a:cs typeface="Arial"/>
                <a:sym typeface="Arial"/>
              </a:rPr>
              <a:t> por </a:t>
            </a:r>
            <a:r>
              <a:rPr lang="en-US" sz="1800" b="0" i="0" u="none" err="1">
                <a:solidFill>
                  <a:schemeClr val="dk1"/>
                </a:solidFill>
                <a:latin typeface="Arial"/>
                <a:ea typeface="Arial"/>
                <a:cs typeface="Arial"/>
                <a:sym typeface="Arial"/>
              </a:rPr>
              <a:t>elementos</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elevados</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como</a:t>
            </a:r>
            <a:r>
              <a:rPr lang="en-US" sz="1800" b="0" i="0" u="none">
                <a:solidFill>
                  <a:schemeClr val="dk1"/>
                </a:solidFill>
                <a:latin typeface="Arial"/>
                <a:ea typeface="Arial"/>
                <a:cs typeface="Arial"/>
                <a:sym typeface="Arial"/>
              </a:rPr>
              <a:t> </a:t>
            </a:r>
            <a:r>
              <a:rPr lang="en-US" sz="1800" b="0" i="0" u="none" err="1">
                <a:solidFill>
                  <a:schemeClr val="dk1"/>
                </a:solidFill>
                <a:latin typeface="Arial"/>
                <a:ea typeface="Arial"/>
                <a:cs typeface="Arial"/>
                <a:sym typeface="Arial"/>
              </a:rPr>
              <a:t>árboles</a:t>
            </a:r>
            <a:r>
              <a:rPr lang="en-US" sz="1800" b="0" i="0" u="none">
                <a:solidFill>
                  <a:schemeClr val="dk1"/>
                </a:solidFill>
                <a:latin typeface="Arial"/>
                <a:ea typeface="Arial"/>
                <a:cs typeface="Arial"/>
                <a:sym typeface="Arial"/>
              </a:rPr>
              <a:t> o </a:t>
            </a:r>
            <a:r>
              <a:rPr lang="en-US" sz="1800" b="0" i="0" u="none" err="1">
                <a:solidFill>
                  <a:schemeClr val="dk1"/>
                </a:solidFill>
                <a:latin typeface="Arial"/>
                <a:ea typeface="Arial"/>
                <a:cs typeface="Arial"/>
                <a:sym typeface="Arial"/>
              </a:rPr>
              <a:t>montañas</a:t>
            </a:r>
            <a:r>
              <a:rPr lang="en-US" sz="1800" b="0" i="0" u="none">
                <a:solidFill>
                  <a:schemeClr val="dk1"/>
                </a:solidFill>
                <a:latin typeface="Arial"/>
                <a:ea typeface="Arial"/>
                <a:cs typeface="Arial"/>
                <a:sym typeface="Arial"/>
              </a:rPr>
              <a:t>.</a:t>
            </a:r>
            <a:endParaRPr/>
          </a:p>
        </p:txBody>
      </p:sp>
      <p:pic>
        <p:nvPicPr>
          <p:cNvPr id="248" name="Google Shape;248;p24"/>
          <p:cNvPicPr preferRelativeResize="0"/>
          <p:nvPr/>
        </p:nvPicPr>
        <p:blipFill rotWithShape="1">
          <a:blip r:embed="rId3">
            <a:alphaModFix/>
          </a:blip>
          <a:srcRect/>
          <a:stretch/>
        </p:blipFill>
        <p:spPr>
          <a:xfrm>
            <a:off x="6300787" y="5775325"/>
            <a:ext cx="2662237" cy="8080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3" descr="Venta &amp;gt; topografia drone &amp;gt; en stock"/>
          <p:cNvPicPr preferRelativeResize="0"/>
          <p:nvPr/>
        </p:nvPicPr>
        <p:blipFill rotWithShape="1">
          <a:blip r:embed="rId3">
            <a:alphaModFix/>
          </a:blip>
          <a:srcRect/>
          <a:stretch/>
        </p:blipFill>
        <p:spPr>
          <a:xfrm>
            <a:off x="1692275" y="2593225"/>
            <a:ext cx="6081711" cy="3475038"/>
          </a:xfrm>
          <a:prstGeom prst="rect">
            <a:avLst/>
          </a:prstGeom>
          <a:noFill/>
          <a:ln>
            <a:noFill/>
          </a:ln>
        </p:spPr>
      </p:pic>
      <p:sp>
        <p:nvSpPr>
          <p:cNvPr id="75" name="Google Shape;75;p3"/>
          <p:cNvSpPr txBox="1">
            <a:spLocks noGrp="1"/>
          </p:cNvSpPr>
          <p:nvPr>
            <p:ph type="title"/>
          </p:nvPr>
        </p:nvSpPr>
        <p:spPr>
          <a:xfrm>
            <a:off x="457212" y="58512"/>
            <a:ext cx="8229600" cy="622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Objetivos</a:t>
            </a:r>
            <a:endParaRPr/>
          </a:p>
        </p:txBody>
      </p:sp>
      <p:sp>
        <p:nvSpPr>
          <p:cNvPr id="76" name="Google Shape;76;p3"/>
          <p:cNvSpPr txBox="1">
            <a:spLocks noGrp="1"/>
          </p:cNvSpPr>
          <p:nvPr>
            <p:ph type="body" idx="1"/>
          </p:nvPr>
        </p:nvSpPr>
        <p:spPr>
          <a:xfrm>
            <a:off x="457200" y="865432"/>
            <a:ext cx="8229600" cy="19008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chemeClr val="dk1"/>
              </a:buClr>
              <a:buSzPts val="1600"/>
              <a:buFont typeface="Quattrocento Sans"/>
              <a:buNone/>
            </a:pPr>
            <a:r>
              <a:rPr lang="en-US" sz="1600" b="0" i="0" u="none">
                <a:solidFill>
                  <a:schemeClr val="dk1"/>
                </a:solidFill>
                <a:latin typeface="Quattrocento Sans"/>
                <a:ea typeface="Quattrocento Sans"/>
                <a:cs typeface="Quattrocento Sans"/>
                <a:sym typeface="Quattrocento Sans"/>
              </a:rPr>
              <a:t>Aplicar la fotogrametría de corto alcance para levantar la información cartográfica y topográfica de 6 Km de la Avenida Intervalles, y evaluar la aplicación de esta metodología como insumo topográfico en la fiscalización de obras y proyectos similares, brindando un análisis del beneficio y optimización de recursos que implica su uso, y una evaluación del estado del diseño de la vía.</a:t>
            </a:r>
            <a:endParaRPr/>
          </a:p>
          <a:p>
            <a:pPr marL="342900" marR="0" lvl="0" indent="-241300" algn="l" rtl="0">
              <a:spcBef>
                <a:spcPts val="1120"/>
              </a:spcBef>
              <a:spcAft>
                <a:spcPts val="0"/>
              </a:spcAft>
              <a:buClr>
                <a:schemeClr val="lt1"/>
              </a:buClr>
              <a:buSzPts val="1600"/>
              <a:buFont typeface="Arial"/>
              <a:buNone/>
            </a:pPr>
            <a:endParaRPr sz="1600" b="0" i="0" u="none">
              <a:solidFill>
                <a:schemeClr val="dk1"/>
              </a:solidFill>
              <a:latin typeface="Quattrocento Sans"/>
              <a:ea typeface="Quattrocento Sans"/>
              <a:cs typeface="Quattrocento Sans"/>
              <a:sym typeface="Quattrocento Sans"/>
            </a:endParaRPr>
          </a:p>
        </p:txBody>
      </p:sp>
      <p:pic>
        <p:nvPicPr>
          <p:cNvPr id="77" name="Google Shape;77;p3"/>
          <p:cNvPicPr preferRelativeResize="0"/>
          <p:nvPr/>
        </p:nvPicPr>
        <p:blipFill rotWithShape="1">
          <a:blip r:embed="rId4">
            <a:alphaModFix/>
          </a:blip>
          <a:srcRect/>
          <a:stretch/>
        </p:blipFill>
        <p:spPr>
          <a:xfrm>
            <a:off x="6300787" y="5775325"/>
            <a:ext cx="2662237" cy="8080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603237" y="12"/>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Metodología</a:t>
            </a:r>
            <a:endParaRPr/>
          </a:p>
        </p:txBody>
      </p:sp>
      <p:sp>
        <p:nvSpPr>
          <p:cNvPr id="83" name="Google Shape;83;p4"/>
          <p:cNvSpPr txBox="1">
            <a:spLocks noGrp="1"/>
          </p:cNvSpPr>
          <p:nvPr>
            <p:ph type="body" idx="1"/>
          </p:nvPr>
        </p:nvSpPr>
        <p:spPr>
          <a:xfrm>
            <a:off x="457200" y="1052501"/>
            <a:ext cx="8229600" cy="1411200"/>
          </a:xfrm>
          <a:prstGeom prst="rect">
            <a:avLst/>
          </a:prstGeom>
          <a:noFill/>
          <a:ln w="9525" cap="flat" cmpd="sng">
            <a:solidFill>
              <a:srgbClr val="2F2F98"/>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1800" b="0" i="0" u="none">
                <a:solidFill>
                  <a:schemeClr val="dk1"/>
                </a:solidFill>
                <a:latin typeface="Quattrocento Sans"/>
                <a:ea typeface="Quattrocento Sans"/>
                <a:cs typeface="Quattrocento Sans"/>
                <a:sym typeface="Quattrocento Sans"/>
              </a:rPr>
              <a:t>Se desarrolla una investigación cualitativa, la cual busca desarrollar información confiable para su futura aplicación en base a la información recolectada en trabajo de campo.</a:t>
            </a:r>
            <a:endParaRPr/>
          </a:p>
        </p:txBody>
      </p:sp>
      <p:pic>
        <p:nvPicPr>
          <p:cNvPr id="84" name="Google Shape;84;p4"/>
          <p:cNvPicPr preferRelativeResize="0"/>
          <p:nvPr/>
        </p:nvPicPr>
        <p:blipFill rotWithShape="1">
          <a:blip r:embed="rId3">
            <a:alphaModFix/>
          </a:blip>
          <a:srcRect/>
          <a:stretch/>
        </p:blipFill>
        <p:spPr>
          <a:xfrm>
            <a:off x="6300787" y="5775325"/>
            <a:ext cx="2662237" cy="808037"/>
          </a:xfrm>
          <a:prstGeom prst="rect">
            <a:avLst/>
          </a:prstGeom>
          <a:noFill/>
          <a:ln>
            <a:noFill/>
          </a:ln>
        </p:spPr>
      </p:pic>
      <p:pic>
        <p:nvPicPr>
          <p:cNvPr id="85" name="Google Shape;85;p4"/>
          <p:cNvPicPr preferRelativeResize="0"/>
          <p:nvPr/>
        </p:nvPicPr>
        <p:blipFill rotWithShape="1">
          <a:blip r:embed="rId4">
            <a:alphaModFix/>
          </a:blip>
          <a:srcRect/>
          <a:stretch/>
        </p:blipFill>
        <p:spPr>
          <a:xfrm>
            <a:off x="712787" y="1663700"/>
            <a:ext cx="8010525" cy="3816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733425" y="12"/>
            <a:ext cx="8229600" cy="706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Puntos de control</a:t>
            </a:r>
            <a:endParaRPr/>
          </a:p>
        </p:txBody>
      </p:sp>
      <p:pic>
        <p:nvPicPr>
          <p:cNvPr id="91" name="Google Shape;91;p5" descr="Carretera en medio de la calle&#10;&#10;Descripción generada automáticamente"/>
          <p:cNvPicPr preferRelativeResize="0">
            <a:picLocks noGrp="1"/>
          </p:cNvPicPr>
          <p:nvPr>
            <p:ph type="body" idx="1"/>
          </p:nvPr>
        </p:nvPicPr>
        <p:blipFill rotWithShape="1">
          <a:blip r:embed="rId3">
            <a:alphaModFix/>
          </a:blip>
          <a:srcRect t="61090" r="21389"/>
          <a:stretch/>
        </p:blipFill>
        <p:spPr>
          <a:xfrm>
            <a:off x="583374" y="1625637"/>
            <a:ext cx="3482400" cy="2802600"/>
          </a:xfrm>
          <a:prstGeom prst="rect">
            <a:avLst/>
          </a:prstGeom>
          <a:noFill/>
          <a:ln>
            <a:noFill/>
          </a:ln>
        </p:spPr>
      </p:pic>
      <p:sp>
        <p:nvSpPr>
          <p:cNvPr id="92" name="Google Shape;92;p5"/>
          <p:cNvSpPr txBox="1">
            <a:spLocks noGrp="1"/>
          </p:cNvSpPr>
          <p:nvPr>
            <p:ph type="body" idx="2"/>
          </p:nvPr>
        </p:nvSpPr>
        <p:spPr>
          <a:xfrm>
            <a:off x="4996625" y="4289463"/>
            <a:ext cx="3564000" cy="942900"/>
          </a:xfrm>
          <a:prstGeom prst="rect">
            <a:avLst/>
          </a:prstGeom>
          <a:noFill/>
          <a:ln w="9525" cap="flat" cmpd="sng">
            <a:solidFill>
              <a:srgbClr val="89A4A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Posicionamiento de puntos de control con la metodología GNSS NTRIP</a:t>
            </a:r>
            <a:endParaRPr/>
          </a:p>
          <a:p>
            <a:pPr marL="342900" marR="0" lvl="0" indent="-228600" algn="l" rtl="0">
              <a:spcBef>
                <a:spcPts val="360"/>
              </a:spcBef>
              <a:spcAft>
                <a:spcPts val="0"/>
              </a:spcAft>
              <a:buClr>
                <a:schemeClr val="lt1"/>
              </a:buClr>
              <a:buSzPts val="1800"/>
              <a:buFont typeface="Arial"/>
              <a:buNone/>
            </a:pPr>
            <a:endParaRPr sz="1800" b="0" i="0" u="none">
              <a:solidFill>
                <a:schemeClr val="dk1"/>
              </a:solidFill>
              <a:latin typeface="Quattrocento Sans"/>
              <a:ea typeface="Quattrocento Sans"/>
              <a:cs typeface="Quattrocento Sans"/>
              <a:sym typeface="Quattrocento Sans"/>
            </a:endParaRPr>
          </a:p>
        </p:txBody>
      </p:sp>
      <p:pic>
        <p:nvPicPr>
          <p:cNvPr id="93" name="Google Shape;93;p5"/>
          <p:cNvPicPr preferRelativeResize="0"/>
          <p:nvPr/>
        </p:nvPicPr>
        <p:blipFill rotWithShape="1">
          <a:blip r:embed="rId4">
            <a:alphaModFix/>
          </a:blip>
          <a:srcRect/>
          <a:stretch/>
        </p:blipFill>
        <p:spPr>
          <a:xfrm>
            <a:off x="6300787" y="5775325"/>
            <a:ext cx="2662237" cy="808037"/>
          </a:xfrm>
          <a:prstGeom prst="rect">
            <a:avLst/>
          </a:prstGeom>
          <a:noFill/>
          <a:ln>
            <a:noFill/>
          </a:ln>
        </p:spPr>
      </p:pic>
      <p:pic>
        <p:nvPicPr>
          <p:cNvPr id="94" name="Google Shape;94;p5" descr="Georeferenciación de los puntos de control con el sistema NTRIP"/>
          <p:cNvPicPr preferRelativeResize="0"/>
          <p:nvPr/>
        </p:nvPicPr>
        <p:blipFill rotWithShape="1">
          <a:blip r:embed="rId5">
            <a:alphaModFix/>
          </a:blip>
          <a:srcRect/>
          <a:stretch/>
        </p:blipFill>
        <p:spPr>
          <a:xfrm>
            <a:off x="4996637" y="1625650"/>
            <a:ext cx="3563936" cy="2663825"/>
          </a:xfrm>
          <a:prstGeom prst="rect">
            <a:avLst/>
          </a:prstGeom>
          <a:noFill/>
          <a:ln>
            <a:noFill/>
          </a:ln>
        </p:spPr>
      </p:pic>
      <p:sp>
        <p:nvSpPr>
          <p:cNvPr id="95" name="Google Shape;95;p5"/>
          <p:cNvSpPr/>
          <p:nvPr/>
        </p:nvSpPr>
        <p:spPr>
          <a:xfrm rot="10800000" flipH="1">
            <a:off x="4243800" y="3297000"/>
            <a:ext cx="574800" cy="264000"/>
          </a:xfrm>
          <a:prstGeom prst="rightArrow">
            <a:avLst>
              <a:gd name="adj1" fmla="val 18900"/>
              <a:gd name="adj2" fmla="val 50000"/>
            </a:avLst>
          </a:prstGeom>
          <a:solidFill>
            <a:schemeClr val="accent2"/>
          </a:solidFill>
          <a:ln w="25400" cap="flat" cmpd="sng">
            <a:solidFill>
              <a:srgbClr val="2323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5"/>
          <p:cNvSpPr txBox="1"/>
          <p:nvPr/>
        </p:nvSpPr>
        <p:spPr>
          <a:xfrm>
            <a:off x="583375" y="4428238"/>
            <a:ext cx="3482400" cy="7065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Quattrocento Sans"/>
              <a:buNone/>
            </a:pPr>
            <a:r>
              <a:rPr lang="en-US" sz="1800" b="0" i="0" u="none">
                <a:solidFill>
                  <a:schemeClr val="dk1"/>
                </a:solidFill>
                <a:latin typeface="Quattrocento Sans"/>
                <a:ea typeface="Quattrocento Sans"/>
                <a:cs typeface="Quattrocento Sans"/>
                <a:sym typeface="Quattrocento Sans"/>
              </a:rPr>
              <a:t>Materialización de puntos de control</a:t>
            </a:r>
            <a:endParaRPr sz="1800" b="0" i="0" u="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542875" y="12"/>
            <a:ext cx="8229600" cy="633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Puntos de control</a:t>
            </a:r>
            <a:endParaRPr/>
          </a:p>
        </p:txBody>
      </p:sp>
      <p:pic>
        <p:nvPicPr>
          <p:cNvPr id="102" name="Google Shape;102;p6"/>
          <p:cNvPicPr preferRelativeResize="0"/>
          <p:nvPr/>
        </p:nvPicPr>
        <p:blipFill rotWithShape="1">
          <a:blip r:embed="rId3">
            <a:alphaModFix/>
          </a:blip>
          <a:srcRect/>
          <a:stretch/>
        </p:blipFill>
        <p:spPr>
          <a:xfrm>
            <a:off x="6300787" y="5775325"/>
            <a:ext cx="2662237" cy="808037"/>
          </a:xfrm>
          <a:prstGeom prst="rect">
            <a:avLst/>
          </a:prstGeom>
          <a:noFill/>
          <a:ln>
            <a:noFill/>
          </a:ln>
        </p:spPr>
      </p:pic>
      <p:pic>
        <p:nvPicPr>
          <p:cNvPr id="103" name="Google Shape;103;p6"/>
          <p:cNvPicPr preferRelativeResize="0">
            <a:picLocks noGrp="1"/>
          </p:cNvPicPr>
          <p:nvPr>
            <p:ph type="body" idx="1"/>
          </p:nvPr>
        </p:nvPicPr>
        <p:blipFill rotWithShape="1">
          <a:blip r:embed="rId4">
            <a:alphaModFix/>
          </a:blip>
          <a:srcRect/>
          <a:stretch/>
        </p:blipFill>
        <p:spPr>
          <a:xfrm>
            <a:off x="952225" y="2500048"/>
            <a:ext cx="7410900" cy="3510000"/>
          </a:xfrm>
          <a:prstGeom prst="rect">
            <a:avLst/>
          </a:prstGeom>
          <a:noFill/>
          <a:ln>
            <a:noFill/>
          </a:ln>
        </p:spPr>
      </p:pic>
      <p:sp>
        <p:nvSpPr>
          <p:cNvPr id="104" name="Google Shape;104;p6"/>
          <p:cNvSpPr txBox="1"/>
          <p:nvPr/>
        </p:nvSpPr>
        <p:spPr>
          <a:xfrm>
            <a:off x="628375" y="850050"/>
            <a:ext cx="8058600" cy="1650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r>
              <a:rPr lang="en-US" sz="1700">
                <a:latin typeface="Quattrocento Sans"/>
                <a:ea typeface="Quattrocento Sans"/>
                <a:cs typeface="Quattrocento Sans"/>
                <a:sym typeface="Quattrocento Sans"/>
              </a:rPr>
              <a:t>El NTRIP se compone de tres elementos, NTRIP Source, la fuente que realiza las correcciones diferenciales y las envía al servidor, el cual además de recibir las correcciones, las envía en formato HTTP al. NTRIP Caster, que es el transmisor de las correcciones al usuario, que sería el NTRIP client, el segmento receptor de la información para el posicionamiento.</a:t>
            </a:r>
            <a:endParaRPr sz="1700">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819850" y="6"/>
            <a:ext cx="8229600" cy="581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Planificación y ejecución de vuelos</a:t>
            </a:r>
            <a:endParaRPr/>
          </a:p>
        </p:txBody>
      </p:sp>
      <p:sp>
        <p:nvSpPr>
          <p:cNvPr id="110" name="Google Shape;110;p7"/>
          <p:cNvSpPr txBox="1">
            <a:spLocks noGrp="1"/>
          </p:cNvSpPr>
          <p:nvPr>
            <p:ph type="body" idx="1"/>
          </p:nvPr>
        </p:nvSpPr>
        <p:spPr>
          <a:xfrm>
            <a:off x="530225" y="1052512"/>
            <a:ext cx="8229600" cy="4525962"/>
          </a:xfrm>
          <a:prstGeom prst="rect">
            <a:avLst/>
          </a:prstGeom>
          <a:noFill/>
          <a:ln>
            <a:noFill/>
          </a:ln>
        </p:spPr>
        <p:txBody>
          <a:bodyPr spcFirstLastPara="1" wrap="square" lIns="91425" tIns="45700" rIns="91425" bIns="45700" anchor="t" anchorCtr="0">
            <a:noAutofit/>
          </a:bodyPr>
          <a:lstStyle/>
          <a:p>
            <a:pPr marL="342900" marR="0" lvl="0" indent="0" algn="l" rtl="0">
              <a:lnSpc>
                <a:spcPct val="150000"/>
              </a:lnSpc>
              <a:spcBef>
                <a:spcPts val="0"/>
              </a:spcBef>
              <a:spcAft>
                <a:spcPts val="0"/>
              </a:spcAft>
              <a:buClr>
                <a:schemeClr val="dk1"/>
              </a:buClr>
              <a:buSzPts val="1600"/>
              <a:buFont typeface="Quattrocento Sans"/>
              <a:buNone/>
            </a:pPr>
            <a:r>
              <a:rPr lang="en-US" sz="1600" b="0" i="0" u="none">
                <a:solidFill>
                  <a:schemeClr val="dk1"/>
                </a:solidFill>
                <a:latin typeface="Quattrocento Sans"/>
                <a:ea typeface="Quattrocento Sans"/>
                <a:cs typeface="Quattrocento Sans"/>
                <a:sym typeface="Quattrocento Sans"/>
              </a:rPr>
              <a:t>Precisión de alrededor 2 cm en el extremo más pequeño para fotogrametría industrial y 20 cm en el extremo más grande para fotogrametría arquitectónica, siendo la aplicada en el proyecto actual, la primera.</a:t>
            </a:r>
            <a:endParaRPr/>
          </a:p>
          <a:p>
            <a:pPr marL="342900" marR="0" lvl="0" indent="0" algn="l" rtl="0">
              <a:lnSpc>
                <a:spcPct val="150000"/>
              </a:lnSpc>
              <a:spcBef>
                <a:spcPts val="1120"/>
              </a:spcBef>
              <a:spcAft>
                <a:spcPts val="0"/>
              </a:spcAft>
              <a:buClr>
                <a:schemeClr val="dk1"/>
              </a:buClr>
              <a:buSzPts val="1600"/>
              <a:buFont typeface="Quattrocento Sans"/>
              <a:buNone/>
            </a:pPr>
            <a:r>
              <a:rPr lang="en-US" sz="1600" b="0" i="0" u="none">
                <a:solidFill>
                  <a:schemeClr val="dk1"/>
                </a:solidFill>
                <a:latin typeface="Quattrocento Sans"/>
                <a:ea typeface="Quattrocento Sans"/>
                <a:cs typeface="Quattrocento Sans"/>
                <a:sym typeface="Quattrocento Sans"/>
              </a:rPr>
              <a:t>Los vuelos se realizaron con traslapes del 70% y 80%, y a una altura de 120 m.</a:t>
            </a:r>
            <a:endParaRPr/>
          </a:p>
        </p:txBody>
      </p:sp>
      <p:pic>
        <p:nvPicPr>
          <p:cNvPr id="111" name="Google Shape;111;p7"/>
          <p:cNvPicPr preferRelativeResize="0"/>
          <p:nvPr/>
        </p:nvPicPr>
        <p:blipFill rotWithShape="1">
          <a:blip r:embed="rId3">
            <a:alphaModFix/>
          </a:blip>
          <a:srcRect/>
          <a:stretch/>
        </p:blipFill>
        <p:spPr>
          <a:xfrm>
            <a:off x="6300787" y="5775325"/>
            <a:ext cx="2662237" cy="808037"/>
          </a:xfrm>
          <a:prstGeom prst="rect">
            <a:avLst/>
          </a:prstGeom>
          <a:noFill/>
          <a:ln>
            <a:noFill/>
          </a:ln>
        </p:spPr>
      </p:pic>
      <p:pic>
        <p:nvPicPr>
          <p:cNvPr id="112" name="Google Shape;112;p7" descr="TOP 6 de errores que no debes de cometer en tus vuelos con drones"/>
          <p:cNvPicPr preferRelativeResize="0"/>
          <p:nvPr/>
        </p:nvPicPr>
        <p:blipFill rotWithShape="1">
          <a:blip r:embed="rId4">
            <a:alphaModFix/>
          </a:blip>
          <a:srcRect/>
          <a:stretch/>
        </p:blipFill>
        <p:spPr>
          <a:xfrm>
            <a:off x="4746625" y="2970212"/>
            <a:ext cx="4013200" cy="2765425"/>
          </a:xfrm>
          <a:prstGeom prst="rect">
            <a:avLst/>
          </a:prstGeom>
          <a:noFill/>
          <a:ln>
            <a:noFill/>
          </a:ln>
        </p:spPr>
      </p:pic>
      <p:graphicFrame>
        <p:nvGraphicFramePr>
          <p:cNvPr id="113" name="Google Shape;113;p7"/>
          <p:cNvGraphicFramePr/>
          <p:nvPr/>
        </p:nvGraphicFramePr>
        <p:xfrm>
          <a:off x="603250" y="2955925"/>
          <a:ext cx="3963975" cy="2783970"/>
        </p:xfrm>
        <a:graphic>
          <a:graphicData uri="http://schemas.openxmlformats.org/drawingml/2006/table">
            <a:tbl>
              <a:tblPr>
                <a:noFill/>
                <a:tableStyleId>{7E7F3A30-EDD7-4E7D-BBD3-A6AC41B3C9FA}</a:tableStyleId>
              </a:tblPr>
              <a:tblGrid>
                <a:gridCol w="1169975">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tblGrid>
              <a:tr h="61595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Vuelo</a:t>
                      </a:r>
                      <a:endParaRPr/>
                    </a:p>
                    <a:p>
                      <a:pPr marL="0" marR="0" lvl="0" indent="0" algn="ctr" rtl="0">
                        <a:lnSpc>
                          <a:spcPct val="150000"/>
                        </a:lnSpc>
                        <a:spcBef>
                          <a:spcPts val="80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N°</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GSD</a:t>
                      </a:r>
                      <a:endParaRPr/>
                    </a:p>
                    <a:p>
                      <a:pPr marL="0" marR="0" lvl="0" indent="0" algn="ctr" rtl="0">
                        <a:lnSpc>
                          <a:spcPct val="150000"/>
                        </a:lnSpc>
                        <a:spcBef>
                          <a:spcPts val="80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cm/px</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Tiempo de vuelo</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3970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1</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3.94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17 min 3 seg</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1"/>
                  </a:ext>
                </a:extLst>
              </a:tr>
              <a:tr h="24130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2</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3.94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20 min 4 seg</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2"/>
                  </a:ext>
                </a:extLst>
              </a:tr>
              <a:tr h="23970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3</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3.94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18 min 50 seg</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3"/>
                  </a:ext>
                </a:extLst>
              </a:tr>
              <a:tr h="24130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3.94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23 min 2 seg</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4"/>
                  </a:ext>
                </a:extLst>
              </a:tr>
              <a:tr h="23970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5</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3.94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 min 22 seg</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5"/>
                  </a:ext>
                </a:extLst>
              </a:tr>
              <a:tr h="24130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6</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3.94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 min 24 seg</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6"/>
                  </a:ext>
                </a:extLst>
              </a:tr>
              <a:tr h="23970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7</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3.94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15 min 46 seg</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7"/>
                  </a:ext>
                </a:extLst>
              </a:tr>
              <a:tr h="24130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8</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3.94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17 min 40 seg</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8"/>
                  </a:ext>
                </a:extLst>
              </a:tr>
              <a:tr h="239700">
                <a:tc>
                  <a:txBody>
                    <a:bodyPr/>
                    <a:lstStyle/>
                    <a:p>
                      <a:pPr marL="0" marR="0" lvl="0" indent="0" algn="ctr" rtl="0">
                        <a:lnSpc>
                          <a:spcPct val="15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9</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3.94</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17 min 40 seg</a:t>
                      </a:r>
                      <a:endParaRPr/>
                    </a:p>
                  </a:txBody>
                  <a:tcPr marL="68600" marR="686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733425" y="12"/>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Procesamiento de imágenes</a:t>
            </a:r>
            <a:endParaRPr/>
          </a:p>
        </p:txBody>
      </p:sp>
      <p:pic>
        <p:nvPicPr>
          <p:cNvPr id="119" name="Google Shape;119;p8"/>
          <p:cNvPicPr preferRelativeResize="0"/>
          <p:nvPr/>
        </p:nvPicPr>
        <p:blipFill rotWithShape="1">
          <a:blip r:embed="rId3">
            <a:alphaModFix/>
          </a:blip>
          <a:srcRect/>
          <a:stretch/>
        </p:blipFill>
        <p:spPr>
          <a:xfrm>
            <a:off x="6300787" y="5775325"/>
            <a:ext cx="2662237" cy="808037"/>
          </a:xfrm>
          <a:prstGeom prst="rect">
            <a:avLst/>
          </a:prstGeom>
          <a:noFill/>
          <a:ln>
            <a:noFill/>
          </a:ln>
        </p:spPr>
      </p:pic>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id="{C5E7610B-3953-4F53-9B0D-3FB56097AC54}"/>
                  </a:ext>
                </a:extLst>
              </p:cNvPr>
              <p:cNvGraphicFramePr>
                <a:graphicFrameLocks noGrp="1"/>
              </p:cNvGraphicFramePr>
              <p:nvPr>
                <p:extLst>
                  <p:ext uri="{D42A27DB-BD31-4B8C-83A1-F6EECF244321}">
                    <p14:modId xmlns:p14="http://schemas.microsoft.com/office/powerpoint/2010/main" val="1526187294"/>
                  </p:ext>
                </p:extLst>
              </p:nvPr>
            </p:nvGraphicFramePr>
            <p:xfrm>
              <a:off x="660400" y="1175333"/>
              <a:ext cx="7886700" cy="1962023"/>
            </p:xfrm>
            <a:graphic>
              <a:graphicData uri="http://schemas.openxmlformats.org/drawingml/2006/table">
                <a:tbl>
                  <a:tblPr firstRow="1" firstCol="1" bandRow="1">
                    <a:tableStyleId>{93296810-A885-4BE3-A3E7-6D5BEEA58F35}</a:tableStyleId>
                  </a:tblPr>
                  <a:tblGrid>
                    <a:gridCol w="3943350">
                      <a:extLst>
                        <a:ext uri="{9D8B030D-6E8A-4147-A177-3AD203B41FA5}">
                          <a16:colId xmlns:a16="http://schemas.microsoft.com/office/drawing/2014/main" val="1147166604"/>
                        </a:ext>
                      </a:extLst>
                    </a:gridCol>
                    <a:gridCol w="3943350">
                      <a:extLst>
                        <a:ext uri="{9D8B030D-6E8A-4147-A177-3AD203B41FA5}">
                          <a16:colId xmlns:a16="http://schemas.microsoft.com/office/drawing/2014/main" val="1698294219"/>
                        </a:ext>
                      </a:extLst>
                    </a:gridCol>
                  </a:tblGrid>
                  <a:tr h="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Área de levantamiento</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3,330 </a:t>
                          </a:r>
                          <a14:m>
                            <m:oMath xmlns:m="http://schemas.openxmlformats.org/officeDocument/2006/math">
                              <m:r>
                                <a:rPr lang="es-EC" sz="1400">
                                  <a:effectLst/>
                                  <a:latin typeface="Cambria Math" panose="02040503050406030204" pitchFamily="18" charset="0"/>
                                </a:rPr>
                                <m:t>𝑘</m:t>
                              </m:r>
                              <m:sSup>
                                <m:sSupPr>
                                  <m:ctrlPr>
                                    <a:rPr lang="es-EC" sz="1400" i="1">
                                      <a:effectLst/>
                                      <a:latin typeface="Cambria Math" panose="02040503050406030204" pitchFamily="18" charset="0"/>
                                    </a:rPr>
                                  </m:ctrlPr>
                                </m:sSupPr>
                                <m:e>
                                  <m:r>
                                    <a:rPr lang="es-EC" sz="1400">
                                      <a:effectLst/>
                                      <a:latin typeface="Cambria Math" panose="02040503050406030204" pitchFamily="18" charset="0"/>
                                    </a:rPr>
                                    <m:t>𝑚</m:t>
                                  </m:r>
                                </m:e>
                                <m:sup>
                                  <m:r>
                                    <a:rPr lang="es-EC" sz="1400">
                                      <a:effectLst/>
                                      <a:latin typeface="Cambria Math" panose="02040503050406030204" pitchFamily="18" charset="0"/>
                                    </a:rPr>
                                    <m:t>2</m:t>
                                  </m:r>
                                </m:sup>
                              </m:sSup>
                            </m:oMath>
                          </a14:m>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426182892"/>
                      </a:ext>
                    </a:extLst>
                  </a:tr>
                  <a:tr h="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Tiempo de procesamiento</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23 min 56 segundos</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399317975"/>
                      </a:ext>
                    </a:extLst>
                  </a:tr>
                  <a:tr h="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Número de imágenes geolocalizadas</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1330 / 1330</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492189925"/>
                      </a:ext>
                    </a:extLst>
                  </a:tr>
                  <a:tr h="3683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Número de imágenes calibradas</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1277 / 1330</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95325313"/>
                      </a:ext>
                    </a:extLst>
                  </a:tr>
                  <a:tr h="3683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[X]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2.5088 %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976155218"/>
                      </a:ext>
                    </a:extLst>
                  </a:tr>
                  <a:tr h="3683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[Y]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4.6426 %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252070868"/>
                      </a:ext>
                    </a:extLst>
                  </a:tr>
                  <a:tr h="3683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[Z]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2.8429 %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878157349"/>
                      </a:ext>
                    </a:extLst>
                  </a:tr>
                </a:tbl>
              </a:graphicData>
            </a:graphic>
          </p:graphicFrame>
        </mc:Choice>
        <mc:Fallback xmlns="">
          <p:graphicFrame>
            <p:nvGraphicFramePr>
              <p:cNvPr id="5" name="Tabla 4">
                <a:extLst>
                  <a:ext uri="{FF2B5EF4-FFF2-40B4-BE49-F238E27FC236}">
                    <a16:creationId xmlns:a16="http://schemas.microsoft.com/office/drawing/2014/main" id="{C5E7610B-3953-4F53-9B0D-3FB56097AC54}"/>
                  </a:ext>
                </a:extLst>
              </p:cNvPr>
              <p:cNvGraphicFramePr>
                <a:graphicFrameLocks noGrp="1"/>
              </p:cNvGraphicFramePr>
              <p:nvPr>
                <p:extLst>
                  <p:ext uri="{D42A27DB-BD31-4B8C-83A1-F6EECF244321}">
                    <p14:modId xmlns:p14="http://schemas.microsoft.com/office/powerpoint/2010/main" val="1526187294"/>
                  </p:ext>
                </p:extLst>
              </p:nvPr>
            </p:nvGraphicFramePr>
            <p:xfrm>
              <a:off x="660400" y="1175333"/>
              <a:ext cx="7886700" cy="1962023"/>
            </p:xfrm>
            <a:graphic>
              <a:graphicData uri="http://schemas.openxmlformats.org/drawingml/2006/table">
                <a:tbl>
                  <a:tblPr firstRow="1" firstCol="1" bandRow="1">
                    <a:tableStyleId>{93296810-A885-4BE3-A3E7-6D5BEEA58F35}</a:tableStyleId>
                  </a:tblPr>
                  <a:tblGrid>
                    <a:gridCol w="3943350">
                      <a:extLst>
                        <a:ext uri="{9D8B030D-6E8A-4147-A177-3AD203B41FA5}">
                          <a16:colId xmlns:a16="http://schemas.microsoft.com/office/drawing/2014/main" val="1147166604"/>
                        </a:ext>
                      </a:extLst>
                    </a:gridCol>
                    <a:gridCol w="3943350">
                      <a:extLst>
                        <a:ext uri="{9D8B030D-6E8A-4147-A177-3AD203B41FA5}">
                          <a16:colId xmlns:a16="http://schemas.microsoft.com/office/drawing/2014/main" val="1698294219"/>
                        </a:ext>
                      </a:extLst>
                    </a:gridCol>
                  </a:tblGrid>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Área de levantamiento</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endParaRPr lang="en-US"/>
                        </a:p>
                      </a:txBody>
                      <a:tcPr marL="68580" marR="68580" marT="0" marB="0">
                        <a:blipFill>
                          <a:blip r:embed="rId4"/>
                          <a:stretch>
                            <a:fillRect l="-100309" t="-2174" r="-618" b="-639130"/>
                          </a:stretch>
                        </a:blipFill>
                      </a:tcPr>
                    </a:tc>
                    <a:extLst>
                      <a:ext uri="{0D108BD9-81ED-4DB2-BD59-A6C34878D82A}">
                        <a16:rowId xmlns:a16="http://schemas.microsoft.com/office/drawing/2014/main" val="2426182892"/>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Tiempo de procesamiento</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23 min 56 segundos</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399317975"/>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Número de imágenes geolocalizadas</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1330 / 1330</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492189925"/>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Número de imágenes calibradas</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1277 / 1330</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95325313"/>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[X]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2.5088 %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976155218"/>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[Y]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4.6426 %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252070868"/>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[Z]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2.8429 %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8781573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C9C3E24F-C8BF-4F7B-B2E6-A4AB7973B72B}"/>
                  </a:ext>
                </a:extLst>
              </p:cNvPr>
              <p:cNvGraphicFramePr>
                <a:graphicFrameLocks noGrp="1"/>
              </p:cNvGraphicFramePr>
              <p:nvPr>
                <p:extLst>
                  <p:ext uri="{D42A27DB-BD31-4B8C-83A1-F6EECF244321}">
                    <p14:modId xmlns:p14="http://schemas.microsoft.com/office/powerpoint/2010/main" val="2586658644"/>
                  </p:ext>
                </p:extLst>
              </p:nvPr>
            </p:nvGraphicFramePr>
            <p:xfrm>
              <a:off x="628650" y="3429000"/>
              <a:ext cx="7886700" cy="2242312"/>
            </p:xfrm>
            <a:graphic>
              <a:graphicData uri="http://schemas.openxmlformats.org/drawingml/2006/table">
                <a:tbl>
                  <a:tblPr firstRow="1" firstCol="1" bandRow="1">
                    <a:tableStyleId>{21E4AEA4-8DFA-4A89-87EB-49C32662AFE0}</a:tableStyleId>
                  </a:tblPr>
                  <a:tblGrid>
                    <a:gridCol w="3943350">
                      <a:extLst>
                        <a:ext uri="{9D8B030D-6E8A-4147-A177-3AD203B41FA5}">
                          <a16:colId xmlns:a16="http://schemas.microsoft.com/office/drawing/2014/main" val="721361206"/>
                        </a:ext>
                      </a:extLst>
                    </a:gridCol>
                    <a:gridCol w="3943350">
                      <a:extLst>
                        <a:ext uri="{9D8B030D-6E8A-4147-A177-3AD203B41FA5}">
                          <a16:colId xmlns:a16="http://schemas.microsoft.com/office/drawing/2014/main" val="3037203328"/>
                        </a:ext>
                      </a:extLst>
                    </a:gridCol>
                  </a:tblGrid>
                  <a:tr h="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Área de levantamiento</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3,325 </a:t>
                          </a:r>
                          <a14:m>
                            <m:oMath xmlns:m="http://schemas.openxmlformats.org/officeDocument/2006/math">
                              <m:r>
                                <a:rPr lang="es-EC" sz="1400">
                                  <a:effectLst/>
                                  <a:latin typeface="Cambria Math" panose="02040503050406030204" pitchFamily="18" charset="0"/>
                                </a:rPr>
                                <m:t>𝑘</m:t>
                              </m:r>
                              <m:sSup>
                                <m:sSupPr>
                                  <m:ctrlPr>
                                    <a:rPr lang="es-EC" sz="1400" i="1">
                                      <a:effectLst/>
                                      <a:latin typeface="Cambria Math" panose="02040503050406030204" pitchFamily="18" charset="0"/>
                                    </a:rPr>
                                  </m:ctrlPr>
                                </m:sSupPr>
                                <m:e>
                                  <m:r>
                                    <a:rPr lang="es-EC" sz="1400">
                                      <a:effectLst/>
                                      <a:latin typeface="Cambria Math" panose="02040503050406030204" pitchFamily="18" charset="0"/>
                                    </a:rPr>
                                    <m:t>𝑚</m:t>
                                  </m:r>
                                </m:e>
                                <m:sup>
                                  <m:r>
                                    <a:rPr lang="es-EC" sz="1400">
                                      <a:effectLst/>
                                      <a:latin typeface="Cambria Math" panose="02040503050406030204" pitchFamily="18" charset="0"/>
                                    </a:rPr>
                                    <m:t>2</m:t>
                                  </m:r>
                                </m:sup>
                              </m:sSup>
                            </m:oMath>
                          </a14:m>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523613398"/>
                      </a:ext>
                    </a:extLst>
                  </a:tr>
                  <a:tr h="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Georreferencia</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14 puntos con un error de 0.007 m</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235929871"/>
                      </a:ext>
                    </a:extLst>
                  </a:tr>
                  <a:tr h="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georreferenciación GCP’s [X]</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0.002786 m</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783213217"/>
                      </a:ext>
                    </a:extLst>
                  </a:tr>
                  <a:tr h="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georreferenciación GCP’s [Y]</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0.001780 m</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105674273"/>
                      </a:ext>
                    </a:extLst>
                  </a:tr>
                  <a:tr h="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georreferenciación GCP’s [Z]</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0.017980 m</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345010379"/>
                      </a:ext>
                    </a:extLst>
                  </a:tr>
                  <a:tr h="3683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[X]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2.8880 %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350492195"/>
                      </a:ext>
                    </a:extLst>
                  </a:tr>
                  <a:tr h="3683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[Y]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5.0565 %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260927761"/>
                      </a:ext>
                    </a:extLst>
                  </a:tr>
                  <a:tr h="36830">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[Z]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742950" lvl="1" indent="-285750" algn="ctr">
                            <a:lnSpc>
                              <a:spcPct val="150000"/>
                            </a:lnSpc>
                            <a:spcAft>
                              <a:spcPts val="800"/>
                            </a:spcAft>
                            <a:buFont typeface="+mj-lt"/>
                            <a:buAutoNum type="arabicPeriod" startAt="146"/>
                          </a:pPr>
                          <a:r>
                            <a:rPr lang="es-EC" sz="1400">
                              <a:effectLst/>
                              <a:latin typeface="Segoe UI Light" panose="020B0502040204020203" pitchFamily="34" charset="0"/>
                              <a:cs typeface="Segoe UI Light" panose="020B0502040204020203" pitchFamily="34" charset="0"/>
                            </a:rPr>
                            <a:t>%</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453760576"/>
                      </a:ext>
                    </a:extLst>
                  </a:tr>
                </a:tbl>
              </a:graphicData>
            </a:graphic>
          </p:graphicFrame>
        </mc:Choice>
        <mc:Fallback xmlns="">
          <p:graphicFrame>
            <p:nvGraphicFramePr>
              <p:cNvPr id="6" name="Tabla 5">
                <a:extLst>
                  <a:ext uri="{FF2B5EF4-FFF2-40B4-BE49-F238E27FC236}">
                    <a16:creationId xmlns:a16="http://schemas.microsoft.com/office/drawing/2014/main" id="{C9C3E24F-C8BF-4F7B-B2E6-A4AB7973B72B}"/>
                  </a:ext>
                </a:extLst>
              </p:cNvPr>
              <p:cNvGraphicFramePr>
                <a:graphicFrameLocks noGrp="1"/>
              </p:cNvGraphicFramePr>
              <p:nvPr>
                <p:extLst>
                  <p:ext uri="{D42A27DB-BD31-4B8C-83A1-F6EECF244321}">
                    <p14:modId xmlns:p14="http://schemas.microsoft.com/office/powerpoint/2010/main" val="2586658644"/>
                  </p:ext>
                </p:extLst>
              </p:nvPr>
            </p:nvGraphicFramePr>
            <p:xfrm>
              <a:off x="628650" y="3429000"/>
              <a:ext cx="7886700" cy="2242312"/>
            </p:xfrm>
            <a:graphic>
              <a:graphicData uri="http://schemas.openxmlformats.org/drawingml/2006/table">
                <a:tbl>
                  <a:tblPr firstRow="1" firstCol="1" bandRow="1">
                    <a:tableStyleId>{21E4AEA4-8DFA-4A89-87EB-49C32662AFE0}</a:tableStyleId>
                  </a:tblPr>
                  <a:tblGrid>
                    <a:gridCol w="3943350">
                      <a:extLst>
                        <a:ext uri="{9D8B030D-6E8A-4147-A177-3AD203B41FA5}">
                          <a16:colId xmlns:a16="http://schemas.microsoft.com/office/drawing/2014/main" val="721361206"/>
                        </a:ext>
                      </a:extLst>
                    </a:gridCol>
                    <a:gridCol w="3943350">
                      <a:extLst>
                        <a:ext uri="{9D8B030D-6E8A-4147-A177-3AD203B41FA5}">
                          <a16:colId xmlns:a16="http://schemas.microsoft.com/office/drawing/2014/main" val="3037203328"/>
                        </a:ext>
                      </a:extLst>
                    </a:gridCol>
                  </a:tblGrid>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Área de levantamiento</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endParaRPr lang="en-US"/>
                        </a:p>
                      </a:txBody>
                      <a:tcPr marL="68580" marR="68580" marT="0" marB="0">
                        <a:blipFill>
                          <a:blip r:embed="rId5"/>
                          <a:stretch>
                            <a:fillRect l="-100155" t="-2174" r="-773" b="-743478"/>
                          </a:stretch>
                        </a:blipFill>
                      </a:tcPr>
                    </a:tc>
                    <a:extLst>
                      <a:ext uri="{0D108BD9-81ED-4DB2-BD59-A6C34878D82A}">
                        <a16:rowId xmlns:a16="http://schemas.microsoft.com/office/drawing/2014/main" val="3523613398"/>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Georreferencia</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14 puntos con un error de 0.007 m</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235929871"/>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georreferenciación GCP’s [X]</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0.002786 m</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783213217"/>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georreferenciación GCP’s [Y]</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0.001780 m</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2105674273"/>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georreferenciación GCP’s [Z]</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0.017980 m</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345010379"/>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[X]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2.8880 %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3350492195"/>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[Y]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457200" algn="ctr">
                            <a:lnSpc>
                              <a:spcPct val="150000"/>
                            </a:lnSpc>
                            <a:spcAft>
                              <a:spcPts val="800"/>
                            </a:spcAft>
                          </a:pPr>
                          <a:r>
                            <a:rPr lang="es-EC" sz="1400">
                              <a:effectLst/>
                              <a:latin typeface="Segoe UI Light" panose="020B0502040204020203" pitchFamily="34" charset="0"/>
                              <a:cs typeface="Segoe UI Light" panose="020B0502040204020203" pitchFamily="34" charset="0"/>
                            </a:rPr>
                            <a:t>5.0565 %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260927761"/>
                      </a:ext>
                    </a:extLst>
                  </a:tr>
                  <a:tr h="280289">
                    <a:tc>
                      <a:txBody>
                        <a:bodyPr/>
                        <a:lstStyle/>
                        <a:p>
                          <a:pPr marL="457200" algn="ctr">
                            <a:lnSpc>
                              <a:spcPct val="150000"/>
                            </a:lnSpc>
                          </a:pPr>
                          <a:r>
                            <a:rPr lang="es-EC" sz="1400">
                              <a:effectLst/>
                              <a:latin typeface="Segoe UI Light" panose="020B0502040204020203" pitchFamily="34" charset="0"/>
                              <a:cs typeface="Segoe UI Light" panose="020B0502040204020203" pitchFamily="34" charset="0"/>
                            </a:rPr>
                            <a:t>Error de geolocalización [Z] </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tc>
                      <a:txBody>
                        <a:bodyPr/>
                        <a:lstStyle/>
                        <a:p>
                          <a:pPr marL="742950" lvl="1" indent="-285750" algn="ctr">
                            <a:lnSpc>
                              <a:spcPct val="150000"/>
                            </a:lnSpc>
                            <a:spcAft>
                              <a:spcPts val="800"/>
                            </a:spcAft>
                            <a:buFont typeface="+mj-lt"/>
                            <a:buAutoNum type="arabicPeriod" startAt="146"/>
                          </a:pPr>
                          <a:r>
                            <a:rPr lang="es-EC" sz="1400">
                              <a:effectLst/>
                              <a:latin typeface="Segoe UI Light" panose="020B0502040204020203" pitchFamily="34" charset="0"/>
                              <a:cs typeface="Segoe UI Light" panose="020B0502040204020203" pitchFamily="34" charset="0"/>
                            </a:rPr>
                            <a:t>%</a:t>
                          </a:r>
                          <a:endParaRPr lang="es-EC"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tc>
                    <a:extLst>
                      <a:ext uri="{0D108BD9-81ED-4DB2-BD59-A6C34878D82A}">
                        <a16:rowId xmlns:a16="http://schemas.microsoft.com/office/drawing/2014/main" val="1453760576"/>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33400" y="12"/>
            <a:ext cx="82296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8000"/>
              </a:buClr>
              <a:buSzPts val="3200"/>
              <a:buFont typeface="Quattrocento Sans"/>
              <a:buNone/>
            </a:pPr>
            <a:r>
              <a:rPr lang="en-US" sz="3200" b="1" i="0" u="none">
                <a:solidFill>
                  <a:srgbClr val="008000"/>
                </a:solidFill>
                <a:latin typeface="Quattrocento Sans"/>
                <a:ea typeface="Quattrocento Sans"/>
                <a:cs typeface="Quattrocento Sans"/>
                <a:sym typeface="Quattrocento Sans"/>
              </a:rPr>
              <a:t>Procesamiento de imágenes</a:t>
            </a:r>
            <a:endParaRPr/>
          </a:p>
        </p:txBody>
      </p:sp>
      <p:pic>
        <p:nvPicPr>
          <p:cNvPr id="127" name="Google Shape;127;p9"/>
          <p:cNvPicPr preferRelativeResize="0"/>
          <p:nvPr/>
        </p:nvPicPr>
        <p:blipFill rotWithShape="1">
          <a:blip r:embed="rId3">
            <a:alphaModFix/>
          </a:blip>
          <a:srcRect/>
          <a:stretch/>
        </p:blipFill>
        <p:spPr>
          <a:xfrm>
            <a:off x="6300787" y="5775325"/>
            <a:ext cx="2662237" cy="808037"/>
          </a:xfrm>
          <a:prstGeom prst="rect">
            <a:avLst/>
          </a:prstGeom>
          <a:noFill/>
          <a:ln>
            <a:noFill/>
          </a:ln>
        </p:spPr>
      </p:pic>
      <p:graphicFrame>
        <p:nvGraphicFramePr>
          <p:cNvPr id="128" name="Google Shape;128;p9"/>
          <p:cNvGraphicFramePr/>
          <p:nvPr/>
        </p:nvGraphicFramePr>
        <p:xfrm>
          <a:off x="633412" y="1897062"/>
          <a:ext cx="7886700" cy="1151892"/>
        </p:xfrm>
        <a:graphic>
          <a:graphicData uri="http://schemas.openxmlformats.org/drawingml/2006/table">
            <a:tbl>
              <a:tblPr>
                <a:noFill/>
                <a:tableStyleId>{7E7F3A30-EDD7-4E7D-BBD3-A6AC41B3C9FA}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280975">
                <a:tc>
                  <a:txBody>
                    <a:bodyPr/>
                    <a:lstStyle/>
                    <a:p>
                      <a:pPr marL="457200" marR="0" lvl="0" indent="0" algn="ctr" rtl="0">
                        <a:lnSpc>
                          <a:spcPct val="15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Tiempo densificación de puntos</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D2D8A"/>
                    </a:solidFill>
                  </a:tcPr>
                </a:tc>
                <a:tc>
                  <a:txBody>
                    <a:bodyPr/>
                    <a:lstStyle/>
                    <a:p>
                      <a:pPr marL="457200" marR="0" lvl="0" indent="0" algn="ctr" rtl="0">
                        <a:lnSpc>
                          <a:spcPct val="15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3 horas 25 min 06 segundos</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D2D8A"/>
                    </a:solidFill>
                  </a:tcPr>
                </a:tc>
                <a:extLst>
                  <a:ext uri="{0D108BD9-81ED-4DB2-BD59-A6C34878D82A}">
                    <a16:rowId xmlns:a16="http://schemas.microsoft.com/office/drawing/2014/main" val="10000"/>
                  </a:ext>
                </a:extLst>
              </a:tr>
              <a:tr h="279400">
                <a:tc>
                  <a:txBody>
                    <a:bodyPr/>
                    <a:lstStyle/>
                    <a:p>
                      <a:pPr marL="457200" marR="0" lvl="0" indent="0" algn="ctr" rtl="0">
                        <a:lnSpc>
                          <a:spcPct val="15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Tiempo de clasificación</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D2D8A"/>
                    </a:solidFill>
                  </a:tcPr>
                </a:tc>
                <a:tc>
                  <a:txBody>
                    <a:bodyPr/>
                    <a:lstStyle/>
                    <a:p>
                      <a:pPr marL="457200" marR="0" lvl="0" indent="0" algn="ctr" rtl="0">
                        <a:lnSpc>
                          <a:spcPct val="15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N/A</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CDDA"/>
                    </a:solidFill>
                  </a:tcPr>
                </a:tc>
                <a:extLst>
                  <a:ext uri="{0D108BD9-81ED-4DB2-BD59-A6C34878D82A}">
                    <a16:rowId xmlns:a16="http://schemas.microsoft.com/office/drawing/2014/main" val="10001"/>
                  </a:ext>
                </a:extLst>
              </a:tr>
              <a:tr h="280975">
                <a:tc>
                  <a:txBody>
                    <a:bodyPr/>
                    <a:lstStyle/>
                    <a:p>
                      <a:pPr marL="457200" marR="0" lvl="0" indent="0" algn="ctr" rtl="0">
                        <a:lnSpc>
                          <a:spcPct val="15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Tiempo de generación de modelo</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D2D8A"/>
                    </a:solidFill>
                  </a:tcPr>
                </a:tc>
                <a:tc>
                  <a:txBody>
                    <a:bodyPr/>
                    <a:lstStyle/>
                    <a:p>
                      <a:pPr marL="457200" marR="0" lvl="0" indent="0" algn="ctr" rtl="0">
                        <a:lnSpc>
                          <a:spcPct val="15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26 min 50 seg</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E8ED"/>
                    </a:solidFill>
                  </a:tcPr>
                </a:tc>
                <a:extLst>
                  <a:ext uri="{0D108BD9-81ED-4DB2-BD59-A6C34878D82A}">
                    <a16:rowId xmlns:a16="http://schemas.microsoft.com/office/drawing/2014/main" val="10002"/>
                  </a:ext>
                </a:extLst>
              </a:tr>
              <a:tr h="279400">
                <a:tc>
                  <a:txBody>
                    <a:bodyPr/>
                    <a:lstStyle/>
                    <a:p>
                      <a:pPr marL="457200" marR="0" lvl="0" indent="0" algn="ctr" rtl="0">
                        <a:lnSpc>
                          <a:spcPct val="15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Densidad promedio por m3 </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D2D8A"/>
                    </a:solidFill>
                  </a:tcPr>
                </a:tc>
                <a:tc>
                  <a:txBody>
                    <a:bodyPr/>
                    <a:lstStyle/>
                    <a:p>
                      <a:pPr marL="457200" marR="0" lvl="0" indent="0" algn="ctr" rtl="0">
                        <a:lnSpc>
                          <a:spcPct val="15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15.44</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CDDA"/>
                    </a:solidFill>
                  </a:tcPr>
                </a:tc>
                <a:extLst>
                  <a:ext uri="{0D108BD9-81ED-4DB2-BD59-A6C34878D82A}">
                    <a16:rowId xmlns:a16="http://schemas.microsoft.com/office/drawing/2014/main" val="10003"/>
                  </a:ext>
                </a:extLst>
              </a:tr>
            </a:tbl>
          </a:graphicData>
        </a:graphic>
      </p:graphicFrame>
      <p:graphicFrame>
        <p:nvGraphicFramePr>
          <p:cNvPr id="129" name="Google Shape;129;p9"/>
          <p:cNvGraphicFramePr/>
          <p:nvPr/>
        </p:nvGraphicFramePr>
        <p:xfrm>
          <a:off x="628650" y="3670300"/>
          <a:ext cx="7886700" cy="863919"/>
        </p:xfrm>
        <a:graphic>
          <a:graphicData uri="http://schemas.openxmlformats.org/drawingml/2006/table">
            <a:tbl>
              <a:tblPr>
                <a:noFill/>
                <a:tableStyleId>{7E7F3A30-EDD7-4E7D-BBD3-A6AC41B3C9FA}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280975">
                <a:tc>
                  <a:txBody>
                    <a:bodyPr/>
                    <a:lstStyle/>
                    <a:p>
                      <a:pPr marL="457200" marR="0" lvl="0" indent="0" algn="ctr" rtl="0">
                        <a:lnSpc>
                          <a:spcPct val="15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Resolución de MDS y mosaico</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D2D8A"/>
                    </a:solidFill>
                  </a:tcPr>
                </a:tc>
                <a:tc>
                  <a:txBody>
                    <a:bodyPr/>
                    <a:lstStyle/>
                    <a:p>
                      <a:pPr marL="457200" marR="0" lvl="0" indent="0" algn="ctr" rtl="0">
                        <a:lnSpc>
                          <a:spcPct val="15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6.15 cm / pixel</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D2D8A"/>
                    </a:solidFill>
                  </a:tcPr>
                </a:tc>
                <a:extLst>
                  <a:ext uri="{0D108BD9-81ED-4DB2-BD59-A6C34878D82A}">
                    <a16:rowId xmlns:a16="http://schemas.microsoft.com/office/drawing/2014/main" val="10000"/>
                  </a:ext>
                </a:extLst>
              </a:tr>
              <a:tr h="279400">
                <a:tc>
                  <a:txBody>
                    <a:bodyPr/>
                    <a:lstStyle/>
                    <a:p>
                      <a:pPr marL="457200" marR="0" lvl="0" indent="0" algn="ctr" rtl="0">
                        <a:lnSpc>
                          <a:spcPct val="15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Tiempo generación MDS</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D2D8A"/>
                    </a:solidFill>
                  </a:tcPr>
                </a:tc>
                <a:tc>
                  <a:txBody>
                    <a:bodyPr/>
                    <a:lstStyle/>
                    <a:p>
                      <a:pPr marL="457200" marR="0" lvl="0" indent="0" algn="ctr" rtl="0">
                        <a:lnSpc>
                          <a:spcPct val="15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1 hora 13 min 07 seg</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DCDDA"/>
                    </a:solidFill>
                  </a:tcPr>
                </a:tc>
                <a:extLst>
                  <a:ext uri="{0D108BD9-81ED-4DB2-BD59-A6C34878D82A}">
                    <a16:rowId xmlns:a16="http://schemas.microsoft.com/office/drawing/2014/main" val="10001"/>
                  </a:ext>
                </a:extLst>
              </a:tr>
              <a:tr h="280975">
                <a:tc>
                  <a:txBody>
                    <a:bodyPr/>
                    <a:lstStyle/>
                    <a:p>
                      <a:pPr marL="457200" marR="0" lvl="0" indent="0" algn="ctr" rtl="0">
                        <a:lnSpc>
                          <a:spcPct val="15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Tiempo de generación Ortomosaico</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D2D8A"/>
                    </a:solidFill>
                  </a:tcPr>
                </a:tc>
                <a:tc>
                  <a:txBody>
                    <a:bodyPr/>
                    <a:lstStyle/>
                    <a:p>
                      <a:pPr marL="457200" marR="0" lvl="0" indent="0" algn="ctr" rtl="0">
                        <a:lnSpc>
                          <a:spcPct val="15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3 horas 26 min 00 seg</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E8ED"/>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1491</Words>
  <Application>Microsoft Office PowerPoint</Application>
  <PresentationFormat>Presentación en pantalla (4:3)</PresentationFormat>
  <Paragraphs>165</Paragraphs>
  <Slides>24</Slides>
  <Notes>24</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24</vt:i4>
      </vt:variant>
    </vt:vector>
  </HeadingPairs>
  <TitlesOfParts>
    <vt:vector size="32" baseType="lpstr">
      <vt:lpstr>Arial</vt:lpstr>
      <vt:lpstr>Noto Sans Symbols</vt:lpstr>
      <vt:lpstr>Segoe UI Light</vt:lpstr>
      <vt:lpstr>Quattrocento Sans</vt:lpstr>
      <vt:lpstr>Cambria Math</vt:lpstr>
      <vt:lpstr>1_Diseño predeterminado</vt:lpstr>
      <vt:lpstr>Diseño predeterminado</vt:lpstr>
      <vt:lpstr>CorelDRAW.Graphic.12</vt:lpstr>
      <vt:lpstr>Presentación de PowerPoint</vt:lpstr>
      <vt:lpstr>Problema y Justificación</vt:lpstr>
      <vt:lpstr>Objetivos</vt:lpstr>
      <vt:lpstr>Metodología</vt:lpstr>
      <vt:lpstr>Puntos de control</vt:lpstr>
      <vt:lpstr>Puntos de control</vt:lpstr>
      <vt:lpstr>Planificación y ejecución de vuelos</vt:lpstr>
      <vt:lpstr>Procesamiento de imágenes</vt:lpstr>
      <vt:lpstr>Procesamiento de imágenes</vt:lpstr>
      <vt:lpstr>Depuración del modelo</vt:lpstr>
      <vt:lpstr>Depuración del modelo</vt:lpstr>
      <vt:lpstr>Comprobación métrica</vt:lpstr>
      <vt:lpstr>Comprobación métrica</vt:lpstr>
      <vt:lpstr>Comprobación métrica</vt:lpstr>
      <vt:lpstr>Comprobación métrica</vt:lpstr>
      <vt:lpstr>Presentación de PowerPoint</vt:lpstr>
      <vt:lpstr>Conclusiones</vt:lpstr>
      <vt:lpstr>Conclusiones</vt:lpstr>
      <vt:lpstr>Conclusiones</vt:lpstr>
      <vt:lpstr>Recomendaciones</vt:lpstr>
      <vt:lpstr>Recomendaciones</vt:lpstr>
      <vt:lpstr>Recomendaciones</vt:lpstr>
      <vt:lpstr>Recomendaciones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lcifuentes</dc:creator>
  <cp:lastModifiedBy>Daya Mitu</cp:lastModifiedBy>
  <cp:revision>2</cp:revision>
  <dcterms:created xsi:type="dcterms:W3CDTF">2008-02-13T16:07:44Z</dcterms:created>
  <dcterms:modified xsi:type="dcterms:W3CDTF">2021-09-21T22:09:31Z</dcterms:modified>
</cp:coreProperties>
</file>